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4D31"/>
    <a:srgbClr val="3D5426"/>
    <a:srgbClr val="003300"/>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3" autoAdjust="0"/>
    <p:restoredTop sz="94610"/>
  </p:normalViewPr>
  <p:slideViewPr>
    <p:cSldViewPr snapToGrid="0" snapToObjects="1">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1241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A2649-DE51-9612-EAD6-9C87A46A37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957739-F8FD-BDA7-E691-5F37D65436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6A171A-A978-F5BF-42B2-951D599B6CF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C0A361C-A36E-379F-1AA2-3392EFF4BF08}"/>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2111487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8.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5.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telligentgrowthsolutions.com/"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D2B"/>
        </a:solidFill>
        <a:effectLst/>
      </p:bgPr>
    </p:bg>
    <p:spTree>
      <p:nvGrpSpPr>
        <p:cNvPr id="1" name=""/>
        <p:cNvGrpSpPr/>
        <p:nvPr/>
      </p:nvGrpSpPr>
      <p:grpSpPr>
        <a:xfrm>
          <a:off x="0" y="0"/>
          <a:ext cx="0" cy="0"/>
          <a:chOff x="0" y="0"/>
          <a:chExt cx="0" cy="0"/>
        </a:xfrm>
      </p:grpSpPr>
      <p:sp>
        <p:nvSpPr>
          <p:cNvPr id="9" name="Shape 6"/>
          <p:cNvSpPr/>
          <p:nvPr/>
        </p:nvSpPr>
        <p:spPr>
          <a:xfrm>
            <a:off x="665480" y="4282440"/>
            <a:ext cx="2011680" cy="0"/>
          </a:xfrm>
          <a:prstGeom prst="line">
            <a:avLst/>
          </a:prstGeom>
          <a:noFill/>
          <a:ln w="25400">
            <a:solidFill>
              <a:srgbClr val="A4292F"/>
            </a:solidFill>
            <a:prstDash val="solid"/>
          </a:ln>
        </p:spPr>
        <p:txBody>
          <a:bodyPr/>
          <a:lstStyle/>
          <a:p>
            <a:endParaRPr lang="en-GB"/>
          </a:p>
        </p:txBody>
      </p:sp>
      <p:sp>
        <p:nvSpPr>
          <p:cNvPr id="12" name="Text 9"/>
          <p:cNvSpPr/>
          <p:nvPr/>
        </p:nvSpPr>
        <p:spPr>
          <a:xfrm>
            <a:off x="8869680" y="6172200"/>
            <a:ext cx="2743200" cy="365760"/>
          </a:xfrm>
          <a:prstGeom prst="rect">
            <a:avLst/>
          </a:prstGeom>
          <a:noFill/>
          <a:ln/>
        </p:spPr>
        <p:txBody>
          <a:bodyPr wrap="square" rtlCol="0" anchor="ctr"/>
          <a:lstStyle/>
          <a:p>
            <a:pPr marL="0" indent="0" algn="r">
              <a:buNone/>
            </a:pPr>
            <a:r>
              <a:rPr lang="en-US" sz="1300" b="1" kern="0" spc="100" dirty="0">
                <a:solidFill>
                  <a:srgbClr val="FFFFFF"/>
                </a:solidFill>
                <a:latin typeface="Calibri" pitchFamily="34" charset="0"/>
                <a:ea typeface="Calibri" pitchFamily="34" charset="-122"/>
                <a:cs typeface="Calibri" pitchFamily="34" charset="-120"/>
              </a:rPr>
              <a:t>IGS</a:t>
            </a:r>
            <a:endParaRPr lang="en-US" sz="1300" dirty="0"/>
          </a:p>
        </p:txBody>
      </p:sp>
      <p:sp>
        <p:nvSpPr>
          <p:cNvPr id="14" name="TextBox 13">
            <a:extLst>
              <a:ext uri="{FF2B5EF4-FFF2-40B4-BE49-F238E27FC236}">
                <a16:creationId xmlns:a16="http://schemas.microsoft.com/office/drawing/2014/main" id="{E4F04E24-17AA-2847-F7B5-325BB33F4B3E}"/>
              </a:ext>
            </a:extLst>
          </p:cNvPr>
          <p:cNvSpPr txBox="1"/>
          <p:nvPr/>
        </p:nvSpPr>
        <p:spPr>
          <a:xfrm>
            <a:off x="594360" y="1027837"/>
            <a:ext cx="6096000" cy="1938992"/>
          </a:xfrm>
          <a:prstGeom prst="rect">
            <a:avLst/>
          </a:prstGeom>
          <a:noFill/>
        </p:spPr>
        <p:txBody>
          <a:bodyPr wrap="square">
            <a:spAutoFit/>
          </a:bodyPr>
          <a:lstStyle/>
          <a:p>
            <a:r>
              <a:rPr lang="en-GB" sz="2400" b="1" dirty="0">
                <a:solidFill>
                  <a:schemeClr val="bg1"/>
                </a:solidFill>
                <a:latin typeface="Cambria "/>
              </a:rPr>
              <a:t>International Business Communications</a:t>
            </a:r>
          </a:p>
          <a:p>
            <a:r>
              <a:rPr lang="en-GB" sz="2400" b="1" dirty="0">
                <a:solidFill>
                  <a:schemeClr val="bg1"/>
                </a:solidFill>
                <a:latin typeface="Cambria "/>
              </a:rPr>
              <a:t>LCBB6023</a:t>
            </a:r>
          </a:p>
          <a:p>
            <a:r>
              <a:rPr lang="en-GB" sz="2400" b="1" dirty="0">
                <a:solidFill>
                  <a:schemeClr val="bg1"/>
                </a:solidFill>
                <a:latin typeface="Cambria "/>
              </a:rPr>
              <a:t>Component 1: Practical: Individual Presentation</a:t>
            </a:r>
          </a:p>
          <a:p>
            <a:r>
              <a:rPr lang="en-GB" sz="2400" b="1" dirty="0">
                <a:solidFill>
                  <a:schemeClr val="bg1"/>
                </a:solidFill>
                <a:latin typeface="Cambria "/>
              </a:rPr>
              <a:t>Lecturer: Dr Abdi Rahman</a:t>
            </a:r>
          </a:p>
        </p:txBody>
      </p:sp>
      <p:sp>
        <p:nvSpPr>
          <p:cNvPr id="16" name="TextBox 15">
            <a:extLst>
              <a:ext uri="{FF2B5EF4-FFF2-40B4-BE49-F238E27FC236}">
                <a16:creationId xmlns:a16="http://schemas.microsoft.com/office/drawing/2014/main" id="{747D8048-C3E0-B60D-4EC3-603F875AAB91}"/>
              </a:ext>
            </a:extLst>
          </p:cNvPr>
          <p:cNvSpPr txBox="1"/>
          <p:nvPr/>
        </p:nvSpPr>
        <p:spPr>
          <a:xfrm>
            <a:off x="665480" y="4792395"/>
            <a:ext cx="6096000" cy="830997"/>
          </a:xfrm>
          <a:prstGeom prst="rect">
            <a:avLst/>
          </a:prstGeom>
          <a:noFill/>
        </p:spPr>
        <p:txBody>
          <a:bodyPr wrap="square">
            <a:spAutoFit/>
          </a:bodyPr>
          <a:lstStyle/>
          <a:p>
            <a:r>
              <a:rPr lang="fr-FR" sz="2400" dirty="0" err="1">
                <a:solidFill>
                  <a:schemeClr val="bg1"/>
                </a:solidFill>
              </a:rPr>
              <a:t>Student</a:t>
            </a:r>
            <a:r>
              <a:rPr lang="fr-FR" sz="2400" dirty="0">
                <a:solidFill>
                  <a:schemeClr val="bg1"/>
                </a:solidFill>
              </a:rPr>
              <a:t>: Daniela Munteanu</a:t>
            </a:r>
          </a:p>
          <a:p>
            <a:r>
              <a:rPr lang="fr-FR" sz="2400" dirty="0">
                <a:solidFill>
                  <a:schemeClr val="bg1"/>
                </a:solidFill>
              </a:rPr>
              <a:t>2240458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E3D2B"/>
        </a:solidFill>
        <a:effectLst/>
      </p:bgPr>
    </p:bg>
    <p:spTree>
      <p:nvGrpSpPr>
        <p:cNvPr id="1" name="">
          <a:extLst>
            <a:ext uri="{FF2B5EF4-FFF2-40B4-BE49-F238E27FC236}">
              <a16:creationId xmlns:a16="http://schemas.microsoft.com/office/drawing/2014/main" id="{2F06BFC9-D6AE-1E9B-AD9D-444E307260B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0D2BB9C-9499-4822-B0CB-687FEA6123C0}"/>
              </a:ext>
            </a:extLst>
          </p:cNvPr>
          <p:cNvSpPr/>
          <p:nvPr/>
        </p:nvSpPr>
        <p:spPr>
          <a:xfrm>
            <a:off x="8778240" y="4206240"/>
            <a:ext cx="4754880" cy="4754880"/>
          </a:xfrm>
          <a:prstGeom prst="ellipse">
            <a:avLst/>
          </a:prstGeom>
          <a:solidFill>
            <a:srgbClr val="3A6B45">
              <a:alpha val="45000"/>
            </a:srgbClr>
          </a:solidFill>
          <a:ln/>
        </p:spPr>
        <p:txBody>
          <a:bodyPr/>
          <a:lstStyle/>
          <a:p>
            <a:endParaRPr lang="en-GB"/>
          </a:p>
        </p:txBody>
      </p:sp>
      <p:sp>
        <p:nvSpPr>
          <p:cNvPr id="3" name="Shape 1">
            <a:extLst>
              <a:ext uri="{FF2B5EF4-FFF2-40B4-BE49-F238E27FC236}">
                <a16:creationId xmlns:a16="http://schemas.microsoft.com/office/drawing/2014/main" id="{0EF91057-3DA1-ABA8-732A-8B04EFF506AB}"/>
              </a:ext>
            </a:extLst>
          </p:cNvPr>
          <p:cNvSpPr/>
          <p:nvPr/>
        </p:nvSpPr>
        <p:spPr>
          <a:xfrm>
            <a:off x="10424160" y="822960"/>
            <a:ext cx="2743200" cy="2743200"/>
          </a:xfrm>
          <a:prstGeom prst="ellipse">
            <a:avLst/>
          </a:prstGeom>
          <a:solidFill>
            <a:srgbClr val="A4292F">
              <a:alpha val="30000"/>
            </a:srgbClr>
          </a:solidFill>
          <a:ln/>
        </p:spPr>
        <p:txBody>
          <a:bodyPr/>
          <a:lstStyle/>
          <a:p>
            <a:endParaRPr lang="en-GB"/>
          </a:p>
        </p:txBody>
      </p:sp>
      <p:sp>
        <p:nvSpPr>
          <p:cNvPr id="4" name="Shape 2">
            <a:extLst>
              <a:ext uri="{FF2B5EF4-FFF2-40B4-BE49-F238E27FC236}">
                <a16:creationId xmlns:a16="http://schemas.microsoft.com/office/drawing/2014/main" id="{BF0E94B8-648A-C3E5-6005-5805C1C51CD0}"/>
              </a:ext>
            </a:extLst>
          </p:cNvPr>
          <p:cNvSpPr/>
          <p:nvPr/>
        </p:nvSpPr>
        <p:spPr>
          <a:xfrm>
            <a:off x="640080" y="594360"/>
            <a:ext cx="777240" cy="777240"/>
          </a:xfrm>
          <a:prstGeom prst="ellipse">
            <a:avLst/>
          </a:prstGeom>
          <a:solidFill>
            <a:srgbClr val="3A6B45"/>
          </a:solidFill>
          <a:ln/>
        </p:spPr>
        <p:txBody>
          <a:bodyPr/>
          <a:lstStyle/>
          <a:p>
            <a:endParaRPr lang="en-GB"/>
          </a:p>
        </p:txBody>
      </p:sp>
      <p:pic>
        <p:nvPicPr>
          <p:cNvPr id="5" name="Image 0" descr="preencoded.png">
            <a:extLst>
              <a:ext uri="{FF2B5EF4-FFF2-40B4-BE49-F238E27FC236}">
                <a16:creationId xmlns:a16="http://schemas.microsoft.com/office/drawing/2014/main" id="{0E36325B-6561-E95A-4AFB-A25E268BD12A}"/>
              </a:ext>
            </a:extLst>
          </p:cNvPr>
          <p:cNvPicPr>
            <a:picLocks noChangeAspect="1"/>
          </p:cNvPicPr>
          <p:nvPr/>
        </p:nvPicPr>
        <p:blipFill>
          <a:blip r:embed="rId3"/>
          <a:stretch>
            <a:fillRect/>
          </a:stretch>
        </p:blipFill>
        <p:spPr>
          <a:xfrm>
            <a:off x="849935" y="804215"/>
            <a:ext cx="357530" cy="357530"/>
          </a:xfrm>
          <a:prstGeom prst="rect">
            <a:avLst/>
          </a:prstGeom>
        </p:spPr>
      </p:pic>
      <p:sp>
        <p:nvSpPr>
          <p:cNvPr id="6" name="Text 3">
            <a:extLst>
              <a:ext uri="{FF2B5EF4-FFF2-40B4-BE49-F238E27FC236}">
                <a16:creationId xmlns:a16="http://schemas.microsoft.com/office/drawing/2014/main" id="{B5FE1DF1-7057-572E-4138-810D385A708A}"/>
              </a:ext>
            </a:extLst>
          </p:cNvPr>
          <p:cNvSpPr/>
          <p:nvPr/>
        </p:nvSpPr>
        <p:spPr>
          <a:xfrm>
            <a:off x="594360" y="2331720"/>
            <a:ext cx="9601200" cy="365760"/>
          </a:xfrm>
          <a:prstGeom prst="rect">
            <a:avLst/>
          </a:prstGeom>
          <a:noFill/>
          <a:ln/>
        </p:spPr>
        <p:txBody>
          <a:bodyPr wrap="square" rtlCol="0" anchor="ctr"/>
          <a:lstStyle/>
          <a:p>
            <a:pPr marL="0" indent="0">
              <a:buNone/>
            </a:pPr>
            <a:r>
              <a:rPr lang="en-US" sz="1400" b="1" kern="0" spc="300" dirty="0">
                <a:solidFill>
                  <a:srgbClr val="A8C9A1"/>
                </a:solidFill>
                <a:latin typeface="Calibri" pitchFamily="34" charset="0"/>
                <a:ea typeface="Calibri" pitchFamily="34" charset="-122"/>
                <a:cs typeface="Calibri" pitchFamily="34" charset="-120"/>
              </a:rPr>
              <a:t>VERTICAL FUTURE  ×  CHINA MARKET ENTRY</a:t>
            </a:r>
            <a:endParaRPr lang="en-US" sz="1400" dirty="0"/>
          </a:p>
        </p:txBody>
      </p:sp>
      <p:sp>
        <p:nvSpPr>
          <p:cNvPr id="7" name="Text 4">
            <a:extLst>
              <a:ext uri="{FF2B5EF4-FFF2-40B4-BE49-F238E27FC236}">
                <a16:creationId xmlns:a16="http://schemas.microsoft.com/office/drawing/2014/main" id="{BDD570B3-9301-8221-017E-338676B9205C}"/>
              </a:ext>
            </a:extLst>
          </p:cNvPr>
          <p:cNvSpPr/>
          <p:nvPr/>
        </p:nvSpPr>
        <p:spPr>
          <a:xfrm>
            <a:off x="566928" y="2697480"/>
            <a:ext cx="9875520" cy="1737360"/>
          </a:xfrm>
          <a:prstGeom prst="rect">
            <a:avLst/>
          </a:prstGeom>
          <a:noFill/>
          <a:ln/>
        </p:spPr>
        <p:txBody>
          <a:bodyPr wrap="square" rtlCol="0" anchor="ctr"/>
          <a:lstStyle/>
          <a:p>
            <a:pPr marL="0" indent="0">
              <a:lnSpc>
                <a:spcPct val="108000"/>
              </a:lnSpc>
              <a:buNone/>
            </a:pPr>
            <a:r>
              <a:rPr lang="en-US" sz="3800" b="1" dirty="0">
                <a:solidFill>
                  <a:srgbClr val="FFFFFF"/>
                </a:solidFill>
                <a:latin typeface="Cambria" pitchFamily="34" charset="0"/>
                <a:ea typeface="Cambria" pitchFamily="34" charset="-122"/>
                <a:cs typeface="Cambria" pitchFamily="34" charset="-120"/>
              </a:rPr>
              <a:t>Strategic Partnership in China:</a:t>
            </a:r>
            <a:endParaRPr lang="en-US" sz="3800" dirty="0"/>
          </a:p>
          <a:p>
            <a:pPr marL="0" indent="0">
              <a:lnSpc>
                <a:spcPct val="108000"/>
              </a:lnSpc>
              <a:buNone/>
            </a:pPr>
            <a:r>
              <a:rPr lang="en-US" sz="3800" b="1" dirty="0">
                <a:solidFill>
                  <a:srgbClr val="FFFFFF"/>
                </a:solidFill>
                <a:latin typeface="Cambria" pitchFamily="34" charset="0"/>
                <a:ea typeface="Cambria" pitchFamily="34" charset="-122"/>
                <a:cs typeface="Cambria" pitchFamily="34" charset="-120"/>
              </a:rPr>
              <a:t>Exporting Vertical Farming Technology</a:t>
            </a:r>
            <a:endParaRPr lang="en-US" sz="3800" dirty="0"/>
          </a:p>
        </p:txBody>
      </p:sp>
      <p:sp>
        <p:nvSpPr>
          <p:cNvPr id="8" name="Text 5">
            <a:extLst>
              <a:ext uri="{FF2B5EF4-FFF2-40B4-BE49-F238E27FC236}">
                <a16:creationId xmlns:a16="http://schemas.microsoft.com/office/drawing/2014/main" id="{F6E5ACC5-8CAA-A8A0-3C62-17A163C2F302}"/>
              </a:ext>
            </a:extLst>
          </p:cNvPr>
          <p:cNvSpPr/>
          <p:nvPr/>
        </p:nvSpPr>
        <p:spPr>
          <a:xfrm>
            <a:off x="594360" y="4434840"/>
            <a:ext cx="8961120" cy="640080"/>
          </a:xfrm>
          <a:prstGeom prst="rect">
            <a:avLst/>
          </a:prstGeom>
          <a:noFill/>
          <a:ln/>
        </p:spPr>
        <p:txBody>
          <a:bodyPr wrap="square" rtlCol="0" anchor="ctr"/>
          <a:lstStyle/>
          <a:p>
            <a:pPr marL="0" indent="0">
              <a:buNone/>
            </a:pPr>
            <a:r>
              <a:rPr lang="en-US" sz="1450" i="1" dirty="0">
                <a:solidFill>
                  <a:srgbClr val="A8C9A1"/>
                </a:solidFill>
                <a:latin typeface="Calibri" pitchFamily="34" charset="0"/>
                <a:ea typeface="Calibri" pitchFamily="34" charset="-122"/>
                <a:cs typeface="Calibri" pitchFamily="34" charset="-120"/>
              </a:rPr>
              <a:t>A cross-cultural negotiation strategy for licensing automated vertical-farming</a:t>
            </a:r>
            <a:endParaRPr lang="en-US" sz="1450" dirty="0"/>
          </a:p>
          <a:p>
            <a:pPr marL="0" indent="0">
              <a:buNone/>
            </a:pPr>
            <a:r>
              <a:rPr lang="en-US" sz="1450" i="1" dirty="0">
                <a:solidFill>
                  <a:srgbClr val="A8C9A1"/>
                </a:solidFill>
                <a:latin typeface="Calibri" pitchFamily="34" charset="0"/>
                <a:ea typeface="Calibri" pitchFamily="34" charset="-122"/>
                <a:cs typeface="Calibri" pitchFamily="34" charset="-120"/>
              </a:rPr>
              <a:t>hardware and the DIANA SaaS platform to a Chinese strategic partner.</a:t>
            </a:r>
            <a:endParaRPr lang="en-US" sz="1450" dirty="0"/>
          </a:p>
        </p:txBody>
      </p:sp>
      <p:sp>
        <p:nvSpPr>
          <p:cNvPr id="9" name="Shape 6">
            <a:extLst>
              <a:ext uri="{FF2B5EF4-FFF2-40B4-BE49-F238E27FC236}">
                <a16:creationId xmlns:a16="http://schemas.microsoft.com/office/drawing/2014/main" id="{84FD3A45-0D1B-27F9-0102-3A4A5AFCD7C4}"/>
              </a:ext>
            </a:extLst>
          </p:cNvPr>
          <p:cNvSpPr/>
          <p:nvPr/>
        </p:nvSpPr>
        <p:spPr>
          <a:xfrm>
            <a:off x="594360" y="5257800"/>
            <a:ext cx="2011680" cy="0"/>
          </a:xfrm>
          <a:prstGeom prst="line">
            <a:avLst/>
          </a:prstGeom>
          <a:noFill/>
          <a:ln w="25400">
            <a:solidFill>
              <a:srgbClr val="A4292F"/>
            </a:solidFill>
            <a:prstDash val="solid"/>
          </a:ln>
        </p:spPr>
        <p:txBody>
          <a:bodyPr/>
          <a:lstStyle/>
          <a:p>
            <a:endParaRPr lang="en-GB"/>
          </a:p>
        </p:txBody>
      </p:sp>
      <p:sp>
        <p:nvSpPr>
          <p:cNvPr id="10" name="Text 7">
            <a:extLst>
              <a:ext uri="{FF2B5EF4-FFF2-40B4-BE49-F238E27FC236}">
                <a16:creationId xmlns:a16="http://schemas.microsoft.com/office/drawing/2014/main" id="{1970CEDE-067C-C798-2500-8A34DA66D5CC}"/>
              </a:ext>
            </a:extLst>
          </p:cNvPr>
          <p:cNvSpPr/>
          <p:nvPr/>
        </p:nvSpPr>
        <p:spPr>
          <a:xfrm>
            <a:off x="594360" y="5440680"/>
            <a:ext cx="7315200" cy="320040"/>
          </a:xfrm>
          <a:prstGeom prst="rect">
            <a:avLst/>
          </a:prstGeom>
          <a:noFill/>
          <a:ln/>
        </p:spPr>
        <p:txBody>
          <a:bodyPr wrap="square" rtlCol="0" anchor="ctr"/>
          <a:lstStyle/>
          <a:p>
            <a:pPr marL="0" indent="0">
              <a:buNone/>
            </a:pPr>
            <a:r>
              <a:rPr lang="en-US" sz="1250" dirty="0">
                <a:solidFill>
                  <a:srgbClr val="FFFFFF"/>
                </a:solidFill>
                <a:latin typeface="Calibri" pitchFamily="34" charset="0"/>
                <a:ea typeface="Calibri" pitchFamily="34" charset="-122"/>
                <a:cs typeface="Calibri" pitchFamily="34" charset="-120"/>
              </a:rPr>
              <a:t>Prepared for: Intelligent Growth Solutions Ltd. — International Growth Strategy</a:t>
            </a:r>
            <a:endParaRPr lang="en-US" sz="1250" dirty="0"/>
          </a:p>
        </p:txBody>
      </p:sp>
      <p:sp>
        <p:nvSpPr>
          <p:cNvPr id="11" name="Text 8">
            <a:extLst>
              <a:ext uri="{FF2B5EF4-FFF2-40B4-BE49-F238E27FC236}">
                <a16:creationId xmlns:a16="http://schemas.microsoft.com/office/drawing/2014/main" id="{12D946DB-413D-784A-1EE9-84D50191782A}"/>
              </a:ext>
            </a:extLst>
          </p:cNvPr>
          <p:cNvSpPr/>
          <p:nvPr/>
        </p:nvSpPr>
        <p:spPr>
          <a:xfrm>
            <a:off x="594360" y="5760720"/>
            <a:ext cx="8229600" cy="320040"/>
          </a:xfrm>
          <a:prstGeom prst="rect">
            <a:avLst/>
          </a:prstGeom>
          <a:noFill/>
          <a:ln/>
        </p:spPr>
        <p:txBody>
          <a:bodyPr wrap="square" rtlCol="0" anchor="ctr"/>
          <a:lstStyle/>
          <a:p>
            <a:pPr marL="0" indent="0">
              <a:buNone/>
            </a:pPr>
            <a:r>
              <a:rPr lang="en-US" sz="1100" dirty="0">
                <a:solidFill>
                  <a:srgbClr val="A8C9A1"/>
                </a:solidFill>
                <a:latin typeface="Calibri" pitchFamily="34" charset="0"/>
                <a:ea typeface="Calibri" pitchFamily="34" charset="-122"/>
                <a:cs typeface="Calibri" pitchFamily="34" charset="-120"/>
              </a:rPr>
              <a:t>Vertical farming technology, automation and TCEA — applied to cross-cultural negotiation theory</a:t>
            </a:r>
            <a:endParaRPr lang="en-US" sz="1100" dirty="0"/>
          </a:p>
        </p:txBody>
      </p:sp>
      <p:sp>
        <p:nvSpPr>
          <p:cNvPr id="12" name="Text 9">
            <a:extLst>
              <a:ext uri="{FF2B5EF4-FFF2-40B4-BE49-F238E27FC236}">
                <a16:creationId xmlns:a16="http://schemas.microsoft.com/office/drawing/2014/main" id="{A9B1FFE8-3EC7-FA30-1D60-8E7348EA1F80}"/>
              </a:ext>
            </a:extLst>
          </p:cNvPr>
          <p:cNvSpPr/>
          <p:nvPr/>
        </p:nvSpPr>
        <p:spPr>
          <a:xfrm>
            <a:off x="8869680" y="6172200"/>
            <a:ext cx="2743200" cy="365760"/>
          </a:xfrm>
          <a:prstGeom prst="rect">
            <a:avLst/>
          </a:prstGeom>
          <a:noFill/>
          <a:ln/>
        </p:spPr>
        <p:txBody>
          <a:bodyPr wrap="square" rtlCol="0" anchor="ctr"/>
          <a:lstStyle/>
          <a:p>
            <a:pPr marL="0" indent="0" algn="r">
              <a:buNone/>
            </a:pPr>
            <a:r>
              <a:rPr lang="en-US" sz="1300" b="1" kern="0" spc="100" dirty="0">
                <a:solidFill>
                  <a:srgbClr val="FFFFFF"/>
                </a:solidFill>
                <a:latin typeface="Calibri" pitchFamily="34" charset="0"/>
                <a:ea typeface="Calibri" pitchFamily="34" charset="-122"/>
                <a:cs typeface="Calibri" pitchFamily="34" charset="-120"/>
              </a:rPr>
              <a:t>IGS</a:t>
            </a:r>
            <a:endParaRPr lang="en-US" sz="1300" dirty="0"/>
          </a:p>
        </p:txBody>
      </p:sp>
    </p:spTree>
    <p:extLst>
      <p:ext uri="{BB962C8B-B14F-4D97-AF65-F5344CB8AC3E}">
        <p14:creationId xmlns:p14="http://schemas.microsoft.com/office/powerpoint/2010/main" val="4009832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ROADMAP</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What We Will Cover</a:t>
            </a:r>
            <a:endParaRPr lang="en-US" sz="3000" dirty="0"/>
          </a:p>
        </p:txBody>
      </p:sp>
      <p:sp>
        <p:nvSpPr>
          <p:cNvPr id="4" name="Shape 2"/>
          <p:cNvSpPr/>
          <p:nvPr/>
        </p:nvSpPr>
        <p:spPr>
          <a:xfrm>
            <a:off x="548640" y="1691640"/>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dirty="0"/>
          </a:p>
        </p:txBody>
      </p:sp>
      <p:sp>
        <p:nvSpPr>
          <p:cNvPr id="5" name="Shape 3"/>
          <p:cNvSpPr/>
          <p:nvPr/>
        </p:nvSpPr>
        <p:spPr>
          <a:xfrm>
            <a:off x="713232" y="1906524"/>
            <a:ext cx="502920" cy="502920"/>
          </a:xfrm>
          <a:prstGeom prst="ellipse">
            <a:avLst/>
          </a:prstGeom>
          <a:solidFill>
            <a:srgbClr val="3A6B45"/>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849020" y="2042312"/>
            <a:ext cx="231343" cy="231343"/>
          </a:xfrm>
          <a:prstGeom prst="rect">
            <a:avLst/>
          </a:prstGeom>
        </p:spPr>
      </p:pic>
      <p:sp>
        <p:nvSpPr>
          <p:cNvPr id="7" name="Text 4"/>
          <p:cNvSpPr/>
          <p:nvPr/>
        </p:nvSpPr>
        <p:spPr>
          <a:xfrm>
            <a:off x="1325880" y="1764792"/>
            <a:ext cx="548640" cy="274320"/>
          </a:xfrm>
          <a:prstGeom prst="rect">
            <a:avLst/>
          </a:prstGeom>
          <a:noFill/>
          <a:ln/>
        </p:spPr>
        <p:txBody>
          <a:bodyPr wrap="square" rtlCol="0" anchor="ctr"/>
          <a:lstStyle/>
          <a:p>
            <a:pPr marL="0" indent="0">
              <a:buNone/>
            </a:pPr>
            <a:r>
              <a:rPr lang="en-US" sz="1200" b="1" dirty="0">
                <a:solidFill>
                  <a:srgbClr val="A4292F"/>
                </a:solidFill>
                <a:latin typeface="Calibri" pitchFamily="34" charset="0"/>
                <a:ea typeface="Calibri" pitchFamily="34" charset="-122"/>
                <a:cs typeface="Calibri" pitchFamily="34" charset="-120"/>
              </a:rPr>
              <a:t>01</a:t>
            </a:r>
            <a:endParaRPr lang="en-US" sz="1200" dirty="0"/>
          </a:p>
        </p:txBody>
      </p:sp>
      <p:sp>
        <p:nvSpPr>
          <p:cNvPr id="8" name="Text 5"/>
          <p:cNvSpPr/>
          <p:nvPr/>
        </p:nvSpPr>
        <p:spPr>
          <a:xfrm>
            <a:off x="1325880" y="2002536"/>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Company Profile</a:t>
            </a:r>
            <a:endParaRPr lang="en-US" sz="1600" dirty="0"/>
          </a:p>
        </p:txBody>
      </p:sp>
      <p:sp>
        <p:nvSpPr>
          <p:cNvPr id="9" name="Text 6"/>
          <p:cNvSpPr/>
          <p:nvPr/>
        </p:nvSpPr>
        <p:spPr>
          <a:xfrm>
            <a:off x="1325880" y="2267712"/>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Vertical farming technology </a:t>
            </a:r>
            <a:endParaRPr lang="en-US" sz="1400" dirty="0"/>
          </a:p>
        </p:txBody>
      </p:sp>
      <p:sp>
        <p:nvSpPr>
          <p:cNvPr id="10" name="Shape 7"/>
          <p:cNvSpPr/>
          <p:nvPr/>
        </p:nvSpPr>
        <p:spPr>
          <a:xfrm>
            <a:off x="6217920" y="1691640"/>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1" name="Shape 8"/>
          <p:cNvSpPr/>
          <p:nvPr/>
        </p:nvSpPr>
        <p:spPr>
          <a:xfrm>
            <a:off x="6382512" y="1906524"/>
            <a:ext cx="502920" cy="502920"/>
          </a:xfrm>
          <a:prstGeom prst="ellipse">
            <a:avLst/>
          </a:prstGeom>
          <a:solidFill>
            <a:srgbClr val="3A6B45"/>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6518300" y="2042312"/>
            <a:ext cx="231343" cy="231343"/>
          </a:xfrm>
          <a:prstGeom prst="rect">
            <a:avLst/>
          </a:prstGeom>
        </p:spPr>
      </p:pic>
      <p:sp>
        <p:nvSpPr>
          <p:cNvPr id="13" name="Text 9"/>
          <p:cNvSpPr/>
          <p:nvPr/>
        </p:nvSpPr>
        <p:spPr>
          <a:xfrm>
            <a:off x="6995160" y="1764792"/>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02</a:t>
            </a:r>
            <a:endParaRPr lang="en-US" sz="1100" dirty="0"/>
          </a:p>
        </p:txBody>
      </p:sp>
      <p:sp>
        <p:nvSpPr>
          <p:cNvPr id="14" name="Text 10"/>
          <p:cNvSpPr/>
          <p:nvPr/>
        </p:nvSpPr>
        <p:spPr>
          <a:xfrm>
            <a:off x="6995160" y="2002536"/>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The Strategic Proposal</a:t>
            </a:r>
            <a:endParaRPr lang="en-US" sz="1600" dirty="0"/>
          </a:p>
        </p:txBody>
      </p:sp>
      <p:sp>
        <p:nvSpPr>
          <p:cNvPr id="15" name="Text 11"/>
          <p:cNvSpPr/>
          <p:nvPr/>
        </p:nvSpPr>
        <p:spPr>
          <a:xfrm>
            <a:off x="6995160" y="2267712"/>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Entering China through a strategic alliance</a:t>
            </a:r>
            <a:endParaRPr lang="en-US" sz="1400" dirty="0"/>
          </a:p>
        </p:txBody>
      </p:sp>
      <p:sp>
        <p:nvSpPr>
          <p:cNvPr id="16" name="Shape 12"/>
          <p:cNvSpPr/>
          <p:nvPr/>
        </p:nvSpPr>
        <p:spPr>
          <a:xfrm>
            <a:off x="548640" y="2734056"/>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7" name="Shape 13"/>
          <p:cNvSpPr/>
          <p:nvPr/>
        </p:nvSpPr>
        <p:spPr>
          <a:xfrm>
            <a:off x="713232" y="2948940"/>
            <a:ext cx="502920" cy="502920"/>
          </a:xfrm>
          <a:prstGeom prst="ellipse">
            <a:avLst/>
          </a:prstGeom>
          <a:solidFill>
            <a:srgbClr val="3A6B45"/>
          </a:solidFill>
          <a:ln/>
        </p:spPr>
        <p:txBody>
          <a:bodyPr/>
          <a:lstStyle/>
          <a:p>
            <a:endParaRPr lang="en-GB"/>
          </a:p>
        </p:txBody>
      </p:sp>
      <p:pic>
        <p:nvPicPr>
          <p:cNvPr id="18" name="Image 2" descr="preencoded.png"/>
          <p:cNvPicPr>
            <a:picLocks noChangeAspect="1"/>
          </p:cNvPicPr>
          <p:nvPr/>
        </p:nvPicPr>
        <p:blipFill>
          <a:blip r:embed="rId5"/>
          <a:stretch>
            <a:fillRect/>
          </a:stretch>
        </p:blipFill>
        <p:spPr>
          <a:xfrm>
            <a:off x="849020" y="3084728"/>
            <a:ext cx="231343" cy="231343"/>
          </a:xfrm>
          <a:prstGeom prst="rect">
            <a:avLst/>
          </a:prstGeom>
        </p:spPr>
      </p:pic>
      <p:sp>
        <p:nvSpPr>
          <p:cNvPr id="19" name="Text 14"/>
          <p:cNvSpPr/>
          <p:nvPr/>
        </p:nvSpPr>
        <p:spPr>
          <a:xfrm>
            <a:off x="1325880" y="2807208"/>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03</a:t>
            </a:r>
            <a:endParaRPr lang="en-US" sz="1100" dirty="0"/>
          </a:p>
        </p:txBody>
      </p:sp>
      <p:sp>
        <p:nvSpPr>
          <p:cNvPr id="20" name="Text 15"/>
          <p:cNvSpPr/>
          <p:nvPr/>
        </p:nvSpPr>
        <p:spPr>
          <a:xfrm>
            <a:off x="1325880" y="3044952"/>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Business Model &amp; Synergy</a:t>
            </a:r>
            <a:endParaRPr lang="en-US" sz="1600" dirty="0"/>
          </a:p>
        </p:txBody>
      </p:sp>
      <p:sp>
        <p:nvSpPr>
          <p:cNvPr id="21" name="Text 16"/>
          <p:cNvSpPr/>
          <p:nvPr/>
        </p:nvSpPr>
        <p:spPr>
          <a:xfrm>
            <a:off x="1325880" y="3310128"/>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How the partnership creates value for both sides</a:t>
            </a:r>
            <a:endParaRPr lang="en-US" sz="1400" dirty="0"/>
          </a:p>
        </p:txBody>
      </p:sp>
      <p:sp>
        <p:nvSpPr>
          <p:cNvPr id="22" name="Shape 17"/>
          <p:cNvSpPr/>
          <p:nvPr/>
        </p:nvSpPr>
        <p:spPr>
          <a:xfrm>
            <a:off x="6217920" y="2734056"/>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23" name="Shape 18"/>
          <p:cNvSpPr/>
          <p:nvPr/>
        </p:nvSpPr>
        <p:spPr>
          <a:xfrm>
            <a:off x="6382512" y="2948940"/>
            <a:ext cx="502920" cy="502920"/>
          </a:xfrm>
          <a:prstGeom prst="ellipse">
            <a:avLst/>
          </a:prstGeom>
          <a:solidFill>
            <a:srgbClr val="3A6B45"/>
          </a:solidFill>
          <a:ln/>
        </p:spPr>
        <p:txBody>
          <a:bodyPr/>
          <a:lstStyle/>
          <a:p>
            <a:endParaRPr lang="en-GB"/>
          </a:p>
        </p:txBody>
      </p:sp>
      <p:pic>
        <p:nvPicPr>
          <p:cNvPr id="24" name="Image 3" descr="preencoded.png"/>
          <p:cNvPicPr>
            <a:picLocks noChangeAspect="1"/>
          </p:cNvPicPr>
          <p:nvPr/>
        </p:nvPicPr>
        <p:blipFill>
          <a:blip r:embed="rId6"/>
          <a:stretch>
            <a:fillRect/>
          </a:stretch>
        </p:blipFill>
        <p:spPr>
          <a:xfrm>
            <a:off x="6518300" y="3084728"/>
            <a:ext cx="231343" cy="231343"/>
          </a:xfrm>
          <a:prstGeom prst="rect">
            <a:avLst/>
          </a:prstGeom>
        </p:spPr>
      </p:pic>
      <p:sp>
        <p:nvSpPr>
          <p:cNvPr id="25" name="Text 19"/>
          <p:cNvSpPr/>
          <p:nvPr/>
        </p:nvSpPr>
        <p:spPr>
          <a:xfrm>
            <a:off x="6995160" y="2807208"/>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04</a:t>
            </a:r>
            <a:endParaRPr lang="en-US" sz="1100" dirty="0"/>
          </a:p>
        </p:txBody>
      </p:sp>
      <p:sp>
        <p:nvSpPr>
          <p:cNvPr id="26" name="Text 20"/>
          <p:cNvSpPr/>
          <p:nvPr/>
        </p:nvSpPr>
        <p:spPr>
          <a:xfrm>
            <a:off x="6995160" y="3044952"/>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Defining Culture</a:t>
            </a:r>
            <a:endParaRPr lang="en-US" sz="1600" dirty="0"/>
          </a:p>
        </p:txBody>
      </p:sp>
      <p:sp>
        <p:nvSpPr>
          <p:cNvPr id="27" name="Text 21"/>
          <p:cNvSpPr/>
          <p:nvPr/>
        </p:nvSpPr>
        <p:spPr>
          <a:xfrm>
            <a:off x="6995160" y="3310128"/>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Why national culture shapes deal-making</a:t>
            </a:r>
            <a:endParaRPr lang="en-US" sz="1400" dirty="0"/>
          </a:p>
        </p:txBody>
      </p:sp>
      <p:sp>
        <p:nvSpPr>
          <p:cNvPr id="28" name="Shape 22"/>
          <p:cNvSpPr/>
          <p:nvPr/>
        </p:nvSpPr>
        <p:spPr>
          <a:xfrm>
            <a:off x="548640" y="3776472"/>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29" name="Shape 23"/>
          <p:cNvSpPr/>
          <p:nvPr/>
        </p:nvSpPr>
        <p:spPr>
          <a:xfrm>
            <a:off x="713232" y="3991356"/>
            <a:ext cx="502920" cy="502920"/>
          </a:xfrm>
          <a:prstGeom prst="ellipse">
            <a:avLst/>
          </a:prstGeom>
          <a:solidFill>
            <a:srgbClr val="3A6B45"/>
          </a:solidFill>
          <a:ln/>
        </p:spPr>
        <p:txBody>
          <a:bodyPr/>
          <a:lstStyle/>
          <a:p>
            <a:endParaRPr lang="en-GB"/>
          </a:p>
        </p:txBody>
      </p:sp>
      <p:pic>
        <p:nvPicPr>
          <p:cNvPr id="30" name="Image 4" descr="preencoded.png"/>
          <p:cNvPicPr>
            <a:picLocks noChangeAspect="1"/>
          </p:cNvPicPr>
          <p:nvPr/>
        </p:nvPicPr>
        <p:blipFill>
          <a:blip r:embed="rId7"/>
          <a:stretch>
            <a:fillRect/>
          </a:stretch>
        </p:blipFill>
        <p:spPr>
          <a:xfrm>
            <a:off x="849020" y="4127144"/>
            <a:ext cx="231343" cy="231343"/>
          </a:xfrm>
          <a:prstGeom prst="rect">
            <a:avLst/>
          </a:prstGeom>
        </p:spPr>
      </p:pic>
      <p:sp>
        <p:nvSpPr>
          <p:cNvPr id="31" name="Text 24"/>
          <p:cNvSpPr/>
          <p:nvPr/>
        </p:nvSpPr>
        <p:spPr>
          <a:xfrm>
            <a:off x="1325880" y="3849624"/>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05</a:t>
            </a:r>
            <a:endParaRPr lang="en-US" sz="1100" dirty="0"/>
          </a:p>
        </p:txBody>
      </p:sp>
      <p:sp>
        <p:nvSpPr>
          <p:cNvPr id="32" name="Text 25"/>
          <p:cNvSpPr/>
          <p:nvPr/>
        </p:nvSpPr>
        <p:spPr>
          <a:xfrm>
            <a:off x="1325880" y="4087368"/>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Theoretical Underpinning</a:t>
            </a:r>
            <a:endParaRPr lang="en-US" sz="1600" dirty="0"/>
          </a:p>
        </p:txBody>
      </p:sp>
      <p:sp>
        <p:nvSpPr>
          <p:cNvPr id="33" name="Text 26"/>
          <p:cNvSpPr/>
          <p:nvPr/>
        </p:nvSpPr>
        <p:spPr>
          <a:xfrm>
            <a:off x="1325880" y="4352544"/>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Power distance, individualism and dynamic culture</a:t>
            </a:r>
            <a:endParaRPr lang="en-US" sz="1400" dirty="0"/>
          </a:p>
        </p:txBody>
      </p:sp>
      <p:sp>
        <p:nvSpPr>
          <p:cNvPr id="34" name="Shape 27"/>
          <p:cNvSpPr/>
          <p:nvPr/>
        </p:nvSpPr>
        <p:spPr>
          <a:xfrm>
            <a:off x="6172200" y="3712464"/>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35" name="Shape 28"/>
          <p:cNvSpPr/>
          <p:nvPr/>
        </p:nvSpPr>
        <p:spPr>
          <a:xfrm>
            <a:off x="6382512" y="3991356"/>
            <a:ext cx="502920" cy="502920"/>
          </a:xfrm>
          <a:prstGeom prst="ellipse">
            <a:avLst/>
          </a:prstGeom>
          <a:solidFill>
            <a:srgbClr val="3A6B45"/>
          </a:solidFill>
          <a:ln/>
        </p:spPr>
        <p:txBody>
          <a:bodyPr/>
          <a:lstStyle/>
          <a:p>
            <a:endParaRPr lang="en-GB"/>
          </a:p>
        </p:txBody>
      </p:sp>
      <p:pic>
        <p:nvPicPr>
          <p:cNvPr id="36" name="Image 5" descr="preencoded.png"/>
          <p:cNvPicPr>
            <a:picLocks noChangeAspect="1"/>
          </p:cNvPicPr>
          <p:nvPr/>
        </p:nvPicPr>
        <p:blipFill>
          <a:blip r:embed="rId8"/>
          <a:stretch>
            <a:fillRect/>
          </a:stretch>
        </p:blipFill>
        <p:spPr>
          <a:xfrm>
            <a:off x="6518300" y="4127144"/>
            <a:ext cx="231343" cy="231343"/>
          </a:xfrm>
          <a:prstGeom prst="rect">
            <a:avLst/>
          </a:prstGeom>
        </p:spPr>
      </p:pic>
      <p:sp>
        <p:nvSpPr>
          <p:cNvPr id="37" name="Text 29"/>
          <p:cNvSpPr/>
          <p:nvPr/>
        </p:nvSpPr>
        <p:spPr>
          <a:xfrm>
            <a:off x="6995160" y="3849624"/>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06</a:t>
            </a:r>
            <a:endParaRPr lang="en-US" sz="1100" dirty="0"/>
          </a:p>
        </p:txBody>
      </p:sp>
      <p:sp>
        <p:nvSpPr>
          <p:cNvPr id="38" name="Text 30"/>
          <p:cNvSpPr/>
          <p:nvPr/>
        </p:nvSpPr>
        <p:spPr>
          <a:xfrm>
            <a:off x="6995160" y="4087368"/>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Guanxi</a:t>
            </a:r>
            <a:endParaRPr lang="en-US" sz="1600" dirty="0"/>
          </a:p>
        </p:txBody>
      </p:sp>
      <p:sp>
        <p:nvSpPr>
          <p:cNvPr id="39" name="Text 31"/>
          <p:cNvSpPr/>
          <p:nvPr/>
        </p:nvSpPr>
        <p:spPr>
          <a:xfrm>
            <a:off x="6995160" y="4352544"/>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Relationships before contracts</a:t>
            </a:r>
            <a:endParaRPr lang="en-US" sz="1400" dirty="0"/>
          </a:p>
        </p:txBody>
      </p:sp>
      <p:sp>
        <p:nvSpPr>
          <p:cNvPr id="40" name="Shape 32"/>
          <p:cNvSpPr/>
          <p:nvPr/>
        </p:nvSpPr>
        <p:spPr>
          <a:xfrm>
            <a:off x="548640" y="4818888"/>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41" name="Shape 33"/>
          <p:cNvSpPr/>
          <p:nvPr/>
        </p:nvSpPr>
        <p:spPr>
          <a:xfrm>
            <a:off x="713232" y="5033772"/>
            <a:ext cx="502920" cy="502920"/>
          </a:xfrm>
          <a:prstGeom prst="ellipse">
            <a:avLst/>
          </a:prstGeom>
          <a:solidFill>
            <a:srgbClr val="3A6B45"/>
          </a:solidFill>
          <a:ln/>
        </p:spPr>
        <p:txBody>
          <a:bodyPr/>
          <a:lstStyle/>
          <a:p>
            <a:endParaRPr lang="en-GB"/>
          </a:p>
        </p:txBody>
      </p:sp>
      <p:pic>
        <p:nvPicPr>
          <p:cNvPr id="42" name="Image 6" descr="preencoded.png"/>
          <p:cNvPicPr>
            <a:picLocks noChangeAspect="1"/>
          </p:cNvPicPr>
          <p:nvPr/>
        </p:nvPicPr>
        <p:blipFill>
          <a:blip r:embed="rId9"/>
          <a:stretch>
            <a:fillRect/>
          </a:stretch>
        </p:blipFill>
        <p:spPr>
          <a:xfrm>
            <a:off x="849020" y="5169560"/>
            <a:ext cx="231343" cy="231343"/>
          </a:xfrm>
          <a:prstGeom prst="rect">
            <a:avLst/>
          </a:prstGeom>
        </p:spPr>
      </p:pic>
      <p:sp>
        <p:nvSpPr>
          <p:cNvPr id="43" name="Text 34"/>
          <p:cNvSpPr/>
          <p:nvPr/>
        </p:nvSpPr>
        <p:spPr>
          <a:xfrm>
            <a:off x="1325880" y="4892040"/>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07</a:t>
            </a:r>
            <a:endParaRPr lang="en-US" sz="1100" dirty="0"/>
          </a:p>
        </p:txBody>
      </p:sp>
      <p:sp>
        <p:nvSpPr>
          <p:cNvPr id="44" name="Text 35"/>
          <p:cNvSpPr/>
          <p:nvPr/>
        </p:nvSpPr>
        <p:spPr>
          <a:xfrm>
            <a:off x="1325880" y="5129784"/>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Mianzi &amp; the Culture of Paradox</a:t>
            </a:r>
            <a:endParaRPr lang="en-US" sz="1600" dirty="0"/>
          </a:p>
        </p:txBody>
      </p:sp>
      <p:sp>
        <p:nvSpPr>
          <p:cNvPr id="45" name="Text 36"/>
          <p:cNvSpPr/>
          <p:nvPr/>
        </p:nvSpPr>
        <p:spPr>
          <a:xfrm>
            <a:off x="1325880" y="5394960"/>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Face, harmony and the 'ocean' view of China</a:t>
            </a:r>
            <a:endParaRPr lang="en-US" sz="1400" dirty="0"/>
          </a:p>
        </p:txBody>
      </p:sp>
      <p:sp>
        <p:nvSpPr>
          <p:cNvPr id="46" name="Shape 37"/>
          <p:cNvSpPr/>
          <p:nvPr/>
        </p:nvSpPr>
        <p:spPr>
          <a:xfrm>
            <a:off x="6217920" y="4818888"/>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dirty="0"/>
          </a:p>
        </p:txBody>
      </p:sp>
      <p:sp>
        <p:nvSpPr>
          <p:cNvPr id="47" name="Shape 38"/>
          <p:cNvSpPr/>
          <p:nvPr/>
        </p:nvSpPr>
        <p:spPr>
          <a:xfrm>
            <a:off x="6382512" y="5033772"/>
            <a:ext cx="502920" cy="502920"/>
          </a:xfrm>
          <a:prstGeom prst="ellipse">
            <a:avLst/>
          </a:prstGeom>
          <a:solidFill>
            <a:srgbClr val="3A6B45"/>
          </a:solidFill>
          <a:ln/>
        </p:spPr>
        <p:txBody>
          <a:bodyPr/>
          <a:lstStyle/>
          <a:p>
            <a:endParaRPr lang="en-GB"/>
          </a:p>
        </p:txBody>
      </p:sp>
      <p:pic>
        <p:nvPicPr>
          <p:cNvPr id="48" name="Image 7" descr="preencoded.png"/>
          <p:cNvPicPr>
            <a:picLocks noChangeAspect="1"/>
          </p:cNvPicPr>
          <p:nvPr/>
        </p:nvPicPr>
        <p:blipFill>
          <a:blip r:embed="rId10"/>
          <a:stretch>
            <a:fillRect/>
          </a:stretch>
        </p:blipFill>
        <p:spPr>
          <a:xfrm>
            <a:off x="6518300" y="5169560"/>
            <a:ext cx="231343" cy="231343"/>
          </a:xfrm>
          <a:prstGeom prst="rect">
            <a:avLst/>
          </a:prstGeom>
        </p:spPr>
      </p:pic>
      <p:sp>
        <p:nvSpPr>
          <p:cNvPr id="49" name="Text 39"/>
          <p:cNvSpPr/>
          <p:nvPr/>
        </p:nvSpPr>
        <p:spPr>
          <a:xfrm>
            <a:off x="6995160" y="4892040"/>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08</a:t>
            </a:r>
            <a:endParaRPr lang="en-US" sz="1100" dirty="0"/>
          </a:p>
        </p:txBody>
      </p:sp>
      <p:sp>
        <p:nvSpPr>
          <p:cNvPr id="50" name="Text 40"/>
          <p:cNvSpPr/>
          <p:nvPr/>
        </p:nvSpPr>
        <p:spPr>
          <a:xfrm>
            <a:off x="6995160" y="5129784"/>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Negotiation Strategy</a:t>
            </a:r>
            <a:endParaRPr lang="en-US" sz="1600" dirty="0"/>
          </a:p>
        </p:txBody>
      </p:sp>
      <p:sp>
        <p:nvSpPr>
          <p:cNvPr id="51" name="Text 41"/>
          <p:cNvSpPr/>
          <p:nvPr/>
        </p:nvSpPr>
        <p:spPr>
          <a:xfrm>
            <a:off x="6995160" y="5394960"/>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From first contact to signed agreement</a:t>
            </a:r>
            <a:endParaRPr lang="en-US" sz="1400" dirty="0"/>
          </a:p>
        </p:txBody>
      </p:sp>
      <p:sp>
        <p:nvSpPr>
          <p:cNvPr id="52" name="Shape 42"/>
          <p:cNvSpPr/>
          <p:nvPr/>
        </p:nvSpPr>
        <p:spPr>
          <a:xfrm>
            <a:off x="548640" y="5861304"/>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53" name="Shape 43"/>
          <p:cNvSpPr/>
          <p:nvPr/>
        </p:nvSpPr>
        <p:spPr>
          <a:xfrm>
            <a:off x="713232" y="6076188"/>
            <a:ext cx="502920" cy="502920"/>
          </a:xfrm>
          <a:prstGeom prst="ellipse">
            <a:avLst/>
          </a:prstGeom>
          <a:solidFill>
            <a:srgbClr val="3A6B45"/>
          </a:solidFill>
          <a:ln/>
        </p:spPr>
        <p:txBody>
          <a:bodyPr/>
          <a:lstStyle/>
          <a:p>
            <a:endParaRPr lang="en-GB"/>
          </a:p>
        </p:txBody>
      </p:sp>
      <p:pic>
        <p:nvPicPr>
          <p:cNvPr id="54" name="Image 8" descr="preencoded.png"/>
          <p:cNvPicPr>
            <a:picLocks noChangeAspect="1"/>
          </p:cNvPicPr>
          <p:nvPr/>
        </p:nvPicPr>
        <p:blipFill>
          <a:blip r:embed="rId11"/>
          <a:stretch>
            <a:fillRect/>
          </a:stretch>
        </p:blipFill>
        <p:spPr>
          <a:xfrm>
            <a:off x="849020" y="6211976"/>
            <a:ext cx="231343" cy="231343"/>
          </a:xfrm>
          <a:prstGeom prst="rect">
            <a:avLst/>
          </a:prstGeom>
        </p:spPr>
      </p:pic>
      <p:sp>
        <p:nvSpPr>
          <p:cNvPr id="55" name="Text 44"/>
          <p:cNvSpPr/>
          <p:nvPr/>
        </p:nvSpPr>
        <p:spPr>
          <a:xfrm>
            <a:off x="1325880" y="5934456"/>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09</a:t>
            </a:r>
            <a:endParaRPr lang="en-US" sz="1100" dirty="0"/>
          </a:p>
        </p:txBody>
      </p:sp>
      <p:sp>
        <p:nvSpPr>
          <p:cNvPr id="56" name="Text 45"/>
          <p:cNvSpPr/>
          <p:nvPr/>
        </p:nvSpPr>
        <p:spPr>
          <a:xfrm>
            <a:off x="1325880" y="6172200"/>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Managing Risk &amp; Patience</a:t>
            </a:r>
            <a:endParaRPr lang="en-US" sz="1600" dirty="0"/>
          </a:p>
        </p:txBody>
      </p:sp>
      <p:sp>
        <p:nvSpPr>
          <p:cNvPr id="57" name="Text 46"/>
          <p:cNvSpPr/>
          <p:nvPr/>
        </p:nvSpPr>
        <p:spPr>
          <a:xfrm>
            <a:off x="1325880" y="6437376"/>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Protecting the partnership once it is live</a:t>
            </a:r>
            <a:endParaRPr lang="en-US" sz="1400" dirty="0"/>
          </a:p>
        </p:txBody>
      </p:sp>
      <p:sp>
        <p:nvSpPr>
          <p:cNvPr id="58" name="Shape 47"/>
          <p:cNvSpPr/>
          <p:nvPr/>
        </p:nvSpPr>
        <p:spPr>
          <a:xfrm>
            <a:off x="6217920" y="5861304"/>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59" name="Shape 48"/>
          <p:cNvSpPr/>
          <p:nvPr/>
        </p:nvSpPr>
        <p:spPr>
          <a:xfrm>
            <a:off x="6382512" y="6076188"/>
            <a:ext cx="502920" cy="502920"/>
          </a:xfrm>
          <a:prstGeom prst="ellipse">
            <a:avLst/>
          </a:prstGeom>
          <a:solidFill>
            <a:srgbClr val="3A6B45"/>
          </a:solidFill>
          <a:ln/>
        </p:spPr>
        <p:txBody>
          <a:bodyPr/>
          <a:lstStyle/>
          <a:p>
            <a:endParaRPr lang="en-GB"/>
          </a:p>
        </p:txBody>
      </p:sp>
      <p:pic>
        <p:nvPicPr>
          <p:cNvPr id="60" name="Image 9" descr="preencoded.png"/>
          <p:cNvPicPr>
            <a:picLocks noChangeAspect="1"/>
          </p:cNvPicPr>
          <p:nvPr/>
        </p:nvPicPr>
        <p:blipFill>
          <a:blip r:embed="rId12"/>
          <a:stretch>
            <a:fillRect/>
          </a:stretch>
        </p:blipFill>
        <p:spPr>
          <a:xfrm>
            <a:off x="6518300" y="6211976"/>
            <a:ext cx="231343" cy="231343"/>
          </a:xfrm>
          <a:prstGeom prst="rect">
            <a:avLst/>
          </a:prstGeom>
        </p:spPr>
      </p:pic>
      <p:sp>
        <p:nvSpPr>
          <p:cNvPr id="61" name="Text 49"/>
          <p:cNvSpPr/>
          <p:nvPr/>
        </p:nvSpPr>
        <p:spPr>
          <a:xfrm>
            <a:off x="6995160" y="5934456"/>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10</a:t>
            </a:r>
            <a:endParaRPr lang="en-US" sz="1100" dirty="0"/>
          </a:p>
        </p:txBody>
      </p:sp>
      <p:sp>
        <p:nvSpPr>
          <p:cNvPr id="62" name="Text 50"/>
          <p:cNvSpPr/>
          <p:nvPr/>
        </p:nvSpPr>
        <p:spPr>
          <a:xfrm>
            <a:off x="6995160" y="6172200"/>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Conclusion</a:t>
            </a:r>
            <a:endParaRPr lang="en-US" sz="1600" dirty="0"/>
          </a:p>
        </p:txBody>
      </p:sp>
      <p:sp>
        <p:nvSpPr>
          <p:cNvPr id="63" name="Text 51"/>
          <p:cNvSpPr/>
          <p:nvPr/>
        </p:nvSpPr>
        <p:spPr>
          <a:xfrm>
            <a:off x="6995160" y="6437376"/>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Why cultural fluency is the real licence to operate</a:t>
            </a:r>
            <a:endParaRPr lang="en-US" sz="1400" dirty="0"/>
          </a:p>
        </p:txBody>
      </p:sp>
      <p:sp>
        <p:nvSpPr>
          <p:cNvPr id="64" name="Text 52"/>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WHO WE ARE</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Intelligent Growth Solutions: Automated Vertical Farming</a:t>
            </a:r>
            <a:endParaRPr lang="en-US" sz="3000" dirty="0"/>
          </a:p>
        </p:txBody>
      </p:sp>
      <p:sp>
        <p:nvSpPr>
          <p:cNvPr id="4" name="Shape 2"/>
          <p:cNvSpPr/>
          <p:nvPr/>
        </p:nvSpPr>
        <p:spPr>
          <a:xfrm>
            <a:off x="465667" y="1645920"/>
            <a:ext cx="6675120" cy="4206240"/>
          </a:xfrm>
          <a:prstGeom prst="roundRect">
            <a:avLst>
              <a:gd name="adj" fmla="val 1739"/>
            </a:avLst>
          </a:prstGeom>
          <a:solidFill>
            <a:srgbClr val="1E3D2B"/>
          </a:solidFill>
          <a:ln/>
          <a:effectLst>
            <a:outerShdw blurRad="101600" dist="38100" dir="2700000" algn="bl" rotWithShape="0">
              <a:srgbClr val="000000">
                <a:alpha val="14000"/>
              </a:srgbClr>
            </a:outerShdw>
          </a:effectLst>
        </p:spPr>
        <p:txBody>
          <a:bodyPr/>
          <a:lstStyle/>
          <a:p>
            <a:r>
              <a:rPr lang="en-GB" dirty="0"/>
              <a:t> </a:t>
            </a:r>
          </a:p>
        </p:txBody>
      </p:sp>
      <p:sp>
        <p:nvSpPr>
          <p:cNvPr id="5" name="Shape 3"/>
          <p:cNvSpPr/>
          <p:nvPr/>
        </p:nvSpPr>
        <p:spPr>
          <a:xfrm>
            <a:off x="868680" y="1965960"/>
            <a:ext cx="640080" cy="640080"/>
          </a:xfrm>
          <a:prstGeom prst="ellipse">
            <a:avLst/>
          </a:prstGeom>
          <a:solidFill>
            <a:srgbClr val="3A6B45"/>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41502" y="2138782"/>
            <a:ext cx="294437" cy="294437"/>
          </a:xfrm>
          <a:prstGeom prst="rect">
            <a:avLst/>
          </a:prstGeom>
        </p:spPr>
      </p:pic>
      <p:sp>
        <p:nvSpPr>
          <p:cNvPr id="7" name="Text 4"/>
          <p:cNvSpPr/>
          <p:nvPr/>
        </p:nvSpPr>
        <p:spPr>
          <a:xfrm>
            <a:off x="1645920" y="2029968"/>
            <a:ext cx="5394960" cy="54864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A UK agri-tech company, not a farming company</a:t>
            </a:r>
            <a:endParaRPr lang="en-US" dirty="0"/>
          </a:p>
        </p:txBody>
      </p:sp>
      <p:sp>
        <p:nvSpPr>
          <p:cNvPr id="8" name="Text 5"/>
          <p:cNvSpPr/>
          <p:nvPr/>
        </p:nvSpPr>
        <p:spPr>
          <a:xfrm>
            <a:off x="868680" y="2697480"/>
            <a:ext cx="6080760" cy="100584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IGS designs, manufactures</a:t>
            </a:r>
            <a:r>
              <a:rPr lang="en-GB" sz="1600" dirty="0">
                <a:solidFill>
                  <a:srgbClr val="A8C9A1"/>
                </a:solidFill>
                <a:latin typeface="Calibri" pitchFamily="34" charset="0"/>
                <a:ea typeface="Calibri" pitchFamily="34" charset="-122"/>
                <a:cs typeface="Calibri" pitchFamily="34" charset="-120"/>
              </a:rPr>
              <a:t>, and licenses fully automated indoor vertical farming systems — hardware </a:t>
            </a:r>
            <a:r>
              <a:rPr lang="en-US" sz="1600" dirty="0">
                <a:solidFill>
                  <a:srgbClr val="A8C9A1"/>
                </a:solidFill>
                <a:latin typeface="Calibri" pitchFamily="34" charset="0"/>
                <a:ea typeface="Calibri" pitchFamily="34" charset="-122"/>
                <a:cs typeface="Calibri" pitchFamily="34" charset="-120"/>
              </a:rPr>
              <a:t>largely engineered in-house and built to run with minimal manual intervention from seed to harvest.</a:t>
            </a:r>
            <a:endParaRPr lang="en-US" sz="1600" dirty="0"/>
          </a:p>
        </p:txBody>
      </p:sp>
      <p:sp>
        <p:nvSpPr>
          <p:cNvPr id="9" name="Shape 6"/>
          <p:cNvSpPr/>
          <p:nvPr/>
        </p:nvSpPr>
        <p:spPr>
          <a:xfrm>
            <a:off x="914400" y="3885794"/>
            <a:ext cx="6035040" cy="0"/>
          </a:xfrm>
          <a:prstGeom prst="line">
            <a:avLst/>
          </a:prstGeom>
          <a:noFill/>
          <a:ln w="12700">
            <a:solidFill>
              <a:srgbClr val="3A6B45"/>
            </a:solidFill>
            <a:prstDash val="solid"/>
          </a:ln>
        </p:spPr>
        <p:txBody>
          <a:bodyPr/>
          <a:lstStyle/>
          <a:p>
            <a:endParaRPr lang="en-GB"/>
          </a:p>
        </p:txBody>
      </p:sp>
      <p:sp>
        <p:nvSpPr>
          <p:cNvPr id="10" name="Shape 7"/>
          <p:cNvSpPr/>
          <p:nvPr/>
        </p:nvSpPr>
        <p:spPr>
          <a:xfrm>
            <a:off x="858622" y="4160520"/>
            <a:ext cx="640080" cy="640080"/>
          </a:xfrm>
          <a:prstGeom prst="ellipse">
            <a:avLst/>
          </a:prstGeom>
          <a:solidFill>
            <a:srgbClr val="5B8C5A"/>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1041502" y="4307739"/>
            <a:ext cx="294437" cy="294437"/>
          </a:xfrm>
          <a:prstGeom prst="rect">
            <a:avLst/>
          </a:prstGeom>
        </p:spPr>
      </p:pic>
      <p:sp>
        <p:nvSpPr>
          <p:cNvPr id="12" name="Text 8"/>
          <p:cNvSpPr/>
          <p:nvPr/>
        </p:nvSpPr>
        <p:spPr>
          <a:xfrm>
            <a:off x="1645920" y="4297680"/>
            <a:ext cx="5394960" cy="457200"/>
          </a:xfrm>
          <a:prstGeom prst="rect">
            <a:avLst/>
          </a:prstGeom>
          <a:noFill/>
          <a:ln/>
        </p:spPr>
        <p:txBody>
          <a:bodyPr wrap="square" rtlCol="0" anchor="ctr"/>
          <a:lstStyle/>
          <a:p>
            <a:pPr marL="0" indent="0">
              <a:buNone/>
            </a:pPr>
            <a:r>
              <a:rPr lang="en-US" dirty="0">
                <a:solidFill>
                  <a:schemeClr val="bg1"/>
                </a:solidFill>
              </a:rPr>
              <a:t>TCEA Total Controlled Environment Agriculture</a:t>
            </a:r>
          </a:p>
        </p:txBody>
      </p:sp>
      <p:sp>
        <p:nvSpPr>
          <p:cNvPr id="13" name="Text 9"/>
          <p:cNvSpPr/>
          <p:nvPr/>
        </p:nvSpPr>
        <p:spPr>
          <a:xfrm>
            <a:off x="868680" y="4526280"/>
            <a:ext cx="6080760" cy="118872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TCEA platform delivers a fully controllable growing environment</a:t>
            </a:r>
            <a:endParaRPr lang="en-US" sz="1600" dirty="0"/>
          </a:p>
        </p:txBody>
      </p:sp>
      <p:sp>
        <p:nvSpPr>
          <p:cNvPr id="14" name="Shape 10"/>
          <p:cNvSpPr/>
          <p:nvPr/>
        </p:nvSpPr>
        <p:spPr>
          <a:xfrm>
            <a:off x="7416800" y="1742440"/>
            <a:ext cx="4114800" cy="1965960"/>
          </a:xfrm>
          <a:prstGeom prst="roundRect">
            <a:avLst>
              <a:gd name="adj" fmla="val 3721"/>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15" name="Text 11"/>
          <p:cNvSpPr/>
          <p:nvPr/>
        </p:nvSpPr>
        <p:spPr>
          <a:xfrm>
            <a:off x="7772400" y="1781048"/>
            <a:ext cx="3566160" cy="320040"/>
          </a:xfrm>
          <a:prstGeom prst="rect">
            <a:avLst/>
          </a:prstGeom>
          <a:noFill/>
          <a:ln/>
        </p:spPr>
        <p:txBody>
          <a:bodyPr wrap="square" rtlCol="0" anchor="ctr"/>
          <a:lstStyle/>
          <a:p>
            <a:pPr marL="0" indent="0">
              <a:buNone/>
            </a:pPr>
            <a:r>
              <a:rPr lang="en-US" b="1" dirty="0">
                <a:solidFill>
                  <a:srgbClr val="A4292F"/>
                </a:solidFill>
                <a:latin typeface="Calibri" pitchFamily="34" charset="0"/>
                <a:ea typeface="Calibri" pitchFamily="34" charset="-122"/>
                <a:cs typeface="Calibri" pitchFamily="34" charset="-120"/>
              </a:rPr>
              <a:t>The real product</a:t>
            </a:r>
            <a:endParaRPr lang="en-US" dirty="0"/>
          </a:p>
        </p:txBody>
      </p:sp>
      <p:sp>
        <p:nvSpPr>
          <p:cNvPr id="16" name="Text 12"/>
          <p:cNvSpPr/>
          <p:nvPr/>
        </p:nvSpPr>
        <p:spPr>
          <a:xfrm>
            <a:off x="7772400" y="2029968"/>
            <a:ext cx="3566160" cy="1673352"/>
          </a:xfrm>
          <a:prstGeom prst="rect">
            <a:avLst/>
          </a:prstGeom>
          <a:noFill/>
          <a:ln/>
        </p:spPr>
        <p:txBody>
          <a:bodyPr wrap="square" rtlCol="0" anchor="ctr"/>
          <a:lstStyle/>
          <a:p>
            <a:pPr marL="0" indent="0">
              <a:lnSpc>
                <a:spcPct val="125000"/>
              </a:lnSpc>
              <a:buNone/>
            </a:pPr>
            <a:r>
              <a:rPr lang="en-US" sz="1400" dirty="0">
                <a:solidFill>
                  <a:srgbClr val="211C1A"/>
                </a:solidFill>
                <a:latin typeface="Calibri" pitchFamily="34" charset="0"/>
                <a:ea typeface="Calibri" pitchFamily="34" charset="-122"/>
                <a:cs typeface="Calibri" pitchFamily="34" charset="-120"/>
              </a:rPr>
              <a:t>Hardware integration plus a recurring software licence — not crops. Vertical Future's value is the technology stack, which is why high-margin technology transfer, rather than crop production, is the right model for a China entry</a:t>
            </a:r>
            <a:r>
              <a:rPr lang="en-US" sz="1600" dirty="0">
                <a:solidFill>
                  <a:srgbClr val="211C1A"/>
                </a:solidFill>
                <a:latin typeface="Calibri" pitchFamily="34" charset="0"/>
                <a:ea typeface="Calibri" pitchFamily="34" charset="-122"/>
                <a:cs typeface="Calibri" pitchFamily="34" charset="-120"/>
              </a:rPr>
              <a:t>.</a:t>
            </a:r>
            <a:endParaRPr lang="en-US" sz="1600" dirty="0"/>
          </a:p>
        </p:txBody>
      </p:sp>
      <p:sp>
        <p:nvSpPr>
          <p:cNvPr id="17" name="Shape 13"/>
          <p:cNvSpPr/>
          <p:nvPr/>
        </p:nvSpPr>
        <p:spPr>
          <a:xfrm>
            <a:off x="7416800" y="3776472"/>
            <a:ext cx="4114800" cy="2075688"/>
          </a:xfrm>
          <a:prstGeom prst="roundRect">
            <a:avLst>
              <a:gd name="adj" fmla="val 3524"/>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18" name="Text 14"/>
          <p:cNvSpPr/>
          <p:nvPr/>
        </p:nvSpPr>
        <p:spPr>
          <a:xfrm>
            <a:off x="7772400" y="3853282"/>
            <a:ext cx="3566160" cy="320040"/>
          </a:xfrm>
          <a:prstGeom prst="rect">
            <a:avLst/>
          </a:prstGeom>
          <a:noFill/>
          <a:ln/>
        </p:spPr>
        <p:txBody>
          <a:bodyPr wrap="square" rtlCol="0" anchor="ctr"/>
          <a:lstStyle/>
          <a:p>
            <a:pPr marL="0" indent="0">
              <a:buNone/>
            </a:pPr>
            <a:r>
              <a:rPr lang="en-US" b="1" dirty="0">
                <a:solidFill>
                  <a:srgbClr val="A4292F"/>
                </a:solidFill>
                <a:latin typeface="Calibri" pitchFamily="34" charset="0"/>
                <a:ea typeface="Calibri" pitchFamily="34" charset="-122"/>
                <a:cs typeface="Calibri" pitchFamily="34" charset="-120"/>
              </a:rPr>
              <a:t>Why does it travel well</a:t>
            </a:r>
            <a:endParaRPr lang="en-US" dirty="0"/>
          </a:p>
        </p:txBody>
      </p:sp>
      <p:sp>
        <p:nvSpPr>
          <p:cNvPr id="19" name="Text 15"/>
          <p:cNvSpPr/>
          <p:nvPr/>
        </p:nvSpPr>
        <p:spPr>
          <a:xfrm>
            <a:off x="7772400" y="4160520"/>
            <a:ext cx="3566160" cy="1691640"/>
          </a:xfrm>
          <a:prstGeom prst="rect">
            <a:avLst/>
          </a:prstGeom>
          <a:noFill/>
          <a:ln/>
        </p:spPr>
        <p:txBody>
          <a:bodyPr wrap="square" rtlCol="0" anchor="ctr"/>
          <a:lstStyle/>
          <a:p>
            <a:pPr marL="0" indent="0">
              <a:lnSpc>
                <a:spcPct val="125000"/>
              </a:lnSpc>
              <a:buNone/>
            </a:pPr>
            <a:r>
              <a:rPr lang="en-US" sz="1400" dirty="0">
                <a:solidFill>
                  <a:srgbClr val="211C1A"/>
                </a:solidFill>
                <a:latin typeface="Calibri" pitchFamily="34" charset="0"/>
                <a:ea typeface="Calibri" pitchFamily="34" charset="-122"/>
                <a:cs typeface="Calibri" pitchFamily="34" charset="-120"/>
              </a:rPr>
              <a:t>A London-based business founded in 2016, Vertical Future built its model around controlled-environment agriculture for land- and water-scarce settings — the same pressures driving demand for food technology in China's largest cities.</a:t>
            </a:r>
            <a:endParaRPr lang="en-US" sz="1400" dirty="0"/>
          </a:p>
        </p:txBody>
      </p:sp>
      <p:sp>
        <p:nvSpPr>
          <p:cNvPr id="20" name="Text 16"/>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Intelligent Growth Solutions (2026)</a:t>
            </a:r>
            <a:endParaRPr lang="en-US" sz="1200" dirty="0"/>
          </a:p>
        </p:txBody>
      </p:sp>
      <p:sp>
        <p:nvSpPr>
          <p:cNvPr id="21" name="Text 17"/>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THE PROPOSAL</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Entering China Through a Strategic Alliance</a:t>
            </a:r>
            <a:endParaRPr lang="en-US" sz="3000" dirty="0"/>
          </a:p>
        </p:txBody>
      </p:sp>
      <p:sp>
        <p:nvSpPr>
          <p:cNvPr id="4" name="Text 2"/>
          <p:cNvSpPr/>
          <p:nvPr/>
        </p:nvSpPr>
        <p:spPr>
          <a:xfrm>
            <a:off x="493461" y="1394460"/>
            <a:ext cx="11064240" cy="594360"/>
          </a:xfrm>
          <a:prstGeom prst="rect">
            <a:avLst/>
          </a:prstGeom>
          <a:noFill/>
          <a:ln/>
        </p:spPr>
        <p:txBody>
          <a:bodyPr wrap="square" rtlCol="0" anchor="ctr"/>
          <a:lstStyle/>
          <a:p>
            <a:pPr marL="0" indent="0">
              <a:buNone/>
            </a:pPr>
            <a:r>
              <a:rPr lang="en-US" sz="1600" i="1" dirty="0">
                <a:solidFill>
                  <a:srgbClr val="211C1A"/>
                </a:solidFill>
                <a:latin typeface="Calibri" pitchFamily="34" charset="0"/>
                <a:ea typeface="Calibri" pitchFamily="34" charset="-122"/>
                <a:cs typeface="Calibri" pitchFamily="34" charset="-120"/>
              </a:rPr>
              <a:t>Rather than building or buying a Chinese operation outright, IGS proposes a strategic alliance with a large domestic conglomerate — exchanging proprietary technology for local capital, land and regulatory access.</a:t>
            </a:r>
            <a:endParaRPr lang="en-US" sz="1600" dirty="0"/>
          </a:p>
        </p:txBody>
      </p:sp>
      <p:sp>
        <p:nvSpPr>
          <p:cNvPr id="5" name="Shape 3"/>
          <p:cNvSpPr/>
          <p:nvPr/>
        </p:nvSpPr>
        <p:spPr>
          <a:xfrm>
            <a:off x="493461" y="2217420"/>
            <a:ext cx="3520440" cy="2606040"/>
          </a:xfrm>
          <a:prstGeom prst="roundRect">
            <a:avLst>
              <a:gd name="adj" fmla="val 2807"/>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6" name="Shape 4"/>
          <p:cNvSpPr/>
          <p:nvPr/>
        </p:nvSpPr>
        <p:spPr>
          <a:xfrm>
            <a:off x="774686" y="2423160"/>
            <a:ext cx="640080" cy="640080"/>
          </a:xfrm>
          <a:prstGeom prst="ellipse">
            <a:avLst/>
          </a:prstGeom>
          <a:solidFill>
            <a:srgbClr val="3A6B45"/>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964251" y="2579458"/>
            <a:ext cx="294437" cy="294437"/>
          </a:xfrm>
          <a:prstGeom prst="rect">
            <a:avLst/>
          </a:prstGeom>
        </p:spPr>
      </p:pic>
      <p:sp>
        <p:nvSpPr>
          <p:cNvPr id="8" name="Text 5"/>
          <p:cNvSpPr/>
          <p:nvPr/>
        </p:nvSpPr>
        <p:spPr>
          <a:xfrm>
            <a:off x="1645920" y="2524658"/>
            <a:ext cx="2100566"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The Objective</a:t>
            </a:r>
            <a:endParaRPr lang="en-US" dirty="0"/>
          </a:p>
        </p:txBody>
      </p:sp>
      <p:sp>
        <p:nvSpPr>
          <p:cNvPr id="9" name="Text 6"/>
          <p:cNvSpPr/>
          <p:nvPr/>
        </p:nvSpPr>
        <p:spPr>
          <a:xfrm>
            <a:off x="774686" y="3063240"/>
            <a:ext cx="2971800" cy="1760220"/>
          </a:xfrm>
          <a:prstGeom prst="rect">
            <a:avLst/>
          </a:prstGeom>
          <a:noFill/>
          <a:ln/>
        </p:spPr>
        <p:txBody>
          <a:bodyPr wrap="square" rtlCol="0" anchor="ctr"/>
          <a:lstStyle/>
          <a:p>
            <a:pPr marL="0" indent="0">
              <a:lnSpc>
                <a:spcPct val="122000"/>
              </a:lnSpc>
              <a:buNone/>
            </a:pPr>
            <a:r>
              <a:rPr lang="en-US" sz="1600" dirty="0">
                <a:solidFill>
                  <a:srgbClr val="6E7A6C"/>
                </a:solidFill>
                <a:latin typeface="Calibri" pitchFamily="34" charset="0"/>
                <a:ea typeface="Calibri" pitchFamily="34" charset="-122"/>
                <a:cs typeface="Calibri" pitchFamily="34" charset="-120"/>
              </a:rPr>
              <a:t>Enter the Chinese market via a strategic alliance rather than a wholly owned subsidiary — sharing risk while keeping the technology proprietary.</a:t>
            </a:r>
            <a:endParaRPr lang="en-US" sz="1600" dirty="0"/>
          </a:p>
        </p:txBody>
      </p:sp>
      <p:sp>
        <p:nvSpPr>
          <p:cNvPr id="10" name="Shape 7"/>
          <p:cNvSpPr/>
          <p:nvPr/>
        </p:nvSpPr>
        <p:spPr>
          <a:xfrm>
            <a:off x="4343400" y="2217420"/>
            <a:ext cx="3520440" cy="2606040"/>
          </a:xfrm>
          <a:prstGeom prst="roundRect">
            <a:avLst>
              <a:gd name="adj" fmla="val 2807"/>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1" name="Shape 8"/>
          <p:cNvSpPr/>
          <p:nvPr/>
        </p:nvSpPr>
        <p:spPr>
          <a:xfrm>
            <a:off x="4515245" y="2366403"/>
            <a:ext cx="640080" cy="640080"/>
          </a:xfrm>
          <a:prstGeom prst="ellipse">
            <a:avLst/>
          </a:prstGeom>
          <a:solidFill>
            <a:srgbClr val="A4292F"/>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719597" y="2526833"/>
            <a:ext cx="294437" cy="294437"/>
          </a:xfrm>
          <a:prstGeom prst="rect">
            <a:avLst/>
          </a:prstGeom>
        </p:spPr>
      </p:pic>
      <p:sp>
        <p:nvSpPr>
          <p:cNvPr id="13" name="Text 9"/>
          <p:cNvSpPr/>
          <p:nvPr/>
        </p:nvSpPr>
        <p:spPr>
          <a:xfrm>
            <a:off x="5319285" y="2476005"/>
            <a:ext cx="2027446"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The Target Partner</a:t>
            </a:r>
            <a:endParaRPr lang="en-US" dirty="0"/>
          </a:p>
        </p:txBody>
      </p:sp>
      <p:sp>
        <p:nvSpPr>
          <p:cNvPr id="14" name="Text 10"/>
          <p:cNvSpPr/>
          <p:nvPr/>
        </p:nvSpPr>
        <p:spPr>
          <a:xfrm>
            <a:off x="4617720" y="3063240"/>
            <a:ext cx="2971800" cy="1650650"/>
          </a:xfrm>
          <a:prstGeom prst="rect">
            <a:avLst/>
          </a:prstGeom>
          <a:noFill/>
          <a:ln/>
        </p:spPr>
        <p:txBody>
          <a:bodyPr wrap="square" rtlCol="0" anchor="ctr"/>
          <a:lstStyle/>
          <a:p>
            <a:pPr marL="0" indent="0">
              <a:lnSpc>
                <a:spcPct val="122000"/>
              </a:lnSpc>
              <a:buNone/>
            </a:pPr>
            <a:r>
              <a:rPr lang="en-US" sz="1600" dirty="0">
                <a:solidFill>
                  <a:srgbClr val="6E7A6C"/>
                </a:solidFill>
                <a:latin typeface="Calibri" pitchFamily="34" charset="0"/>
                <a:ea typeface="Calibri" pitchFamily="34" charset="-122"/>
                <a:cs typeface="Calibri" pitchFamily="34" charset="-120"/>
              </a:rPr>
              <a:t>A large Chinese agricultural or real-estate conglomerate with the land, capital and local licences a foreign entrant typically lacks.</a:t>
            </a:r>
            <a:endParaRPr lang="en-US" sz="1600" dirty="0"/>
          </a:p>
        </p:txBody>
      </p:sp>
      <p:sp>
        <p:nvSpPr>
          <p:cNvPr id="15" name="Shape 11"/>
          <p:cNvSpPr/>
          <p:nvPr/>
        </p:nvSpPr>
        <p:spPr>
          <a:xfrm>
            <a:off x="8222695" y="2217420"/>
            <a:ext cx="3520440" cy="2606040"/>
          </a:xfrm>
          <a:prstGeom prst="roundRect">
            <a:avLst>
              <a:gd name="adj" fmla="val 2807"/>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6" name="Shape 12"/>
          <p:cNvSpPr/>
          <p:nvPr/>
        </p:nvSpPr>
        <p:spPr>
          <a:xfrm>
            <a:off x="8412480" y="2367980"/>
            <a:ext cx="640080" cy="640080"/>
          </a:xfrm>
          <a:prstGeom prst="ellipse">
            <a:avLst/>
          </a:prstGeom>
          <a:solidFill>
            <a:srgbClr val="5B8C5A"/>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8585302" y="2547328"/>
            <a:ext cx="294437" cy="294437"/>
          </a:xfrm>
          <a:prstGeom prst="rect">
            <a:avLst/>
          </a:prstGeom>
        </p:spPr>
      </p:pic>
      <p:sp>
        <p:nvSpPr>
          <p:cNvPr id="18" name="Text 13"/>
          <p:cNvSpPr/>
          <p:nvPr/>
        </p:nvSpPr>
        <p:spPr>
          <a:xfrm>
            <a:off x="9382060" y="2476005"/>
            <a:ext cx="1773620"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The Exchange</a:t>
            </a:r>
            <a:endParaRPr lang="en-US" dirty="0"/>
          </a:p>
        </p:txBody>
      </p:sp>
      <p:sp>
        <p:nvSpPr>
          <p:cNvPr id="19" name="Text 14"/>
          <p:cNvSpPr/>
          <p:nvPr/>
        </p:nvSpPr>
        <p:spPr>
          <a:xfrm>
            <a:off x="8412480" y="3063240"/>
            <a:ext cx="2971800" cy="1650650"/>
          </a:xfrm>
          <a:prstGeom prst="rect">
            <a:avLst/>
          </a:prstGeom>
          <a:noFill/>
          <a:ln/>
        </p:spPr>
        <p:txBody>
          <a:bodyPr wrap="square" rtlCol="0" anchor="ctr"/>
          <a:lstStyle/>
          <a:p>
            <a:pPr marL="0" indent="0">
              <a:lnSpc>
                <a:spcPct val="122000"/>
              </a:lnSpc>
              <a:buNone/>
            </a:pPr>
            <a:r>
              <a:rPr lang="en-US" sz="1600" dirty="0">
                <a:solidFill>
                  <a:srgbClr val="6E7A6C"/>
                </a:solidFill>
                <a:latin typeface="Calibri" pitchFamily="34" charset="0"/>
                <a:ea typeface="Calibri" pitchFamily="34" charset="-122"/>
                <a:cs typeface="Calibri" pitchFamily="34" charset="-120"/>
              </a:rPr>
              <a:t>IGS supplies the automated hardware and software; the Chinese partner supplies capital, land and the permits needed to operate.</a:t>
            </a:r>
            <a:endParaRPr lang="en-US" sz="1600" dirty="0"/>
          </a:p>
        </p:txBody>
      </p:sp>
      <p:sp>
        <p:nvSpPr>
          <p:cNvPr id="20" name="Shape 15"/>
          <p:cNvSpPr/>
          <p:nvPr/>
        </p:nvSpPr>
        <p:spPr>
          <a:xfrm>
            <a:off x="548640" y="5431221"/>
            <a:ext cx="11064240" cy="670034"/>
          </a:xfrm>
          <a:prstGeom prst="roundRect">
            <a:avLst>
              <a:gd name="adj" fmla="val 12903"/>
            </a:avLst>
          </a:prstGeom>
          <a:solidFill>
            <a:srgbClr val="1E3D2B"/>
          </a:solidFill>
          <a:ln/>
        </p:spPr>
        <p:txBody>
          <a:bodyPr/>
          <a:lstStyle/>
          <a:p>
            <a:endParaRPr lang="en-GB"/>
          </a:p>
        </p:txBody>
      </p:sp>
      <p:sp>
        <p:nvSpPr>
          <p:cNvPr id="21" name="Text 16"/>
          <p:cNvSpPr/>
          <p:nvPr/>
        </p:nvSpPr>
        <p:spPr>
          <a:xfrm>
            <a:off x="731520" y="5431221"/>
            <a:ext cx="10607040" cy="566928"/>
          </a:xfrm>
          <a:prstGeom prst="rect">
            <a:avLst/>
          </a:prstGeom>
          <a:noFill/>
          <a:ln/>
        </p:spPr>
        <p:txBody>
          <a:bodyPr wrap="square" rtlCol="0" anchor="ctr"/>
          <a:lstStyle/>
          <a:p>
            <a:pPr marL="0" indent="0">
              <a:buNone/>
            </a:pPr>
            <a:r>
              <a:rPr lang="en-US" i="1" dirty="0">
                <a:solidFill>
                  <a:srgbClr val="A8C9A1"/>
                </a:solidFill>
                <a:latin typeface="Calibri" pitchFamily="34" charset="0"/>
                <a:ea typeface="Calibri" pitchFamily="34" charset="-122"/>
                <a:cs typeface="Calibri" pitchFamily="34" charset="-120"/>
              </a:rPr>
              <a:t>Strategic alliances let an asset-light technology firm scale internationally without taking on full operating and political risk in an unfamiliar market.</a:t>
            </a:r>
            <a:endParaRPr lang="en-US" dirty="0"/>
          </a:p>
        </p:txBody>
      </p:sp>
      <p:sp>
        <p:nvSpPr>
          <p:cNvPr id="22" name="Text 17"/>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pp.140-144)   |   Fang (2006, pp.83-84)</a:t>
            </a:r>
            <a:endParaRPr lang="en-US" sz="1200" dirty="0"/>
          </a:p>
        </p:txBody>
      </p:sp>
      <p:sp>
        <p:nvSpPr>
          <p:cNvPr id="23" name="Text 18"/>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THE BUSINESS CASE</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Business Model and Market Synergy</a:t>
            </a:r>
            <a:endParaRPr lang="en-US" sz="3000" dirty="0"/>
          </a:p>
        </p:txBody>
      </p:sp>
      <p:sp>
        <p:nvSpPr>
          <p:cNvPr id="4" name="Text 2"/>
          <p:cNvSpPr/>
          <p:nvPr/>
        </p:nvSpPr>
        <p:spPr>
          <a:xfrm>
            <a:off x="568756" y="1508760"/>
            <a:ext cx="5760720"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Why now, why China</a:t>
            </a:r>
            <a:endParaRPr lang="en-US" dirty="0"/>
          </a:p>
        </p:txBody>
      </p:sp>
      <p:sp>
        <p:nvSpPr>
          <p:cNvPr id="5" name="Shape 3"/>
          <p:cNvSpPr/>
          <p:nvPr/>
        </p:nvSpPr>
        <p:spPr>
          <a:xfrm>
            <a:off x="432968" y="2240280"/>
            <a:ext cx="502920" cy="502920"/>
          </a:xfrm>
          <a:prstGeom prst="ellipse">
            <a:avLst/>
          </a:prstGeom>
          <a:solidFill>
            <a:srgbClr val="3A6B45"/>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568756" y="2379472"/>
            <a:ext cx="231343" cy="231343"/>
          </a:xfrm>
          <a:prstGeom prst="rect">
            <a:avLst/>
          </a:prstGeom>
        </p:spPr>
      </p:pic>
      <p:sp>
        <p:nvSpPr>
          <p:cNvPr id="7" name="Text 4"/>
          <p:cNvSpPr/>
          <p:nvPr/>
        </p:nvSpPr>
        <p:spPr>
          <a:xfrm>
            <a:off x="1208836" y="2148840"/>
            <a:ext cx="51206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Resource pressure</a:t>
            </a:r>
            <a:endParaRPr lang="en-US" dirty="0"/>
          </a:p>
        </p:txBody>
      </p:sp>
      <p:sp>
        <p:nvSpPr>
          <p:cNvPr id="8" name="Text 5"/>
          <p:cNvSpPr/>
          <p:nvPr/>
        </p:nvSpPr>
        <p:spPr>
          <a:xfrm>
            <a:off x="1207008" y="2560320"/>
            <a:ext cx="5120640" cy="685800"/>
          </a:xfrm>
          <a:prstGeom prst="rect">
            <a:avLst/>
          </a:prstGeom>
          <a:noFill/>
          <a:ln/>
        </p:spPr>
        <p:txBody>
          <a:bodyPr wrap="square" rtlCol="0" anchor="ctr"/>
          <a:lstStyle/>
          <a:p>
            <a:pPr marL="0" indent="0">
              <a:lnSpc>
                <a:spcPct val="120000"/>
              </a:lnSpc>
              <a:buNone/>
            </a:pPr>
            <a:r>
              <a:rPr lang="en-US" dirty="0">
                <a:solidFill>
                  <a:srgbClr val="6E7A6C"/>
                </a:solidFill>
                <a:latin typeface="Calibri" pitchFamily="34" charset="0"/>
                <a:ea typeface="Calibri" pitchFamily="34" charset="-122"/>
                <a:cs typeface="Calibri" pitchFamily="34" charset="-120"/>
              </a:rPr>
              <a:t>Soil degradation, water scarcity and shrinking arable land near major cities create structural demand for controlled-environment food production.</a:t>
            </a:r>
            <a:endParaRPr lang="en-US" dirty="0"/>
          </a:p>
        </p:txBody>
      </p:sp>
      <p:sp>
        <p:nvSpPr>
          <p:cNvPr id="9" name="Shape 6"/>
          <p:cNvSpPr/>
          <p:nvPr/>
        </p:nvSpPr>
        <p:spPr>
          <a:xfrm>
            <a:off x="432968" y="3429000"/>
            <a:ext cx="502920" cy="502920"/>
          </a:xfrm>
          <a:prstGeom prst="ellipse">
            <a:avLst/>
          </a:prstGeom>
          <a:solidFill>
            <a:srgbClr val="3A6B45"/>
          </a:solidFill>
          <a:ln/>
        </p:spPr>
        <p:txBody>
          <a:bodyPr/>
          <a:lstStyle/>
          <a:p>
            <a:endParaRPr lang="en-GB"/>
          </a:p>
        </p:txBody>
      </p:sp>
      <p:pic>
        <p:nvPicPr>
          <p:cNvPr id="10" name="Image 1" descr="preencoded.png"/>
          <p:cNvPicPr>
            <a:picLocks noChangeAspect="1"/>
          </p:cNvPicPr>
          <p:nvPr/>
        </p:nvPicPr>
        <p:blipFill>
          <a:blip r:embed="rId4"/>
          <a:stretch>
            <a:fillRect/>
          </a:stretch>
        </p:blipFill>
        <p:spPr>
          <a:xfrm>
            <a:off x="568756" y="3557655"/>
            <a:ext cx="231343" cy="231343"/>
          </a:xfrm>
          <a:prstGeom prst="rect">
            <a:avLst/>
          </a:prstGeom>
        </p:spPr>
      </p:pic>
      <p:sp>
        <p:nvSpPr>
          <p:cNvPr id="11" name="Text 7"/>
          <p:cNvSpPr/>
          <p:nvPr/>
        </p:nvSpPr>
        <p:spPr>
          <a:xfrm>
            <a:off x="1207008" y="3546856"/>
            <a:ext cx="51206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Urban food security</a:t>
            </a:r>
            <a:endParaRPr lang="en-US" dirty="0"/>
          </a:p>
        </p:txBody>
      </p:sp>
      <p:sp>
        <p:nvSpPr>
          <p:cNvPr id="12" name="Text 8"/>
          <p:cNvSpPr/>
          <p:nvPr/>
        </p:nvSpPr>
        <p:spPr>
          <a:xfrm>
            <a:off x="1207008" y="3931920"/>
            <a:ext cx="5120640" cy="685800"/>
          </a:xfrm>
          <a:prstGeom prst="rect">
            <a:avLst/>
          </a:prstGeom>
          <a:noFill/>
          <a:ln/>
        </p:spPr>
        <p:txBody>
          <a:bodyPr wrap="square" rtlCol="0" anchor="ctr"/>
          <a:lstStyle/>
          <a:p>
            <a:pPr marL="0" indent="0">
              <a:lnSpc>
                <a:spcPct val="120000"/>
              </a:lnSpc>
              <a:buNone/>
            </a:pPr>
            <a:r>
              <a:rPr lang="en-US" dirty="0">
                <a:solidFill>
                  <a:srgbClr val="6E7A6C"/>
                </a:solidFill>
                <a:latin typeface="Calibri" pitchFamily="34" charset="0"/>
                <a:ea typeface="Calibri" pitchFamily="34" charset="-122"/>
                <a:cs typeface="Calibri" pitchFamily="34" charset="-120"/>
              </a:rPr>
              <a:t>Dense metropolitan populations need fresh produce grown close to the point of consumption, which favours indoor, vertical systems over imports.</a:t>
            </a:r>
            <a:endParaRPr lang="en-US" dirty="0"/>
          </a:p>
        </p:txBody>
      </p:sp>
      <p:sp>
        <p:nvSpPr>
          <p:cNvPr id="13" name="Shape 9"/>
          <p:cNvSpPr/>
          <p:nvPr/>
        </p:nvSpPr>
        <p:spPr>
          <a:xfrm>
            <a:off x="432968" y="4754880"/>
            <a:ext cx="502920" cy="502920"/>
          </a:xfrm>
          <a:prstGeom prst="ellipse">
            <a:avLst/>
          </a:prstGeom>
          <a:solidFill>
            <a:srgbClr val="3A6B45"/>
          </a:solidFill>
          <a:ln/>
        </p:spPr>
        <p:txBody>
          <a:bodyPr/>
          <a:lstStyle/>
          <a:p>
            <a:endParaRPr lang="en-GB"/>
          </a:p>
        </p:txBody>
      </p:sp>
      <p:pic>
        <p:nvPicPr>
          <p:cNvPr id="14" name="Image 2" descr="preencoded.png"/>
          <p:cNvPicPr>
            <a:picLocks noChangeAspect="1"/>
          </p:cNvPicPr>
          <p:nvPr/>
        </p:nvPicPr>
        <p:blipFill>
          <a:blip r:embed="rId5"/>
          <a:stretch>
            <a:fillRect/>
          </a:stretch>
        </p:blipFill>
        <p:spPr>
          <a:xfrm>
            <a:off x="568756" y="4889297"/>
            <a:ext cx="231343" cy="231343"/>
          </a:xfrm>
          <a:prstGeom prst="rect">
            <a:avLst/>
          </a:prstGeom>
        </p:spPr>
      </p:pic>
      <p:sp>
        <p:nvSpPr>
          <p:cNvPr id="15" name="Text 10"/>
          <p:cNvSpPr/>
          <p:nvPr/>
        </p:nvSpPr>
        <p:spPr>
          <a:xfrm>
            <a:off x="1217168" y="4889297"/>
            <a:ext cx="51206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Two revenue streams</a:t>
            </a:r>
            <a:endParaRPr lang="en-US" dirty="0"/>
          </a:p>
        </p:txBody>
      </p:sp>
      <p:sp>
        <p:nvSpPr>
          <p:cNvPr id="16" name="Text 11"/>
          <p:cNvSpPr/>
          <p:nvPr/>
        </p:nvSpPr>
        <p:spPr>
          <a:xfrm>
            <a:off x="1207008" y="5208016"/>
            <a:ext cx="5120640" cy="1304544"/>
          </a:xfrm>
          <a:prstGeom prst="rect">
            <a:avLst/>
          </a:prstGeom>
          <a:noFill/>
          <a:ln/>
        </p:spPr>
        <p:txBody>
          <a:bodyPr wrap="square" rtlCol="0" anchor="ctr"/>
          <a:lstStyle/>
          <a:p>
            <a:pPr marL="0" indent="0">
              <a:lnSpc>
                <a:spcPct val="120000"/>
              </a:lnSpc>
              <a:buNone/>
            </a:pPr>
            <a:r>
              <a:rPr lang="en-US" dirty="0">
                <a:solidFill>
                  <a:srgbClr val="6E7A6C"/>
                </a:solidFill>
                <a:latin typeface="Calibri" pitchFamily="34" charset="0"/>
                <a:ea typeface="Calibri" pitchFamily="34" charset="-122"/>
                <a:cs typeface="Calibri" pitchFamily="34" charset="-120"/>
              </a:rPr>
              <a:t>Upfront hardware integration fees are paired with ongoing software-licensing revenue, so each farm becomes a long-term annuity rather than a single sale.</a:t>
            </a:r>
            <a:endParaRPr lang="en-US" dirty="0"/>
          </a:p>
        </p:txBody>
      </p:sp>
      <p:sp>
        <p:nvSpPr>
          <p:cNvPr id="17" name="Shape 12"/>
          <p:cNvSpPr/>
          <p:nvPr/>
        </p:nvSpPr>
        <p:spPr>
          <a:xfrm>
            <a:off x="6583680" y="1393444"/>
            <a:ext cx="4937760" cy="5076952"/>
          </a:xfrm>
          <a:prstGeom prst="roundRect">
            <a:avLst>
              <a:gd name="adj" fmla="val 1720"/>
            </a:avLst>
          </a:prstGeom>
          <a:solidFill>
            <a:srgbClr val="F8F5EF"/>
          </a:solidFill>
          <a:ln/>
          <a:effectLst>
            <a:outerShdw blurRad="101600" dist="38100" dir="2700000" algn="bl" rotWithShape="0">
              <a:srgbClr val="000000">
                <a:alpha val="14000"/>
              </a:srgbClr>
            </a:outerShdw>
          </a:effectLst>
        </p:spPr>
        <p:txBody>
          <a:bodyPr/>
          <a:lstStyle/>
          <a:p>
            <a:endParaRPr lang="en-GB" dirty="0"/>
          </a:p>
        </p:txBody>
      </p:sp>
      <p:sp>
        <p:nvSpPr>
          <p:cNvPr id="18" name="Text 13"/>
          <p:cNvSpPr/>
          <p:nvPr/>
        </p:nvSpPr>
        <p:spPr>
          <a:xfrm>
            <a:off x="6928632" y="1600200"/>
            <a:ext cx="4389120" cy="274320"/>
          </a:xfrm>
          <a:prstGeom prst="rect">
            <a:avLst/>
          </a:prstGeom>
          <a:noFill/>
          <a:ln/>
        </p:spPr>
        <p:txBody>
          <a:bodyPr wrap="square" rtlCol="0" anchor="ctr"/>
          <a:lstStyle/>
          <a:p>
            <a:pPr marL="0" indent="0">
              <a:buNone/>
            </a:pPr>
            <a:r>
              <a:rPr lang="en-US" b="1" kern="0" spc="200" dirty="0">
                <a:solidFill>
                  <a:srgbClr val="A4292F"/>
                </a:solidFill>
                <a:latin typeface="Calibri" pitchFamily="34" charset="0"/>
                <a:ea typeface="Calibri" pitchFamily="34" charset="-122"/>
                <a:cs typeface="Calibri" pitchFamily="34" charset="-120"/>
              </a:rPr>
              <a:t>THE SYNERGY</a:t>
            </a:r>
            <a:endParaRPr lang="en-US" dirty="0"/>
          </a:p>
        </p:txBody>
      </p:sp>
      <p:sp>
        <p:nvSpPr>
          <p:cNvPr id="19" name="Shape 14"/>
          <p:cNvSpPr/>
          <p:nvPr/>
        </p:nvSpPr>
        <p:spPr>
          <a:xfrm>
            <a:off x="6949440" y="2057400"/>
            <a:ext cx="4389120" cy="1188720"/>
          </a:xfrm>
          <a:prstGeom prst="roundRect">
            <a:avLst>
              <a:gd name="adj" fmla="val 6316"/>
            </a:avLst>
          </a:prstGeom>
          <a:solidFill>
            <a:srgbClr val="1E3D2B"/>
          </a:solidFill>
          <a:ln/>
        </p:spPr>
        <p:txBody>
          <a:bodyPr/>
          <a:lstStyle/>
          <a:p>
            <a:endParaRPr lang="en-GB" dirty="0"/>
          </a:p>
        </p:txBody>
      </p:sp>
      <p:sp>
        <p:nvSpPr>
          <p:cNvPr id="20" name="Text 15"/>
          <p:cNvSpPr/>
          <p:nvPr/>
        </p:nvSpPr>
        <p:spPr>
          <a:xfrm>
            <a:off x="7132320" y="2194560"/>
            <a:ext cx="1828800" cy="228600"/>
          </a:xfrm>
          <a:prstGeom prst="rect">
            <a:avLst/>
          </a:prstGeom>
          <a:noFill/>
          <a:ln/>
        </p:spPr>
        <p:txBody>
          <a:bodyPr wrap="square" rtlCol="0" anchor="ctr"/>
          <a:lstStyle/>
          <a:p>
            <a:pPr marL="0" indent="0">
              <a:buNone/>
            </a:pPr>
            <a:r>
              <a:rPr lang="en-US" sz="1600" b="1" kern="0" spc="100" dirty="0">
                <a:solidFill>
                  <a:srgbClr val="A8C9A1"/>
                </a:solidFill>
                <a:latin typeface="Calibri" pitchFamily="34" charset="0"/>
                <a:ea typeface="Calibri" pitchFamily="34" charset="-122"/>
                <a:cs typeface="Calibri" pitchFamily="34" charset="-120"/>
              </a:rPr>
              <a:t>UK SIDE</a:t>
            </a:r>
            <a:endParaRPr lang="en-US" sz="1600" dirty="0"/>
          </a:p>
        </p:txBody>
      </p:sp>
      <p:sp>
        <p:nvSpPr>
          <p:cNvPr id="21" name="Text 16"/>
          <p:cNvSpPr/>
          <p:nvPr/>
        </p:nvSpPr>
        <p:spPr>
          <a:xfrm>
            <a:off x="7124679" y="2631135"/>
            <a:ext cx="4023360" cy="365760"/>
          </a:xfrm>
          <a:prstGeom prst="rect">
            <a:avLst/>
          </a:prstGeom>
          <a:noFill/>
          <a:ln/>
        </p:spPr>
        <p:txBody>
          <a:bodyPr wrap="square" rtlCol="0" anchor="ctr"/>
          <a:lstStyle/>
          <a:p>
            <a:pPr marL="0" indent="0">
              <a:lnSpc>
                <a:spcPct val="115000"/>
              </a:lnSpc>
              <a:buNone/>
            </a:pPr>
            <a:r>
              <a:rPr lang="en-US" sz="1600" dirty="0">
                <a:solidFill>
                  <a:srgbClr val="FFFFFF"/>
                </a:solidFill>
                <a:latin typeface="Calibri" pitchFamily="34" charset="0"/>
                <a:ea typeface="Calibri" pitchFamily="34" charset="-122"/>
                <a:cs typeface="Calibri" pitchFamily="34" charset="-120"/>
              </a:rPr>
              <a:t>Secures recurring, high-margin international software revenue with limited capital exposure</a:t>
            </a:r>
            <a:endParaRPr lang="en-US" sz="1600" dirty="0"/>
          </a:p>
        </p:txBody>
      </p:sp>
      <p:sp>
        <p:nvSpPr>
          <p:cNvPr id="22" name="Shape 17"/>
          <p:cNvSpPr/>
          <p:nvPr/>
        </p:nvSpPr>
        <p:spPr>
          <a:xfrm>
            <a:off x="8838712" y="3398966"/>
            <a:ext cx="585216" cy="585216"/>
          </a:xfrm>
          <a:prstGeom prst="ellipse">
            <a:avLst/>
          </a:prstGeom>
          <a:solidFill>
            <a:srgbClr val="FFFFFF"/>
          </a:solidFill>
          <a:ln/>
        </p:spPr>
        <p:txBody>
          <a:bodyPr/>
          <a:lstStyle/>
          <a:p>
            <a:endParaRPr lang="en-GB"/>
          </a:p>
        </p:txBody>
      </p:sp>
      <p:pic>
        <p:nvPicPr>
          <p:cNvPr id="23" name="Image 3" descr="preencoded.png"/>
          <p:cNvPicPr>
            <a:picLocks noChangeAspect="1"/>
          </p:cNvPicPr>
          <p:nvPr/>
        </p:nvPicPr>
        <p:blipFill>
          <a:blip r:embed="rId6"/>
          <a:stretch>
            <a:fillRect/>
          </a:stretch>
        </p:blipFill>
        <p:spPr>
          <a:xfrm>
            <a:off x="9009400" y="3580383"/>
            <a:ext cx="269199" cy="269199"/>
          </a:xfrm>
          <a:prstGeom prst="rect">
            <a:avLst/>
          </a:prstGeom>
        </p:spPr>
      </p:pic>
      <p:sp>
        <p:nvSpPr>
          <p:cNvPr id="24" name="Shape 18"/>
          <p:cNvSpPr/>
          <p:nvPr/>
        </p:nvSpPr>
        <p:spPr>
          <a:xfrm>
            <a:off x="6949440" y="4064000"/>
            <a:ext cx="4389120" cy="1319924"/>
          </a:xfrm>
          <a:prstGeom prst="roundRect">
            <a:avLst>
              <a:gd name="adj" fmla="val 6316"/>
            </a:avLst>
          </a:prstGeom>
          <a:solidFill>
            <a:srgbClr val="A4292F"/>
          </a:solidFill>
          <a:ln/>
        </p:spPr>
        <p:txBody>
          <a:bodyPr/>
          <a:lstStyle/>
          <a:p>
            <a:endParaRPr lang="en-GB"/>
          </a:p>
        </p:txBody>
      </p:sp>
      <p:sp>
        <p:nvSpPr>
          <p:cNvPr id="25" name="Text 19"/>
          <p:cNvSpPr/>
          <p:nvPr/>
        </p:nvSpPr>
        <p:spPr>
          <a:xfrm>
            <a:off x="7124679" y="4191000"/>
            <a:ext cx="1828800" cy="228600"/>
          </a:xfrm>
          <a:prstGeom prst="rect">
            <a:avLst/>
          </a:prstGeom>
          <a:noFill/>
          <a:ln/>
        </p:spPr>
        <p:txBody>
          <a:bodyPr wrap="square" rtlCol="0" anchor="ctr"/>
          <a:lstStyle/>
          <a:p>
            <a:pPr marL="0" indent="0">
              <a:buNone/>
            </a:pPr>
            <a:r>
              <a:rPr lang="en-US" sz="1600" b="1" kern="0" spc="100" dirty="0">
                <a:solidFill>
                  <a:srgbClr val="1E3D2B"/>
                </a:solidFill>
                <a:latin typeface="Calibri" pitchFamily="34" charset="0"/>
                <a:ea typeface="Calibri" pitchFamily="34" charset="-122"/>
                <a:cs typeface="Calibri" pitchFamily="34" charset="-120"/>
              </a:rPr>
              <a:t>CHINA SIDE</a:t>
            </a:r>
            <a:endParaRPr lang="en-US" sz="1600" dirty="0"/>
          </a:p>
        </p:txBody>
      </p:sp>
      <p:sp>
        <p:nvSpPr>
          <p:cNvPr id="26" name="Text 20"/>
          <p:cNvSpPr/>
          <p:nvPr/>
        </p:nvSpPr>
        <p:spPr>
          <a:xfrm>
            <a:off x="7124679" y="4536237"/>
            <a:ext cx="4023360" cy="627380"/>
          </a:xfrm>
          <a:prstGeom prst="rect">
            <a:avLst/>
          </a:prstGeom>
          <a:noFill/>
          <a:ln/>
        </p:spPr>
        <p:txBody>
          <a:bodyPr wrap="square" rtlCol="0" anchor="ctr"/>
          <a:lstStyle/>
          <a:p>
            <a:pPr marL="0" indent="0">
              <a:lnSpc>
                <a:spcPct val="115000"/>
              </a:lnSpc>
              <a:buNone/>
            </a:pPr>
            <a:r>
              <a:rPr lang="en-US" sz="1600" dirty="0">
                <a:solidFill>
                  <a:srgbClr val="1E3D2B"/>
                </a:solidFill>
                <a:latin typeface="Calibri" pitchFamily="34" charset="0"/>
                <a:ea typeface="Calibri" pitchFamily="34" charset="-122"/>
                <a:cs typeface="Calibri" pitchFamily="34" charset="-120"/>
              </a:rPr>
              <a:t>Secures food-safety, urban food supply and proprietary technology without building it from scratch</a:t>
            </a:r>
            <a:endParaRPr lang="en-US" sz="1600" dirty="0"/>
          </a:p>
        </p:txBody>
      </p:sp>
      <p:sp>
        <p:nvSpPr>
          <p:cNvPr id="27" name="Text 21"/>
          <p:cNvSpPr/>
          <p:nvPr/>
        </p:nvSpPr>
        <p:spPr>
          <a:xfrm>
            <a:off x="7084039" y="5588000"/>
            <a:ext cx="4389120" cy="822960"/>
          </a:xfrm>
          <a:prstGeom prst="rect">
            <a:avLst/>
          </a:prstGeom>
          <a:noFill/>
          <a:ln/>
        </p:spPr>
        <p:txBody>
          <a:bodyPr wrap="square" rtlCol="0" anchor="ctr"/>
          <a:lstStyle/>
          <a:p>
            <a:pPr marL="0" indent="0">
              <a:lnSpc>
                <a:spcPct val="120000"/>
              </a:lnSpc>
              <a:buNone/>
            </a:pPr>
            <a:r>
              <a:rPr lang="en-US" sz="1400" i="1" dirty="0">
                <a:solidFill>
                  <a:srgbClr val="6E7A6C"/>
                </a:solidFill>
                <a:latin typeface="Calibri" pitchFamily="34" charset="0"/>
                <a:ea typeface="Calibri" pitchFamily="34" charset="-122"/>
                <a:cs typeface="Calibri" pitchFamily="34" charset="-120"/>
              </a:rPr>
              <a:t>Each side gets what the other cannot easily build alone — the basis of a durable alliance rather than a one-off transaction.</a:t>
            </a:r>
            <a:endParaRPr lang="en-US" sz="1400" dirty="0"/>
          </a:p>
        </p:txBody>
      </p:sp>
      <p:sp>
        <p:nvSpPr>
          <p:cNvPr id="28" name="Text 22"/>
          <p:cNvSpPr/>
          <p:nvPr/>
        </p:nvSpPr>
        <p:spPr>
          <a:xfrm>
            <a:off x="731520" y="6470396"/>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 Intelligent Growth Solutions (2026)   |   Ambler, Witzel and Xi (2009, p.143)</a:t>
            </a:r>
            <a:endParaRPr lang="en-US" sz="1200" dirty="0"/>
          </a:p>
        </p:txBody>
      </p:sp>
      <p:sp>
        <p:nvSpPr>
          <p:cNvPr id="29" name="Text 23"/>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1E3D2B"/>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250" b="1" kern="0" spc="200" dirty="0">
                <a:solidFill>
                  <a:srgbClr val="A4292F"/>
                </a:solidFill>
                <a:latin typeface="Calibri" pitchFamily="34" charset="0"/>
                <a:ea typeface="Calibri" pitchFamily="34" charset="-122"/>
                <a:cs typeface="Calibri" pitchFamily="34" charset="-120"/>
              </a:rPr>
              <a:t>FOUNDATIONS</a:t>
            </a:r>
            <a:endParaRPr lang="en-US" sz="125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Defining Culture &amp; Its Business Impact</a:t>
            </a:r>
            <a:endParaRPr lang="en-US" sz="3000" dirty="0"/>
          </a:p>
        </p:txBody>
      </p:sp>
      <p:sp>
        <p:nvSpPr>
          <p:cNvPr id="4" name="Text 2"/>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FOUNDATIONS</a:t>
            </a:r>
            <a:endParaRPr lang="en-US" sz="1400" dirty="0"/>
          </a:p>
        </p:txBody>
      </p:sp>
      <p:sp>
        <p:nvSpPr>
          <p:cNvPr id="5" name="Text 3"/>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Defining Culture &amp; Its Business Impact</a:t>
            </a:r>
            <a:endParaRPr lang="en-US" sz="3000" dirty="0"/>
          </a:p>
        </p:txBody>
      </p:sp>
      <p:sp>
        <p:nvSpPr>
          <p:cNvPr id="6" name="Shape 4"/>
          <p:cNvSpPr/>
          <p:nvPr/>
        </p:nvSpPr>
        <p:spPr>
          <a:xfrm>
            <a:off x="548640" y="1783080"/>
            <a:ext cx="5212080" cy="4114800"/>
          </a:xfrm>
          <a:prstGeom prst="roundRect">
            <a:avLst>
              <a:gd name="adj" fmla="val 1778"/>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7" name="Text 5"/>
          <p:cNvSpPr/>
          <p:nvPr/>
        </p:nvSpPr>
        <p:spPr>
          <a:xfrm>
            <a:off x="868680" y="2103120"/>
            <a:ext cx="4572000" cy="1005840"/>
          </a:xfrm>
          <a:prstGeom prst="rect">
            <a:avLst/>
          </a:prstGeom>
          <a:noFill/>
          <a:ln/>
        </p:spPr>
        <p:txBody>
          <a:bodyPr wrap="square" rtlCol="0" anchor="ctr"/>
          <a:lstStyle/>
          <a:p>
            <a:pPr marL="0" indent="0">
              <a:lnSpc>
                <a:spcPct val="110000"/>
              </a:lnSpc>
              <a:buNone/>
            </a:pPr>
            <a:r>
              <a:rPr lang="en-US" sz="1900" b="1" i="1" dirty="0">
                <a:solidFill>
                  <a:srgbClr val="FFFFFF"/>
                </a:solidFill>
                <a:latin typeface="Cambria" pitchFamily="34" charset="0"/>
                <a:ea typeface="Cambria" pitchFamily="34" charset="-122"/>
                <a:cs typeface="Cambria" pitchFamily="34" charset="-120"/>
              </a:rPr>
              <a:t>“Culture is the collective</a:t>
            </a:r>
            <a:endParaRPr lang="en-US" sz="1900" dirty="0"/>
          </a:p>
          <a:p>
            <a:pPr marL="0" indent="0">
              <a:lnSpc>
                <a:spcPct val="110000"/>
              </a:lnSpc>
              <a:buNone/>
            </a:pPr>
            <a:r>
              <a:rPr lang="en-US" sz="1900" b="1" i="1" dirty="0">
                <a:solidFill>
                  <a:srgbClr val="FFFFFF"/>
                </a:solidFill>
                <a:latin typeface="Cambria" pitchFamily="34" charset="0"/>
                <a:ea typeface="Cambria" pitchFamily="34" charset="-122"/>
                <a:cs typeface="Cambria" pitchFamily="34" charset="-120"/>
              </a:rPr>
              <a:t>programming of the mind”</a:t>
            </a:r>
            <a:endParaRPr lang="en-US" sz="1900" dirty="0"/>
          </a:p>
        </p:txBody>
      </p:sp>
      <p:sp>
        <p:nvSpPr>
          <p:cNvPr id="8" name="Text 6"/>
          <p:cNvSpPr/>
          <p:nvPr/>
        </p:nvSpPr>
        <p:spPr>
          <a:xfrm>
            <a:off x="868680" y="3246120"/>
            <a:ext cx="4572000" cy="594360"/>
          </a:xfrm>
          <a:prstGeom prst="rect">
            <a:avLst/>
          </a:prstGeom>
          <a:noFill/>
          <a:ln/>
        </p:spPr>
        <p:txBody>
          <a:bodyPr wrap="square" rtlCol="0" anchor="ctr"/>
          <a:lstStyle/>
          <a:p>
            <a:pPr marL="0" indent="0">
              <a:buNone/>
            </a:pPr>
            <a:r>
              <a:rPr lang="en-US" sz="1600" dirty="0">
                <a:solidFill>
                  <a:srgbClr val="A8C9A1"/>
                </a:solidFill>
                <a:latin typeface="Calibri" pitchFamily="34" charset="0"/>
                <a:ea typeface="Calibri" pitchFamily="34" charset="-122"/>
                <a:cs typeface="Calibri" pitchFamily="34" charset="-120"/>
              </a:rPr>
              <a:t>— a widely used definition in cross-cultural management, describing how a community is taught to perceive, judge and act.</a:t>
            </a:r>
            <a:endParaRPr lang="en-US" sz="1600" dirty="0"/>
          </a:p>
        </p:txBody>
      </p:sp>
      <p:sp>
        <p:nvSpPr>
          <p:cNvPr id="9" name="Shape 7"/>
          <p:cNvSpPr/>
          <p:nvPr/>
        </p:nvSpPr>
        <p:spPr>
          <a:xfrm>
            <a:off x="868680" y="4104640"/>
            <a:ext cx="4480560" cy="0"/>
          </a:xfrm>
          <a:prstGeom prst="line">
            <a:avLst/>
          </a:prstGeom>
          <a:noFill/>
          <a:ln w="12700">
            <a:solidFill>
              <a:srgbClr val="A8C9A1"/>
            </a:solidFill>
            <a:prstDash val="solid"/>
          </a:ln>
        </p:spPr>
        <p:txBody>
          <a:bodyPr/>
          <a:lstStyle/>
          <a:p>
            <a:endParaRPr lang="en-GB"/>
          </a:p>
        </p:txBody>
      </p:sp>
      <p:sp>
        <p:nvSpPr>
          <p:cNvPr id="10" name="Text 8"/>
          <p:cNvSpPr/>
          <p:nvPr/>
        </p:nvSpPr>
        <p:spPr>
          <a:xfrm>
            <a:off x="868680" y="4160520"/>
            <a:ext cx="4572000" cy="1554480"/>
          </a:xfrm>
          <a:prstGeom prst="rect">
            <a:avLst/>
          </a:prstGeom>
          <a:noFill/>
          <a:ln/>
        </p:spPr>
        <p:txBody>
          <a:bodyPr wrap="square" rtlCol="0" anchor="ctr"/>
          <a:lstStyle/>
          <a:p>
            <a:pPr marL="0" indent="0">
              <a:lnSpc>
                <a:spcPct val="125000"/>
              </a:lnSpc>
              <a:buNone/>
            </a:pPr>
            <a:r>
              <a:rPr lang="en-US" sz="1600" dirty="0">
                <a:solidFill>
                  <a:srgbClr val="FFFFFF"/>
                </a:solidFill>
                <a:latin typeface="Calibri" pitchFamily="34" charset="0"/>
                <a:ea typeface="Calibri" pitchFamily="34" charset="-122"/>
                <a:cs typeface="Calibri" pitchFamily="34" charset="-120"/>
              </a:rPr>
              <a:t>But static definitions only go so far. National culture is better understood as a living process than a fixed code: every culture carries its own dynamics, contradictions and capacity for change rather than a single, settled set of values.</a:t>
            </a:r>
            <a:endParaRPr lang="en-US" sz="1600" dirty="0"/>
          </a:p>
        </p:txBody>
      </p:sp>
      <p:sp>
        <p:nvSpPr>
          <p:cNvPr id="11" name="Shape 9"/>
          <p:cNvSpPr/>
          <p:nvPr/>
        </p:nvSpPr>
        <p:spPr>
          <a:xfrm>
            <a:off x="6126480" y="1828800"/>
            <a:ext cx="594360" cy="594360"/>
          </a:xfrm>
          <a:prstGeom prst="ellipse">
            <a:avLst/>
          </a:prstGeom>
          <a:solidFill>
            <a:srgbClr val="A4292F"/>
          </a:solidFill>
          <a:ln/>
        </p:spPr>
        <p:txBody>
          <a:bodyPr/>
          <a:lstStyle/>
          <a:p>
            <a:endParaRPr lang="en-GB"/>
          </a:p>
        </p:txBody>
      </p:sp>
      <p:pic>
        <p:nvPicPr>
          <p:cNvPr id="12" name="Image 0" descr="preencoded.png"/>
          <p:cNvPicPr>
            <a:picLocks noChangeAspect="1"/>
          </p:cNvPicPr>
          <p:nvPr/>
        </p:nvPicPr>
        <p:blipFill>
          <a:blip r:embed="rId3"/>
          <a:stretch>
            <a:fillRect/>
          </a:stretch>
        </p:blipFill>
        <p:spPr>
          <a:xfrm>
            <a:off x="6286957" y="1989277"/>
            <a:ext cx="273406" cy="273406"/>
          </a:xfrm>
          <a:prstGeom prst="rect">
            <a:avLst/>
          </a:prstGeom>
        </p:spPr>
      </p:pic>
      <p:sp>
        <p:nvSpPr>
          <p:cNvPr id="13" name="Text 10"/>
          <p:cNvSpPr/>
          <p:nvPr/>
        </p:nvSpPr>
        <p:spPr>
          <a:xfrm>
            <a:off x="6903720" y="1828800"/>
            <a:ext cx="4480560" cy="32004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Managerial trust</a:t>
            </a:r>
            <a:endParaRPr lang="en-US" sz="1600" dirty="0"/>
          </a:p>
        </p:txBody>
      </p:sp>
      <p:sp>
        <p:nvSpPr>
          <p:cNvPr id="14" name="Text 11"/>
          <p:cNvSpPr/>
          <p:nvPr/>
        </p:nvSpPr>
        <p:spPr>
          <a:xfrm>
            <a:off x="6903720" y="2157984"/>
            <a:ext cx="4480560" cy="68580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Whether a partner is judged trustworthy depends on cultural cues, not universal signals.</a:t>
            </a:r>
            <a:endParaRPr lang="en-US" sz="1600" dirty="0"/>
          </a:p>
        </p:txBody>
      </p:sp>
      <p:sp>
        <p:nvSpPr>
          <p:cNvPr id="15" name="Shape 12"/>
          <p:cNvSpPr/>
          <p:nvPr/>
        </p:nvSpPr>
        <p:spPr>
          <a:xfrm>
            <a:off x="6126480" y="3127248"/>
            <a:ext cx="594360" cy="594360"/>
          </a:xfrm>
          <a:prstGeom prst="ellipse">
            <a:avLst/>
          </a:prstGeom>
          <a:solidFill>
            <a:srgbClr val="A4292F"/>
          </a:solidFill>
          <a:ln/>
        </p:spPr>
        <p:txBody>
          <a:bodyPr/>
          <a:lstStyle/>
          <a:p>
            <a:endParaRPr lang="en-GB"/>
          </a:p>
        </p:txBody>
      </p:sp>
      <p:pic>
        <p:nvPicPr>
          <p:cNvPr id="16" name="Image 1" descr="preencoded.png"/>
          <p:cNvPicPr>
            <a:picLocks noChangeAspect="1"/>
          </p:cNvPicPr>
          <p:nvPr/>
        </p:nvPicPr>
        <p:blipFill>
          <a:blip r:embed="rId4"/>
          <a:stretch>
            <a:fillRect/>
          </a:stretch>
        </p:blipFill>
        <p:spPr>
          <a:xfrm>
            <a:off x="6286957" y="3287725"/>
            <a:ext cx="273406" cy="273406"/>
          </a:xfrm>
          <a:prstGeom prst="rect">
            <a:avLst/>
          </a:prstGeom>
        </p:spPr>
      </p:pic>
      <p:sp>
        <p:nvSpPr>
          <p:cNvPr id="17" name="Text 13"/>
          <p:cNvSpPr/>
          <p:nvPr/>
        </p:nvSpPr>
        <p:spPr>
          <a:xfrm>
            <a:off x="6903720" y="3127248"/>
            <a:ext cx="4480560" cy="32004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Deal-making speed</a:t>
            </a:r>
            <a:endParaRPr lang="en-US" sz="1600" dirty="0"/>
          </a:p>
        </p:txBody>
      </p:sp>
      <p:sp>
        <p:nvSpPr>
          <p:cNvPr id="18" name="Text 14"/>
          <p:cNvSpPr/>
          <p:nvPr/>
        </p:nvSpPr>
        <p:spPr>
          <a:xfrm>
            <a:off x="6903720" y="3456432"/>
            <a:ext cx="4480560" cy="68580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What looks like delay in one culture is often diligence, consultation or face-protection in another.</a:t>
            </a:r>
            <a:endParaRPr lang="en-US" sz="1600" dirty="0"/>
          </a:p>
        </p:txBody>
      </p:sp>
      <p:sp>
        <p:nvSpPr>
          <p:cNvPr id="19" name="Shape 15"/>
          <p:cNvSpPr/>
          <p:nvPr/>
        </p:nvSpPr>
        <p:spPr>
          <a:xfrm>
            <a:off x="6126480" y="4425696"/>
            <a:ext cx="594360" cy="594360"/>
          </a:xfrm>
          <a:prstGeom prst="ellipse">
            <a:avLst/>
          </a:prstGeom>
          <a:solidFill>
            <a:srgbClr val="A4292F"/>
          </a:solidFill>
          <a:ln/>
        </p:spPr>
        <p:txBody>
          <a:bodyPr/>
          <a:lstStyle/>
          <a:p>
            <a:endParaRPr lang="en-GB"/>
          </a:p>
        </p:txBody>
      </p:sp>
      <p:pic>
        <p:nvPicPr>
          <p:cNvPr id="20" name="Image 2" descr="preencoded.png"/>
          <p:cNvPicPr>
            <a:picLocks noChangeAspect="1"/>
          </p:cNvPicPr>
          <p:nvPr/>
        </p:nvPicPr>
        <p:blipFill>
          <a:blip r:embed="rId5"/>
          <a:stretch>
            <a:fillRect/>
          </a:stretch>
        </p:blipFill>
        <p:spPr>
          <a:xfrm>
            <a:off x="6286957" y="4586173"/>
            <a:ext cx="273406" cy="273406"/>
          </a:xfrm>
          <a:prstGeom prst="rect">
            <a:avLst/>
          </a:prstGeom>
        </p:spPr>
      </p:pic>
      <p:sp>
        <p:nvSpPr>
          <p:cNvPr id="21" name="Text 16"/>
          <p:cNvSpPr/>
          <p:nvPr/>
        </p:nvSpPr>
        <p:spPr>
          <a:xfrm>
            <a:off x="6903720" y="4539539"/>
            <a:ext cx="4480560" cy="32004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Day-to-day operations</a:t>
            </a:r>
            <a:endParaRPr lang="en-US" sz="1600" dirty="0"/>
          </a:p>
        </p:txBody>
      </p:sp>
      <p:sp>
        <p:nvSpPr>
          <p:cNvPr id="22" name="Text 17"/>
          <p:cNvSpPr/>
          <p:nvPr/>
        </p:nvSpPr>
        <p:spPr>
          <a:xfrm>
            <a:off x="6903720" y="5020056"/>
            <a:ext cx="4480560" cy="79742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Reporting lines, hierarchy</a:t>
            </a:r>
            <a:r>
              <a:rPr lang="en-GB" sz="1600" dirty="0">
                <a:solidFill>
                  <a:srgbClr val="A8C9A1"/>
                </a:solidFill>
                <a:latin typeface="Calibri" pitchFamily="34" charset="0"/>
                <a:ea typeface="Calibri" pitchFamily="34" charset="-122"/>
                <a:cs typeface="Calibri" pitchFamily="34" charset="-120"/>
              </a:rPr>
              <a:t>, and decision rights are interpreted differently across cultures, even within</a:t>
            </a:r>
            <a:r>
              <a:rPr lang="en-US" sz="1600" dirty="0">
                <a:solidFill>
                  <a:srgbClr val="A8C9A1"/>
                </a:solidFill>
                <a:latin typeface="Calibri" pitchFamily="34" charset="0"/>
                <a:ea typeface="Calibri" pitchFamily="34" charset="-122"/>
                <a:cs typeface="Calibri" pitchFamily="34" charset="-120"/>
              </a:rPr>
              <a:t> the same joint venture.</a:t>
            </a:r>
            <a:endParaRPr lang="en-US" sz="1600" dirty="0"/>
          </a:p>
        </p:txBody>
      </p:sp>
      <p:sp>
        <p:nvSpPr>
          <p:cNvPr id="23" name="Text 18"/>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A8C9A1"/>
                </a:solidFill>
                <a:latin typeface="Calibri" pitchFamily="34" charset="0"/>
                <a:ea typeface="Calibri" pitchFamily="34" charset="-122"/>
                <a:cs typeface="Calibri" pitchFamily="34" charset="-120"/>
              </a:rPr>
              <a:t>Fang (2006, pp.71-72</a:t>
            </a:r>
            <a:r>
              <a:rPr lang="en-US" sz="850" i="1" dirty="0">
                <a:solidFill>
                  <a:srgbClr val="A8C9A1"/>
                </a:solidFill>
                <a:latin typeface="Calibri" pitchFamily="34" charset="0"/>
                <a:ea typeface="Calibri" pitchFamily="34" charset="-122"/>
                <a:cs typeface="Calibri" pitchFamily="34" charset="-120"/>
              </a:rPr>
              <a:t>)</a:t>
            </a:r>
            <a:endParaRPr lang="en-US" sz="850" dirty="0"/>
          </a:p>
        </p:txBody>
      </p:sp>
      <p:sp>
        <p:nvSpPr>
          <p:cNvPr id="24" name="Text 19"/>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THEORY</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Power Distance, Individualism — and Their Limits</a:t>
            </a:r>
            <a:endParaRPr lang="en-US" sz="3000" dirty="0"/>
          </a:p>
        </p:txBody>
      </p:sp>
      <p:sp>
        <p:nvSpPr>
          <p:cNvPr id="4" name="Text 2"/>
          <p:cNvSpPr/>
          <p:nvPr/>
        </p:nvSpPr>
        <p:spPr>
          <a:xfrm>
            <a:off x="644652" y="1417930"/>
            <a:ext cx="6858000" cy="1313688"/>
          </a:xfrm>
          <a:prstGeom prst="rect">
            <a:avLst/>
          </a:prstGeom>
          <a:noFill/>
          <a:ln/>
        </p:spPr>
        <p:txBody>
          <a:bodyPr wrap="square" rtlCol="0" anchor="ctr"/>
          <a:lstStyle/>
          <a:p>
            <a:pPr marL="0" indent="0">
              <a:lnSpc>
                <a:spcPct val="120000"/>
              </a:lnSpc>
              <a:buNone/>
            </a:pPr>
            <a:endParaRPr lang="en-US" sz="1600" dirty="0"/>
          </a:p>
        </p:txBody>
      </p:sp>
      <p:sp>
        <p:nvSpPr>
          <p:cNvPr id="5" name="Text 3"/>
          <p:cNvSpPr/>
          <p:nvPr/>
        </p:nvSpPr>
        <p:spPr>
          <a:xfrm>
            <a:off x="548640" y="2808732"/>
            <a:ext cx="4572000" cy="246888"/>
          </a:xfrm>
          <a:prstGeom prst="rect">
            <a:avLst/>
          </a:prstGeom>
          <a:noFill/>
          <a:ln/>
        </p:spPr>
        <p:txBody>
          <a:bodyPr wrap="square" rtlCol="0" anchor="ctr"/>
          <a:lstStyle/>
          <a:p>
            <a:pPr marL="0" indent="0">
              <a:buNone/>
            </a:pPr>
            <a:r>
              <a:rPr lang="en-US" sz="1600" b="1" kern="0" spc="100" dirty="0">
                <a:solidFill>
                  <a:srgbClr val="A4292F"/>
                </a:solidFill>
                <a:latin typeface="Calibri" pitchFamily="34" charset="0"/>
                <a:ea typeface="Calibri" pitchFamily="34" charset="-122"/>
                <a:cs typeface="Calibri" pitchFamily="34" charset="-120"/>
              </a:rPr>
              <a:t>POWER DISTANCE</a:t>
            </a:r>
            <a:endParaRPr lang="en-US" sz="1600" dirty="0"/>
          </a:p>
        </p:txBody>
      </p:sp>
      <p:sp>
        <p:nvSpPr>
          <p:cNvPr id="6" name="Shape 4"/>
          <p:cNvSpPr/>
          <p:nvPr/>
        </p:nvSpPr>
        <p:spPr>
          <a:xfrm>
            <a:off x="548640" y="3211068"/>
            <a:ext cx="6858000" cy="329184"/>
          </a:xfrm>
          <a:prstGeom prst="roundRect">
            <a:avLst>
              <a:gd name="adj" fmla="val 50000"/>
            </a:avLst>
          </a:prstGeom>
          <a:solidFill>
            <a:srgbClr val="E7E2D4"/>
          </a:solidFill>
          <a:ln/>
        </p:spPr>
        <p:txBody>
          <a:bodyPr/>
          <a:lstStyle/>
          <a:p>
            <a:endParaRPr lang="en-GB"/>
          </a:p>
        </p:txBody>
      </p:sp>
      <p:sp>
        <p:nvSpPr>
          <p:cNvPr id="7" name="Shape 5"/>
          <p:cNvSpPr/>
          <p:nvPr/>
        </p:nvSpPr>
        <p:spPr>
          <a:xfrm>
            <a:off x="548640" y="3224784"/>
            <a:ext cx="5623560" cy="329184"/>
          </a:xfrm>
          <a:prstGeom prst="roundRect">
            <a:avLst>
              <a:gd name="adj" fmla="val 50000"/>
            </a:avLst>
          </a:prstGeom>
          <a:solidFill>
            <a:srgbClr val="1E3D2B"/>
          </a:solidFill>
          <a:ln/>
        </p:spPr>
        <p:txBody>
          <a:bodyPr/>
          <a:lstStyle/>
          <a:p>
            <a:endParaRPr lang="en-GB"/>
          </a:p>
        </p:txBody>
      </p:sp>
      <p:sp>
        <p:nvSpPr>
          <p:cNvPr id="8" name="Text 6"/>
          <p:cNvSpPr/>
          <p:nvPr/>
        </p:nvSpPr>
        <p:spPr>
          <a:xfrm>
            <a:off x="644652" y="3221736"/>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China — hierarchical, top-down decisions</a:t>
            </a:r>
            <a:endParaRPr lang="en-US" sz="1600" dirty="0"/>
          </a:p>
        </p:txBody>
      </p:sp>
      <p:sp>
        <p:nvSpPr>
          <p:cNvPr id="9" name="Shape 7"/>
          <p:cNvSpPr/>
          <p:nvPr/>
        </p:nvSpPr>
        <p:spPr>
          <a:xfrm>
            <a:off x="548640" y="3622548"/>
            <a:ext cx="6858000" cy="329184"/>
          </a:xfrm>
          <a:prstGeom prst="roundRect">
            <a:avLst>
              <a:gd name="adj" fmla="val 50000"/>
            </a:avLst>
          </a:prstGeom>
          <a:solidFill>
            <a:srgbClr val="E7E2D4"/>
          </a:solidFill>
          <a:ln/>
        </p:spPr>
        <p:txBody>
          <a:bodyPr/>
          <a:lstStyle/>
          <a:p>
            <a:endParaRPr lang="en-GB"/>
          </a:p>
        </p:txBody>
      </p:sp>
      <p:sp>
        <p:nvSpPr>
          <p:cNvPr id="10" name="Shape 8"/>
          <p:cNvSpPr/>
          <p:nvPr/>
        </p:nvSpPr>
        <p:spPr>
          <a:xfrm>
            <a:off x="548640" y="3611880"/>
            <a:ext cx="4389120" cy="329184"/>
          </a:xfrm>
          <a:prstGeom prst="roundRect">
            <a:avLst>
              <a:gd name="adj" fmla="val 50000"/>
            </a:avLst>
          </a:prstGeom>
          <a:solidFill>
            <a:srgbClr val="3A6B45"/>
          </a:solidFill>
          <a:ln/>
        </p:spPr>
        <p:txBody>
          <a:bodyPr/>
          <a:lstStyle/>
          <a:p>
            <a:endParaRPr lang="en-GB"/>
          </a:p>
        </p:txBody>
      </p:sp>
      <p:sp>
        <p:nvSpPr>
          <p:cNvPr id="11" name="Text 9"/>
          <p:cNvSpPr/>
          <p:nvPr/>
        </p:nvSpPr>
        <p:spPr>
          <a:xfrm>
            <a:off x="644652" y="3611880"/>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UK — flatter structure, decentralised authority</a:t>
            </a:r>
            <a:endParaRPr lang="en-US" sz="1600" dirty="0"/>
          </a:p>
        </p:txBody>
      </p:sp>
      <p:sp>
        <p:nvSpPr>
          <p:cNvPr id="12" name="Text 10"/>
          <p:cNvSpPr/>
          <p:nvPr/>
        </p:nvSpPr>
        <p:spPr>
          <a:xfrm>
            <a:off x="548640" y="3960876"/>
            <a:ext cx="6858000" cy="457200"/>
          </a:xfrm>
          <a:prstGeom prst="rect">
            <a:avLst/>
          </a:prstGeom>
          <a:noFill/>
          <a:ln/>
        </p:spPr>
        <p:txBody>
          <a:bodyPr wrap="square" rtlCol="0" anchor="ctr"/>
          <a:lstStyle/>
          <a:p>
            <a:pPr marL="0" indent="0">
              <a:lnSpc>
                <a:spcPct val="115000"/>
              </a:lnSpc>
              <a:buNone/>
            </a:pPr>
            <a:r>
              <a:rPr lang="en-US" sz="1400" dirty="0">
                <a:solidFill>
                  <a:srgbClr val="6E7A6C"/>
                </a:solidFill>
                <a:latin typeface="Calibri" pitchFamily="34" charset="0"/>
                <a:ea typeface="Calibri" pitchFamily="34" charset="-122"/>
                <a:cs typeface="Calibri" pitchFamily="34" charset="-120"/>
              </a:rPr>
              <a:t>Strict hierarchy and respect for seniority are normal in Chinese organisations; reporting lines are far more formal than in the UK</a:t>
            </a:r>
            <a:r>
              <a:rPr lang="en-US" sz="1000" dirty="0">
                <a:solidFill>
                  <a:srgbClr val="6E7A6C"/>
                </a:solidFill>
                <a:latin typeface="Calibri" pitchFamily="34" charset="0"/>
                <a:ea typeface="Calibri" pitchFamily="34" charset="-122"/>
                <a:cs typeface="Calibri" pitchFamily="34" charset="-120"/>
              </a:rPr>
              <a:t>.</a:t>
            </a:r>
            <a:endParaRPr lang="en-US" sz="1000" dirty="0"/>
          </a:p>
        </p:txBody>
      </p:sp>
      <p:sp>
        <p:nvSpPr>
          <p:cNvPr id="13" name="Text 11"/>
          <p:cNvSpPr/>
          <p:nvPr/>
        </p:nvSpPr>
        <p:spPr>
          <a:xfrm>
            <a:off x="548640" y="4485132"/>
            <a:ext cx="5029200" cy="246888"/>
          </a:xfrm>
          <a:prstGeom prst="rect">
            <a:avLst/>
          </a:prstGeom>
          <a:noFill/>
          <a:ln/>
        </p:spPr>
        <p:txBody>
          <a:bodyPr wrap="square" rtlCol="0" anchor="ctr"/>
          <a:lstStyle/>
          <a:p>
            <a:pPr marL="0" indent="0">
              <a:buNone/>
            </a:pPr>
            <a:r>
              <a:rPr lang="en-US" sz="1600" b="1" kern="0" spc="100" dirty="0">
                <a:solidFill>
                  <a:srgbClr val="A4292F"/>
                </a:solidFill>
                <a:latin typeface="Calibri" pitchFamily="34" charset="0"/>
                <a:ea typeface="Calibri" pitchFamily="34" charset="-122"/>
                <a:cs typeface="Calibri" pitchFamily="34" charset="-120"/>
              </a:rPr>
              <a:t>INDIVIDUALISM / COLLECTIVISM</a:t>
            </a:r>
            <a:endParaRPr lang="en-US" sz="1600" dirty="0"/>
          </a:p>
        </p:txBody>
      </p:sp>
      <p:sp>
        <p:nvSpPr>
          <p:cNvPr id="14" name="Shape 12"/>
          <p:cNvSpPr/>
          <p:nvPr/>
        </p:nvSpPr>
        <p:spPr>
          <a:xfrm>
            <a:off x="548640" y="4812792"/>
            <a:ext cx="6858000" cy="329184"/>
          </a:xfrm>
          <a:prstGeom prst="roundRect">
            <a:avLst>
              <a:gd name="adj" fmla="val 50000"/>
            </a:avLst>
          </a:prstGeom>
          <a:solidFill>
            <a:srgbClr val="E7E2D4"/>
          </a:solidFill>
          <a:ln/>
        </p:spPr>
        <p:txBody>
          <a:bodyPr/>
          <a:lstStyle/>
          <a:p>
            <a:endParaRPr lang="en-GB"/>
          </a:p>
        </p:txBody>
      </p:sp>
      <p:sp>
        <p:nvSpPr>
          <p:cNvPr id="15" name="Shape 13"/>
          <p:cNvSpPr/>
          <p:nvPr/>
        </p:nvSpPr>
        <p:spPr>
          <a:xfrm>
            <a:off x="548640" y="4828032"/>
            <a:ext cx="5349240" cy="329184"/>
          </a:xfrm>
          <a:prstGeom prst="roundRect">
            <a:avLst>
              <a:gd name="adj" fmla="val 50000"/>
            </a:avLst>
          </a:prstGeom>
          <a:solidFill>
            <a:srgbClr val="1E3D2B"/>
          </a:solidFill>
          <a:ln/>
        </p:spPr>
        <p:txBody>
          <a:bodyPr/>
          <a:lstStyle/>
          <a:p>
            <a:endParaRPr lang="en-GB"/>
          </a:p>
        </p:txBody>
      </p:sp>
      <p:sp>
        <p:nvSpPr>
          <p:cNvPr id="16" name="Text 14"/>
          <p:cNvSpPr/>
          <p:nvPr/>
        </p:nvSpPr>
        <p:spPr>
          <a:xfrm>
            <a:off x="713232" y="4797552"/>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China — group harmony, implicit agreement</a:t>
            </a:r>
            <a:endParaRPr lang="en-US" sz="1600" dirty="0"/>
          </a:p>
        </p:txBody>
      </p:sp>
      <p:sp>
        <p:nvSpPr>
          <p:cNvPr id="17" name="Shape 15"/>
          <p:cNvSpPr/>
          <p:nvPr/>
        </p:nvSpPr>
        <p:spPr>
          <a:xfrm>
            <a:off x="548640" y="5248656"/>
            <a:ext cx="6858000" cy="329184"/>
          </a:xfrm>
          <a:prstGeom prst="roundRect">
            <a:avLst>
              <a:gd name="adj" fmla="val 50000"/>
            </a:avLst>
          </a:prstGeom>
          <a:solidFill>
            <a:srgbClr val="E7E2D4"/>
          </a:solidFill>
          <a:ln/>
        </p:spPr>
        <p:txBody>
          <a:bodyPr/>
          <a:lstStyle/>
          <a:p>
            <a:endParaRPr lang="en-GB"/>
          </a:p>
        </p:txBody>
      </p:sp>
      <p:sp>
        <p:nvSpPr>
          <p:cNvPr id="18" name="Shape 16"/>
          <p:cNvSpPr/>
          <p:nvPr/>
        </p:nvSpPr>
        <p:spPr>
          <a:xfrm>
            <a:off x="548640" y="5248656"/>
            <a:ext cx="4328160" cy="329184"/>
          </a:xfrm>
          <a:prstGeom prst="roundRect">
            <a:avLst>
              <a:gd name="adj" fmla="val 50000"/>
            </a:avLst>
          </a:prstGeom>
          <a:solidFill>
            <a:srgbClr val="3A6B45"/>
          </a:solidFill>
          <a:ln/>
        </p:spPr>
        <p:txBody>
          <a:bodyPr/>
          <a:lstStyle/>
          <a:p>
            <a:endParaRPr lang="en-GB" dirty="0"/>
          </a:p>
        </p:txBody>
      </p:sp>
      <p:sp>
        <p:nvSpPr>
          <p:cNvPr id="19" name="Text 17"/>
          <p:cNvSpPr/>
          <p:nvPr/>
        </p:nvSpPr>
        <p:spPr>
          <a:xfrm>
            <a:off x="713232" y="5248656"/>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UK — personal achievement, direct positions</a:t>
            </a:r>
            <a:endParaRPr lang="en-US" sz="1600" dirty="0"/>
          </a:p>
        </p:txBody>
      </p:sp>
      <p:sp>
        <p:nvSpPr>
          <p:cNvPr id="20" name="Text 18"/>
          <p:cNvSpPr/>
          <p:nvPr/>
        </p:nvSpPr>
        <p:spPr>
          <a:xfrm>
            <a:off x="548640" y="5855208"/>
            <a:ext cx="6858000" cy="457200"/>
          </a:xfrm>
          <a:prstGeom prst="rect">
            <a:avLst/>
          </a:prstGeom>
          <a:noFill/>
          <a:ln/>
        </p:spPr>
        <p:txBody>
          <a:bodyPr wrap="square" rtlCol="0" anchor="ctr"/>
          <a:lstStyle/>
          <a:p>
            <a:pPr marL="0" indent="0">
              <a:lnSpc>
                <a:spcPct val="115000"/>
              </a:lnSpc>
              <a:buNone/>
            </a:pPr>
            <a:r>
              <a:rPr lang="en-US" sz="1400" dirty="0">
                <a:solidFill>
                  <a:srgbClr val="6E7A6C"/>
                </a:solidFill>
                <a:latin typeface="Calibri" pitchFamily="34" charset="0"/>
                <a:ea typeface="Calibri" pitchFamily="34" charset="-122"/>
                <a:cs typeface="Calibri" pitchFamily="34" charset="-120"/>
              </a:rPr>
              <a:t>UK negotiators tend to argue their own position directly; Chinese counterparts weigh group harmony and consensus before committing.</a:t>
            </a:r>
            <a:endParaRPr lang="en-US" sz="1400" dirty="0"/>
          </a:p>
        </p:txBody>
      </p:sp>
      <p:sp>
        <p:nvSpPr>
          <p:cNvPr id="21" name="Shape 19"/>
          <p:cNvSpPr/>
          <p:nvPr/>
        </p:nvSpPr>
        <p:spPr>
          <a:xfrm>
            <a:off x="7680960" y="1786128"/>
            <a:ext cx="3931920" cy="4526280"/>
          </a:xfrm>
          <a:prstGeom prst="roundRect">
            <a:avLst>
              <a:gd name="adj" fmla="val 1860"/>
            </a:avLst>
          </a:prstGeom>
          <a:solidFill>
            <a:srgbClr val="1E3D2B"/>
          </a:solidFill>
          <a:ln/>
          <a:effectLst>
            <a:outerShdw blurRad="101600" dist="38100" dir="2700000" algn="bl" rotWithShape="0">
              <a:srgbClr val="000000">
                <a:alpha val="14000"/>
              </a:srgbClr>
            </a:outerShdw>
          </a:effectLst>
        </p:spPr>
        <p:txBody>
          <a:bodyPr/>
          <a:lstStyle/>
          <a:p>
            <a:endParaRPr lang="en-GB"/>
          </a:p>
        </p:txBody>
      </p:sp>
      <p:sp>
        <p:nvSpPr>
          <p:cNvPr id="22" name="Shape 20"/>
          <p:cNvSpPr/>
          <p:nvPr/>
        </p:nvSpPr>
        <p:spPr>
          <a:xfrm>
            <a:off x="7955280" y="1901952"/>
            <a:ext cx="640080" cy="640080"/>
          </a:xfrm>
          <a:prstGeom prst="ellipse">
            <a:avLst/>
          </a:prstGeom>
          <a:solidFill>
            <a:srgbClr val="3A6B45"/>
          </a:solidFill>
          <a:ln/>
        </p:spPr>
        <p:txBody>
          <a:bodyPr/>
          <a:lstStyle/>
          <a:p>
            <a:endParaRPr lang="en-GB"/>
          </a:p>
        </p:txBody>
      </p:sp>
      <p:pic>
        <p:nvPicPr>
          <p:cNvPr id="23" name="Image 0" descr="preencoded.png"/>
          <p:cNvPicPr>
            <a:picLocks noChangeAspect="1"/>
          </p:cNvPicPr>
          <p:nvPr/>
        </p:nvPicPr>
        <p:blipFill>
          <a:blip r:embed="rId3"/>
          <a:stretch>
            <a:fillRect/>
          </a:stretch>
        </p:blipFill>
        <p:spPr>
          <a:xfrm>
            <a:off x="8128102" y="2074774"/>
            <a:ext cx="294437" cy="294437"/>
          </a:xfrm>
          <a:prstGeom prst="rect">
            <a:avLst/>
          </a:prstGeom>
        </p:spPr>
      </p:pic>
      <p:sp>
        <p:nvSpPr>
          <p:cNvPr id="24" name="Text 21"/>
          <p:cNvSpPr/>
          <p:nvPr/>
        </p:nvSpPr>
        <p:spPr>
          <a:xfrm>
            <a:off x="8763000" y="2418588"/>
            <a:ext cx="2644140" cy="640080"/>
          </a:xfrm>
          <a:prstGeom prst="rect">
            <a:avLst/>
          </a:prstGeom>
          <a:noFill/>
          <a:ln/>
        </p:spPr>
        <p:txBody>
          <a:bodyPr wrap="square" rtlCol="0" anchor="ctr"/>
          <a:lstStyle/>
          <a:p>
            <a:pPr marL="0" indent="0">
              <a:lnSpc>
                <a:spcPct val="110000"/>
              </a:lnSpc>
              <a:buNone/>
            </a:pPr>
            <a:r>
              <a:rPr lang="en-US" sz="2000" b="1" dirty="0">
                <a:solidFill>
                  <a:srgbClr val="FFFFFF"/>
                </a:solidFill>
                <a:latin typeface="Calibri" pitchFamily="34" charset="0"/>
                <a:ea typeface="Calibri" pitchFamily="34" charset="-122"/>
                <a:cs typeface="Calibri" pitchFamily="34" charset="-120"/>
              </a:rPr>
              <a:t>Why fixed scores aren't the whole picture</a:t>
            </a:r>
            <a:endParaRPr lang="en-US" sz="2000" dirty="0"/>
          </a:p>
        </p:txBody>
      </p:sp>
      <p:sp>
        <p:nvSpPr>
          <p:cNvPr id="25" name="Text 22"/>
          <p:cNvSpPr/>
          <p:nvPr/>
        </p:nvSpPr>
        <p:spPr>
          <a:xfrm>
            <a:off x="7955280" y="3310128"/>
            <a:ext cx="3383280" cy="2651760"/>
          </a:xfrm>
          <a:prstGeom prst="rect">
            <a:avLst/>
          </a:prstGeom>
          <a:noFill/>
          <a:ln/>
        </p:spPr>
        <p:txBody>
          <a:bodyPr wrap="square" rtlCol="0" anchor="ctr"/>
          <a:lstStyle/>
          <a:p>
            <a:pPr marL="0" indent="0">
              <a:lnSpc>
                <a:spcPct val="125000"/>
              </a:lnSpc>
              <a:buNone/>
            </a:pPr>
            <a:r>
              <a:rPr lang="en-US" sz="1600" dirty="0">
                <a:solidFill>
                  <a:srgbClr val="A8C9A1"/>
                </a:solidFill>
                <a:latin typeface="Calibri" pitchFamily="34" charset="0"/>
                <a:ea typeface="Calibri" pitchFamily="34" charset="-122"/>
                <a:cs typeface="Calibri" pitchFamily="34" charset="-120"/>
              </a:rPr>
              <a:t>A culture is better pictured as an ocean than an onion: visible behaviour on the surface, but deep, shifting currents underneath. The same Chinese negotiator who is reserved and indirect in a boardroom may be expressive and direct in an informal dinner — both are authentically Chinese, depending on context.</a:t>
            </a:r>
            <a:endParaRPr lang="en-US" sz="1600" dirty="0"/>
          </a:p>
        </p:txBody>
      </p:sp>
      <p:sp>
        <p:nvSpPr>
          <p:cNvPr id="26" name="Text 23"/>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Fang (2006, pp.73-81)   |   Ambler, Witzel and Xi (2009, p.204)</a:t>
            </a:r>
            <a:endParaRPr lang="en-US" sz="1200" dirty="0"/>
          </a:p>
        </p:txBody>
      </p:sp>
      <p:sp>
        <p:nvSpPr>
          <p:cNvPr id="27" name="Text 24"/>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7</a:t>
            </a:r>
            <a:endParaRPr lang="en-US" sz="1000" dirty="0"/>
          </a:p>
        </p:txBody>
      </p:sp>
      <p:sp>
        <p:nvSpPr>
          <p:cNvPr id="30" name="TextBox 29">
            <a:extLst>
              <a:ext uri="{FF2B5EF4-FFF2-40B4-BE49-F238E27FC236}">
                <a16:creationId xmlns:a16="http://schemas.microsoft.com/office/drawing/2014/main" id="{938CE1CE-B6F0-504E-E799-C7CA1B62CA41}"/>
              </a:ext>
            </a:extLst>
          </p:cNvPr>
          <p:cNvSpPr txBox="1"/>
          <p:nvPr/>
        </p:nvSpPr>
        <p:spPr>
          <a:xfrm>
            <a:off x="548640" y="1286791"/>
            <a:ext cx="6096000" cy="1397947"/>
          </a:xfrm>
          <a:prstGeom prst="rect">
            <a:avLst/>
          </a:prstGeom>
          <a:noFill/>
        </p:spPr>
        <p:txBody>
          <a:bodyPr wrap="square">
            <a:spAutoFit/>
          </a:bodyPr>
          <a:lstStyle/>
          <a:p>
            <a:pPr>
              <a:lnSpc>
                <a:spcPct val="107000"/>
              </a:lnSpc>
              <a:spcAft>
                <a:spcPts val="800"/>
              </a:spcAft>
            </a:pPr>
            <a:r>
              <a:rPr lang="en-GB" sz="1600" kern="100" dirty="0">
                <a:effectLst/>
                <a:ea typeface="Aptos" panose="020B0004020202020204" pitchFamily="34" charset="0"/>
                <a:cs typeface="Times New Roman" panose="02020603050405020304" pitchFamily="18" charset="0"/>
              </a:rPr>
              <a:t>Classical cross-cultural models use fixed factors such as power distance and individualism to compare the UK and Chinese societies. They are great first reads about relationships. Some people disagree with the bipolar paradigm because they say it sees society as fixed and either good or bad.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CORE CONCEPT I</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Guanxi: Relationships Before Contracts</a:t>
            </a:r>
            <a:endParaRPr lang="en-US" sz="3000" dirty="0"/>
          </a:p>
        </p:txBody>
      </p:sp>
      <p:sp>
        <p:nvSpPr>
          <p:cNvPr id="4" name="Shape 2"/>
          <p:cNvSpPr/>
          <p:nvPr/>
        </p:nvSpPr>
        <p:spPr>
          <a:xfrm>
            <a:off x="690880" y="1830832"/>
            <a:ext cx="5120640" cy="4437888"/>
          </a:xfrm>
          <a:prstGeom prst="roundRect">
            <a:avLst>
              <a:gd name="adj" fmla="val 1739"/>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22960" y="1965960"/>
            <a:ext cx="685800" cy="685800"/>
          </a:xfrm>
          <a:prstGeom prst="ellipse">
            <a:avLst/>
          </a:prstGeom>
          <a:solidFill>
            <a:srgbClr val="1E3D2B"/>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08126" y="2151126"/>
            <a:ext cx="315468" cy="315468"/>
          </a:xfrm>
          <a:prstGeom prst="rect">
            <a:avLst/>
          </a:prstGeom>
        </p:spPr>
      </p:pic>
      <p:sp>
        <p:nvSpPr>
          <p:cNvPr id="7" name="Text 4"/>
          <p:cNvSpPr/>
          <p:nvPr/>
        </p:nvSpPr>
        <p:spPr>
          <a:xfrm>
            <a:off x="1783080" y="2098040"/>
            <a:ext cx="4572000" cy="54864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A web of obligation, not a transaction</a:t>
            </a:r>
            <a:endParaRPr lang="en-US" dirty="0"/>
          </a:p>
        </p:txBody>
      </p:sp>
      <p:sp>
        <p:nvSpPr>
          <p:cNvPr id="8" name="Text 5"/>
          <p:cNvSpPr/>
          <p:nvPr/>
        </p:nvSpPr>
        <p:spPr>
          <a:xfrm>
            <a:off x="822960" y="3014472"/>
            <a:ext cx="4572000" cy="1051560"/>
          </a:xfrm>
          <a:prstGeom prst="rect">
            <a:avLst/>
          </a:prstGeom>
          <a:noFill/>
          <a:ln/>
        </p:spPr>
        <p:txBody>
          <a:bodyPr wrap="square" rtlCol="0" anchor="ctr"/>
          <a:lstStyle/>
          <a:p>
            <a:pPr marL="0" indent="0">
              <a:lnSpc>
                <a:spcPct val="125000"/>
              </a:lnSpc>
              <a:buNone/>
            </a:pPr>
            <a:r>
              <a:rPr lang="en-US" sz="1600" dirty="0">
                <a:solidFill>
                  <a:srgbClr val="A8C9A1"/>
                </a:solidFill>
                <a:latin typeface="Calibri" pitchFamily="34" charset="0"/>
                <a:ea typeface="Calibri" pitchFamily="34" charset="-122"/>
                <a:cs typeface="Calibri" pitchFamily="34" charset="-120"/>
              </a:rPr>
              <a:t>Guanxi describes the personal networks and reciprocal favours that underpin Chinese business life. It is not goodwill in the Western sense — it carries a quiet, long-term expectation that favours extended now will be returned later, sometimes much later.</a:t>
            </a:r>
            <a:endParaRPr lang="en-US" sz="1600" dirty="0"/>
          </a:p>
        </p:txBody>
      </p:sp>
      <p:sp>
        <p:nvSpPr>
          <p:cNvPr id="9" name="Shape 6"/>
          <p:cNvSpPr/>
          <p:nvPr/>
        </p:nvSpPr>
        <p:spPr>
          <a:xfrm>
            <a:off x="822960" y="4526280"/>
            <a:ext cx="4480560" cy="0"/>
          </a:xfrm>
          <a:prstGeom prst="line">
            <a:avLst/>
          </a:prstGeom>
          <a:noFill/>
          <a:ln w="12700">
            <a:solidFill>
              <a:srgbClr val="A8C9A1"/>
            </a:solidFill>
            <a:prstDash val="solid"/>
          </a:ln>
        </p:spPr>
        <p:txBody>
          <a:bodyPr/>
          <a:lstStyle/>
          <a:p>
            <a:endParaRPr lang="en-GB"/>
          </a:p>
        </p:txBody>
      </p:sp>
      <p:sp>
        <p:nvSpPr>
          <p:cNvPr id="10" name="Text 7"/>
          <p:cNvSpPr/>
          <p:nvPr/>
        </p:nvSpPr>
        <p:spPr>
          <a:xfrm>
            <a:off x="822960" y="4709160"/>
            <a:ext cx="4572000" cy="1097280"/>
          </a:xfrm>
          <a:prstGeom prst="rect">
            <a:avLst/>
          </a:prstGeom>
          <a:noFill/>
          <a:ln/>
        </p:spPr>
        <p:txBody>
          <a:bodyPr wrap="square" rtlCol="0" anchor="ctr"/>
          <a:lstStyle/>
          <a:p>
            <a:pPr marL="0" indent="0">
              <a:lnSpc>
                <a:spcPct val="125000"/>
              </a:lnSpc>
              <a:buNone/>
            </a:pPr>
            <a:r>
              <a:rPr lang="en-US" sz="1600" dirty="0">
                <a:solidFill>
                  <a:srgbClr val="FFFFFF"/>
                </a:solidFill>
                <a:latin typeface="Calibri" pitchFamily="34" charset="0"/>
                <a:ea typeface="Calibri" pitchFamily="34" charset="-122"/>
                <a:cs typeface="Calibri" pitchFamily="34" charset="-120"/>
              </a:rPr>
              <a:t>Because the supplier on a Chinese tender is often effectively determined by guanxi, with the tender setting only the terms, Vertical Future cannot expect a competitive bid process alone to win serious partners — the relationship has to come first.</a:t>
            </a:r>
            <a:endParaRPr lang="en-US" sz="1600" dirty="0"/>
          </a:p>
        </p:txBody>
      </p:sp>
      <p:sp>
        <p:nvSpPr>
          <p:cNvPr id="11" name="Shape 8"/>
          <p:cNvSpPr/>
          <p:nvPr/>
        </p:nvSpPr>
        <p:spPr>
          <a:xfrm>
            <a:off x="6126480" y="1783080"/>
            <a:ext cx="5933440" cy="1078992"/>
          </a:xfrm>
          <a:prstGeom prst="roundRect">
            <a:avLst>
              <a:gd name="adj" fmla="val 593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2" name="Text 9"/>
          <p:cNvSpPr/>
          <p:nvPr/>
        </p:nvSpPr>
        <p:spPr>
          <a:xfrm>
            <a:off x="6355080" y="1874520"/>
            <a:ext cx="55778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Kinship circle</a:t>
            </a:r>
            <a:endParaRPr lang="en-US" dirty="0"/>
          </a:p>
        </p:txBody>
      </p:sp>
      <p:sp>
        <p:nvSpPr>
          <p:cNvPr id="13" name="Text 10"/>
          <p:cNvSpPr/>
          <p:nvPr/>
        </p:nvSpPr>
        <p:spPr>
          <a:xfrm>
            <a:off x="6355080" y="2167128"/>
            <a:ext cx="5577840" cy="640080"/>
          </a:xfrm>
          <a:prstGeom prst="rect">
            <a:avLst/>
          </a:prstGeom>
          <a:noFill/>
          <a:ln/>
        </p:spPr>
        <p:txBody>
          <a:bodyPr wrap="square" rtlCol="0" anchor="ctr"/>
          <a:lstStyle/>
          <a:p>
            <a:pPr marL="0" indent="0">
              <a:lnSpc>
                <a:spcPct val="115000"/>
              </a:lnSpc>
              <a:buNone/>
            </a:pPr>
            <a:r>
              <a:rPr lang="en-US" sz="1600" dirty="0">
                <a:solidFill>
                  <a:srgbClr val="6E7A6C"/>
                </a:solidFill>
                <a:latin typeface="Calibri" pitchFamily="34" charset="0"/>
                <a:ea typeface="Calibri" pitchFamily="34" charset="-122"/>
                <a:cs typeface="Calibri" pitchFamily="34" charset="-120"/>
              </a:rPr>
              <a:t>The innermost, strongest tier — obligation is near-absolute, but it is not where a new foreign partner starts.</a:t>
            </a:r>
            <a:endParaRPr lang="en-US" sz="1600" dirty="0"/>
          </a:p>
        </p:txBody>
      </p:sp>
      <p:sp>
        <p:nvSpPr>
          <p:cNvPr id="14" name="Shape 11"/>
          <p:cNvSpPr/>
          <p:nvPr/>
        </p:nvSpPr>
        <p:spPr>
          <a:xfrm>
            <a:off x="6126480" y="3014472"/>
            <a:ext cx="5532120" cy="1511808"/>
          </a:xfrm>
          <a:prstGeom prst="roundRect">
            <a:avLst>
              <a:gd name="adj" fmla="val 593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5" name="Text 12"/>
          <p:cNvSpPr/>
          <p:nvPr/>
        </p:nvSpPr>
        <p:spPr>
          <a:xfrm>
            <a:off x="6355080" y="3136392"/>
            <a:ext cx="507492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Reciprocal circle</a:t>
            </a:r>
            <a:endParaRPr lang="en-US" dirty="0"/>
          </a:p>
        </p:txBody>
      </p:sp>
      <p:sp>
        <p:nvSpPr>
          <p:cNvPr id="16" name="Text 13"/>
          <p:cNvSpPr/>
          <p:nvPr/>
        </p:nvSpPr>
        <p:spPr>
          <a:xfrm>
            <a:off x="6355080" y="3446272"/>
            <a:ext cx="5074920" cy="877824"/>
          </a:xfrm>
          <a:prstGeom prst="rect">
            <a:avLst/>
          </a:prstGeom>
          <a:noFill/>
          <a:ln/>
        </p:spPr>
        <p:txBody>
          <a:bodyPr wrap="square" rtlCol="0" anchor="ctr"/>
          <a:lstStyle/>
          <a:p>
            <a:pPr marL="0" indent="0">
              <a:lnSpc>
                <a:spcPct val="115000"/>
              </a:lnSpc>
              <a:buNone/>
            </a:pPr>
            <a:r>
              <a:rPr lang="en-US" sz="1600" dirty="0">
                <a:solidFill>
                  <a:srgbClr val="6E7A6C"/>
                </a:solidFill>
                <a:latin typeface="Calibri" pitchFamily="34" charset="0"/>
                <a:ea typeface="Calibri" pitchFamily="34" charset="-122"/>
                <a:cs typeface="Calibri" pitchFamily="34" charset="-120"/>
              </a:rPr>
              <a:t>Long-term colleagues and classmates who exchange favours as a matter of course, with a careful sense of balance.</a:t>
            </a:r>
            <a:endParaRPr lang="en-US" sz="1600" dirty="0"/>
          </a:p>
        </p:txBody>
      </p:sp>
      <p:sp>
        <p:nvSpPr>
          <p:cNvPr id="17" name="Shape 14"/>
          <p:cNvSpPr/>
          <p:nvPr/>
        </p:nvSpPr>
        <p:spPr>
          <a:xfrm>
            <a:off x="6126480" y="4727448"/>
            <a:ext cx="5029200" cy="1541272"/>
          </a:xfrm>
          <a:prstGeom prst="roundRect">
            <a:avLst>
              <a:gd name="adj" fmla="val 593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8" name="Text 15"/>
          <p:cNvSpPr/>
          <p:nvPr/>
        </p:nvSpPr>
        <p:spPr>
          <a:xfrm>
            <a:off x="6355080" y="4861560"/>
            <a:ext cx="457200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Utilitarian circle</a:t>
            </a:r>
            <a:endParaRPr lang="en-US" dirty="0"/>
          </a:p>
        </p:txBody>
      </p:sp>
      <p:sp>
        <p:nvSpPr>
          <p:cNvPr id="19" name="Text 16"/>
          <p:cNvSpPr/>
          <p:nvPr/>
        </p:nvSpPr>
        <p:spPr>
          <a:xfrm>
            <a:off x="6355080" y="5135880"/>
            <a:ext cx="4572000" cy="1041400"/>
          </a:xfrm>
          <a:prstGeom prst="rect">
            <a:avLst/>
          </a:prstGeom>
          <a:noFill/>
          <a:ln/>
        </p:spPr>
        <p:txBody>
          <a:bodyPr wrap="square" rtlCol="0" anchor="ctr"/>
          <a:lstStyle/>
          <a:p>
            <a:pPr marL="0" indent="0">
              <a:lnSpc>
                <a:spcPct val="115000"/>
              </a:lnSpc>
              <a:buNone/>
            </a:pPr>
            <a:r>
              <a:rPr lang="en-US" sz="1600" dirty="0">
                <a:solidFill>
                  <a:srgbClr val="6E7A6C"/>
                </a:solidFill>
                <a:latin typeface="Calibri" pitchFamily="34" charset="0"/>
                <a:ea typeface="Calibri" pitchFamily="34" charset="-122"/>
                <a:cs typeface="Calibri" pitchFamily="34" charset="-120"/>
              </a:rPr>
              <a:t>Looser acquaintances through which a new contact — such as a foreign technology supplier — is most likely to enter.</a:t>
            </a:r>
            <a:endParaRPr lang="en-US" sz="1600" dirty="0"/>
          </a:p>
        </p:txBody>
      </p:sp>
      <p:sp>
        <p:nvSpPr>
          <p:cNvPr id="20" name="Text 17"/>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pp.96-100)</a:t>
            </a:r>
            <a:endParaRPr lang="en-US" sz="1200" dirty="0"/>
          </a:p>
        </p:txBody>
      </p:sp>
      <p:sp>
        <p:nvSpPr>
          <p:cNvPr id="21" name="Text 18"/>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CORE CONCEPT II</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Mianzi: Face, Harmony and Indirectness</a:t>
            </a:r>
            <a:endParaRPr lang="en-US" sz="3000" dirty="0"/>
          </a:p>
        </p:txBody>
      </p:sp>
      <p:sp>
        <p:nvSpPr>
          <p:cNvPr id="4" name="Shape 2"/>
          <p:cNvSpPr/>
          <p:nvPr/>
        </p:nvSpPr>
        <p:spPr>
          <a:xfrm>
            <a:off x="548640" y="1691640"/>
            <a:ext cx="5486400" cy="2148840"/>
          </a:xfrm>
          <a:prstGeom prst="roundRect">
            <a:avLst>
              <a:gd name="adj" fmla="val 3810"/>
            </a:avLst>
          </a:prstGeom>
          <a:solidFill>
            <a:srgbClr val="1E3D2B"/>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22960" y="1757477"/>
            <a:ext cx="548640" cy="548640"/>
          </a:xfrm>
          <a:prstGeom prst="ellipse">
            <a:avLst/>
          </a:prstGeom>
          <a:solidFill>
            <a:srgbClr val="A4292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71093" y="1909877"/>
            <a:ext cx="252374" cy="252374"/>
          </a:xfrm>
          <a:prstGeom prst="rect">
            <a:avLst/>
          </a:prstGeom>
        </p:spPr>
      </p:pic>
      <p:sp>
        <p:nvSpPr>
          <p:cNvPr id="7" name="Text 4"/>
          <p:cNvSpPr/>
          <p:nvPr/>
        </p:nvSpPr>
        <p:spPr>
          <a:xfrm>
            <a:off x="1508760" y="1796491"/>
            <a:ext cx="4389120" cy="36576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Face is currency, not vanity</a:t>
            </a:r>
            <a:endParaRPr lang="en-US" dirty="0"/>
          </a:p>
        </p:txBody>
      </p:sp>
      <p:sp>
        <p:nvSpPr>
          <p:cNvPr id="8" name="Text 5"/>
          <p:cNvSpPr/>
          <p:nvPr/>
        </p:nvSpPr>
        <p:spPr>
          <a:xfrm>
            <a:off x="822960" y="2468880"/>
            <a:ext cx="4937760" cy="10972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Mianzi covers a person's self-respect and public standing. Giving face — through respectful address, deference to seniority and self-denigrating courtesy — builds trust; causing a partner to lose face in public can end a deal outright.</a:t>
            </a:r>
            <a:endParaRPr lang="en-US" sz="1600" dirty="0"/>
          </a:p>
        </p:txBody>
      </p:sp>
      <p:sp>
        <p:nvSpPr>
          <p:cNvPr id="9" name="Shape 6"/>
          <p:cNvSpPr/>
          <p:nvPr/>
        </p:nvSpPr>
        <p:spPr>
          <a:xfrm>
            <a:off x="6263640" y="1691640"/>
            <a:ext cx="5349240" cy="2148840"/>
          </a:xfrm>
          <a:prstGeom prst="roundRect">
            <a:avLst>
              <a:gd name="adj" fmla="val 3810"/>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10" name="Shape 7"/>
          <p:cNvSpPr/>
          <p:nvPr/>
        </p:nvSpPr>
        <p:spPr>
          <a:xfrm>
            <a:off x="6537960" y="1920240"/>
            <a:ext cx="548640" cy="548640"/>
          </a:xfrm>
          <a:prstGeom prst="ellipse">
            <a:avLst/>
          </a:prstGeom>
          <a:solidFill>
            <a:srgbClr val="A8C9A1"/>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6686093" y="2068373"/>
            <a:ext cx="252374" cy="252374"/>
          </a:xfrm>
          <a:prstGeom prst="rect">
            <a:avLst/>
          </a:prstGeom>
        </p:spPr>
      </p:pic>
      <p:sp>
        <p:nvSpPr>
          <p:cNvPr id="12" name="Text 8"/>
          <p:cNvSpPr/>
          <p:nvPr/>
        </p:nvSpPr>
        <p:spPr>
          <a:xfrm>
            <a:off x="7223760" y="1975104"/>
            <a:ext cx="4206240"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Politeness protects face</a:t>
            </a:r>
            <a:endParaRPr lang="en-US" dirty="0"/>
          </a:p>
        </p:txBody>
      </p:sp>
      <p:sp>
        <p:nvSpPr>
          <p:cNvPr id="13" name="Text 9"/>
          <p:cNvSpPr/>
          <p:nvPr/>
        </p:nvSpPr>
        <p:spPr>
          <a:xfrm>
            <a:off x="6537960" y="2423160"/>
            <a:ext cx="4846320" cy="1234440"/>
          </a:xfrm>
          <a:prstGeom prst="rect">
            <a:avLst/>
          </a:prstGeom>
          <a:noFill/>
          <a:ln/>
        </p:spPr>
        <p:txBody>
          <a:bodyPr wrap="square" rtlCol="0" anchor="ctr"/>
          <a:lstStyle/>
          <a:p>
            <a:pPr marL="0" indent="0">
              <a:lnSpc>
                <a:spcPct val="120000"/>
              </a:lnSpc>
              <a:buNone/>
            </a:pPr>
            <a:r>
              <a:rPr lang="en-US" sz="1600" dirty="0">
                <a:solidFill>
                  <a:srgbClr val="211C1A"/>
                </a:solidFill>
                <a:latin typeface="Calibri" pitchFamily="34" charset="0"/>
                <a:ea typeface="Calibri" pitchFamily="34" charset="-122"/>
                <a:cs typeface="Calibri" pitchFamily="34" charset="-120"/>
              </a:rPr>
              <a:t>Modern Chinese politeness still runs on self-denigration and elevating the other party. A Chinese host will insist guests stay for dinner even after a polite refusal — the refusal is itself a courtesy, not a real answer.</a:t>
            </a:r>
            <a:endParaRPr lang="en-US" sz="1600" dirty="0"/>
          </a:p>
        </p:txBody>
      </p:sp>
      <p:sp>
        <p:nvSpPr>
          <p:cNvPr id="14" name="Shape 10"/>
          <p:cNvSpPr/>
          <p:nvPr/>
        </p:nvSpPr>
        <p:spPr>
          <a:xfrm>
            <a:off x="502920" y="4191000"/>
            <a:ext cx="11064240" cy="2057400"/>
          </a:xfrm>
          <a:prstGeom prst="roundRect">
            <a:avLst>
              <a:gd name="adj" fmla="val 3636"/>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15" name="Text 11"/>
          <p:cNvSpPr/>
          <p:nvPr/>
        </p:nvSpPr>
        <p:spPr>
          <a:xfrm>
            <a:off x="822960" y="4277360"/>
            <a:ext cx="5486400" cy="274320"/>
          </a:xfrm>
          <a:prstGeom prst="rect">
            <a:avLst/>
          </a:prstGeom>
          <a:noFill/>
          <a:ln/>
        </p:spPr>
        <p:txBody>
          <a:bodyPr wrap="square" rtlCol="0" anchor="ctr"/>
          <a:lstStyle/>
          <a:p>
            <a:pPr marL="0" indent="0">
              <a:buNone/>
            </a:pPr>
            <a:r>
              <a:rPr lang="en-US" sz="1600" b="1" kern="0" spc="150" dirty="0">
                <a:solidFill>
                  <a:srgbClr val="A4292F"/>
                </a:solidFill>
                <a:latin typeface="Calibri" pitchFamily="34" charset="0"/>
                <a:ea typeface="Calibri" pitchFamily="34" charset="-122"/>
                <a:cs typeface="Calibri" pitchFamily="34" charset="-120"/>
              </a:rPr>
              <a:t>READING AN INDIRECT “NO”</a:t>
            </a:r>
            <a:endParaRPr lang="en-US" sz="1600" dirty="0"/>
          </a:p>
        </p:txBody>
      </p:sp>
      <p:sp>
        <p:nvSpPr>
          <p:cNvPr id="16" name="Text 12"/>
          <p:cNvSpPr/>
          <p:nvPr/>
        </p:nvSpPr>
        <p:spPr>
          <a:xfrm>
            <a:off x="822960" y="4551680"/>
            <a:ext cx="3383280" cy="411480"/>
          </a:xfrm>
          <a:prstGeom prst="rect">
            <a:avLst/>
          </a:prstGeom>
          <a:noFill/>
          <a:ln/>
        </p:spPr>
        <p:txBody>
          <a:bodyPr wrap="square" rtlCol="0" anchor="ctr"/>
          <a:lstStyle/>
          <a:p>
            <a:pPr marL="0" indent="0">
              <a:buNone/>
            </a:pPr>
            <a:r>
              <a:rPr lang="en-US" sz="1300" b="1" i="1" dirty="0">
                <a:solidFill>
                  <a:srgbClr val="FFFFFF"/>
                </a:solidFill>
                <a:latin typeface="Cambria" pitchFamily="34" charset="0"/>
                <a:ea typeface="Cambria" pitchFamily="34" charset="-122"/>
                <a:cs typeface="Cambria" pitchFamily="34" charset="-120"/>
              </a:rPr>
              <a:t>“</a:t>
            </a:r>
            <a:r>
              <a:rPr lang="en-US" sz="1600" b="1" i="1" dirty="0">
                <a:solidFill>
                  <a:srgbClr val="FFFFFF"/>
                </a:solidFill>
                <a:latin typeface="Cambria" pitchFamily="34" charset="0"/>
                <a:ea typeface="Cambria" pitchFamily="34" charset="-122"/>
                <a:cs typeface="Cambria" pitchFamily="34" charset="-120"/>
              </a:rPr>
              <a:t>It is too much trouble.”</a:t>
            </a:r>
            <a:endParaRPr lang="en-US" sz="1600" dirty="0"/>
          </a:p>
        </p:txBody>
      </p:sp>
      <p:sp>
        <p:nvSpPr>
          <p:cNvPr id="17" name="Text 13"/>
          <p:cNvSpPr/>
          <p:nvPr/>
        </p:nvSpPr>
        <p:spPr>
          <a:xfrm>
            <a:off x="822960" y="5067808"/>
            <a:ext cx="3383280" cy="8686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Often a polite decline that leaves room to be persuaded — not a final answer.</a:t>
            </a:r>
            <a:endParaRPr lang="en-US" sz="1600" dirty="0"/>
          </a:p>
        </p:txBody>
      </p:sp>
      <p:sp>
        <p:nvSpPr>
          <p:cNvPr id="18" name="Text 14"/>
          <p:cNvSpPr/>
          <p:nvPr/>
        </p:nvSpPr>
        <p:spPr>
          <a:xfrm>
            <a:off x="4434840" y="4551680"/>
            <a:ext cx="3383280" cy="411480"/>
          </a:xfrm>
          <a:prstGeom prst="rect">
            <a:avLst/>
          </a:prstGeom>
          <a:noFill/>
          <a:ln/>
        </p:spPr>
        <p:txBody>
          <a:bodyPr wrap="square" rtlCol="0" anchor="ctr"/>
          <a:lstStyle/>
          <a:p>
            <a:pPr marL="0" indent="0">
              <a:buNone/>
            </a:pPr>
            <a:r>
              <a:rPr lang="en-US" sz="1300" b="1" i="1" dirty="0">
                <a:solidFill>
                  <a:srgbClr val="FFFFFF"/>
                </a:solidFill>
                <a:latin typeface="Cambria" pitchFamily="34" charset="0"/>
                <a:ea typeface="Cambria" pitchFamily="34" charset="-122"/>
                <a:cs typeface="Cambria" pitchFamily="34" charset="-120"/>
              </a:rPr>
              <a:t>“</a:t>
            </a:r>
            <a:r>
              <a:rPr lang="en-US" sz="1600" b="1" i="1" dirty="0">
                <a:solidFill>
                  <a:srgbClr val="FFFFFF"/>
                </a:solidFill>
                <a:latin typeface="Cambria" pitchFamily="34" charset="0"/>
                <a:ea typeface="Cambria" pitchFamily="34" charset="-122"/>
                <a:cs typeface="Cambria" pitchFamily="34" charset="-120"/>
              </a:rPr>
              <a:t>We will think about it.”</a:t>
            </a:r>
            <a:endParaRPr lang="en-US" sz="1600" dirty="0"/>
          </a:p>
        </p:txBody>
      </p:sp>
      <p:sp>
        <p:nvSpPr>
          <p:cNvPr id="19" name="Text 15"/>
          <p:cNvSpPr/>
          <p:nvPr/>
        </p:nvSpPr>
        <p:spPr>
          <a:xfrm>
            <a:off x="4434840" y="4991608"/>
            <a:ext cx="3383280" cy="8686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Frequently signals discomfort or a quiet no, especially after a long silence.</a:t>
            </a:r>
            <a:endParaRPr lang="en-US" sz="1600" dirty="0"/>
          </a:p>
        </p:txBody>
      </p:sp>
      <p:sp>
        <p:nvSpPr>
          <p:cNvPr id="20" name="Text 16"/>
          <p:cNvSpPr/>
          <p:nvPr/>
        </p:nvSpPr>
        <p:spPr>
          <a:xfrm>
            <a:off x="8046720" y="4434840"/>
            <a:ext cx="3383280" cy="528320"/>
          </a:xfrm>
          <a:prstGeom prst="rect">
            <a:avLst/>
          </a:prstGeom>
          <a:noFill/>
          <a:ln/>
        </p:spPr>
        <p:txBody>
          <a:bodyPr wrap="square" rtlCol="0" anchor="ctr"/>
          <a:lstStyle/>
          <a:p>
            <a:pPr marL="0" indent="0">
              <a:buNone/>
            </a:pPr>
            <a:r>
              <a:rPr lang="en-US" sz="1600" b="1" i="1" dirty="0">
                <a:solidFill>
                  <a:srgbClr val="FFFFFF"/>
                </a:solidFill>
                <a:latin typeface="Cambria" pitchFamily="34" charset="0"/>
                <a:ea typeface="Cambria" pitchFamily="34" charset="-122"/>
                <a:cs typeface="Cambria" pitchFamily="34" charset="-120"/>
              </a:rPr>
              <a:t>“This is under investigation.”</a:t>
            </a:r>
            <a:endParaRPr lang="en-US" sz="1600" dirty="0"/>
          </a:p>
        </p:txBody>
      </p:sp>
      <p:sp>
        <p:nvSpPr>
          <p:cNvPr id="21" name="Text 17"/>
          <p:cNvSpPr/>
          <p:nvPr/>
        </p:nvSpPr>
        <p:spPr>
          <a:xfrm>
            <a:off x="8046720" y="5020056"/>
            <a:ext cx="3383280" cy="8686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Can defer an awkward refusal indefinitely, protecting both sides' face.</a:t>
            </a:r>
            <a:endParaRPr lang="en-US" sz="1600" dirty="0"/>
          </a:p>
        </p:txBody>
      </p:sp>
      <p:sp>
        <p:nvSpPr>
          <p:cNvPr id="22" name="Text 18"/>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pp.82-84)   |   Gu (1990, pp.245-246)</a:t>
            </a:r>
            <a:endParaRPr lang="en-US" sz="1200" dirty="0"/>
          </a:p>
        </p:txBody>
      </p:sp>
      <p:sp>
        <p:nvSpPr>
          <p:cNvPr id="23" name="Text 19"/>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600" b="1" kern="0" spc="200" dirty="0">
                <a:solidFill>
                  <a:srgbClr val="A4292F"/>
                </a:solidFill>
                <a:latin typeface="Calibri" pitchFamily="34" charset="0"/>
                <a:ea typeface="Calibri" pitchFamily="34" charset="-122"/>
                <a:cs typeface="Calibri" pitchFamily="34" charset="-120"/>
              </a:rPr>
              <a:t>STRATEGY</a:t>
            </a:r>
            <a:endParaRPr lang="en-US" sz="16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From First Contact to Signed Agreement</a:t>
            </a:r>
            <a:endParaRPr lang="en-US" sz="3000" dirty="0"/>
          </a:p>
        </p:txBody>
      </p:sp>
      <p:sp>
        <p:nvSpPr>
          <p:cNvPr id="4" name="Text 2"/>
          <p:cNvSpPr/>
          <p:nvPr/>
        </p:nvSpPr>
        <p:spPr>
          <a:xfrm>
            <a:off x="548640" y="1645920"/>
            <a:ext cx="11064240" cy="502920"/>
          </a:xfrm>
          <a:prstGeom prst="rect">
            <a:avLst/>
          </a:prstGeom>
          <a:noFill/>
          <a:ln/>
        </p:spPr>
        <p:txBody>
          <a:bodyPr wrap="square" rtlCol="0" anchor="ctr"/>
          <a:lstStyle/>
          <a:p>
            <a:pPr marL="0" indent="0">
              <a:buNone/>
            </a:pPr>
            <a:r>
              <a:rPr lang="en-US" sz="1600" i="1" dirty="0">
                <a:solidFill>
                  <a:srgbClr val="211C1A"/>
                </a:solidFill>
                <a:latin typeface="Calibri" pitchFamily="34" charset="0"/>
                <a:ea typeface="Calibri" pitchFamily="34" charset="-122"/>
                <a:cs typeface="Calibri" pitchFamily="34" charset="-120"/>
              </a:rPr>
              <a:t>Chinese deal-making rarely concludes in a single meeting. The pattern below — drawn from observed negotiation transactions — typically plays out over several rounds before both sides commit.</a:t>
            </a:r>
            <a:endParaRPr lang="en-US" sz="1600" dirty="0"/>
          </a:p>
        </p:txBody>
      </p:sp>
      <p:sp>
        <p:nvSpPr>
          <p:cNvPr id="5" name="Shape 3"/>
          <p:cNvSpPr/>
          <p:nvPr/>
        </p:nvSpPr>
        <p:spPr>
          <a:xfrm>
            <a:off x="54864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6" name="Shape 4"/>
          <p:cNvSpPr/>
          <p:nvPr/>
        </p:nvSpPr>
        <p:spPr>
          <a:xfrm>
            <a:off x="777240" y="2560320"/>
            <a:ext cx="502920" cy="502920"/>
          </a:xfrm>
          <a:prstGeom prst="ellipse">
            <a:avLst/>
          </a:prstGeom>
          <a:solidFill>
            <a:srgbClr val="A4292F"/>
          </a:solidFill>
          <a:ln/>
        </p:spPr>
        <p:txBody>
          <a:bodyPr/>
          <a:lstStyle/>
          <a:p>
            <a:endParaRPr lang="en-GB"/>
          </a:p>
        </p:txBody>
      </p:sp>
      <p:sp>
        <p:nvSpPr>
          <p:cNvPr id="7" name="Text 5"/>
          <p:cNvSpPr/>
          <p:nvPr/>
        </p:nvSpPr>
        <p:spPr>
          <a:xfrm>
            <a:off x="77724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8" name="Shape 6"/>
          <p:cNvSpPr/>
          <p:nvPr/>
        </p:nvSpPr>
        <p:spPr>
          <a:xfrm>
            <a:off x="2441448" y="2560320"/>
            <a:ext cx="502920" cy="502920"/>
          </a:xfrm>
          <a:prstGeom prst="ellipse">
            <a:avLst/>
          </a:prstGeom>
          <a:solidFill>
            <a:srgbClr val="3A6B45"/>
          </a:solidFill>
          <a:ln/>
        </p:spPr>
        <p:txBody>
          <a:bodyPr/>
          <a:lstStyle/>
          <a:p>
            <a:endParaRPr lang="en-GB"/>
          </a:p>
        </p:txBody>
      </p:sp>
      <p:pic>
        <p:nvPicPr>
          <p:cNvPr id="9" name="Image 0" descr="preencoded.png"/>
          <p:cNvPicPr>
            <a:picLocks noChangeAspect="1"/>
          </p:cNvPicPr>
          <p:nvPr/>
        </p:nvPicPr>
        <p:blipFill>
          <a:blip r:embed="rId3"/>
          <a:stretch>
            <a:fillRect/>
          </a:stretch>
        </p:blipFill>
        <p:spPr>
          <a:xfrm>
            <a:off x="2577236" y="2696108"/>
            <a:ext cx="231343" cy="231343"/>
          </a:xfrm>
          <a:prstGeom prst="rect">
            <a:avLst/>
          </a:prstGeom>
        </p:spPr>
      </p:pic>
      <p:sp>
        <p:nvSpPr>
          <p:cNvPr id="10" name="Text 7"/>
          <p:cNvSpPr/>
          <p:nvPr/>
        </p:nvSpPr>
        <p:spPr>
          <a:xfrm>
            <a:off x="77724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Build the relationship</a:t>
            </a:r>
            <a:endParaRPr lang="en-US" sz="1600" dirty="0"/>
          </a:p>
        </p:txBody>
      </p:sp>
      <p:sp>
        <p:nvSpPr>
          <p:cNvPr id="11" name="Text 8"/>
          <p:cNvSpPr/>
          <p:nvPr/>
        </p:nvSpPr>
        <p:spPr>
          <a:xfrm>
            <a:off x="777240" y="3703320"/>
            <a:ext cx="2212848" cy="196596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Invest in formal dinners and informal time together before any commercial terms are tabled — this is where guanxi is established.</a:t>
            </a:r>
            <a:endParaRPr lang="en-US" sz="1600" dirty="0"/>
          </a:p>
        </p:txBody>
      </p:sp>
      <p:sp>
        <p:nvSpPr>
          <p:cNvPr id="12" name="Shape 9"/>
          <p:cNvSpPr/>
          <p:nvPr/>
        </p:nvSpPr>
        <p:spPr>
          <a:xfrm>
            <a:off x="3227832" y="3703320"/>
            <a:ext cx="146304" cy="146304"/>
          </a:xfrm>
          <a:prstGeom prst="ellipse">
            <a:avLst/>
          </a:prstGeom>
          <a:solidFill>
            <a:srgbClr val="A4292F"/>
          </a:solidFill>
          <a:ln/>
        </p:spPr>
        <p:txBody>
          <a:bodyPr/>
          <a:lstStyle/>
          <a:p>
            <a:endParaRPr lang="en-GB"/>
          </a:p>
        </p:txBody>
      </p:sp>
      <p:sp>
        <p:nvSpPr>
          <p:cNvPr id="13" name="Shape 10"/>
          <p:cNvSpPr/>
          <p:nvPr/>
        </p:nvSpPr>
        <p:spPr>
          <a:xfrm>
            <a:off x="338328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4" name="Shape 11"/>
          <p:cNvSpPr/>
          <p:nvPr/>
        </p:nvSpPr>
        <p:spPr>
          <a:xfrm>
            <a:off x="3611880" y="2560320"/>
            <a:ext cx="502920" cy="502920"/>
          </a:xfrm>
          <a:prstGeom prst="ellipse">
            <a:avLst/>
          </a:prstGeom>
          <a:solidFill>
            <a:srgbClr val="A4292F"/>
          </a:solidFill>
          <a:ln/>
        </p:spPr>
        <p:txBody>
          <a:bodyPr/>
          <a:lstStyle/>
          <a:p>
            <a:endParaRPr lang="en-GB"/>
          </a:p>
        </p:txBody>
      </p:sp>
      <p:sp>
        <p:nvSpPr>
          <p:cNvPr id="15" name="Text 12"/>
          <p:cNvSpPr/>
          <p:nvPr/>
        </p:nvSpPr>
        <p:spPr>
          <a:xfrm>
            <a:off x="361188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6" name="Shape 13"/>
          <p:cNvSpPr/>
          <p:nvPr/>
        </p:nvSpPr>
        <p:spPr>
          <a:xfrm>
            <a:off x="5276088" y="2560320"/>
            <a:ext cx="502920" cy="502920"/>
          </a:xfrm>
          <a:prstGeom prst="ellipse">
            <a:avLst/>
          </a:prstGeom>
          <a:solidFill>
            <a:srgbClr val="3A6B45"/>
          </a:solidFill>
          <a:ln/>
        </p:spPr>
        <p:txBody>
          <a:bodyPr/>
          <a:lstStyle/>
          <a:p>
            <a:endParaRPr lang="en-GB"/>
          </a:p>
        </p:txBody>
      </p:sp>
      <p:pic>
        <p:nvPicPr>
          <p:cNvPr id="17" name="Image 1" descr="preencoded.png"/>
          <p:cNvPicPr>
            <a:picLocks noChangeAspect="1"/>
          </p:cNvPicPr>
          <p:nvPr/>
        </p:nvPicPr>
        <p:blipFill>
          <a:blip r:embed="rId4"/>
          <a:stretch>
            <a:fillRect/>
          </a:stretch>
        </p:blipFill>
        <p:spPr>
          <a:xfrm>
            <a:off x="5411876" y="2696108"/>
            <a:ext cx="231343" cy="231343"/>
          </a:xfrm>
          <a:prstGeom prst="rect">
            <a:avLst/>
          </a:prstGeom>
        </p:spPr>
      </p:pic>
      <p:sp>
        <p:nvSpPr>
          <p:cNvPr id="18" name="Text 14"/>
          <p:cNvSpPr/>
          <p:nvPr/>
        </p:nvSpPr>
        <p:spPr>
          <a:xfrm>
            <a:off x="361188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Match seniority</a:t>
            </a:r>
            <a:endParaRPr lang="en-US" sz="1600" dirty="0"/>
          </a:p>
        </p:txBody>
      </p:sp>
      <p:sp>
        <p:nvSpPr>
          <p:cNvPr id="19" name="Text 15"/>
          <p:cNvSpPr/>
          <p:nvPr/>
        </p:nvSpPr>
        <p:spPr>
          <a:xfrm>
            <a:off x="3611880" y="3703320"/>
            <a:ext cx="2212848" cy="196596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Send senior IGS directors so rank on the UK side mirrors rank on the Chinese side; mismatched seniority itself sends a signal.</a:t>
            </a:r>
            <a:endParaRPr lang="en-US" sz="1600" dirty="0"/>
          </a:p>
        </p:txBody>
      </p:sp>
      <p:sp>
        <p:nvSpPr>
          <p:cNvPr id="20" name="Shape 16"/>
          <p:cNvSpPr/>
          <p:nvPr/>
        </p:nvSpPr>
        <p:spPr>
          <a:xfrm>
            <a:off x="6062472" y="3703320"/>
            <a:ext cx="146304" cy="146304"/>
          </a:xfrm>
          <a:prstGeom prst="ellipse">
            <a:avLst/>
          </a:prstGeom>
          <a:solidFill>
            <a:srgbClr val="A4292F"/>
          </a:solidFill>
          <a:ln/>
        </p:spPr>
        <p:txBody>
          <a:bodyPr/>
          <a:lstStyle/>
          <a:p>
            <a:endParaRPr lang="en-GB"/>
          </a:p>
        </p:txBody>
      </p:sp>
      <p:sp>
        <p:nvSpPr>
          <p:cNvPr id="21" name="Shape 17"/>
          <p:cNvSpPr/>
          <p:nvPr/>
        </p:nvSpPr>
        <p:spPr>
          <a:xfrm>
            <a:off x="621792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22" name="Shape 18"/>
          <p:cNvSpPr/>
          <p:nvPr/>
        </p:nvSpPr>
        <p:spPr>
          <a:xfrm>
            <a:off x="6446520" y="2560320"/>
            <a:ext cx="502920" cy="502920"/>
          </a:xfrm>
          <a:prstGeom prst="ellipse">
            <a:avLst/>
          </a:prstGeom>
          <a:solidFill>
            <a:srgbClr val="A4292F"/>
          </a:solidFill>
          <a:ln/>
        </p:spPr>
        <p:txBody>
          <a:bodyPr/>
          <a:lstStyle/>
          <a:p>
            <a:endParaRPr lang="en-GB"/>
          </a:p>
        </p:txBody>
      </p:sp>
      <p:sp>
        <p:nvSpPr>
          <p:cNvPr id="23" name="Text 19"/>
          <p:cNvSpPr/>
          <p:nvPr/>
        </p:nvSpPr>
        <p:spPr>
          <a:xfrm>
            <a:off x="644652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24" name="Shape 20"/>
          <p:cNvSpPr/>
          <p:nvPr/>
        </p:nvSpPr>
        <p:spPr>
          <a:xfrm>
            <a:off x="8110728" y="2560320"/>
            <a:ext cx="502920" cy="502920"/>
          </a:xfrm>
          <a:prstGeom prst="ellipse">
            <a:avLst/>
          </a:prstGeom>
          <a:solidFill>
            <a:srgbClr val="3A6B45"/>
          </a:solidFill>
          <a:ln/>
        </p:spPr>
        <p:txBody>
          <a:bodyPr/>
          <a:lstStyle/>
          <a:p>
            <a:endParaRPr lang="en-GB"/>
          </a:p>
        </p:txBody>
      </p:sp>
      <p:pic>
        <p:nvPicPr>
          <p:cNvPr id="25" name="Image 2" descr="preencoded.png"/>
          <p:cNvPicPr>
            <a:picLocks noChangeAspect="1"/>
          </p:cNvPicPr>
          <p:nvPr/>
        </p:nvPicPr>
        <p:blipFill>
          <a:blip r:embed="rId5"/>
          <a:stretch>
            <a:fillRect/>
          </a:stretch>
        </p:blipFill>
        <p:spPr>
          <a:xfrm>
            <a:off x="8246516" y="2696108"/>
            <a:ext cx="231343" cy="231343"/>
          </a:xfrm>
          <a:prstGeom prst="rect">
            <a:avLst/>
          </a:prstGeom>
        </p:spPr>
      </p:pic>
      <p:sp>
        <p:nvSpPr>
          <p:cNvPr id="26" name="Text 21"/>
          <p:cNvSpPr/>
          <p:nvPr/>
        </p:nvSpPr>
        <p:spPr>
          <a:xfrm>
            <a:off x="644652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Expect circling, not refusal</a:t>
            </a:r>
            <a:endParaRPr lang="en-US" sz="1600" dirty="0"/>
          </a:p>
        </p:txBody>
      </p:sp>
      <p:sp>
        <p:nvSpPr>
          <p:cNvPr id="27" name="Text 22"/>
          <p:cNvSpPr/>
          <p:nvPr/>
        </p:nvSpPr>
        <p:spPr>
          <a:xfrm>
            <a:off x="6446520" y="3703320"/>
            <a:ext cx="2212848" cy="196596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Treat an early indirect decline as part of the process, not a closed door — respond by removing the partner's reason for hesitating.</a:t>
            </a:r>
            <a:endParaRPr lang="en-US" sz="1600" dirty="0"/>
          </a:p>
        </p:txBody>
      </p:sp>
      <p:sp>
        <p:nvSpPr>
          <p:cNvPr id="28" name="Shape 23"/>
          <p:cNvSpPr/>
          <p:nvPr/>
        </p:nvSpPr>
        <p:spPr>
          <a:xfrm>
            <a:off x="8897112" y="3703320"/>
            <a:ext cx="146304" cy="146304"/>
          </a:xfrm>
          <a:prstGeom prst="ellipse">
            <a:avLst/>
          </a:prstGeom>
          <a:solidFill>
            <a:srgbClr val="A4292F"/>
          </a:solidFill>
          <a:ln/>
        </p:spPr>
        <p:txBody>
          <a:bodyPr/>
          <a:lstStyle/>
          <a:p>
            <a:endParaRPr lang="en-GB"/>
          </a:p>
        </p:txBody>
      </p:sp>
      <p:sp>
        <p:nvSpPr>
          <p:cNvPr id="29" name="Shape 24"/>
          <p:cNvSpPr/>
          <p:nvPr/>
        </p:nvSpPr>
        <p:spPr>
          <a:xfrm>
            <a:off x="905256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30" name="Shape 25"/>
          <p:cNvSpPr/>
          <p:nvPr/>
        </p:nvSpPr>
        <p:spPr>
          <a:xfrm>
            <a:off x="9281160" y="2560320"/>
            <a:ext cx="502920" cy="502920"/>
          </a:xfrm>
          <a:prstGeom prst="ellipse">
            <a:avLst/>
          </a:prstGeom>
          <a:solidFill>
            <a:srgbClr val="A4292F"/>
          </a:solidFill>
          <a:ln/>
        </p:spPr>
        <p:txBody>
          <a:bodyPr/>
          <a:lstStyle/>
          <a:p>
            <a:endParaRPr lang="en-GB"/>
          </a:p>
        </p:txBody>
      </p:sp>
      <p:sp>
        <p:nvSpPr>
          <p:cNvPr id="31" name="Text 26"/>
          <p:cNvSpPr/>
          <p:nvPr/>
        </p:nvSpPr>
        <p:spPr>
          <a:xfrm>
            <a:off x="928116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32" name="Shape 27"/>
          <p:cNvSpPr/>
          <p:nvPr/>
        </p:nvSpPr>
        <p:spPr>
          <a:xfrm>
            <a:off x="10945368" y="2560320"/>
            <a:ext cx="502920" cy="502920"/>
          </a:xfrm>
          <a:prstGeom prst="ellipse">
            <a:avLst/>
          </a:prstGeom>
          <a:solidFill>
            <a:srgbClr val="3A6B45"/>
          </a:solidFill>
          <a:ln/>
        </p:spPr>
        <p:txBody>
          <a:bodyPr/>
          <a:lstStyle/>
          <a:p>
            <a:endParaRPr lang="en-GB"/>
          </a:p>
        </p:txBody>
      </p:sp>
      <p:pic>
        <p:nvPicPr>
          <p:cNvPr id="33" name="Image 3" descr="preencoded.png"/>
          <p:cNvPicPr>
            <a:picLocks noChangeAspect="1"/>
          </p:cNvPicPr>
          <p:nvPr/>
        </p:nvPicPr>
        <p:blipFill>
          <a:blip r:embed="rId6"/>
          <a:stretch>
            <a:fillRect/>
          </a:stretch>
        </p:blipFill>
        <p:spPr>
          <a:xfrm>
            <a:off x="11081156" y="2696108"/>
            <a:ext cx="231343" cy="231343"/>
          </a:xfrm>
          <a:prstGeom prst="rect">
            <a:avLst/>
          </a:prstGeom>
        </p:spPr>
      </p:pic>
      <p:sp>
        <p:nvSpPr>
          <p:cNvPr id="34" name="Text 28"/>
          <p:cNvSpPr/>
          <p:nvPr/>
        </p:nvSpPr>
        <p:spPr>
          <a:xfrm>
            <a:off x="928116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Insist with patience</a:t>
            </a:r>
            <a:endParaRPr lang="en-US" sz="1600" dirty="0"/>
          </a:p>
        </p:txBody>
      </p:sp>
      <p:sp>
        <p:nvSpPr>
          <p:cNvPr id="35" name="Text 29"/>
          <p:cNvSpPr/>
          <p:nvPr/>
        </p:nvSpPr>
        <p:spPr>
          <a:xfrm>
            <a:off x="9281160" y="3703320"/>
            <a:ext cx="2212848" cy="205740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A sincere host insists again, minimising the cost to themselves; a sincere partner does the same - persistence is itself a form of evidence.</a:t>
            </a:r>
            <a:endParaRPr lang="en-US" sz="1600" dirty="0"/>
          </a:p>
        </p:txBody>
      </p:sp>
      <p:sp>
        <p:nvSpPr>
          <p:cNvPr id="36" name="Text 30"/>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pp.143-148)   |   Gu (1990, pp.251-254)   |   Brett (2014, ch.3)</a:t>
            </a:r>
            <a:endParaRPr lang="en-US" sz="1200" dirty="0"/>
          </a:p>
        </p:txBody>
      </p:sp>
      <p:sp>
        <p:nvSpPr>
          <p:cNvPr id="37" name="Text 31"/>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1E3D2B"/>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RISK MANAGEMENT</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Protecting the Partnership Once It Is Live</a:t>
            </a:r>
            <a:endParaRPr lang="en-US" sz="3000" dirty="0"/>
          </a:p>
        </p:txBody>
      </p:sp>
      <p:sp>
        <p:nvSpPr>
          <p:cNvPr id="4" name="Shape 2"/>
          <p:cNvSpPr/>
          <p:nvPr/>
        </p:nvSpPr>
        <p:spPr>
          <a:xfrm>
            <a:off x="548640" y="17830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04672" y="2039112"/>
            <a:ext cx="566928" cy="566928"/>
          </a:xfrm>
          <a:prstGeom prst="ellipse">
            <a:avLst/>
          </a:prstGeom>
          <a:solidFill>
            <a:srgbClr val="A4292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57743" y="2192183"/>
            <a:ext cx="260787" cy="260787"/>
          </a:xfrm>
          <a:prstGeom prst="rect">
            <a:avLst/>
          </a:prstGeom>
        </p:spPr>
      </p:pic>
      <p:sp>
        <p:nvSpPr>
          <p:cNvPr id="7" name="Text 4"/>
          <p:cNvSpPr/>
          <p:nvPr/>
        </p:nvSpPr>
        <p:spPr>
          <a:xfrm>
            <a:off x="1508760" y="20116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Rushing the timeline</a:t>
            </a:r>
            <a:endParaRPr lang="en-US" sz="1600" dirty="0"/>
          </a:p>
        </p:txBody>
      </p:sp>
      <p:sp>
        <p:nvSpPr>
          <p:cNvPr id="8" name="Text 5"/>
          <p:cNvSpPr/>
          <p:nvPr/>
        </p:nvSpPr>
        <p:spPr>
          <a:xfrm>
            <a:off x="1508760" y="24231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Pushing for a fast close reads as disrespect, not efficiency, and can quietly destroy the trust the deal depends on.</a:t>
            </a:r>
            <a:endParaRPr lang="en-US" sz="1600" dirty="0"/>
          </a:p>
        </p:txBody>
      </p:sp>
      <p:sp>
        <p:nvSpPr>
          <p:cNvPr id="9" name="Shape 6"/>
          <p:cNvSpPr/>
          <p:nvPr/>
        </p:nvSpPr>
        <p:spPr>
          <a:xfrm>
            <a:off x="6172200" y="17830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10" name="Shape 7"/>
          <p:cNvSpPr/>
          <p:nvPr/>
        </p:nvSpPr>
        <p:spPr>
          <a:xfrm>
            <a:off x="6428232" y="2039112"/>
            <a:ext cx="566928" cy="566928"/>
          </a:xfrm>
          <a:prstGeom prst="ellipse">
            <a:avLst/>
          </a:prstGeom>
          <a:solidFill>
            <a:srgbClr val="A4292F"/>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6581303" y="2192183"/>
            <a:ext cx="260787" cy="260787"/>
          </a:xfrm>
          <a:prstGeom prst="rect">
            <a:avLst/>
          </a:prstGeom>
        </p:spPr>
      </p:pic>
      <p:sp>
        <p:nvSpPr>
          <p:cNvPr id="12" name="Text 8"/>
          <p:cNvSpPr/>
          <p:nvPr/>
        </p:nvSpPr>
        <p:spPr>
          <a:xfrm>
            <a:off x="7132320" y="20116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Losing face in public</a:t>
            </a:r>
            <a:endParaRPr lang="en-US" sz="1600" dirty="0"/>
          </a:p>
        </p:txBody>
      </p:sp>
      <p:sp>
        <p:nvSpPr>
          <p:cNvPr id="13" name="Text 9"/>
          <p:cNvSpPr/>
          <p:nvPr/>
        </p:nvSpPr>
        <p:spPr>
          <a:xfrm>
            <a:off x="7132320" y="24231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Correcting or pressuring a partner in front of colleagues can end a relationship that took months to build — raise concerns privately instead.</a:t>
            </a:r>
            <a:endParaRPr lang="en-US" sz="1600" dirty="0"/>
          </a:p>
        </p:txBody>
      </p:sp>
      <p:sp>
        <p:nvSpPr>
          <p:cNvPr id="14" name="Shape 10"/>
          <p:cNvSpPr/>
          <p:nvPr/>
        </p:nvSpPr>
        <p:spPr>
          <a:xfrm>
            <a:off x="548640" y="38404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15" name="Shape 11"/>
          <p:cNvSpPr/>
          <p:nvPr/>
        </p:nvSpPr>
        <p:spPr>
          <a:xfrm>
            <a:off x="804672" y="4096512"/>
            <a:ext cx="566928" cy="566928"/>
          </a:xfrm>
          <a:prstGeom prst="ellipse">
            <a:avLst/>
          </a:prstGeom>
          <a:solidFill>
            <a:srgbClr val="A4292F"/>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957743" y="4249583"/>
            <a:ext cx="260787" cy="260787"/>
          </a:xfrm>
          <a:prstGeom prst="rect">
            <a:avLst/>
          </a:prstGeom>
        </p:spPr>
      </p:pic>
      <p:sp>
        <p:nvSpPr>
          <p:cNvPr id="17" name="Text 12"/>
          <p:cNvSpPr/>
          <p:nvPr/>
        </p:nvSpPr>
        <p:spPr>
          <a:xfrm>
            <a:off x="1508760" y="40690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Treating contracts as the whole deal</a:t>
            </a:r>
            <a:endParaRPr lang="en-US" sz="1600" dirty="0"/>
          </a:p>
        </p:txBody>
      </p:sp>
      <p:sp>
        <p:nvSpPr>
          <p:cNvPr id="18" name="Text 13"/>
          <p:cNvSpPr/>
          <p:nvPr/>
        </p:nvSpPr>
        <p:spPr>
          <a:xfrm>
            <a:off x="1508760" y="44805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A signed contract formalises a relationship in China; it does not replace the ongoing obligation to maintain it.</a:t>
            </a:r>
            <a:endParaRPr lang="en-US" sz="1600" dirty="0"/>
          </a:p>
        </p:txBody>
      </p:sp>
      <p:sp>
        <p:nvSpPr>
          <p:cNvPr id="19" name="Shape 14"/>
          <p:cNvSpPr/>
          <p:nvPr/>
        </p:nvSpPr>
        <p:spPr>
          <a:xfrm>
            <a:off x="6172200" y="38404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20" name="Shape 15"/>
          <p:cNvSpPr/>
          <p:nvPr/>
        </p:nvSpPr>
        <p:spPr>
          <a:xfrm>
            <a:off x="6428232" y="4096512"/>
            <a:ext cx="566928" cy="566928"/>
          </a:xfrm>
          <a:prstGeom prst="ellipse">
            <a:avLst/>
          </a:prstGeom>
          <a:solidFill>
            <a:srgbClr val="A4292F"/>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6581303" y="4249583"/>
            <a:ext cx="260787" cy="260787"/>
          </a:xfrm>
          <a:prstGeom prst="rect">
            <a:avLst/>
          </a:prstGeom>
        </p:spPr>
      </p:pic>
      <p:sp>
        <p:nvSpPr>
          <p:cNvPr id="22" name="Text 16"/>
          <p:cNvSpPr/>
          <p:nvPr/>
        </p:nvSpPr>
        <p:spPr>
          <a:xfrm>
            <a:off x="7132320" y="40690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Underestimating hierarchy</a:t>
            </a:r>
            <a:endParaRPr lang="en-US" sz="1600" dirty="0"/>
          </a:p>
        </p:txBody>
      </p:sp>
      <p:sp>
        <p:nvSpPr>
          <p:cNvPr id="23" name="Text 17"/>
          <p:cNvSpPr/>
          <p:nvPr/>
        </p:nvSpPr>
        <p:spPr>
          <a:xfrm>
            <a:off x="7132320" y="44805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Decisions in large Chinese organisations are typically made at the top — engaging only mid-level staff can stall a deal indefinitely.</a:t>
            </a:r>
            <a:endParaRPr lang="en-US" sz="1600" dirty="0"/>
          </a:p>
        </p:txBody>
      </p:sp>
      <p:sp>
        <p:nvSpPr>
          <p:cNvPr id="24" name="Text 18"/>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A8C9A1"/>
                </a:solidFill>
                <a:latin typeface="Calibri" pitchFamily="34" charset="0"/>
                <a:ea typeface="Calibri" pitchFamily="34" charset="-122"/>
                <a:cs typeface="Calibri" pitchFamily="34" charset="-120"/>
              </a:rPr>
              <a:t>Fang (2006, pp.78-79)   |   Ambler, Witzel and Xi (2009, pp.204-209)</a:t>
            </a:r>
            <a:endParaRPr lang="en-US" sz="1200" dirty="0"/>
          </a:p>
        </p:txBody>
      </p:sp>
      <p:sp>
        <p:nvSpPr>
          <p:cNvPr id="25" name="Text 19"/>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CONCLUSION</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Cultural Fluency Is the Real Licence to Operate</a:t>
            </a:r>
            <a:endParaRPr lang="en-US" sz="3000" dirty="0"/>
          </a:p>
        </p:txBody>
      </p:sp>
      <p:sp>
        <p:nvSpPr>
          <p:cNvPr id="4" name="Shape 2"/>
          <p:cNvSpPr/>
          <p:nvPr/>
        </p:nvSpPr>
        <p:spPr>
          <a:xfrm>
            <a:off x="548640" y="1691640"/>
            <a:ext cx="6858000" cy="4627880"/>
          </a:xfrm>
          <a:prstGeom prst="roundRect">
            <a:avLst>
              <a:gd name="adj" fmla="val 1739"/>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68680" y="2020824"/>
            <a:ext cx="146304" cy="146304"/>
          </a:xfrm>
          <a:prstGeom prst="ellipse">
            <a:avLst/>
          </a:prstGeom>
          <a:solidFill>
            <a:srgbClr val="A4292F"/>
          </a:solidFill>
          <a:ln/>
        </p:spPr>
        <p:txBody>
          <a:bodyPr/>
          <a:lstStyle/>
          <a:p>
            <a:endParaRPr lang="en-GB"/>
          </a:p>
        </p:txBody>
      </p:sp>
      <p:sp>
        <p:nvSpPr>
          <p:cNvPr id="6" name="Text 4"/>
          <p:cNvSpPr/>
          <p:nvPr/>
        </p:nvSpPr>
        <p:spPr>
          <a:xfrm>
            <a:off x="1188720" y="1892808"/>
            <a:ext cx="6035040" cy="868680"/>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Strong strategic fit: UK automation and software expertise meets China's structural need for resilient, urban food production.</a:t>
            </a:r>
            <a:endParaRPr lang="en-US" dirty="0"/>
          </a:p>
        </p:txBody>
      </p:sp>
      <p:sp>
        <p:nvSpPr>
          <p:cNvPr id="7" name="Shape 5"/>
          <p:cNvSpPr/>
          <p:nvPr/>
        </p:nvSpPr>
        <p:spPr>
          <a:xfrm>
            <a:off x="868680" y="2962656"/>
            <a:ext cx="146304" cy="146304"/>
          </a:xfrm>
          <a:prstGeom prst="ellipse">
            <a:avLst/>
          </a:prstGeom>
          <a:solidFill>
            <a:srgbClr val="A4292F"/>
          </a:solidFill>
          <a:ln/>
        </p:spPr>
        <p:txBody>
          <a:bodyPr/>
          <a:lstStyle/>
          <a:p>
            <a:endParaRPr lang="en-GB"/>
          </a:p>
        </p:txBody>
      </p:sp>
      <p:sp>
        <p:nvSpPr>
          <p:cNvPr id="8" name="Text 6"/>
          <p:cNvSpPr/>
          <p:nvPr/>
        </p:nvSpPr>
        <p:spPr>
          <a:xfrm>
            <a:off x="1188720" y="2907792"/>
            <a:ext cx="6035040" cy="868680"/>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Strategic alliances — not wholly owned ventures — let Vertical Future scale into China while sharing capital risk with a local partner.</a:t>
            </a:r>
            <a:endParaRPr lang="en-US" dirty="0"/>
          </a:p>
        </p:txBody>
      </p:sp>
      <p:sp>
        <p:nvSpPr>
          <p:cNvPr id="9" name="Shape 7"/>
          <p:cNvSpPr/>
          <p:nvPr/>
        </p:nvSpPr>
        <p:spPr>
          <a:xfrm>
            <a:off x="868680" y="3977640"/>
            <a:ext cx="146304" cy="146304"/>
          </a:xfrm>
          <a:prstGeom prst="ellipse">
            <a:avLst/>
          </a:prstGeom>
          <a:solidFill>
            <a:srgbClr val="A4292F"/>
          </a:solidFill>
          <a:ln/>
        </p:spPr>
        <p:txBody>
          <a:bodyPr/>
          <a:lstStyle/>
          <a:p>
            <a:endParaRPr lang="en-GB"/>
          </a:p>
        </p:txBody>
      </p:sp>
      <p:sp>
        <p:nvSpPr>
          <p:cNvPr id="10" name="Text 8"/>
          <p:cNvSpPr/>
          <p:nvPr/>
        </p:nvSpPr>
        <p:spPr>
          <a:xfrm>
            <a:off x="1188720" y="3904488"/>
            <a:ext cx="6035040" cy="1017016"/>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Guanxi and mianzi are not soft etiquette; they are the operating system through which trust, speed and risk are actually managed.</a:t>
            </a:r>
            <a:endParaRPr lang="en-US" dirty="0"/>
          </a:p>
        </p:txBody>
      </p:sp>
      <p:sp>
        <p:nvSpPr>
          <p:cNvPr id="11" name="Shape 9"/>
          <p:cNvSpPr/>
          <p:nvPr/>
        </p:nvSpPr>
        <p:spPr>
          <a:xfrm>
            <a:off x="918464" y="4992624"/>
            <a:ext cx="146304" cy="146304"/>
          </a:xfrm>
          <a:prstGeom prst="ellipse">
            <a:avLst/>
          </a:prstGeom>
          <a:solidFill>
            <a:srgbClr val="A4292F"/>
          </a:solidFill>
          <a:ln/>
        </p:spPr>
        <p:txBody>
          <a:bodyPr/>
          <a:lstStyle/>
          <a:p>
            <a:endParaRPr lang="en-GB"/>
          </a:p>
        </p:txBody>
      </p:sp>
      <p:sp>
        <p:nvSpPr>
          <p:cNvPr id="12" name="Text 10"/>
          <p:cNvSpPr/>
          <p:nvPr/>
        </p:nvSpPr>
        <p:spPr>
          <a:xfrm>
            <a:off x="1188720" y="4921504"/>
            <a:ext cx="6035040" cy="976376"/>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Patience is not a delay to be tolerated — in the Chinese context, it is itself evidence of sincerity, and therefore part of the strategy.</a:t>
            </a:r>
            <a:endParaRPr lang="en-US" dirty="0"/>
          </a:p>
        </p:txBody>
      </p:sp>
      <p:sp>
        <p:nvSpPr>
          <p:cNvPr id="13" name="Shape 11"/>
          <p:cNvSpPr/>
          <p:nvPr/>
        </p:nvSpPr>
        <p:spPr>
          <a:xfrm>
            <a:off x="7680960" y="1691640"/>
            <a:ext cx="3931920" cy="4627880"/>
          </a:xfrm>
          <a:prstGeom prst="roundRect">
            <a:avLst>
              <a:gd name="adj" fmla="val 1860"/>
            </a:avLst>
          </a:prstGeom>
          <a:solidFill>
            <a:srgbClr val="1E3D2B"/>
          </a:solidFill>
          <a:ln/>
          <a:effectLst>
            <a:outerShdw blurRad="101600" dist="38100" dir="2700000" algn="bl" rotWithShape="0">
              <a:srgbClr val="000000">
                <a:alpha val="14000"/>
              </a:srgbClr>
            </a:outerShdw>
          </a:effectLst>
        </p:spPr>
        <p:txBody>
          <a:bodyPr/>
          <a:lstStyle/>
          <a:p>
            <a:endParaRPr lang="en-GB"/>
          </a:p>
        </p:txBody>
      </p:sp>
      <p:sp>
        <p:nvSpPr>
          <p:cNvPr id="14" name="Shape 12"/>
          <p:cNvSpPr/>
          <p:nvPr/>
        </p:nvSpPr>
        <p:spPr>
          <a:xfrm>
            <a:off x="7955280" y="1965960"/>
            <a:ext cx="731520" cy="731520"/>
          </a:xfrm>
          <a:prstGeom prst="ellipse">
            <a:avLst/>
          </a:prstGeom>
          <a:solidFill>
            <a:srgbClr val="3A6B45"/>
          </a:solidFill>
          <a:ln/>
        </p:spPr>
        <p:txBody>
          <a:bodyPr/>
          <a:lstStyle/>
          <a:p>
            <a:endParaRPr lang="en-GB"/>
          </a:p>
        </p:txBody>
      </p:sp>
      <p:pic>
        <p:nvPicPr>
          <p:cNvPr id="15" name="Image 0" descr="preencoded.png"/>
          <p:cNvPicPr>
            <a:picLocks noChangeAspect="1"/>
          </p:cNvPicPr>
          <p:nvPr/>
        </p:nvPicPr>
        <p:blipFill>
          <a:blip r:embed="rId3"/>
          <a:stretch>
            <a:fillRect/>
          </a:stretch>
        </p:blipFill>
        <p:spPr>
          <a:xfrm>
            <a:off x="8152790" y="2163470"/>
            <a:ext cx="336499" cy="336499"/>
          </a:xfrm>
          <a:prstGeom prst="rect">
            <a:avLst/>
          </a:prstGeom>
        </p:spPr>
      </p:pic>
      <p:sp>
        <p:nvSpPr>
          <p:cNvPr id="16" name="Text 13"/>
          <p:cNvSpPr/>
          <p:nvPr/>
        </p:nvSpPr>
        <p:spPr>
          <a:xfrm>
            <a:off x="8915400" y="1981200"/>
            <a:ext cx="2565400" cy="685800"/>
          </a:xfrm>
          <a:prstGeom prst="rect">
            <a:avLst/>
          </a:prstGeom>
          <a:noFill/>
          <a:ln/>
        </p:spPr>
        <p:txBody>
          <a:bodyPr wrap="square" rtlCol="0" anchor="ctr"/>
          <a:lstStyle/>
          <a:p>
            <a:pPr marL="0" indent="0">
              <a:lnSpc>
                <a:spcPct val="110000"/>
              </a:lnSpc>
              <a:buNone/>
            </a:pPr>
            <a:r>
              <a:rPr lang="en-US" b="1" dirty="0">
                <a:solidFill>
                  <a:srgbClr val="FFFFFF"/>
                </a:solidFill>
                <a:latin typeface="Calibri" pitchFamily="34" charset="0"/>
                <a:ea typeface="Calibri" pitchFamily="34" charset="-122"/>
                <a:cs typeface="Calibri" pitchFamily="34" charset="-120"/>
              </a:rPr>
              <a:t>Adaptability protects the investment</a:t>
            </a:r>
            <a:endParaRPr lang="en-US" dirty="0"/>
          </a:p>
        </p:txBody>
      </p:sp>
      <p:sp>
        <p:nvSpPr>
          <p:cNvPr id="17" name="Text 14"/>
          <p:cNvSpPr/>
          <p:nvPr/>
        </p:nvSpPr>
        <p:spPr>
          <a:xfrm>
            <a:off x="7955280" y="3611880"/>
            <a:ext cx="3383280" cy="1463040"/>
          </a:xfrm>
          <a:prstGeom prst="rect">
            <a:avLst/>
          </a:prstGeom>
          <a:noFill/>
          <a:ln/>
        </p:spPr>
        <p:txBody>
          <a:bodyPr wrap="square" rtlCol="0" anchor="ctr"/>
          <a:lstStyle/>
          <a:p>
            <a:pPr marL="0" indent="0">
              <a:lnSpc>
                <a:spcPct val="125000"/>
              </a:lnSpc>
              <a:buNone/>
            </a:pPr>
            <a:r>
              <a:rPr lang="en-US" dirty="0">
                <a:solidFill>
                  <a:srgbClr val="A8C9A1"/>
                </a:solidFill>
                <a:latin typeface="Calibri" pitchFamily="34" charset="0"/>
                <a:ea typeface="Calibri" pitchFamily="34" charset="-122"/>
                <a:cs typeface="Calibri" pitchFamily="34" charset="-120"/>
              </a:rPr>
              <a:t>Cultural awareness is not a courtesy extended to a partner — it is risk management for Vertical Future's own technology and capital. Patience, seniority and relationship-building are the cost of entry into a market this size.</a:t>
            </a:r>
            <a:endParaRPr lang="en-US" dirty="0"/>
          </a:p>
        </p:txBody>
      </p:sp>
      <p:sp>
        <p:nvSpPr>
          <p:cNvPr id="18" name="Text 15"/>
          <p:cNvSpPr/>
          <p:nvPr/>
        </p:nvSpPr>
        <p:spPr>
          <a:xfrm>
            <a:off x="7955280" y="5806440"/>
            <a:ext cx="3383280" cy="365760"/>
          </a:xfrm>
          <a:prstGeom prst="rect">
            <a:avLst/>
          </a:prstGeom>
          <a:noFill/>
          <a:ln/>
        </p:spPr>
        <p:txBody>
          <a:bodyPr wrap="square" rtlCol="0" anchor="ctr"/>
          <a:lstStyle/>
          <a:p>
            <a:pPr marL="0" indent="0">
              <a:buNone/>
            </a:pPr>
            <a:r>
              <a:rPr lang="en-US" sz="1600" b="1" i="1" dirty="0">
                <a:solidFill>
                  <a:srgbClr val="A4292F"/>
                </a:solidFill>
                <a:latin typeface="Cambria" pitchFamily="34" charset="0"/>
                <a:ea typeface="Cambria" pitchFamily="34" charset="-122"/>
                <a:cs typeface="Cambria" pitchFamily="34" charset="-120"/>
              </a:rPr>
              <a:t>Thank you — questions welcome</a:t>
            </a:r>
            <a:r>
              <a:rPr lang="en-US" sz="1300" b="1" i="1" dirty="0">
                <a:solidFill>
                  <a:srgbClr val="A4292F"/>
                </a:solidFill>
                <a:latin typeface="Cambria" pitchFamily="34" charset="0"/>
                <a:ea typeface="Cambria" pitchFamily="34" charset="-122"/>
                <a:cs typeface="Cambria" pitchFamily="34" charset="-120"/>
              </a:rPr>
              <a:t>.</a:t>
            </a:r>
            <a:endParaRPr lang="en-US" sz="1300" dirty="0"/>
          </a:p>
        </p:txBody>
      </p:sp>
      <p:sp>
        <p:nvSpPr>
          <p:cNvPr id="19" name="Text 16"/>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Intelligent Growth Solutions (2026)   |   Fang (2006, pp.87-88)   |   Ambler, Witzel and Xi (2009, p.143)</a:t>
            </a:r>
            <a:endParaRPr lang="en-US" sz="1200" dirty="0"/>
          </a:p>
        </p:txBody>
      </p:sp>
      <p:sp>
        <p:nvSpPr>
          <p:cNvPr id="20" name="Text 17"/>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REFERENCES</a:t>
            </a:r>
            <a:endParaRPr lang="en-US" sz="1400" dirty="0"/>
          </a:p>
        </p:txBody>
      </p:sp>
      <p:sp>
        <p:nvSpPr>
          <p:cNvPr id="3" name="Text 1"/>
          <p:cNvSpPr/>
          <p:nvPr/>
        </p:nvSpPr>
        <p:spPr>
          <a:xfrm>
            <a:off x="548640" y="658368"/>
            <a:ext cx="10789920" cy="640080"/>
          </a:xfrm>
          <a:prstGeom prst="rect">
            <a:avLst/>
          </a:prstGeom>
          <a:noFill/>
          <a:ln/>
        </p:spPr>
        <p:txBody>
          <a:bodyPr wrap="square" rtlCol="0" anchor="ctr"/>
          <a:lstStyle/>
          <a:p>
            <a:pPr marL="0" indent="0">
              <a:buNone/>
            </a:pPr>
            <a:r>
              <a:rPr lang="en-US" sz="2800" b="1" dirty="0">
                <a:solidFill>
                  <a:srgbClr val="1E3D2B"/>
                </a:solidFill>
                <a:latin typeface="Cambria" pitchFamily="34" charset="0"/>
                <a:ea typeface="Cambria" pitchFamily="34" charset="-122"/>
                <a:cs typeface="Cambria" pitchFamily="34" charset="-120"/>
              </a:rPr>
              <a:t>Reference List (Harvard Style)</a:t>
            </a:r>
            <a:endParaRPr lang="en-US" sz="2800" dirty="0"/>
          </a:p>
        </p:txBody>
      </p:sp>
      <p:sp>
        <p:nvSpPr>
          <p:cNvPr id="5" name="Shape 3"/>
          <p:cNvSpPr/>
          <p:nvPr/>
        </p:nvSpPr>
        <p:spPr>
          <a:xfrm>
            <a:off x="548640" y="178308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6" name="Text 4"/>
          <p:cNvSpPr/>
          <p:nvPr/>
        </p:nvSpPr>
        <p:spPr>
          <a:xfrm>
            <a:off x="822960" y="178308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Ambler, T., Witzel, M. and Xi, C. (2009) </a:t>
            </a:r>
            <a:r>
              <a:rPr lang="en-US" sz="1400" i="1" dirty="0">
                <a:solidFill>
                  <a:srgbClr val="211C1A"/>
                </a:solidFill>
                <a:latin typeface="Calibri" pitchFamily="34" charset="0"/>
                <a:ea typeface="Calibri" pitchFamily="34" charset="-122"/>
                <a:cs typeface="Calibri" pitchFamily="34" charset="-120"/>
              </a:rPr>
              <a:t>Doing Business in China</a:t>
            </a:r>
            <a:r>
              <a:rPr lang="en-US" sz="1400" dirty="0">
                <a:solidFill>
                  <a:srgbClr val="211C1A"/>
                </a:solidFill>
                <a:latin typeface="Calibri" pitchFamily="34" charset="0"/>
                <a:ea typeface="Calibri" pitchFamily="34" charset="-122"/>
                <a:cs typeface="Calibri" pitchFamily="34" charset="-120"/>
              </a:rPr>
              <a:t>. 3rd edn. Abingdon: Routledge.</a:t>
            </a:r>
            <a:endParaRPr lang="en-US" sz="1400" dirty="0"/>
          </a:p>
        </p:txBody>
      </p:sp>
      <p:sp>
        <p:nvSpPr>
          <p:cNvPr id="7" name="Shape 5"/>
          <p:cNvSpPr/>
          <p:nvPr/>
        </p:nvSpPr>
        <p:spPr>
          <a:xfrm>
            <a:off x="548640" y="265176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8" name="Text 6"/>
          <p:cNvSpPr/>
          <p:nvPr/>
        </p:nvSpPr>
        <p:spPr>
          <a:xfrm>
            <a:off x="822960" y="265176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Brett, J.M. (2014) </a:t>
            </a:r>
            <a:r>
              <a:rPr lang="en-US" sz="1400" i="1" dirty="0">
                <a:solidFill>
                  <a:srgbClr val="211C1A"/>
                </a:solidFill>
                <a:latin typeface="Calibri" pitchFamily="34" charset="0"/>
                <a:ea typeface="Calibri" pitchFamily="34" charset="-122"/>
                <a:cs typeface="Calibri" pitchFamily="34" charset="-120"/>
              </a:rPr>
              <a:t>Negotiating Globally: How to Negotiate Deals, Resolve Disputes, and Make Decisions Across Cultural Boundaries</a:t>
            </a:r>
            <a:r>
              <a:rPr lang="en-US" sz="1400" dirty="0">
                <a:solidFill>
                  <a:srgbClr val="211C1A"/>
                </a:solidFill>
                <a:latin typeface="Calibri" pitchFamily="34" charset="0"/>
                <a:ea typeface="Calibri" pitchFamily="34" charset="-122"/>
                <a:cs typeface="Calibri" pitchFamily="34" charset="-120"/>
              </a:rPr>
              <a:t>. 3rd edn. San Francisco: Jossey-Bass.</a:t>
            </a:r>
            <a:endParaRPr lang="en-US" sz="1400" dirty="0"/>
          </a:p>
        </p:txBody>
      </p:sp>
      <p:sp>
        <p:nvSpPr>
          <p:cNvPr id="9" name="Shape 7"/>
          <p:cNvSpPr/>
          <p:nvPr/>
        </p:nvSpPr>
        <p:spPr>
          <a:xfrm>
            <a:off x="548640" y="352044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0" name="Text 8"/>
          <p:cNvSpPr/>
          <p:nvPr/>
        </p:nvSpPr>
        <p:spPr>
          <a:xfrm>
            <a:off x="822960" y="352044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Fang, T. (2006) 'From ‘onion’ to ‘ocean’: paradox and change in national cultures', International Studies of Management &amp; Organization, 35(4), pp. 71–90</a:t>
            </a:r>
            <a:r>
              <a:rPr lang="en-US" sz="1200" dirty="0">
                <a:solidFill>
                  <a:srgbClr val="211C1A"/>
                </a:solidFill>
                <a:latin typeface="Calibri" pitchFamily="34" charset="0"/>
                <a:ea typeface="Calibri" pitchFamily="34" charset="-122"/>
                <a:cs typeface="Calibri" pitchFamily="34" charset="-120"/>
              </a:rPr>
              <a:t>.</a:t>
            </a:r>
            <a:endParaRPr lang="en-US" sz="1200" dirty="0"/>
          </a:p>
        </p:txBody>
      </p:sp>
      <p:sp>
        <p:nvSpPr>
          <p:cNvPr id="11" name="Shape 9"/>
          <p:cNvSpPr/>
          <p:nvPr/>
        </p:nvSpPr>
        <p:spPr>
          <a:xfrm>
            <a:off x="548640" y="438912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2" name="Text 10"/>
          <p:cNvSpPr/>
          <p:nvPr/>
        </p:nvSpPr>
        <p:spPr>
          <a:xfrm>
            <a:off x="822960" y="438912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Gu, Y. (1990) 'Politeness phenomena in modern Chinese', Journal of Pragmatics, 14(2), pp. 237–257</a:t>
            </a:r>
            <a:r>
              <a:rPr lang="en-US" sz="1200" dirty="0">
                <a:solidFill>
                  <a:srgbClr val="211C1A"/>
                </a:solidFill>
                <a:latin typeface="Calibri" pitchFamily="34" charset="0"/>
                <a:ea typeface="Calibri" pitchFamily="34" charset="-122"/>
                <a:cs typeface="Calibri" pitchFamily="34" charset="-120"/>
              </a:rPr>
              <a:t>.</a:t>
            </a:r>
            <a:endParaRPr lang="en-US" sz="1200" dirty="0"/>
          </a:p>
        </p:txBody>
      </p:sp>
      <p:sp>
        <p:nvSpPr>
          <p:cNvPr id="13" name="Shape 11"/>
          <p:cNvSpPr/>
          <p:nvPr/>
        </p:nvSpPr>
        <p:spPr>
          <a:xfrm>
            <a:off x="548640" y="525780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4" name="Text 12"/>
          <p:cNvSpPr/>
          <p:nvPr/>
        </p:nvSpPr>
        <p:spPr>
          <a:xfrm>
            <a:off x="822960" y="525780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Vertical farming technology Powered by IGS (2026) </a:t>
            </a:r>
            <a:r>
              <a:rPr lang="en-US" sz="1400" i="1" dirty="0">
                <a:solidFill>
                  <a:srgbClr val="211C1A"/>
                </a:solidFill>
                <a:latin typeface="Calibri" pitchFamily="34" charset="0"/>
                <a:ea typeface="Calibri" pitchFamily="34" charset="-122"/>
                <a:cs typeface="Calibri" pitchFamily="34" charset="-120"/>
              </a:rPr>
              <a:t>Our technology.</a:t>
            </a:r>
            <a:r>
              <a:rPr lang="en-US" sz="1400" dirty="0">
                <a:solidFill>
                  <a:srgbClr val="211C1A"/>
                </a:solidFill>
                <a:latin typeface="Calibri" pitchFamily="34" charset="0"/>
                <a:ea typeface="Calibri" pitchFamily="34" charset="-122"/>
                <a:cs typeface="Calibri" pitchFamily="34" charset="-120"/>
              </a:rPr>
              <a:t> Available at: </a:t>
            </a:r>
            <a:r>
              <a:rPr lang="en-US" sz="1400" dirty="0">
                <a:solidFill>
                  <a:srgbClr val="211C1A"/>
                </a:solidFill>
                <a:latin typeface="Calibri" pitchFamily="34" charset="0"/>
                <a:ea typeface="Calibri" pitchFamily="34" charset="-122"/>
                <a:cs typeface="Calibri" pitchFamily="34" charset="-120"/>
                <a:hlinkClick r:id="rId3"/>
              </a:rPr>
              <a:t>https://www.intelligentgrowthsolutions.com/</a:t>
            </a:r>
            <a:r>
              <a:rPr lang="en-US" sz="1400" dirty="0">
                <a:solidFill>
                  <a:srgbClr val="211C1A"/>
                </a:solidFill>
                <a:latin typeface="Calibri" pitchFamily="34" charset="0"/>
                <a:ea typeface="Calibri" pitchFamily="34" charset="-122"/>
                <a:cs typeface="Calibri" pitchFamily="34" charset="-120"/>
              </a:rPr>
              <a:t> (Accessed: 20 June 2026).</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2085</Words>
  <Application>Microsoft Office PowerPoint</Application>
  <PresentationFormat>Widescreen</PresentationFormat>
  <Paragraphs>210</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Cambria</vt:lpstr>
      <vt:lpstr>Cambria </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Partnership in China: Exporting Vertical Farming Technology</dc:title>
  <dc:subject>PptxGenJS Presentation</dc:subject>
  <dc:creator>Vertical Future</dc:creator>
  <cp:lastModifiedBy>daniela munteanu</cp:lastModifiedBy>
  <cp:revision>24</cp:revision>
  <dcterms:created xsi:type="dcterms:W3CDTF">2026-06-26T05:58:46Z</dcterms:created>
  <dcterms:modified xsi:type="dcterms:W3CDTF">2026-06-28T07:03:26Z</dcterms:modified>
</cp:coreProperties>
</file>