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rts/chart1.xml" ContentType="application/vnd.openxmlformats-officedocument.drawingml.chart+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rts/chart2.xml" ContentType="application/vnd.openxmlformats-officedocument.drawingml.chart+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rts/chart3.xml" ContentType="application/vnd.openxmlformats-officedocument.drawingml.chart+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rts/chart4.xml" ContentType="application/vnd.openxmlformats-officedocument.drawingml.chart+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rts/chart5.xml" ContentType="application/vnd.openxmlformats-officedocument.drawingml.chart+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63"/>
  </p:notesMasterIdLst>
  <p:handoutMasterIdLst>
    <p:handoutMasterId r:id="rId64"/>
  </p:handoutMasterIdLst>
  <p:sldIdLst>
    <p:sldId id="326" r:id="rId2"/>
    <p:sldId id="275" r:id="rId3"/>
    <p:sldId id="278" r:id="rId4"/>
    <p:sldId id="277" r:id="rId5"/>
    <p:sldId id="284" r:id="rId6"/>
    <p:sldId id="285" r:id="rId7"/>
    <p:sldId id="286" r:id="rId8"/>
    <p:sldId id="256" r:id="rId9"/>
    <p:sldId id="257" r:id="rId10"/>
    <p:sldId id="288" r:id="rId11"/>
    <p:sldId id="259" r:id="rId12"/>
    <p:sldId id="260" r:id="rId13"/>
    <p:sldId id="261" r:id="rId14"/>
    <p:sldId id="262" r:id="rId15"/>
    <p:sldId id="263" r:id="rId16"/>
    <p:sldId id="264" r:id="rId17"/>
    <p:sldId id="265" r:id="rId18"/>
    <p:sldId id="266" r:id="rId19"/>
    <p:sldId id="291" r:id="rId20"/>
    <p:sldId id="292" r:id="rId21"/>
    <p:sldId id="293" r:id="rId22"/>
    <p:sldId id="294" r:id="rId23"/>
    <p:sldId id="295" r:id="rId24"/>
    <p:sldId id="296" r:id="rId25"/>
    <p:sldId id="297" r:id="rId26"/>
    <p:sldId id="298" r:id="rId27"/>
    <p:sldId id="299" r:id="rId28"/>
    <p:sldId id="300" r:id="rId29"/>
    <p:sldId id="304" r:id="rId30"/>
    <p:sldId id="305" r:id="rId31"/>
    <p:sldId id="306" r:id="rId32"/>
    <p:sldId id="307" r:id="rId33"/>
    <p:sldId id="308" r:id="rId34"/>
    <p:sldId id="309" r:id="rId35"/>
    <p:sldId id="310" r:id="rId36"/>
    <p:sldId id="311" r:id="rId37"/>
    <p:sldId id="312" r:id="rId38"/>
    <p:sldId id="313" r:id="rId39"/>
    <p:sldId id="314" r:id="rId40"/>
    <p:sldId id="315" r:id="rId41"/>
    <p:sldId id="268" r:id="rId42"/>
    <p:sldId id="269" r:id="rId43"/>
    <p:sldId id="270" r:id="rId44"/>
    <p:sldId id="271" r:id="rId45"/>
    <p:sldId id="272" r:id="rId46"/>
    <p:sldId id="273" r:id="rId47"/>
    <p:sldId id="274" r:id="rId48"/>
    <p:sldId id="316" r:id="rId49"/>
    <p:sldId id="276" r:id="rId50"/>
    <p:sldId id="317" r:id="rId51"/>
    <p:sldId id="318" r:id="rId52"/>
    <p:sldId id="279" r:id="rId53"/>
    <p:sldId id="280" r:id="rId54"/>
    <p:sldId id="281" r:id="rId55"/>
    <p:sldId id="282" r:id="rId56"/>
    <p:sldId id="319" r:id="rId57"/>
    <p:sldId id="321" r:id="rId58"/>
    <p:sldId id="327" r:id="rId59"/>
    <p:sldId id="267" r:id="rId60"/>
    <p:sldId id="302" r:id="rId61"/>
    <p:sldId id="323" r:id="rId6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185" autoAdjust="0"/>
  </p:normalViewPr>
  <p:slideViewPr>
    <p:cSldViewPr snapToGrid="0">
      <p:cViewPr>
        <p:scale>
          <a:sx n="66" d="100"/>
          <a:sy n="66" d="100"/>
        </p:scale>
        <p:origin x="476" y="188"/>
      </p:cViewPr>
      <p:guideLst>
        <p:guide orient="horz" pos="2160"/>
        <p:guide pos="3840"/>
      </p:guideLst>
    </p:cSldViewPr>
  </p:slideViewPr>
  <p:notesTextViewPr>
    <p:cViewPr>
      <p:scale>
        <a:sx n="3" d="2"/>
        <a:sy n="3" d="2"/>
      </p:scale>
      <p:origin x="0" y="0"/>
    </p:cViewPr>
  </p:notesTextViewPr>
  <p:notesViewPr>
    <p:cSldViewPr snapToGrid="0">
      <p:cViewPr varScale="1">
        <p:scale>
          <a:sx n="68" d="100"/>
          <a:sy n="68" d="100"/>
        </p:scale>
        <p:origin x="2808" y="5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000000"/>
                </a:solidFill>
                <a:latin typeface="Arial"/>
              </a:defRPr>
            </a:pPr>
            <a:r>
              <a:rPr lang="en-GB" sz="1100" b="0" i="0" u="none" strike="noStrike">
                <a:solidFill>
                  <a:srgbClr val="000000"/>
                </a:solidFill>
                <a:latin typeface="Arial"/>
              </a:rPr>
              <a:t>Reported Barriers (%)</a:t>
            </a:r>
          </a:p>
        </c:rich>
      </c:tx>
      <c:overlay val="0"/>
    </c:title>
    <c:autoTitleDeleted val="0"/>
    <c:plotArea>
      <c:layout/>
      <c:barChart>
        <c:barDir val="bar"/>
        <c:grouping val="clustered"/>
        <c:varyColors val="0"/>
        <c:ser>
          <c:idx val="0"/>
          <c:order val="0"/>
          <c:tx>
            <c:strRef>
              <c:f>Sheet1!$B$1</c:f>
              <c:strCache>
                <c:ptCount val="1"/>
                <c:pt idx="0">
                  <c:v>% Adolescents Affected</c:v>
                </c:pt>
              </c:strCache>
            </c:strRef>
          </c:tx>
          <c:spPr>
            <a:solidFill>
              <a:srgbClr val="0A7E8C"/>
            </a:solidFill>
            <a:effectLst/>
          </c:spPr>
          <c:invertIfNegative val="0"/>
          <c:dPt>
            <c:idx val="0"/>
            <c:invertIfNegative val="0"/>
            <c:bubble3D val="0"/>
            <c:extLst>
              <c:ext xmlns:c16="http://schemas.microsoft.com/office/drawing/2014/chart" uri="{C3380CC4-5D6E-409C-BE32-E72D297353CC}">
                <c16:uniqueId val="{00000001-ECC2-4371-A239-E3FA57E3EFBD}"/>
              </c:ext>
            </c:extLst>
          </c:dPt>
          <c:dPt>
            <c:idx val="1"/>
            <c:invertIfNegative val="0"/>
            <c:bubble3D val="0"/>
            <c:spPr>
              <a:solidFill>
                <a:srgbClr val="0D2340"/>
              </a:solidFill>
              <a:effectLst/>
            </c:spPr>
            <c:extLst>
              <c:ext xmlns:c16="http://schemas.microsoft.com/office/drawing/2014/chart" uri="{C3380CC4-5D6E-409C-BE32-E72D297353CC}">
                <c16:uniqueId val="{00000003-ECC2-4371-A239-E3FA57E3EFBD}"/>
              </c:ext>
            </c:extLst>
          </c:dPt>
          <c:dPt>
            <c:idx val="2"/>
            <c:invertIfNegative val="0"/>
            <c:bubble3D val="0"/>
            <c:extLst>
              <c:ext xmlns:c16="http://schemas.microsoft.com/office/drawing/2014/chart" uri="{C3380CC4-5D6E-409C-BE32-E72D297353CC}">
                <c16:uniqueId val="{00000005-ECC2-4371-A239-E3FA57E3EFBD}"/>
              </c:ext>
            </c:extLst>
          </c:dPt>
          <c:dPt>
            <c:idx val="3"/>
            <c:invertIfNegative val="0"/>
            <c:bubble3D val="0"/>
            <c:spPr>
              <a:solidFill>
                <a:srgbClr val="0D2340"/>
              </a:solidFill>
              <a:effectLst/>
            </c:spPr>
            <c:extLst>
              <c:ext xmlns:c16="http://schemas.microsoft.com/office/drawing/2014/chart" uri="{C3380CC4-5D6E-409C-BE32-E72D297353CC}">
                <c16:uniqueId val="{00000007-ECC2-4371-A239-E3FA57E3EFBD}"/>
              </c:ext>
            </c:extLst>
          </c:dPt>
          <c:dPt>
            <c:idx val="4"/>
            <c:invertIfNegative val="0"/>
            <c:bubble3D val="0"/>
            <c:extLst>
              <c:ext xmlns:c16="http://schemas.microsoft.com/office/drawing/2014/chart" uri="{C3380CC4-5D6E-409C-BE32-E72D297353CC}">
                <c16:uniqueId val="{00000009-ECC2-4371-A239-E3FA57E3EFBD}"/>
              </c:ext>
            </c:extLst>
          </c:dPt>
          <c:dPt>
            <c:idx val="5"/>
            <c:invertIfNegative val="0"/>
            <c:bubble3D val="0"/>
            <c:spPr>
              <a:solidFill>
                <a:srgbClr val="0D2340"/>
              </a:solidFill>
              <a:effectLst/>
            </c:spPr>
            <c:extLst>
              <c:ext xmlns:c16="http://schemas.microsoft.com/office/drawing/2014/chart" uri="{C3380CC4-5D6E-409C-BE32-E72D297353CC}">
                <c16:uniqueId val="{0000000B-ECC2-4371-A239-E3FA57E3EFBD}"/>
              </c:ext>
            </c:extLst>
          </c:dPt>
          <c:dLbls>
            <c:numFmt formatCode="#,##0" sourceLinked="0"/>
            <c:spPr>
              <a:noFill/>
              <a:ln>
                <a:noFill/>
              </a:ln>
              <a:effectLst/>
            </c:spPr>
            <c:txPr>
              <a:bodyPr/>
              <a:lstStyle/>
              <a:p>
                <a:pPr>
                  <a:defRPr sz="1200" b="0" i="0" u="none" strike="noStrike">
                    <a:solidFill>
                      <a:srgbClr val="1E2D3D"/>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No device/internet</c:v>
                </c:pt>
                <c:pt idx="1">
                  <c:v>Digital literacy gaps</c:v>
                </c:pt>
                <c:pt idx="2">
                  <c:v>Cost of data/apps</c:v>
                </c:pt>
                <c:pt idx="3">
                  <c:v>Cultural stigma</c:v>
                </c:pt>
                <c:pt idx="4">
                  <c:v>Privacy concerns</c:v>
                </c:pt>
                <c:pt idx="5">
                  <c:v>Lack of awareness</c:v>
                </c:pt>
              </c:strCache>
            </c:strRef>
          </c:cat>
          <c:val>
            <c:numRef>
              <c:f>Sheet1!$B$2:$B$7</c:f>
              <c:numCache>
                <c:formatCode>General</c:formatCode>
                <c:ptCount val="6"/>
                <c:pt idx="0">
                  <c:v>28</c:v>
                </c:pt>
                <c:pt idx="1">
                  <c:v>35</c:v>
                </c:pt>
                <c:pt idx="2">
                  <c:v>22</c:v>
                </c:pt>
                <c:pt idx="3">
                  <c:v>41</c:v>
                </c:pt>
                <c:pt idx="4">
                  <c:v>33</c:v>
                </c:pt>
                <c:pt idx="5">
                  <c:v>47</c:v>
                </c:pt>
              </c:numCache>
            </c:numRef>
          </c:val>
          <c:extLst>
            <c:ext xmlns:c16="http://schemas.microsoft.com/office/drawing/2014/chart" uri="{C3380CC4-5D6E-409C-BE32-E72D297353CC}">
              <c16:uniqueId val="{0000000C-ECC2-4371-A239-E3FA57E3EFBD}"/>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200" b="0" i="0" u="none" strike="noStrike">
                <a:solidFill>
                  <a:srgbClr val="1E2D3D"/>
                </a:solidFill>
                <a:latin typeface="Arial"/>
              </a:defRPr>
            </a:pPr>
            <a:endParaRPr lang="en-US"/>
          </a:p>
        </c:txPr>
        <c:crossAx val="2094734552"/>
        <c:crosses val="autoZero"/>
        <c:auto val="1"/>
        <c:lblAlgn val="ctr"/>
        <c:lblOffset val="100"/>
        <c:noMultiLvlLbl val="1"/>
      </c:catAx>
      <c:valAx>
        <c:axId val="2094734552"/>
        <c:scaling>
          <c:orientation val="minMax"/>
          <c:max val="60"/>
        </c:scaling>
        <c:delete val="0"/>
        <c:axPos val="b"/>
        <c:majorGridlines>
          <c:spPr>
            <a:ln w="6350" cap="flat">
              <a:solidFill>
                <a:srgbClr val="E2E8F0"/>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6B8093"/>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900" b="0" i="0" u="none" strike="noStrike">
                <a:solidFill>
                  <a:srgbClr val="000000"/>
                </a:solidFill>
                <a:latin typeface="Arial"/>
              </a:defRPr>
            </a:pPr>
            <a:r>
              <a:rPr lang="en-US" sz="900" b="0" i="0" u="none" strike="noStrike">
                <a:solidFill>
                  <a:srgbClr val="000000"/>
                </a:solidFill>
                <a:latin typeface="Arial"/>
              </a:rPr>
              <a:t>Symptom Reduction Over Time (Illustrative, based on Linardon et al., 2020)</a:t>
            </a:r>
          </a:p>
        </c:rich>
      </c:tx>
      <c:overlay val="0"/>
    </c:title>
    <c:autoTitleDeleted val="0"/>
    <c:plotArea>
      <c:layout/>
      <c:lineChart>
        <c:grouping val="standard"/>
        <c:varyColors val="0"/>
        <c:ser>
          <c:idx val="0"/>
          <c:order val="0"/>
          <c:tx>
            <c:strRef>
              <c:f>Sheet1!$B$1</c:f>
              <c:strCache>
                <c:ptCount val="1"/>
                <c:pt idx="0">
                  <c:v>Anxiety Symptoms (PHQ-A Score)</c:v>
                </c:pt>
              </c:strCache>
            </c:strRef>
          </c:tx>
          <c:spPr>
            <a:ln w="31750" cap="flat">
              <a:solidFill>
                <a:srgbClr val="0A7E8C"/>
              </a:solidFill>
              <a:prstDash val="solid"/>
              <a:round/>
            </a:ln>
            <a:effectLst/>
          </c:spPr>
          <c:marker>
            <c:symbol val="circle"/>
            <c:size val="6"/>
            <c:spPr>
              <a:solidFill>
                <a:srgbClr val="0A7E8C"/>
              </a:solidFill>
              <a:ln w="9525" cap="flat">
                <a:solidFill>
                  <a:srgbClr val="0A7E8C"/>
                </a:solidFill>
                <a:prstDash val="solid"/>
                <a:round/>
              </a:ln>
              <a:effectLst/>
            </c:spPr>
          </c:marker>
          <c:cat>
            <c:strRef>
              <c:f>Sheet1!$A$2:$A$6</c:f>
              <c:strCache>
                <c:ptCount val="5"/>
                <c:pt idx="0">
                  <c:v>Baseline</c:v>
                </c:pt>
                <c:pt idx="1">
                  <c:v>4 Weeks</c:v>
                </c:pt>
                <c:pt idx="2">
                  <c:v>8 Weeks</c:v>
                </c:pt>
                <c:pt idx="3">
                  <c:v>12 Weeks</c:v>
                </c:pt>
                <c:pt idx="4">
                  <c:v>6 Months</c:v>
                </c:pt>
              </c:strCache>
            </c:strRef>
          </c:cat>
          <c:val>
            <c:numRef>
              <c:f>Sheet1!$B$2:$B$6</c:f>
              <c:numCache>
                <c:formatCode>General</c:formatCode>
                <c:ptCount val="5"/>
                <c:pt idx="0">
                  <c:v>18.2</c:v>
                </c:pt>
                <c:pt idx="1">
                  <c:v>15.8</c:v>
                </c:pt>
                <c:pt idx="2">
                  <c:v>13.1</c:v>
                </c:pt>
                <c:pt idx="3">
                  <c:v>11.4</c:v>
                </c:pt>
                <c:pt idx="4">
                  <c:v>9.6999999999999993</c:v>
                </c:pt>
              </c:numCache>
            </c:numRef>
          </c:val>
          <c:smooth val="1"/>
          <c:extLst>
            <c:ext xmlns:c16="http://schemas.microsoft.com/office/drawing/2014/chart" uri="{C3380CC4-5D6E-409C-BE32-E72D297353CC}">
              <c16:uniqueId val="{00000000-7A77-4017-B11B-FEDDE17EE710}"/>
            </c:ext>
          </c:extLst>
        </c:ser>
        <c:ser>
          <c:idx val="1"/>
          <c:order val="1"/>
          <c:tx>
            <c:strRef>
              <c:f>Sheet1!$C$1</c:f>
              <c:strCache>
                <c:ptCount val="1"/>
                <c:pt idx="0">
                  <c:v>Depression Symptoms (GAD-7 Score)</c:v>
                </c:pt>
              </c:strCache>
            </c:strRef>
          </c:tx>
          <c:spPr>
            <a:ln w="31750" cap="flat">
              <a:solidFill>
                <a:srgbClr val="0D2340"/>
              </a:solidFill>
              <a:prstDash val="solid"/>
              <a:round/>
            </a:ln>
            <a:effectLst/>
          </c:spPr>
          <c:marker>
            <c:symbol val="circle"/>
            <c:size val="6"/>
            <c:spPr>
              <a:solidFill>
                <a:srgbClr val="0D2340"/>
              </a:solidFill>
              <a:ln w="9525" cap="flat">
                <a:solidFill>
                  <a:srgbClr val="0D2340"/>
                </a:solidFill>
                <a:prstDash val="solid"/>
                <a:round/>
              </a:ln>
              <a:effectLst/>
            </c:spPr>
          </c:marker>
          <c:cat>
            <c:strRef>
              <c:f>Sheet1!$A$2:$A$6</c:f>
              <c:strCache>
                <c:ptCount val="5"/>
                <c:pt idx="0">
                  <c:v>Baseline</c:v>
                </c:pt>
                <c:pt idx="1">
                  <c:v>4 Weeks</c:v>
                </c:pt>
                <c:pt idx="2">
                  <c:v>8 Weeks</c:v>
                </c:pt>
                <c:pt idx="3">
                  <c:v>12 Weeks</c:v>
                </c:pt>
                <c:pt idx="4">
                  <c:v>6 Months</c:v>
                </c:pt>
              </c:strCache>
            </c:strRef>
          </c:cat>
          <c:val>
            <c:numRef>
              <c:f>Sheet1!$C$2:$C$6</c:f>
              <c:numCache>
                <c:formatCode>General</c:formatCode>
                <c:ptCount val="5"/>
                <c:pt idx="0">
                  <c:v>16.5</c:v>
                </c:pt>
                <c:pt idx="1">
                  <c:v>14</c:v>
                </c:pt>
                <c:pt idx="2">
                  <c:v>11.8</c:v>
                </c:pt>
                <c:pt idx="3">
                  <c:v>10.199999999999999</c:v>
                </c:pt>
                <c:pt idx="4">
                  <c:v>8.4</c:v>
                </c:pt>
              </c:numCache>
            </c:numRef>
          </c:val>
          <c:smooth val="1"/>
          <c:extLst>
            <c:ext xmlns:c16="http://schemas.microsoft.com/office/drawing/2014/chart" uri="{C3380CC4-5D6E-409C-BE32-E72D297353CC}">
              <c16:uniqueId val="{00000001-7A77-4017-B11B-FEDDE17EE710}"/>
            </c:ext>
          </c:extLst>
        </c:ser>
        <c:dLbls>
          <c:showLegendKey val="0"/>
          <c:showVal val="0"/>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1E2D3D"/>
                </a:solidFill>
                <a:latin typeface="Arial"/>
              </a:defRPr>
            </a:pPr>
            <a:endParaRPr lang="en-US"/>
          </a:p>
        </c:txPr>
        <c:crossAx val="2094734552"/>
        <c:crosses val="autoZero"/>
        <c:auto val="1"/>
        <c:lblAlgn val="ctr"/>
        <c:lblOffset val="100"/>
        <c:noMultiLvlLbl val="1"/>
      </c:catAx>
      <c:valAx>
        <c:axId val="2094734552"/>
        <c:scaling>
          <c:orientation val="minMax"/>
          <c:max val="22"/>
          <c:min val="0"/>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B8093"/>
                </a:solidFill>
                <a:latin typeface="Arial"/>
              </a:defRPr>
            </a:pPr>
            <a:endParaRPr lang="en-US"/>
          </a:p>
        </c:txPr>
        <c:crossAx val="2094734554"/>
        <c:crosses val="autoZero"/>
        <c:crossBetween val="between"/>
      </c:valAx>
      <c:spPr>
        <a:noFill/>
        <a:ln>
          <a:noFill/>
        </a:ln>
        <a:effectLst/>
      </c:spPr>
    </c:plotArea>
    <c:legend>
      <c:legendPos val="b"/>
      <c:overlay val="0"/>
    </c:legend>
    <c:plotVisOnly val="1"/>
    <c:dispBlanksAs val="span"/>
    <c:showDLblsOverMax val="1"/>
  </c:chart>
  <c:spPr>
    <a:solidFill>
      <a:srgbClr val="FFFFFF"/>
    </a:solid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000" b="0" i="0" u="none" strike="noStrike">
                <a:solidFill>
                  <a:srgbClr val="000000"/>
                </a:solidFill>
                <a:latin typeface="Arial"/>
              </a:defRPr>
            </a:pPr>
            <a:r>
              <a:rPr lang="en-GB" sz="1000" b="0" i="0" u="none" strike="noStrike">
                <a:solidFill>
                  <a:srgbClr val="000000"/>
                </a:solidFill>
                <a:latin typeface="Arial"/>
              </a:rPr>
              <a:t>Adolescents Benefiting by Condition (%)</a:t>
            </a:r>
          </a:p>
        </c:rich>
      </c:tx>
      <c:overlay val="0"/>
    </c:title>
    <c:autoTitleDeleted val="0"/>
    <c:plotArea>
      <c:layout/>
      <c:pieChart>
        <c:varyColors val="1"/>
        <c:ser>
          <c:idx val="0"/>
          <c:order val="0"/>
          <c:tx>
            <c:strRef>
              <c:f>Sheet1!$B$1</c:f>
              <c:strCache>
                <c:ptCount val="1"/>
                <c:pt idx="0">
                  <c:v>Benefit distribution</c:v>
                </c:pt>
              </c:strCache>
            </c:strRef>
          </c:tx>
          <c:spPr>
            <a:solidFill>
              <a:schemeClr val="accent1"/>
            </a:solidFill>
            <a:ln w="9525" cap="flat">
              <a:solidFill>
                <a:srgbClr val="F9F9F9"/>
              </a:solidFill>
              <a:prstDash val="solid"/>
              <a:round/>
            </a:ln>
            <a:effectLst/>
          </c:spPr>
          <c:dPt>
            <c:idx val="0"/>
            <c:bubble3D val="0"/>
            <c:spPr>
              <a:solidFill>
                <a:srgbClr val="0A7E8C"/>
              </a:solidFill>
              <a:effectLst/>
            </c:spPr>
            <c:extLst>
              <c:ext xmlns:c16="http://schemas.microsoft.com/office/drawing/2014/chart" uri="{C3380CC4-5D6E-409C-BE32-E72D297353CC}">
                <c16:uniqueId val="{00000001-E139-407D-A160-8C0059E6C2D0}"/>
              </c:ext>
            </c:extLst>
          </c:dPt>
          <c:dPt>
            <c:idx val="1"/>
            <c:bubble3D val="0"/>
            <c:spPr>
              <a:solidFill>
                <a:srgbClr val="0D2340"/>
              </a:solidFill>
              <a:effectLst/>
            </c:spPr>
            <c:extLst>
              <c:ext xmlns:c16="http://schemas.microsoft.com/office/drawing/2014/chart" uri="{C3380CC4-5D6E-409C-BE32-E72D297353CC}">
                <c16:uniqueId val="{00000003-E139-407D-A160-8C0059E6C2D0}"/>
              </c:ext>
            </c:extLst>
          </c:dPt>
          <c:dPt>
            <c:idx val="2"/>
            <c:bubble3D val="0"/>
            <c:spPr>
              <a:solidFill>
                <a:srgbClr val="3A5068"/>
              </a:solidFill>
              <a:effectLst/>
            </c:spPr>
            <c:extLst>
              <c:ext xmlns:c16="http://schemas.microsoft.com/office/drawing/2014/chart" uri="{C3380CC4-5D6E-409C-BE32-E72D297353CC}">
                <c16:uniqueId val="{00000005-E139-407D-A160-8C0059E6C2D0}"/>
              </c:ext>
            </c:extLst>
          </c:dPt>
          <c:dPt>
            <c:idx val="3"/>
            <c:bubble3D val="0"/>
            <c:spPr>
              <a:solidFill>
                <a:srgbClr val="F4A228"/>
              </a:solidFill>
              <a:effectLst/>
            </c:spPr>
            <c:extLst>
              <c:ext xmlns:c16="http://schemas.microsoft.com/office/drawing/2014/chart" uri="{C3380CC4-5D6E-409C-BE32-E72D297353CC}">
                <c16:uniqueId val="{00000007-E139-407D-A160-8C0059E6C2D0}"/>
              </c:ext>
            </c:extLst>
          </c:dPt>
          <c:dPt>
            <c:idx val="4"/>
            <c:bubble3D val="0"/>
            <c:spPr>
              <a:solidFill>
                <a:srgbClr val="5BC8C8"/>
              </a:solidFill>
              <a:effectLst/>
            </c:spPr>
            <c:extLst>
              <c:ext xmlns:c16="http://schemas.microsoft.com/office/drawing/2014/chart" uri="{C3380CC4-5D6E-409C-BE32-E72D297353CC}">
                <c16:uniqueId val="{00000009-E139-407D-A160-8C0059E6C2D0}"/>
              </c:ext>
            </c:extLst>
          </c:dPt>
          <c:dLbls>
            <c:dLbl>
              <c:idx val="0"/>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E139-407D-A160-8C0059E6C2D0}"/>
                </c:ext>
              </c:extLst>
            </c:dLbl>
            <c:dLbl>
              <c:idx val="1"/>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E139-407D-A160-8C0059E6C2D0}"/>
                </c:ext>
              </c:extLst>
            </c:dLbl>
            <c:dLbl>
              <c:idx val="2"/>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E139-407D-A160-8C0059E6C2D0}"/>
                </c:ext>
              </c:extLst>
            </c:dLbl>
            <c:dLbl>
              <c:idx val="3"/>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E139-407D-A160-8C0059E6C2D0}"/>
                </c:ext>
              </c:extLst>
            </c:dLbl>
            <c:dLbl>
              <c:idx val="4"/>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9-E139-407D-A160-8C0059E6C2D0}"/>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Sheet1!$A$2:$A$6</c:f>
              <c:strCache>
                <c:ptCount val="5"/>
                <c:pt idx="0">
                  <c:v>Anxiety disorders</c:v>
                </c:pt>
                <c:pt idx="1">
                  <c:v>Depression</c:v>
                </c:pt>
                <c:pt idx="2">
                  <c:v>ADHD/behavioural</c:v>
                </c:pt>
                <c:pt idx="3">
                  <c:v>Self-harm risk</c:v>
                </c:pt>
                <c:pt idx="4">
                  <c:v>Loneliness/isolation</c:v>
                </c:pt>
              </c:strCache>
            </c:strRef>
          </c:cat>
          <c:val>
            <c:numRef>
              <c:f>Sheet1!$B$2:$B$6</c:f>
              <c:numCache>
                <c:formatCode>General</c:formatCode>
                <c:ptCount val="5"/>
                <c:pt idx="0">
                  <c:v>34</c:v>
                </c:pt>
                <c:pt idx="1">
                  <c:v>28</c:v>
                </c:pt>
                <c:pt idx="2">
                  <c:v>18</c:v>
                </c:pt>
                <c:pt idx="3">
                  <c:v>12</c:v>
                </c:pt>
                <c:pt idx="4">
                  <c:v>8</c:v>
                </c:pt>
              </c:numCache>
            </c:numRef>
          </c:val>
          <c:extLst>
            <c:ext xmlns:c16="http://schemas.microsoft.com/office/drawing/2014/chart" uri="{C3380CC4-5D6E-409C-BE32-E72D297353CC}">
              <c16:uniqueId val="{0000000A-E139-407D-A160-8C0059E6C2D0}"/>
            </c:ext>
          </c:extLst>
        </c:ser>
        <c:dLbls>
          <c:showLegendKey val="0"/>
          <c:showVal val="0"/>
          <c:showCatName val="0"/>
          <c:showSerName val="0"/>
          <c:showPercent val="0"/>
          <c:showBubbleSize val="0"/>
          <c:showLeaderLines val="0"/>
        </c:dLbls>
        <c:firstSliceAng val="0"/>
      </c:pieChart>
      <c:spPr>
        <a:noFill/>
        <a:ln>
          <a:noFill/>
        </a:ln>
        <a:effectLst/>
      </c:spPr>
    </c:plotArea>
    <c:legend>
      <c:legendPos val="r"/>
      <c:overlay val="0"/>
    </c:legend>
    <c:plotVisOnly val="1"/>
    <c:dispBlanksAs val="span"/>
    <c:showDLblsOverMax val="1"/>
  </c:chart>
  <c:spPr>
    <a:solidFill>
      <a:srgbClr val="FFFFFF"/>
    </a:solid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000000"/>
                </a:solidFill>
                <a:latin typeface="Arial"/>
              </a:defRPr>
            </a:pPr>
            <a:r>
              <a:rPr lang="en-GB" sz="1100" b="0" i="0" u="none" strike="noStrike">
                <a:solidFill>
                  <a:srgbClr val="000000"/>
                </a:solidFill>
                <a:latin typeface="Arial"/>
              </a:rPr>
              <a:t>KPI Target Benchmarks (%)</a:t>
            </a:r>
          </a:p>
        </c:rich>
      </c:tx>
      <c:overlay val="0"/>
    </c:title>
    <c:autoTitleDeleted val="0"/>
    <c:plotArea>
      <c:layout/>
      <c:barChart>
        <c:barDir val="bar"/>
        <c:grouping val="clustered"/>
        <c:varyColors val="0"/>
        <c:ser>
          <c:idx val="0"/>
          <c:order val="0"/>
          <c:tx>
            <c:strRef>
              <c:f>Sheet1!$B$1</c:f>
              <c:strCache>
                <c:ptCount val="1"/>
                <c:pt idx="0">
                  <c:v>Target %</c:v>
                </c:pt>
              </c:strCache>
            </c:strRef>
          </c:tx>
          <c:spPr>
            <a:solidFill>
              <a:srgbClr val="0A7E8C"/>
            </a:solidFill>
            <a:effectLst/>
          </c:spPr>
          <c:invertIfNegative val="0"/>
          <c:dPt>
            <c:idx val="0"/>
            <c:invertIfNegative val="0"/>
            <c:bubble3D val="0"/>
            <c:extLst>
              <c:ext xmlns:c16="http://schemas.microsoft.com/office/drawing/2014/chart" uri="{C3380CC4-5D6E-409C-BE32-E72D297353CC}">
                <c16:uniqueId val="{00000001-0DB7-4F78-B93F-6C0C2823FA37}"/>
              </c:ext>
            </c:extLst>
          </c:dPt>
          <c:dPt>
            <c:idx val="1"/>
            <c:invertIfNegative val="0"/>
            <c:bubble3D val="0"/>
            <c:spPr>
              <a:solidFill>
                <a:srgbClr val="0D2340"/>
              </a:solidFill>
              <a:effectLst/>
            </c:spPr>
            <c:extLst>
              <c:ext xmlns:c16="http://schemas.microsoft.com/office/drawing/2014/chart" uri="{C3380CC4-5D6E-409C-BE32-E72D297353CC}">
                <c16:uniqueId val="{00000003-0DB7-4F78-B93F-6C0C2823FA37}"/>
              </c:ext>
            </c:extLst>
          </c:dPt>
          <c:dPt>
            <c:idx val="2"/>
            <c:invertIfNegative val="0"/>
            <c:bubble3D val="0"/>
            <c:extLst>
              <c:ext xmlns:c16="http://schemas.microsoft.com/office/drawing/2014/chart" uri="{C3380CC4-5D6E-409C-BE32-E72D297353CC}">
                <c16:uniqueId val="{00000005-0DB7-4F78-B93F-6C0C2823FA37}"/>
              </c:ext>
            </c:extLst>
          </c:dPt>
          <c:dPt>
            <c:idx val="3"/>
            <c:invertIfNegative val="0"/>
            <c:bubble3D val="0"/>
            <c:spPr>
              <a:solidFill>
                <a:srgbClr val="0D2340"/>
              </a:solidFill>
              <a:effectLst/>
            </c:spPr>
            <c:extLst>
              <c:ext xmlns:c16="http://schemas.microsoft.com/office/drawing/2014/chart" uri="{C3380CC4-5D6E-409C-BE32-E72D297353CC}">
                <c16:uniqueId val="{00000007-0DB7-4F78-B93F-6C0C2823FA37}"/>
              </c:ext>
            </c:extLst>
          </c:dPt>
          <c:dPt>
            <c:idx val="4"/>
            <c:invertIfNegative val="0"/>
            <c:bubble3D val="0"/>
            <c:extLst>
              <c:ext xmlns:c16="http://schemas.microsoft.com/office/drawing/2014/chart" uri="{C3380CC4-5D6E-409C-BE32-E72D297353CC}">
                <c16:uniqueId val="{00000009-0DB7-4F78-B93F-6C0C2823FA37}"/>
              </c:ext>
            </c:extLst>
          </c:dPt>
          <c:dPt>
            <c:idx val="5"/>
            <c:invertIfNegative val="0"/>
            <c:bubble3D val="0"/>
            <c:spPr>
              <a:solidFill>
                <a:srgbClr val="0D2340"/>
              </a:solidFill>
              <a:effectLst/>
            </c:spPr>
            <c:extLst>
              <c:ext xmlns:c16="http://schemas.microsoft.com/office/drawing/2014/chart" uri="{C3380CC4-5D6E-409C-BE32-E72D297353CC}">
                <c16:uniqueId val="{0000000B-0DB7-4F78-B93F-6C0C2823FA37}"/>
              </c:ext>
            </c:extLst>
          </c:dPt>
          <c:dLbls>
            <c:numFmt formatCode="#,##0" sourceLinked="0"/>
            <c:spPr>
              <a:noFill/>
              <a:ln>
                <a:noFill/>
              </a:ln>
              <a:effectLst/>
            </c:spPr>
            <c:txPr>
              <a:bodyPr/>
              <a:lstStyle/>
              <a:p>
                <a:pPr>
                  <a:defRPr sz="1200" b="0" i="0" u="none" strike="noStrike">
                    <a:solidFill>
                      <a:srgbClr val="1E2D3D"/>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App engagement
(monthly active users)</c:v>
                </c:pt>
                <c:pt idx="1">
                  <c:v>Session completion
rate</c:v>
                </c:pt>
                <c:pt idx="2">
                  <c:v>Symptom improvement
(PHQ-A ≥30% reduction)</c:v>
                </c:pt>
                <c:pt idx="3">
                  <c:v>User satisfaction
(rating ≥4/5)</c:v>
                </c:pt>
                <c:pt idx="4">
                  <c:v>CAMHS referral
conversion</c:v>
                </c:pt>
                <c:pt idx="5">
                  <c:v>12-week
retention rate</c:v>
                </c:pt>
              </c:strCache>
            </c:strRef>
          </c:cat>
          <c:val>
            <c:numRef>
              <c:f>Sheet1!$B$2:$B$7</c:f>
              <c:numCache>
                <c:formatCode>General</c:formatCode>
                <c:ptCount val="6"/>
                <c:pt idx="0">
                  <c:v>70</c:v>
                </c:pt>
                <c:pt idx="1">
                  <c:v>65</c:v>
                </c:pt>
                <c:pt idx="2">
                  <c:v>50</c:v>
                </c:pt>
                <c:pt idx="3">
                  <c:v>80</c:v>
                </c:pt>
                <c:pt idx="4">
                  <c:v>40</c:v>
                </c:pt>
                <c:pt idx="5">
                  <c:v>55</c:v>
                </c:pt>
              </c:numCache>
            </c:numRef>
          </c:val>
          <c:extLst>
            <c:ext xmlns:c16="http://schemas.microsoft.com/office/drawing/2014/chart" uri="{C3380CC4-5D6E-409C-BE32-E72D297353CC}">
              <c16:uniqueId val="{0000000C-0DB7-4F78-B93F-6C0C2823FA37}"/>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200" b="0" i="0" u="none" strike="noStrike">
                <a:solidFill>
                  <a:srgbClr val="1E2D3D"/>
                </a:solidFill>
                <a:latin typeface="Arial"/>
              </a:defRPr>
            </a:pPr>
            <a:endParaRPr lang="en-US"/>
          </a:p>
        </c:txPr>
        <c:crossAx val="2094734552"/>
        <c:crosses val="autoZero"/>
        <c:auto val="1"/>
        <c:lblAlgn val="ctr"/>
        <c:lblOffset val="100"/>
        <c:noMultiLvlLbl val="1"/>
      </c:catAx>
      <c:valAx>
        <c:axId val="2094734552"/>
        <c:scaling>
          <c:orientation val="minMax"/>
          <c:max val="100"/>
        </c:scaling>
        <c:delete val="0"/>
        <c:axPos val="b"/>
        <c:majorGridlines>
          <c:spPr>
            <a:ln w="6350" cap="flat">
              <a:solidFill>
                <a:srgbClr val="E2E8F0"/>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6B8093"/>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000" b="0" i="0" u="none" strike="noStrike">
                <a:solidFill>
                  <a:srgbClr val="000000"/>
                </a:solidFill>
                <a:latin typeface="Arial"/>
              </a:defRPr>
            </a:pPr>
            <a:r>
              <a:rPr lang="en-US" sz="1000" b="0" i="0" u="none" strike="noStrike">
                <a:solidFill>
                  <a:srgbClr val="000000"/>
                </a:solidFill>
                <a:latin typeface="Arial"/>
              </a:rPr>
              <a:t>Cost Comparison by Delivery Model (£ per service user, per year)</a:t>
            </a:r>
          </a:p>
        </c:rich>
      </c:tx>
      <c:overlay val="0"/>
    </c:title>
    <c:autoTitleDeleted val="0"/>
    <c:plotArea>
      <c:layout/>
      <c:barChart>
        <c:barDir val="col"/>
        <c:grouping val="clustered"/>
        <c:varyColors val="0"/>
        <c:ser>
          <c:idx val="0"/>
          <c:order val="0"/>
          <c:tx>
            <c:strRef>
              <c:f>Sheet1!$B$1</c:f>
              <c:strCache>
                <c:ptCount val="1"/>
                <c:pt idx="0">
                  <c:v>Annual Cost per Service User (£)</c:v>
                </c:pt>
              </c:strCache>
            </c:strRef>
          </c:tx>
          <c:spPr>
            <a:solidFill>
              <a:srgbClr val="0D2340"/>
            </a:solidFill>
            <a:effectLst/>
          </c:spPr>
          <c:invertIfNegative val="0"/>
          <c:dPt>
            <c:idx val="0"/>
            <c:invertIfNegative val="0"/>
            <c:bubble3D val="0"/>
            <c:extLst>
              <c:ext xmlns:c16="http://schemas.microsoft.com/office/drawing/2014/chart" uri="{C3380CC4-5D6E-409C-BE32-E72D297353CC}">
                <c16:uniqueId val="{00000001-71D9-436C-BB60-C5D8E305E9EE}"/>
              </c:ext>
            </c:extLst>
          </c:dPt>
          <c:dPt>
            <c:idx val="1"/>
            <c:invertIfNegative val="0"/>
            <c:bubble3D val="0"/>
            <c:spPr>
              <a:solidFill>
                <a:srgbClr val="3A5068"/>
              </a:solidFill>
              <a:effectLst/>
            </c:spPr>
            <c:extLst>
              <c:ext xmlns:c16="http://schemas.microsoft.com/office/drawing/2014/chart" uri="{C3380CC4-5D6E-409C-BE32-E72D297353CC}">
                <c16:uniqueId val="{00000003-71D9-436C-BB60-C5D8E305E9EE}"/>
              </c:ext>
            </c:extLst>
          </c:dPt>
          <c:dPt>
            <c:idx val="2"/>
            <c:invertIfNegative val="0"/>
            <c:bubble3D val="0"/>
            <c:spPr>
              <a:solidFill>
                <a:srgbClr val="6B8093"/>
              </a:solidFill>
              <a:effectLst/>
            </c:spPr>
            <c:extLst>
              <c:ext xmlns:c16="http://schemas.microsoft.com/office/drawing/2014/chart" uri="{C3380CC4-5D6E-409C-BE32-E72D297353CC}">
                <c16:uniqueId val="{00000005-71D9-436C-BB60-C5D8E305E9EE}"/>
              </c:ext>
            </c:extLst>
          </c:dPt>
          <c:dPt>
            <c:idx val="3"/>
            <c:invertIfNegative val="0"/>
            <c:bubble3D val="0"/>
            <c:spPr>
              <a:solidFill>
                <a:srgbClr val="0A7E8C"/>
              </a:solidFill>
              <a:effectLst/>
            </c:spPr>
            <c:extLst>
              <c:ext xmlns:c16="http://schemas.microsoft.com/office/drawing/2014/chart" uri="{C3380CC4-5D6E-409C-BE32-E72D297353CC}">
                <c16:uniqueId val="{00000007-71D9-436C-BB60-C5D8E305E9EE}"/>
              </c:ext>
            </c:extLst>
          </c:dPt>
          <c:dLbls>
            <c:numFmt formatCode="#,##0" sourceLinked="0"/>
            <c:spPr>
              <a:noFill/>
              <a:ln>
                <a:noFill/>
              </a:ln>
              <a:effectLst/>
            </c:spPr>
            <c:txPr>
              <a:bodyPr/>
              <a:lstStyle/>
              <a:p>
                <a:pPr>
                  <a:defRPr sz="1200" b="0" i="0" u="none" strike="noStrike">
                    <a:solidFill>
                      <a:srgbClr val="1E2D3D"/>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Face-to-face CAMHS
(standard)</c:v>
                </c:pt>
                <c:pt idx="1">
                  <c:v>Group CBT
(in person)</c:v>
                </c:pt>
                <c:pt idx="2">
                  <c:v>Telephone/
Telehealth</c:v>
                </c:pt>
                <c:pt idx="3">
                  <c:v>Digital App
Intervention</c:v>
                </c:pt>
              </c:strCache>
            </c:strRef>
          </c:cat>
          <c:val>
            <c:numRef>
              <c:f>Sheet1!$B$2:$B$5</c:f>
              <c:numCache>
                <c:formatCode>General</c:formatCode>
                <c:ptCount val="4"/>
                <c:pt idx="0">
                  <c:v>4800</c:v>
                </c:pt>
                <c:pt idx="1">
                  <c:v>2200</c:v>
                </c:pt>
                <c:pt idx="2">
                  <c:v>1400</c:v>
                </c:pt>
                <c:pt idx="3">
                  <c:v>380</c:v>
                </c:pt>
              </c:numCache>
            </c:numRef>
          </c:val>
          <c:extLst>
            <c:ext xmlns:c16="http://schemas.microsoft.com/office/drawing/2014/chart" uri="{C3380CC4-5D6E-409C-BE32-E72D297353CC}">
              <c16:uniqueId val="{00000008-71D9-436C-BB60-C5D8E305E9EE}"/>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1E2D3D"/>
                </a:solidFill>
                <a:latin typeface="Arial"/>
              </a:defRPr>
            </a:pPr>
            <a:endParaRPr lang="en-US"/>
          </a:p>
        </c:txPr>
        <c:crossAx val="2094734552"/>
        <c:crosses val="autoZero"/>
        <c:auto val="1"/>
        <c:lblAlgn val="ctr"/>
        <c:lblOffset val="100"/>
        <c:noMultiLvlLbl val="1"/>
      </c:catAx>
      <c:valAx>
        <c:axId val="2094734552"/>
        <c:scaling>
          <c:orientation val="minMax"/>
          <c:max val="6000"/>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B8093"/>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CAE8FF-9F15-40B4-BECC-013774FAF3CA}" type="doc">
      <dgm:prSet loTypeId="urn:microsoft.com/office/officeart/2005/8/layout/hProcess9" loCatId="process" qsTypeId="urn:microsoft.com/office/officeart/2005/8/quickstyle/simple3" qsCatId="simple" csTypeId="urn:microsoft.com/office/officeart/2005/8/colors/colorful2" csCatId="colorful"/>
      <dgm:spPr/>
      <dgm:t>
        <a:bodyPr/>
        <a:lstStyle/>
        <a:p>
          <a:endParaRPr lang="en-US"/>
        </a:p>
      </dgm:t>
    </dgm:pt>
    <dgm:pt modelId="{3912E26E-744F-45BC-9D57-1B4E59256826}">
      <dgm:prSet/>
      <dgm:spPr/>
      <dgm:t>
        <a:bodyPr/>
        <a:lstStyle/>
        <a:p>
          <a:pPr rtl="0"/>
          <a:r>
            <a:rPr lang="en-US" b="0" i="0">
              <a:latin typeface="Times New Roman" panose="02020603050405020304" pitchFamily="18" charset="0"/>
              <a:cs typeface="Times New Roman" panose="02020603050405020304" pitchFamily="18" charset="0"/>
            </a:rPr>
            <a:t>User needs to provide inputs like thoughts, feelings or mood</a:t>
          </a:r>
          <a:endParaRPr lang="en-GB">
            <a:latin typeface="Times New Roman" panose="02020603050405020304" pitchFamily="18" charset="0"/>
            <a:cs typeface="Times New Roman" panose="02020603050405020304" pitchFamily="18" charset="0"/>
          </a:endParaRPr>
        </a:p>
      </dgm:t>
    </dgm:pt>
    <dgm:pt modelId="{4FB47042-CF20-4136-AE29-1BE40CF28CBB}" type="parTrans" cxnId="{CE4086A3-F990-498B-95AB-FC0D991A9037}">
      <dgm:prSet/>
      <dgm:spPr/>
      <dgm:t>
        <a:bodyPr/>
        <a:lstStyle/>
        <a:p>
          <a:endParaRPr lang="en-US"/>
        </a:p>
      </dgm:t>
    </dgm:pt>
    <dgm:pt modelId="{E9E53BDE-B7D9-4907-BF9C-BF34334734BA}" type="sibTrans" cxnId="{CE4086A3-F990-498B-95AB-FC0D991A9037}">
      <dgm:prSet/>
      <dgm:spPr/>
      <dgm:t>
        <a:bodyPr/>
        <a:lstStyle/>
        <a:p>
          <a:endParaRPr lang="en-US"/>
        </a:p>
      </dgm:t>
    </dgm:pt>
    <dgm:pt modelId="{5B003B21-4808-4809-8459-95752596C973}">
      <dgm:prSet/>
      <dgm:spPr/>
      <dgm:t>
        <a:bodyPr/>
        <a:lstStyle/>
        <a:p>
          <a:pPr rtl="0"/>
          <a:r>
            <a:rPr lang="en-US" b="0" i="0">
              <a:latin typeface="Times New Roman" panose="02020603050405020304" pitchFamily="18" charset="0"/>
              <a:cs typeface="Times New Roman" panose="02020603050405020304" pitchFamily="18" charset="0"/>
            </a:rPr>
            <a:t>AI analysis of emotional patterns</a:t>
          </a:r>
          <a:endParaRPr lang="en-GB">
            <a:latin typeface="Times New Roman" panose="02020603050405020304" pitchFamily="18" charset="0"/>
            <a:cs typeface="Times New Roman" panose="02020603050405020304" pitchFamily="18" charset="0"/>
          </a:endParaRPr>
        </a:p>
      </dgm:t>
    </dgm:pt>
    <dgm:pt modelId="{C4B0D133-4169-4DDA-887A-88B63BDCBBB5}" type="parTrans" cxnId="{9EB0B6F0-80A0-4487-93DA-7D2C9E0DD276}">
      <dgm:prSet/>
      <dgm:spPr/>
      <dgm:t>
        <a:bodyPr/>
        <a:lstStyle/>
        <a:p>
          <a:endParaRPr lang="en-US"/>
        </a:p>
      </dgm:t>
    </dgm:pt>
    <dgm:pt modelId="{35D87B03-8740-446E-84AC-09C13C35DDC0}" type="sibTrans" cxnId="{9EB0B6F0-80A0-4487-93DA-7D2C9E0DD276}">
      <dgm:prSet/>
      <dgm:spPr/>
      <dgm:t>
        <a:bodyPr/>
        <a:lstStyle/>
        <a:p>
          <a:endParaRPr lang="en-US"/>
        </a:p>
      </dgm:t>
    </dgm:pt>
    <dgm:pt modelId="{F8B1A6E3-E007-45C7-9CB8-AF88755E5557}">
      <dgm:prSet/>
      <dgm:spPr/>
      <dgm:t>
        <a:bodyPr/>
        <a:lstStyle/>
        <a:p>
          <a:pPr rtl="0"/>
          <a:r>
            <a:rPr lang="en-US" b="0" i="0" dirty="0">
              <a:latin typeface="Times New Roman" panose="02020603050405020304" pitchFamily="18" charset="0"/>
              <a:cs typeface="Times New Roman" panose="02020603050405020304" pitchFamily="18" charset="0"/>
            </a:rPr>
            <a:t>Based on the symptoms, AI offers CBT exercises, coping strategies, and positive reinforcement (Feng et al., 2025).</a:t>
          </a:r>
          <a:endParaRPr lang="en-GB" dirty="0">
            <a:latin typeface="Times New Roman" panose="02020603050405020304" pitchFamily="18" charset="0"/>
            <a:cs typeface="Times New Roman" panose="02020603050405020304" pitchFamily="18" charset="0"/>
          </a:endParaRPr>
        </a:p>
      </dgm:t>
    </dgm:pt>
    <dgm:pt modelId="{F943669F-FCA9-4463-8876-E21FFD9DF97F}" type="parTrans" cxnId="{D4DD84FB-964B-46C5-BC01-21EE99F97B64}">
      <dgm:prSet/>
      <dgm:spPr/>
      <dgm:t>
        <a:bodyPr/>
        <a:lstStyle/>
        <a:p>
          <a:endParaRPr lang="en-US"/>
        </a:p>
      </dgm:t>
    </dgm:pt>
    <dgm:pt modelId="{F07109C3-A49C-4D6B-B98E-A81A70F6F47A}" type="sibTrans" cxnId="{D4DD84FB-964B-46C5-BC01-21EE99F97B64}">
      <dgm:prSet/>
      <dgm:spPr/>
      <dgm:t>
        <a:bodyPr/>
        <a:lstStyle/>
        <a:p>
          <a:endParaRPr lang="en-US"/>
        </a:p>
      </dgm:t>
    </dgm:pt>
    <dgm:pt modelId="{43C74E91-EDDE-483B-BB37-D52E094624EF}">
      <dgm:prSet/>
      <dgm:spPr/>
      <dgm:t>
        <a:bodyPr/>
        <a:lstStyle/>
        <a:p>
          <a:pPr rtl="0"/>
          <a:r>
            <a:rPr lang="en-US" b="0" i="0" dirty="0">
              <a:latin typeface="Times New Roman" panose="02020603050405020304" pitchFamily="18" charset="0"/>
              <a:cs typeface="Times New Roman" panose="02020603050405020304" pitchFamily="18" charset="0"/>
            </a:rPr>
            <a:t>It can help to prevent severe health cases through professional interventions.</a:t>
          </a:r>
          <a:endParaRPr lang="en-GB" dirty="0">
            <a:latin typeface="Times New Roman" panose="02020603050405020304" pitchFamily="18" charset="0"/>
            <a:cs typeface="Times New Roman" panose="02020603050405020304" pitchFamily="18" charset="0"/>
          </a:endParaRPr>
        </a:p>
      </dgm:t>
    </dgm:pt>
    <dgm:pt modelId="{4E425E95-2934-4734-B7C5-48F5CBE02CE3}" type="parTrans" cxnId="{A78BCDC7-CC6A-409A-B948-8FE5DCDB5728}">
      <dgm:prSet/>
      <dgm:spPr/>
      <dgm:t>
        <a:bodyPr/>
        <a:lstStyle/>
        <a:p>
          <a:endParaRPr lang="en-US"/>
        </a:p>
      </dgm:t>
    </dgm:pt>
    <dgm:pt modelId="{33028C48-3C9E-4C45-ADAA-4DED8BD5E983}" type="sibTrans" cxnId="{A78BCDC7-CC6A-409A-B948-8FE5DCDB5728}">
      <dgm:prSet/>
      <dgm:spPr/>
      <dgm:t>
        <a:bodyPr/>
        <a:lstStyle/>
        <a:p>
          <a:endParaRPr lang="en-US"/>
        </a:p>
      </dgm:t>
    </dgm:pt>
    <dgm:pt modelId="{3971A401-C027-4739-AE2F-F9C7EFE767A7}" type="pres">
      <dgm:prSet presAssocID="{7ACAE8FF-9F15-40B4-BECC-013774FAF3CA}" presName="CompostProcess" presStyleCnt="0">
        <dgm:presLayoutVars>
          <dgm:dir/>
          <dgm:resizeHandles val="exact"/>
        </dgm:presLayoutVars>
      </dgm:prSet>
      <dgm:spPr/>
    </dgm:pt>
    <dgm:pt modelId="{DFFF69CC-8CC3-466E-B10E-C36DDEE089DD}" type="pres">
      <dgm:prSet presAssocID="{7ACAE8FF-9F15-40B4-BECC-013774FAF3CA}" presName="arrow" presStyleLbl="bgShp" presStyleIdx="0" presStyleCnt="1"/>
      <dgm:spPr/>
    </dgm:pt>
    <dgm:pt modelId="{97F6759F-7DFA-4C3D-B8C1-F08A1C9FABDD}" type="pres">
      <dgm:prSet presAssocID="{7ACAE8FF-9F15-40B4-BECC-013774FAF3CA}" presName="linearProcess" presStyleCnt="0"/>
      <dgm:spPr/>
    </dgm:pt>
    <dgm:pt modelId="{6EBB7A5C-2CC6-411D-93AE-FEF4B02E902B}" type="pres">
      <dgm:prSet presAssocID="{3912E26E-744F-45BC-9D57-1B4E59256826}" presName="textNode" presStyleLbl="node1" presStyleIdx="0" presStyleCnt="4">
        <dgm:presLayoutVars>
          <dgm:bulletEnabled val="1"/>
        </dgm:presLayoutVars>
      </dgm:prSet>
      <dgm:spPr/>
    </dgm:pt>
    <dgm:pt modelId="{3F79B1F1-63D0-481B-A25C-97C95BFB1972}" type="pres">
      <dgm:prSet presAssocID="{E9E53BDE-B7D9-4907-BF9C-BF34334734BA}" presName="sibTrans" presStyleCnt="0"/>
      <dgm:spPr/>
    </dgm:pt>
    <dgm:pt modelId="{F0BB192C-2D9C-4E7E-A43B-37C18606D7BE}" type="pres">
      <dgm:prSet presAssocID="{5B003B21-4808-4809-8459-95752596C973}" presName="textNode" presStyleLbl="node1" presStyleIdx="1" presStyleCnt="4">
        <dgm:presLayoutVars>
          <dgm:bulletEnabled val="1"/>
        </dgm:presLayoutVars>
      </dgm:prSet>
      <dgm:spPr/>
    </dgm:pt>
    <dgm:pt modelId="{B4612929-B126-45A4-A826-26F490B37A01}" type="pres">
      <dgm:prSet presAssocID="{35D87B03-8740-446E-84AC-09C13C35DDC0}" presName="sibTrans" presStyleCnt="0"/>
      <dgm:spPr/>
    </dgm:pt>
    <dgm:pt modelId="{12198017-54B2-4F72-921B-29B9CD660019}" type="pres">
      <dgm:prSet presAssocID="{F8B1A6E3-E007-45C7-9CB8-AF88755E5557}" presName="textNode" presStyleLbl="node1" presStyleIdx="2" presStyleCnt="4">
        <dgm:presLayoutVars>
          <dgm:bulletEnabled val="1"/>
        </dgm:presLayoutVars>
      </dgm:prSet>
      <dgm:spPr/>
    </dgm:pt>
    <dgm:pt modelId="{8E27591C-5FE3-48C3-B567-31C9D8A5BB8B}" type="pres">
      <dgm:prSet presAssocID="{F07109C3-A49C-4D6B-B98E-A81A70F6F47A}" presName="sibTrans" presStyleCnt="0"/>
      <dgm:spPr/>
    </dgm:pt>
    <dgm:pt modelId="{B4A68364-6051-41BD-8E9C-94A516AB0066}" type="pres">
      <dgm:prSet presAssocID="{43C74E91-EDDE-483B-BB37-D52E094624EF}" presName="textNode" presStyleLbl="node1" presStyleIdx="3" presStyleCnt="4">
        <dgm:presLayoutVars>
          <dgm:bulletEnabled val="1"/>
        </dgm:presLayoutVars>
      </dgm:prSet>
      <dgm:spPr/>
    </dgm:pt>
  </dgm:ptLst>
  <dgm:cxnLst>
    <dgm:cxn modelId="{195D2E0A-254F-40B1-BDD5-B888C408A6B4}" type="presOf" srcId="{3912E26E-744F-45BC-9D57-1B4E59256826}" destId="{6EBB7A5C-2CC6-411D-93AE-FEF4B02E902B}" srcOrd="0" destOrd="0" presId="urn:microsoft.com/office/officeart/2005/8/layout/hProcess9"/>
    <dgm:cxn modelId="{A3923526-6ED5-408D-90F7-5AD602A1CC40}" type="presOf" srcId="{7ACAE8FF-9F15-40B4-BECC-013774FAF3CA}" destId="{3971A401-C027-4739-AE2F-F9C7EFE767A7}" srcOrd="0" destOrd="0" presId="urn:microsoft.com/office/officeart/2005/8/layout/hProcess9"/>
    <dgm:cxn modelId="{770D9874-A55B-4EE1-A7CB-380C0C93E924}" type="presOf" srcId="{43C74E91-EDDE-483B-BB37-D52E094624EF}" destId="{B4A68364-6051-41BD-8E9C-94A516AB0066}" srcOrd="0" destOrd="0" presId="urn:microsoft.com/office/officeart/2005/8/layout/hProcess9"/>
    <dgm:cxn modelId="{59832B7A-5399-487D-B45B-965489A2F0B0}" type="presOf" srcId="{F8B1A6E3-E007-45C7-9CB8-AF88755E5557}" destId="{12198017-54B2-4F72-921B-29B9CD660019}" srcOrd="0" destOrd="0" presId="urn:microsoft.com/office/officeart/2005/8/layout/hProcess9"/>
    <dgm:cxn modelId="{CE4086A3-F990-498B-95AB-FC0D991A9037}" srcId="{7ACAE8FF-9F15-40B4-BECC-013774FAF3CA}" destId="{3912E26E-744F-45BC-9D57-1B4E59256826}" srcOrd="0" destOrd="0" parTransId="{4FB47042-CF20-4136-AE29-1BE40CF28CBB}" sibTransId="{E9E53BDE-B7D9-4907-BF9C-BF34334734BA}"/>
    <dgm:cxn modelId="{2BEA5FC7-4131-4543-92A3-A2666EA6284A}" type="presOf" srcId="{5B003B21-4808-4809-8459-95752596C973}" destId="{F0BB192C-2D9C-4E7E-A43B-37C18606D7BE}" srcOrd="0" destOrd="0" presId="urn:microsoft.com/office/officeart/2005/8/layout/hProcess9"/>
    <dgm:cxn modelId="{A78BCDC7-CC6A-409A-B948-8FE5DCDB5728}" srcId="{7ACAE8FF-9F15-40B4-BECC-013774FAF3CA}" destId="{43C74E91-EDDE-483B-BB37-D52E094624EF}" srcOrd="3" destOrd="0" parTransId="{4E425E95-2934-4734-B7C5-48F5CBE02CE3}" sibTransId="{33028C48-3C9E-4C45-ADAA-4DED8BD5E983}"/>
    <dgm:cxn modelId="{9EB0B6F0-80A0-4487-93DA-7D2C9E0DD276}" srcId="{7ACAE8FF-9F15-40B4-BECC-013774FAF3CA}" destId="{5B003B21-4808-4809-8459-95752596C973}" srcOrd="1" destOrd="0" parTransId="{C4B0D133-4169-4DDA-887A-88B63BDCBBB5}" sibTransId="{35D87B03-8740-446E-84AC-09C13C35DDC0}"/>
    <dgm:cxn modelId="{D4DD84FB-964B-46C5-BC01-21EE99F97B64}" srcId="{7ACAE8FF-9F15-40B4-BECC-013774FAF3CA}" destId="{F8B1A6E3-E007-45C7-9CB8-AF88755E5557}" srcOrd="2" destOrd="0" parTransId="{F943669F-FCA9-4463-8876-E21FFD9DF97F}" sibTransId="{F07109C3-A49C-4D6B-B98E-A81A70F6F47A}"/>
    <dgm:cxn modelId="{8DBAB77C-E1B1-4177-96DD-894ED095761E}" type="presParOf" srcId="{3971A401-C027-4739-AE2F-F9C7EFE767A7}" destId="{DFFF69CC-8CC3-466E-B10E-C36DDEE089DD}" srcOrd="0" destOrd="0" presId="urn:microsoft.com/office/officeart/2005/8/layout/hProcess9"/>
    <dgm:cxn modelId="{8C5B1C66-B315-4F50-BE1A-59A7BE46262C}" type="presParOf" srcId="{3971A401-C027-4739-AE2F-F9C7EFE767A7}" destId="{97F6759F-7DFA-4C3D-B8C1-F08A1C9FABDD}" srcOrd="1" destOrd="0" presId="urn:microsoft.com/office/officeart/2005/8/layout/hProcess9"/>
    <dgm:cxn modelId="{87B0870F-B4A1-4B62-93AE-F5BDD207B95E}" type="presParOf" srcId="{97F6759F-7DFA-4C3D-B8C1-F08A1C9FABDD}" destId="{6EBB7A5C-2CC6-411D-93AE-FEF4B02E902B}" srcOrd="0" destOrd="0" presId="urn:microsoft.com/office/officeart/2005/8/layout/hProcess9"/>
    <dgm:cxn modelId="{EC725578-0AAD-4956-AA08-C231C23F5AA7}" type="presParOf" srcId="{97F6759F-7DFA-4C3D-B8C1-F08A1C9FABDD}" destId="{3F79B1F1-63D0-481B-A25C-97C95BFB1972}" srcOrd="1" destOrd="0" presId="urn:microsoft.com/office/officeart/2005/8/layout/hProcess9"/>
    <dgm:cxn modelId="{DA30242E-5B61-4BC2-88E5-5E31C6F7CCEC}" type="presParOf" srcId="{97F6759F-7DFA-4C3D-B8C1-F08A1C9FABDD}" destId="{F0BB192C-2D9C-4E7E-A43B-37C18606D7BE}" srcOrd="2" destOrd="0" presId="urn:microsoft.com/office/officeart/2005/8/layout/hProcess9"/>
    <dgm:cxn modelId="{449D43B1-A011-43FC-831D-A5AAD1074D8D}" type="presParOf" srcId="{97F6759F-7DFA-4C3D-B8C1-F08A1C9FABDD}" destId="{B4612929-B126-45A4-A826-26F490B37A01}" srcOrd="3" destOrd="0" presId="urn:microsoft.com/office/officeart/2005/8/layout/hProcess9"/>
    <dgm:cxn modelId="{3CAF2454-A4AA-4D93-B174-57C1EFF1FA8F}" type="presParOf" srcId="{97F6759F-7DFA-4C3D-B8C1-F08A1C9FABDD}" destId="{12198017-54B2-4F72-921B-29B9CD660019}" srcOrd="4" destOrd="0" presId="urn:microsoft.com/office/officeart/2005/8/layout/hProcess9"/>
    <dgm:cxn modelId="{6A2381A4-4DF1-42DB-B248-836141C6ACC6}" type="presParOf" srcId="{97F6759F-7DFA-4C3D-B8C1-F08A1C9FABDD}" destId="{8E27591C-5FE3-48C3-B567-31C9D8A5BB8B}" srcOrd="5" destOrd="0" presId="urn:microsoft.com/office/officeart/2005/8/layout/hProcess9"/>
    <dgm:cxn modelId="{5A4A9F7D-7A7C-451A-8784-25F45E5A89AA}" type="presParOf" srcId="{97F6759F-7DFA-4C3D-B8C1-F08A1C9FABDD}" destId="{B4A68364-6051-41BD-8E9C-94A516AB0066}"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B00D97-BFDE-4CBD-B1C8-BA606C853F62}" type="doc">
      <dgm:prSet loTypeId="urn:microsoft.com/office/officeart/2005/8/layout/vList2" loCatId="list" qsTypeId="urn:microsoft.com/office/officeart/2005/8/quickstyle/simple3" qsCatId="simple" csTypeId="urn:microsoft.com/office/officeart/2005/8/colors/colorful1" csCatId="colorful"/>
      <dgm:spPr/>
      <dgm:t>
        <a:bodyPr/>
        <a:lstStyle/>
        <a:p>
          <a:endParaRPr lang="en-US"/>
        </a:p>
      </dgm:t>
    </dgm:pt>
    <dgm:pt modelId="{CEAFE656-3D0F-46E3-AC4E-AF5BC3313495}">
      <dgm:prSet/>
      <dgm:spPr/>
      <dgm:t>
        <a:bodyPr/>
        <a:lstStyle/>
        <a:p>
          <a:pPr rtl="0"/>
          <a:r>
            <a:rPr lang="en-US" b="0" i="0" dirty="0">
              <a:latin typeface="Times New Roman" panose="02020603050405020304" pitchFamily="18" charset="0"/>
              <a:cs typeface="Times New Roman" panose="02020603050405020304" pitchFamily="18" charset="0"/>
            </a:rPr>
            <a:t>The first stage is identifying the target </a:t>
          </a:r>
          <a:r>
            <a:rPr lang="en-US" b="0" i="0" dirty="0" err="1">
              <a:latin typeface="Times New Roman" panose="02020603050405020304" pitchFamily="18" charset="0"/>
              <a:cs typeface="Times New Roman" panose="02020603050405020304" pitchFamily="18" charset="0"/>
            </a:rPr>
            <a:t>behaviour</a:t>
          </a:r>
          <a:endParaRPr lang="en-GB" dirty="0">
            <a:latin typeface="Times New Roman" panose="02020603050405020304" pitchFamily="18" charset="0"/>
            <a:cs typeface="Times New Roman" panose="02020603050405020304" pitchFamily="18" charset="0"/>
          </a:endParaRPr>
        </a:p>
      </dgm:t>
    </dgm:pt>
    <dgm:pt modelId="{7AE3B3D9-92AA-448B-851A-E6E55D966253}" type="parTrans" cxnId="{3736CAA7-F725-437C-9DD1-6F293CCCC288}">
      <dgm:prSet/>
      <dgm:spPr/>
      <dgm:t>
        <a:bodyPr/>
        <a:lstStyle/>
        <a:p>
          <a:endParaRPr lang="en-US"/>
        </a:p>
      </dgm:t>
    </dgm:pt>
    <dgm:pt modelId="{93AD61FC-016D-489B-9D9F-61D221692903}" type="sibTrans" cxnId="{3736CAA7-F725-437C-9DD1-6F293CCCC288}">
      <dgm:prSet/>
      <dgm:spPr/>
      <dgm:t>
        <a:bodyPr/>
        <a:lstStyle/>
        <a:p>
          <a:endParaRPr lang="en-US"/>
        </a:p>
      </dgm:t>
    </dgm:pt>
    <dgm:pt modelId="{74FF7C89-1D16-4EF0-93E1-0139969067B1}">
      <dgm:prSet/>
      <dgm:spPr/>
      <dgm:t>
        <a:bodyPr/>
        <a:lstStyle/>
        <a:p>
          <a:pPr rtl="0"/>
          <a:r>
            <a:rPr lang="en-US" b="0" i="0" dirty="0">
              <a:latin typeface="Times New Roman" panose="02020603050405020304" pitchFamily="18" charset="0"/>
              <a:cs typeface="Times New Roman" panose="02020603050405020304" pitchFamily="18" charset="0"/>
            </a:rPr>
            <a:t>In the case of adolescents' mental health improvement, self-care help-seeking </a:t>
          </a:r>
          <a:r>
            <a:rPr lang="en-US" b="0" i="0" dirty="0" err="1">
              <a:latin typeface="Times New Roman" panose="02020603050405020304" pitchFamily="18" charset="0"/>
              <a:cs typeface="Times New Roman" panose="02020603050405020304" pitchFamily="18" charset="0"/>
            </a:rPr>
            <a:t>behaviour</a:t>
          </a:r>
          <a:r>
            <a:rPr lang="en-US" b="0" i="0" dirty="0">
              <a:latin typeface="Times New Roman" panose="02020603050405020304" pitchFamily="18" charset="0"/>
              <a:cs typeface="Times New Roman" panose="02020603050405020304" pitchFamily="18" charset="0"/>
            </a:rPr>
            <a:t> is the target </a:t>
          </a:r>
          <a:r>
            <a:rPr lang="en-US" b="0" i="0" dirty="0" err="1">
              <a:latin typeface="Times New Roman" panose="02020603050405020304" pitchFamily="18" charset="0"/>
              <a:cs typeface="Times New Roman" panose="02020603050405020304" pitchFamily="18" charset="0"/>
            </a:rPr>
            <a:t>behaviour</a:t>
          </a:r>
          <a:r>
            <a:rPr lang="en-US" b="0" i="0"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dgm:t>
    </dgm:pt>
    <dgm:pt modelId="{00D7E59D-396A-4D51-B624-7E12896A4E86}" type="parTrans" cxnId="{B340074E-E2FD-4637-91C9-858C587D4B97}">
      <dgm:prSet/>
      <dgm:spPr/>
      <dgm:t>
        <a:bodyPr/>
        <a:lstStyle/>
        <a:p>
          <a:endParaRPr lang="en-US"/>
        </a:p>
      </dgm:t>
    </dgm:pt>
    <dgm:pt modelId="{5D9B9452-DE6D-40CE-A5C7-28AAAC22BE49}" type="sibTrans" cxnId="{B340074E-E2FD-4637-91C9-858C587D4B97}">
      <dgm:prSet/>
      <dgm:spPr/>
      <dgm:t>
        <a:bodyPr/>
        <a:lstStyle/>
        <a:p>
          <a:endParaRPr lang="en-US"/>
        </a:p>
      </dgm:t>
    </dgm:pt>
    <dgm:pt modelId="{1D8C7E12-4480-49E7-A302-AAC8EB1FABC5}">
      <dgm:prSet/>
      <dgm:spPr/>
      <dgm:t>
        <a:bodyPr/>
        <a:lstStyle/>
        <a:p>
          <a:pPr rtl="0"/>
          <a:r>
            <a:rPr lang="en-US" b="0" i="0" dirty="0">
              <a:latin typeface="Times New Roman" panose="02020603050405020304" pitchFamily="18" charset="0"/>
              <a:cs typeface="Times New Roman" panose="02020603050405020304" pitchFamily="18" charset="0"/>
            </a:rPr>
            <a:t>The second stage is to </a:t>
          </a:r>
          <a:r>
            <a:rPr lang="en-US" b="0" i="0" dirty="0" err="1">
              <a:latin typeface="Times New Roman" panose="02020603050405020304" pitchFamily="18" charset="0"/>
              <a:cs typeface="Times New Roman" panose="02020603050405020304" pitchFamily="18" charset="0"/>
            </a:rPr>
            <a:t>analyse</a:t>
          </a:r>
          <a:r>
            <a:rPr lang="en-US" b="0" i="0" dirty="0">
              <a:latin typeface="Times New Roman" panose="02020603050405020304" pitchFamily="18" charset="0"/>
              <a:cs typeface="Times New Roman" panose="02020603050405020304" pitchFamily="18" charset="0"/>
            </a:rPr>
            <a:t> the </a:t>
          </a:r>
          <a:r>
            <a:rPr lang="en-US" b="0" i="0" dirty="0" err="1">
              <a:latin typeface="Times New Roman" panose="02020603050405020304" pitchFamily="18" charset="0"/>
              <a:cs typeface="Times New Roman" panose="02020603050405020304" pitchFamily="18" charset="0"/>
            </a:rPr>
            <a:t>behaviour</a:t>
          </a:r>
          <a:r>
            <a:rPr lang="en-US" b="0" i="0" dirty="0">
              <a:latin typeface="Times New Roman" panose="02020603050405020304" pitchFamily="18" charset="0"/>
              <a:cs typeface="Times New Roman" panose="02020603050405020304" pitchFamily="18" charset="0"/>
            </a:rPr>
            <a:t> with respect to capability, opportunity and motivation (Phang, 2025).</a:t>
          </a:r>
          <a:endParaRPr lang="en-GB" dirty="0">
            <a:latin typeface="Times New Roman" panose="02020603050405020304" pitchFamily="18" charset="0"/>
            <a:cs typeface="Times New Roman" panose="02020603050405020304" pitchFamily="18" charset="0"/>
          </a:endParaRPr>
        </a:p>
      </dgm:t>
    </dgm:pt>
    <dgm:pt modelId="{BD77F279-1952-4152-B9AB-C8AECECA5891}" type="parTrans" cxnId="{11A9FCE8-4696-4836-A89A-A96E8E3D862F}">
      <dgm:prSet/>
      <dgm:spPr/>
      <dgm:t>
        <a:bodyPr/>
        <a:lstStyle/>
        <a:p>
          <a:endParaRPr lang="en-US"/>
        </a:p>
      </dgm:t>
    </dgm:pt>
    <dgm:pt modelId="{8BA67B94-4D6C-45EA-858B-44A0C19BC0E2}" type="sibTrans" cxnId="{11A9FCE8-4696-4836-A89A-A96E8E3D862F}">
      <dgm:prSet/>
      <dgm:spPr/>
      <dgm:t>
        <a:bodyPr/>
        <a:lstStyle/>
        <a:p>
          <a:endParaRPr lang="en-US"/>
        </a:p>
      </dgm:t>
    </dgm:pt>
    <dgm:pt modelId="{C5DB6A3A-994C-46CB-AE16-48449624509B}">
      <dgm:prSet/>
      <dgm:spPr/>
      <dgm:t>
        <a:bodyPr/>
        <a:lstStyle/>
        <a:p>
          <a:pPr rtl="0"/>
          <a:r>
            <a:rPr lang="en-US" b="0" i="0">
              <a:latin typeface="Times New Roman" panose="02020603050405020304" pitchFamily="18" charset="0"/>
              <a:cs typeface="Times New Roman" panose="02020603050405020304" pitchFamily="18" charset="0"/>
            </a:rPr>
            <a:t>Third stage of design interventions</a:t>
          </a:r>
          <a:endParaRPr lang="en-GB">
            <a:latin typeface="Times New Roman" panose="02020603050405020304" pitchFamily="18" charset="0"/>
            <a:cs typeface="Times New Roman" panose="02020603050405020304" pitchFamily="18" charset="0"/>
          </a:endParaRPr>
        </a:p>
      </dgm:t>
    </dgm:pt>
    <dgm:pt modelId="{98A87E26-57FA-492F-ACAA-979462B6D6C7}" type="parTrans" cxnId="{ADBA0776-4F19-4281-BE18-B8833CD2D0A4}">
      <dgm:prSet/>
      <dgm:spPr/>
      <dgm:t>
        <a:bodyPr/>
        <a:lstStyle/>
        <a:p>
          <a:endParaRPr lang="en-US"/>
        </a:p>
      </dgm:t>
    </dgm:pt>
    <dgm:pt modelId="{F85AF308-77A2-42E5-AC17-85CA50D6A832}" type="sibTrans" cxnId="{ADBA0776-4F19-4281-BE18-B8833CD2D0A4}">
      <dgm:prSet/>
      <dgm:spPr/>
      <dgm:t>
        <a:bodyPr/>
        <a:lstStyle/>
        <a:p>
          <a:endParaRPr lang="en-US"/>
        </a:p>
      </dgm:t>
    </dgm:pt>
    <dgm:pt modelId="{4C21F645-404C-4710-80F5-6BE53F7B12CF}">
      <dgm:prSet/>
      <dgm:spPr/>
      <dgm:t>
        <a:bodyPr/>
        <a:lstStyle/>
        <a:p>
          <a:pPr rtl="0"/>
          <a:r>
            <a:rPr lang="en-US" b="0" i="0">
              <a:latin typeface="Times New Roman" panose="02020603050405020304" pitchFamily="18" charset="0"/>
              <a:cs typeface="Times New Roman" panose="02020603050405020304" pitchFamily="18" charset="0"/>
            </a:rPr>
            <a:t>Fourth stage of delivery and intervention evaluation. </a:t>
          </a:r>
          <a:endParaRPr lang="en-GB">
            <a:latin typeface="Times New Roman" panose="02020603050405020304" pitchFamily="18" charset="0"/>
            <a:cs typeface="Times New Roman" panose="02020603050405020304" pitchFamily="18" charset="0"/>
          </a:endParaRPr>
        </a:p>
      </dgm:t>
    </dgm:pt>
    <dgm:pt modelId="{DAD23CD8-7C5E-4975-8858-05DABFEC65C0}" type="parTrans" cxnId="{92906E34-E9CD-474C-9695-3B2A502C397C}">
      <dgm:prSet/>
      <dgm:spPr/>
      <dgm:t>
        <a:bodyPr/>
        <a:lstStyle/>
        <a:p>
          <a:endParaRPr lang="en-US"/>
        </a:p>
      </dgm:t>
    </dgm:pt>
    <dgm:pt modelId="{D9AADBAB-49CF-404C-91E9-14FA28B88C06}" type="sibTrans" cxnId="{92906E34-E9CD-474C-9695-3B2A502C397C}">
      <dgm:prSet/>
      <dgm:spPr/>
      <dgm:t>
        <a:bodyPr/>
        <a:lstStyle/>
        <a:p>
          <a:endParaRPr lang="en-US"/>
        </a:p>
      </dgm:t>
    </dgm:pt>
    <dgm:pt modelId="{0A915A7C-76CC-47A8-BBE7-95872E5D01AE}">
      <dgm:prSet/>
      <dgm:spPr/>
      <dgm:t>
        <a:bodyPr/>
        <a:lstStyle/>
        <a:p>
          <a:pPr rtl="0"/>
          <a:r>
            <a:rPr lang="en-US" b="0" i="0" dirty="0">
              <a:latin typeface="Times New Roman" panose="02020603050405020304" pitchFamily="18" charset="0"/>
              <a:cs typeface="Times New Roman" panose="02020603050405020304" pitchFamily="18" charset="0"/>
            </a:rPr>
            <a:t>Successful adherence to these stages can help to make changes in the adolescents' mental healthcare-seeking </a:t>
          </a:r>
          <a:r>
            <a:rPr lang="en-US" b="0" i="0" dirty="0" err="1">
              <a:latin typeface="Times New Roman" panose="02020603050405020304" pitchFamily="18" charset="0"/>
              <a:cs typeface="Times New Roman" panose="02020603050405020304" pitchFamily="18" charset="0"/>
            </a:rPr>
            <a:t>behaviour</a:t>
          </a:r>
          <a:r>
            <a:rPr lang="en-US" b="0" i="0"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dgm:t>
    </dgm:pt>
    <dgm:pt modelId="{3FD4C13D-E719-469D-BEF2-F4F827C47A74}" type="parTrans" cxnId="{F8FB16CB-23B2-4063-B557-E905EE797445}">
      <dgm:prSet/>
      <dgm:spPr/>
      <dgm:t>
        <a:bodyPr/>
        <a:lstStyle/>
        <a:p>
          <a:endParaRPr lang="en-US"/>
        </a:p>
      </dgm:t>
    </dgm:pt>
    <dgm:pt modelId="{145F2594-EF12-43EF-BFBD-8CC90C5000EA}" type="sibTrans" cxnId="{F8FB16CB-23B2-4063-B557-E905EE797445}">
      <dgm:prSet/>
      <dgm:spPr/>
      <dgm:t>
        <a:bodyPr/>
        <a:lstStyle/>
        <a:p>
          <a:endParaRPr lang="en-US"/>
        </a:p>
      </dgm:t>
    </dgm:pt>
    <dgm:pt modelId="{01E45405-77B2-466B-883D-4DB187F1528B}" type="pres">
      <dgm:prSet presAssocID="{60B00D97-BFDE-4CBD-B1C8-BA606C853F62}" presName="linear" presStyleCnt="0">
        <dgm:presLayoutVars>
          <dgm:animLvl val="lvl"/>
          <dgm:resizeHandles val="exact"/>
        </dgm:presLayoutVars>
      </dgm:prSet>
      <dgm:spPr/>
    </dgm:pt>
    <dgm:pt modelId="{64DD8E8F-BA04-484A-BFE5-E6AB02D4B3D4}" type="pres">
      <dgm:prSet presAssocID="{CEAFE656-3D0F-46E3-AC4E-AF5BC3313495}" presName="parentText" presStyleLbl="node1" presStyleIdx="0" presStyleCnt="6">
        <dgm:presLayoutVars>
          <dgm:chMax val="0"/>
          <dgm:bulletEnabled val="1"/>
        </dgm:presLayoutVars>
      </dgm:prSet>
      <dgm:spPr/>
    </dgm:pt>
    <dgm:pt modelId="{A9AB53C4-B995-41F2-87E5-A7DF37A0E696}" type="pres">
      <dgm:prSet presAssocID="{93AD61FC-016D-489B-9D9F-61D221692903}" presName="spacer" presStyleCnt="0"/>
      <dgm:spPr/>
    </dgm:pt>
    <dgm:pt modelId="{8EEF64B4-46B1-4880-BD1B-2F804B8EC0EA}" type="pres">
      <dgm:prSet presAssocID="{74FF7C89-1D16-4EF0-93E1-0139969067B1}" presName="parentText" presStyleLbl="node1" presStyleIdx="1" presStyleCnt="6">
        <dgm:presLayoutVars>
          <dgm:chMax val="0"/>
          <dgm:bulletEnabled val="1"/>
        </dgm:presLayoutVars>
      </dgm:prSet>
      <dgm:spPr/>
    </dgm:pt>
    <dgm:pt modelId="{D7F7AD5F-51C3-40BE-827F-CAF9515C5EF7}" type="pres">
      <dgm:prSet presAssocID="{5D9B9452-DE6D-40CE-A5C7-28AAAC22BE49}" presName="spacer" presStyleCnt="0"/>
      <dgm:spPr/>
    </dgm:pt>
    <dgm:pt modelId="{630693B5-D33A-496E-9027-0AFCD5BBBE34}" type="pres">
      <dgm:prSet presAssocID="{1D8C7E12-4480-49E7-A302-AAC8EB1FABC5}" presName="parentText" presStyleLbl="node1" presStyleIdx="2" presStyleCnt="6">
        <dgm:presLayoutVars>
          <dgm:chMax val="0"/>
          <dgm:bulletEnabled val="1"/>
        </dgm:presLayoutVars>
      </dgm:prSet>
      <dgm:spPr/>
    </dgm:pt>
    <dgm:pt modelId="{238AADA4-EDDD-4BBD-8BDE-89BFA533EC53}" type="pres">
      <dgm:prSet presAssocID="{8BA67B94-4D6C-45EA-858B-44A0C19BC0E2}" presName="spacer" presStyleCnt="0"/>
      <dgm:spPr/>
    </dgm:pt>
    <dgm:pt modelId="{E8AD0533-3680-4C3D-B9F9-24C42962A509}" type="pres">
      <dgm:prSet presAssocID="{C5DB6A3A-994C-46CB-AE16-48449624509B}" presName="parentText" presStyleLbl="node1" presStyleIdx="3" presStyleCnt="6">
        <dgm:presLayoutVars>
          <dgm:chMax val="0"/>
          <dgm:bulletEnabled val="1"/>
        </dgm:presLayoutVars>
      </dgm:prSet>
      <dgm:spPr/>
    </dgm:pt>
    <dgm:pt modelId="{57DB4849-45DE-42BC-9D52-132E25129424}" type="pres">
      <dgm:prSet presAssocID="{F85AF308-77A2-42E5-AC17-85CA50D6A832}" presName="spacer" presStyleCnt="0"/>
      <dgm:spPr/>
    </dgm:pt>
    <dgm:pt modelId="{1EF2E0C7-7E1B-460C-87DE-CD9FD62CD8EC}" type="pres">
      <dgm:prSet presAssocID="{4C21F645-404C-4710-80F5-6BE53F7B12CF}" presName="parentText" presStyleLbl="node1" presStyleIdx="4" presStyleCnt="6">
        <dgm:presLayoutVars>
          <dgm:chMax val="0"/>
          <dgm:bulletEnabled val="1"/>
        </dgm:presLayoutVars>
      </dgm:prSet>
      <dgm:spPr/>
    </dgm:pt>
    <dgm:pt modelId="{9420474E-9EEF-499D-BD10-0845EBEF5DB5}" type="pres">
      <dgm:prSet presAssocID="{D9AADBAB-49CF-404C-91E9-14FA28B88C06}" presName="spacer" presStyleCnt="0"/>
      <dgm:spPr/>
    </dgm:pt>
    <dgm:pt modelId="{76BA36DC-94C0-46EB-91FA-17CFB9C1EC66}" type="pres">
      <dgm:prSet presAssocID="{0A915A7C-76CC-47A8-BBE7-95872E5D01AE}" presName="parentText" presStyleLbl="node1" presStyleIdx="5" presStyleCnt="6">
        <dgm:presLayoutVars>
          <dgm:chMax val="0"/>
          <dgm:bulletEnabled val="1"/>
        </dgm:presLayoutVars>
      </dgm:prSet>
      <dgm:spPr/>
    </dgm:pt>
  </dgm:ptLst>
  <dgm:cxnLst>
    <dgm:cxn modelId="{717C351C-3631-4C7B-89B7-44D471EFCC7F}" type="presOf" srcId="{1D8C7E12-4480-49E7-A302-AAC8EB1FABC5}" destId="{630693B5-D33A-496E-9027-0AFCD5BBBE34}" srcOrd="0" destOrd="0" presId="urn:microsoft.com/office/officeart/2005/8/layout/vList2"/>
    <dgm:cxn modelId="{0CC24625-D31C-4A43-AD16-2451FE80F2AC}" type="presOf" srcId="{C5DB6A3A-994C-46CB-AE16-48449624509B}" destId="{E8AD0533-3680-4C3D-B9F9-24C42962A509}" srcOrd="0" destOrd="0" presId="urn:microsoft.com/office/officeart/2005/8/layout/vList2"/>
    <dgm:cxn modelId="{92906E34-E9CD-474C-9695-3B2A502C397C}" srcId="{60B00D97-BFDE-4CBD-B1C8-BA606C853F62}" destId="{4C21F645-404C-4710-80F5-6BE53F7B12CF}" srcOrd="4" destOrd="0" parTransId="{DAD23CD8-7C5E-4975-8858-05DABFEC65C0}" sibTransId="{D9AADBAB-49CF-404C-91E9-14FA28B88C06}"/>
    <dgm:cxn modelId="{B340074E-E2FD-4637-91C9-858C587D4B97}" srcId="{60B00D97-BFDE-4CBD-B1C8-BA606C853F62}" destId="{74FF7C89-1D16-4EF0-93E1-0139969067B1}" srcOrd="1" destOrd="0" parTransId="{00D7E59D-396A-4D51-B624-7E12896A4E86}" sibTransId="{5D9B9452-DE6D-40CE-A5C7-28AAAC22BE49}"/>
    <dgm:cxn modelId="{3DBC3054-974C-45BA-B0EB-7D81A2F1764A}" type="presOf" srcId="{4C21F645-404C-4710-80F5-6BE53F7B12CF}" destId="{1EF2E0C7-7E1B-460C-87DE-CD9FD62CD8EC}" srcOrd="0" destOrd="0" presId="urn:microsoft.com/office/officeart/2005/8/layout/vList2"/>
    <dgm:cxn modelId="{ADBA0776-4F19-4281-BE18-B8833CD2D0A4}" srcId="{60B00D97-BFDE-4CBD-B1C8-BA606C853F62}" destId="{C5DB6A3A-994C-46CB-AE16-48449624509B}" srcOrd="3" destOrd="0" parTransId="{98A87E26-57FA-492F-ACAA-979462B6D6C7}" sibTransId="{F85AF308-77A2-42E5-AC17-85CA50D6A832}"/>
    <dgm:cxn modelId="{335AA056-125B-4C5E-A565-0E59165B8D08}" type="presOf" srcId="{CEAFE656-3D0F-46E3-AC4E-AF5BC3313495}" destId="{64DD8E8F-BA04-484A-BFE5-E6AB02D4B3D4}" srcOrd="0" destOrd="0" presId="urn:microsoft.com/office/officeart/2005/8/layout/vList2"/>
    <dgm:cxn modelId="{5E3E5993-54B2-4B53-A51B-8FDBB36FB155}" type="presOf" srcId="{74FF7C89-1D16-4EF0-93E1-0139969067B1}" destId="{8EEF64B4-46B1-4880-BD1B-2F804B8EC0EA}" srcOrd="0" destOrd="0" presId="urn:microsoft.com/office/officeart/2005/8/layout/vList2"/>
    <dgm:cxn modelId="{89356FA7-A301-4F18-8722-BF9AD0677AE1}" type="presOf" srcId="{60B00D97-BFDE-4CBD-B1C8-BA606C853F62}" destId="{01E45405-77B2-466B-883D-4DB187F1528B}" srcOrd="0" destOrd="0" presId="urn:microsoft.com/office/officeart/2005/8/layout/vList2"/>
    <dgm:cxn modelId="{3736CAA7-F725-437C-9DD1-6F293CCCC288}" srcId="{60B00D97-BFDE-4CBD-B1C8-BA606C853F62}" destId="{CEAFE656-3D0F-46E3-AC4E-AF5BC3313495}" srcOrd="0" destOrd="0" parTransId="{7AE3B3D9-92AA-448B-851A-E6E55D966253}" sibTransId="{93AD61FC-016D-489B-9D9F-61D221692903}"/>
    <dgm:cxn modelId="{3A12B4B7-6111-4058-B23F-75E61B5C474B}" type="presOf" srcId="{0A915A7C-76CC-47A8-BBE7-95872E5D01AE}" destId="{76BA36DC-94C0-46EB-91FA-17CFB9C1EC66}" srcOrd="0" destOrd="0" presId="urn:microsoft.com/office/officeart/2005/8/layout/vList2"/>
    <dgm:cxn modelId="{F8FB16CB-23B2-4063-B557-E905EE797445}" srcId="{60B00D97-BFDE-4CBD-B1C8-BA606C853F62}" destId="{0A915A7C-76CC-47A8-BBE7-95872E5D01AE}" srcOrd="5" destOrd="0" parTransId="{3FD4C13D-E719-469D-BEF2-F4F827C47A74}" sibTransId="{145F2594-EF12-43EF-BFBD-8CC90C5000EA}"/>
    <dgm:cxn modelId="{11A9FCE8-4696-4836-A89A-A96E8E3D862F}" srcId="{60B00D97-BFDE-4CBD-B1C8-BA606C853F62}" destId="{1D8C7E12-4480-49E7-A302-AAC8EB1FABC5}" srcOrd="2" destOrd="0" parTransId="{BD77F279-1952-4152-B9AB-C8AECECA5891}" sibTransId="{8BA67B94-4D6C-45EA-858B-44A0C19BC0E2}"/>
    <dgm:cxn modelId="{48A66408-CB53-4CF7-90F1-2EC0A59E8345}" type="presParOf" srcId="{01E45405-77B2-466B-883D-4DB187F1528B}" destId="{64DD8E8F-BA04-484A-BFE5-E6AB02D4B3D4}" srcOrd="0" destOrd="0" presId="urn:microsoft.com/office/officeart/2005/8/layout/vList2"/>
    <dgm:cxn modelId="{966A8360-1649-49A5-99D8-9810F787474F}" type="presParOf" srcId="{01E45405-77B2-466B-883D-4DB187F1528B}" destId="{A9AB53C4-B995-41F2-87E5-A7DF37A0E696}" srcOrd="1" destOrd="0" presId="urn:microsoft.com/office/officeart/2005/8/layout/vList2"/>
    <dgm:cxn modelId="{225EA554-A520-4C40-893E-0D1CA555EF73}" type="presParOf" srcId="{01E45405-77B2-466B-883D-4DB187F1528B}" destId="{8EEF64B4-46B1-4880-BD1B-2F804B8EC0EA}" srcOrd="2" destOrd="0" presId="urn:microsoft.com/office/officeart/2005/8/layout/vList2"/>
    <dgm:cxn modelId="{1C11E798-28BA-4FE9-AD04-05369333B448}" type="presParOf" srcId="{01E45405-77B2-466B-883D-4DB187F1528B}" destId="{D7F7AD5F-51C3-40BE-827F-CAF9515C5EF7}" srcOrd="3" destOrd="0" presId="urn:microsoft.com/office/officeart/2005/8/layout/vList2"/>
    <dgm:cxn modelId="{A1ED6AC0-F9C2-457F-9D2F-F5AE943BA85D}" type="presParOf" srcId="{01E45405-77B2-466B-883D-4DB187F1528B}" destId="{630693B5-D33A-496E-9027-0AFCD5BBBE34}" srcOrd="4" destOrd="0" presId="urn:microsoft.com/office/officeart/2005/8/layout/vList2"/>
    <dgm:cxn modelId="{EC6037C0-3D5D-48AC-BD33-6587978BDCC1}" type="presParOf" srcId="{01E45405-77B2-466B-883D-4DB187F1528B}" destId="{238AADA4-EDDD-4BBD-8BDE-89BFA533EC53}" srcOrd="5" destOrd="0" presId="urn:microsoft.com/office/officeart/2005/8/layout/vList2"/>
    <dgm:cxn modelId="{5B8D1357-4524-4220-954D-56A41041DDBD}" type="presParOf" srcId="{01E45405-77B2-466B-883D-4DB187F1528B}" destId="{E8AD0533-3680-4C3D-B9F9-24C42962A509}" srcOrd="6" destOrd="0" presId="urn:microsoft.com/office/officeart/2005/8/layout/vList2"/>
    <dgm:cxn modelId="{1E20EF07-0D33-44C2-A113-D6B297DB4661}" type="presParOf" srcId="{01E45405-77B2-466B-883D-4DB187F1528B}" destId="{57DB4849-45DE-42BC-9D52-132E25129424}" srcOrd="7" destOrd="0" presId="urn:microsoft.com/office/officeart/2005/8/layout/vList2"/>
    <dgm:cxn modelId="{7D21483B-3E82-4041-B45D-11752F7E069F}" type="presParOf" srcId="{01E45405-77B2-466B-883D-4DB187F1528B}" destId="{1EF2E0C7-7E1B-460C-87DE-CD9FD62CD8EC}" srcOrd="8" destOrd="0" presId="urn:microsoft.com/office/officeart/2005/8/layout/vList2"/>
    <dgm:cxn modelId="{07EF5D29-7420-4FB5-8818-19BB35A6DBBD}" type="presParOf" srcId="{01E45405-77B2-466B-883D-4DB187F1528B}" destId="{9420474E-9EEF-499D-BD10-0845EBEF5DB5}" srcOrd="9" destOrd="0" presId="urn:microsoft.com/office/officeart/2005/8/layout/vList2"/>
    <dgm:cxn modelId="{867FB266-764C-49D2-A9F8-0BBC2AA41496}" type="presParOf" srcId="{01E45405-77B2-466B-883D-4DB187F1528B}" destId="{76BA36DC-94C0-46EB-91FA-17CFB9C1EC6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56C28A-AF2E-49E9-961D-2B03783A7AB3}" type="doc">
      <dgm:prSet loTypeId="urn:microsoft.com/office/officeart/2005/8/layout/radial5" loCatId="cycle" qsTypeId="urn:microsoft.com/office/officeart/2005/8/quickstyle/simple3" qsCatId="simple" csTypeId="urn:microsoft.com/office/officeart/2005/8/colors/colorful5" csCatId="colorful" phldr="1"/>
      <dgm:spPr/>
      <dgm:t>
        <a:bodyPr/>
        <a:lstStyle/>
        <a:p>
          <a:endParaRPr lang="en-US"/>
        </a:p>
      </dgm:t>
    </dgm:pt>
    <dgm:pt modelId="{EC43CD75-41A7-451C-BD0F-BCB8DA6F143F}">
      <dgm:prSet phldrT="[Text]" custT="1"/>
      <dgm:spPr/>
      <dgm:t>
        <a:bodyPr/>
        <a:lstStyle/>
        <a:p>
          <a:r>
            <a:rPr lang="en-US" sz="1800" b="1" dirty="0">
              <a:latin typeface="Times New Roman" panose="02020603050405020304" pitchFamily="18" charset="0"/>
              <a:cs typeface="Times New Roman" panose="02020603050405020304" pitchFamily="18" charset="0"/>
            </a:rPr>
            <a:t>Behaviour</a:t>
          </a:r>
        </a:p>
        <a:p>
          <a:r>
            <a:rPr lang="en-GB" sz="1800" b="0" i="0" u="none" dirty="0">
              <a:latin typeface="Times New Roman" panose="02020603050405020304" pitchFamily="18" charset="0"/>
              <a:cs typeface="Times New Roman" panose="02020603050405020304" pitchFamily="18" charset="0"/>
            </a:rPr>
            <a:t>(Use of digital  mental health  app regularly)</a:t>
          </a:r>
          <a:endParaRPr lang="en-US" sz="1800" dirty="0">
            <a:latin typeface="Times New Roman" panose="02020603050405020304" pitchFamily="18" charset="0"/>
            <a:cs typeface="Times New Roman" panose="02020603050405020304" pitchFamily="18" charset="0"/>
          </a:endParaRPr>
        </a:p>
      </dgm:t>
    </dgm:pt>
    <dgm:pt modelId="{78DB1E71-42FE-40E3-9D04-DF3AA76A9EDE}" type="parTrans" cxnId="{8F9FF12E-439F-4D08-907B-7537D1E105D0}">
      <dgm:prSet/>
      <dgm:spPr/>
      <dgm:t>
        <a:bodyPr/>
        <a:lstStyle/>
        <a:p>
          <a:endParaRPr lang="en-US" sz="1800">
            <a:solidFill>
              <a:sysClr val="windowText" lastClr="000000"/>
            </a:solidFill>
          </a:endParaRPr>
        </a:p>
      </dgm:t>
    </dgm:pt>
    <dgm:pt modelId="{81EEA822-8683-4308-943B-DE43EB6C92C6}" type="sibTrans" cxnId="{8F9FF12E-439F-4D08-907B-7537D1E105D0}">
      <dgm:prSet/>
      <dgm:spPr/>
      <dgm:t>
        <a:bodyPr/>
        <a:lstStyle/>
        <a:p>
          <a:endParaRPr lang="en-US" sz="1800">
            <a:solidFill>
              <a:sysClr val="windowText" lastClr="000000"/>
            </a:solidFill>
          </a:endParaRPr>
        </a:p>
      </dgm:t>
    </dgm:pt>
    <dgm:pt modelId="{5A5889DA-E92F-4B56-8238-A2258D4EDC8E}">
      <dgm:prSet phldrT="[Text]" custT="1"/>
      <dgm:spPr/>
      <dgm:t>
        <a:bodyPr/>
        <a:lstStyle/>
        <a:p>
          <a:r>
            <a:rPr lang="en-US" sz="1800" b="1">
              <a:latin typeface="Times New Roman" panose="02020603050405020304" pitchFamily="18" charset="0"/>
              <a:cs typeface="Times New Roman" panose="02020603050405020304" pitchFamily="18" charset="0"/>
            </a:rPr>
            <a:t>Capability (C)</a:t>
          </a:r>
          <a:r>
            <a:rPr lang="en-GB" sz="1800" b="1">
              <a:latin typeface="Times New Roman" panose="02020603050405020304" pitchFamily="18" charset="0"/>
              <a:cs typeface="Times New Roman" panose="02020603050405020304" pitchFamily="18" charset="0"/>
            </a:rPr>
            <a:t> </a:t>
          </a:r>
        </a:p>
        <a:p>
          <a:r>
            <a:rPr lang="en-GB" sz="1800" b="1">
              <a:latin typeface="Times New Roman" panose="02020603050405020304" pitchFamily="18" charset="0"/>
              <a:cs typeface="Times New Roman" panose="02020603050405020304" pitchFamily="18" charset="0"/>
            </a:rPr>
            <a:t>(</a:t>
          </a:r>
          <a:r>
            <a:rPr lang="en-GB" sz="1800">
              <a:latin typeface="Times New Roman" panose="02020603050405020304" pitchFamily="18" charset="0"/>
              <a:cs typeface="Times New Roman" panose="02020603050405020304" pitchFamily="18" charset="0"/>
            </a:rPr>
            <a:t>Mental health knowledge,</a:t>
          </a:r>
          <a:br>
            <a:rPr lang="en-GB" sz="1800">
              <a:latin typeface="Times New Roman" panose="02020603050405020304" pitchFamily="18" charset="0"/>
              <a:cs typeface="Times New Roman" panose="02020603050405020304" pitchFamily="18" charset="0"/>
            </a:rPr>
          </a:br>
          <a:r>
            <a:rPr lang="en-GB" sz="1800">
              <a:latin typeface="Times New Roman" panose="02020603050405020304" pitchFamily="18" charset="0"/>
              <a:cs typeface="Times New Roman" panose="02020603050405020304" pitchFamily="18" charset="0"/>
            </a:rPr>
            <a:t>emotional awareness,</a:t>
          </a:r>
          <a:br>
            <a:rPr lang="en-GB" sz="1800">
              <a:latin typeface="Times New Roman" panose="02020603050405020304" pitchFamily="18" charset="0"/>
              <a:cs typeface="Times New Roman" panose="02020603050405020304" pitchFamily="18" charset="0"/>
            </a:rPr>
          </a:br>
          <a:r>
            <a:rPr lang="en-GB" sz="1800">
              <a:latin typeface="Times New Roman" panose="02020603050405020304" pitchFamily="18" charset="0"/>
              <a:cs typeface="Times New Roman" panose="02020603050405020304" pitchFamily="18" charset="0"/>
            </a:rPr>
            <a:t>app usage skills)</a:t>
          </a:r>
          <a:endParaRPr lang="en-US" sz="1800">
            <a:latin typeface="Times New Roman" panose="02020603050405020304" pitchFamily="18" charset="0"/>
            <a:cs typeface="Times New Roman" panose="02020603050405020304" pitchFamily="18" charset="0"/>
          </a:endParaRPr>
        </a:p>
      </dgm:t>
    </dgm:pt>
    <dgm:pt modelId="{4B94F63A-7086-4C75-83E9-3C200D3F1A98}" type="parTrans" cxnId="{ED48C1F9-AA09-45DD-9411-46C8CE40682E}">
      <dgm:prSet custT="1"/>
      <dgm:spPr/>
      <dgm:t>
        <a:bodyPr/>
        <a:lstStyle/>
        <a:p>
          <a:endParaRPr lang="en-US" sz="1800">
            <a:solidFill>
              <a:sysClr val="windowText" lastClr="000000"/>
            </a:solidFill>
          </a:endParaRPr>
        </a:p>
      </dgm:t>
    </dgm:pt>
    <dgm:pt modelId="{85E63336-D528-44CB-99D1-07992D384135}" type="sibTrans" cxnId="{ED48C1F9-AA09-45DD-9411-46C8CE40682E}">
      <dgm:prSet/>
      <dgm:spPr/>
      <dgm:t>
        <a:bodyPr/>
        <a:lstStyle/>
        <a:p>
          <a:endParaRPr lang="en-US" sz="1800">
            <a:solidFill>
              <a:sysClr val="windowText" lastClr="000000"/>
            </a:solidFill>
          </a:endParaRPr>
        </a:p>
      </dgm:t>
    </dgm:pt>
    <dgm:pt modelId="{38A9DE44-7753-4494-BB47-4380FA726381}">
      <dgm:prSet phldrT="[Text]" custT="1"/>
      <dgm:spPr/>
      <dgm:t>
        <a:bodyPr/>
        <a:lstStyle/>
        <a:p>
          <a:r>
            <a:rPr lang="en-US" sz="1800" b="1">
              <a:latin typeface="Times New Roman" panose="02020603050405020304" pitchFamily="18" charset="0"/>
              <a:cs typeface="Times New Roman" panose="02020603050405020304" pitchFamily="18" charset="0"/>
            </a:rPr>
            <a:t>Opportunity (O) (</a:t>
          </a:r>
          <a:r>
            <a:rPr lang="en-GB" sz="1800" b="0" i="0" u="none">
              <a:latin typeface="Times New Roman" panose="02020603050405020304" pitchFamily="18" charset="0"/>
              <a:cs typeface="Times New Roman" panose="02020603050405020304" pitchFamily="18" charset="0"/>
            </a:rPr>
            <a:t>Access to mobile app, internet anonymity, peer/social support)</a:t>
          </a:r>
          <a:endParaRPr lang="en-US" sz="1800">
            <a:latin typeface="Times New Roman" panose="02020603050405020304" pitchFamily="18" charset="0"/>
            <a:cs typeface="Times New Roman" panose="02020603050405020304" pitchFamily="18" charset="0"/>
          </a:endParaRPr>
        </a:p>
      </dgm:t>
    </dgm:pt>
    <dgm:pt modelId="{A8F181FE-5C35-471D-9EF3-E9F9EE68D250}" type="parTrans" cxnId="{3B6BAE2D-BC9A-4684-997F-70D93438A593}">
      <dgm:prSet custT="1"/>
      <dgm:spPr/>
      <dgm:t>
        <a:bodyPr/>
        <a:lstStyle/>
        <a:p>
          <a:endParaRPr lang="en-US" sz="1800">
            <a:solidFill>
              <a:sysClr val="windowText" lastClr="000000"/>
            </a:solidFill>
          </a:endParaRPr>
        </a:p>
      </dgm:t>
    </dgm:pt>
    <dgm:pt modelId="{3E47DE4F-6E9F-45FE-98AF-393050269937}" type="sibTrans" cxnId="{3B6BAE2D-BC9A-4684-997F-70D93438A593}">
      <dgm:prSet/>
      <dgm:spPr/>
      <dgm:t>
        <a:bodyPr/>
        <a:lstStyle/>
        <a:p>
          <a:endParaRPr lang="en-US" sz="1800">
            <a:solidFill>
              <a:sysClr val="windowText" lastClr="000000"/>
            </a:solidFill>
          </a:endParaRPr>
        </a:p>
      </dgm:t>
    </dgm:pt>
    <dgm:pt modelId="{5BF23DD3-B04F-45E2-9981-5844806D9105}">
      <dgm:prSet phldrT="[Text]" custT="1"/>
      <dgm:spPr/>
      <dgm:t>
        <a:bodyPr/>
        <a:lstStyle/>
        <a:p>
          <a:r>
            <a:rPr lang="en-US" sz="1800" b="1">
              <a:latin typeface="Times New Roman" panose="02020603050405020304" pitchFamily="18" charset="0"/>
              <a:cs typeface="Times New Roman" panose="02020603050405020304" pitchFamily="18" charset="0"/>
            </a:rPr>
            <a:t>Motivation (M)</a:t>
          </a:r>
          <a:r>
            <a:rPr lang="en-GB" sz="1800" b="1" i="0" u="none">
              <a:latin typeface="Times New Roman" panose="02020603050405020304" pitchFamily="18" charset="0"/>
              <a:cs typeface="Times New Roman" panose="02020603050405020304" pitchFamily="18" charset="0"/>
            </a:rPr>
            <a:t> (</a:t>
          </a:r>
          <a:r>
            <a:rPr lang="en-GB" sz="1800" b="0" i="0" u="none">
              <a:latin typeface="Times New Roman" panose="02020603050405020304" pitchFamily="18" charset="0"/>
              <a:cs typeface="Times New Roman" panose="02020603050405020304" pitchFamily="18" charset="0"/>
            </a:rPr>
            <a:t>Desire to seek  help for emotional triggers, habits)</a:t>
          </a:r>
          <a:endParaRPr lang="en-US" sz="1800">
            <a:latin typeface="Times New Roman" panose="02020603050405020304" pitchFamily="18" charset="0"/>
            <a:cs typeface="Times New Roman" panose="02020603050405020304" pitchFamily="18" charset="0"/>
          </a:endParaRPr>
        </a:p>
      </dgm:t>
    </dgm:pt>
    <dgm:pt modelId="{C87FDDF2-2711-41A3-B31D-4433FA9DB607}" type="parTrans" cxnId="{A6EB3A8B-0BB4-4530-A5BA-EAFA719A3BD9}">
      <dgm:prSet custT="1"/>
      <dgm:spPr/>
      <dgm:t>
        <a:bodyPr/>
        <a:lstStyle/>
        <a:p>
          <a:endParaRPr lang="en-US" sz="1800">
            <a:solidFill>
              <a:sysClr val="windowText" lastClr="000000"/>
            </a:solidFill>
          </a:endParaRPr>
        </a:p>
      </dgm:t>
    </dgm:pt>
    <dgm:pt modelId="{0B76A68A-38F1-4E26-8A26-2BBE3870F4EA}" type="sibTrans" cxnId="{A6EB3A8B-0BB4-4530-A5BA-EAFA719A3BD9}">
      <dgm:prSet/>
      <dgm:spPr/>
      <dgm:t>
        <a:bodyPr/>
        <a:lstStyle/>
        <a:p>
          <a:endParaRPr lang="en-US" sz="1800">
            <a:solidFill>
              <a:sysClr val="windowText" lastClr="000000"/>
            </a:solidFill>
          </a:endParaRPr>
        </a:p>
      </dgm:t>
    </dgm:pt>
    <dgm:pt modelId="{0C34CC5B-5CDC-4D1C-AE22-5D2CD33042CB}" type="pres">
      <dgm:prSet presAssocID="{C156C28A-AF2E-49E9-961D-2B03783A7AB3}" presName="Name0" presStyleCnt="0">
        <dgm:presLayoutVars>
          <dgm:chMax val="1"/>
          <dgm:dir/>
          <dgm:animLvl val="ctr"/>
          <dgm:resizeHandles val="exact"/>
        </dgm:presLayoutVars>
      </dgm:prSet>
      <dgm:spPr/>
    </dgm:pt>
    <dgm:pt modelId="{AC591FEA-64F1-4466-936C-3E5F6596E7A0}" type="pres">
      <dgm:prSet presAssocID="{EC43CD75-41A7-451C-BD0F-BCB8DA6F143F}" presName="centerShape" presStyleLbl="node0" presStyleIdx="0" presStyleCnt="1" custScaleY="129735"/>
      <dgm:spPr/>
    </dgm:pt>
    <dgm:pt modelId="{BE8E93E4-BE8F-4828-AE87-E6940D34568E}" type="pres">
      <dgm:prSet presAssocID="{4B94F63A-7086-4C75-83E9-3C200D3F1A98}" presName="parTrans" presStyleLbl="sibTrans2D1" presStyleIdx="0" presStyleCnt="3" custAng="10800000" custFlipHor="1" custScaleX="128285" custLinFactNeighborX="-3481" custLinFactNeighborY="6519"/>
      <dgm:spPr/>
    </dgm:pt>
    <dgm:pt modelId="{241E887D-CF80-4A97-9052-5E05116F2872}" type="pres">
      <dgm:prSet presAssocID="{4B94F63A-7086-4C75-83E9-3C200D3F1A98}" presName="connectorText" presStyleLbl="sibTrans2D1" presStyleIdx="0" presStyleCnt="3"/>
      <dgm:spPr/>
    </dgm:pt>
    <dgm:pt modelId="{E162EB2D-BFEF-4824-A145-39F794A2C4FE}" type="pres">
      <dgm:prSet presAssocID="{5A5889DA-E92F-4B56-8238-A2258D4EDC8E}" presName="node" presStyleLbl="node1" presStyleIdx="0" presStyleCnt="3" custScaleX="206869">
        <dgm:presLayoutVars>
          <dgm:bulletEnabled val="1"/>
        </dgm:presLayoutVars>
      </dgm:prSet>
      <dgm:spPr/>
    </dgm:pt>
    <dgm:pt modelId="{D3328D2C-BC70-4E41-AA01-6777089BBE21}" type="pres">
      <dgm:prSet presAssocID="{A8F181FE-5C35-471D-9EF3-E9F9EE68D250}" presName="parTrans" presStyleLbl="sibTrans2D1" presStyleIdx="1" presStyleCnt="3" custAng="18022632" custFlipHor="1" custScaleX="134824"/>
      <dgm:spPr/>
    </dgm:pt>
    <dgm:pt modelId="{2D311F8A-D0A8-4AB4-BB0C-31E02ADD2548}" type="pres">
      <dgm:prSet presAssocID="{A8F181FE-5C35-471D-9EF3-E9F9EE68D250}" presName="connectorText" presStyleLbl="sibTrans2D1" presStyleIdx="1" presStyleCnt="3"/>
      <dgm:spPr/>
    </dgm:pt>
    <dgm:pt modelId="{E40C355C-D492-45AA-A8D1-8D29A34852FF}" type="pres">
      <dgm:prSet presAssocID="{38A9DE44-7753-4494-BB47-4380FA726381}" presName="node" presStyleLbl="node1" presStyleIdx="1" presStyleCnt="3" custScaleX="191738" custRadScaleRad="115156" custRadScaleInc="-5648">
        <dgm:presLayoutVars>
          <dgm:bulletEnabled val="1"/>
        </dgm:presLayoutVars>
      </dgm:prSet>
      <dgm:spPr/>
    </dgm:pt>
    <dgm:pt modelId="{43FB2252-48E2-4B0F-B83D-4DF98D92D2AC}" type="pres">
      <dgm:prSet presAssocID="{C87FDDF2-2711-41A3-B31D-4433FA9DB607}" presName="parTrans" presStyleLbl="sibTrans2D1" presStyleIdx="2" presStyleCnt="3" custAng="3798990" custFlipHor="1" custScaleX="132681" custScaleY="94548"/>
      <dgm:spPr/>
    </dgm:pt>
    <dgm:pt modelId="{96A2B661-055A-455F-B487-E0ABBCEB05BE}" type="pres">
      <dgm:prSet presAssocID="{C87FDDF2-2711-41A3-B31D-4433FA9DB607}" presName="connectorText" presStyleLbl="sibTrans2D1" presStyleIdx="2" presStyleCnt="3"/>
      <dgm:spPr/>
    </dgm:pt>
    <dgm:pt modelId="{74C66E47-DE6B-41C5-92BD-522B2AD9CFDD}" type="pres">
      <dgm:prSet presAssocID="{5BF23DD3-B04F-45E2-9981-5844806D9105}" presName="node" presStyleLbl="node1" presStyleIdx="2" presStyleCnt="3" custScaleX="174130" custRadScaleRad="109825" custRadScaleInc="1745">
        <dgm:presLayoutVars>
          <dgm:bulletEnabled val="1"/>
        </dgm:presLayoutVars>
      </dgm:prSet>
      <dgm:spPr/>
    </dgm:pt>
  </dgm:ptLst>
  <dgm:cxnLst>
    <dgm:cxn modelId="{39620306-4734-4169-9ABD-752F97551B6E}" type="presOf" srcId="{A8F181FE-5C35-471D-9EF3-E9F9EE68D250}" destId="{D3328D2C-BC70-4E41-AA01-6777089BBE21}" srcOrd="0" destOrd="0" presId="urn:microsoft.com/office/officeart/2005/8/layout/radial5"/>
    <dgm:cxn modelId="{6379DE1A-FA14-4E92-A7A4-187F899C25C8}" type="presOf" srcId="{4B94F63A-7086-4C75-83E9-3C200D3F1A98}" destId="{241E887D-CF80-4A97-9052-5E05116F2872}" srcOrd="1" destOrd="0" presId="urn:microsoft.com/office/officeart/2005/8/layout/radial5"/>
    <dgm:cxn modelId="{3B6BAE2D-BC9A-4684-997F-70D93438A593}" srcId="{EC43CD75-41A7-451C-BD0F-BCB8DA6F143F}" destId="{38A9DE44-7753-4494-BB47-4380FA726381}" srcOrd="1" destOrd="0" parTransId="{A8F181FE-5C35-471D-9EF3-E9F9EE68D250}" sibTransId="{3E47DE4F-6E9F-45FE-98AF-393050269937}"/>
    <dgm:cxn modelId="{8F9FF12E-439F-4D08-907B-7537D1E105D0}" srcId="{C156C28A-AF2E-49E9-961D-2B03783A7AB3}" destId="{EC43CD75-41A7-451C-BD0F-BCB8DA6F143F}" srcOrd="0" destOrd="0" parTransId="{78DB1E71-42FE-40E3-9D04-DF3AA76A9EDE}" sibTransId="{81EEA822-8683-4308-943B-DE43EB6C92C6}"/>
    <dgm:cxn modelId="{6859F745-C1A3-4CDA-82EF-A344E08A7667}" type="presOf" srcId="{C87FDDF2-2711-41A3-B31D-4433FA9DB607}" destId="{43FB2252-48E2-4B0F-B83D-4DF98D92D2AC}" srcOrd="0" destOrd="0" presId="urn:microsoft.com/office/officeart/2005/8/layout/radial5"/>
    <dgm:cxn modelId="{CCC9C97B-F954-4E99-90E7-D451A203DC5D}" type="presOf" srcId="{4B94F63A-7086-4C75-83E9-3C200D3F1A98}" destId="{BE8E93E4-BE8F-4828-AE87-E6940D34568E}" srcOrd="0" destOrd="0" presId="urn:microsoft.com/office/officeart/2005/8/layout/radial5"/>
    <dgm:cxn modelId="{A6EB3A8B-0BB4-4530-A5BA-EAFA719A3BD9}" srcId="{EC43CD75-41A7-451C-BD0F-BCB8DA6F143F}" destId="{5BF23DD3-B04F-45E2-9981-5844806D9105}" srcOrd="2" destOrd="0" parTransId="{C87FDDF2-2711-41A3-B31D-4433FA9DB607}" sibTransId="{0B76A68A-38F1-4E26-8A26-2BBE3870F4EA}"/>
    <dgm:cxn modelId="{D6C20C9D-573A-4F00-975F-61E027F92557}" type="presOf" srcId="{5BF23DD3-B04F-45E2-9981-5844806D9105}" destId="{74C66E47-DE6B-41C5-92BD-522B2AD9CFDD}" srcOrd="0" destOrd="0" presId="urn:microsoft.com/office/officeart/2005/8/layout/radial5"/>
    <dgm:cxn modelId="{4F2BF7A5-3424-4241-A708-1076004CDFD2}" type="presOf" srcId="{C87FDDF2-2711-41A3-B31D-4433FA9DB607}" destId="{96A2B661-055A-455F-B487-E0ABBCEB05BE}" srcOrd="1" destOrd="0" presId="urn:microsoft.com/office/officeart/2005/8/layout/radial5"/>
    <dgm:cxn modelId="{E31148AB-C04F-4F31-89F7-9B4246866BE2}" type="presOf" srcId="{38A9DE44-7753-4494-BB47-4380FA726381}" destId="{E40C355C-D492-45AA-A8D1-8D29A34852FF}" srcOrd="0" destOrd="0" presId="urn:microsoft.com/office/officeart/2005/8/layout/radial5"/>
    <dgm:cxn modelId="{52A630AE-5A69-425E-85BF-4C36B91ED072}" type="presOf" srcId="{C156C28A-AF2E-49E9-961D-2B03783A7AB3}" destId="{0C34CC5B-5CDC-4D1C-AE22-5D2CD33042CB}" srcOrd="0" destOrd="0" presId="urn:microsoft.com/office/officeart/2005/8/layout/radial5"/>
    <dgm:cxn modelId="{F55FDFBC-9B4C-4038-95A2-65AB6DC098C7}" type="presOf" srcId="{5A5889DA-E92F-4B56-8238-A2258D4EDC8E}" destId="{E162EB2D-BFEF-4824-A145-39F794A2C4FE}" srcOrd="0" destOrd="0" presId="urn:microsoft.com/office/officeart/2005/8/layout/radial5"/>
    <dgm:cxn modelId="{C8C566D4-A74C-4D77-9483-4CD494AAADC7}" type="presOf" srcId="{A8F181FE-5C35-471D-9EF3-E9F9EE68D250}" destId="{2D311F8A-D0A8-4AB4-BB0C-31E02ADD2548}" srcOrd="1" destOrd="0" presId="urn:microsoft.com/office/officeart/2005/8/layout/radial5"/>
    <dgm:cxn modelId="{1CC889DD-AB78-49A9-AFB4-7FC0F9DD703E}" type="presOf" srcId="{EC43CD75-41A7-451C-BD0F-BCB8DA6F143F}" destId="{AC591FEA-64F1-4466-936C-3E5F6596E7A0}" srcOrd="0" destOrd="0" presId="urn:microsoft.com/office/officeart/2005/8/layout/radial5"/>
    <dgm:cxn modelId="{ED48C1F9-AA09-45DD-9411-46C8CE40682E}" srcId="{EC43CD75-41A7-451C-BD0F-BCB8DA6F143F}" destId="{5A5889DA-E92F-4B56-8238-A2258D4EDC8E}" srcOrd="0" destOrd="0" parTransId="{4B94F63A-7086-4C75-83E9-3C200D3F1A98}" sibTransId="{85E63336-D528-44CB-99D1-07992D384135}"/>
    <dgm:cxn modelId="{263373C3-4346-48F5-A3A1-008025885113}" type="presParOf" srcId="{0C34CC5B-5CDC-4D1C-AE22-5D2CD33042CB}" destId="{AC591FEA-64F1-4466-936C-3E5F6596E7A0}" srcOrd="0" destOrd="0" presId="urn:microsoft.com/office/officeart/2005/8/layout/radial5"/>
    <dgm:cxn modelId="{BC4E8530-0C20-4091-9C4A-F269C149634E}" type="presParOf" srcId="{0C34CC5B-5CDC-4D1C-AE22-5D2CD33042CB}" destId="{BE8E93E4-BE8F-4828-AE87-E6940D34568E}" srcOrd="1" destOrd="0" presId="urn:microsoft.com/office/officeart/2005/8/layout/radial5"/>
    <dgm:cxn modelId="{0E85AA33-F8BE-4EA0-B57A-A43409BFF822}" type="presParOf" srcId="{BE8E93E4-BE8F-4828-AE87-E6940D34568E}" destId="{241E887D-CF80-4A97-9052-5E05116F2872}" srcOrd="0" destOrd="0" presId="urn:microsoft.com/office/officeart/2005/8/layout/radial5"/>
    <dgm:cxn modelId="{30536A4C-A16F-4FB1-8839-A90BEADCE5C8}" type="presParOf" srcId="{0C34CC5B-5CDC-4D1C-AE22-5D2CD33042CB}" destId="{E162EB2D-BFEF-4824-A145-39F794A2C4FE}" srcOrd="2" destOrd="0" presId="urn:microsoft.com/office/officeart/2005/8/layout/radial5"/>
    <dgm:cxn modelId="{311F822F-872B-4AFF-80BA-3BCCF3D1264A}" type="presParOf" srcId="{0C34CC5B-5CDC-4D1C-AE22-5D2CD33042CB}" destId="{D3328D2C-BC70-4E41-AA01-6777089BBE21}" srcOrd="3" destOrd="0" presId="urn:microsoft.com/office/officeart/2005/8/layout/radial5"/>
    <dgm:cxn modelId="{C88E805F-2FFF-4B89-A764-F2BA01C28094}" type="presParOf" srcId="{D3328D2C-BC70-4E41-AA01-6777089BBE21}" destId="{2D311F8A-D0A8-4AB4-BB0C-31E02ADD2548}" srcOrd="0" destOrd="0" presId="urn:microsoft.com/office/officeart/2005/8/layout/radial5"/>
    <dgm:cxn modelId="{42D75473-EF13-4210-8611-301305E0ED8C}" type="presParOf" srcId="{0C34CC5B-5CDC-4D1C-AE22-5D2CD33042CB}" destId="{E40C355C-D492-45AA-A8D1-8D29A34852FF}" srcOrd="4" destOrd="0" presId="urn:microsoft.com/office/officeart/2005/8/layout/radial5"/>
    <dgm:cxn modelId="{252D20F0-B728-4C57-AE63-73DC93C964FF}" type="presParOf" srcId="{0C34CC5B-5CDC-4D1C-AE22-5D2CD33042CB}" destId="{43FB2252-48E2-4B0F-B83D-4DF98D92D2AC}" srcOrd="5" destOrd="0" presId="urn:microsoft.com/office/officeart/2005/8/layout/radial5"/>
    <dgm:cxn modelId="{4321ADA3-16D6-4FAC-8F55-780C056117AA}" type="presParOf" srcId="{43FB2252-48E2-4B0F-B83D-4DF98D92D2AC}" destId="{96A2B661-055A-455F-B487-E0ABBCEB05BE}" srcOrd="0" destOrd="0" presId="urn:microsoft.com/office/officeart/2005/8/layout/radial5"/>
    <dgm:cxn modelId="{BD417EE0-CD22-4506-B65E-95ADCE7FBE76}" type="presParOf" srcId="{0C34CC5B-5CDC-4D1C-AE22-5D2CD33042CB}" destId="{74C66E47-DE6B-41C5-92BD-522B2AD9CFDD}" srcOrd="6"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F69CC-8CC3-466E-B10E-C36DDEE089DD}">
      <dsp:nvSpPr>
        <dsp:cNvPr id="0" name=""/>
        <dsp:cNvSpPr/>
      </dsp:nvSpPr>
      <dsp:spPr>
        <a:xfrm>
          <a:off x="612464" y="0"/>
          <a:ext cx="6941260" cy="362565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EBB7A5C-2CC6-411D-93AE-FEF4B02E902B}">
      <dsp:nvSpPr>
        <dsp:cNvPr id="0" name=""/>
        <dsp:cNvSpPr/>
      </dsp:nvSpPr>
      <dsp:spPr>
        <a:xfrm>
          <a:off x="4087" y="1087697"/>
          <a:ext cx="1965786" cy="1450263"/>
        </a:xfrm>
        <a:prstGeom prst="roundRect">
          <a:avLst/>
        </a:prstGeom>
        <a:gradFill rotWithShape="0">
          <a:gsLst>
            <a:gs pos="0">
              <a:schemeClr val="accent2">
                <a:hueOff val="0"/>
                <a:satOff val="0"/>
                <a:lumOff val="0"/>
                <a:alphaOff val="0"/>
                <a:tint val="60000"/>
                <a:satMod val="105000"/>
                <a:lumMod val="105000"/>
              </a:schemeClr>
            </a:gs>
            <a:gs pos="100000">
              <a:schemeClr val="accent2">
                <a:hueOff val="0"/>
                <a:satOff val="0"/>
                <a:lumOff val="0"/>
                <a:alphaOff val="0"/>
                <a:tint val="65000"/>
                <a:satMod val="100000"/>
                <a:lumMod val="100000"/>
              </a:schemeClr>
            </a:gs>
            <a:gs pos="100000">
              <a:schemeClr val="accent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User needs to provide inputs like thoughts, feelings or mood</a:t>
          </a:r>
          <a:endParaRPr lang="en-GB" sz="1400" kern="1200">
            <a:latin typeface="Times New Roman" panose="02020603050405020304" pitchFamily="18" charset="0"/>
            <a:cs typeface="Times New Roman" panose="02020603050405020304" pitchFamily="18" charset="0"/>
          </a:endParaRPr>
        </a:p>
      </dsp:txBody>
      <dsp:txXfrm>
        <a:off x="74883" y="1158493"/>
        <a:ext cx="1824194" cy="1308671"/>
      </dsp:txXfrm>
    </dsp:sp>
    <dsp:sp modelId="{F0BB192C-2D9C-4E7E-A43B-37C18606D7BE}">
      <dsp:nvSpPr>
        <dsp:cNvPr id="0" name=""/>
        <dsp:cNvSpPr/>
      </dsp:nvSpPr>
      <dsp:spPr>
        <a:xfrm>
          <a:off x="2068163" y="1087697"/>
          <a:ext cx="1965786" cy="1450263"/>
        </a:xfrm>
        <a:prstGeom prst="roundRect">
          <a:avLst/>
        </a:prstGeom>
        <a:gradFill rotWithShape="0">
          <a:gsLst>
            <a:gs pos="0">
              <a:schemeClr val="accent2">
                <a:hueOff val="-441124"/>
                <a:satOff val="497"/>
                <a:lumOff val="1177"/>
                <a:alphaOff val="0"/>
                <a:tint val="60000"/>
                <a:satMod val="105000"/>
                <a:lumMod val="105000"/>
              </a:schemeClr>
            </a:gs>
            <a:gs pos="100000">
              <a:schemeClr val="accent2">
                <a:hueOff val="-441124"/>
                <a:satOff val="497"/>
                <a:lumOff val="1177"/>
                <a:alphaOff val="0"/>
                <a:tint val="65000"/>
                <a:satMod val="100000"/>
                <a:lumMod val="100000"/>
              </a:schemeClr>
            </a:gs>
            <a:gs pos="100000">
              <a:schemeClr val="accent2">
                <a:hueOff val="-441124"/>
                <a:satOff val="497"/>
                <a:lumOff val="1177"/>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AI analysis of emotional patterns</a:t>
          </a:r>
          <a:endParaRPr lang="en-GB" sz="1400" kern="1200">
            <a:latin typeface="Times New Roman" panose="02020603050405020304" pitchFamily="18" charset="0"/>
            <a:cs typeface="Times New Roman" panose="02020603050405020304" pitchFamily="18" charset="0"/>
          </a:endParaRPr>
        </a:p>
      </dsp:txBody>
      <dsp:txXfrm>
        <a:off x="2138959" y="1158493"/>
        <a:ext cx="1824194" cy="1308671"/>
      </dsp:txXfrm>
    </dsp:sp>
    <dsp:sp modelId="{12198017-54B2-4F72-921B-29B9CD660019}">
      <dsp:nvSpPr>
        <dsp:cNvPr id="0" name=""/>
        <dsp:cNvSpPr/>
      </dsp:nvSpPr>
      <dsp:spPr>
        <a:xfrm>
          <a:off x="4132239" y="1087697"/>
          <a:ext cx="1965786" cy="1450263"/>
        </a:xfrm>
        <a:prstGeom prst="roundRect">
          <a:avLst/>
        </a:prstGeom>
        <a:gradFill rotWithShape="0">
          <a:gsLst>
            <a:gs pos="0">
              <a:schemeClr val="accent2">
                <a:hueOff val="-882249"/>
                <a:satOff val="995"/>
                <a:lumOff val="2353"/>
                <a:alphaOff val="0"/>
                <a:tint val="60000"/>
                <a:satMod val="105000"/>
                <a:lumMod val="105000"/>
              </a:schemeClr>
            </a:gs>
            <a:gs pos="100000">
              <a:schemeClr val="accent2">
                <a:hueOff val="-882249"/>
                <a:satOff val="995"/>
                <a:lumOff val="2353"/>
                <a:alphaOff val="0"/>
                <a:tint val="65000"/>
                <a:satMod val="100000"/>
                <a:lumMod val="100000"/>
              </a:schemeClr>
            </a:gs>
            <a:gs pos="100000">
              <a:schemeClr val="accent2">
                <a:hueOff val="-882249"/>
                <a:satOff val="995"/>
                <a:lumOff val="2353"/>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Based on the symptoms, AI offers CBT exercises, coping strategies, and positive reinforcement (Feng et al., 2025).</a:t>
          </a:r>
          <a:endParaRPr lang="en-GB" sz="1400" kern="1200" dirty="0">
            <a:latin typeface="Times New Roman" panose="02020603050405020304" pitchFamily="18" charset="0"/>
            <a:cs typeface="Times New Roman" panose="02020603050405020304" pitchFamily="18" charset="0"/>
          </a:endParaRPr>
        </a:p>
      </dsp:txBody>
      <dsp:txXfrm>
        <a:off x="4203035" y="1158493"/>
        <a:ext cx="1824194" cy="1308671"/>
      </dsp:txXfrm>
    </dsp:sp>
    <dsp:sp modelId="{B4A68364-6051-41BD-8E9C-94A516AB0066}">
      <dsp:nvSpPr>
        <dsp:cNvPr id="0" name=""/>
        <dsp:cNvSpPr/>
      </dsp:nvSpPr>
      <dsp:spPr>
        <a:xfrm>
          <a:off x="6196315" y="1087697"/>
          <a:ext cx="1965786" cy="1450263"/>
        </a:xfrm>
        <a:prstGeom prst="roundRect">
          <a:avLst/>
        </a:prstGeom>
        <a:gradFill rotWithShape="0">
          <a:gsLst>
            <a:gs pos="0">
              <a:schemeClr val="accent2">
                <a:hueOff val="-1323373"/>
                <a:satOff val="1492"/>
                <a:lumOff val="3530"/>
                <a:alphaOff val="0"/>
                <a:tint val="60000"/>
                <a:satMod val="105000"/>
                <a:lumMod val="105000"/>
              </a:schemeClr>
            </a:gs>
            <a:gs pos="100000">
              <a:schemeClr val="accent2">
                <a:hueOff val="-1323373"/>
                <a:satOff val="1492"/>
                <a:lumOff val="3530"/>
                <a:alphaOff val="0"/>
                <a:tint val="65000"/>
                <a:satMod val="100000"/>
                <a:lumMod val="100000"/>
              </a:schemeClr>
            </a:gs>
            <a:gs pos="100000">
              <a:schemeClr val="accent2">
                <a:hueOff val="-1323373"/>
                <a:satOff val="1492"/>
                <a:lumOff val="353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It can help to prevent severe health cases through professional interventions.</a:t>
          </a:r>
          <a:endParaRPr lang="en-GB" sz="1400" kern="1200" dirty="0">
            <a:latin typeface="Times New Roman" panose="02020603050405020304" pitchFamily="18" charset="0"/>
            <a:cs typeface="Times New Roman" panose="02020603050405020304" pitchFamily="18" charset="0"/>
          </a:endParaRPr>
        </a:p>
      </dsp:txBody>
      <dsp:txXfrm>
        <a:off x="6267111" y="1158493"/>
        <a:ext cx="1824194" cy="13086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D8E8F-BA04-484A-BFE5-E6AB02D4B3D4}">
      <dsp:nvSpPr>
        <dsp:cNvPr id="0" name=""/>
        <dsp:cNvSpPr/>
      </dsp:nvSpPr>
      <dsp:spPr>
        <a:xfrm>
          <a:off x="0" y="60599"/>
          <a:ext cx="9523599" cy="608400"/>
        </a:xfrm>
        <a:prstGeom prst="roundRect">
          <a:avLst/>
        </a:prstGeom>
        <a:gradFill rotWithShape="0">
          <a:gsLst>
            <a:gs pos="0">
              <a:schemeClr val="accent2">
                <a:hueOff val="0"/>
                <a:satOff val="0"/>
                <a:lumOff val="0"/>
                <a:alphaOff val="0"/>
                <a:tint val="60000"/>
                <a:satMod val="105000"/>
                <a:lumMod val="105000"/>
              </a:schemeClr>
            </a:gs>
            <a:gs pos="100000">
              <a:schemeClr val="accent2">
                <a:hueOff val="0"/>
                <a:satOff val="0"/>
                <a:lumOff val="0"/>
                <a:alphaOff val="0"/>
                <a:tint val="65000"/>
                <a:satMod val="100000"/>
                <a:lumMod val="100000"/>
              </a:schemeClr>
            </a:gs>
            <a:gs pos="100000">
              <a:schemeClr val="accent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0" i="0" kern="1200" dirty="0">
              <a:latin typeface="Times New Roman" panose="02020603050405020304" pitchFamily="18" charset="0"/>
              <a:cs typeface="Times New Roman" panose="02020603050405020304" pitchFamily="18" charset="0"/>
            </a:rPr>
            <a:t>The first stage is identifying the target </a:t>
          </a:r>
          <a:r>
            <a:rPr lang="en-US" sz="1600" b="0" i="0" kern="1200" dirty="0" err="1">
              <a:latin typeface="Times New Roman" panose="02020603050405020304" pitchFamily="18" charset="0"/>
              <a:cs typeface="Times New Roman" panose="02020603050405020304" pitchFamily="18" charset="0"/>
            </a:rPr>
            <a:t>behaviour</a:t>
          </a:r>
          <a:endParaRPr lang="en-GB" sz="1600" kern="1200" dirty="0">
            <a:latin typeface="Times New Roman" panose="02020603050405020304" pitchFamily="18" charset="0"/>
            <a:cs typeface="Times New Roman" panose="02020603050405020304" pitchFamily="18" charset="0"/>
          </a:endParaRPr>
        </a:p>
      </dsp:txBody>
      <dsp:txXfrm>
        <a:off x="29700" y="90299"/>
        <a:ext cx="9464199" cy="549000"/>
      </dsp:txXfrm>
    </dsp:sp>
    <dsp:sp modelId="{8EEF64B4-46B1-4880-BD1B-2F804B8EC0EA}">
      <dsp:nvSpPr>
        <dsp:cNvPr id="0" name=""/>
        <dsp:cNvSpPr/>
      </dsp:nvSpPr>
      <dsp:spPr>
        <a:xfrm>
          <a:off x="0" y="715079"/>
          <a:ext cx="9523599" cy="608400"/>
        </a:xfrm>
        <a:prstGeom prst="roundRect">
          <a:avLst/>
        </a:prstGeom>
        <a:gradFill rotWithShape="0">
          <a:gsLst>
            <a:gs pos="0">
              <a:schemeClr val="accent3">
                <a:hueOff val="0"/>
                <a:satOff val="0"/>
                <a:lumOff val="0"/>
                <a:alphaOff val="0"/>
                <a:tint val="60000"/>
                <a:satMod val="105000"/>
                <a:lumMod val="105000"/>
              </a:schemeClr>
            </a:gs>
            <a:gs pos="100000">
              <a:schemeClr val="accent3">
                <a:hueOff val="0"/>
                <a:satOff val="0"/>
                <a:lumOff val="0"/>
                <a:alphaOff val="0"/>
                <a:tint val="65000"/>
                <a:satMod val="100000"/>
                <a:lumMod val="100000"/>
              </a:schemeClr>
            </a:gs>
            <a:gs pos="100000">
              <a:schemeClr val="accent3">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0" i="0" kern="1200" dirty="0">
              <a:latin typeface="Times New Roman" panose="02020603050405020304" pitchFamily="18" charset="0"/>
              <a:cs typeface="Times New Roman" panose="02020603050405020304" pitchFamily="18" charset="0"/>
            </a:rPr>
            <a:t>In the case of adolescents' mental health improvement, self-care help-seeking </a:t>
          </a:r>
          <a:r>
            <a:rPr lang="en-US" sz="1600" b="0" i="0" kern="1200" dirty="0" err="1">
              <a:latin typeface="Times New Roman" panose="02020603050405020304" pitchFamily="18" charset="0"/>
              <a:cs typeface="Times New Roman" panose="02020603050405020304" pitchFamily="18" charset="0"/>
            </a:rPr>
            <a:t>behaviour</a:t>
          </a:r>
          <a:r>
            <a:rPr lang="en-US" sz="1600" b="0" i="0" kern="1200" dirty="0">
              <a:latin typeface="Times New Roman" panose="02020603050405020304" pitchFamily="18" charset="0"/>
              <a:cs typeface="Times New Roman" panose="02020603050405020304" pitchFamily="18" charset="0"/>
            </a:rPr>
            <a:t> is the target </a:t>
          </a:r>
          <a:r>
            <a:rPr lang="en-US" sz="1600" b="0" i="0" kern="1200" dirty="0" err="1">
              <a:latin typeface="Times New Roman" panose="02020603050405020304" pitchFamily="18" charset="0"/>
              <a:cs typeface="Times New Roman" panose="02020603050405020304" pitchFamily="18" charset="0"/>
            </a:rPr>
            <a:t>behaviour</a:t>
          </a:r>
          <a:r>
            <a:rPr lang="en-US" sz="1600" b="0" i="0" kern="1200" dirty="0">
              <a:latin typeface="Times New Roman" panose="02020603050405020304" pitchFamily="18" charset="0"/>
              <a:cs typeface="Times New Roman" panose="02020603050405020304" pitchFamily="18" charset="0"/>
            </a:rPr>
            <a:t>.</a:t>
          </a:r>
          <a:endParaRPr lang="en-GB" sz="1600" kern="1200" dirty="0">
            <a:latin typeface="Times New Roman" panose="02020603050405020304" pitchFamily="18" charset="0"/>
            <a:cs typeface="Times New Roman" panose="02020603050405020304" pitchFamily="18" charset="0"/>
          </a:endParaRPr>
        </a:p>
      </dsp:txBody>
      <dsp:txXfrm>
        <a:off x="29700" y="744779"/>
        <a:ext cx="9464199" cy="549000"/>
      </dsp:txXfrm>
    </dsp:sp>
    <dsp:sp modelId="{630693B5-D33A-496E-9027-0AFCD5BBBE34}">
      <dsp:nvSpPr>
        <dsp:cNvPr id="0" name=""/>
        <dsp:cNvSpPr/>
      </dsp:nvSpPr>
      <dsp:spPr>
        <a:xfrm>
          <a:off x="0" y="1369559"/>
          <a:ext cx="9523599" cy="608400"/>
        </a:xfrm>
        <a:prstGeom prst="roundRect">
          <a:avLst/>
        </a:prstGeom>
        <a:gradFill rotWithShape="0">
          <a:gsLst>
            <a:gs pos="0">
              <a:schemeClr val="accent4">
                <a:hueOff val="0"/>
                <a:satOff val="0"/>
                <a:lumOff val="0"/>
                <a:alphaOff val="0"/>
                <a:tint val="60000"/>
                <a:satMod val="105000"/>
                <a:lumMod val="105000"/>
              </a:schemeClr>
            </a:gs>
            <a:gs pos="100000">
              <a:schemeClr val="accent4">
                <a:hueOff val="0"/>
                <a:satOff val="0"/>
                <a:lumOff val="0"/>
                <a:alphaOff val="0"/>
                <a:tint val="65000"/>
                <a:satMod val="100000"/>
                <a:lumMod val="100000"/>
              </a:schemeClr>
            </a:gs>
            <a:gs pos="100000">
              <a:schemeClr val="accent4">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0" i="0" kern="1200" dirty="0">
              <a:latin typeface="Times New Roman" panose="02020603050405020304" pitchFamily="18" charset="0"/>
              <a:cs typeface="Times New Roman" panose="02020603050405020304" pitchFamily="18" charset="0"/>
            </a:rPr>
            <a:t>The second stage is to </a:t>
          </a:r>
          <a:r>
            <a:rPr lang="en-US" sz="1600" b="0" i="0" kern="1200" dirty="0" err="1">
              <a:latin typeface="Times New Roman" panose="02020603050405020304" pitchFamily="18" charset="0"/>
              <a:cs typeface="Times New Roman" panose="02020603050405020304" pitchFamily="18" charset="0"/>
            </a:rPr>
            <a:t>analyse</a:t>
          </a:r>
          <a:r>
            <a:rPr lang="en-US" sz="1600" b="0" i="0" kern="1200" dirty="0">
              <a:latin typeface="Times New Roman" panose="02020603050405020304" pitchFamily="18" charset="0"/>
              <a:cs typeface="Times New Roman" panose="02020603050405020304" pitchFamily="18" charset="0"/>
            </a:rPr>
            <a:t> the </a:t>
          </a:r>
          <a:r>
            <a:rPr lang="en-US" sz="1600" b="0" i="0" kern="1200" dirty="0" err="1">
              <a:latin typeface="Times New Roman" panose="02020603050405020304" pitchFamily="18" charset="0"/>
              <a:cs typeface="Times New Roman" panose="02020603050405020304" pitchFamily="18" charset="0"/>
            </a:rPr>
            <a:t>behaviour</a:t>
          </a:r>
          <a:r>
            <a:rPr lang="en-US" sz="1600" b="0" i="0" kern="1200" dirty="0">
              <a:latin typeface="Times New Roman" panose="02020603050405020304" pitchFamily="18" charset="0"/>
              <a:cs typeface="Times New Roman" panose="02020603050405020304" pitchFamily="18" charset="0"/>
            </a:rPr>
            <a:t> with respect to capability, opportunity and motivation (Phang, 2025).</a:t>
          </a:r>
          <a:endParaRPr lang="en-GB" sz="1600" kern="1200" dirty="0">
            <a:latin typeface="Times New Roman" panose="02020603050405020304" pitchFamily="18" charset="0"/>
            <a:cs typeface="Times New Roman" panose="02020603050405020304" pitchFamily="18" charset="0"/>
          </a:endParaRPr>
        </a:p>
      </dsp:txBody>
      <dsp:txXfrm>
        <a:off x="29700" y="1399259"/>
        <a:ext cx="9464199" cy="549000"/>
      </dsp:txXfrm>
    </dsp:sp>
    <dsp:sp modelId="{E8AD0533-3680-4C3D-B9F9-24C42962A509}">
      <dsp:nvSpPr>
        <dsp:cNvPr id="0" name=""/>
        <dsp:cNvSpPr/>
      </dsp:nvSpPr>
      <dsp:spPr>
        <a:xfrm>
          <a:off x="0" y="2024040"/>
          <a:ext cx="9523599" cy="608400"/>
        </a:xfrm>
        <a:prstGeom prst="roundRect">
          <a:avLst/>
        </a:prstGeom>
        <a:gradFill rotWithShape="0">
          <a:gsLst>
            <a:gs pos="0">
              <a:schemeClr val="accent5">
                <a:hueOff val="0"/>
                <a:satOff val="0"/>
                <a:lumOff val="0"/>
                <a:alphaOff val="0"/>
                <a:tint val="60000"/>
                <a:satMod val="105000"/>
                <a:lumMod val="105000"/>
              </a:schemeClr>
            </a:gs>
            <a:gs pos="100000">
              <a:schemeClr val="accent5">
                <a:hueOff val="0"/>
                <a:satOff val="0"/>
                <a:lumOff val="0"/>
                <a:alphaOff val="0"/>
                <a:tint val="65000"/>
                <a:satMod val="100000"/>
                <a:lumMod val="100000"/>
              </a:schemeClr>
            </a:gs>
            <a:gs pos="100000">
              <a:schemeClr val="accent5">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0" i="0" kern="1200">
              <a:latin typeface="Times New Roman" panose="02020603050405020304" pitchFamily="18" charset="0"/>
              <a:cs typeface="Times New Roman" panose="02020603050405020304" pitchFamily="18" charset="0"/>
            </a:rPr>
            <a:t>Third stage of design interventions</a:t>
          </a:r>
          <a:endParaRPr lang="en-GB" sz="1600" kern="1200">
            <a:latin typeface="Times New Roman" panose="02020603050405020304" pitchFamily="18" charset="0"/>
            <a:cs typeface="Times New Roman" panose="02020603050405020304" pitchFamily="18" charset="0"/>
          </a:endParaRPr>
        </a:p>
      </dsp:txBody>
      <dsp:txXfrm>
        <a:off x="29700" y="2053740"/>
        <a:ext cx="9464199" cy="549000"/>
      </dsp:txXfrm>
    </dsp:sp>
    <dsp:sp modelId="{1EF2E0C7-7E1B-460C-87DE-CD9FD62CD8EC}">
      <dsp:nvSpPr>
        <dsp:cNvPr id="0" name=""/>
        <dsp:cNvSpPr/>
      </dsp:nvSpPr>
      <dsp:spPr>
        <a:xfrm>
          <a:off x="0" y="2678520"/>
          <a:ext cx="9523599" cy="608400"/>
        </a:xfrm>
        <a:prstGeom prst="roundRect">
          <a:avLst/>
        </a:prstGeom>
        <a:gradFill rotWithShape="0">
          <a:gsLst>
            <a:gs pos="0">
              <a:schemeClr val="accent6">
                <a:hueOff val="0"/>
                <a:satOff val="0"/>
                <a:lumOff val="0"/>
                <a:alphaOff val="0"/>
                <a:tint val="60000"/>
                <a:satMod val="105000"/>
                <a:lumMod val="105000"/>
              </a:schemeClr>
            </a:gs>
            <a:gs pos="100000">
              <a:schemeClr val="accent6">
                <a:hueOff val="0"/>
                <a:satOff val="0"/>
                <a:lumOff val="0"/>
                <a:alphaOff val="0"/>
                <a:tint val="65000"/>
                <a:satMod val="100000"/>
                <a:lumMod val="100000"/>
              </a:schemeClr>
            </a:gs>
            <a:gs pos="100000">
              <a:schemeClr val="accent6">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0" i="0" kern="1200">
              <a:latin typeface="Times New Roman" panose="02020603050405020304" pitchFamily="18" charset="0"/>
              <a:cs typeface="Times New Roman" panose="02020603050405020304" pitchFamily="18" charset="0"/>
            </a:rPr>
            <a:t>Fourth stage of delivery and intervention evaluation. </a:t>
          </a:r>
          <a:endParaRPr lang="en-GB" sz="1600" kern="1200">
            <a:latin typeface="Times New Roman" panose="02020603050405020304" pitchFamily="18" charset="0"/>
            <a:cs typeface="Times New Roman" panose="02020603050405020304" pitchFamily="18" charset="0"/>
          </a:endParaRPr>
        </a:p>
      </dsp:txBody>
      <dsp:txXfrm>
        <a:off x="29700" y="2708220"/>
        <a:ext cx="9464199" cy="549000"/>
      </dsp:txXfrm>
    </dsp:sp>
    <dsp:sp modelId="{76BA36DC-94C0-46EB-91FA-17CFB9C1EC66}">
      <dsp:nvSpPr>
        <dsp:cNvPr id="0" name=""/>
        <dsp:cNvSpPr/>
      </dsp:nvSpPr>
      <dsp:spPr>
        <a:xfrm>
          <a:off x="0" y="3333000"/>
          <a:ext cx="9523599" cy="608400"/>
        </a:xfrm>
        <a:prstGeom prst="roundRect">
          <a:avLst/>
        </a:prstGeom>
        <a:gradFill rotWithShape="0">
          <a:gsLst>
            <a:gs pos="0">
              <a:schemeClr val="accent2">
                <a:hueOff val="0"/>
                <a:satOff val="0"/>
                <a:lumOff val="0"/>
                <a:alphaOff val="0"/>
                <a:tint val="60000"/>
                <a:satMod val="105000"/>
                <a:lumMod val="105000"/>
              </a:schemeClr>
            </a:gs>
            <a:gs pos="100000">
              <a:schemeClr val="accent2">
                <a:hueOff val="0"/>
                <a:satOff val="0"/>
                <a:lumOff val="0"/>
                <a:alphaOff val="0"/>
                <a:tint val="65000"/>
                <a:satMod val="100000"/>
                <a:lumMod val="100000"/>
              </a:schemeClr>
            </a:gs>
            <a:gs pos="100000">
              <a:schemeClr val="accent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0" i="0" kern="1200" dirty="0">
              <a:latin typeface="Times New Roman" panose="02020603050405020304" pitchFamily="18" charset="0"/>
              <a:cs typeface="Times New Roman" panose="02020603050405020304" pitchFamily="18" charset="0"/>
            </a:rPr>
            <a:t>Successful adherence to these stages can help to make changes in the adolescents' mental healthcare-seeking </a:t>
          </a:r>
          <a:r>
            <a:rPr lang="en-US" sz="1600" b="0" i="0" kern="1200" dirty="0" err="1">
              <a:latin typeface="Times New Roman" panose="02020603050405020304" pitchFamily="18" charset="0"/>
              <a:cs typeface="Times New Roman" panose="02020603050405020304" pitchFamily="18" charset="0"/>
            </a:rPr>
            <a:t>behaviour</a:t>
          </a:r>
          <a:r>
            <a:rPr lang="en-US" sz="1600" b="0" i="0" kern="1200" dirty="0">
              <a:latin typeface="Times New Roman" panose="02020603050405020304" pitchFamily="18" charset="0"/>
              <a:cs typeface="Times New Roman" panose="02020603050405020304" pitchFamily="18" charset="0"/>
            </a:rPr>
            <a:t>. </a:t>
          </a:r>
          <a:endParaRPr lang="en-GB" sz="1600" kern="1200" dirty="0">
            <a:latin typeface="Times New Roman" panose="02020603050405020304" pitchFamily="18" charset="0"/>
            <a:cs typeface="Times New Roman" panose="02020603050405020304" pitchFamily="18" charset="0"/>
          </a:endParaRPr>
        </a:p>
      </dsp:txBody>
      <dsp:txXfrm>
        <a:off x="29700" y="3362700"/>
        <a:ext cx="9464199" cy="549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91FEA-64F1-4466-936C-3E5F6596E7A0}">
      <dsp:nvSpPr>
        <dsp:cNvPr id="0" name=""/>
        <dsp:cNvSpPr/>
      </dsp:nvSpPr>
      <dsp:spPr>
        <a:xfrm>
          <a:off x="3284884" y="1900905"/>
          <a:ext cx="1517285" cy="1968449"/>
        </a:xfrm>
        <a:prstGeom prst="ellipse">
          <a:avLst/>
        </a:prstGeom>
        <a:gradFill rotWithShape="0">
          <a:gsLst>
            <a:gs pos="0">
              <a:schemeClr val="accent4">
                <a:hueOff val="0"/>
                <a:satOff val="0"/>
                <a:lumOff val="0"/>
                <a:alphaOff val="0"/>
                <a:tint val="60000"/>
                <a:satMod val="105000"/>
                <a:lumMod val="105000"/>
              </a:schemeClr>
            </a:gs>
            <a:gs pos="100000">
              <a:schemeClr val="accent4">
                <a:hueOff val="0"/>
                <a:satOff val="0"/>
                <a:lumOff val="0"/>
                <a:alphaOff val="0"/>
                <a:tint val="65000"/>
                <a:satMod val="100000"/>
                <a:lumMod val="100000"/>
              </a:schemeClr>
            </a:gs>
            <a:gs pos="100000">
              <a:schemeClr val="accent4">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Behaviour</a:t>
          </a:r>
        </a:p>
        <a:p>
          <a:pPr marL="0" lvl="0" indent="0" algn="ctr" defTabSz="800100">
            <a:lnSpc>
              <a:spcPct val="90000"/>
            </a:lnSpc>
            <a:spcBef>
              <a:spcPct val="0"/>
            </a:spcBef>
            <a:spcAft>
              <a:spcPct val="35000"/>
            </a:spcAft>
            <a:buNone/>
          </a:pPr>
          <a:r>
            <a:rPr lang="en-GB" sz="1800" b="0" i="0" u="none" kern="1200" dirty="0">
              <a:latin typeface="Times New Roman" panose="02020603050405020304" pitchFamily="18" charset="0"/>
              <a:cs typeface="Times New Roman" panose="02020603050405020304" pitchFamily="18" charset="0"/>
            </a:rPr>
            <a:t>(Use of digital  mental health  app regularly)</a:t>
          </a:r>
          <a:endParaRPr lang="en-US" sz="1800" kern="1200" dirty="0">
            <a:latin typeface="Times New Roman" panose="02020603050405020304" pitchFamily="18" charset="0"/>
            <a:cs typeface="Times New Roman" panose="02020603050405020304" pitchFamily="18" charset="0"/>
          </a:endParaRPr>
        </a:p>
      </dsp:txBody>
      <dsp:txXfrm>
        <a:off x="3507085" y="2189178"/>
        <a:ext cx="1072883" cy="1391903"/>
      </dsp:txXfrm>
    </dsp:sp>
    <dsp:sp modelId="{BE8E93E4-BE8F-4828-AE87-E6940D34568E}">
      <dsp:nvSpPr>
        <dsp:cNvPr id="0" name=""/>
        <dsp:cNvSpPr/>
      </dsp:nvSpPr>
      <dsp:spPr>
        <a:xfrm rot="16200000" flipH="1">
          <a:off x="3906996" y="1491842"/>
          <a:ext cx="259003" cy="515876"/>
        </a:xfrm>
        <a:prstGeom prst="rightArrow">
          <a:avLst>
            <a:gd name="adj1" fmla="val 60000"/>
            <a:gd name="adj2" fmla="val 50000"/>
          </a:avLst>
        </a:prstGeom>
        <a:gradFill rotWithShape="0">
          <a:gsLst>
            <a:gs pos="0">
              <a:schemeClr val="accent5">
                <a:hueOff val="0"/>
                <a:satOff val="0"/>
                <a:lumOff val="0"/>
                <a:alphaOff val="0"/>
                <a:tint val="60000"/>
                <a:satMod val="105000"/>
                <a:lumMod val="105000"/>
              </a:schemeClr>
            </a:gs>
            <a:gs pos="100000">
              <a:schemeClr val="accent5">
                <a:hueOff val="0"/>
                <a:satOff val="0"/>
                <a:lumOff val="0"/>
                <a:alphaOff val="0"/>
                <a:tint val="65000"/>
                <a:satMod val="100000"/>
                <a:lumMod val="100000"/>
              </a:schemeClr>
            </a:gs>
            <a:gs pos="100000">
              <a:schemeClr val="accent5">
                <a:hueOff val="0"/>
                <a:satOff val="0"/>
                <a:lumOff val="0"/>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solidFill>
              <a:sysClr val="windowText" lastClr="000000"/>
            </a:solidFill>
          </a:endParaRPr>
        </a:p>
      </dsp:txBody>
      <dsp:txXfrm>
        <a:off x="3945847" y="1556167"/>
        <a:ext cx="181302" cy="309526"/>
      </dsp:txXfrm>
    </dsp:sp>
    <dsp:sp modelId="{E162EB2D-BFEF-4824-A145-39F794A2C4FE}">
      <dsp:nvSpPr>
        <dsp:cNvPr id="0" name=""/>
        <dsp:cNvSpPr/>
      </dsp:nvSpPr>
      <dsp:spPr>
        <a:xfrm>
          <a:off x="2474130" y="2682"/>
          <a:ext cx="3138792" cy="1517285"/>
        </a:xfrm>
        <a:prstGeom prst="ellipse">
          <a:avLst/>
        </a:prstGeom>
        <a:gradFill rotWithShape="0">
          <a:gsLst>
            <a:gs pos="0">
              <a:schemeClr val="accent5">
                <a:hueOff val="0"/>
                <a:satOff val="0"/>
                <a:lumOff val="0"/>
                <a:alphaOff val="0"/>
                <a:tint val="60000"/>
                <a:satMod val="105000"/>
                <a:lumMod val="105000"/>
              </a:schemeClr>
            </a:gs>
            <a:gs pos="100000">
              <a:schemeClr val="accent5">
                <a:hueOff val="0"/>
                <a:satOff val="0"/>
                <a:lumOff val="0"/>
                <a:alphaOff val="0"/>
                <a:tint val="65000"/>
                <a:satMod val="100000"/>
                <a:lumMod val="100000"/>
              </a:schemeClr>
            </a:gs>
            <a:gs pos="100000">
              <a:schemeClr val="accent5">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Capability (C)</a:t>
          </a:r>
          <a:r>
            <a:rPr lang="en-GB" sz="1800" b="1" kern="1200">
              <a:latin typeface="Times New Roman" panose="02020603050405020304" pitchFamily="18" charset="0"/>
              <a:cs typeface="Times New Roman" panose="02020603050405020304" pitchFamily="18" charset="0"/>
            </a:rPr>
            <a:t> </a:t>
          </a:r>
        </a:p>
        <a:p>
          <a:pPr marL="0" lvl="0" indent="0" algn="ctr" defTabSz="800100">
            <a:lnSpc>
              <a:spcPct val="90000"/>
            </a:lnSpc>
            <a:spcBef>
              <a:spcPct val="0"/>
            </a:spcBef>
            <a:spcAft>
              <a:spcPct val="35000"/>
            </a:spcAft>
            <a:buNone/>
          </a:pPr>
          <a:r>
            <a:rPr lang="en-GB" sz="1800" b="1" kern="1200">
              <a:latin typeface="Times New Roman" panose="02020603050405020304" pitchFamily="18" charset="0"/>
              <a:cs typeface="Times New Roman" panose="02020603050405020304" pitchFamily="18" charset="0"/>
            </a:rPr>
            <a:t>(</a:t>
          </a:r>
          <a:r>
            <a:rPr lang="en-GB" sz="1800" kern="1200">
              <a:latin typeface="Times New Roman" panose="02020603050405020304" pitchFamily="18" charset="0"/>
              <a:cs typeface="Times New Roman" panose="02020603050405020304" pitchFamily="18" charset="0"/>
            </a:rPr>
            <a:t>Mental health knowledge,</a:t>
          </a:r>
          <a:br>
            <a:rPr lang="en-GB" sz="1800" kern="1200">
              <a:latin typeface="Times New Roman" panose="02020603050405020304" pitchFamily="18" charset="0"/>
              <a:cs typeface="Times New Roman" panose="02020603050405020304" pitchFamily="18" charset="0"/>
            </a:rPr>
          </a:br>
          <a:r>
            <a:rPr lang="en-GB" sz="1800" kern="1200">
              <a:latin typeface="Times New Roman" panose="02020603050405020304" pitchFamily="18" charset="0"/>
              <a:cs typeface="Times New Roman" panose="02020603050405020304" pitchFamily="18" charset="0"/>
            </a:rPr>
            <a:t>emotional awareness,</a:t>
          </a:r>
          <a:br>
            <a:rPr lang="en-GB" sz="1800" kern="1200">
              <a:latin typeface="Times New Roman" panose="02020603050405020304" pitchFamily="18" charset="0"/>
              <a:cs typeface="Times New Roman" panose="02020603050405020304" pitchFamily="18" charset="0"/>
            </a:rPr>
          </a:br>
          <a:r>
            <a:rPr lang="en-GB" sz="1800" kern="1200">
              <a:latin typeface="Times New Roman" panose="02020603050405020304" pitchFamily="18" charset="0"/>
              <a:cs typeface="Times New Roman" panose="02020603050405020304" pitchFamily="18" charset="0"/>
            </a:rPr>
            <a:t>app usage skills)</a:t>
          </a:r>
          <a:endParaRPr lang="en-US" sz="1800" kern="1200">
            <a:latin typeface="Times New Roman" panose="02020603050405020304" pitchFamily="18" charset="0"/>
            <a:cs typeface="Times New Roman" panose="02020603050405020304" pitchFamily="18" charset="0"/>
          </a:endParaRPr>
        </a:p>
      </dsp:txBody>
      <dsp:txXfrm>
        <a:off x="2933795" y="224883"/>
        <a:ext cx="2219462" cy="1072883"/>
      </dsp:txXfrm>
    </dsp:sp>
    <dsp:sp modelId="{D3328D2C-BC70-4E41-AA01-6777089BBE21}">
      <dsp:nvSpPr>
        <dsp:cNvPr id="0" name=""/>
        <dsp:cNvSpPr/>
      </dsp:nvSpPr>
      <dsp:spPr>
        <a:xfrm rot="2019776" flipH="1">
          <a:off x="4789991" y="3070528"/>
          <a:ext cx="328257" cy="515876"/>
        </a:xfrm>
        <a:prstGeom prst="rightArrow">
          <a:avLst>
            <a:gd name="adj1" fmla="val 60000"/>
            <a:gd name="adj2" fmla="val 50000"/>
          </a:avLst>
        </a:prstGeom>
        <a:gradFill rotWithShape="0">
          <a:gsLst>
            <a:gs pos="0">
              <a:schemeClr val="accent5">
                <a:hueOff val="1178392"/>
                <a:satOff val="-5635"/>
                <a:lumOff val="6177"/>
                <a:alphaOff val="0"/>
                <a:tint val="60000"/>
                <a:satMod val="105000"/>
                <a:lumMod val="105000"/>
              </a:schemeClr>
            </a:gs>
            <a:gs pos="100000">
              <a:schemeClr val="accent5">
                <a:hueOff val="1178392"/>
                <a:satOff val="-5635"/>
                <a:lumOff val="6177"/>
                <a:alphaOff val="0"/>
                <a:tint val="65000"/>
                <a:satMod val="100000"/>
                <a:lumMod val="100000"/>
              </a:schemeClr>
            </a:gs>
            <a:gs pos="100000">
              <a:schemeClr val="accent5">
                <a:hueOff val="1178392"/>
                <a:satOff val="-5635"/>
                <a:lumOff val="6177"/>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solidFill>
              <a:sysClr val="windowText" lastClr="000000"/>
            </a:solidFill>
          </a:endParaRPr>
        </a:p>
      </dsp:txBody>
      <dsp:txXfrm>
        <a:off x="4880211" y="3200996"/>
        <a:ext cx="229780" cy="309526"/>
      </dsp:txXfrm>
    </dsp:sp>
    <dsp:sp modelId="{E40C355C-D492-45AA-A8D1-8D29A34852FF}">
      <dsp:nvSpPr>
        <dsp:cNvPr id="0" name=""/>
        <dsp:cNvSpPr/>
      </dsp:nvSpPr>
      <dsp:spPr>
        <a:xfrm>
          <a:off x="4775529" y="3191072"/>
          <a:ext cx="2909212" cy="1517285"/>
        </a:xfrm>
        <a:prstGeom prst="ellipse">
          <a:avLst/>
        </a:prstGeom>
        <a:gradFill rotWithShape="0">
          <a:gsLst>
            <a:gs pos="0">
              <a:schemeClr val="accent5">
                <a:hueOff val="1178392"/>
                <a:satOff val="-5635"/>
                <a:lumOff val="6177"/>
                <a:alphaOff val="0"/>
                <a:tint val="60000"/>
                <a:satMod val="105000"/>
                <a:lumMod val="105000"/>
              </a:schemeClr>
            </a:gs>
            <a:gs pos="100000">
              <a:schemeClr val="accent5">
                <a:hueOff val="1178392"/>
                <a:satOff val="-5635"/>
                <a:lumOff val="6177"/>
                <a:alphaOff val="0"/>
                <a:tint val="65000"/>
                <a:satMod val="100000"/>
                <a:lumMod val="100000"/>
              </a:schemeClr>
            </a:gs>
            <a:gs pos="100000">
              <a:schemeClr val="accent5">
                <a:hueOff val="1178392"/>
                <a:satOff val="-5635"/>
                <a:lumOff val="6177"/>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Opportunity (O) (</a:t>
          </a:r>
          <a:r>
            <a:rPr lang="en-GB" sz="1800" b="0" i="0" u="none" kern="1200">
              <a:latin typeface="Times New Roman" panose="02020603050405020304" pitchFamily="18" charset="0"/>
              <a:cs typeface="Times New Roman" panose="02020603050405020304" pitchFamily="18" charset="0"/>
            </a:rPr>
            <a:t>Access to mobile app, internet anonymity, peer/social support)</a:t>
          </a:r>
          <a:endParaRPr lang="en-US" sz="1800" kern="1200">
            <a:latin typeface="Times New Roman" panose="02020603050405020304" pitchFamily="18" charset="0"/>
            <a:cs typeface="Times New Roman" panose="02020603050405020304" pitchFamily="18" charset="0"/>
          </a:endParaRPr>
        </a:p>
      </dsp:txBody>
      <dsp:txXfrm>
        <a:off x="5201573" y="3413273"/>
        <a:ext cx="2057124" cy="1072883"/>
      </dsp:txXfrm>
    </dsp:sp>
    <dsp:sp modelId="{43FB2252-48E2-4B0F-B83D-4DF98D92D2AC}">
      <dsp:nvSpPr>
        <dsp:cNvPr id="0" name=""/>
        <dsp:cNvSpPr/>
      </dsp:nvSpPr>
      <dsp:spPr>
        <a:xfrm rot="8653837" flipH="1">
          <a:off x="3022990" y="3099278"/>
          <a:ext cx="284888" cy="487751"/>
        </a:xfrm>
        <a:prstGeom prst="rightArrow">
          <a:avLst>
            <a:gd name="adj1" fmla="val 60000"/>
            <a:gd name="adj2" fmla="val 50000"/>
          </a:avLst>
        </a:prstGeom>
        <a:gradFill rotWithShape="0">
          <a:gsLst>
            <a:gs pos="0">
              <a:schemeClr val="accent5">
                <a:hueOff val="2356783"/>
                <a:satOff val="-11270"/>
                <a:lumOff val="12353"/>
                <a:alphaOff val="0"/>
                <a:tint val="60000"/>
                <a:satMod val="105000"/>
                <a:lumMod val="105000"/>
              </a:schemeClr>
            </a:gs>
            <a:gs pos="100000">
              <a:schemeClr val="accent5">
                <a:hueOff val="2356783"/>
                <a:satOff val="-11270"/>
                <a:lumOff val="12353"/>
                <a:alphaOff val="0"/>
                <a:tint val="65000"/>
                <a:satMod val="100000"/>
                <a:lumMod val="100000"/>
              </a:schemeClr>
            </a:gs>
            <a:gs pos="100000">
              <a:schemeClr val="accent5">
                <a:hueOff val="2356783"/>
                <a:satOff val="-11270"/>
                <a:lumOff val="12353"/>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solidFill>
              <a:sysClr val="windowText" lastClr="000000"/>
            </a:solidFill>
          </a:endParaRPr>
        </a:p>
      </dsp:txBody>
      <dsp:txXfrm rot="10800000">
        <a:off x="3031050" y="3221806"/>
        <a:ext cx="199422" cy="292651"/>
      </dsp:txXfrm>
    </dsp:sp>
    <dsp:sp modelId="{74C66E47-DE6B-41C5-92BD-522B2AD9CFDD}">
      <dsp:nvSpPr>
        <dsp:cNvPr id="0" name=""/>
        <dsp:cNvSpPr/>
      </dsp:nvSpPr>
      <dsp:spPr>
        <a:xfrm>
          <a:off x="681552" y="3191072"/>
          <a:ext cx="2642048" cy="1517285"/>
        </a:xfrm>
        <a:prstGeom prst="ellipse">
          <a:avLst/>
        </a:prstGeom>
        <a:gradFill rotWithShape="0">
          <a:gsLst>
            <a:gs pos="0">
              <a:schemeClr val="accent5">
                <a:hueOff val="2356783"/>
                <a:satOff val="-11270"/>
                <a:lumOff val="12353"/>
                <a:alphaOff val="0"/>
                <a:tint val="60000"/>
                <a:satMod val="105000"/>
                <a:lumMod val="105000"/>
              </a:schemeClr>
            </a:gs>
            <a:gs pos="100000">
              <a:schemeClr val="accent5">
                <a:hueOff val="2356783"/>
                <a:satOff val="-11270"/>
                <a:lumOff val="12353"/>
                <a:alphaOff val="0"/>
                <a:tint val="65000"/>
                <a:satMod val="100000"/>
                <a:lumMod val="100000"/>
              </a:schemeClr>
            </a:gs>
            <a:gs pos="100000">
              <a:schemeClr val="accent5">
                <a:hueOff val="2356783"/>
                <a:satOff val="-11270"/>
                <a:lumOff val="12353"/>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Motivation (M)</a:t>
          </a:r>
          <a:r>
            <a:rPr lang="en-GB" sz="1800" b="1" i="0" u="none" kern="1200">
              <a:latin typeface="Times New Roman" panose="02020603050405020304" pitchFamily="18" charset="0"/>
              <a:cs typeface="Times New Roman" panose="02020603050405020304" pitchFamily="18" charset="0"/>
            </a:rPr>
            <a:t> (</a:t>
          </a:r>
          <a:r>
            <a:rPr lang="en-GB" sz="1800" b="0" i="0" u="none" kern="1200">
              <a:latin typeface="Times New Roman" panose="02020603050405020304" pitchFamily="18" charset="0"/>
              <a:cs typeface="Times New Roman" panose="02020603050405020304" pitchFamily="18" charset="0"/>
            </a:rPr>
            <a:t>Desire to seek  help for emotional triggers, habits)</a:t>
          </a:r>
          <a:endParaRPr lang="en-US" sz="1800" kern="1200">
            <a:latin typeface="Times New Roman" panose="02020603050405020304" pitchFamily="18" charset="0"/>
            <a:cs typeface="Times New Roman" panose="02020603050405020304" pitchFamily="18" charset="0"/>
          </a:endParaRPr>
        </a:p>
      </dsp:txBody>
      <dsp:txXfrm>
        <a:off x="1068471" y="3413273"/>
        <a:ext cx="1868210" cy="107288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E08F2E-5F06-4CE2-A139-452A1382A6F0}" type="datetimeFigureOut">
              <a:rPr lang="en-US"/>
              <a:t>4/15/2026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828588A-5C4E-401A-AECC-B6F63A9DE965}" type="slidenum">
              <a:rPr/>
              <a:t>‹#›</a:t>
            </a:fld>
            <a:endParaRPr/>
          </a:p>
        </p:txBody>
      </p:sp>
    </p:spTree>
    <p:extLst>
      <p:ext uri="{BB962C8B-B14F-4D97-AF65-F5344CB8AC3E}">
        <p14:creationId xmlns:p14="http://schemas.microsoft.com/office/powerpoint/2010/main" val="10599797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4C5DC6-1594-414D-9341-ABA08739246C}" type="datetimeFigureOut">
              <a:rPr lang="en-US"/>
              <a:t>4/15/2026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42409-6A04-4DC6-AC3A-D3758287A8F2}" type="slidenum">
              <a:rPr/>
              <a:t>‹#›</a:t>
            </a:fld>
            <a:endParaRPr/>
          </a:p>
        </p:txBody>
      </p:sp>
    </p:spTree>
    <p:extLst>
      <p:ext uri="{BB962C8B-B14F-4D97-AF65-F5344CB8AC3E}">
        <p14:creationId xmlns:p14="http://schemas.microsoft.com/office/powerpoint/2010/main" val="2541150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AEABBB7-DE59-4CC0-844F-8F6BF147BAC7}" type="slidenum">
              <a:rPr lang="en-GB" smtClean="0"/>
              <a:t>1</a:t>
            </a:fld>
            <a:endParaRPr lang="en-GB"/>
          </a:p>
        </p:txBody>
      </p:sp>
    </p:spTree>
    <p:extLst>
      <p:ext uri="{BB962C8B-B14F-4D97-AF65-F5344CB8AC3E}">
        <p14:creationId xmlns:p14="http://schemas.microsoft.com/office/powerpoint/2010/main" val="3113477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latin typeface="Times New Roman"/>
              <a:ea typeface="Times New Roman"/>
              <a:cs typeface="Times New Roman"/>
              <a:sym typeface="Times New Roman"/>
            </a:endParaRPr>
          </a:p>
        </p:txBody>
      </p:sp>
      <p:sp>
        <p:nvSpPr>
          <p:cNvPr id="90" name="Google Shape;9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latin typeface="Times New Roman"/>
              <a:ea typeface="Times New Roman"/>
              <a:cs typeface="Times New Roman"/>
              <a:sym typeface="Times New Roman"/>
            </a:endParaRPr>
          </a:p>
        </p:txBody>
      </p:sp>
      <p:sp>
        <p:nvSpPr>
          <p:cNvPr id="101" name="Google Shape;10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679ef95f6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latin typeface="Times New Roman"/>
              <a:ea typeface="Times New Roman"/>
              <a:cs typeface="Times New Roman"/>
              <a:sym typeface="Times New Roman"/>
            </a:endParaRPr>
          </a:p>
        </p:txBody>
      </p:sp>
      <p:sp>
        <p:nvSpPr>
          <p:cNvPr id="112" name="Google Shape;112;g3679ef95f6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c555bfc20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dirty="0">
              <a:latin typeface="Times New Roman"/>
              <a:ea typeface="Times New Roman"/>
              <a:cs typeface="Times New Roman"/>
              <a:sym typeface="Times New Roman"/>
            </a:endParaRPr>
          </a:p>
        </p:txBody>
      </p:sp>
      <p:sp>
        <p:nvSpPr>
          <p:cNvPr id="123" name="Google Shape;123;g3c555bfc20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679ef95f65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lang="en-US" sz="1200" dirty="0">
              <a:latin typeface="Times New Roman"/>
              <a:ea typeface="Times New Roman"/>
              <a:cs typeface="Times New Roman"/>
              <a:sym typeface="Times New Roman"/>
            </a:endParaRPr>
          </a:p>
        </p:txBody>
      </p:sp>
      <p:sp>
        <p:nvSpPr>
          <p:cNvPr id="133" name="Google Shape;133;g3679ef95f65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679ef95f65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latin typeface="Times New Roman"/>
              <a:ea typeface="Times New Roman"/>
              <a:cs typeface="Times New Roman"/>
              <a:sym typeface="Times New Roman"/>
            </a:endParaRPr>
          </a:p>
        </p:txBody>
      </p:sp>
      <p:sp>
        <p:nvSpPr>
          <p:cNvPr id="142" name="Google Shape;142;g3679ef95f65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3679ef95f65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dirty="0">
              <a:latin typeface="Times New Roman"/>
              <a:ea typeface="Times New Roman"/>
              <a:cs typeface="Times New Roman"/>
              <a:sym typeface="Times New Roman"/>
            </a:endParaRPr>
          </a:p>
        </p:txBody>
      </p:sp>
      <p:sp>
        <p:nvSpPr>
          <p:cNvPr id="153" name="Google Shape;153;g3679ef95f65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679ef95f65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latin typeface="Times New Roman"/>
              <a:ea typeface="Times New Roman"/>
              <a:cs typeface="Times New Roman"/>
              <a:sym typeface="Times New Roman"/>
            </a:endParaRPr>
          </a:p>
        </p:txBody>
      </p:sp>
      <p:sp>
        <p:nvSpPr>
          <p:cNvPr id="163" name="Google Shape;163;g3679ef95f65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d60007c975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dirty="0">
              <a:latin typeface="Times New Roman"/>
              <a:ea typeface="Times New Roman"/>
              <a:cs typeface="Times New Roman"/>
              <a:sym typeface="Times New Roman"/>
            </a:endParaRPr>
          </a:p>
        </p:txBody>
      </p:sp>
      <p:sp>
        <p:nvSpPr>
          <p:cNvPr id="174" name="Google Shape;174;g3d60007c975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3d60007c975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latin typeface="Times New Roman"/>
              <a:ea typeface="Times New Roman"/>
              <a:cs typeface="Times New Roman"/>
              <a:sym typeface="Times New Roman"/>
            </a:endParaRPr>
          </a:p>
        </p:txBody>
      </p:sp>
      <p:sp>
        <p:nvSpPr>
          <p:cNvPr id="185" name="Google Shape;185;g3d60007c975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i="1">
                <a:solidFill>
                  <a:schemeClr val="dk1"/>
                </a:solidFill>
                <a:latin typeface="Times New Roman"/>
                <a:ea typeface="Times New Roman"/>
                <a:cs typeface="Times New Roman"/>
                <a:sym typeface="Times New Roman"/>
              </a:rPr>
              <a:t>SN: </a:t>
            </a:r>
            <a:r>
              <a:rPr lang="en-US" sz="1200">
                <a:solidFill>
                  <a:schemeClr val="dk1"/>
                </a:solidFill>
                <a:latin typeface="Times New Roman"/>
                <a:ea typeface="Times New Roman"/>
                <a:cs typeface="Times New Roman"/>
                <a:sym typeface="Times New Roman"/>
              </a:rPr>
              <a:t>Good morning/afternoon, in this presentation, my intention is to analyse a video observation “A teacher's role in pretend play”. This helps to explore the role of teachers in extending the child’s ability to learn, communicate, show creativity and social understanding through play.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9e1ed62d9f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
        <p:nvSpPr>
          <p:cNvPr id="95" name="Google Shape;95;g39e1ed62d9f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67fd4f2c6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
        <p:nvSpPr>
          <p:cNvPr id="106" name="Google Shape;106;g367fd4f2c6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67fd4f2c6a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
        <p:nvSpPr>
          <p:cNvPr id="117" name="Google Shape;117;g367fd4f2c6a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67fd4f2c6a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
        <p:nvSpPr>
          <p:cNvPr id="126" name="Google Shape;126;g367fd4f2c6a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67fd4f2c6a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
        <p:nvSpPr>
          <p:cNvPr id="135" name="Google Shape;135;g367fd4f2c6a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367fd4f2c6a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
        <p:nvSpPr>
          <p:cNvPr id="144" name="Google Shape;144;g367fd4f2c6a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367fd4f2c6a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
        <p:nvSpPr>
          <p:cNvPr id="153" name="Google Shape;153;g367fd4f2c6a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367fd4f2c6a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p:txBody>
      </p:sp>
      <p:sp>
        <p:nvSpPr>
          <p:cNvPr id="162" name="Google Shape;162;g367fd4f2c6a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367fd4f2c6a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
        <p:nvSpPr>
          <p:cNvPr id="173" name="Google Shape;173;g367fd4f2c6a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79ef95f65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
        <p:nvSpPr>
          <p:cNvPr id="196" name="Google Shape;196;g3679ef95f65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367fd4f2c6a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p:txBody>
      </p:sp>
      <p:sp>
        <p:nvSpPr>
          <p:cNvPr id="184" name="Google Shape;184;g367fd4f2c6a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IN"/>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IN"/>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78ABE3C1-DBE1-495D-B57B-2849774B866A}" type="datetimeFigureOut">
              <a:rPr lang="en-US" smtClean="0"/>
              <a:t>4/15/2026</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2943761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D1B487-36FD-4CED-B07A-1A81FC6540B1}" type="datetime1">
              <a:rPr lang="en-US" smtClean="0"/>
              <a:pPr/>
              <a:t>4/15/2026</a:t>
            </a:fld>
            <a:endParaRPr lang="en-US" dirty="0"/>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9CD8D479-8942-46E8-A226-A4E01F7A105C}" type="slidenum">
              <a:rPr lang="en-IN" smtClean="0"/>
              <a:t>‹#›</a:t>
            </a:fld>
            <a:endParaRPr lang="en-IN"/>
          </a:p>
        </p:txBody>
      </p:sp>
    </p:spTree>
    <p:extLst>
      <p:ext uri="{BB962C8B-B14F-4D97-AF65-F5344CB8AC3E}">
        <p14:creationId xmlns:p14="http://schemas.microsoft.com/office/powerpoint/2010/main" val="3086133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IN"/>
          </a:p>
        </p:txBody>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IN"/>
          </a:p>
        </p:txBody>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30578ACC-22D6-47C1-A373-4FD133E34F3C}" type="datetimeFigureOut">
              <a:rPr lang="en-US" smtClean="0"/>
              <a:t>4/15/2026</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390865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A66BA0-BF77-43AC-894A-20AD8220B887}" type="datetime1">
              <a:rPr lang="en-US" smtClean="0"/>
              <a:pPr/>
              <a:t>4/15/2026</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9CD8D479-8942-46E8-A226-A4E01F7A105C}" type="slidenum">
              <a:rPr lang="en-IN" smtClean="0"/>
              <a:t>‹#›</a:t>
            </a:fld>
            <a:endParaRPr lang="en-IN"/>
          </a:p>
        </p:txBody>
      </p:sp>
    </p:spTree>
    <p:extLst>
      <p:ext uri="{BB962C8B-B14F-4D97-AF65-F5344CB8AC3E}">
        <p14:creationId xmlns:p14="http://schemas.microsoft.com/office/powerpoint/2010/main" val="369189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C81B4D-F060-418E-A958-B2BDC1A258F8}" type="datetime1">
              <a:rPr lang="en-US" smtClean="0"/>
              <a:pPr/>
              <a:t>4/15/2026</a:t>
            </a:fld>
            <a:endParaRPr lang="en-US" dirty="0"/>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9CD8D479-8942-46E8-A226-A4E01F7A105C}" type="slidenum">
              <a:rPr lang="en-IN" smtClean="0"/>
              <a:t>‹#›</a:t>
            </a:fld>
            <a:endParaRPr lang="en-IN" dirty="0"/>
          </a:p>
        </p:txBody>
      </p:sp>
    </p:spTree>
    <p:extLst>
      <p:ext uri="{BB962C8B-B14F-4D97-AF65-F5344CB8AC3E}">
        <p14:creationId xmlns:p14="http://schemas.microsoft.com/office/powerpoint/2010/main" val="2134617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86AC23-C97B-41FB-9B89-C7FE0FB631CA}" type="datetime1">
              <a:rPr lang="en-US" smtClean="0"/>
              <a:pPr/>
              <a:t>4/15/2026</a:t>
            </a:fld>
            <a:endParaRPr lang="en-US" dirty="0"/>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9CD8D479-8942-46E8-A226-A4E01F7A105C}" type="slidenum">
              <a:rPr lang="en-IN" smtClean="0"/>
              <a:t>‹#›</a:t>
            </a:fld>
            <a:endParaRPr lang="en-IN"/>
          </a:p>
        </p:txBody>
      </p:sp>
    </p:spTree>
    <p:extLst>
      <p:ext uri="{BB962C8B-B14F-4D97-AF65-F5344CB8AC3E}">
        <p14:creationId xmlns:p14="http://schemas.microsoft.com/office/powerpoint/2010/main" val="1028867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1B9673-AC7F-4F1F-84E4-F0E5EAAE106D}" type="datetime1">
              <a:rPr lang="en-US" smtClean="0"/>
              <a:pPr/>
              <a:t>4/15/2026</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9CD8D479-8942-46E8-A226-A4E01F7A105C}" type="slidenum">
              <a:rPr lang="en-IN" smtClean="0"/>
              <a:t>‹#›</a:t>
            </a:fld>
            <a:endParaRPr lang="en-IN"/>
          </a:p>
        </p:txBody>
      </p:sp>
    </p:spTree>
    <p:extLst>
      <p:ext uri="{BB962C8B-B14F-4D97-AF65-F5344CB8AC3E}">
        <p14:creationId xmlns:p14="http://schemas.microsoft.com/office/powerpoint/2010/main" val="923777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A2A3310-D664-4933-9402-AB5DB0887727}" type="datetime1">
              <a:rPr lang="en-US" smtClean="0"/>
              <a:pPr/>
              <a:t>4/15/2026</a:t>
            </a:fld>
            <a:endParaRPr lang="en-US" dirty="0"/>
          </a:p>
        </p:txBody>
      </p:sp>
      <p:sp>
        <p:nvSpPr>
          <p:cNvPr id="9" name="Footer Placeholder 8"/>
          <p:cNvSpPr>
            <a:spLocks noGrp="1"/>
          </p:cNvSpPr>
          <p:nvPr>
            <p:ph type="ftr" sz="quarter" idx="11"/>
          </p:nvPr>
        </p:nvSpPr>
        <p:spPr/>
        <p:txBody>
          <a:bodyPr/>
          <a:lstStyle>
            <a:lvl1pPr algn="r">
              <a:defRPr/>
            </a:lvl1pPr>
          </a:lstStyle>
          <a:p>
            <a:r>
              <a:rPr lang="en-US"/>
              <a:t>Add a footer</a:t>
            </a:r>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CD8D479-8942-46E8-A226-A4E01F7A105C}"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2118869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E1447A63-5E3D-469C-A0D1-119323F4F95E}" type="datetime1">
              <a:rPr lang="en-US" smtClean="0"/>
              <a:pPr/>
              <a:t>4/15/2026</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r>
              <a:rPr lang="en-US"/>
              <a:t>Add a footer</a:t>
            </a:r>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CD8D479-8942-46E8-A226-A4E01F7A105C}"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1383991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B55A74-0919-413E-865C-E0E8D1722ED7}" type="datetime1">
              <a:rPr lang="en-US" smtClean="0"/>
              <a:pPr/>
              <a:t>4/15/2026</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9CD8D479-8942-46E8-A226-A4E01F7A105C}" type="slidenum">
              <a:rPr lang="en-IN" smtClean="0"/>
              <a:t>‹#›</a:t>
            </a:fld>
            <a:endParaRPr lang="en-IN"/>
          </a:p>
        </p:txBody>
      </p:sp>
    </p:spTree>
    <p:extLst>
      <p:ext uri="{BB962C8B-B14F-4D97-AF65-F5344CB8AC3E}">
        <p14:creationId xmlns:p14="http://schemas.microsoft.com/office/powerpoint/2010/main" val="2987260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BFE46A-5893-4F80-829A-F37AF8AAC03B}" type="datetime1">
              <a:rPr lang="en-US" smtClean="0"/>
              <a:pPr/>
              <a:t>4/15/2026</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9CD8D479-8942-46E8-A226-A4E01F7A105C}" type="slidenum">
              <a:rPr lang="en-IN" smtClean="0"/>
              <a:t>‹#›</a:t>
            </a:fld>
            <a:endParaRPr lang="en-IN"/>
          </a:p>
        </p:txBody>
      </p:sp>
    </p:spTree>
    <p:extLst>
      <p:ext uri="{BB962C8B-B14F-4D97-AF65-F5344CB8AC3E}">
        <p14:creationId xmlns:p14="http://schemas.microsoft.com/office/powerpoint/2010/main" val="3182174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81682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CD8D479-8942-46E8-A226-A4E01F7A105C}" type="slidenum">
              <a:rPr/>
              <a:t>‹#›</a:t>
            </a:fld>
            <a:endParaRPr/>
          </a:p>
        </p:txBody>
      </p:sp>
      <p:sp>
        <p:nvSpPr>
          <p:cNvPr id="2" name="Date Placeholder 1"/>
          <p:cNvSpPr>
            <a:spLocks noGrp="1"/>
          </p:cNvSpPr>
          <p:nvPr>
            <p:ph type="dt" sz="half" idx="10"/>
          </p:nvPr>
        </p:nvSpPr>
        <p:spPr/>
        <p:txBody>
          <a:bodyPr/>
          <a:lstStyle/>
          <a:p>
            <a:fld id="{C81B9673-AC7F-4F1F-84E4-F0E5EAAE106D}" type="datetime1">
              <a:rPr lang="en-US" smtClean="0"/>
              <a:pPr/>
              <a:t>4/15/2026</a:t>
            </a:fld>
            <a:endParaRPr lang="en-US" dirty="0"/>
          </a:p>
        </p:txBody>
      </p:sp>
      <p:sp>
        <p:nvSpPr>
          <p:cNvPr id="3" name="Footer Placeholder 2"/>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110739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IN"/>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E56E745-E731-42F7-BC46-83DD513FC98F}" type="datetime1">
              <a:rPr lang="en-US" smtClean="0"/>
              <a:pPr/>
              <a:t>4/15/2026</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CD8D479-8942-46E8-A226-A4E01F7A105C}" type="slidenum">
              <a:rPr lang="en-US" smtClean="0"/>
              <a:pPr/>
              <a:t>‹#›</a:t>
            </a:fld>
            <a:endParaRPr lang="en-US" dirty="0"/>
          </a:p>
        </p:txBody>
      </p:sp>
      <p:sp>
        <p:nvSpPr>
          <p:cNvPr id="8" name="Rectangle 7">
            <a:extLst>
              <a:ext uri="{FF2B5EF4-FFF2-40B4-BE49-F238E27FC236}">
                <a16:creationId xmlns:a16="http://schemas.microsoft.com/office/drawing/2014/main" id="{44B99030-CACF-79F3-0870-901EFB05AD25}"/>
              </a:ext>
            </a:extLst>
          </p:cNvPr>
          <p:cNvSpPr/>
          <p:nvPr userDrawn="1"/>
        </p:nvSpPr>
        <p:spPr>
          <a:xfrm>
            <a:off x="0" y="6629400"/>
            <a:ext cx="1499616" cy="228600"/>
          </a:xfrm>
          <a:prstGeom prst="rect">
            <a:avLst/>
          </a:prstGeom>
          <a:gradFill>
            <a:gsLst>
              <a:gs pos="0">
                <a:schemeClr val="accent1">
                  <a:lumMod val="15000"/>
                  <a:lumOff val="85000"/>
                </a:schemeClr>
              </a:gs>
              <a:gs pos="100000">
                <a:schemeClr val="accent1">
                  <a:lumMod val="15000"/>
                  <a:lumOff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89318053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655"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hyperlink" Target="https://www.england.nhs.uk/wp-content/uploads/2023/06/nhs-long-term-workforce-plan-v1.2.pdf" TargetMode="External"/><Relationship Id="rId7" Type="http://schemas.openxmlformats.org/officeDocument/2006/relationships/hyperlink" Target="https://www.who.int/activities/improving-the-mental-and-brain-health-of-children-and-adolescents" TargetMode="External"/><Relationship Id="rId2" Type="http://schemas.openxmlformats.org/officeDocument/2006/relationships/hyperlink" Target="https://www.ncbi.nlm.nih.gov/books/NBK547251/" TargetMode="External"/><Relationship Id="rId1" Type="http://schemas.openxmlformats.org/officeDocument/2006/relationships/slideLayout" Target="../slideLayouts/slideLayout7.xml"/><Relationship Id="rId6" Type="http://schemas.openxmlformats.org/officeDocument/2006/relationships/hyperlink" Target="https://www.ons.gov.uk/peoplepopulationandcommunity/birthsdeathsandmarriages/deaths/bulletins/suicidesintheunitedkingdom/2023" TargetMode="External"/><Relationship Id="rId5" Type="http://schemas.openxmlformats.org/officeDocument/2006/relationships/hyperlink" Target="https://www.ofcom.org.uk/media-use-and-attitudes/media-habits-children/children-and-parents-media-use-and-attitudes-report-2023" TargetMode="External"/><Relationship Id="rId4" Type="http://schemas.openxmlformats.org/officeDocument/2006/relationships/hyperlink" Target="https://digital.nhs.uk/data-and-information/publications/statistical/mental-health-of-children-and-young-people-in-england/2023-wave-4-follow-up"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24442" y="3500796"/>
            <a:ext cx="7955958" cy="1215594"/>
          </a:xfrm>
          <a:prstGeom prst="rect">
            <a:avLst/>
          </a:prstGeom>
        </p:spPr>
        <p:txBody>
          <a:bodyPr vert="horz" lIns="60960" tIns="30480" rIns="60960" bIns="30480" rtlCol="0" anchor="ctr">
            <a:normAutofit/>
          </a:bodyPr>
          <a:lstStyle/>
          <a:p>
            <a:pPr>
              <a:lnSpc>
                <a:spcPct val="90000"/>
              </a:lnSpc>
              <a:spcBef>
                <a:spcPct val="0"/>
              </a:spcBef>
              <a:spcAft>
                <a:spcPts val="400"/>
              </a:spcAft>
            </a:pPr>
            <a:r>
              <a:rPr lang="en-GB" sz="3200" b="1" dirty="0">
                <a:solidFill>
                  <a:schemeClr val="accent1">
                    <a:lumMod val="50000"/>
                  </a:schemeClr>
                </a:solidFill>
                <a:latin typeface="Times New Roman" panose="02020603050405020304" pitchFamily="18" charset="0"/>
                <a:cs typeface="Times New Roman" panose="02020603050405020304" pitchFamily="18" charset="0"/>
              </a:rPr>
              <a:t>Public Health Problem: Adolescent Mental Health (Ages 10–19)</a:t>
            </a:r>
            <a:endParaRPr lang="en-US" sz="3200" b="1" i="1" dirty="0">
              <a:solidFill>
                <a:schemeClr val="accent1">
                  <a:lumMod val="50000"/>
                </a:schemeClr>
              </a:solidFill>
              <a:latin typeface="Times New Roman" panose="02020603050405020304" pitchFamily="18" charset="0"/>
              <a:ea typeface="+mj-ea"/>
              <a:cs typeface="Times New Roman" panose="02020603050405020304" pitchFamily="18" charset="0"/>
              <a:sym typeface="Canva Sans"/>
            </a:endParaRPr>
          </a:p>
        </p:txBody>
      </p:sp>
      <p:sp>
        <p:nvSpPr>
          <p:cNvPr id="16" name="TextBox 16"/>
          <p:cNvSpPr txBox="1"/>
          <p:nvPr/>
        </p:nvSpPr>
        <p:spPr>
          <a:xfrm>
            <a:off x="324443" y="1346200"/>
            <a:ext cx="11410357" cy="3353476"/>
          </a:xfrm>
          <a:prstGeom prst="rect">
            <a:avLst/>
          </a:prstGeom>
        </p:spPr>
        <p:txBody>
          <a:bodyPr vert="horz" lIns="60960" tIns="30480" rIns="60960" bIns="30480" rtlCol="0" anchor="t">
            <a:normAutofit/>
          </a:bodyPr>
          <a:lstStyle/>
          <a:p>
            <a:pPr>
              <a:spcBef>
                <a:spcPct val="0"/>
              </a:spcBef>
              <a:spcAft>
                <a:spcPts val="400"/>
              </a:spcAft>
            </a:pPr>
            <a:r>
              <a:rPr lang="en-US" sz="2800" b="1" dirty="0">
                <a:solidFill>
                  <a:srgbClr val="0070C0"/>
                </a:solidFill>
                <a:latin typeface="Times New Roman" panose="02020603050405020304" pitchFamily="18" charset="0"/>
                <a:cs typeface="Times New Roman" panose="02020603050405020304" pitchFamily="18" charset="0"/>
                <a:sym typeface="Canva Sans Bold"/>
              </a:rPr>
              <a:t>MSc Public Health and Social Care in Practice</a:t>
            </a:r>
          </a:p>
          <a:p>
            <a:pPr>
              <a:spcBef>
                <a:spcPct val="0"/>
              </a:spcBef>
              <a:spcAft>
                <a:spcPts val="400"/>
              </a:spcAft>
            </a:pPr>
            <a:r>
              <a:rPr lang="en-US" sz="2800" b="1" dirty="0">
                <a:solidFill>
                  <a:srgbClr val="0070C0"/>
                </a:solidFill>
                <a:latin typeface="Times New Roman" panose="02020603050405020304" pitchFamily="18" charset="0"/>
                <a:cs typeface="Times New Roman" panose="02020603050405020304" pitchFamily="18" charset="0"/>
                <a:sym typeface="Canva Sans Bold"/>
              </a:rPr>
              <a:t>Module:</a:t>
            </a:r>
            <a:r>
              <a:rPr lang="en-GB" sz="2800" b="1" dirty="0">
                <a:solidFill>
                  <a:srgbClr val="0070C0"/>
                </a:solidFill>
                <a:latin typeface="Times New Roman" panose="02020603050405020304" pitchFamily="18" charset="0"/>
                <a:cs typeface="Times New Roman" panose="02020603050405020304" pitchFamily="18" charset="0"/>
              </a:rPr>
              <a:t>Population Health and Digital Health Promotion </a:t>
            </a:r>
            <a:endParaRPr lang="en-US" sz="2800" b="1" dirty="0">
              <a:solidFill>
                <a:srgbClr val="0070C0"/>
              </a:solidFill>
              <a:latin typeface="Times New Roman" panose="02020603050405020304" pitchFamily="18" charset="0"/>
              <a:cs typeface="Times New Roman" panose="02020603050405020304" pitchFamily="18" charset="0"/>
              <a:sym typeface="Canva Sans Bold"/>
            </a:endParaRPr>
          </a:p>
          <a:p>
            <a:pPr>
              <a:spcBef>
                <a:spcPct val="0"/>
              </a:spcBef>
              <a:spcAft>
                <a:spcPts val="400"/>
              </a:spcAft>
            </a:pPr>
            <a:r>
              <a:rPr lang="en-US" sz="2800" b="1" dirty="0">
                <a:solidFill>
                  <a:srgbClr val="0070C0"/>
                </a:solidFill>
                <a:latin typeface="Times New Roman" panose="02020603050405020304" pitchFamily="18" charset="0"/>
                <a:cs typeface="Times New Roman" panose="02020603050405020304" pitchFamily="18" charset="0"/>
                <a:sym typeface="Canva Sans Bold"/>
              </a:rPr>
              <a:t>Module code: LCHS7</a:t>
            </a:r>
            <a:r>
              <a:rPr lang="en-IN" sz="2800" b="1" dirty="0">
                <a:solidFill>
                  <a:srgbClr val="0070C0"/>
                </a:solidFill>
                <a:latin typeface="Times New Roman" panose="02020603050405020304" pitchFamily="18" charset="0"/>
                <a:cs typeface="Times New Roman" panose="02020603050405020304" pitchFamily="18" charset="0"/>
              </a:rPr>
              <a:t>009</a:t>
            </a:r>
            <a:br>
              <a:rPr lang="en-IN" sz="2800" b="1" dirty="0">
                <a:solidFill>
                  <a:srgbClr val="0070C0"/>
                </a:solidFill>
                <a:latin typeface="Times New Roman" panose="02020603050405020304" pitchFamily="18" charset="0"/>
                <a:cs typeface="Times New Roman" panose="02020603050405020304" pitchFamily="18" charset="0"/>
              </a:rPr>
            </a:br>
            <a:r>
              <a:rPr lang="en-US" sz="2800" b="1" dirty="0">
                <a:solidFill>
                  <a:srgbClr val="0070C0"/>
                </a:solidFill>
                <a:latin typeface="Times New Roman" panose="02020603050405020304" pitchFamily="18" charset="0"/>
                <a:cs typeface="Times New Roman" panose="02020603050405020304" pitchFamily="18" charset="0"/>
                <a:sym typeface="Canva Sans Bold"/>
              </a:rPr>
              <a:t>Component 3 : </a:t>
            </a:r>
            <a:r>
              <a:rPr lang="en-IN" sz="2800" b="1" dirty="0">
                <a:solidFill>
                  <a:srgbClr val="0070C0"/>
                </a:solidFill>
                <a:latin typeface="Times New Roman" panose="02020603050405020304" pitchFamily="18" charset="0"/>
                <a:cs typeface="Times New Roman" panose="02020603050405020304" pitchFamily="18" charset="0"/>
              </a:rPr>
              <a:t>Group Project Presentation</a:t>
            </a:r>
            <a:endParaRPr lang="en-US" sz="2800" b="1" dirty="0">
              <a:solidFill>
                <a:srgbClr val="0070C0"/>
              </a:solidFill>
              <a:latin typeface="Times New Roman" panose="02020603050405020304" pitchFamily="18" charset="0"/>
              <a:cs typeface="Times New Roman" panose="02020603050405020304" pitchFamily="18" charset="0"/>
              <a:sym typeface="Canva Sans Bold"/>
            </a:endParaRPr>
          </a:p>
        </p:txBody>
      </p:sp>
      <p:pic>
        <p:nvPicPr>
          <p:cNvPr id="1026" name="Picture 2" descr="university-of-wales-trinity-saint-david-logo-vector | ESRC ...">
            <a:extLst>
              <a:ext uri="{FF2B5EF4-FFF2-40B4-BE49-F238E27FC236}">
                <a16:creationId xmlns:a16="http://schemas.microsoft.com/office/drawing/2014/main" id="{CE0227F8-BD03-B38E-3B5D-094C64F7C1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4441" y="341253"/>
            <a:ext cx="2226733" cy="1030688"/>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a:extLst>
              <a:ext uri="{FF2B5EF4-FFF2-40B4-BE49-F238E27FC236}">
                <a16:creationId xmlns:a16="http://schemas.microsoft.com/office/drawing/2014/main" id="{2965B2F5-FF24-C012-D053-DF0BBDCAC3A7}"/>
              </a:ext>
            </a:extLst>
          </p:cNvPr>
          <p:cNvCxnSpPr>
            <a:cxnSpLocks/>
          </p:cNvCxnSpPr>
          <p:nvPr/>
        </p:nvCxnSpPr>
        <p:spPr>
          <a:xfrm>
            <a:off x="324441" y="3357204"/>
            <a:ext cx="8077200" cy="0"/>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C0A74FC3-35DB-C7DC-D01B-3A538A497435}"/>
              </a:ext>
            </a:extLst>
          </p:cNvPr>
          <p:cNvCxnSpPr>
            <a:cxnSpLocks/>
          </p:cNvCxnSpPr>
          <p:nvPr/>
        </p:nvCxnSpPr>
        <p:spPr>
          <a:xfrm>
            <a:off x="336745" y="4716390"/>
            <a:ext cx="8077200" cy="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E6B0C86-F342-C562-0D1D-9AC41F4B0F50}"/>
              </a:ext>
            </a:extLst>
          </p:cNvPr>
          <p:cNvSpPr txBox="1"/>
          <p:nvPr/>
        </p:nvSpPr>
        <p:spPr>
          <a:xfrm>
            <a:off x="324441" y="4286039"/>
            <a:ext cx="9937159" cy="1454051"/>
          </a:xfrm>
          <a:prstGeom prst="rect">
            <a:avLst/>
          </a:prstGeom>
        </p:spPr>
        <p:txBody>
          <a:bodyPr vert="horz" lIns="60960" tIns="30480" rIns="60960" bIns="30480" rtlCol="0" anchor="ctr">
            <a:normAutofit/>
          </a:bodyPr>
          <a:lstStyle/>
          <a:p>
            <a:pPr>
              <a:lnSpc>
                <a:spcPct val="90000"/>
              </a:lnSpc>
              <a:spcBef>
                <a:spcPct val="0"/>
              </a:spcBef>
              <a:spcAft>
                <a:spcPts val="400"/>
              </a:spcAft>
            </a:pPr>
            <a:r>
              <a:rPr lang="en-US" sz="2800" b="1" dirty="0">
                <a:solidFill>
                  <a:schemeClr val="accent1">
                    <a:lumMod val="50000"/>
                  </a:schemeClr>
                </a:solidFill>
                <a:latin typeface="Times New Roman" panose="02020603050405020304" pitchFamily="18" charset="0"/>
                <a:ea typeface="+mj-ea"/>
                <a:cs typeface="Times New Roman" panose="02020603050405020304" pitchFamily="18" charset="0"/>
                <a:sym typeface="Canva Sans"/>
              </a:rPr>
              <a:t>Lecturer :</a:t>
            </a:r>
            <a:r>
              <a:rPr lang="en-IN" sz="2800" b="1" dirty="0">
                <a:solidFill>
                  <a:schemeClr val="accent1">
                    <a:lumMod val="50000"/>
                  </a:schemeClr>
                </a:solidFill>
                <a:latin typeface="Times New Roman" panose="02020603050405020304" pitchFamily="18" charset="0"/>
                <a:cs typeface="Times New Roman" panose="02020603050405020304" pitchFamily="18" charset="0"/>
              </a:rPr>
              <a:t>Dr Ping Wu </a:t>
            </a:r>
            <a:endParaRPr lang="en-US" sz="2800" b="1" dirty="0">
              <a:solidFill>
                <a:schemeClr val="accent1">
                  <a:lumMod val="50000"/>
                </a:schemeClr>
              </a:solidFill>
              <a:latin typeface="Times New Roman" panose="02020603050405020304" pitchFamily="18" charset="0"/>
              <a:ea typeface="+mj-ea"/>
              <a:cs typeface="Times New Roman" panose="02020603050405020304" pitchFamily="18" charset="0"/>
              <a:sym typeface="Canva Sans"/>
            </a:endParaRPr>
          </a:p>
        </p:txBody>
      </p:sp>
      <p:sp>
        <p:nvSpPr>
          <p:cNvPr id="8" name="TextBox 7">
            <a:extLst>
              <a:ext uri="{FF2B5EF4-FFF2-40B4-BE49-F238E27FC236}">
                <a16:creationId xmlns:a16="http://schemas.microsoft.com/office/drawing/2014/main" id="{7F7BE874-42BE-1D64-95FD-84369FCCCE33}"/>
              </a:ext>
            </a:extLst>
          </p:cNvPr>
          <p:cNvSpPr txBox="1"/>
          <p:nvPr/>
        </p:nvSpPr>
        <p:spPr>
          <a:xfrm>
            <a:off x="336745" y="5309738"/>
            <a:ext cx="9937159" cy="1454051"/>
          </a:xfrm>
          <a:prstGeom prst="rect">
            <a:avLst/>
          </a:prstGeom>
        </p:spPr>
        <p:txBody>
          <a:bodyPr vert="horz" lIns="60960" tIns="30480" rIns="60960" bIns="30480" rtlCol="0" anchor="ctr">
            <a:normAutofit fontScale="32500" lnSpcReduction="20000"/>
          </a:bodyPr>
          <a:lstStyle/>
          <a:p>
            <a:r>
              <a:rPr lang="en-US" sz="3700" dirty="0">
                <a:solidFill>
                  <a:srgbClr val="0070C0"/>
                </a:solidFill>
                <a:latin typeface="Times New Roman" panose="02020603050405020304" pitchFamily="18" charset="0"/>
                <a:cs typeface="Times New Roman" panose="02020603050405020304" pitchFamily="18" charset="0"/>
              </a:rPr>
              <a:t>Presented By: </a:t>
            </a:r>
          </a:p>
          <a:p>
            <a:r>
              <a:rPr lang="en-US" sz="3700" dirty="0">
                <a:solidFill>
                  <a:srgbClr val="0070C0"/>
                </a:solidFill>
                <a:latin typeface="Times New Roman" panose="02020603050405020304" pitchFamily="18" charset="0"/>
                <a:cs typeface="Times New Roman" panose="02020603050405020304" pitchFamily="18" charset="0"/>
              </a:rPr>
              <a:t>1:-Keval Miyani (2426154) (1-7)</a:t>
            </a:r>
            <a:br>
              <a:rPr lang="en-US" sz="3700" dirty="0">
                <a:solidFill>
                  <a:srgbClr val="0070C0"/>
                </a:solidFill>
                <a:latin typeface="Times New Roman" panose="02020603050405020304" pitchFamily="18" charset="0"/>
                <a:cs typeface="Times New Roman" panose="02020603050405020304" pitchFamily="18" charset="0"/>
              </a:rPr>
            </a:br>
            <a:r>
              <a:rPr lang="en-US" sz="3700" dirty="0">
                <a:solidFill>
                  <a:srgbClr val="0070C0"/>
                </a:solidFill>
                <a:latin typeface="Times New Roman" panose="02020603050405020304" pitchFamily="18" charset="0"/>
                <a:cs typeface="Times New Roman" panose="02020603050405020304" pitchFamily="18" charset="0"/>
              </a:rPr>
              <a:t>2 :-Prashant Gajera (2428140)(8-18)</a:t>
            </a:r>
            <a:br>
              <a:rPr lang="en-US" sz="3700" dirty="0">
                <a:solidFill>
                  <a:srgbClr val="0070C0"/>
                </a:solidFill>
                <a:latin typeface="Times New Roman" panose="02020603050405020304" pitchFamily="18" charset="0"/>
                <a:cs typeface="Times New Roman" panose="02020603050405020304" pitchFamily="18" charset="0"/>
              </a:rPr>
            </a:br>
            <a:r>
              <a:rPr lang="en-US" sz="3700" dirty="0">
                <a:solidFill>
                  <a:srgbClr val="0070C0"/>
                </a:solidFill>
                <a:latin typeface="Times New Roman" panose="02020603050405020304" pitchFamily="18" charset="0"/>
                <a:cs typeface="Times New Roman" panose="02020603050405020304" pitchFamily="18" charset="0"/>
              </a:rPr>
              <a:t>3 :-Kashish Bhagat (2438646)(19-28)</a:t>
            </a:r>
            <a:br>
              <a:rPr lang="en-US" sz="3700" dirty="0">
                <a:solidFill>
                  <a:srgbClr val="0070C0"/>
                </a:solidFill>
                <a:latin typeface="Times New Roman" panose="02020603050405020304" pitchFamily="18" charset="0"/>
                <a:cs typeface="Times New Roman" panose="02020603050405020304" pitchFamily="18" charset="0"/>
              </a:rPr>
            </a:br>
            <a:r>
              <a:rPr lang="en-US" sz="3700" dirty="0">
                <a:solidFill>
                  <a:srgbClr val="0070C0"/>
                </a:solidFill>
                <a:latin typeface="Times New Roman" panose="02020603050405020304" pitchFamily="18" charset="0"/>
                <a:cs typeface="Times New Roman" panose="02020603050405020304" pitchFamily="18" charset="0"/>
              </a:rPr>
              <a:t>4:-MD PIYEL MIA (2434371) (29-37)</a:t>
            </a:r>
            <a:br>
              <a:rPr lang="en-US" sz="3700" dirty="0">
                <a:solidFill>
                  <a:srgbClr val="0070C0"/>
                </a:solidFill>
                <a:latin typeface="Times New Roman" panose="02020603050405020304" pitchFamily="18" charset="0"/>
                <a:cs typeface="Times New Roman" panose="02020603050405020304" pitchFamily="18" charset="0"/>
              </a:rPr>
            </a:br>
            <a:r>
              <a:rPr lang="en-US" sz="3700" dirty="0">
                <a:solidFill>
                  <a:srgbClr val="0070C0"/>
                </a:solidFill>
                <a:latin typeface="Times New Roman" panose="02020603050405020304" pitchFamily="18" charset="0"/>
                <a:cs typeface="Times New Roman" panose="02020603050405020304" pitchFamily="18" charset="0"/>
              </a:rPr>
              <a:t>5:- Mst Sima Begum 2433426(38-47)</a:t>
            </a:r>
          </a:p>
          <a:p>
            <a:r>
              <a:rPr lang="en-US" sz="3700" dirty="0">
                <a:solidFill>
                  <a:srgbClr val="0070C0"/>
                </a:solidFill>
                <a:latin typeface="Times New Roman" panose="02020603050405020304" pitchFamily="18" charset="0"/>
                <a:cs typeface="Times New Roman" panose="02020603050405020304" pitchFamily="18" charset="0"/>
              </a:rPr>
              <a:t>6:- MD SIZAN (2510690) (48-57)</a:t>
            </a:r>
          </a:p>
          <a:p>
            <a:br>
              <a:rPr lang="en-US" sz="3200" dirty="0"/>
            </a:br>
            <a:endParaRPr lang="en-US" sz="2933" b="1" i="1" dirty="0">
              <a:solidFill>
                <a:schemeClr val="tx2"/>
              </a:solidFill>
              <a:latin typeface="+mj-lt"/>
              <a:ea typeface="+mj-ea"/>
              <a:cs typeface="+mj-cs"/>
              <a:sym typeface="Canva Sans"/>
            </a:endParaRPr>
          </a:p>
        </p:txBody>
      </p:sp>
      <p:cxnSp>
        <p:nvCxnSpPr>
          <p:cNvPr id="9" name="Straight Connector 8">
            <a:extLst>
              <a:ext uri="{FF2B5EF4-FFF2-40B4-BE49-F238E27FC236}">
                <a16:creationId xmlns:a16="http://schemas.microsoft.com/office/drawing/2014/main" id="{F31F0AE1-4BD8-E7A4-8CFF-5CF191EB39C7}"/>
              </a:ext>
            </a:extLst>
          </p:cNvPr>
          <p:cNvCxnSpPr>
            <a:cxnSpLocks/>
          </p:cNvCxnSpPr>
          <p:nvPr/>
        </p:nvCxnSpPr>
        <p:spPr>
          <a:xfrm>
            <a:off x="336745" y="5343605"/>
            <a:ext cx="8077200" cy="0"/>
          </a:xfrm>
          <a:prstGeom prst="line">
            <a:avLst/>
          </a:prstGeom>
          <a:ln w="57150"/>
        </p:spPr>
        <p:style>
          <a:lnRef idx="1">
            <a:schemeClr val="accent1"/>
          </a:lnRef>
          <a:fillRef idx="0">
            <a:schemeClr val="accent1"/>
          </a:fillRef>
          <a:effectRef idx="0">
            <a:schemeClr val="accent1"/>
          </a:effectRef>
          <a:fontRef idx="minor">
            <a:schemeClr val="tx1"/>
          </a:fontRef>
        </p:style>
      </p:cxnSp>
      <p:pic>
        <p:nvPicPr>
          <p:cNvPr id="2" name="Picture 4" descr="Growing Mental Health Crisis Among Teens – Beneath the Stripes">
            <a:extLst>
              <a:ext uri="{FF2B5EF4-FFF2-40B4-BE49-F238E27FC236}">
                <a16:creationId xmlns:a16="http://schemas.microsoft.com/office/drawing/2014/main" id="{4D83F3F5-DE1F-24D0-D619-C48C875D02C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14505" y="2353736"/>
            <a:ext cx="3232598" cy="41145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mental disorder ...">
            <a:extLst>
              <a:ext uri="{FF2B5EF4-FFF2-40B4-BE49-F238E27FC236}">
                <a16:creationId xmlns:a16="http://schemas.microsoft.com/office/drawing/2014/main" id="{9B593CEF-45D4-C482-F950-E04315D488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7758" y="4174067"/>
            <a:ext cx="2054443" cy="22923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Health Problem</a:t>
            </a:r>
            <a:endParaRPr lang="en-US" dirty="0"/>
          </a:p>
        </p:txBody>
      </p:sp>
      <p:sp>
        <p:nvSpPr>
          <p:cNvPr id="3" name="Content Placeholder 2"/>
          <p:cNvSpPr>
            <a:spLocks noGrp="1"/>
          </p:cNvSpPr>
          <p:nvPr>
            <p:ph idx="1"/>
          </p:nvPr>
        </p:nvSpPr>
        <p:spPr/>
        <p:txBody>
          <a:bodyPr>
            <a:normAutofit lnSpcReduction="10000"/>
          </a:bodyPr>
          <a:lstStyle/>
          <a:p>
            <a:r>
              <a:rPr lang="en-GB" sz="1800" b="1" dirty="0">
                <a:latin typeface="Arial" panose="020B0604020202020204" pitchFamily="34" charset="0"/>
                <a:cs typeface="Arial" panose="020B0604020202020204" pitchFamily="34" charset="0"/>
              </a:rPr>
              <a:t>Adolescent Mental Health (Ages 10–19)</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Adolescence is a critical developmental stage with increased risk of mental health disorders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Defined by National Institute for Health and Care Excellence as: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Emotional, behavioural, or psychological difficulties impacting functioning</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Key conditions: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Depression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Anxiety disorders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Self-harm behaviours </a:t>
            </a:r>
          </a:p>
          <a:p>
            <a:r>
              <a:rPr lang="en-GB" sz="1800" b="1" dirty="0">
                <a:latin typeface="Arial" panose="020B0604020202020204" pitchFamily="34" charset="0"/>
                <a:cs typeface="Arial" panose="020B0604020202020204" pitchFamily="34" charset="0"/>
              </a:rPr>
              <a:t>Policy recognition</a:t>
            </a:r>
            <a:endParaRPr lang="en-GB" sz="1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NHS England Long Term Plan → prioritises early intervention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Office for National Statistics → ongoing surveillance</a:t>
            </a:r>
          </a:p>
        </p:txBody>
      </p:sp>
      <p:sp>
        <p:nvSpPr>
          <p:cNvPr id="5" name="Date Placeholder 4"/>
          <p:cNvSpPr>
            <a:spLocks noGrp="1"/>
          </p:cNvSpPr>
          <p:nvPr>
            <p:ph type="dt" sz="half" idx="10"/>
          </p:nvPr>
        </p:nvSpPr>
        <p:spPr/>
        <p:txBody>
          <a:bodyPr/>
          <a:lstStyle/>
          <a:p>
            <a:fld id="{6DD1B487-36FD-4CED-B07A-1A81FC6540B1}" type="datetime1">
              <a:rPr lang="en-US" smtClean="0"/>
              <a:pPr/>
              <a:t>4/15/2026</a:t>
            </a:fld>
            <a:endParaRPr lang="en-US" dirty="0"/>
          </a:p>
        </p:txBody>
      </p:sp>
      <p:sp>
        <p:nvSpPr>
          <p:cNvPr id="6" name="Footer Placeholder 5"/>
          <p:cNvSpPr>
            <a:spLocks noGrp="1"/>
          </p:cNvSpPr>
          <p:nvPr>
            <p:ph type="ftr" sz="quarter" idx="11"/>
          </p:nvPr>
        </p:nvSpPr>
        <p:spPr/>
        <p:txBody>
          <a:bodyPr/>
          <a:lstStyle/>
          <a:p>
            <a:r>
              <a:rPr lang="en-GB" dirty="0"/>
              <a:t>Adolescent Mental Health (Ages 10–19)</a:t>
            </a:r>
            <a:endParaRPr lang="en-US" dirty="0"/>
          </a:p>
        </p:txBody>
      </p:sp>
      <p:sp>
        <p:nvSpPr>
          <p:cNvPr id="4" name="Slide Number Placeholder 3"/>
          <p:cNvSpPr>
            <a:spLocks noGrp="1"/>
          </p:cNvSpPr>
          <p:nvPr>
            <p:ph type="sldNum" sz="quarter" idx="12"/>
          </p:nvPr>
        </p:nvSpPr>
        <p:spPr/>
        <p:txBody>
          <a:bodyPr/>
          <a:lstStyle/>
          <a:p>
            <a:fld id="{9CD8D479-8942-46E8-A226-A4E01F7A105C}" type="slidenum">
              <a:rPr lang="en-US" smtClean="0"/>
              <a:t>2</a:t>
            </a:fld>
            <a:endParaRPr lang="en-US"/>
          </a:p>
        </p:txBody>
      </p:sp>
    </p:spTree>
    <p:extLst>
      <p:ext uri="{BB962C8B-B14F-4D97-AF65-F5344CB8AC3E}">
        <p14:creationId xmlns:p14="http://schemas.microsoft.com/office/powerpoint/2010/main" val="162761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8722093" cy="1371600"/>
          </a:xfrm>
        </p:spPr>
        <p:txBody>
          <a:bodyPr>
            <a:normAutofit/>
          </a:bodyPr>
          <a:lstStyle/>
          <a:p>
            <a:r>
              <a:rPr lang="en-GB" sz="3600" dirty="0"/>
              <a:t>Scale of the Problem (Epidemiology)</a:t>
            </a:r>
            <a:endParaRPr lang="en-US" sz="3600" dirty="0"/>
          </a:p>
        </p:txBody>
      </p:sp>
      <p:sp>
        <p:nvSpPr>
          <p:cNvPr id="3" name="Content Placeholder 2"/>
          <p:cNvSpPr>
            <a:spLocks noGrp="1"/>
          </p:cNvSpPr>
          <p:nvPr>
            <p:ph sz="half" idx="1"/>
          </p:nvPr>
        </p:nvSpPr>
        <p:spPr>
          <a:xfrm>
            <a:off x="1409700" y="1556281"/>
            <a:ext cx="5103834" cy="4620682"/>
          </a:xfrm>
        </p:spPr>
        <p:txBody>
          <a:bodyPr>
            <a:normAutofit/>
          </a:bodyPr>
          <a:lstStyle/>
          <a:p>
            <a:pPr>
              <a:buFont typeface="Arial" panose="020B0604020202020204" pitchFamily="34" charset="0"/>
              <a:buChar char="•"/>
            </a:pPr>
            <a:r>
              <a:rPr lang="en-GB" sz="1800" b="1" dirty="0">
                <a:latin typeface="Arial" panose="020B0604020202020204" pitchFamily="34" charset="0"/>
                <a:cs typeface="Arial" panose="020B0604020202020204" pitchFamily="34" charset="0"/>
              </a:rPr>
              <a:t>1 in 5 young people (8–25 </a:t>
            </a:r>
            <a:r>
              <a:rPr lang="en-GB" sz="1800" b="1" dirty="0" err="1">
                <a:latin typeface="Arial" panose="020B0604020202020204" pitchFamily="34" charset="0"/>
                <a:cs typeface="Arial" panose="020B0604020202020204" pitchFamily="34" charset="0"/>
              </a:rPr>
              <a:t>yrs</a:t>
            </a: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have a probable mental disorder (NHS Digital, 2023)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Among </a:t>
            </a:r>
            <a:r>
              <a:rPr lang="en-GB" sz="1800" b="1" dirty="0">
                <a:latin typeface="Arial" panose="020B0604020202020204" pitchFamily="34" charset="0"/>
                <a:cs typeface="Arial" panose="020B0604020202020204" pitchFamily="34" charset="0"/>
              </a:rPr>
              <a:t>17–19-year-olds</a:t>
            </a:r>
            <a:r>
              <a:rPr lang="en-GB" sz="1800" dirty="0">
                <a:latin typeface="Arial" panose="020B0604020202020204" pitchFamily="34" charset="0"/>
                <a:cs typeface="Arial" panose="020B0604020202020204" pitchFamily="34" charset="0"/>
              </a:rPr>
              <a:t>: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(18%) 7 to 16 </a:t>
            </a:r>
            <a:r>
              <a:rPr lang="en-GB" dirty="0" err="1">
                <a:latin typeface="Arial" panose="020B0604020202020204" pitchFamily="34" charset="0"/>
                <a:cs typeface="Arial" panose="020B0604020202020204" pitchFamily="34" charset="0"/>
              </a:rPr>
              <a:t>yrs</a:t>
            </a:r>
            <a:r>
              <a:rPr lang="en-GB" dirty="0">
                <a:latin typeface="Arial" panose="020B0604020202020204" pitchFamily="34" charset="0"/>
                <a:cs typeface="Arial" panose="020B0604020202020204" pitchFamily="34" charset="0"/>
              </a:rPr>
              <a:t> old, (25.7%) 17 to 19 </a:t>
            </a:r>
            <a:r>
              <a:rPr lang="en-GB" dirty="0" err="1">
                <a:latin typeface="Arial" panose="020B0604020202020204" pitchFamily="34" charset="0"/>
                <a:cs typeface="Arial" panose="020B0604020202020204" pitchFamily="34" charset="0"/>
              </a:rPr>
              <a:t>yrs</a:t>
            </a:r>
            <a:r>
              <a:rPr lang="en-GB" dirty="0">
                <a:latin typeface="Arial" panose="020B0604020202020204" pitchFamily="34" charset="0"/>
                <a:cs typeface="Arial" panose="020B0604020202020204" pitchFamily="34" charset="0"/>
              </a:rPr>
              <a:t> old (NHS Digital, 2023). </a:t>
            </a:r>
          </a:p>
          <a:p>
            <a:pPr>
              <a:buFont typeface="Arial" panose="020B0604020202020204" pitchFamily="34" charset="0"/>
              <a:buChar char="•"/>
            </a:pPr>
            <a:r>
              <a:rPr lang="en-GB" sz="1800" b="1" dirty="0">
                <a:latin typeface="Arial" panose="020B0604020202020204" pitchFamily="34" charset="0"/>
                <a:cs typeface="Arial" panose="020B0604020202020204" pitchFamily="34" charset="0"/>
              </a:rPr>
              <a:t>Suicide = leading cause of death</a:t>
            </a:r>
            <a:r>
              <a:rPr lang="en-GB" sz="1800" dirty="0">
                <a:latin typeface="Arial" panose="020B0604020202020204" pitchFamily="34" charset="0"/>
                <a:cs typeface="Arial" panose="020B0604020202020204" pitchFamily="34" charset="0"/>
              </a:rPr>
              <a:t> in ages 15–19 (ONS, 2022) </a:t>
            </a:r>
          </a:p>
          <a:p>
            <a:pPr>
              <a:buFont typeface="Arial" panose="020B0604020202020204" pitchFamily="34" charset="0"/>
              <a:buChar char="•"/>
            </a:pPr>
            <a:r>
              <a:rPr lang="en-GB" sz="1800" b="1" dirty="0">
                <a:latin typeface="Arial" panose="020B0604020202020204" pitchFamily="34" charset="0"/>
                <a:cs typeface="Arial" panose="020B0604020202020204" pitchFamily="34" charset="0"/>
              </a:rPr>
              <a:t>Self-harm hospital admissions ↑ by 22%</a:t>
            </a:r>
            <a:r>
              <a:rPr lang="en-GB" sz="1800" dirty="0">
                <a:latin typeface="Arial" panose="020B0604020202020204" pitchFamily="34" charset="0"/>
                <a:cs typeface="Arial" panose="020B0604020202020204" pitchFamily="34" charset="0"/>
              </a:rPr>
              <a:t> over the past decade (NHS England, 2023) </a:t>
            </a:r>
          </a:p>
          <a:p>
            <a:r>
              <a:rPr lang="en-GB" sz="1800" dirty="0">
                <a:latin typeface="Arial" panose="020B0604020202020204" pitchFamily="34" charset="0"/>
                <a:cs typeface="Arial" panose="020B0604020202020204" pitchFamily="34" charset="0"/>
              </a:rPr>
              <a:t>Post-pandemic trend:</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Increased: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Anxiety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Loneliness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Digital dependency</a:t>
            </a:r>
          </a:p>
        </p:txBody>
      </p:sp>
      <p:sp>
        <p:nvSpPr>
          <p:cNvPr id="6" name="Date Placeholder 5"/>
          <p:cNvSpPr>
            <a:spLocks noGrp="1"/>
          </p:cNvSpPr>
          <p:nvPr>
            <p:ph type="dt" sz="half" idx="10"/>
          </p:nvPr>
        </p:nvSpPr>
        <p:spPr/>
        <p:txBody>
          <a:bodyPr/>
          <a:lstStyle/>
          <a:p>
            <a:fld id="{93A66BA0-BF77-43AC-894A-20AD8220B887}" type="datetime1">
              <a:rPr lang="en-US" smtClean="0"/>
              <a:pPr/>
              <a:t>4/15/2026</a:t>
            </a:fld>
            <a:endParaRPr lang="en-US" dirty="0"/>
          </a:p>
        </p:txBody>
      </p:sp>
      <p:sp>
        <p:nvSpPr>
          <p:cNvPr id="7" name="Footer Placeholder 6"/>
          <p:cNvSpPr>
            <a:spLocks noGrp="1"/>
          </p:cNvSpPr>
          <p:nvPr>
            <p:ph type="ftr" sz="quarter" idx="11"/>
          </p:nvPr>
        </p:nvSpPr>
        <p:spPr/>
        <p:txBody>
          <a:bodyPr/>
          <a:lstStyle/>
          <a:p>
            <a:r>
              <a:rPr lang="en-GB" dirty="0"/>
              <a:t>Adolescent Mental Health (Ages 10–19)</a:t>
            </a:r>
            <a:endParaRPr lang="en-US" dirty="0"/>
          </a:p>
        </p:txBody>
      </p:sp>
      <p:sp>
        <p:nvSpPr>
          <p:cNvPr id="5" name="Slide Number Placeholder 4"/>
          <p:cNvSpPr>
            <a:spLocks noGrp="1"/>
          </p:cNvSpPr>
          <p:nvPr>
            <p:ph type="sldNum" sz="quarter" idx="12"/>
          </p:nvPr>
        </p:nvSpPr>
        <p:spPr/>
        <p:txBody>
          <a:bodyPr/>
          <a:lstStyle/>
          <a:p>
            <a:fld id="{9CD8D479-8942-46E8-A226-A4E01F7A105C}" type="slidenum">
              <a:rPr lang="en-US" smtClean="0"/>
              <a:t>3</a:t>
            </a:fld>
            <a:endParaRPr lang="en-US"/>
          </a:p>
        </p:txBody>
      </p:sp>
      <p:pic>
        <p:nvPicPr>
          <p:cNvPr id="2050" name="Picture 2" descr="🚨 A new report has found that 20% of children and young people in England  had a probable mental disorder in 2023. (1/3)">
            <a:extLst>
              <a:ext uri="{FF2B5EF4-FFF2-40B4-BE49-F238E27FC236}">
                <a16:creationId xmlns:a16="http://schemas.microsoft.com/office/drawing/2014/main" id="{78E26D69-55C5-33A6-DB17-B582AA1B134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03532" y="336389"/>
            <a:ext cx="2343156" cy="234315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Quarter of 17-19-year-olds have probable mental disorder - study">
            <a:extLst>
              <a:ext uri="{FF2B5EF4-FFF2-40B4-BE49-F238E27FC236}">
                <a16:creationId xmlns:a16="http://schemas.microsoft.com/office/drawing/2014/main" id="{CE2325AF-000B-7E55-4F8D-9EB092F32BF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77903" y="2855895"/>
            <a:ext cx="4768785" cy="3726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071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Suicide &amp; Severity (Evidence-based urgency)</a:t>
            </a:r>
          </a:p>
        </p:txBody>
      </p:sp>
      <p:sp>
        <p:nvSpPr>
          <p:cNvPr id="3" name="Content Placeholder 2"/>
          <p:cNvSpPr>
            <a:spLocks noGrp="1"/>
          </p:cNvSpPr>
          <p:nvPr>
            <p:ph sz="half" idx="1"/>
          </p:nvPr>
        </p:nvSpPr>
        <p:spPr/>
        <p:txBody>
          <a:bodyPr>
            <a:normAutofit/>
          </a:bodyPr>
          <a:lstStyle/>
          <a:p>
            <a:pPr>
              <a:buFont typeface="Arial" panose="020B0604020202020204" pitchFamily="34" charset="0"/>
              <a:buChar char="•"/>
            </a:pPr>
            <a:r>
              <a:rPr lang="en-GB" sz="1800" dirty="0">
                <a:latin typeface="Arial" panose="020B0604020202020204" pitchFamily="34" charset="0"/>
                <a:cs typeface="Arial" panose="020B0604020202020204" pitchFamily="34" charset="0"/>
              </a:rPr>
              <a:t>6,069 suicides registered in England &amp; Wales in 2023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Suicide rates are at their highest since 1999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Suicide is a leading cause of death among young people</a:t>
            </a:r>
          </a:p>
          <a:p>
            <a:pPr marL="0" indent="0">
              <a:buNone/>
            </a:pPr>
            <a:r>
              <a:rPr lang="en-GB" sz="1800" dirty="0">
                <a:latin typeface="Arial" panose="020B0604020202020204" pitchFamily="34" charset="0"/>
                <a:cs typeface="Arial" panose="020B0604020202020204" pitchFamily="34" charset="0"/>
              </a:rPr>
              <a:t>Source: (Office for National Statistics, 2024)</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Rising suicide rates indicate increasing severity and unmet need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Adolescents represent a priority prevention group in UK policy</a:t>
            </a:r>
          </a:p>
        </p:txBody>
      </p:sp>
      <p:sp>
        <p:nvSpPr>
          <p:cNvPr id="6" name="Date Placeholder 5"/>
          <p:cNvSpPr>
            <a:spLocks noGrp="1"/>
          </p:cNvSpPr>
          <p:nvPr>
            <p:ph type="dt" sz="half" idx="10"/>
          </p:nvPr>
        </p:nvSpPr>
        <p:spPr/>
        <p:txBody>
          <a:bodyPr/>
          <a:lstStyle/>
          <a:p>
            <a:fld id="{93A66BA0-BF77-43AC-894A-20AD8220B887}" type="datetime1">
              <a:rPr lang="en-US" smtClean="0"/>
              <a:pPr/>
              <a:t>4/15/2026</a:t>
            </a:fld>
            <a:endParaRPr lang="en-US" dirty="0"/>
          </a:p>
        </p:txBody>
      </p:sp>
      <p:sp>
        <p:nvSpPr>
          <p:cNvPr id="7" name="Footer Placeholder 6"/>
          <p:cNvSpPr>
            <a:spLocks noGrp="1"/>
          </p:cNvSpPr>
          <p:nvPr>
            <p:ph type="ftr" sz="quarter" idx="11"/>
          </p:nvPr>
        </p:nvSpPr>
        <p:spPr/>
        <p:txBody>
          <a:bodyPr/>
          <a:lstStyle/>
          <a:p>
            <a:r>
              <a:rPr lang="en-GB" dirty="0"/>
              <a:t>Adolescent Mental Health (Ages 10–19)</a:t>
            </a:r>
            <a:endParaRPr lang="en-US" dirty="0"/>
          </a:p>
        </p:txBody>
      </p:sp>
      <p:sp>
        <p:nvSpPr>
          <p:cNvPr id="5" name="Slide Number Placeholder 4"/>
          <p:cNvSpPr>
            <a:spLocks noGrp="1"/>
          </p:cNvSpPr>
          <p:nvPr>
            <p:ph type="sldNum" sz="quarter" idx="12"/>
          </p:nvPr>
        </p:nvSpPr>
        <p:spPr/>
        <p:txBody>
          <a:bodyPr/>
          <a:lstStyle/>
          <a:p>
            <a:fld id="{9CD8D479-8942-46E8-A226-A4E01F7A105C}" type="slidenum">
              <a:rPr lang="en-US" smtClean="0"/>
              <a:t>4</a:t>
            </a:fld>
            <a:endParaRPr lang="en-US"/>
          </a:p>
        </p:txBody>
      </p:sp>
      <p:pic>
        <p:nvPicPr>
          <p:cNvPr id="3074" name="Picture 2" descr="Claire Patane is fundraising for Legend on the Bench - Someone is always  listening">
            <a:extLst>
              <a:ext uri="{FF2B5EF4-FFF2-40B4-BE49-F238E27FC236}">
                <a16:creationId xmlns:a16="http://schemas.microsoft.com/office/drawing/2014/main" id="{AF41A691-5B96-517E-AC72-1DE98BD2B18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90981" y="1556281"/>
            <a:ext cx="2821988" cy="384938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476D5D1-46DD-063E-CE05-8C8D2E6372C1}"/>
              </a:ext>
            </a:extLst>
          </p:cNvPr>
          <p:cNvSpPr txBox="1"/>
          <p:nvPr/>
        </p:nvSpPr>
        <p:spPr>
          <a:xfrm>
            <a:off x="6701425" y="5502289"/>
            <a:ext cx="4525726" cy="307777"/>
          </a:xfrm>
          <a:prstGeom prst="rect">
            <a:avLst/>
          </a:prstGeom>
          <a:noFill/>
        </p:spPr>
        <p:txBody>
          <a:bodyPr wrap="none" rtlCol="0">
            <a:spAutoFit/>
          </a:bodyPr>
          <a:lstStyle/>
          <a:p>
            <a:r>
              <a:rPr lang="en-PK" sz="1400" dirty="0"/>
              <a:t>Figure 2: Suicide Stats </a:t>
            </a:r>
            <a:r>
              <a:rPr lang="en-GB" sz="1400" dirty="0"/>
              <a:t>(Office for National Statistics, 2024)</a:t>
            </a:r>
            <a:r>
              <a:rPr lang="en-PK" sz="1400" dirty="0"/>
              <a:t> </a:t>
            </a:r>
          </a:p>
        </p:txBody>
      </p:sp>
    </p:spTree>
    <p:extLst>
      <p:ext uri="{BB962C8B-B14F-4D97-AF65-F5344CB8AC3E}">
        <p14:creationId xmlns:p14="http://schemas.microsoft.com/office/powerpoint/2010/main" val="4015598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48CE3-E3E8-94FA-F35F-DF9A2E8EA9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C6D918-A541-3856-1610-8F3DE29629CA}"/>
              </a:ext>
            </a:extLst>
          </p:cNvPr>
          <p:cNvSpPr>
            <a:spLocks noGrp="1"/>
          </p:cNvSpPr>
          <p:nvPr>
            <p:ph type="title"/>
          </p:nvPr>
        </p:nvSpPr>
        <p:spPr>
          <a:xfrm>
            <a:off x="736600" y="418453"/>
            <a:ext cx="10058400" cy="962920"/>
          </a:xfrm>
        </p:spPr>
        <p:txBody>
          <a:bodyPr>
            <a:normAutofit fontScale="90000"/>
          </a:bodyPr>
          <a:lstStyle/>
          <a:p>
            <a:r>
              <a:rPr lang="en-GB" b="1" dirty="0"/>
              <a:t>Target Group Justification (10–19 years)</a:t>
            </a:r>
          </a:p>
        </p:txBody>
      </p:sp>
      <p:sp>
        <p:nvSpPr>
          <p:cNvPr id="3" name="Content Placeholder 2">
            <a:extLst>
              <a:ext uri="{FF2B5EF4-FFF2-40B4-BE49-F238E27FC236}">
                <a16:creationId xmlns:a16="http://schemas.microsoft.com/office/drawing/2014/main" id="{EBC35297-768E-666B-3A31-42C509767178}"/>
              </a:ext>
            </a:extLst>
          </p:cNvPr>
          <p:cNvSpPr>
            <a:spLocks noGrp="1"/>
          </p:cNvSpPr>
          <p:nvPr>
            <p:ph sz="half" idx="1"/>
          </p:nvPr>
        </p:nvSpPr>
        <p:spPr>
          <a:xfrm>
            <a:off x="579223" y="1451187"/>
            <a:ext cx="4754880" cy="3259540"/>
          </a:xfrm>
        </p:spPr>
        <p:txBody>
          <a:bodyPr>
            <a:noAutofit/>
          </a:bodyPr>
          <a:lstStyle/>
          <a:p>
            <a:pPr marL="0" indent="0">
              <a:buNone/>
            </a:pPr>
            <a:r>
              <a:rPr lang="en-GB" sz="1800" b="1" dirty="0">
                <a:latin typeface="Arial" panose="020B0604020202020204" pitchFamily="34" charset="0"/>
                <a:cs typeface="Arial" panose="020B0604020202020204" pitchFamily="34" charset="0"/>
              </a:rPr>
              <a:t>Why adolescents? </a:t>
            </a:r>
          </a:p>
          <a:p>
            <a:pPr marL="0" indent="0">
              <a:buNone/>
            </a:pPr>
            <a:r>
              <a:rPr lang="en-GB" sz="1800" dirty="0">
                <a:latin typeface="Arial" panose="020B0604020202020204" pitchFamily="34" charset="0"/>
                <a:cs typeface="Arial" panose="020B0604020202020204" pitchFamily="34" charset="0"/>
              </a:rPr>
              <a:t>Early onset: 50% of disorders start before 14 (WHO, 2021) </a:t>
            </a:r>
          </a:p>
          <a:p>
            <a:pPr marL="0" indent="0">
              <a:buNone/>
            </a:pPr>
            <a:r>
              <a:rPr lang="en-GB" sz="1800" b="1" dirty="0">
                <a:latin typeface="Arial" panose="020B0604020202020204" pitchFamily="34" charset="0"/>
                <a:cs typeface="Arial" panose="020B0604020202020204" pitchFamily="34" charset="0"/>
              </a:rPr>
              <a:t>Inequalities</a:t>
            </a:r>
            <a:endParaRPr lang="en-GB" sz="1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Higher risk in: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Females (ONS, 2023)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Socioeconomically disadvantaged groups </a:t>
            </a:r>
          </a:p>
          <a:p>
            <a:pPr marL="0" indent="0">
              <a:buNone/>
            </a:pPr>
            <a:r>
              <a:rPr lang="en-GB" sz="1800" b="1" dirty="0">
                <a:latin typeface="Arial" panose="020B0604020202020204" pitchFamily="34" charset="0"/>
                <a:cs typeface="Arial" panose="020B0604020202020204" pitchFamily="34" charset="0"/>
              </a:rPr>
              <a:t>Behavioural risk</a:t>
            </a:r>
            <a:endParaRPr lang="en-GB" sz="1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Self-harm is strongly linked to: Anxiety, depression, and distress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Adolescents are highly engaged with digital technologies (Ofcom, 2023)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This group is both high-risk and highly accessible, making them ideal for intervention</a:t>
            </a:r>
          </a:p>
        </p:txBody>
      </p:sp>
      <p:sp>
        <p:nvSpPr>
          <p:cNvPr id="6" name="Date Placeholder 5">
            <a:extLst>
              <a:ext uri="{FF2B5EF4-FFF2-40B4-BE49-F238E27FC236}">
                <a16:creationId xmlns:a16="http://schemas.microsoft.com/office/drawing/2014/main" id="{9CE66F48-D804-B1A1-861C-6BD18ED5C58E}"/>
              </a:ext>
            </a:extLst>
          </p:cNvPr>
          <p:cNvSpPr>
            <a:spLocks noGrp="1"/>
          </p:cNvSpPr>
          <p:nvPr>
            <p:ph type="dt" sz="half" idx="10"/>
          </p:nvPr>
        </p:nvSpPr>
        <p:spPr/>
        <p:txBody>
          <a:bodyPr/>
          <a:lstStyle/>
          <a:p>
            <a:fld id="{93A66BA0-BF77-43AC-894A-20AD8220B887}" type="datetime1">
              <a:rPr lang="en-US" smtClean="0"/>
              <a:pPr/>
              <a:t>4/15/2026</a:t>
            </a:fld>
            <a:endParaRPr lang="en-US" dirty="0"/>
          </a:p>
        </p:txBody>
      </p:sp>
      <p:sp>
        <p:nvSpPr>
          <p:cNvPr id="7" name="Footer Placeholder 6">
            <a:extLst>
              <a:ext uri="{FF2B5EF4-FFF2-40B4-BE49-F238E27FC236}">
                <a16:creationId xmlns:a16="http://schemas.microsoft.com/office/drawing/2014/main" id="{879E0F0B-F94B-5F72-9791-BC146E8F6C1F}"/>
              </a:ext>
            </a:extLst>
          </p:cNvPr>
          <p:cNvSpPr>
            <a:spLocks noGrp="1"/>
          </p:cNvSpPr>
          <p:nvPr>
            <p:ph type="ftr" sz="quarter" idx="11"/>
          </p:nvPr>
        </p:nvSpPr>
        <p:spPr/>
        <p:txBody>
          <a:bodyPr/>
          <a:lstStyle/>
          <a:p>
            <a:r>
              <a:rPr lang="en-GB" dirty="0"/>
              <a:t>Adolescent Mental Health (Ages 10–19)</a:t>
            </a:r>
            <a:endParaRPr lang="en-US" dirty="0"/>
          </a:p>
        </p:txBody>
      </p:sp>
      <p:sp>
        <p:nvSpPr>
          <p:cNvPr id="5" name="Slide Number Placeholder 4">
            <a:extLst>
              <a:ext uri="{FF2B5EF4-FFF2-40B4-BE49-F238E27FC236}">
                <a16:creationId xmlns:a16="http://schemas.microsoft.com/office/drawing/2014/main" id="{91597162-6AAA-79CF-DF97-4C097EC06D95}"/>
              </a:ext>
            </a:extLst>
          </p:cNvPr>
          <p:cNvSpPr>
            <a:spLocks noGrp="1"/>
          </p:cNvSpPr>
          <p:nvPr>
            <p:ph type="sldNum" sz="quarter" idx="12"/>
          </p:nvPr>
        </p:nvSpPr>
        <p:spPr/>
        <p:txBody>
          <a:bodyPr/>
          <a:lstStyle/>
          <a:p>
            <a:fld id="{9CD8D479-8942-46E8-A226-A4E01F7A105C}" type="slidenum">
              <a:rPr lang="en-US" smtClean="0"/>
              <a:t>5</a:t>
            </a:fld>
            <a:endParaRPr lang="en-US"/>
          </a:p>
        </p:txBody>
      </p:sp>
      <p:sp>
        <p:nvSpPr>
          <p:cNvPr id="10" name="TextBox 9">
            <a:extLst>
              <a:ext uri="{FF2B5EF4-FFF2-40B4-BE49-F238E27FC236}">
                <a16:creationId xmlns:a16="http://schemas.microsoft.com/office/drawing/2014/main" id="{E7A5CEAF-725C-AE50-B72B-3A432B3D13E7}"/>
              </a:ext>
            </a:extLst>
          </p:cNvPr>
          <p:cNvSpPr txBox="1"/>
          <p:nvPr/>
        </p:nvSpPr>
        <p:spPr>
          <a:xfrm>
            <a:off x="6688899" y="5502289"/>
            <a:ext cx="5198301" cy="307777"/>
          </a:xfrm>
          <a:prstGeom prst="rect">
            <a:avLst/>
          </a:prstGeom>
          <a:noFill/>
        </p:spPr>
        <p:txBody>
          <a:bodyPr wrap="square" rtlCol="0">
            <a:spAutoFit/>
          </a:bodyPr>
          <a:lstStyle/>
          <a:p>
            <a:r>
              <a:rPr lang="en-PK" sz="1400" dirty="0"/>
              <a:t>Figure 3: </a:t>
            </a:r>
            <a:r>
              <a:rPr lang="en-GB" sz="1400" b="0" i="0" u="none" strike="noStrike" dirty="0">
                <a:solidFill>
                  <a:srgbClr val="202124"/>
                </a:solidFill>
                <a:effectLst/>
                <a:latin typeface="Google Sans"/>
              </a:rPr>
              <a:t>Age of onset of mental disorders</a:t>
            </a:r>
            <a:r>
              <a:rPr lang="en-GB" sz="1400" dirty="0">
                <a:solidFill>
                  <a:srgbClr val="202124"/>
                </a:solidFill>
                <a:latin typeface="Google Sans"/>
              </a:rPr>
              <a:t> </a:t>
            </a:r>
            <a:r>
              <a:rPr lang="en-GB" sz="1400" dirty="0"/>
              <a:t>(</a:t>
            </a:r>
            <a:r>
              <a:rPr lang="en-GB" sz="1400" dirty="0" err="1"/>
              <a:t>Uhlhaas</a:t>
            </a:r>
            <a:r>
              <a:rPr lang="en-GB" sz="1400" dirty="0"/>
              <a:t> et al., 2023)</a:t>
            </a:r>
            <a:r>
              <a:rPr lang="en-PK" sz="1400" dirty="0"/>
              <a:t> </a:t>
            </a:r>
          </a:p>
        </p:txBody>
      </p:sp>
      <p:pic>
        <p:nvPicPr>
          <p:cNvPr id="4098" name="Picture 2" descr="Age of onset of mental disorders. Distribution of age of onset of... |  Download Scientific Diagram">
            <a:extLst>
              <a:ext uri="{FF2B5EF4-FFF2-40B4-BE49-F238E27FC236}">
                <a16:creationId xmlns:a16="http://schemas.microsoft.com/office/drawing/2014/main" id="{F622BB96-4C6E-C7FF-C0A7-CD9297E361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9799" y="2217432"/>
            <a:ext cx="5592978" cy="3145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7357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07477B-F4B4-5C7D-C3EC-08F6F6F400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AE66D1-EABA-AA7A-97E0-A02C7A063CFE}"/>
              </a:ext>
            </a:extLst>
          </p:cNvPr>
          <p:cNvSpPr>
            <a:spLocks noGrp="1"/>
          </p:cNvSpPr>
          <p:nvPr>
            <p:ph type="title"/>
          </p:nvPr>
        </p:nvSpPr>
        <p:spPr/>
        <p:txBody>
          <a:bodyPr/>
          <a:lstStyle/>
          <a:p>
            <a:r>
              <a:rPr lang="en-GB" dirty="0"/>
              <a:t>Consequences if Not Addressed </a:t>
            </a:r>
            <a:endParaRPr lang="en-GB" b="1" dirty="0"/>
          </a:p>
        </p:txBody>
      </p:sp>
      <p:sp>
        <p:nvSpPr>
          <p:cNvPr id="3" name="Content Placeholder 2">
            <a:extLst>
              <a:ext uri="{FF2B5EF4-FFF2-40B4-BE49-F238E27FC236}">
                <a16:creationId xmlns:a16="http://schemas.microsoft.com/office/drawing/2014/main" id="{38840FAB-0FDD-D398-F143-867C9629DAA7}"/>
              </a:ext>
            </a:extLst>
          </p:cNvPr>
          <p:cNvSpPr>
            <a:spLocks noGrp="1"/>
          </p:cNvSpPr>
          <p:nvPr>
            <p:ph sz="half" idx="1"/>
          </p:nvPr>
        </p:nvSpPr>
        <p:spPr>
          <a:xfrm>
            <a:off x="1409700" y="1556281"/>
            <a:ext cx="10164349" cy="4620682"/>
          </a:xfrm>
        </p:spPr>
        <p:txBody>
          <a:bodyPr>
            <a:normAutofit/>
          </a:bodyPr>
          <a:lstStyle/>
          <a:p>
            <a:pPr marL="0" indent="0">
              <a:buNone/>
            </a:pPr>
            <a:r>
              <a:rPr lang="en-GB" sz="1800" b="1" dirty="0">
                <a:latin typeface="Arial" panose="020B0604020202020204" pitchFamily="34" charset="0"/>
                <a:cs typeface="Arial" panose="020B0604020202020204" pitchFamily="34" charset="0"/>
              </a:rPr>
              <a:t>Short-term</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Self-harm is linked to emotional distress and coping difficulties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Poor academic and social functioning (NHS Digital, 2023) </a:t>
            </a:r>
          </a:p>
          <a:p>
            <a:pPr marL="0" indent="0">
              <a:buNone/>
            </a:pPr>
            <a:r>
              <a:rPr lang="en-GB" sz="1800" b="1" dirty="0">
                <a:latin typeface="Arial" panose="020B0604020202020204" pitchFamily="34" charset="0"/>
                <a:cs typeface="Arial" panose="020B0604020202020204" pitchFamily="34" charset="0"/>
              </a:rPr>
              <a:t>Long-term</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Persistence into adulthood: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Most adult disorders originate in adolescence (WHO, 2021) </a:t>
            </a:r>
          </a:p>
          <a:p>
            <a:pPr marL="0" indent="0">
              <a:buNone/>
            </a:pPr>
            <a:r>
              <a:rPr lang="en-GB" sz="1800" b="1" dirty="0">
                <a:latin typeface="Arial" panose="020B0604020202020204" pitchFamily="34" charset="0"/>
                <a:cs typeface="Arial" panose="020B0604020202020204" pitchFamily="34" charset="0"/>
              </a:rPr>
              <a:t>System impact</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Rising prevalence → increased demand on NHS services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Evidence shows increasing suicidal thoughts and behaviours over time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Failure to intervene leads to chronic illness, higher mortality, and long-term system burden</a:t>
            </a:r>
          </a:p>
        </p:txBody>
      </p:sp>
      <p:sp>
        <p:nvSpPr>
          <p:cNvPr id="6" name="Date Placeholder 5">
            <a:extLst>
              <a:ext uri="{FF2B5EF4-FFF2-40B4-BE49-F238E27FC236}">
                <a16:creationId xmlns:a16="http://schemas.microsoft.com/office/drawing/2014/main" id="{350E11BB-1D4B-8025-DDCC-D05F8F112C72}"/>
              </a:ext>
            </a:extLst>
          </p:cNvPr>
          <p:cNvSpPr>
            <a:spLocks noGrp="1"/>
          </p:cNvSpPr>
          <p:nvPr>
            <p:ph type="dt" sz="half" idx="10"/>
          </p:nvPr>
        </p:nvSpPr>
        <p:spPr/>
        <p:txBody>
          <a:bodyPr/>
          <a:lstStyle/>
          <a:p>
            <a:fld id="{93A66BA0-BF77-43AC-894A-20AD8220B887}" type="datetime1">
              <a:rPr lang="en-US" smtClean="0"/>
              <a:pPr/>
              <a:t>4/15/2026</a:t>
            </a:fld>
            <a:endParaRPr lang="en-US" dirty="0"/>
          </a:p>
        </p:txBody>
      </p:sp>
      <p:sp>
        <p:nvSpPr>
          <p:cNvPr id="7" name="Footer Placeholder 6">
            <a:extLst>
              <a:ext uri="{FF2B5EF4-FFF2-40B4-BE49-F238E27FC236}">
                <a16:creationId xmlns:a16="http://schemas.microsoft.com/office/drawing/2014/main" id="{2951DE2E-5B34-04D7-D99F-CC049D3CF744}"/>
              </a:ext>
            </a:extLst>
          </p:cNvPr>
          <p:cNvSpPr>
            <a:spLocks noGrp="1"/>
          </p:cNvSpPr>
          <p:nvPr>
            <p:ph type="ftr" sz="quarter" idx="11"/>
          </p:nvPr>
        </p:nvSpPr>
        <p:spPr/>
        <p:txBody>
          <a:bodyPr/>
          <a:lstStyle/>
          <a:p>
            <a:r>
              <a:rPr lang="en-GB" dirty="0"/>
              <a:t>Adolescent Mental Health (Ages 10–19)</a:t>
            </a:r>
            <a:endParaRPr lang="en-US" dirty="0"/>
          </a:p>
        </p:txBody>
      </p:sp>
      <p:sp>
        <p:nvSpPr>
          <p:cNvPr id="5" name="Slide Number Placeholder 4">
            <a:extLst>
              <a:ext uri="{FF2B5EF4-FFF2-40B4-BE49-F238E27FC236}">
                <a16:creationId xmlns:a16="http://schemas.microsoft.com/office/drawing/2014/main" id="{9A3E91BB-F53F-E9EF-679A-873C48272220}"/>
              </a:ext>
            </a:extLst>
          </p:cNvPr>
          <p:cNvSpPr>
            <a:spLocks noGrp="1"/>
          </p:cNvSpPr>
          <p:nvPr>
            <p:ph type="sldNum" sz="quarter" idx="12"/>
          </p:nvPr>
        </p:nvSpPr>
        <p:spPr/>
        <p:txBody>
          <a:bodyPr/>
          <a:lstStyle/>
          <a:p>
            <a:fld id="{9CD8D479-8942-46E8-A226-A4E01F7A105C}" type="slidenum">
              <a:rPr lang="en-US" smtClean="0"/>
              <a:t>6</a:t>
            </a:fld>
            <a:endParaRPr lang="en-US"/>
          </a:p>
        </p:txBody>
      </p:sp>
    </p:spTree>
    <p:extLst>
      <p:ext uri="{BB962C8B-B14F-4D97-AF65-F5344CB8AC3E}">
        <p14:creationId xmlns:p14="http://schemas.microsoft.com/office/powerpoint/2010/main" val="2706630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C2AAF2-1044-65FC-B298-FC10B17257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F26283-BADE-98A9-15A1-395D6B2441FE}"/>
              </a:ext>
            </a:extLst>
          </p:cNvPr>
          <p:cNvSpPr>
            <a:spLocks noGrp="1"/>
          </p:cNvSpPr>
          <p:nvPr>
            <p:ph type="title"/>
          </p:nvPr>
        </p:nvSpPr>
        <p:spPr/>
        <p:txBody>
          <a:bodyPr/>
          <a:lstStyle/>
          <a:p>
            <a:r>
              <a:rPr lang="en-GB" dirty="0"/>
              <a:t>Justification for Intervention</a:t>
            </a:r>
            <a:endParaRPr lang="en-GB" b="1" dirty="0"/>
          </a:p>
        </p:txBody>
      </p:sp>
      <p:sp>
        <p:nvSpPr>
          <p:cNvPr id="3" name="Content Placeholder 2">
            <a:extLst>
              <a:ext uri="{FF2B5EF4-FFF2-40B4-BE49-F238E27FC236}">
                <a16:creationId xmlns:a16="http://schemas.microsoft.com/office/drawing/2014/main" id="{63CDA7FD-097E-FC92-05BD-FE966BD179AD}"/>
              </a:ext>
            </a:extLst>
          </p:cNvPr>
          <p:cNvSpPr>
            <a:spLocks noGrp="1"/>
          </p:cNvSpPr>
          <p:nvPr>
            <p:ph sz="half" idx="1"/>
          </p:nvPr>
        </p:nvSpPr>
        <p:spPr>
          <a:xfrm>
            <a:off x="1409700" y="1556281"/>
            <a:ext cx="10164349" cy="4620682"/>
          </a:xfrm>
        </p:spPr>
        <p:txBody>
          <a:bodyPr>
            <a:noAutofit/>
          </a:bodyPr>
          <a:lstStyle/>
          <a:p>
            <a:pPr>
              <a:buFont typeface="Arial" panose="020B0604020202020204" pitchFamily="34" charset="0"/>
              <a:buChar char="•"/>
            </a:pPr>
            <a:r>
              <a:rPr lang="en-GB" sz="1800" dirty="0">
                <a:latin typeface="Arial" panose="020B0604020202020204" pitchFamily="34" charset="0"/>
                <a:cs typeface="Arial" panose="020B0604020202020204" pitchFamily="34" charset="0"/>
              </a:rPr>
              <a:t>Increasing prevalence + rising severity = </a:t>
            </a:r>
            <a:r>
              <a:rPr lang="en-GB" sz="1800" b="1" dirty="0">
                <a:latin typeface="Arial" panose="020B0604020202020204" pitchFamily="34" charset="0"/>
                <a:cs typeface="Arial" panose="020B0604020202020204" pitchFamily="34" charset="0"/>
              </a:rPr>
              <a:t>urgent need for prevention</a:t>
            </a:r>
            <a:r>
              <a:rPr lang="en-GB" sz="18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Current services: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Increasing demand and unmet need (ONS; NHS data) </a:t>
            </a:r>
          </a:p>
          <a:p>
            <a:r>
              <a:rPr lang="en-GB" sz="1800" b="1" dirty="0">
                <a:latin typeface="Arial" panose="020B0604020202020204" pitchFamily="34" charset="0"/>
                <a:cs typeface="Arial" panose="020B0604020202020204" pitchFamily="34" charset="0"/>
              </a:rPr>
              <a:t>Why early intervention?</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Prevents progression of mental illness (NICE, 2022)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Reduces suicide risk and long-term burden </a:t>
            </a:r>
          </a:p>
          <a:p>
            <a:r>
              <a:rPr lang="en-GB" sz="1800" b="1" dirty="0">
                <a:latin typeface="Arial" panose="020B0604020202020204" pitchFamily="34" charset="0"/>
                <a:cs typeface="Arial" panose="020B0604020202020204" pitchFamily="34" charset="0"/>
              </a:rPr>
              <a:t>Why digital health?</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Adolescents: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High smartphone use (Ofcom, 2023)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Digital tools enable: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Early access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Scalable support </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Reduced stigma</a:t>
            </a:r>
          </a:p>
        </p:txBody>
      </p:sp>
      <p:sp>
        <p:nvSpPr>
          <p:cNvPr id="6" name="Date Placeholder 5">
            <a:extLst>
              <a:ext uri="{FF2B5EF4-FFF2-40B4-BE49-F238E27FC236}">
                <a16:creationId xmlns:a16="http://schemas.microsoft.com/office/drawing/2014/main" id="{934F56AF-47D5-9FE0-F299-53A982DEFE1D}"/>
              </a:ext>
            </a:extLst>
          </p:cNvPr>
          <p:cNvSpPr>
            <a:spLocks noGrp="1"/>
          </p:cNvSpPr>
          <p:nvPr>
            <p:ph type="dt" sz="half" idx="10"/>
          </p:nvPr>
        </p:nvSpPr>
        <p:spPr/>
        <p:txBody>
          <a:bodyPr/>
          <a:lstStyle/>
          <a:p>
            <a:fld id="{93A66BA0-BF77-43AC-894A-20AD8220B887}" type="datetime1">
              <a:rPr lang="en-US" smtClean="0"/>
              <a:pPr/>
              <a:t>4/15/2026</a:t>
            </a:fld>
            <a:endParaRPr lang="en-US" dirty="0"/>
          </a:p>
        </p:txBody>
      </p:sp>
      <p:sp>
        <p:nvSpPr>
          <p:cNvPr id="7" name="Footer Placeholder 6">
            <a:extLst>
              <a:ext uri="{FF2B5EF4-FFF2-40B4-BE49-F238E27FC236}">
                <a16:creationId xmlns:a16="http://schemas.microsoft.com/office/drawing/2014/main" id="{92EAFE10-9B10-350A-E649-7B26F78AF06F}"/>
              </a:ext>
            </a:extLst>
          </p:cNvPr>
          <p:cNvSpPr>
            <a:spLocks noGrp="1"/>
          </p:cNvSpPr>
          <p:nvPr>
            <p:ph type="ftr" sz="quarter" idx="11"/>
          </p:nvPr>
        </p:nvSpPr>
        <p:spPr/>
        <p:txBody>
          <a:bodyPr/>
          <a:lstStyle/>
          <a:p>
            <a:r>
              <a:rPr lang="en-GB" dirty="0"/>
              <a:t>Adolescent Mental Health (Ages 10–19)</a:t>
            </a:r>
            <a:endParaRPr lang="en-US" dirty="0"/>
          </a:p>
        </p:txBody>
      </p:sp>
      <p:sp>
        <p:nvSpPr>
          <p:cNvPr id="5" name="Slide Number Placeholder 4">
            <a:extLst>
              <a:ext uri="{FF2B5EF4-FFF2-40B4-BE49-F238E27FC236}">
                <a16:creationId xmlns:a16="http://schemas.microsoft.com/office/drawing/2014/main" id="{5C4613E9-8A87-9EAB-A95F-FC800328CF16}"/>
              </a:ext>
            </a:extLst>
          </p:cNvPr>
          <p:cNvSpPr>
            <a:spLocks noGrp="1"/>
          </p:cNvSpPr>
          <p:nvPr>
            <p:ph type="sldNum" sz="quarter" idx="12"/>
          </p:nvPr>
        </p:nvSpPr>
        <p:spPr/>
        <p:txBody>
          <a:bodyPr/>
          <a:lstStyle/>
          <a:p>
            <a:fld id="{9CD8D479-8942-46E8-A226-A4E01F7A105C}" type="slidenum">
              <a:rPr lang="en-US" smtClean="0"/>
              <a:t>7</a:t>
            </a:fld>
            <a:endParaRPr lang="en-US"/>
          </a:p>
        </p:txBody>
      </p:sp>
    </p:spTree>
    <p:extLst>
      <p:ext uri="{BB962C8B-B14F-4D97-AF65-F5344CB8AC3E}">
        <p14:creationId xmlns:p14="http://schemas.microsoft.com/office/powerpoint/2010/main" val="974813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p:nvPr/>
        </p:nvSpPr>
        <p:spPr>
          <a:xfrm>
            <a:off x="431799" y="1786833"/>
            <a:ext cx="6577747" cy="4690969"/>
          </a:xfrm>
          <a:custGeom>
            <a:avLst/>
            <a:gdLst/>
            <a:ahLst/>
            <a:cxnLst/>
            <a:rect l="l" t="t" r="r" b="b"/>
            <a:pathLst>
              <a:path w="10867464" h="8180236" extrusionOk="0">
                <a:moveTo>
                  <a:pt x="0" y="0"/>
                </a:moveTo>
                <a:lnTo>
                  <a:pt x="10867464" y="0"/>
                </a:lnTo>
                <a:lnTo>
                  <a:pt x="10867464" y="8180236"/>
                </a:lnTo>
                <a:lnTo>
                  <a:pt x="0" y="8180236"/>
                </a:lnTo>
                <a:lnTo>
                  <a:pt x="0" y="0"/>
                </a:lnTo>
                <a:close/>
              </a:path>
            </a:pathLst>
          </a:custGeom>
          <a:blipFill rotWithShape="1">
            <a:blip r:embed="rId3">
              <a:alphaModFix/>
            </a:blip>
            <a:stretch>
              <a:fillRect/>
            </a:stretch>
          </a:blipFill>
          <a:ln>
            <a:noFill/>
          </a:ln>
        </p:spPr>
        <p:txBody>
          <a:bodyPr/>
          <a:lstStyle/>
          <a:p>
            <a:endParaRPr lang="en-IN" sz="1200"/>
          </a:p>
        </p:txBody>
      </p:sp>
      <p:sp>
        <p:nvSpPr>
          <p:cNvPr id="85" name="Google Shape;85;p13"/>
          <p:cNvSpPr/>
          <p:nvPr/>
        </p:nvSpPr>
        <p:spPr>
          <a:xfrm rot="-4200000">
            <a:off x="7215829" y="2021840"/>
            <a:ext cx="4308168" cy="4190673"/>
          </a:xfrm>
          <a:custGeom>
            <a:avLst/>
            <a:gdLst/>
            <a:ahLst/>
            <a:cxnLst/>
            <a:rect l="l" t="t" r="r" b="b"/>
            <a:pathLst>
              <a:path w="6462252" h="6286009" extrusionOk="0">
                <a:moveTo>
                  <a:pt x="0" y="0"/>
                </a:moveTo>
                <a:lnTo>
                  <a:pt x="6462252" y="0"/>
                </a:lnTo>
                <a:lnTo>
                  <a:pt x="6462252" y="6286008"/>
                </a:lnTo>
                <a:lnTo>
                  <a:pt x="0" y="6286008"/>
                </a:lnTo>
                <a:lnTo>
                  <a:pt x="0" y="0"/>
                </a:lnTo>
                <a:close/>
              </a:path>
            </a:pathLst>
          </a:custGeom>
          <a:blipFill rotWithShape="1">
            <a:blip r:embed="rId4">
              <a:alphaModFix/>
            </a:blip>
            <a:stretch>
              <a:fillRect/>
            </a:stretch>
          </a:blipFill>
          <a:ln>
            <a:noFill/>
          </a:ln>
        </p:spPr>
        <p:txBody>
          <a:bodyPr/>
          <a:lstStyle/>
          <a:p>
            <a:endParaRPr lang="en-IN" sz="1200"/>
          </a:p>
        </p:txBody>
      </p:sp>
      <p:sp>
        <p:nvSpPr>
          <p:cNvPr id="86" name="Google Shape;86;p13"/>
          <p:cNvSpPr txBox="1"/>
          <p:nvPr/>
        </p:nvSpPr>
        <p:spPr>
          <a:xfrm>
            <a:off x="493317" y="213133"/>
            <a:ext cx="10876400" cy="641394"/>
          </a:xfrm>
          <a:prstGeom prst="rect">
            <a:avLst/>
          </a:prstGeom>
          <a:noFill/>
          <a:ln>
            <a:noFill/>
          </a:ln>
        </p:spPr>
        <p:txBody>
          <a:bodyPr spcFirstLastPara="1" wrap="square" lIns="0" tIns="0" rIns="0" bIns="0" anchor="t" anchorCtr="0">
            <a:spAutoFit/>
          </a:bodyPr>
          <a:lstStyle/>
          <a:p>
            <a:pPr algn="ctr">
              <a:lnSpc>
                <a:spcPct val="125003"/>
              </a:lnSpc>
            </a:pPr>
            <a:r>
              <a:rPr lang="en-US" sz="3334" b="1" dirty="0">
                <a:solidFill>
                  <a:srgbClr val="1C7378"/>
                </a:solidFill>
                <a:latin typeface="Times New Roman"/>
                <a:ea typeface="Times New Roman"/>
                <a:cs typeface="Times New Roman"/>
                <a:sym typeface="Times New Roman"/>
              </a:rPr>
              <a:t>Digital Health Intervention for Adolescent Mental Health</a:t>
            </a:r>
            <a:endParaRPr sz="3334" b="1" dirty="0">
              <a:solidFill>
                <a:srgbClr val="1C7378"/>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4"/>
          <p:cNvSpPr/>
          <p:nvPr/>
        </p:nvSpPr>
        <p:spPr>
          <a:xfrm>
            <a:off x="6315627" y="-175876"/>
            <a:ext cx="6061506" cy="7209751"/>
          </a:xfrm>
          <a:custGeom>
            <a:avLst/>
            <a:gdLst/>
            <a:ahLst/>
            <a:cxnLst/>
            <a:rect l="l" t="t" r="r" b="b"/>
            <a:pathLst>
              <a:path w="3941659" h="4688337" extrusionOk="0">
                <a:moveTo>
                  <a:pt x="0" y="0"/>
                </a:moveTo>
                <a:lnTo>
                  <a:pt x="3941659" y="0"/>
                </a:lnTo>
                <a:lnTo>
                  <a:pt x="3941659" y="4688337"/>
                </a:lnTo>
                <a:lnTo>
                  <a:pt x="0" y="4688337"/>
                </a:lnTo>
                <a:close/>
              </a:path>
            </a:pathLst>
          </a:custGeom>
          <a:solidFill>
            <a:srgbClr val="CAE7E4"/>
          </a:solidFill>
          <a:ln>
            <a:noFill/>
          </a:ln>
        </p:spPr>
        <p:txBody>
          <a:bodyPr/>
          <a:lstStyle/>
          <a:p>
            <a:endParaRPr lang="en-IN" sz="1200"/>
          </a:p>
        </p:txBody>
      </p:sp>
      <p:sp>
        <p:nvSpPr>
          <p:cNvPr id="93" name="Google Shape;93;p14"/>
          <p:cNvSpPr txBox="1"/>
          <p:nvPr/>
        </p:nvSpPr>
        <p:spPr>
          <a:xfrm>
            <a:off x="6980183" y="666750"/>
            <a:ext cx="4621400" cy="871970"/>
          </a:xfrm>
          <a:prstGeom prst="rect">
            <a:avLst/>
          </a:prstGeom>
          <a:noFill/>
          <a:ln>
            <a:noFill/>
          </a:ln>
        </p:spPr>
        <p:txBody>
          <a:bodyPr spcFirstLastPara="1" wrap="square" lIns="0" tIns="0" rIns="0" bIns="0" anchor="t" anchorCtr="0">
            <a:spAutoFit/>
          </a:bodyPr>
          <a:lstStyle/>
          <a:p>
            <a:pPr>
              <a:lnSpc>
                <a:spcPct val="125003"/>
              </a:lnSpc>
            </a:pPr>
            <a:r>
              <a:rPr lang="en-US" sz="4533" b="1">
                <a:solidFill>
                  <a:srgbClr val="1C7378"/>
                </a:solidFill>
                <a:latin typeface="Times New Roman"/>
                <a:ea typeface="Times New Roman"/>
                <a:cs typeface="Times New Roman"/>
                <a:sym typeface="Times New Roman"/>
              </a:rPr>
              <a:t>INTRODUCTION</a:t>
            </a:r>
            <a:endParaRPr sz="1200">
              <a:latin typeface="Times New Roman"/>
              <a:ea typeface="Times New Roman"/>
              <a:cs typeface="Times New Roman"/>
              <a:sym typeface="Times New Roman"/>
            </a:endParaRPr>
          </a:p>
        </p:txBody>
      </p:sp>
      <p:sp>
        <p:nvSpPr>
          <p:cNvPr id="94" name="Google Shape;94;p14"/>
          <p:cNvSpPr txBox="1"/>
          <p:nvPr/>
        </p:nvSpPr>
        <p:spPr>
          <a:xfrm>
            <a:off x="6647842" y="1555800"/>
            <a:ext cx="5286000" cy="2585323"/>
          </a:xfrm>
          <a:prstGeom prst="rect">
            <a:avLst/>
          </a:prstGeom>
          <a:noFill/>
          <a:ln>
            <a:noFill/>
          </a:ln>
        </p:spPr>
        <p:txBody>
          <a:bodyPr spcFirstLastPara="1" wrap="square" lIns="0" tIns="0" rIns="0" bIns="0" anchor="t" anchorCtr="0">
            <a:spAutoFit/>
          </a:bodyPr>
          <a:lstStyle/>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The aim is to analyse digital health interventions for improving adolescents' mental health.</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Evaluate the workings of support technologies in preventing adolescent mental health issues.</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Align digital health interventions with health promotion principles.</a:t>
            </a:r>
            <a:endParaRPr sz="2000">
              <a:solidFill>
                <a:srgbClr val="1C7378"/>
              </a:solidFill>
              <a:latin typeface="Times New Roman"/>
              <a:ea typeface="Times New Roman"/>
              <a:cs typeface="Times New Roman"/>
              <a:sym typeface="Times New Roman"/>
            </a:endParaRPr>
          </a:p>
        </p:txBody>
      </p:sp>
      <p:sp>
        <p:nvSpPr>
          <p:cNvPr id="95" name="Google Shape;95;p14"/>
          <p:cNvSpPr/>
          <p:nvPr/>
        </p:nvSpPr>
        <p:spPr>
          <a:xfrm rot="7920000">
            <a:off x="9517063" y="5579384"/>
            <a:ext cx="3929012" cy="3821857"/>
          </a:xfrm>
          <a:custGeom>
            <a:avLst/>
            <a:gdLst/>
            <a:ahLst/>
            <a:cxnLst/>
            <a:rect l="l" t="t" r="r" b="b"/>
            <a:pathLst>
              <a:path w="5893518" h="5732786" extrusionOk="0">
                <a:moveTo>
                  <a:pt x="0" y="0"/>
                </a:moveTo>
                <a:lnTo>
                  <a:pt x="5893518" y="0"/>
                </a:lnTo>
                <a:lnTo>
                  <a:pt x="5893518" y="5732786"/>
                </a:lnTo>
                <a:lnTo>
                  <a:pt x="0" y="5732786"/>
                </a:lnTo>
                <a:lnTo>
                  <a:pt x="0" y="0"/>
                </a:lnTo>
                <a:close/>
              </a:path>
            </a:pathLst>
          </a:custGeom>
          <a:blipFill rotWithShape="1">
            <a:blip r:embed="rId3">
              <a:alphaModFix/>
            </a:blip>
            <a:stretch>
              <a:fillRect/>
            </a:stretch>
          </a:blipFill>
          <a:ln>
            <a:noFill/>
          </a:ln>
        </p:spPr>
        <p:txBody>
          <a:bodyPr/>
          <a:lstStyle/>
          <a:p>
            <a:endParaRPr lang="en-IN" sz="1200"/>
          </a:p>
        </p:txBody>
      </p:sp>
      <p:sp>
        <p:nvSpPr>
          <p:cNvPr id="96" name="Google Shape;96;p14"/>
          <p:cNvSpPr/>
          <p:nvPr/>
        </p:nvSpPr>
        <p:spPr>
          <a:xfrm rot="-3900000">
            <a:off x="-2143041" y="-1891037"/>
            <a:ext cx="4286081" cy="4122431"/>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4">
              <a:alphaModFix/>
            </a:blip>
            <a:stretch>
              <a:fillRect/>
            </a:stretch>
          </a:blipFill>
          <a:ln>
            <a:noFill/>
          </a:ln>
        </p:spPr>
        <p:txBody>
          <a:bodyPr/>
          <a:lstStyle/>
          <a:p>
            <a:endParaRPr lang="en-IN" sz="1200"/>
          </a:p>
        </p:txBody>
      </p:sp>
      <p:sp>
        <p:nvSpPr>
          <p:cNvPr id="97" name="Google Shape;97;p14"/>
          <p:cNvSpPr txBox="1"/>
          <p:nvPr/>
        </p:nvSpPr>
        <p:spPr>
          <a:xfrm>
            <a:off x="545683" y="4838083"/>
            <a:ext cx="4345400" cy="738644"/>
          </a:xfrm>
          <a:prstGeom prst="rect">
            <a:avLst/>
          </a:prstGeom>
          <a:noFill/>
          <a:ln>
            <a:noFill/>
          </a:ln>
        </p:spPr>
        <p:txBody>
          <a:bodyPr spcFirstLastPara="1" wrap="square" lIns="60950" tIns="60950" rIns="60950" bIns="60950" anchor="t" anchorCtr="0">
            <a:spAutoFit/>
          </a:bodyPr>
          <a:lstStyle/>
          <a:p>
            <a:pPr algn="ctr"/>
            <a:r>
              <a:rPr lang="en-US" sz="1000">
                <a:latin typeface="Times New Roman"/>
                <a:ea typeface="Times New Roman"/>
                <a:cs typeface="Times New Roman"/>
                <a:sym typeface="Times New Roman"/>
              </a:rPr>
              <a:t>Source: https://static.cambridge.org//content/id/urn%3Acambridge.org%3Aid%3Aarticle%3AS2054425124000712/resource/name/optimisedImage-png-S2054425124000712_figAb.jpg?pub-status=live</a:t>
            </a:r>
            <a:endParaRPr sz="1000">
              <a:latin typeface="Times New Roman"/>
              <a:ea typeface="Times New Roman"/>
              <a:cs typeface="Times New Roman"/>
              <a:sym typeface="Times New Roman"/>
            </a:endParaRPr>
          </a:p>
        </p:txBody>
      </p:sp>
      <p:pic>
        <p:nvPicPr>
          <p:cNvPr id="98" name="Google Shape;98;p14"/>
          <p:cNvPicPr preferRelativeResize="0"/>
          <p:nvPr/>
        </p:nvPicPr>
        <p:blipFill>
          <a:blip r:embed="rId5">
            <a:alphaModFix/>
          </a:blip>
          <a:stretch>
            <a:fillRect/>
          </a:stretch>
        </p:blipFill>
        <p:spPr>
          <a:xfrm>
            <a:off x="1213135" y="1934593"/>
            <a:ext cx="3512400" cy="26378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5"/>
          <p:cNvSpPr/>
          <p:nvPr/>
        </p:nvSpPr>
        <p:spPr>
          <a:xfrm>
            <a:off x="-166619" y="-129592"/>
            <a:ext cx="7032960" cy="7117186"/>
          </a:xfrm>
          <a:custGeom>
            <a:avLst/>
            <a:gdLst/>
            <a:ahLst/>
            <a:cxnLst/>
            <a:rect l="l" t="t" r="r" b="b"/>
            <a:pathLst>
              <a:path w="4573374" h="4628144" extrusionOk="0">
                <a:moveTo>
                  <a:pt x="0" y="0"/>
                </a:moveTo>
                <a:lnTo>
                  <a:pt x="4573374" y="0"/>
                </a:lnTo>
                <a:lnTo>
                  <a:pt x="4573374" y="4628144"/>
                </a:lnTo>
                <a:lnTo>
                  <a:pt x="0" y="4628144"/>
                </a:lnTo>
                <a:close/>
              </a:path>
            </a:pathLst>
          </a:custGeom>
          <a:solidFill>
            <a:srgbClr val="CAE7E4"/>
          </a:solidFill>
          <a:ln>
            <a:noFill/>
          </a:ln>
        </p:spPr>
        <p:txBody>
          <a:bodyPr/>
          <a:lstStyle/>
          <a:p>
            <a:endParaRPr lang="en-IN" sz="1200"/>
          </a:p>
        </p:txBody>
      </p:sp>
      <p:sp>
        <p:nvSpPr>
          <p:cNvPr id="104" name="Google Shape;104;p15"/>
          <p:cNvSpPr txBox="1"/>
          <p:nvPr/>
        </p:nvSpPr>
        <p:spPr>
          <a:xfrm>
            <a:off x="543101" y="337634"/>
            <a:ext cx="5800000" cy="2615909"/>
          </a:xfrm>
          <a:prstGeom prst="rect">
            <a:avLst/>
          </a:prstGeom>
          <a:noFill/>
          <a:ln>
            <a:noFill/>
          </a:ln>
        </p:spPr>
        <p:txBody>
          <a:bodyPr spcFirstLastPara="1" wrap="square" lIns="0" tIns="0" rIns="0" bIns="0" anchor="t" anchorCtr="0">
            <a:spAutoFit/>
          </a:bodyPr>
          <a:lstStyle/>
          <a:p>
            <a:pPr>
              <a:lnSpc>
                <a:spcPct val="125003"/>
              </a:lnSpc>
            </a:pPr>
            <a:r>
              <a:rPr lang="en-US" sz="4533" b="1">
                <a:solidFill>
                  <a:srgbClr val="1C7378"/>
                </a:solidFill>
                <a:latin typeface="Times New Roman"/>
                <a:ea typeface="Times New Roman"/>
                <a:cs typeface="Times New Roman"/>
                <a:sym typeface="Times New Roman"/>
              </a:rPr>
              <a:t>Concept of  Digital Health Intervention (DHIs)</a:t>
            </a:r>
            <a:endParaRPr sz="1200">
              <a:latin typeface="Times New Roman"/>
              <a:ea typeface="Times New Roman"/>
              <a:cs typeface="Times New Roman"/>
              <a:sym typeface="Times New Roman"/>
            </a:endParaRPr>
          </a:p>
        </p:txBody>
      </p:sp>
      <p:sp>
        <p:nvSpPr>
          <p:cNvPr id="105" name="Google Shape;105;p15"/>
          <p:cNvSpPr txBox="1"/>
          <p:nvPr/>
        </p:nvSpPr>
        <p:spPr>
          <a:xfrm>
            <a:off x="279201" y="2910406"/>
            <a:ext cx="5800000" cy="3877985"/>
          </a:xfrm>
          <a:prstGeom prst="rect">
            <a:avLst/>
          </a:prstGeom>
          <a:noFill/>
          <a:ln>
            <a:noFill/>
          </a:ln>
        </p:spPr>
        <p:txBody>
          <a:bodyPr spcFirstLastPara="1" wrap="square" lIns="0" tIns="0" rIns="0" bIns="0" anchor="t" anchorCtr="0">
            <a:spAutoFit/>
          </a:bodyPr>
          <a:lstStyle/>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Digital Health Interventions is all about the use of tools and technologies to support health outcomes improvements.</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DHIs use apps and tools to improve healthcare service quality, accessibility, and outcomes.</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DHIs like telehealth services, AI tools, and wearable devices can help to promote mental health support for adolescents (Lehtimaki et al., 2020). </a:t>
            </a:r>
            <a:endParaRPr sz="2000" dirty="0">
              <a:solidFill>
                <a:srgbClr val="1C7378"/>
              </a:solidFill>
              <a:latin typeface="Times New Roman"/>
              <a:ea typeface="Times New Roman"/>
              <a:cs typeface="Times New Roman"/>
              <a:sym typeface="Times New Roman"/>
            </a:endParaRPr>
          </a:p>
          <a:p>
            <a:pPr marL="304815" algn="just">
              <a:lnSpc>
                <a:spcPct val="140010"/>
              </a:lnSpc>
            </a:pPr>
            <a:endParaRPr sz="2000" dirty="0">
              <a:solidFill>
                <a:srgbClr val="1C7378"/>
              </a:solidFill>
              <a:latin typeface="Times New Roman"/>
              <a:ea typeface="Times New Roman"/>
              <a:cs typeface="Times New Roman"/>
              <a:sym typeface="Times New Roman"/>
            </a:endParaRPr>
          </a:p>
        </p:txBody>
      </p:sp>
      <p:sp>
        <p:nvSpPr>
          <p:cNvPr id="106" name="Google Shape;106;p15"/>
          <p:cNvSpPr/>
          <p:nvPr/>
        </p:nvSpPr>
        <p:spPr>
          <a:xfrm rot="10498461">
            <a:off x="-1655922" y="6395403"/>
            <a:ext cx="3924454" cy="3817424"/>
          </a:xfrm>
          <a:custGeom>
            <a:avLst/>
            <a:gdLst/>
            <a:ahLst/>
            <a:cxnLst/>
            <a:rect l="l" t="t" r="r" b="b"/>
            <a:pathLst>
              <a:path w="5893518" h="5732786" extrusionOk="0">
                <a:moveTo>
                  <a:pt x="0" y="0"/>
                </a:moveTo>
                <a:lnTo>
                  <a:pt x="5893519" y="0"/>
                </a:lnTo>
                <a:lnTo>
                  <a:pt x="5893519" y="5732786"/>
                </a:lnTo>
                <a:lnTo>
                  <a:pt x="0" y="5732786"/>
                </a:lnTo>
                <a:lnTo>
                  <a:pt x="0" y="0"/>
                </a:lnTo>
                <a:close/>
              </a:path>
            </a:pathLst>
          </a:custGeom>
          <a:blipFill rotWithShape="1">
            <a:blip r:embed="rId3">
              <a:alphaModFix/>
            </a:blip>
            <a:stretch>
              <a:fillRect/>
            </a:stretch>
          </a:blipFill>
          <a:ln>
            <a:noFill/>
          </a:ln>
        </p:spPr>
        <p:txBody>
          <a:bodyPr/>
          <a:lstStyle/>
          <a:p>
            <a:endParaRPr lang="en-IN" sz="1200"/>
          </a:p>
        </p:txBody>
      </p:sp>
      <p:sp>
        <p:nvSpPr>
          <p:cNvPr id="107" name="Google Shape;107;p15"/>
          <p:cNvSpPr/>
          <p:nvPr/>
        </p:nvSpPr>
        <p:spPr>
          <a:xfrm rot="-5100000">
            <a:off x="9879662" y="-1642273"/>
            <a:ext cx="4286081" cy="4122431"/>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4">
              <a:alphaModFix/>
            </a:blip>
            <a:stretch>
              <a:fillRect/>
            </a:stretch>
          </a:blipFill>
          <a:ln>
            <a:noFill/>
          </a:ln>
        </p:spPr>
        <p:txBody>
          <a:bodyPr/>
          <a:lstStyle/>
          <a:p>
            <a:endParaRPr lang="en-IN" sz="1200"/>
          </a:p>
        </p:txBody>
      </p:sp>
      <p:sp>
        <p:nvSpPr>
          <p:cNvPr id="108" name="Google Shape;108;p15"/>
          <p:cNvSpPr txBox="1"/>
          <p:nvPr/>
        </p:nvSpPr>
        <p:spPr>
          <a:xfrm>
            <a:off x="7275800" y="5700167"/>
            <a:ext cx="4916200" cy="430867"/>
          </a:xfrm>
          <a:prstGeom prst="rect">
            <a:avLst/>
          </a:prstGeom>
          <a:noFill/>
          <a:ln>
            <a:noFill/>
          </a:ln>
        </p:spPr>
        <p:txBody>
          <a:bodyPr spcFirstLastPara="1" wrap="square" lIns="60950" tIns="60950" rIns="60950" bIns="60950" anchor="t" anchorCtr="0">
            <a:spAutoFit/>
          </a:bodyPr>
          <a:lstStyle/>
          <a:p>
            <a:pPr algn="ctr"/>
            <a:r>
              <a:rPr lang="en-US" sz="1000">
                <a:latin typeface="Times New Roman"/>
                <a:ea typeface="Times New Roman"/>
                <a:cs typeface="Times New Roman"/>
                <a:sym typeface="Times New Roman"/>
              </a:rPr>
              <a:t>Source: https://www.thelancet.com/cms/10.1016/j.lana.2024.100940/asset/3bd2db5a-0534-4e97-90a3-faa2bdc94af8/main.assets/gr1_lrg.jpg</a:t>
            </a:r>
            <a:endParaRPr sz="1000">
              <a:latin typeface="Times New Roman"/>
              <a:ea typeface="Times New Roman"/>
              <a:cs typeface="Times New Roman"/>
              <a:sym typeface="Times New Roman"/>
            </a:endParaRPr>
          </a:p>
        </p:txBody>
      </p:sp>
      <p:pic>
        <p:nvPicPr>
          <p:cNvPr id="109" name="Google Shape;109;p15"/>
          <p:cNvPicPr preferRelativeResize="0"/>
          <p:nvPr/>
        </p:nvPicPr>
        <p:blipFill>
          <a:blip r:embed="rId5">
            <a:alphaModFix/>
          </a:blip>
          <a:stretch>
            <a:fillRect/>
          </a:stretch>
        </p:blipFill>
        <p:spPr>
          <a:xfrm>
            <a:off x="7771402" y="1776100"/>
            <a:ext cx="3924999" cy="362858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6"/>
          <p:cNvSpPr/>
          <p:nvPr/>
        </p:nvSpPr>
        <p:spPr>
          <a:xfrm>
            <a:off x="6315627" y="-175876"/>
            <a:ext cx="6063585" cy="7212225"/>
          </a:xfrm>
          <a:custGeom>
            <a:avLst/>
            <a:gdLst/>
            <a:ahLst/>
            <a:cxnLst/>
            <a:rect l="l" t="t" r="r" b="b"/>
            <a:pathLst>
              <a:path w="3941659" h="4688337" extrusionOk="0">
                <a:moveTo>
                  <a:pt x="0" y="0"/>
                </a:moveTo>
                <a:lnTo>
                  <a:pt x="3941659" y="0"/>
                </a:lnTo>
                <a:lnTo>
                  <a:pt x="3941659" y="4688337"/>
                </a:lnTo>
                <a:lnTo>
                  <a:pt x="0" y="4688337"/>
                </a:lnTo>
                <a:close/>
              </a:path>
            </a:pathLst>
          </a:custGeom>
          <a:solidFill>
            <a:srgbClr val="CAE7E4"/>
          </a:solidFill>
          <a:ln>
            <a:noFill/>
          </a:ln>
        </p:spPr>
        <p:txBody>
          <a:bodyPr/>
          <a:lstStyle/>
          <a:p>
            <a:endParaRPr lang="en-IN" sz="1200"/>
          </a:p>
        </p:txBody>
      </p:sp>
      <p:sp>
        <p:nvSpPr>
          <p:cNvPr id="115" name="Google Shape;115;p16"/>
          <p:cNvSpPr txBox="1"/>
          <p:nvPr/>
        </p:nvSpPr>
        <p:spPr>
          <a:xfrm>
            <a:off x="1224783" y="131000"/>
            <a:ext cx="4621400" cy="1538883"/>
          </a:xfrm>
          <a:prstGeom prst="rect">
            <a:avLst/>
          </a:prstGeom>
          <a:noFill/>
          <a:ln>
            <a:noFill/>
          </a:ln>
        </p:spPr>
        <p:txBody>
          <a:bodyPr spcFirstLastPara="1" wrap="square" lIns="0" tIns="0" rIns="0" bIns="0" anchor="t" anchorCtr="0">
            <a:spAutoFit/>
          </a:bodyPr>
          <a:lstStyle/>
          <a:p>
            <a:pPr algn="ctr">
              <a:lnSpc>
                <a:spcPct val="125003"/>
              </a:lnSpc>
            </a:pPr>
            <a:r>
              <a:rPr lang="en-US" sz="4000" b="1">
                <a:solidFill>
                  <a:srgbClr val="1C7378"/>
                </a:solidFill>
                <a:latin typeface="Times New Roman"/>
                <a:ea typeface="Times New Roman"/>
                <a:cs typeface="Times New Roman"/>
                <a:sym typeface="Times New Roman"/>
              </a:rPr>
              <a:t>Types of Digital Interventions</a:t>
            </a:r>
            <a:endParaRPr sz="4000">
              <a:latin typeface="Times New Roman"/>
              <a:ea typeface="Times New Roman"/>
              <a:cs typeface="Times New Roman"/>
              <a:sym typeface="Times New Roman"/>
            </a:endParaRPr>
          </a:p>
        </p:txBody>
      </p:sp>
      <p:sp>
        <p:nvSpPr>
          <p:cNvPr id="116" name="Google Shape;116;p16"/>
          <p:cNvSpPr txBox="1"/>
          <p:nvPr/>
        </p:nvSpPr>
        <p:spPr>
          <a:xfrm>
            <a:off x="6647842" y="1555800"/>
            <a:ext cx="5286000" cy="5170646"/>
          </a:xfrm>
          <a:prstGeom prst="rect">
            <a:avLst/>
          </a:prstGeom>
          <a:noFill/>
          <a:ln>
            <a:noFill/>
          </a:ln>
        </p:spPr>
        <p:txBody>
          <a:bodyPr spcFirstLastPara="1" wrap="square" lIns="0" tIns="0" rIns="0" bIns="0" anchor="t" anchorCtr="0">
            <a:spAutoFit/>
          </a:bodyPr>
          <a:lstStyle/>
          <a:p>
            <a:pPr marL="304815" indent="-279414" algn="just">
              <a:lnSpc>
                <a:spcPct val="140010"/>
              </a:lnSpc>
              <a:buClr>
                <a:srgbClr val="1C7378"/>
              </a:buClr>
              <a:buSzPts val="3000"/>
              <a:buFont typeface="Times New Roman"/>
              <a:buChar char="●"/>
            </a:pPr>
            <a:r>
              <a:rPr lang="en-US" sz="2000" b="1">
                <a:solidFill>
                  <a:srgbClr val="1C7378"/>
                </a:solidFill>
                <a:latin typeface="Times New Roman"/>
                <a:ea typeface="Times New Roman"/>
                <a:cs typeface="Times New Roman"/>
                <a:sym typeface="Times New Roman"/>
              </a:rPr>
              <a:t>Mobile Apps:</a:t>
            </a:r>
            <a:r>
              <a:rPr lang="en-US" sz="2000">
                <a:solidFill>
                  <a:srgbClr val="1C7378"/>
                </a:solidFill>
                <a:latin typeface="Times New Roman"/>
                <a:ea typeface="Times New Roman"/>
                <a:cs typeface="Times New Roman"/>
                <a:sym typeface="Times New Roman"/>
              </a:rPr>
              <a:t> Mobile applications feature-led with CBT-based tools and self-help activities</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b="1">
                <a:solidFill>
                  <a:srgbClr val="1C7378"/>
                </a:solidFill>
                <a:latin typeface="Times New Roman"/>
                <a:ea typeface="Times New Roman"/>
                <a:cs typeface="Times New Roman"/>
                <a:sym typeface="Times New Roman"/>
              </a:rPr>
              <a:t>AI Chatbots: </a:t>
            </a:r>
            <a:r>
              <a:rPr lang="en-US" sz="2000">
                <a:solidFill>
                  <a:srgbClr val="1C7378"/>
                </a:solidFill>
                <a:latin typeface="Times New Roman"/>
                <a:ea typeface="Times New Roman"/>
                <a:cs typeface="Times New Roman"/>
                <a:sym typeface="Times New Roman"/>
              </a:rPr>
              <a:t>AI Chatbots provide real-time emotional support (Adjei-Boateng and Ikoh, Rph., 2025).</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b="1">
                <a:solidFill>
                  <a:srgbClr val="1C7378"/>
                </a:solidFill>
                <a:latin typeface="Times New Roman"/>
                <a:ea typeface="Times New Roman"/>
                <a:cs typeface="Times New Roman"/>
                <a:sym typeface="Times New Roman"/>
              </a:rPr>
              <a:t>Telehealth Platforms: </a:t>
            </a:r>
            <a:r>
              <a:rPr lang="en-US" sz="2000">
                <a:solidFill>
                  <a:srgbClr val="1C7378"/>
                </a:solidFill>
                <a:latin typeface="Times New Roman"/>
                <a:ea typeface="Times New Roman"/>
                <a:cs typeface="Times New Roman"/>
                <a:sym typeface="Times New Roman"/>
              </a:rPr>
              <a:t>Provide online counselling sessions for children</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b="1">
                <a:solidFill>
                  <a:srgbClr val="1C7378"/>
                </a:solidFill>
                <a:latin typeface="Times New Roman"/>
                <a:ea typeface="Times New Roman"/>
                <a:cs typeface="Times New Roman"/>
                <a:sym typeface="Times New Roman"/>
              </a:rPr>
              <a:t>Wearables: </a:t>
            </a:r>
            <a:r>
              <a:rPr lang="en-US" sz="2000">
                <a:solidFill>
                  <a:srgbClr val="1C7378"/>
                </a:solidFill>
                <a:latin typeface="Times New Roman"/>
                <a:ea typeface="Times New Roman"/>
                <a:cs typeface="Times New Roman"/>
                <a:sym typeface="Times New Roman"/>
              </a:rPr>
              <a:t>Wearable devices like smart watches to track stress, sleep, and physical activities and improve decision-making to improve mental health outcomes (Löchner et al., 2025).</a:t>
            </a:r>
            <a:endParaRPr sz="2000">
              <a:solidFill>
                <a:srgbClr val="1C7378"/>
              </a:solidFill>
              <a:latin typeface="Times New Roman"/>
              <a:ea typeface="Times New Roman"/>
              <a:cs typeface="Times New Roman"/>
              <a:sym typeface="Times New Roman"/>
            </a:endParaRPr>
          </a:p>
        </p:txBody>
      </p:sp>
      <p:sp>
        <p:nvSpPr>
          <p:cNvPr id="117" name="Google Shape;117;p16"/>
          <p:cNvSpPr/>
          <p:nvPr/>
        </p:nvSpPr>
        <p:spPr>
          <a:xfrm rot="7923704">
            <a:off x="9402018" y="6321775"/>
            <a:ext cx="3929417" cy="3822251"/>
          </a:xfrm>
          <a:custGeom>
            <a:avLst/>
            <a:gdLst/>
            <a:ahLst/>
            <a:cxnLst/>
            <a:rect l="l" t="t" r="r" b="b"/>
            <a:pathLst>
              <a:path w="5893518" h="5732786" extrusionOk="0">
                <a:moveTo>
                  <a:pt x="0" y="0"/>
                </a:moveTo>
                <a:lnTo>
                  <a:pt x="5893518" y="0"/>
                </a:lnTo>
                <a:lnTo>
                  <a:pt x="5893518" y="5732786"/>
                </a:lnTo>
                <a:lnTo>
                  <a:pt x="0" y="5732786"/>
                </a:lnTo>
                <a:lnTo>
                  <a:pt x="0" y="0"/>
                </a:lnTo>
                <a:close/>
              </a:path>
            </a:pathLst>
          </a:custGeom>
          <a:blipFill rotWithShape="1">
            <a:blip r:embed="rId3">
              <a:alphaModFix/>
            </a:blip>
            <a:stretch>
              <a:fillRect/>
            </a:stretch>
          </a:blipFill>
          <a:ln>
            <a:noFill/>
          </a:ln>
        </p:spPr>
        <p:txBody>
          <a:bodyPr/>
          <a:lstStyle/>
          <a:p>
            <a:endParaRPr lang="en-IN" sz="1200"/>
          </a:p>
        </p:txBody>
      </p:sp>
      <p:sp>
        <p:nvSpPr>
          <p:cNvPr id="118" name="Google Shape;118;p16"/>
          <p:cNvSpPr/>
          <p:nvPr/>
        </p:nvSpPr>
        <p:spPr>
          <a:xfrm rot="-3902098">
            <a:off x="-2143045" y="-1895960"/>
            <a:ext cx="4290499" cy="4126680"/>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4">
              <a:alphaModFix/>
            </a:blip>
            <a:stretch>
              <a:fillRect/>
            </a:stretch>
          </a:blipFill>
          <a:ln>
            <a:noFill/>
          </a:ln>
        </p:spPr>
        <p:txBody>
          <a:bodyPr/>
          <a:lstStyle/>
          <a:p>
            <a:endParaRPr lang="en-IN" sz="1200"/>
          </a:p>
        </p:txBody>
      </p:sp>
      <p:sp>
        <p:nvSpPr>
          <p:cNvPr id="119" name="Google Shape;119;p16"/>
          <p:cNvSpPr txBox="1"/>
          <p:nvPr/>
        </p:nvSpPr>
        <p:spPr>
          <a:xfrm>
            <a:off x="1125950" y="5313117"/>
            <a:ext cx="4117000" cy="430867"/>
          </a:xfrm>
          <a:prstGeom prst="rect">
            <a:avLst/>
          </a:prstGeom>
          <a:noFill/>
          <a:ln>
            <a:noFill/>
          </a:ln>
        </p:spPr>
        <p:txBody>
          <a:bodyPr spcFirstLastPara="1" wrap="square" lIns="60950" tIns="60950" rIns="60950" bIns="60950" anchor="t" anchorCtr="0">
            <a:spAutoFit/>
          </a:bodyPr>
          <a:lstStyle/>
          <a:p>
            <a:pPr algn="ctr"/>
            <a:r>
              <a:rPr lang="en-US" sz="1000">
                <a:latin typeface="Times New Roman"/>
                <a:ea typeface="Times New Roman"/>
                <a:cs typeface="Times New Roman"/>
                <a:sym typeface="Times New Roman"/>
              </a:rPr>
              <a:t>Source: https://ars.els-cdn.com/content/image/3-s2.0-B9780443157288000239-f18-01-9780443157288.jpg</a:t>
            </a:r>
            <a:endParaRPr sz="1000">
              <a:latin typeface="Times New Roman"/>
              <a:ea typeface="Times New Roman"/>
              <a:cs typeface="Times New Roman"/>
              <a:sym typeface="Times New Roman"/>
            </a:endParaRPr>
          </a:p>
        </p:txBody>
      </p:sp>
      <p:pic>
        <p:nvPicPr>
          <p:cNvPr id="120" name="Google Shape;120;p16"/>
          <p:cNvPicPr preferRelativeResize="0"/>
          <p:nvPr/>
        </p:nvPicPr>
        <p:blipFill>
          <a:blip r:embed="rId5">
            <a:alphaModFix/>
          </a:blip>
          <a:stretch>
            <a:fillRect/>
          </a:stretch>
        </p:blipFill>
        <p:spPr>
          <a:xfrm>
            <a:off x="1224783" y="2600033"/>
            <a:ext cx="4340900" cy="2533331"/>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17"/>
          <p:cNvSpPr/>
          <p:nvPr/>
        </p:nvSpPr>
        <p:spPr>
          <a:xfrm>
            <a:off x="6315627" y="-175876"/>
            <a:ext cx="6063585" cy="7212225"/>
          </a:xfrm>
          <a:custGeom>
            <a:avLst/>
            <a:gdLst/>
            <a:ahLst/>
            <a:cxnLst/>
            <a:rect l="l" t="t" r="r" b="b"/>
            <a:pathLst>
              <a:path w="3941659" h="4688337" extrusionOk="0">
                <a:moveTo>
                  <a:pt x="0" y="0"/>
                </a:moveTo>
                <a:lnTo>
                  <a:pt x="3941659" y="0"/>
                </a:lnTo>
                <a:lnTo>
                  <a:pt x="3941659" y="4688337"/>
                </a:lnTo>
                <a:lnTo>
                  <a:pt x="0" y="4688337"/>
                </a:lnTo>
                <a:close/>
              </a:path>
            </a:pathLst>
          </a:custGeom>
          <a:solidFill>
            <a:srgbClr val="CAE7E4"/>
          </a:solidFill>
          <a:ln>
            <a:noFill/>
          </a:ln>
        </p:spPr>
        <p:txBody>
          <a:bodyPr/>
          <a:lstStyle/>
          <a:p>
            <a:endParaRPr lang="en-IN" sz="1200"/>
          </a:p>
        </p:txBody>
      </p:sp>
      <p:sp>
        <p:nvSpPr>
          <p:cNvPr id="126" name="Google Shape;126;p17"/>
          <p:cNvSpPr txBox="1"/>
          <p:nvPr/>
        </p:nvSpPr>
        <p:spPr>
          <a:xfrm>
            <a:off x="1224783" y="131000"/>
            <a:ext cx="4621400" cy="1538883"/>
          </a:xfrm>
          <a:prstGeom prst="rect">
            <a:avLst/>
          </a:prstGeom>
          <a:noFill/>
          <a:ln>
            <a:noFill/>
          </a:ln>
        </p:spPr>
        <p:txBody>
          <a:bodyPr spcFirstLastPara="1" wrap="square" lIns="0" tIns="0" rIns="0" bIns="0" anchor="t" anchorCtr="0">
            <a:spAutoFit/>
          </a:bodyPr>
          <a:lstStyle/>
          <a:p>
            <a:pPr algn="ctr">
              <a:lnSpc>
                <a:spcPct val="125003"/>
              </a:lnSpc>
            </a:pPr>
            <a:r>
              <a:rPr lang="en-US" sz="4000" b="1">
                <a:solidFill>
                  <a:srgbClr val="1C7378"/>
                </a:solidFill>
                <a:latin typeface="Times New Roman"/>
                <a:ea typeface="Times New Roman"/>
                <a:cs typeface="Times New Roman"/>
                <a:sym typeface="Times New Roman"/>
              </a:rPr>
              <a:t>Description of Chosen Intervention</a:t>
            </a:r>
            <a:endParaRPr sz="4000">
              <a:latin typeface="Times New Roman"/>
              <a:ea typeface="Times New Roman"/>
              <a:cs typeface="Times New Roman"/>
              <a:sym typeface="Times New Roman"/>
            </a:endParaRPr>
          </a:p>
        </p:txBody>
      </p:sp>
      <p:sp>
        <p:nvSpPr>
          <p:cNvPr id="127" name="Google Shape;127;p17"/>
          <p:cNvSpPr txBox="1"/>
          <p:nvPr/>
        </p:nvSpPr>
        <p:spPr>
          <a:xfrm>
            <a:off x="6499684" y="259137"/>
            <a:ext cx="5286000" cy="6463308"/>
          </a:xfrm>
          <a:prstGeom prst="rect">
            <a:avLst/>
          </a:prstGeom>
          <a:noFill/>
          <a:ln>
            <a:noFill/>
          </a:ln>
        </p:spPr>
        <p:txBody>
          <a:bodyPr spcFirstLastPara="1" wrap="square" lIns="0" tIns="0" rIns="0" bIns="0" anchor="t" anchorCtr="0">
            <a:spAutoFit/>
          </a:bodyPr>
          <a:lstStyle/>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Among the available digital interventions, this study selected the AI Mental Health chatbot</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An AI-powered chatbot can offer psychological support to adolescents.</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AI-chatbot uses Cognitive Behavioral Therapy (CBT) technique to improve mental health outcomes (Feng et al., 2025).</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This can be accessed using a smartphone and is available 24/7</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AI-based Chatbot provides 77% accuracy in detecting suicidal ideation, 70% efficiency in predicting eating disorders, and 67% accurate in detecting sleep-related issues (Kadirvelu et al., 2025).</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endParaRPr sz="2000" dirty="0">
              <a:solidFill>
                <a:srgbClr val="1C7378"/>
              </a:solidFill>
              <a:latin typeface="Times New Roman"/>
              <a:ea typeface="Times New Roman"/>
              <a:cs typeface="Times New Roman"/>
              <a:sym typeface="Times New Roman"/>
            </a:endParaRPr>
          </a:p>
        </p:txBody>
      </p:sp>
      <p:sp>
        <p:nvSpPr>
          <p:cNvPr id="128" name="Google Shape;128;p17"/>
          <p:cNvSpPr/>
          <p:nvPr/>
        </p:nvSpPr>
        <p:spPr>
          <a:xfrm rot="-3902098">
            <a:off x="-2143045" y="-1895960"/>
            <a:ext cx="4290499" cy="4126680"/>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3">
              <a:alphaModFix/>
            </a:blip>
            <a:stretch>
              <a:fillRect/>
            </a:stretch>
          </a:blipFill>
          <a:ln>
            <a:noFill/>
          </a:ln>
        </p:spPr>
        <p:txBody>
          <a:bodyPr/>
          <a:lstStyle/>
          <a:p>
            <a:endParaRPr lang="en-IN" sz="1200"/>
          </a:p>
        </p:txBody>
      </p:sp>
      <p:sp>
        <p:nvSpPr>
          <p:cNvPr id="129" name="Google Shape;129;p17"/>
          <p:cNvSpPr txBox="1"/>
          <p:nvPr/>
        </p:nvSpPr>
        <p:spPr>
          <a:xfrm>
            <a:off x="1125950" y="5313117"/>
            <a:ext cx="4117000" cy="584755"/>
          </a:xfrm>
          <a:prstGeom prst="rect">
            <a:avLst/>
          </a:prstGeom>
          <a:noFill/>
          <a:ln>
            <a:noFill/>
          </a:ln>
        </p:spPr>
        <p:txBody>
          <a:bodyPr spcFirstLastPara="1" wrap="square" lIns="60950" tIns="60950" rIns="60950" bIns="60950" anchor="t" anchorCtr="0">
            <a:spAutoFit/>
          </a:bodyPr>
          <a:lstStyle/>
          <a:p>
            <a:pPr algn="ctr"/>
            <a:r>
              <a:rPr lang="en-US" sz="1000">
                <a:latin typeface="Times New Roman"/>
                <a:ea typeface="Times New Roman"/>
                <a:cs typeface="Times New Roman"/>
                <a:sym typeface="Times New Roman"/>
              </a:rPr>
              <a:t>Source: https://akm-img-a-in.tosshub.com/indiatoday/images/story/202403/ai-chatbot-mental-health-043825348-16x9_0.png?VersionId=isMVSXTqLs1mszRC9RT7EXzepA5BS3O5</a:t>
            </a:r>
            <a:endParaRPr sz="1000">
              <a:latin typeface="Times New Roman"/>
              <a:ea typeface="Times New Roman"/>
              <a:cs typeface="Times New Roman"/>
              <a:sym typeface="Times New Roman"/>
            </a:endParaRPr>
          </a:p>
        </p:txBody>
      </p:sp>
      <p:pic>
        <p:nvPicPr>
          <p:cNvPr id="130" name="Google Shape;130;p17"/>
          <p:cNvPicPr preferRelativeResize="0"/>
          <p:nvPr/>
        </p:nvPicPr>
        <p:blipFill>
          <a:blip r:embed="rId4">
            <a:alphaModFix/>
          </a:blip>
          <a:stretch>
            <a:fillRect/>
          </a:stretch>
        </p:blipFill>
        <p:spPr>
          <a:xfrm>
            <a:off x="1125950" y="2732230"/>
            <a:ext cx="3979405" cy="2228467"/>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18"/>
          <p:cNvSpPr/>
          <p:nvPr/>
        </p:nvSpPr>
        <p:spPr>
          <a:xfrm>
            <a:off x="-166619" y="-129593"/>
            <a:ext cx="7035374" cy="7119628"/>
          </a:xfrm>
          <a:custGeom>
            <a:avLst/>
            <a:gdLst/>
            <a:ahLst/>
            <a:cxnLst/>
            <a:rect l="l" t="t" r="r" b="b"/>
            <a:pathLst>
              <a:path w="4573374" h="4628144" extrusionOk="0">
                <a:moveTo>
                  <a:pt x="0" y="0"/>
                </a:moveTo>
                <a:lnTo>
                  <a:pt x="4573374" y="0"/>
                </a:lnTo>
                <a:lnTo>
                  <a:pt x="4573374" y="4628144"/>
                </a:lnTo>
                <a:lnTo>
                  <a:pt x="0" y="4628144"/>
                </a:lnTo>
                <a:close/>
              </a:path>
            </a:pathLst>
          </a:custGeom>
          <a:solidFill>
            <a:srgbClr val="CAE7E4"/>
          </a:solidFill>
          <a:ln>
            <a:noFill/>
          </a:ln>
        </p:spPr>
        <p:txBody>
          <a:bodyPr/>
          <a:lstStyle/>
          <a:p>
            <a:endParaRPr lang="en-IN" sz="1200"/>
          </a:p>
        </p:txBody>
      </p:sp>
      <p:sp>
        <p:nvSpPr>
          <p:cNvPr id="136" name="Google Shape;136;p18"/>
          <p:cNvSpPr txBox="1"/>
          <p:nvPr/>
        </p:nvSpPr>
        <p:spPr>
          <a:xfrm>
            <a:off x="543101" y="337634"/>
            <a:ext cx="5800000" cy="513026"/>
          </a:xfrm>
          <a:prstGeom prst="rect">
            <a:avLst/>
          </a:prstGeom>
          <a:noFill/>
          <a:ln>
            <a:noFill/>
          </a:ln>
        </p:spPr>
        <p:txBody>
          <a:bodyPr spcFirstLastPara="1" wrap="square" lIns="0" tIns="0" rIns="0" bIns="0" anchor="t" anchorCtr="0">
            <a:spAutoFit/>
          </a:bodyPr>
          <a:lstStyle/>
          <a:p>
            <a:pPr>
              <a:lnSpc>
                <a:spcPct val="125003"/>
              </a:lnSpc>
            </a:pPr>
            <a:r>
              <a:rPr lang="en-US" sz="2667" b="1">
                <a:solidFill>
                  <a:srgbClr val="1C7378"/>
                </a:solidFill>
                <a:latin typeface="Times New Roman"/>
                <a:ea typeface="Times New Roman"/>
                <a:cs typeface="Times New Roman"/>
                <a:sym typeface="Times New Roman"/>
              </a:rPr>
              <a:t>How the Intervention Works</a:t>
            </a:r>
            <a:endParaRPr sz="2667" b="1">
              <a:solidFill>
                <a:srgbClr val="1C7378"/>
              </a:solidFill>
              <a:latin typeface="Times New Roman"/>
              <a:ea typeface="Times New Roman"/>
              <a:cs typeface="Times New Roman"/>
              <a:sym typeface="Times New Roman"/>
            </a:endParaRPr>
          </a:p>
        </p:txBody>
      </p:sp>
      <p:graphicFrame>
        <p:nvGraphicFramePr>
          <p:cNvPr id="2" name="Diagram 1"/>
          <p:cNvGraphicFramePr/>
          <p:nvPr/>
        </p:nvGraphicFramePr>
        <p:xfrm>
          <a:off x="1616364" y="1866622"/>
          <a:ext cx="8166189" cy="362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8" name="Google Shape;138;p18"/>
          <p:cNvSpPr/>
          <p:nvPr/>
        </p:nvSpPr>
        <p:spPr>
          <a:xfrm rot="10498461">
            <a:off x="-1678789" y="5656837"/>
            <a:ext cx="3924454" cy="3817424"/>
          </a:xfrm>
          <a:custGeom>
            <a:avLst/>
            <a:gdLst/>
            <a:ahLst/>
            <a:cxnLst/>
            <a:rect l="l" t="t" r="r" b="b"/>
            <a:pathLst>
              <a:path w="5893518" h="5732786" extrusionOk="0">
                <a:moveTo>
                  <a:pt x="0" y="0"/>
                </a:moveTo>
                <a:lnTo>
                  <a:pt x="5893519" y="0"/>
                </a:lnTo>
                <a:lnTo>
                  <a:pt x="5893519" y="5732786"/>
                </a:lnTo>
                <a:lnTo>
                  <a:pt x="0" y="5732786"/>
                </a:lnTo>
                <a:lnTo>
                  <a:pt x="0" y="0"/>
                </a:lnTo>
                <a:close/>
              </a:path>
            </a:pathLst>
          </a:custGeom>
          <a:blipFill rotWithShape="1">
            <a:blip r:embed="rId8">
              <a:alphaModFix/>
            </a:blip>
            <a:stretch>
              <a:fillRect/>
            </a:stretch>
          </a:blipFill>
          <a:ln>
            <a:noFill/>
          </a:ln>
        </p:spPr>
        <p:txBody>
          <a:bodyPr/>
          <a:lstStyle/>
          <a:p>
            <a:endParaRPr lang="en-IN" sz="1200"/>
          </a:p>
        </p:txBody>
      </p:sp>
      <p:sp>
        <p:nvSpPr>
          <p:cNvPr id="139" name="Google Shape;139;p18"/>
          <p:cNvSpPr/>
          <p:nvPr/>
        </p:nvSpPr>
        <p:spPr>
          <a:xfrm rot="-5098461">
            <a:off x="9880424" y="-1636612"/>
            <a:ext cx="4281109" cy="4117649"/>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9">
              <a:alphaModFix/>
            </a:blip>
            <a:stretch>
              <a:fillRect/>
            </a:stretch>
          </a:blipFill>
          <a:ln>
            <a:noFill/>
          </a:ln>
        </p:spPr>
        <p:txBody>
          <a:bodyPr/>
          <a:lstStyle/>
          <a:p>
            <a:endParaRPr lang="en-IN" sz="12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19"/>
          <p:cNvSpPr/>
          <p:nvPr/>
        </p:nvSpPr>
        <p:spPr>
          <a:xfrm>
            <a:off x="6315627" y="-175876"/>
            <a:ext cx="6063585" cy="7212225"/>
          </a:xfrm>
          <a:custGeom>
            <a:avLst/>
            <a:gdLst/>
            <a:ahLst/>
            <a:cxnLst/>
            <a:rect l="l" t="t" r="r" b="b"/>
            <a:pathLst>
              <a:path w="3941659" h="4688337" extrusionOk="0">
                <a:moveTo>
                  <a:pt x="0" y="0"/>
                </a:moveTo>
                <a:lnTo>
                  <a:pt x="3941659" y="0"/>
                </a:lnTo>
                <a:lnTo>
                  <a:pt x="3941659" y="4688337"/>
                </a:lnTo>
                <a:lnTo>
                  <a:pt x="0" y="4688337"/>
                </a:lnTo>
                <a:close/>
              </a:path>
            </a:pathLst>
          </a:custGeom>
          <a:solidFill>
            <a:srgbClr val="CAE7E4"/>
          </a:solidFill>
          <a:ln>
            <a:noFill/>
          </a:ln>
        </p:spPr>
        <p:txBody>
          <a:bodyPr/>
          <a:lstStyle/>
          <a:p>
            <a:endParaRPr lang="en-IN" sz="1200"/>
          </a:p>
        </p:txBody>
      </p:sp>
      <p:sp>
        <p:nvSpPr>
          <p:cNvPr id="145" name="Google Shape;145;p19"/>
          <p:cNvSpPr txBox="1"/>
          <p:nvPr/>
        </p:nvSpPr>
        <p:spPr>
          <a:xfrm>
            <a:off x="6980150" y="385250"/>
            <a:ext cx="4621400" cy="513026"/>
          </a:xfrm>
          <a:prstGeom prst="rect">
            <a:avLst/>
          </a:prstGeom>
          <a:noFill/>
          <a:ln>
            <a:noFill/>
          </a:ln>
        </p:spPr>
        <p:txBody>
          <a:bodyPr spcFirstLastPara="1" wrap="square" lIns="0" tIns="0" rIns="0" bIns="0" anchor="t" anchorCtr="0">
            <a:spAutoFit/>
          </a:bodyPr>
          <a:lstStyle/>
          <a:p>
            <a:pPr>
              <a:lnSpc>
                <a:spcPct val="125003"/>
              </a:lnSpc>
            </a:pPr>
            <a:r>
              <a:rPr lang="en-US" sz="2667" b="1">
                <a:solidFill>
                  <a:srgbClr val="1C7378"/>
                </a:solidFill>
                <a:latin typeface="Times New Roman"/>
                <a:ea typeface="Times New Roman"/>
                <a:cs typeface="Times New Roman"/>
                <a:sym typeface="Times New Roman"/>
              </a:rPr>
              <a:t>Key Features</a:t>
            </a:r>
            <a:endParaRPr sz="2667">
              <a:latin typeface="Times New Roman"/>
              <a:ea typeface="Times New Roman"/>
              <a:cs typeface="Times New Roman"/>
              <a:sym typeface="Times New Roman"/>
            </a:endParaRPr>
          </a:p>
        </p:txBody>
      </p:sp>
      <p:sp>
        <p:nvSpPr>
          <p:cNvPr id="146" name="Google Shape;146;p19"/>
          <p:cNvSpPr txBox="1"/>
          <p:nvPr/>
        </p:nvSpPr>
        <p:spPr>
          <a:xfrm>
            <a:off x="6647842" y="1555800"/>
            <a:ext cx="5286000" cy="3447098"/>
          </a:xfrm>
          <a:prstGeom prst="rect">
            <a:avLst/>
          </a:prstGeom>
          <a:noFill/>
          <a:ln>
            <a:noFill/>
          </a:ln>
        </p:spPr>
        <p:txBody>
          <a:bodyPr spcFirstLastPara="1" wrap="square" lIns="0" tIns="0" rIns="0" bIns="0" anchor="t" anchorCtr="0">
            <a:spAutoFit/>
          </a:bodyPr>
          <a:lstStyle/>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AI-based chatbots have mood tracking and emotional analysis features (Saputra et al., 2026).</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It offers personalised recommendations based on the user's current mental state</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Guide meditation and exercises.</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A user-friendly interface makes it easy to use for adolescents</a:t>
            </a:r>
            <a:endParaRPr sz="2000" dirty="0">
              <a:solidFill>
                <a:srgbClr val="1C7378"/>
              </a:solidFill>
              <a:latin typeface="Times New Roman"/>
              <a:ea typeface="Times New Roman"/>
              <a:cs typeface="Times New Roman"/>
              <a:sym typeface="Times New Roman"/>
            </a:endParaRPr>
          </a:p>
        </p:txBody>
      </p:sp>
      <p:sp>
        <p:nvSpPr>
          <p:cNvPr id="147" name="Google Shape;147;p19"/>
          <p:cNvSpPr/>
          <p:nvPr/>
        </p:nvSpPr>
        <p:spPr>
          <a:xfrm rot="7923704">
            <a:off x="9516385" y="5576259"/>
            <a:ext cx="3929417" cy="3822251"/>
          </a:xfrm>
          <a:custGeom>
            <a:avLst/>
            <a:gdLst/>
            <a:ahLst/>
            <a:cxnLst/>
            <a:rect l="l" t="t" r="r" b="b"/>
            <a:pathLst>
              <a:path w="5893518" h="5732786" extrusionOk="0">
                <a:moveTo>
                  <a:pt x="0" y="0"/>
                </a:moveTo>
                <a:lnTo>
                  <a:pt x="5893518" y="0"/>
                </a:lnTo>
                <a:lnTo>
                  <a:pt x="5893518" y="5732786"/>
                </a:lnTo>
                <a:lnTo>
                  <a:pt x="0" y="5732786"/>
                </a:lnTo>
                <a:lnTo>
                  <a:pt x="0" y="0"/>
                </a:lnTo>
                <a:close/>
              </a:path>
            </a:pathLst>
          </a:custGeom>
          <a:blipFill rotWithShape="1">
            <a:blip r:embed="rId3">
              <a:alphaModFix/>
            </a:blip>
            <a:stretch>
              <a:fillRect/>
            </a:stretch>
          </a:blipFill>
          <a:ln>
            <a:noFill/>
          </a:ln>
        </p:spPr>
        <p:txBody>
          <a:bodyPr/>
          <a:lstStyle/>
          <a:p>
            <a:endParaRPr lang="en-IN" sz="1200"/>
          </a:p>
        </p:txBody>
      </p:sp>
      <p:sp>
        <p:nvSpPr>
          <p:cNvPr id="148" name="Google Shape;148;p19"/>
          <p:cNvSpPr/>
          <p:nvPr/>
        </p:nvSpPr>
        <p:spPr>
          <a:xfrm rot="-3902098">
            <a:off x="-2143045" y="-1895960"/>
            <a:ext cx="4290499" cy="4126680"/>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4">
              <a:alphaModFix/>
            </a:blip>
            <a:stretch>
              <a:fillRect/>
            </a:stretch>
          </a:blipFill>
          <a:ln>
            <a:noFill/>
          </a:ln>
        </p:spPr>
        <p:txBody>
          <a:bodyPr/>
          <a:lstStyle/>
          <a:p>
            <a:endParaRPr lang="en-IN" sz="1200"/>
          </a:p>
        </p:txBody>
      </p:sp>
      <p:pic>
        <p:nvPicPr>
          <p:cNvPr id="149" name="Google Shape;149;p19"/>
          <p:cNvPicPr preferRelativeResize="0"/>
          <p:nvPr/>
        </p:nvPicPr>
        <p:blipFill>
          <a:blip r:embed="rId5">
            <a:alphaModFix/>
          </a:blip>
          <a:stretch>
            <a:fillRect/>
          </a:stretch>
        </p:blipFill>
        <p:spPr>
          <a:xfrm>
            <a:off x="895367" y="1692537"/>
            <a:ext cx="4404243" cy="3671747"/>
          </a:xfrm>
          <a:prstGeom prst="rect">
            <a:avLst/>
          </a:prstGeom>
          <a:ln w="88900" cap="sq" cmpd="thickThin">
            <a:solidFill>
              <a:srgbClr val="000000"/>
            </a:solidFill>
            <a:prstDash val="solid"/>
            <a:miter lim="800000"/>
          </a:ln>
          <a:effectLst>
            <a:innerShdw blurRad="76200">
              <a:srgbClr val="000000"/>
            </a:innerShdw>
          </a:effectLst>
        </p:spPr>
      </p:pic>
      <p:sp>
        <p:nvSpPr>
          <p:cNvPr id="150" name="Google Shape;150;p19"/>
          <p:cNvSpPr txBox="1"/>
          <p:nvPr/>
        </p:nvSpPr>
        <p:spPr>
          <a:xfrm>
            <a:off x="1038988" y="5364283"/>
            <a:ext cx="4117000" cy="430867"/>
          </a:xfrm>
          <a:prstGeom prst="rect">
            <a:avLst/>
          </a:prstGeom>
          <a:noFill/>
          <a:ln>
            <a:noFill/>
          </a:ln>
        </p:spPr>
        <p:txBody>
          <a:bodyPr spcFirstLastPara="1" wrap="square" lIns="60950" tIns="60950" rIns="60950" bIns="60950" anchor="t" anchorCtr="0">
            <a:spAutoFit/>
          </a:bodyPr>
          <a:lstStyle/>
          <a:p>
            <a:pPr algn="ctr"/>
            <a:r>
              <a:rPr lang="en-US" sz="1000" dirty="0">
                <a:latin typeface="Times New Roman"/>
                <a:ea typeface="Times New Roman"/>
                <a:cs typeface="Times New Roman"/>
                <a:sym typeface="Times New Roman"/>
              </a:rPr>
              <a:t>Source: https://www.biz4group.com/blog/images/create-ai-mental-health-chatbot/must-have-features-for-ai-mental-health-chatbot.webp</a:t>
            </a:r>
            <a:endParaRPr sz="1000" dirty="0">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0"/>
          <p:cNvSpPr/>
          <p:nvPr/>
        </p:nvSpPr>
        <p:spPr>
          <a:xfrm>
            <a:off x="-166619" y="-129593"/>
            <a:ext cx="7035374" cy="7119628"/>
          </a:xfrm>
          <a:custGeom>
            <a:avLst/>
            <a:gdLst/>
            <a:ahLst/>
            <a:cxnLst/>
            <a:rect l="l" t="t" r="r" b="b"/>
            <a:pathLst>
              <a:path w="4573374" h="4628144" extrusionOk="0">
                <a:moveTo>
                  <a:pt x="0" y="0"/>
                </a:moveTo>
                <a:lnTo>
                  <a:pt x="4573374" y="0"/>
                </a:lnTo>
                <a:lnTo>
                  <a:pt x="4573374" y="4628144"/>
                </a:lnTo>
                <a:lnTo>
                  <a:pt x="0" y="4628144"/>
                </a:lnTo>
                <a:close/>
              </a:path>
            </a:pathLst>
          </a:custGeom>
          <a:solidFill>
            <a:srgbClr val="CAE7E4"/>
          </a:solidFill>
          <a:ln>
            <a:noFill/>
          </a:ln>
        </p:spPr>
        <p:txBody>
          <a:bodyPr/>
          <a:lstStyle/>
          <a:p>
            <a:endParaRPr lang="en-IN" sz="1200"/>
          </a:p>
        </p:txBody>
      </p:sp>
      <p:sp>
        <p:nvSpPr>
          <p:cNvPr id="156" name="Google Shape;156;p20"/>
          <p:cNvSpPr txBox="1"/>
          <p:nvPr/>
        </p:nvSpPr>
        <p:spPr>
          <a:xfrm>
            <a:off x="3851368" y="217017"/>
            <a:ext cx="5800000" cy="513026"/>
          </a:xfrm>
          <a:prstGeom prst="rect">
            <a:avLst/>
          </a:prstGeom>
          <a:noFill/>
          <a:ln>
            <a:noFill/>
          </a:ln>
        </p:spPr>
        <p:txBody>
          <a:bodyPr spcFirstLastPara="1" wrap="square" lIns="0" tIns="0" rIns="0" bIns="0" anchor="t" anchorCtr="0">
            <a:spAutoFit/>
          </a:bodyPr>
          <a:lstStyle/>
          <a:p>
            <a:pPr>
              <a:lnSpc>
                <a:spcPct val="125003"/>
              </a:lnSpc>
            </a:pPr>
            <a:r>
              <a:rPr lang="en-US" sz="2667" b="1">
                <a:solidFill>
                  <a:srgbClr val="1C7378"/>
                </a:solidFill>
                <a:latin typeface="Times New Roman"/>
                <a:ea typeface="Times New Roman"/>
                <a:cs typeface="Times New Roman"/>
                <a:sym typeface="Times New Roman"/>
              </a:rPr>
              <a:t>Aims of the Intervention</a:t>
            </a:r>
            <a:endParaRPr sz="2667">
              <a:latin typeface="Times New Roman"/>
              <a:ea typeface="Times New Roman"/>
              <a:cs typeface="Times New Roman"/>
              <a:sym typeface="Times New Roman"/>
            </a:endParaRPr>
          </a:p>
        </p:txBody>
      </p:sp>
      <p:sp>
        <p:nvSpPr>
          <p:cNvPr id="157" name="Google Shape;157;p20"/>
          <p:cNvSpPr txBox="1"/>
          <p:nvPr/>
        </p:nvSpPr>
        <p:spPr>
          <a:xfrm>
            <a:off x="751701" y="1896024"/>
            <a:ext cx="5800000" cy="2154436"/>
          </a:xfrm>
          <a:prstGeom prst="rect">
            <a:avLst/>
          </a:prstGeom>
          <a:noFill/>
          <a:ln>
            <a:noFill/>
          </a:ln>
        </p:spPr>
        <p:txBody>
          <a:bodyPr spcFirstLastPara="1" wrap="square" lIns="0" tIns="0" rIns="0" bIns="0" anchor="t" anchorCtr="0">
            <a:spAutoFit/>
          </a:bodyPr>
          <a:lstStyle/>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Promote early mental health issue detection</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Personalised guidance reduces mental health symptoms like anxiety and depression</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Increase access to mental health support, and it is a cost-effective approach</a:t>
            </a:r>
            <a:endParaRPr sz="2000" dirty="0">
              <a:solidFill>
                <a:srgbClr val="1C7378"/>
              </a:solidFill>
              <a:latin typeface="Times New Roman"/>
              <a:ea typeface="Times New Roman"/>
              <a:cs typeface="Times New Roman"/>
              <a:sym typeface="Times New Roman"/>
            </a:endParaRPr>
          </a:p>
        </p:txBody>
      </p:sp>
      <p:sp>
        <p:nvSpPr>
          <p:cNvPr id="158" name="Google Shape;158;p20"/>
          <p:cNvSpPr/>
          <p:nvPr/>
        </p:nvSpPr>
        <p:spPr>
          <a:xfrm rot="10498461">
            <a:off x="-1380405" y="4771312"/>
            <a:ext cx="3924454" cy="3817424"/>
          </a:xfrm>
          <a:custGeom>
            <a:avLst/>
            <a:gdLst/>
            <a:ahLst/>
            <a:cxnLst/>
            <a:rect l="l" t="t" r="r" b="b"/>
            <a:pathLst>
              <a:path w="5893518" h="5732786" extrusionOk="0">
                <a:moveTo>
                  <a:pt x="0" y="0"/>
                </a:moveTo>
                <a:lnTo>
                  <a:pt x="5893519" y="0"/>
                </a:lnTo>
                <a:lnTo>
                  <a:pt x="5893519" y="5732786"/>
                </a:lnTo>
                <a:lnTo>
                  <a:pt x="0" y="5732786"/>
                </a:lnTo>
                <a:lnTo>
                  <a:pt x="0" y="0"/>
                </a:lnTo>
                <a:close/>
              </a:path>
            </a:pathLst>
          </a:custGeom>
          <a:blipFill rotWithShape="1">
            <a:blip r:embed="rId3">
              <a:alphaModFix/>
            </a:blip>
            <a:stretch>
              <a:fillRect/>
            </a:stretch>
          </a:blipFill>
          <a:ln>
            <a:noFill/>
          </a:ln>
        </p:spPr>
        <p:txBody>
          <a:bodyPr/>
          <a:lstStyle/>
          <a:p>
            <a:endParaRPr lang="en-IN" sz="1200"/>
          </a:p>
        </p:txBody>
      </p:sp>
      <p:sp>
        <p:nvSpPr>
          <p:cNvPr id="159" name="Google Shape;159;p20"/>
          <p:cNvSpPr/>
          <p:nvPr/>
        </p:nvSpPr>
        <p:spPr>
          <a:xfrm rot="-5098461">
            <a:off x="9880424" y="-1636612"/>
            <a:ext cx="4281109" cy="4117649"/>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4">
              <a:alphaModFix/>
            </a:blip>
            <a:stretch>
              <a:fillRect/>
            </a:stretch>
          </a:blipFill>
          <a:ln>
            <a:noFill/>
          </a:ln>
        </p:spPr>
        <p:txBody>
          <a:bodyPr/>
          <a:lstStyle/>
          <a:p>
            <a:endParaRPr lang="en-IN" sz="1200"/>
          </a:p>
        </p:txBody>
      </p:sp>
      <p:sp>
        <p:nvSpPr>
          <p:cNvPr id="160" name="Google Shape;160;p20"/>
          <p:cNvSpPr txBox="1"/>
          <p:nvPr/>
        </p:nvSpPr>
        <p:spPr>
          <a:xfrm>
            <a:off x="7103600" y="1680523"/>
            <a:ext cx="5088400" cy="2154436"/>
          </a:xfrm>
          <a:prstGeom prst="rect">
            <a:avLst/>
          </a:prstGeom>
          <a:noFill/>
          <a:ln>
            <a:noFill/>
          </a:ln>
        </p:spPr>
        <p:txBody>
          <a:bodyPr spcFirstLastPara="1" wrap="square" lIns="0" tIns="0" rIns="0" bIns="0" anchor="t" anchorCtr="0">
            <a:spAutoFit/>
          </a:bodyPr>
          <a:lstStyle/>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Improve the emotional resilience of adolescents</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More than 80% users reported that AI-based interaction promotes mental health support and improves well-being (Lehtimaki et al., 2020). </a:t>
            </a:r>
            <a:endParaRPr sz="2000" dirty="0">
              <a:solidFill>
                <a:srgbClr val="1C7378"/>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1"/>
          <p:cNvSpPr/>
          <p:nvPr/>
        </p:nvSpPr>
        <p:spPr>
          <a:xfrm>
            <a:off x="6315627" y="-175876"/>
            <a:ext cx="6063585" cy="7212225"/>
          </a:xfrm>
          <a:custGeom>
            <a:avLst/>
            <a:gdLst/>
            <a:ahLst/>
            <a:cxnLst/>
            <a:rect l="l" t="t" r="r" b="b"/>
            <a:pathLst>
              <a:path w="3941659" h="4688337" extrusionOk="0">
                <a:moveTo>
                  <a:pt x="0" y="0"/>
                </a:moveTo>
                <a:lnTo>
                  <a:pt x="3941659" y="0"/>
                </a:lnTo>
                <a:lnTo>
                  <a:pt x="3941659" y="4688337"/>
                </a:lnTo>
                <a:lnTo>
                  <a:pt x="0" y="4688337"/>
                </a:lnTo>
                <a:close/>
              </a:path>
            </a:pathLst>
          </a:custGeom>
          <a:solidFill>
            <a:srgbClr val="CAE7E4"/>
          </a:solidFill>
          <a:ln>
            <a:noFill/>
          </a:ln>
        </p:spPr>
        <p:txBody>
          <a:bodyPr/>
          <a:lstStyle/>
          <a:p>
            <a:endParaRPr lang="en-IN" sz="1200"/>
          </a:p>
        </p:txBody>
      </p:sp>
      <p:sp>
        <p:nvSpPr>
          <p:cNvPr id="166" name="Google Shape;166;p21"/>
          <p:cNvSpPr txBox="1"/>
          <p:nvPr/>
        </p:nvSpPr>
        <p:spPr>
          <a:xfrm>
            <a:off x="6884017" y="288030"/>
            <a:ext cx="5106400" cy="1026050"/>
          </a:xfrm>
          <a:prstGeom prst="rect">
            <a:avLst/>
          </a:prstGeom>
          <a:noFill/>
          <a:ln>
            <a:noFill/>
          </a:ln>
        </p:spPr>
        <p:txBody>
          <a:bodyPr spcFirstLastPara="1" wrap="square" lIns="0" tIns="0" rIns="0" bIns="0" anchor="t" anchorCtr="0">
            <a:spAutoFit/>
          </a:bodyPr>
          <a:lstStyle/>
          <a:p>
            <a:pPr algn="ctr">
              <a:lnSpc>
                <a:spcPct val="125003"/>
              </a:lnSpc>
            </a:pPr>
            <a:r>
              <a:rPr lang="en-US" sz="2667" b="1" dirty="0">
                <a:solidFill>
                  <a:srgbClr val="1C7378"/>
                </a:solidFill>
                <a:latin typeface="Times New Roman"/>
                <a:ea typeface="Times New Roman"/>
                <a:cs typeface="Times New Roman"/>
                <a:sym typeface="Times New Roman"/>
              </a:rPr>
              <a:t>Health Promotion (Equity, Empowerment &amp; Participation)</a:t>
            </a:r>
            <a:endParaRPr sz="2667" b="1" dirty="0">
              <a:solidFill>
                <a:srgbClr val="1C7378"/>
              </a:solidFill>
              <a:latin typeface="Times New Roman"/>
              <a:ea typeface="Times New Roman"/>
              <a:cs typeface="Times New Roman"/>
              <a:sym typeface="Times New Roman"/>
            </a:endParaRPr>
          </a:p>
        </p:txBody>
      </p:sp>
      <p:sp>
        <p:nvSpPr>
          <p:cNvPr id="167" name="Google Shape;167;p21"/>
          <p:cNvSpPr txBox="1"/>
          <p:nvPr/>
        </p:nvSpPr>
        <p:spPr>
          <a:xfrm>
            <a:off x="552742" y="297267"/>
            <a:ext cx="5286000" cy="2729017"/>
          </a:xfrm>
          <a:prstGeom prst="rect">
            <a:avLst/>
          </a:prstGeom>
          <a:noFill/>
          <a:ln>
            <a:noFill/>
          </a:ln>
        </p:spPr>
        <p:txBody>
          <a:bodyPr spcFirstLastPara="1" wrap="square" lIns="0" tIns="0" rIns="0" bIns="0" anchor="t" anchorCtr="0">
            <a:spAutoFit/>
          </a:bodyPr>
          <a:lstStyle/>
          <a:p>
            <a:pPr algn="just">
              <a:lnSpc>
                <a:spcPct val="140010"/>
              </a:lnSpc>
            </a:pPr>
            <a:r>
              <a:rPr lang="en-US" sz="2667" b="1">
                <a:solidFill>
                  <a:srgbClr val="1C7378"/>
                </a:solidFill>
                <a:latin typeface="Times New Roman"/>
                <a:ea typeface="Times New Roman"/>
                <a:cs typeface="Times New Roman"/>
                <a:sym typeface="Times New Roman"/>
              </a:rPr>
              <a:t>Equity</a:t>
            </a:r>
            <a:endParaRPr sz="2667" b="1">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Easily accessible for the unreserved and rural populations</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Low-cost or Free application offers 24/7 support (Varun Reddy Beem, 2025).</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Remove barriers like travel and stigma</a:t>
            </a:r>
            <a:endParaRPr sz="2000">
              <a:solidFill>
                <a:srgbClr val="1C7378"/>
              </a:solidFill>
              <a:latin typeface="Times New Roman"/>
              <a:ea typeface="Times New Roman"/>
              <a:cs typeface="Times New Roman"/>
              <a:sym typeface="Times New Roman"/>
            </a:endParaRPr>
          </a:p>
        </p:txBody>
      </p:sp>
      <p:sp>
        <p:nvSpPr>
          <p:cNvPr id="168" name="Google Shape;168;p21"/>
          <p:cNvSpPr/>
          <p:nvPr/>
        </p:nvSpPr>
        <p:spPr>
          <a:xfrm rot="7923704">
            <a:off x="9516385" y="5576259"/>
            <a:ext cx="3929417" cy="3822251"/>
          </a:xfrm>
          <a:custGeom>
            <a:avLst/>
            <a:gdLst/>
            <a:ahLst/>
            <a:cxnLst/>
            <a:rect l="l" t="t" r="r" b="b"/>
            <a:pathLst>
              <a:path w="5893518" h="5732786" extrusionOk="0">
                <a:moveTo>
                  <a:pt x="0" y="0"/>
                </a:moveTo>
                <a:lnTo>
                  <a:pt x="5893518" y="0"/>
                </a:lnTo>
                <a:lnTo>
                  <a:pt x="5893518" y="5732786"/>
                </a:lnTo>
                <a:lnTo>
                  <a:pt x="0" y="5732786"/>
                </a:lnTo>
                <a:lnTo>
                  <a:pt x="0" y="0"/>
                </a:lnTo>
                <a:close/>
              </a:path>
            </a:pathLst>
          </a:custGeom>
          <a:blipFill rotWithShape="1">
            <a:blip r:embed="rId3">
              <a:alphaModFix/>
            </a:blip>
            <a:stretch>
              <a:fillRect/>
            </a:stretch>
          </a:blipFill>
          <a:ln>
            <a:noFill/>
          </a:ln>
        </p:spPr>
        <p:txBody>
          <a:bodyPr/>
          <a:lstStyle/>
          <a:p>
            <a:endParaRPr lang="en-IN" sz="1200"/>
          </a:p>
        </p:txBody>
      </p:sp>
      <p:sp>
        <p:nvSpPr>
          <p:cNvPr id="169" name="Google Shape;169;p21"/>
          <p:cNvSpPr/>
          <p:nvPr/>
        </p:nvSpPr>
        <p:spPr>
          <a:xfrm rot="-3902098">
            <a:off x="-2120178" y="-2788060"/>
            <a:ext cx="4290499" cy="4126680"/>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4">
              <a:alphaModFix/>
            </a:blip>
            <a:stretch>
              <a:fillRect/>
            </a:stretch>
          </a:blipFill>
          <a:ln>
            <a:noFill/>
          </a:ln>
        </p:spPr>
        <p:txBody>
          <a:bodyPr/>
          <a:lstStyle/>
          <a:p>
            <a:endParaRPr lang="en-IN" sz="1200"/>
          </a:p>
        </p:txBody>
      </p:sp>
      <p:sp>
        <p:nvSpPr>
          <p:cNvPr id="170" name="Google Shape;170;p21"/>
          <p:cNvSpPr txBox="1"/>
          <p:nvPr/>
        </p:nvSpPr>
        <p:spPr>
          <a:xfrm>
            <a:off x="6704417" y="1581633"/>
            <a:ext cx="5286000" cy="4021678"/>
          </a:xfrm>
          <a:prstGeom prst="rect">
            <a:avLst/>
          </a:prstGeom>
          <a:noFill/>
          <a:ln>
            <a:noFill/>
          </a:ln>
        </p:spPr>
        <p:txBody>
          <a:bodyPr spcFirstLastPara="1" wrap="square" lIns="0" tIns="0" rIns="0" bIns="0" anchor="t" anchorCtr="0">
            <a:spAutoFit/>
          </a:bodyPr>
          <a:lstStyle/>
          <a:p>
            <a:pPr algn="just">
              <a:lnSpc>
                <a:spcPct val="140010"/>
              </a:lnSpc>
            </a:pPr>
            <a:r>
              <a:rPr lang="en-US" sz="2667" b="1">
                <a:solidFill>
                  <a:srgbClr val="1C7378"/>
                </a:solidFill>
                <a:latin typeface="Times New Roman"/>
                <a:ea typeface="Times New Roman"/>
                <a:cs typeface="Times New Roman"/>
                <a:sym typeface="Times New Roman"/>
              </a:rPr>
              <a:t>Empowerment</a:t>
            </a:r>
            <a:endParaRPr sz="2667" b="1">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Encourages self-management of mental health issues</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Build coping skills and mental health issues awareness</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More than 49.5% adolescents aged 13 to 18 have experienced an effective mental health diagnosis with an AI-based chatbot (McBain et al., 2025).</a:t>
            </a:r>
            <a:endParaRPr sz="2000">
              <a:solidFill>
                <a:srgbClr val="1C7378"/>
              </a:solidFill>
              <a:latin typeface="Times New Roman"/>
              <a:ea typeface="Times New Roman"/>
              <a:cs typeface="Times New Roman"/>
              <a:sym typeface="Times New Roman"/>
            </a:endParaRPr>
          </a:p>
        </p:txBody>
      </p:sp>
      <p:sp>
        <p:nvSpPr>
          <p:cNvPr id="171" name="Google Shape;171;p21"/>
          <p:cNvSpPr txBox="1"/>
          <p:nvPr/>
        </p:nvSpPr>
        <p:spPr>
          <a:xfrm>
            <a:off x="552742" y="2998817"/>
            <a:ext cx="5286000" cy="3590791"/>
          </a:xfrm>
          <a:prstGeom prst="rect">
            <a:avLst/>
          </a:prstGeom>
          <a:noFill/>
          <a:ln>
            <a:noFill/>
          </a:ln>
        </p:spPr>
        <p:txBody>
          <a:bodyPr spcFirstLastPara="1" wrap="square" lIns="0" tIns="0" rIns="0" bIns="0" anchor="t" anchorCtr="0">
            <a:spAutoFit/>
          </a:bodyPr>
          <a:lstStyle/>
          <a:p>
            <a:pPr algn="just">
              <a:lnSpc>
                <a:spcPct val="140010"/>
              </a:lnSpc>
            </a:pPr>
            <a:r>
              <a:rPr lang="en-US" sz="2667" b="1">
                <a:solidFill>
                  <a:srgbClr val="1C7378"/>
                </a:solidFill>
                <a:latin typeface="Times New Roman"/>
                <a:ea typeface="Times New Roman"/>
                <a:cs typeface="Times New Roman"/>
                <a:sym typeface="Times New Roman"/>
              </a:rPr>
              <a:t>Participation</a:t>
            </a:r>
            <a:endParaRPr sz="2667" b="1">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Option to engage with peer communities</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Interactive tools with feedback and chatbot systems</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A national survey found that higher engagement with AI chatbot-based mental health can be found among 18 to 21-year-olds (McBain et al., 2025).</a:t>
            </a:r>
            <a:endParaRPr sz="2000">
              <a:solidFill>
                <a:srgbClr val="1C7378"/>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2"/>
          <p:cNvSpPr/>
          <p:nvPr/>
        </p:nvSpPr>
        <p:spPr>
          <a:xfrm>
            <a:off x="-166619" y="-129593"/>
            <a:ext cx="7035374" cy="7119628"/>
          </a:xfrm>
          <a:custGeom>
            <a:avLst/>
            <a:gdLst/>
            <a:ahLst/>
            <a:cxnLst/>
            <a:rect l="l" t="t" r="r" b="b"/>
            <a:pathLst>
              <a:path w="4573374" h="4628144" extrusionOk="0">
                <a:moveTo>
                  <a:pt x="0" y="0"/>
                </a:moveTo>
                <a:lnTo>
                  <a:pt x="4573374" y="0"/>
                </a:lnTo>
                <a:lnTo>
                  <a:pt x="4573374" y="4628144"/>
                </a:lnTo>
                <a:lnTo>
                  <a:pt x="0" y="4628144"/>
                </a:lnTo>
                <a:close/>
              </a:path>
            </a:pathLst>
          </a:custGeom>
          <a:solidFill>
            <a:srgbClr val="CAE7E4"/>
          </a:solidFill>
          <a:ln>
            <a:noFill/>
          </a:ln>
        </p:spPr>
        <p:txBody>
          <a:bodyPr/>
          <a:lstStyle/>
          <a:p>
            <a:endParaRPr lang="en-IN" sz="1200"/>
          </a:p>
        </p:txBody>
      </p:sp>
      <p:sp>
        <p:nvSpPr>
          <p:cNvPr id="177" name="Google Shape;177;p22"/>
          <p:cNvSpPr txBox="1"/>
          <p:nvPr/>
        </p:nvSpPr>
        <p:spPr>
          <a:xfrm>
            <a:off x="3851368" y="217017"/>
            <a:ext cx="5800000" cy="513026"/>
          </a:xfrm>
          <a:prstGeom prst="rect">
            <a:avLst/>
          </a:prstGeom>
          <a:noFill/>
          <a:ln>
            <a:noFill/>
          </a:ln>
        </p:spPr>
        <p:txBody>
          <a:bodyPr spcFirstLastPara="1" wrap="square" lIns="0" tIns="0" rIns="0" bIns="0" anchor="t" anchorCtr="0">
            <a:spAutoFit/>
          </a:bodyPr>
          <a:lstStyle/>
          <a:p>
            <a:pPr>
              <a:lnSpc>
                <a:spcPct val="125003"/>
              </a:lnSpc>
            </a:pPr>
            <a:r>
              <a:rPr lang="en-US" sz="2667" b="1">
                <a:solidFill>
                  <a:srgbClr val="1C7378"/>
                </a:solidFill>
                <a:latin typeface="Times New Roman"/>
                <a:ea typeface="Times New Roman"/>
                <a:cs typeface="Times New Roman"/>
                <a:sym typeface="Times New Roman"/>
              </a:rPr>
              <a:t>Supporting Research Evidence</a:t>
            </a:r>
            <a:endParaRPr sz="2667">
              <a:latin typeface="Times New Roman"/>
              <a:ea typeface="Times New Roman"/>
              <a:cs typeface="Times New Roman"/>
              <a:sym typeface="Times New Roman"/>
            </a:endParaRPr>
          </a:p>
        </p:txBody>
      </p:sp>
      <p:sp>
        <p:nvSpPr>
          <p:cNvPr id="178" name="Google Shape;178;p22"/>
          <p:cNvSpPr txBox="1"/>
          <p:nvPr/>
        </p:nvSpPr>
        <p:spPr>
          <a:xfrm>
            <a:off x="864701" y="2158664"/>
            <a:ext cx="5800000" cy="3016210"/>
          </a:xfrm>
          <a:prstGeom prst="rect">
            <a:avLst/>
          </a:prstGeom>
          <a:noFill/>
          <a:ln>
            <a:noFill/>
          </a:ln>
        </p:spPr>
        <p:txBody>
          <a:bodyPr spcFirstLastPara="1" wrap="square" lIns="0" tIns="0" rIns="0" bIns="0" anchor="t" anchorCtr="0">
            <a:spAutoFit/>
          </a:bodyPr>
          <a:lstStyle/>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A systematic review of 18 studies evidence that CBT-based apps can reduce mental health symptoms like anxiety and depression among adolescents (Lehtimaki et al., 2020). </a:t>
            </a:r>
            <a:endParaRPr sz="2000" dirty="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dirty="0">
                <a:solidFill>
                  <a:srgbClr val="1C7378"/>
                </a:solidFill>
                <a:latin typeface="Times New Roman"/>
                <a:ea typeface="Times New Roman"/>
                <a:cs typeface="Times New Roman"/>
                <a:sym typeface="Times New Roman"/>
              </a:rPr>
              <a:t>In the UK, 77% of adolescents get care for mental health issues due to AI-based online chatbot therapy (The Guardian, 2024).</a:t>
            </a:r>
            <a:endParaRPr sz="2000" dirty="0">
              <a:solidFill>
                <a:srgbClr val="1C7378"/>
              </a:solidFill>
              <a:latin typeface="Times New Roman"/>
              <a:ea typeface="Times New Roman"/>
              <a:cs typeface="Times New Roman"/>
              <a:sym typeface="Times New Roman"/>
            </a:endParaRPr>
          </a:p>
        </p:txBody>
      </p:sp>
      <p:sp>
        <p:nvSpPr>
          <p:cNvPr id="179" name="Google Shape;179;p22"/>
          <p:cNvSpPr/>
          <p:nvPr/>
        </p:nvSpPr>
        <p:spPr>
          <a:xfrm rot="10498461">
            <a:off x="-1678789" y="5656837"/>
            <a:ext cx="3924454" cy="3817424"/>
          </a:xfrm>
          <a:custGeom>
            <a:avLst/>
            <a:gdLst/>
            <a:ahLst/>
            <a:cxnLst/>
            <a:rect l="l" t="t" r="r" b="b"/>
            <a:pathLst>
              <a:path w="5893518" h="5732786" extrusionOk="0">
                <a:moveTo>
                  <a:pt x="0" y="0"/>
                </a:moveTo>
                <a:lnTo>
                  <a:pt x="5893519" y="0"/>
                </a:lnTo>
                <a:lnTo>
                  <a:pt x="5893519" y="5732786"/>
                </a:lnTo>
                <a:lnTo>
                  <a:pt x="0" y="5732786"/>
                </a:lnTo>
                <a:lnTo>
                  <a:pt x="0" y="0"/>
                </a:lnTo>
                <a:close/>
              </a:path>
            </a:pathLst>
          </a:custGeom>
          <a:blipFill rotWithShape="1">
            <a:blip r:embed="rId3">
              <a:alphaModFix/>
            </a:blip>
            <a:stretch>
              <a:fillRect/>
            </a:stretch>
          </a:blipFill>
          <a:ln>
            <a:noFill/>
          </a:ln>
        </p:spPr>
        <p:txBody>
          <a:bodyPr/>
          <a:lstStyle/>
          <a:p>
            <a:endParaRPr lang="en-IN" sz="1200"/>
          </a:p>
        </p:txBody>
      </p:sp>
      <p:sp>
        <p:nvSpPr>
          <p:cNvPr id="180" name="Google Shape;180;p22"/>
          <p:cNvSpPr/>
          <p:nvPr/>
        </p:nvSpPr>
        <p:spPr>
          <a:xfrm rot="-5098461">
            <a:off x="9880424" y="-1636612"/>
            <a:ext cx="4281109" cy="4117649"/>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4">
              <a:alphaModFix/>
            </a:blip>
            <a:stretch>
              <a:fillRect/>
            </a:stretch>
          </a:blipFill>
          <a:ln>
            <a:noFill/>
          </a:ln>
        </p:spPr>
        <p:txBody>
          <a:bodyPr/>
          <a:lstStyle/>
          <a:p>
            <a:endParaRPr lang="en-IN" sz="1200"/>
          </a:p>
        </p:txBody>
      </p:sp>
      <p:pic>
        <p:nvPicPr>
          <p:cNvPr id="181" name="Google Shape;181;p22"/>
          <p:cNvPicPr preferRelativeResize="0"/>
          <p:nvPr/>
        </p:nvPicPr>
        <p:blipFill rotWithShape="1">
          <a:blip r:embed="rId5">
            <a:alphaModFix/>
          </a:blip>
          <a:srcRect b="17601"/>
          <a:stretch/>
        </p:blipFill>
        <p:spPr>
          <a:xfrm>
            <a:off x="7181850" y="1882434"/>
            <a:ext cx="4847865" cy="305510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82" name="Google Shape;182;p22"/>
          <p:cNvSpPr txBox="1"/>
          <p:nvPr/>
        </p:nvSpPr>
        <p:spPr>
          <a:xfrm>
            <a:off x="7547283" y="5105500"/>
            <a:ext cx="4117000" cy="738644"/>
          </a:xfrm>
          <a:prstGeom prst="rect">
            <a:avLst/>
          </a:prstGeom>
          <a:noFill/>
          <a:ln>
            <a:noFill/>
          </a:ln>
        </p:spPr>
        <p:txBody>
          <a:bodyPr spcFirstLastPara="1" wrap="square" lIns="60950" tIns="60950" rIns="60950" bIns="60950" anchor="t" anchorCtr="0">
            <a:spAutoFit/>
          </a:bodyPr>
          <a:lstStyle/>
          <a:p>
            <a:pPr algn="ctr"/>
            <a:r>
              <a:rPr lang="en-US" sz="1000">
                <a:latin typeface="Times New Roman"/>
                <a:ea typeface="Times New Roman"/>
                <a:cs typeface="Times New Roman"/>
                <a:sym typeface="Times New Roman"/>
              </a:rPr>
              <a:t>Source: https://cdn.prod.website-files.com/66d30e4e03308c30f799c1c9/675167596b3cc08373ce872e_6751674ff22b7bd6d7f5e8d0_AI%2520Chatbot%2520Impact%2520on%2520Mental%2520Health%2520Care.jpeg</a:t>
            </a:r>
            <a:endParaRPr sz="1000">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3"/>
          <p:cNvSpPr/>
          <p:nvPr/>
        </p:nvSpPr>
        <p:spPr>
          <a:xfrm>
            <a:off x="6315627" y="-175876"/>
            <a:ext cx="6063585" cy="7212225"/>
          </a:xfrm>
          <a:custGeom>
            <a:avLst/>
            <a:gdLst/>
            <a:ahLst/>
            <a:cxnLst/>
            <a:rect l="l" t="t" r="r" b="b"/>
            <a:pathLst>
              <a:path w="3941659" h="4688337" extrusionOk="0">
                <a:moveTo>
                  <a:pt x="0" y="0"/>
                </a:moveTo>
                <a:lnTo>
                  <a:pt x="3941659" y="0"/>
                </a:lnTo>
                <a:lnTo>
                  <a:pt x="3941659" y="4688337"/>
                </a:lnTo>
                <a:lnTo>
                  <a:pt x="0" y="4688337"/>
                </a:lnTo>
                <a:close/>
              </a:path>
            </a:pathLst>
          </a:custGeom>
          <a:solidFill>
            <a:srgbClr val="CAE7E4"/>
          </a:solidFill>
          <a:ln>
            <a:noFill/>
          </a:ln>
        </p:spPr>
        <p:txBody>
          <a:bodyPr/>
          <a:lstStyle/>
          <a:p>
            <a:endParaRPr lang="en-IN" sz="1200"/>
          </a:p>
        </p:txBody>
      </p:sp>
      <p:sp>
        <p:nvSpPr>
          <p:cNvPr id="188" name="Google Shape;188;p23"/>
          <p:cNvSpPr txBox="1"/>
          <p:nvPr/>
        </p:nvSpPr>
        <p:spPr>
          <a:xfrm>
            <a:off x="6871783" y="512884"/>
            <a:ext cx="5106400" cy="513026"/>
          </a:xfrm>
          <a:prstGeom prst="rect">
            <a:avLst/>
          </a:prstGeom>
          <a:noFill/>
          <a:ln>
            <a:noFill/>
          </a:ln>
        </p:spPr>
        <p:txBody>
          <a:bodyPr spcFirstLastPara="1" wrap="square" lIns="0" tIns="0" rIns="0" bIns="0" anchor="t" anchorCtr="0">
            <a:spAutoFit/>
          </a:bodyPr>
          <a:lstStyle/>
          <a:p>
            <a:pPr algn="ctr">
              <a:lnSpc>
                <a:spcPct val="125003"/>
              </a:lnSpc>
            </a:pPr>
            <a:r>
              <a:rPr lang="en-US" sz="2667" b="1">
                <a:solidFill>
                  <a:srgbClr val="1C7378"/>
                </a:solidFill>
                <a:latin typeface="Times New Roman"/>
                <a:ea typeface="Times New Roman"/>
                <a:cs typeface="Times New Roman"/>
                <a:sym typeface="Times New Roman"/>
              </a:rPr>
              <a:t>Conclusion</a:t>
            </a:r>
            <a:endParaRPr sz="2667" b="1">
              <a:solidFill>
                <a:srgbClr val="1C7378"/>
              </a:solidFill>
              <a:latin typeface="Times New Roman"/>
              <a:ea typeface="Times New Roman"/>
              <a:cs typeface="Times New Roman"/>
              <a:sym typeface="Times New Roman"/>
            </a:endParaRPr>
          </a:p>
        </p:txBody>
      </p:sp>
      <p:sp>
        <p:nvSpPr>
          <p:cNvPr id="189" name="Google Shape;189;p23"/>
          <p:cNvSpPr/>
          <p:nvPr/>
        </p:nvSpPr>
        <p:spPr>
          <a:xfrm rot="7923704">
            <a:off x="9516385" y="5576259"/>
            <a:ext cx="3929417" cy="3822251"/>
          </a:xfrm>
          <a:custGeom>
            <a:avLst/>
            <a:gdLst/>
            <a:ahLst/>
            <a:cxnLst/>
            <a:rect l="l" t="t" r="r" b="b"/>
            <a:pathLst>
              <a:path w="5893518" h="5732786" extrusionOk="0">
                <a:moveTo>
                  <a:pt x="0" y="0"/>
                </a:moveTo>
                <a:lnTo>
                  <a:pt x="5893518" y="0"/>
                </a:lnTo>
                <a:lnTo>
                  <a:pt x="5893518" y="5732786"/>
                </a:lnTo>
                <a:lnTo>
                  <a:pt x="0" y="5732786"/>
                </a:lnTo>
                <a:lnTo>
                  <a:pt x="0" y="0"/>
                </a:lnTo>
                <a:close/>
              </a:path>
            </a:pathLst>
          </a:custGeom>
          <a:blipFill rotWithShape="1">
            <a:blip r:embed="rId3">
              <a:alphaModFix/>
            </a:blip>
            <a:stretch>
              <a:fillRect/>
            </a:stretch>
          </a:blipFill>
          <a:ln>
            <a:noFill/>
          </a:ln>
        </p:spPr>
        <p:txBody>
          <a:bodyPr/>
          <a:lstStyle/>
          <a:p>
            <a:endParaRPr lang="en-IN" sz="1200"/>
          </a:p>
        </p:txBody>
      </p:sp>
      <p:sp>
        <p:nvSpPr>
          <p:cNvPr id="190" name="Google Shape;190;p23"/>
          <p:cNvSpPr/>
          <p:nvPr/>
        </p:nvSpPr>
        <p:spPr>
          <a:xfrm rot="-3902098">
            <a:off x="-2120178" y="-2788060"/>
            <a:ext cx="4290499" cy="4126680"/>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4">
              <a:alphaModFix/>
            </a:blip>
            <a:stretch>
              <a:fillRect/>
            </a:stretch>
          </a:blipFill>
          <a:ln>
            <a:noFill/>
          </a:ln>
        </p:spPr>
        <p:txBody>
          <a:bodyPr/>
          <a:lstStyle/>
          <a:p>
            <a:endParaRPr lang="en-IN" sz="1200"/>
          </a:p>
        </p:txBody>
      </p:sp>
      <p:sp>
        <p:nvSpPr>
          <p:cNvPr id="191" name="Google Shape;191;p23"/>
          <p:cNvSpPr txBox="1"/>
          <p:nvPr/>
        </p:nvSpPr>
        <p:spPr>
          <a:xfrm>
            <a:off x="6475667" y="1767733"/>
            <a:ext cx="5286000" cy="3447098"/>
          </a:xfrm>
          <a:prstGeom prst="rect">
            <a:avLst/>
          </a:prstGeom>
          <a:noFill/>
          <a:ln>
            <a:noFill/>
          </a:ln>
        </p:spPr>
        <p:txBody>
          <a:bodyPr spcFirstLastPara="1" wrap="square" lIns="0" tIns="0" rIns="0" bIns="0" anchor="t" anchorCtr="0">
            <a:spAutoFit/>
          </a:bodyPr>
          <a:lstStyle/>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Digital health interventions are accessible, scalable, and cost-effective.</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Particularly, AI-based digital health interventions are effective for tech-savvy adolescents.</a:t>
            </a:r>
            <a:endParaRPr sz="2000">
              <a:solidFill>
                <a:srgbClr val="1C7378"/>
              </a:solidFill>
              <a:latin typeface="Times New Roman"/>
              <a:ea typeface="Times New Roman"/>
              <a:cs typeface="Times New Roman"/>
              <a:sym typeface="Times New Roman"/>
            </a:endParaRPr>
          </a:p>
          <a:p>
            <a:pPr marL="304815" indent="-279414" algn="just">
              <a:lnSpc>
                <a:spcPct val="140010"/>
              </a:lnSpc>
              <a:buClr>
                <a:srgbClr val="1C7378"/>
              </a:buClr>
              <a:buSzPts val="3000"/>
              <a:buFont typeface="Times New Roman"/>
              <a:buChar char="●"/>
            </a:pPr>
            <a:r>
              <a:rPr lang="en-US" sz="2000">
                <a:solidFill>
                  <a:srgbClr val="1C7378"/>
                </a:solidFill>
                <a:latin typeface="Times New Roman"/>
                <a:ea typeface="Times New Roman"/>
                <a:cs typeface="Times New Roman"/>
                <a:sym typeface="Times New Roman"/>
              </a:rPr>
              <a:t>Digital mental health support has proven to cure mental health symptoms like anxiety and depression.</a:t>
            </a:r>
            <a:endParaRPr sz="2000">
              <a:solidFill>
                <a:srgbClr val="1C7378"/>
              </a:solidFill>
              <a:latin typeface="Times New Roman"/>
              <a:ea typeface="Times New Roman"/>
              <a:cs typeface="Times New Roman"/>
              <a:sym typeface="Times New Roman"/>
            </a:endParaRPr>
          </a:p>
        </p:txBody>
      </p:sp>
      <p:pic>
        <p:nvPicPr>
          <p:cNvPr id="192" name="Google Shape;192;p23"/>
          <p:cNvPicPr preferRelativeResize="0"/>
          <p:nvPr/>
        </p:nvPicPr>
        <p:blipFill>
          <a:blip r:embed="rId5">
            <a:alphaModFix/>
          </a:blip>
          <a:stretch>
            <a:fillRect/>
          </a:stretch>
        </p:blipFill>
        <p:spPr>
          <a:xfrm>
            <a:off x="766075" y="1147078"/>
            <a:ext cx="4563847" cy="456384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93" name="Google Shape;193;p23"/>
          <p:cNvSpPr txBox="1"/>
          <p:nvPr/>
        </p:nvSpPr>
        <p:spPr>
          <a:xfrm>
            <a:off x="1125950" y="5764933"/>
            <a:ext cx="4117000" cy="584755"/>
          </a:xfrm>
          <a:prstGeom prst="rect">
            <a:avLst/>
          </a:prstGeom>
          <a:noFill/>
          <a:ln>
            <a:noFill/>
          </a:ln>
        </p:spPr>
        <p:txBody>
          <a:bodyPr spcFirstLastPara="1" wrap="square" lIns="60950" tIns="60950" rIns="60950" bIns="60950" anchor="t" anchorCtr="0">
            <a:spAutoFit/>
          </a:bodyPr>
          <a:lstStyle/>
          <a:p>
            <a:pPr algn="ctr"/>
            <a:r>
              <a:rPr lang="en-US" sz="1000">
                <a:latin typeface="Times New Roman"/>
                <a:ea typeface="Times New Roman"/>
                <a:cs typeface="Times New Roman"/>
                <a:sym typeface="Times New Roman"/>
              </a:rPr>
              <a:t>Source: https://theacademic.com/wp-content/uploads/2024/02/neliti_chatbot_adn_mental_health_4K_e72ae18d-5488-42d7-81a4-e2b9b1abbcad.png</a:t>
            </a:r>
            <a:endParaRPr sz="1000">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grpSp>
        <p:nvGrpSpPr>
          <p:cNvPr id="84" name="Google Shape;84;p13"/>
          <p:cNvGrpSpPr/>
          <p:nvPr/>
        </p:nvGrpSpPr>
        <p:grpSpPr>
          <a:xfrm>
            <a:off x="269739" y="175217"/>
            <a:ext cx="11652523" cy="6435235"/>
            <a:chOff x="0" y="-28575"/>
            <a:chExt cx="4603466" cy="2542315"/>
          </a:xfrm>
        </p:grpSpPr>
        <p:sp>
          <p:nvSpPr>
            <p:cNvPr id="85" name="Google Shape;85;p13"/>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96B89F"/>
            </a:solidFill>
            <a:ln>
              <a:noFill/>
            </a:ln>
          </p:spPr>
          <p:txBody>
            <a:bodyPr/>
            <a:lstStyle/>
            <a:p>
              <a:endParaRPr lang="en-IN" sz="1200"/>
            </a:p>
          </p:txBody>
        </p:sp>
        <p:sp>
          <p:nvSpPr>
            <p:cNvPr id="86" name="Google Shape;86;p13"/>
            <p:cNvSpPr txBox="1"/>
            <p:nvPr/>
          </p:nvSpPr>
          <p:spPr>
            <a:xfrm>
              <a:off x="0" y="-28575"/>
              <a:ext cx="4603466" cy="2542315"/>
            </a:xfrm>
            <a:prstGeom prst="rect">
              <a:avLst/>
            </a:prstGeom>
            <a:no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87" name="Google Shape;87;p13"/>
          <p:cNvSpPr txBox="1"/>
          <p:nvPr/>
        </p:nvSpPr>
        <p:spPr>
          <a:xfrm>
            <a:off x="964523" y="565150"/>
            <a:ext cx="10263000" cy="2585323"/>
          </a:xfrm>
          <a:prstGeom prst="rect">
            <a:avLst/>
          </a:prstGeom>
          <a:noFill/>
          <a:ln>
            <a:noFill/>
          </a:ln>
        </p:spPr>
        <p:txBody>
          <a:bodyPr spcFirstLastPara="1" wrap="square" lIns="0" tIns="0" rIns="0" bIns="0" anchor="t" anchorCtr="0">
            <a:spAutoFit/>
          </a:bodyPr>
          <a:lstStyle/>
          <a:p>
            <a:pPr algn="ctr">
              <a:lnSpc>
                <a:spcPct val="140008"/>
              </a:lnSpc>
            </a:pPr>
            <a:r>
              <a:rPr lang="en-US" sz="3000" b="1" dirty="0">
                <a:solidFill>
                  <a:schemeClr val="dk1"/>
                </a:solidFill>
                <a:latin typeface="Times New Roman"/>
                <a:ea typeface="Times New Roman"/>
                <a:cs typeface="Times New Roman"/>
                <a:sym typeface="Times New Roman"/>
              </a:rPr>
              <a:t>Title: Planning Model for Digital Mental Health Intervention (COM-B Model)</a:t>
            </a:r>
            <a:endParaRPr sz="3000" b="1" dirty="0">
              <a:solidFill>
                <a:schemeClr val="dk1"/>
              </a:solidFill>
              <a:latin typeface="Times New Roman"/>
              <a:ea typeface="Times New Roman"/>
              <a:cs typeface="Times New Roman"/>
              <a:sym typeface="Times New Roman"/>
            </a:endParaRPr>
          </a:p>
          <a:p>
            <a:pPr algn="ctr">
              <a:lnSpc>
                <a:spcPct val="140008"/>
              </a:lnSpc>
            </a:pPr>
            <a:endParaRPr sz="3000" b="1" dirty="0">
              <a:solidFill>
                <a:schemeClr val="dk1"/>
              </a:solidFill>
              <a:latin typeface="Times New Roman"/>
              <a:ea typeface="Times New Roman"/>
              <a:cs typeface="Times New Roman"/>
              <a:sym typeface="Times New Roman"/>
            </a:endParaRPr>
          </a:p>
          <a:p>
            <a:pPr algn="ctr">
              <a:lnSpc>
                <a:spcPct val="140008"/>
              </a:lnSpc>
            </a:pPr>
            <a:endParaRPr sz="3000" b="1" dirty="0">
              <a:solidFill>
                <a:schemeClr val="dk1"/>
              </a:solidFill>
              <a:latin typeface="Times New Roman"/>
              <a:ea typeface="Times New Roman"/>
              <a:cs typeface="Times New Roman"/>
              <a:sym typeface="Times New Roman"/>
            </a:endParaRPr>
          </a:p>
        </p:txBody>
      </p:sp>
      <p:sp>
        <p:nvSpPr>
          <p:cNvPr id="88" name="Google Shape;88;p13"/>
          <p:cNvSpPr/>
          <p:nvPr/>
        </p:nvSpPr>
        <p:spPr>
          <a:xfrm>
            <a:off x="685800" y="3271144"/>
            <a:ext cx="2422516" cy="3339308"/>
          </a:xfrm>
          <a:custGeom>
            <a:avLst/>
            <a:gdLst/>
            <a:ahLst/>
            <a:cxnLst/>
            <a:rect l="l" t="t" r="r" b="b"/>
            <a:pathLst>
              <a:path w="3633774" h="5008962" extrusionOk="0">
                <a:moveTo>
                  <a:pt x="0" y="0"/>
                </a:moveTo>
                <a:lnTo>
                  <a:pt x="3633774" y="0"/>
                </a:lnTo>
                <a:lnTo>
                  <a:pt x="3633774" y="5008962"/>
                </a:lnTo>
                <a:lnTo>
                  <a:pt x="0" y="5008962"/>
                </a:lnTo>
                <a:lnTo>
                  <a:pt x="0" y="0"/>
                </a:lnTo>
                <a:close/>
              </a:path>
            </a:pathLst>
          </a:custGeom>
          <a:blipFill rotWithShape="1">
            <a:blip r:embed="rId3">
              <a:alphaModFix/>
            </a:blip>
            <a:stretch>
              <a:fillRect/>
            </a:stretch>
          </a:blipFill>
          <a:ln>
            <a:noFill/>
          </a:ln>
        </p:spPr>
        <p:txBody>
          <a:bodyPr/>
          <a:lstStyle/>
          <a:p>
            <a:endParaRPr lang="en-IN" sz="1200"/>
          </a:p>
        </p:txBody>
      </p:sp>
      <p:sp>
        <p:nvSpPr>
          <p:cNvPr id="89" name="Google Shape;89;p13"/>
          <p:cNvSpPr/>
          <p:nvPr/>
        </p:nvSpPr>
        <p:spPr>
          <a:xfrm>
            <a:off x="3179917" y="3271144"/>
            <a:ext cx="2155371" cy="3339308"/>
          </a:xfrm>
          <a:custGeom>
            <a:avLst/>
            <a:gdLst/>
            <a:ahLst/>
            <a:cxnLst/>
            <a:rect l="l" t="t" r="r" b="b"/>
            <a:pathLst>
              <a:path w="3233057" h="5008962" extrusionOk="0">
                <a:moveTo>
                  <a:pt x="0" y="0"/>
                </a:moveTo>
                <a:lnTo>
                  <a:pt x="3233057" y="0"/>
                </a:lnTo>
                <a:lnTo>
                  <a:pt x="3233057" y="5008962"/>
                </a:lnTo>
                <a:lnTo>
                  <a:pt x="0" y="5008962"/>
                </a:lnTo>
                <a:lnTo>
                  <a:pt x="0" y="0"/>
                </a:lnTo>
                <a:close/>
              </a:path>
            </a:pathLst>
          </a:custGeom>
          <a:blipFill rotWithShape="1">
            <a:blip r:embed="rId4">
              <a:alphaModFix/>
            </a:blip>
            <a:stretch>
              <a:fillRect/>
            </a:stretch>
          </a:blipFill>
          <a:ln>
            <a:noFill/>
          </a:ln>
        </p:spPr>
        <p:txBody>
          <a:bodyPr/>
          <a:lstStyle/>
          <a:p>
            <a:endParaRPr lang="en-IN" sz="1200"/>
          </a:p>
        </p:txBody>
      </p:sp>
      <p:sp>
        <p:nvSpPr>
          <p:cNvPr id="90" name="Google Shape;90;p13"/>
          <p:cNvSpPr/>
          <p:nvPr/>
        </p:nvSpPr>
        <p:spPr>
          <a:xfrm>
            <a:off x="5406888" y="3271144"/>
            <a:ext cx="2137157" cy="3339308"/>
          </a:xfrm>
          <a:custGeom>
            <a:avLst/>
            <a:gdLst/>
            <a:ahLst/>
            <a:cxnLst/>
            <a:rect l="l" t="t" r="r" b="b"/>
            <a:pathLst>
              <a:path w="3205736" h="5008962" extrusionOk="0">
                <a:moveTo>
                  <a:pt x="0" y="0"/>
                </a:moveTo>
                <a:lnTo>
                  <a:pt x="3205736" y="0"/>
                </a:lnTo>
                <a:lnTo>
                  <a:pt x="3205736" y="5008962"/>
                </a:lnTo>
                <a:lnTo>
                  <a:pt x="0" y="5008962"/>
                </a:lnTo>
                <a:lnTo>
                  <a:pt x="0" y="0"/>
                </a:lnTo>
                <a:close/>
              </a:path>
            </a:pathLst>
          </a:custGeom>
          <a:blipFill rotWithShape="1">
            <a:blip r:embed="rId5">
              <a:alphaModFix/>
            </a:blip>
            <a:stretch>
              <a:fillRect/>
            </a:stretch>
          </a:blipFill>
          <a:ln>
            <a:noFill/>
          </a:ln>
        </p:spPr>
        <p:txBody>
          <a:bodyPr/>
          <a:lstStyle/>
          <a:p>
            <a:endParaRPr lang="en-IN" sz="1200"/>
          </a:p>
        </p:txBody>
      </p:sp>
      <p:sp>
        <p:nvSpPr>
          <p:cNvPr id="91" name="Google Shape;91;p13"/>
          <p:cNvSpPr/>
          <p:nvPr/>
        </p:nvSpPr>
        <p:spPr>
          <a:xfrm>
            <a:off x="7615645" y="3271144"/>
            <a:ext cx="1827512" cy="3339308"/>
          </a:xfrm>
          <a:custGeom>
            <a:avLst/>
            <a:gdLst/>
            <a:ahLst/>
            <a:cxnLst/>
            <a:rect l="l" t="t" r="r" b="b"/>
            <a:pathLst>
              <a:path w="2741268" h="5008962" extrusionOk="0">
                <a:moveTo>
                  <a:pt x="0" y="0"/>
                </a:moveTo>
                <a:lnTo>
                  <a:pt x="2741269" y="0"/>
                </a:lnTo>
                <a:lnTo>
                  <a:pt x="2741269" y="5008962"/>
                </a:lnTo>
                <a:lnTo>
                  <a:pt x="0" y="5008962"/>
                </a:lnTo>
                <a:lnTo>
                  <a:pt x="0" y="0"/>
                </a:lnTo>
                <a:close/>
              </a:path>
            </a:pathLst>
          </a:custGeom>
          <a:blipFill rotWithShape="1">
            <a:blip r:embed="rId6">
              <a:alphaModFix/>
            </a:blip>
            <a:stretch>
              <a:fillRect/>
            </a:stretch>
          </a:blipFill>
          <a:ln>
            <a:noFill/>
          </a:ln>
        </p:spPr>
        <p:txBody>
          <a:bodyPr/>
          <a:lstStyle/>
          <a:p>
            <a:endParaRPr lang="en-IN" sz="1200"/>
          </a:p>
        </p:txBody>
      </p:sp>
      <p:sp>
        <p:nvSpPr>
          <p:cNvPr id="92" name="Google Shape;92;p13"/>
          <p:cNvSpPr/>
          <p:nvPr/>
        </p:nvSpPr>
        <p:spPr>
          <a:xfrm>
            <a:off x="9514758" y="3271144"/>
            <a:ext cx="1991442" cy="3339308"/>
          </a:xfrm>
          <a:custGeom>
            <a:avLst/>
            <a:gdLst/>
            <a:ahLst/>
            <a:cxnLst/>
            <a:rect l="l" t="t" r="r" b="b"/>
            <a:pathLst>
              <a:path w="2987163" h="5008962" extrusionOk="0">
                <a:moveTo>
                  <a:pt x="0" y="0"/>
                </a:moveTo>
                <a:lnTo>
                  <a:pt x="2987163" y="0"/>
                </a:lnTo>
                <a:lnTo>
                  <a:pt x="2987163" y="5008962"/>
                </a:lnTo>
                <a:lnTo>
                  <a:pt x="0" y="5008962"/>
                </a:lnTo>
                <a:lnTo>
                  <a:pt x="0" y="0"/>
                </a:lnTo>
                <a:close/>
              </a:path>
            </a:pathLst>
          </a:custGeom>
          <a:blipFill rotWithShape="1">
            <a:blip r:embed="rId7">
              <a:alphaModFix/>
            </a:blip>
            <a:stretch>
              <a:fillRect/>
            </a:stretch>
          </a:blipFill>
          <a:ln>
            <a:noFill/>
          </a:ln>
        </p:spPr>
        <p:txBody>
          <a:bodyPr/>
          <a:lstStyle/>
          <a:p>
            <a:endParaRPr lang="en-IN" sz="12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grpSp>
        <p:nvGrpSpPr>
          <p:cNvPr id="97" name="Google Shape;97;p14"/>
          <p:cNvGrpSpPr/>
          <p:nvPr/>
        </p:nvGrpSpPr>
        <p:grpSpPr>
          <a:xfrm>
            <a:off x="269739" y="175218"/>
            <a:ext cx="11652686" cy="6435277"/>
            <a:chOff x="0" y="-28575"/>
            <a:chExt cx="4603500" cy="2542315"/>
          </a:xfrm>
        </p:grpSpPr>
        <p:sp>
          <p:nvSpPr>
            <p:cNvPr id="98" name="Google Shape;98;p14"/>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FCFBB"/>
            </a:solidFill>
            <a:ln>
              <a:noFill/>
            </a:ln>
          </p:spPr>
          <p:txBody>
            <a:bodyPr/>
            <a:lstStyle/>
            <a:p>
              <a:endParaRPr lang="en-IN" sz="1200"/>
            </a:p>
          </p:txBody>
        </p:sp>
        <p:sp>
          <p:nvSpPr>
            <p:cNvPr id="99" name="Google Shape;99;p14"/>
            <p:cNvSpPr txBox="1"/>
            <p:nvPr/>
          </p:nvSpPr>
          <p:spPr>
            <a:xfrm>
              <a:off x="0" y="-28575"/>
              <a:ext cx="4603500" cy="2542200"/>
            </a:xfrm>
            <a:prstGeom prst="rect">
              <a:avLst/>
            </a:prstGeom>
            <a:solidFill>
              <a:srgbClr val="FFCFBB"/>
            </a:solid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00" name="Google Shape;100;p14"/>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a:solidFill>
                  <a:schemeClr val="dk1"/>
                </a:solidFill>
                <a:latin typeface="Times New Roman"/>
                <a:ea typeface="Times New Roman"/>
                <a:cs typeface="Times New Roman"/>
                <a:sym typeface="Times New Roman"/>
              </a:rPr>
              <a:t>Introduction</a:t>
            </a:r>
            <a:endParaRPr sz="3200" b="1">
              <a:solidFill>
                <a:schemeClr val="dk1"/>
              </a:solidFill>
              <a:latin typeface="Times New Roman"/>
              <a:ea typeface="Times New Roman"/>
              <a:cs typeface="Times New Roman"/>
              <a:sym typeface="Times New Roman"/>
            </a:endParaRPr>
          </a:p>
        </p:txBody>
      </p:sp>
      <p:sp>
        <p:nvSpPr>
          <p:cNvPr id="101" name="Google Shape;101;p14"/>
          <p:cNvSpPr txBox="1"/>
          <p:nvPr/>
        </p:nvSpPr>
        <p:spPr>
          <a:xfrm>
            <a:off x="795133" y="2132801"/>
            <a:ext cx="4990000" cy="4154984"/>
          </a:xfrm>
          <a:prstGeom prst="rect">
            <a:avLst/>
          </a:prstGeom>
          <a:noFill/>
          <a:ln>
            <a:noFill/>
          </a:ln>
        </p:spPr>
        <p:txBody>
          <a:bodyPr spcFirstLastPara="1" wrap="square" lIns="0" tIns="0" rIns="0" bIns="0" anchor="t" anchorCtr="0">
            <a:spAutoFit/>
          </a:bodyPr>
          <a:lstStyle/>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The aim is to use the COM-B model for promoting mental health interventions for adolescents.</a:t>
            </a:r>
            <a:endParaRPr sz="2000" dirty="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This study explained the stages and application in curing adolescent mental health issues.</a:t>
            </a:r>
            <a:endParaRPr sz="2000" dirty="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COM-B guides intervention definitions to promote effective delivery and resolve the healthcare issue.</a:t>
            </a:r>
            <a:endParaRPr sz="2000" dirty="0">
              <a:solidFill>
                <a:schemeClr val="dk1"/>
              </a:solidFill>
              <a:latin typeface="Times New Roman"/>
              <a:ea typeface="Times New Roman"/>
              <a:cs typeface="Times New Roman"/>
              <a:sym typeface="Times New Roman"/>
            </a:endParaRPr>
          </a:p>
        </p:txBody>
      </p:sp>
      <p:pic>
        <p:nvPicPr>
          <p:cNvPr id="102" name="Google Shape;102;p14"/>
          <p:cNvPicPr preferRelativeResize="0"/>
          <p:nvPr/>
        </p:nvPicPr>
        <p:blipFill>
          <a:blip r:embed="rId3">
            <a:alphaModFix/>
          </a:blip>
          <a:stretch>
            <a:fillRect/>
          </a:stretch>
        </p:blipFill>
        <p:spPr>
          <a:xfrm>
            <a:off x="6237523" y="2020461"/>
            <a:ext cx="4990000" cy="2744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3" name="Google Shape;103;p14"/>
          <p:cNvSpPr txBox="1"/>
          <p:nvPr/>
        </p:nvSpPr>
        <p:spPr>
          <a:xfrm>
            <a:off x="6338717" y="5700783"/>
            <a:ext cx="4990000" cy="640400"/>
          </a:xfrm>
          <a:prstGeom prst="rect">
            <a:avLst/>
          </a:prstGeom>
          <a:noFill/>
          <a:ln>
            <a:noFill/>
          </a:ln>
        </p:spPr>
        <p:txBody>
          <a:bodyPr spcFirstLastPara="1" wrap="square" lIns="60950" tIns="60950" rIns="60950" bIns="60950" anchor="t" anchorCtr="0">
            <a:noAutofit/>
          </a:bodyPr>
          <a:lstStyle/>
          <a:p>
            <a:pPr algn="ctr"/>
            <a:r>
              <a:rPr lang="en-US" sz="1200" dirty="0">
                <a:solidFill>
                  <a:schemeClr val="dk1"/>
                </a:solidFill>
                <a:latin typeface="Times New Roman"/>
                <a:ea typeface="Times New Roman"/>
                <a:cs typeface="Times New Roman"/>
                <a:sym typeface="Times New Roman"/>
              </a:rPr>
              <a:t>Source: https://www.researchgate.net/profile/Susan-Michie-2/publication/51070630/figure/fig1/AS:213933857218562@1428017214083/The-COM-B-system-a-framework-for-understanding-behaviour.png</a:t>
            </a:r>
            <a:endParaRPr sz="1200" dirty="0">
              <a:solidFill>
                <a:schemeClr val="dk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grpSp>
        <p:nvGrpSpPr>
          <p:cNvPr id="108" name="Google Shape;108;p15"/>
          <p:cNvGrpSpPr/>
          <p:nvPr/>
        </p:nvGrpSpPr>
        <p:grpSpPr>
          <a:xfrm>
            <a:off x="269739" y="175218"/>
            <a:ext cx="11652686" cy="6435277"/>
            <a:chOff x="0" y="-28575"/>
            <a:chExt cx="4603500" cy="2542315"/>
          </a:xfrm>
        </p:grpSpPr>
        <p:sp>
          <p:nvSpPr>
            <p:cNvPr id="109" name="Google Shape;109;p15"/>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FCFBB"/>
            </a:solidFill>
            <a:ln>
              <a:noFill/>
            </a:ln>
          </p:spPr>
          <p:txBody>
            <a:bodyPr/>
            <a:lstStyle/>
            <a:p>
              <a:endParaRPr lang="en-IN" sz="1200"/>
            </a:p>
          </p:txBody>
        </p:sp>
        <p:sp>
          <p:nvSpPr>
            <p:cNvPr id="110" name="Google Shape;110;p15"/>
            <p:cNvSpPr txBox="1"/>
            <p:nvPr/>
          </p:nvSpPr>
          <p:spPr>
            <a:xfrm>
              <a:off x="0" y="-28575"/>
              <a:ext cx="4603500" cy="2542200"/>
            </a:xfrm>
            <a:prstGeom prst="rect">
              <a:avLst/>
            </a:prstGeom>
            <a:solidFill>
              <a:srgbClr val="FBE5A5"/>
            </a:solid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11" name="Google Shape;111;p15"/>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a:solidFill>
                  <a:schemeClr val="dk1"/>
                </a:solidFill>
                <a:latin typeface="Times New Roman"/>
                <a:ea typeface="Times New Roman"/>
                <a:cs typeface="Times New Roman"/>
                <a:sym typeface="Times New Roman"/>
              </a:rPr>
              <a:t>Selected Planning Model</a:t>
            </a:r>
            <a:endParaRPr sz="3200" b="1">
              <a:solidFill>
                <a:schemeClr val="dk1"/>
              </a:solidFill>
              <a:latin typeface="Times New Roman"/>
              <a:ea typeface="Times New Roman"/>
              <a:cs typeface="Times New Roman"/>
              <a:sym typeface="Times New Roman"/>
            </a:endParaRPr>
          </a:p>
        </p:txBody>
      </p:sp>
      <p:sp>
        <p:nvSpPr>
          <p:cNvPr id="112" name="Google Shape;112;p15"/>
          <p:cNvSpPr txBox="1"/>
          <p:nvPr/>
        </p:nvSpPr>
        <p:spPr>
          <a:xfrm>
            <a:off x="772250" y="1881184"/>
            <a:ext cx="5010200" cy="4616648"/>
          </a:xfrm>
          <a:prstGeom prst="rect">
            <a:avLst/>
          </a:prstGeom>
          <a:noFill/>
          <a:ln>
            <a:noFill/>
          </a:ln>
        </p:spPr>
        <p:txBody>
          <a:bodyPr spcFirstLastPara="1" wrap="square" lIns="0" tIns="0" rIns="0" bIns="0" anchor="t" anchorCtr="0">
            <a:spAutoFit/>
          </a:bodyPr>
          <a:lstStyle/>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COM-B is a behavioural change framework with three key factors: Capability, Opportunity, and Motivation (West and Michie, 2020).</a:t>
            </a:r>
            <a:endParaRPr sz="2000" dirty="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The COM-B model is widely used to address healthcare behavioural change and promote digital health </a:t>
            </a:r>
            <a:endParaRPr sz="2000" dirty="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This model is simple, applicable to digital interventions and suitable for adolescent behavioural change </a:t>
            </a:r>
            <a:endParaRPr sz="2000" dirty="0">
              <a:solidFill>
                <a:schemeClr val="dk1"/>
              </a:solidFill>
              <a:latin typeface="Times New Roman"/>
              <a:ea typeface="Times New Roman"/>
              <a:cs typeface="Times New Roman"/>
              <a:sym typeface="Times New Roman"/>
            </a:endParaRPr>
          </a:p>
        </p:txBody>
      </p:sp>
      <p:pic>
        <p:nvPicPr>
          <p:cNvPr id="113" name="Google Shape;113;p15"/>
          <p:cNvPicPr preferRelativeResize="0"/>
          <p:nvPr/>
        </p:nvPicPr>
        <p:blipFill>
          <a:blip r:embed="rId3">
            <a:alphaModFix/>
          </a:blip>
          <a:stretch>
            <a:fillRect/>
          </a:stretch>
        </p:blipFill>
        <p:spPr>
          <a:xfrm>
            <a:off x="6894357" y="2517046"/>
            <a:ext cx="4333167" cy="3042533"/>
          </a:xfrm>
          <a:prstGeom prst="rect">
            <a:avLst/>
          </a:prstGeom>
          <a:ln w="228600" cap="sq" cmpd="thickThin">
            <a:solidFill>
              <a:srgbClr val="000000"/>
            </a:solidFill>
            <a:prstDash val="solid"/>
            <a:miter lim="800000"/>
          </a:ln>
          <a:effectLst>
            <a:innerShdw blurRad="76200">
              <a:srgbClr val="000000"/>
            </a:innerShdw>
          </a:effectLst>
        </p:spPr>
      </p:pic>
      <p:sp>
        <p:nvSpPr>
          <p:cNvPr id="114" name="Google Shape;114;p15"/>
          <p:cNvSpPr txBox="1"/>
          <p:nvPr/>
        </p:nvSpPr>
        <p:spPr>
          <a:xfrm>
            <a:off x="6429750" y="5857432"/>
            <a:ext cx="4990000" cy="640400"/>
          </a:xfrm>
          <a:prstGeom prst="rect">
            <a:avLst/>
          </a:prstGeom>
          <a:noFill/>
          <a:ln>
            <a:noFill/>
          </a:ln>
        </p:spPr>
        <p:txBody>
          <a:bodyPr spcFirstLastPara="1" wrap="square" lIns="60950" tIns="60950" rIns="60950" bIns="60950" anchor="t" anchorCtr="0">
            <a:noAutofit/>
          </a:bodyPr>
          <a:lstStyle/>
          <a:p>
            <a:pPr algn="ctr"/>
            <a:r>
              <a:rPr lang="en-US" sz="1200" dirty="0">
                <a:solidFill>
                  <a:schemeClr val="dk1"/>
                </a:solidFill>
                <a:latin typeface="Times New Roman"/>
                <a:ea typeface="Times New Roman"/>
                <a:cs typeface="Times New Roman"/>
                <a:sym typeface="Times New Roman"/>
              </a:rPr>
              <a:t>Source: https://images.prismic.io/thedecisionlab/8b88058b-1d97-4cee-a664-6e0b17298519_20b5a024-787f-4c84-92aa-bf884a8ad2bf_the-com-b-model-for-behavior-change-1024x719.png?auto=format,compress</a:t>
            </a:r>
            <a:endParaRPr sz="1200" dirty="0">
              <a:solidFill>
                <a:schemeClr val="dk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grpSp>
        <p:nvGrpSpPr>
          <p:cNvPr id="119" name="Google Shape;119;p16"/>
          <p:cNvGrpSpPr/>
          <p:nvPr/>
        </p:nvGrpSpPr>
        <p:grpSpPr>
          <a:xfrm>
            <a:off x="269739" y="175218"/>
            <a:ext cx="11652686" cy="6435277"/>
            <a:chOff x="0" y="-28575"/>
            <a:chExt cx="4603500" cy="2542315"/>
          </a:xfrm>
        </p:grpSpPr>
        <p:sp>
          <p:nvSpPr>
            <p:cNvPr id="120" name="Google Shape;120;p16"/>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FCFBB"/>
            </a:solidFill>
            <a:ln>
              <a:noFill/>
            </a:ln>
          </p:spPr>
          <p:txBody>
            <a:bodyPr/>
            <a:lstStyle/>
            <a:p>
              <a:endParaRPr lang="en-IN" sz="1200"/>
            </a:p>
          </p:txBody>
        </p:sp>
        <p:sp>
          <p:nvSpPr>
            <p:cNvPr id="121" name="Google Shape;121;p16"/>
            <p:cNvSpPr txBox="1"/>
            <p:nvPr/>
          </p:nvSpPr>
          <p:spPr>
            <a:xfrm>
              <a:off x="0" y="-28575"/>
              <a:ext cx="4603500" cy="2542200"/>
            </a:xfrm>
            <a:prstGeom prst="rect">
              <a:avLst/>
            </a:prstGeom>
            <a:no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22" name="Google Shape;122;p16"/>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a:solidFill>
                  <a:schemeClr val="dk1"/>
                </a:solidFill>
                <a:latin typeface="Times New Roman"/>
                <a:ea typeface="Times New Roman"/>
                <a:cs typeface="Times New Roman"/>
                <a:sym typeface="Times New Roman"/>
              </a:rPr>
              <a:t>Overview of the COM-B Model</a:t>
            </a:r>
            <a:endParaRPr sz="3200" b="1">
              <a:solidFill>
                <a:schemeClr val="dk1"/>
              </a:solidFill>
              <a:latin typeface="Times New Roman"/>
              <a:ea typeface="Times New Roman"/>
              <a:cs typeface="Times New Roman"/>
              <a:sym typeface="Times New Roman"/>
            </a:endParaRPr>
          </a:p>
        </p:txBody>
      </p:sp>
      <p:sp>
        <p:nvSpPr>
          <p:cNvPr id="123" name="Google Shape;123;p16"/>
          <p:cNvSpPr txBox="1"/>
          <p:nvPr/>
        </p:nvSpPr>
        <p:spPr>
          <a:xfrm>
            <a:off x="1529275" y="2034383"/>
            <a:ext cx="9133600" cy="3231654"/>
          </a:xfrm>
          <a:prstGeom prst="rect">
            <a:avLst/>
          </a:prstGeom>
          <a:noFill/>
          <a:ln>
            <a:noFill/>
          </a:ln>
        </p:spPr>
        <p:txBody>
          <a:bodyPr spcFirstLastPara="1" wrap="square" lIns="0" tIns="0" rIns="0" bIns="0" anchor="t" anchorCtr="0">
            <a:spAutoFit/>
          </a:bodyPr>
          <a:lstStyle/>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In the COM-B Model, Behaviour is included by capability, Opportunity </a:t>
            </a:r>
            <a:r>
              <a:rPr lang="en-US" sz="2000" dirty="0" err="1">
                <a:solidFill>
                  <a:schemeClr val="dk1"/>
                </a:solidFill>
                <a:latin typeface="Times New Roman"/>
                <a:ea typeface="Times New Roman"/>
                <a:cs typeface="Times New Roman"/>
                <a:sym typeface="Times New Roman"/>
              </a:rPr>
              <a:t>nad</a:t>
            </a:r>
            <a:r>
              <a:rPr lang="en-US" sz="2000" dirty="0">
                <a:solidFill>
                  <a:schemeClr val="dk1"/>
                </a:solidFill>
                <a:latin typeface="Times New Roman"/>
                <a:ea typeface="Times New Roman"/>
                <a:cs typeface="Times New Roman"/>
                <a:sym typeface="Times New Roman"/>
              </a:rPr>
              <a:t> Motivation</a:t>
            </a:r>
            <a:endParaRPr sz="2000" dirty="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Capability is the ability to perform a </a:t>
            </a:r>
            <a:r>
              <a:rPr lang="en-US" sz="2000" dirty="0" err="1">
                <a:solidFill>
                  <a:schemeClr val="dk1"/>
                </a:solidFill>
                <a:latin typeface="Times New Roman"/>
                <a:ea typeface="Times New Roman"/>
                <a:cs typeface="Times New Roman"/>
                <a:sym typeface="Times New Roman"/>
              </a:rPr>
              <a:t>behaviour</a:t>
            </a:r>
            <a:r>
              <a:rPr lang="en-US" sz="2000" dirty="0">
                <a:solidFill>
                  <a:schemeClr val="dk1"/>
                </a:solidFill>
                <a:latin typeface="Times New Roman"/>
                <a:ea typeface="Times New Roman"/>
                <a:cs typeface="Times New Roman"/>
                <a:sym typeface="Times New Roman"/>
              </a:rPr>
              <a:t> (Murphy et al., 2023).</a:t>
            </a:r>
            <a:endParaRPr sz="2000" dirty="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Opportunities are the external factors which influence </a:t>
            </a:r>
            <a:r>
              <a:rPr lang="en-US" sz="2000" dirty="0" err="1">
                <a:solidFill>
                  <a:schemeClr val="dk1"/>
                </a:solidFill>
                <a:latin typeface="Times New Roman"/>
                <a:ea typeface="Times New Roman"/>
                <a:cs typeface="Times New Roman"/>
                <a:sym typeface="Times New Roman"/>
              </a:rPr>
              <a:t>behaviour</a:t>
            </a:r>
            <a:r>
              <a:rPr lang="en-US" sz="2000" dirty="0">
                <a:solidFill>
                  <a:schemeClr val="dk1"/>
                </a:solidFill>
                <a:latin typeface="Times New Roman"/>
                <a:ea typeface="Times New Roman"/>
                <a:cs typeface="Times New Roman"/>
                <a:sym typeface="Times New Roman"/>
              </a:rPr>
              <a:t>.</a:t>
            </a:r>
            <a:endParaRPr sz="2000" dirty="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Motivation is the internal process which drives behavioural changes.</a:t>
            </a:r>
            <a:endParaRPr sz="2000" dirty="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dirty="0">
                <a:solidFill>
                  <a:schemeClr val="dk1"/>
                </a:solidFill>
                <a:latin typeface="Times New Roman"/>
                <a:ea typeface="Times New Roman"/>
                <a:cs typeface="Times New Roman"/>
                <a:sym typeface="Times New Roman"/>
              </a:rPr>
              <a:t>A combination of these factors helps to change </a:t>
            </a:r>
            <a:r>
              <a:rPr lang="en-US" sz="2000" dirty="0" err="1">
                <a:solidFill>
                  <a:schemeClr val="dk1"/>
                </a:solidFill>
                <a:latin typeface="Times New Roman"/>
                <a:ea typeface="Times New Roman"/>
                <a:cs typeface="Times New Roman"/>
                <a:sym typeface="Times New Roman"/>
              </a:rPr>
              <a:t>behaviour</a:t>
            </a:r>
            <a:r>
              <a:rPr lang="en-US" sz="2000" dirty="0">
                <a:solidFill>
                  <a:schemeClr val="dk1"/>
                </a:solidFill>
                <a:latin typeface="Times New Roman"/>
                <a:ea typeface="Times New Roman"/>
                <a:cs typeface="Times New Roman"/>
                <a:sym typeface="Times New Roman"/>
              </a:rPr>
              <a:t> among adolescents to improve mental health. </a:t>
            </a:r>
            <a:endParaRPr sz="2000" dirty="0">
              <a:solidFill>
                <a:schemeClr val="dk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grpSp>
        <p:nvGrpSpPr>
          <p:cNvPr id="128" name="Google Shape;128;p17"/>
          <p:cNvGrpSpPr/>
          <p:nvPr/>
        </p:nvGrpSpPr>
        <p:grpSpPr>
          <a:xfrm>
            <a:off x="269739" y="175218"/>
            <a:ext cx="11652686" cy="6435277"/>
            <a:chOff x="0" y="-28575"/>
            <a:chExt cx="4603500" cy="2542315"/>
          </a:xfrm>
        </p:grpSpPr>
        <p:sp>
          <p:nvSpPr>
            <p:cNvPr id="129" name="Google Shape;129;p17"/>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BE5A5"/>
            </a:solidFill>
            <a:ln>
              <a:noFill/>
            </a:ln>
          </p:spPr>
          <p:txBody>
            <a:bodyPr/>
            <a:lstStyle/>
            <a:p>
              <a:endParaRPr lang="en-IN" sz="1200"/>
            </a:p>
          </p:txBody>
        </p:sp>
        <p:sp>
          <p:nvSpPr>
            <p:cNvPr id="130" name="Google Shape;130;p17"/>
            <p:cNvSpPr txBox="1"/>
            <p:nvPr/>
          </p:nvSpPr>
          <p:spPr>
            <a:xfrm>
              <a:off x="0" y="-28575"/>
              <a:ext cx="4603500" cy="2542200"/>
            </a:xfrm>
            <a:prstGeom prst="rect">
              <a:avLst/>
            </a:prstGeom>
            <a:solidFill>
              <a:srgbClr val="FBE5A5"/>
            </a:solid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31" name="Google Shape;131;p17"/>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a:solidFill>
                  <a:schemeClr val="dk1"/>
                </a:solidFill>
                <a:latin typeface="Times New Roman"/>
                <a:ea typeface="Times New Roman"/>
                <a:cs typeface="Times New Roman"/>
                <a:sym typeface="Times New Roman"/>
              </a:rPr>
              <a:t>Key Stages of the Model</a:t>
            </a:r>
            <a:endParaRPr sz="3200" b="1">
              <a:solidFill>
                <a:schemeClr val="dk1"/>
              </a:solidFill>
              <a:latin typeface="Times New Roman"/>
              <a:ea typeface="Times New Roman"/>
              <a:cs typeface="Times New Roman"/>
              <a:sym typeface="Times New Roman"/>
            </a:endParaRPr>
          </a:p>
        </p:txBody>
      </p:sp>
      <p:graphicFrame>
        <p:nvGraphicFramePr>
          <p:cNvPr id="2" name="Diagram 1"/>
          <p:cNvGraphicFramePr/>
          <p:nvPr/>
        </p:nvGraphicFramePr>
        <p:xfrm>
          <a:off x="1334275" y="1799267"/>
          <a:ext cx="9523600" cy="400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grpSp>
        <p:nvGrpSpPr>
          <p:cNvPr id="137" name="Google Shape;137;p18"/>
          <p:cNvGrpSpPr/>
          <p:nvPr/>
        </p:nvGrpSpPr>
        <p:grpSpPr>
          <a:xfrm>
            <a:off x="173487" y="211361"/>
            <a:ext cx="11652686" cy="6435277"/>
            <a:chOff x="0" y="-28575"/>
            <a:chExt cx="4603500" cy="2542315"/>
          </a:xfrm>
        </p:grpSpPr>
        <p:sp>
          <p:nvSpPr>
            <p:cNvPr id="138" name="Google Shape;138;p18"/>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FCFBB"/>
            </a:solidFill>
            <a:ln>
              <a:noFill/>
            </a:ln>
          </p:spPr>
          <p:txBody>
            <a:bodyPr/>
            <a:lstStyle/>
            <a:p>
              <a:endParaRPr lang="en-IN" sz="1200"/>
            </a:p>
          </p:txBody>
        </p:sp>
        <p:sp>
          <p:nvSpPr>
            <p:cNvPr id="139" name="Google Shape;139;p18"/>
            <p:cNvSpPr txBox="1"/>
            <p:nvPr/>
          </p:nvSpPr>
          <p:spPr>
            <a:xfrm>
              <a:off x="0" y="-28575"/>
              <a:ext cx="4603500" cy="2542200"/>
            </a:xfrm>
            <a:prstGeom prst="rect">
              <a:avLst/>
            </a:prstGeom>
            <a:no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40" name="Google Shape;140;p18"/>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dirty="0">
                <a:solidFill>
                  <a:schemeClr val="dk1"/>
                </a:solidFill>
                <a:latin typeface="Times New Roman"/>
                <a:ea typeface="Times New Roman"/>
                <a:cs typeface="Times New Roman"/>
                <a:sym typeface="Times New Roman"/>
              </a:rPr>
              <a:t>COM-B Diagram</a:t>
            </a:r>
            <a:endParaRPr sz="3200" b="1" dirty="0">
              <a:solidFill>
                <a:schemeClr val="dk1"/>
              </a:solidFill>
              <a:latin typeface="Times New Roman"/>
              <a:ea typeface="Times New Roman"/>
              <a:cs typeface="Times New Roman"/>
              <a:sym typeface="Times New Roman"/>
            </a:endParaRPr>
          </a:p>
        </p:txBody>
      </p:sp>
      <p:graphicFrame>
        <p:nvGraphicFramePr>
          <p:cNvPr id="7" name="Diagram 6"/>
          <p:cNvGraphicFramePr/>
          <p:nvPr>
            <p:extLst>
              <p:ext uri="{D42A27DB-BD31-4B8C-83A1-F6EECF244321}">
                <p14:modId xmlns:p14="http://schemas.microsoft.com/office/powerpoint/2010/main" val="278420724"/>
              </p:ext>
            </p:extLst>
          </p:nvPr>
        </p:nvGraphicFramePr>
        <p:xfrm>
          <a:off x="2079813" y="1540042"/>
          <a:ext cx="8220635" cy="47083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grpSp>
        <p:nvGrpSpPr>
          <p:cNvPr id="146" name="Google Shape;146;p19"/>
          <p:cNvGrpSpPr/>
          <p:nvPr/>
        </p:nvGrpSpPr>
        <p:grpSpPr>
          <a:xfrm>
            <a:off x="269739" y="175218"/>
            <a:ext cx="11652686" cy="6435277"/>
            <a:chOff x="0" y="-28575"/>
            <a:chExt cx="4603500" cy="2542315"/>
          </a:xfrm>
        </p:grpSpPr>
        <p:sp>
          <p:nvSpPr>
            <p:cNvPr id="147" name="Google Shape;147;p19"/>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BE5A5"/>
            </a:solidFill>
            <a:ln>
              <a:noFill/>
            </a:ln>
          </p:spPr>
          <p:txBody>
            <a:bodyPr/>
            <a:lstStyle/>
            <a:p>
              <a:endParaRPr lang="en-IN" sz="1200"/>
            </a:p>
          </p:txBody>
        </p:sp>
        <p:sp>
          <p:nvSpPr>
            <p:cNvPr id="148" name="Google Shape;148;p19"/>
            <p:cNvSpPr txBox="1"/>
            <p:nvPr/>
          </p:nvSpPr>
          <p:spPr>
            <a:xfrm>
              <a:off x="0" y="-28575"/>
              <a:ext cx="4603500" cy="2542200"/>
            </a:xfrm>
            <a:prstGeom prst="rect">
              <a:avLst/>
            </a:prstGeom>
            <a:solidFill>
              <a:srgbClr val="FBE5A5"/>
            </a:solid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49" name="Google Shape;149;p19"/>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a:solidFill>
                  <a:schemeClr val="dk1"/>
                </a:solidFill>
                <a:latin typeface="Times New Roman"/>
                <a:ea typeface="Times New Roman"/>
                <a:cs typeface="Times New Roman"/>
                <a:sym typeface="Times New Roman"/>
              </a:rPr>
              <a:t>Applying COM-B: Opportunity (O)</a:t>
            </a:r>
            <a:endParaRPr sz="3200" b="1">
              <a:solidFill>
                <a:schemeClr val="dk1"/>
              </a:solidFill>
              <a:latin typeface="Times New Roman"/>
              <a:ea typeface="Times New Roman"/>
              <a:cs typeface="Times New Roman"/>
              <a:sym typeface="Times New Roman"/>
            </a:endParaRPr>
          </a:p>
        </p:txBody>
      </p:sp>
      <p:sp>
        <p:nvSpPr>
          <p:cNvPr id="150" name="Google Shape;150;p19"/>
          <p:cNvSpPr txBox="1"/>
          <p:nvPr/>
        </p:nvSpPr>
        <p:spPr>
          <a:xfrm>
            <a:off x="1334283" y="1799267"/>
            <a:ext cx="9442000" cy="2769989"/>
          </a:xfrm>
          <a:prstGeom prst="rect">
            <a:avLst/>
          </a:prstGeom>
          <a:noFill/>
          <a:ln>
            <a:noFill/>
          </a:ln>
        </p:spPr>
        <p:txBody>
          <a:bodyPr spcFirstLastPara="1" wrap="square" lIns="0" tIns="0" rIns="0" bIns="0" anchor="t" anchorCtr="0">
            <a:spAutoFit/>
          </a:bodyPr>
          <a:lstStyle/>
          <a:p>
            <a:pPr marL="304815" indent="-279414" algn="just">
              <a:lnSpc>
                <a:spcPct val="150000"/>
              </a:lnSpc>
              <a:buClr>
                <a:schemeClr val="dk1"/>
              </a:buClr>
              <a:buSzPts val="3000"/>
              <a:buFont typeface="Times New Roman"/>
              <a:buChar char="●"/>
            </a:pPr>
            <a:r>
              <a:rPr lang="en-US" sz="2000">
                <a:solidFill>
                  <a:schemeClr val="dk1"/>
                </a:solidFill>
                <a:latin typeface="Times New Roman"/>
                <a:ea typeface="Times New Roman"/>
                <a:cs typeface="Times New Roman"/>
                <a:sym typeface="Times New Roman"/>
              </a:rPr>
              <a:t>Limited access to quality health services and stigma are some barriers to getting mental health development outcome opportunities.</a:t>
            </a:r>
            <a:endParaRPr sz="200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a:solidFill>
                  <a:schemeClr val="dk1"/>
                </a:solidFill>
                <a:latin typeface="Times New Roman"/>
                <a:ea typeface="Times New Roman"/>
                <a:cs typeface="Times New Roman"/>
                <a:sym typeface="Times New Roman"/>
              </a:rPr>
              <a:t>Interventions designed to create a mobile application that provides support 24/7, anonymous usage with peer community support can increase the opportunity (Philippot et al., 2026).</a:t>
            </a:r>
            <a:endParaRPr sz="2000">
              <a:solidFill>
                <a:schemeClr val="dk1"/>
              </a:solidFill>
              <a:latin typeface="Times New Roman"/>
              <a:ea typeface="Times New Roman"/>
              <a:cs typeface="Times New Roman"/>
              <a:sym typeface="Times New Roman"/>
            </a:endParaRPr>
          </a:p>
          <a:p>
            <a:pPr marL="304815" indent="-279414" algn="just">
              <a:lnSpc>
                <a:spcPct val="150000"/>
              </a:lnSpc>
              <a:buClr>
                <a:schemeClr val="dk1"/>
              </a:buClr>
              <a:buSzPts val="3000"/>
              <a:buFont typeface="Times New Roman"/>
              <a:buChar char="●"/>
            </a:pPr>
            <a:r>
              <a:rPr lang="en-US" sz="2000">
                <a:solidFill>
                  <a:schemeClr val="dk1"/>
                </a:solidFill>
                <a:latin typeface="Times New Roman"/>
                <a:ea typeface="Times New Roman"/>
                <a:cs typeface="Times New Roman"/>
                <a:sym typeface="Times New Roman"/>
              </a:rPr>
              <a:t>This will increase access to healthcare services and reduce the stigma of adolescents.</a:t>
            </a:r>
            <a:endParaRPr sz="2000">
              <a:solidFill>
                <a:schemeClr val="dk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grpSp>
        <p:nvGrpSpPr>
          <p:cNvPr id="155" name="Google Shape;155;p20"/>
          <p:cNvGrpSpPr/>
          <p:nvPr/>
        </p:nvGrpSpPr>
        <p:grpSpPr>
          <a:xfrm>
            <a:off x="269739" y="175218"/>
            <a:ext cx="11652686" cy="6435277"/>
            <a:chOff x="0" y="-28575"/>
            <a:chExt cx="4603500" cy="2542315"/>
          </a:xfrm>
        </p:grpSpPr>
        <p:sp>
          <p:nvSpPr>
            <p:cNvPr id="156" name="Google Shape;156;p20"/>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FCFBB"/>
            </a:solidFill>
            <a:ln>
              <a:noFill/>
            </a:ln>
          </p:spPr>
          <p:txBody>
            <a:bodyPr/>
            <a:lstStyle/>
            <a:p>
              <a:endParaRPr lang="en-IN" sz="1200"/>
            </a:p>
          </p:txBody>
        </p:sp>
        <p:sp>
          <p:nvSpPr>
            <p:cNvPr id="157" name="Google Shape;157;p20"/>
            <p:cNvSpPr txBox="1"/>
            <p:nvPr/>
          </p:nvSpPr>
          <p:spPr>
            <a:xfrm>
              <a:off x="0" y="-28575"/>
              <a:ext cx="4603500" cy="2542200"/>
            </a:xfrm>
            <a:prstGeom prst="rect">
              <a:avLst/>
            </a:prstGeom>
            <a:no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58" name="Google Shape;158;p20"/>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a:solidFill>
                  <a:schemeClr val="dk1"/>
                </a:solidFill>
                <a:latin typeface="Times New Roman"/>
                <a:ea typeface="Times New Roman"/>
                <a:cs typeface="Times New Roman"/>
                <a:sym typeface="Times New Roman"/>
              </a:rPr>
              <a:t>Applying COM-B: Motivation (M)</a:t>
            </a:r>
            <a:endParaRPr sz="3200" b="1">
              <a:solidFill>
                <a:schemeClr val="dk1"/>
              </a:solidFill>
              <a:latin typeface="Times New Roman"/>
              <a:ea typeface="Times New Roman"/>
              <a:cs typeface="Times New Roman"/>
              <a:sym typeface="Times New Roman"/>
            </a:endParaRPr>
          </a:p>
        </p:txBody>
      </p:sp>
      <p:sp>
        <p:nvSpPr>
          <p:cNvPr id="159" name="Google Shape;159;p20"/>
          <p:cNvSpPr txBox="1"/>
          <p:nvPr/>
        </p:nvSpPr>
        <p:spPr>
          <a:xfrm>
            <a:off x="1292317" y="2377059"/>
            <a:ext cx="9935200" cy="2154436"/>
          </a:xfrm>
          <a:prstGeom prst="rect">
            <a:avLst/>
          </a:prstGeom>
          <a:noFill/>
          <a:ln>
            <a:noFill/>
          </a:ln>
        </p:spPr>
        <p:txBody>
          <a:bodyPr spcFirstLastPara="1" wrap="square" lIns="0" tIns="0" rIns="0" bIns="0" anchor="t" anchorCtr="0">
            <a:spAutoFit/>
          </a:bodyPr>
          <a:lstStyle/>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Emotionally blocked and low motivation to seek help are not the cause of increasing mental health issues among adolescents.</a:t>
            </a:r>
            <a:endParaRPr sz="2000" dirty="0">
              <a:latin typeface="Times New Roman"/>
              <a:ea typeface="Times New Roman"/>
              <a:cs typeface="Times New Roman"/>
              <a:sym typeface="Times New Roman"/>
            </a:endParaRPr>
          </a:p>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Design interventions that support gamification, AI chatbots, and personalised feedback systems can help to improve mental well-being for adolescents (UNICEF, 2023).</a:t>
            </a:r>
            <a:endParaRPr sz="2000" dirty="0">
              <a:latin typeface="Times New Roman"/>
              <a:ea typeface="Times New Roman"/>
              <a:cs typeface="Times New Roman"/>
              <a:sym typeface="Times New Roman"/>
            </a:endParaRPr>
          </a:p>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This will increase engagement and perform behavioural change among the target adolescents. </a:t>
            </a:r>
            <a:endParaRPr sz="2000" dirty="0">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grpSp>
        <p:nvGrpSpPr>
          <p:cNvPr id="164" name="Google Shape;164;p21"/>
          <p:cNvGrpSpPr/>
          <p:nvPr/>
        </p:nvGrpSpPr>
        <p:grpSpPr>
          <a:xfrm>
            <a:off x="269739" y="175218"/>
            <a:ext cx="11652686" cy="6435277"/>
            <a:chOff x="0" y="-28575"/>
            <a:chExt cx="4603500" cy="2542315"/>
          </a:xfrm>
        </p:grpSpPr>
        <p:sp>
          <p:nvSpPr>
            <p:cNvPr id="165" name="Google Shape;165;p21"/>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BE5A5"/>
            </a:solidFill>
            <a:ln>
              <a:noFill/>
            </a:ln>
          </p:spPr>
          <p:txBody>
            <a:bodyPr/>
            <a:lstStyle/>
            <a:p>
              <a:endParaRPr lang="en-IN" sz="1200"/>
            </a:p>
          </p:txBody>
        </p:sp>
        <p:sp>
          <p:nvSpPr>
            <p:cNvPr id="166" name="Google Shape;166;p21"/>
            <p:cNvSpPr txBox="1"/>
            <p:nvPr/>
          </p:nvSpPr>
          <p:spPr>
            <a:xfrm>
              <a:off x="0" y="-28575"/>
              <a:ext cx="4603500" cy="2542200"/>
            </a:xfrm>
            <a:prstGeom prst="rect">
              <a:avLst/>
            </a:prstGeom>
            <a:solidFill>
              <a:srgbClr val="FBE5A5"/>
            </a:solid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67" name="Google Shape;167;p21"/>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a:solidFill>
                  <a:schemeClr val="dk1"/>
                </a:solidFill>
                <a:latin typeface="Times New Roman"/>
                <a:ea typeface="Times New Roman"/>
                <a:cs typeface="Times New Roman"/>
                <a:sym typeface="Times New Roman"/>
              </a:rPr>
              <a:t>Guiding Design &amp; Delivery</a:t>
            </a:r>
            <a:endParaRPr sz="3200" b="1">
              <a:solidFill>
                <a:schemeClr val="dk1"/>
              </a:solidFill>
              <a:latin typeface="Times New Roman"/>
              <a:ea typeface="Times New Roman"/>
              <a:cs typeface="Times New Roman"/>
              <a:sym typeface="Times New Roman"/>
            </a:endParaRPr>
          </a:p>
        </p:txBody>
      </p:sp>
      <p:sp>
        <p:nvSpPr>
          <p:cNvPr id="168" name="Google Shape;168;p21"/>
          <p:cNvSpPr txBox="1"/>
          <p:nvPr/>
        </p:nvSpPr>
        <p:spPr>
          <a:xfrm>
            <a:off x="689833" y="1629767"/>
            <a:ext cx="6019400" cy="4739759"/>
          </a:xfrm>
          <a:prstGeom prst="rect">
            <a:avLst/>
          </a:prstGeom>
          <a:noFill/>
          <a:ln>
            <a:noFill/>
          </a:ln>
        </p:spPr>
        <p:txBody>
          <a:bodyPr spcFirstLastPara="1" wrap="square" lIns="0" tIns="0" rIns="0" bIns="0" anchor="t" anchorCtr="0">
            <a:spAutoFit/>
          </a:bodyPr>
          <a:lstStyle/>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COM-B offers interventions based on the needs of the adolescents, which makes it user-</a:t>
            </a:r>
            <a:r>
              <a:rPr lang="en-US" sz="2000" dirty="0" err="1">
                <a:latin typeface="Times New Roman"/>
                <a:ea typeface="Times New Roman"/>
                <a:cs typeface="Times New Roman"/>
                <a:sym typeface="Times New Roman"/>
              </a:rPr>
              <a:t>centred</a:t>
            </a:r>
            <a:r>
              <a:rPr lang="en-US" sz="2000" dirty="0">
                <a:latin typeface="Times New Roman"/>
                <a:ea typeface="Times New Roman"/>
                <a:cs typeface="Times New Roman"/>
                <a:sym typeface="Times New Roman"/>
              </a:rPr>
              <a:t> (Cox et al., 2023).</a:t>
            </a:r>
            <a:endParaRPr sz="2000" dirty="0">
              <a:latin typeface="Times New Roman"/>
              <a:ea typeface="Times New Roman"/>
              <a:cs typeface="Times New Roman"/>
              <a:sym typeface="Times New Roman"/>
            </a:endParaRPr>
          </a:p>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Target behavioural factor and evidence-based interventions outcomes.</a:t>
            </a:r>
            <a:endParaRPr sz="2000" dirty="0">
              <a:latin typeface="Times New Roman"/>
              <a:ea typeface="Times New Roman"/>
              <a:cs typeface="Times New Roman"/>
              <a:sym typeface="Times New Roman"/>
            </a:endParaRPr>
          </a:p>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Can be delivered through mobile application, school-based promotions, and counselling services. (Phang, 2025)</a:t>
            </a:r>
            <a:endParaRPr sz="2000" dirty="0">
              <a:latin typeface="Times New Roman"/>
              <a:ea typeface="Times New Roman"/>
              <a:cs typeface="Times New Roman"/>
              <a:sym typeface="Times New Roman"/>
            </a:endParaRPr>
          </a:p>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However, it requires continuous monitoring and updates to improve expertise and engagement of the adolescents. </a:t>
            </a:r>
            <a:endParaRPr sz="2000" dirty="0">
              <a:latin typeface="Times New Roman"/>
              <a:ea typeface="Times New Roman"/>
              <a:cs typeface="Times New Roman"/>
              <a:sym typeface="Times New Roman"/>
            </a:endParaRPr>
          </a:p>
        </p:txBody>
      </p:sp>
      <p:pic>
        <p:nvPicPr>
          <p:cNvPr id="169" name="Google Shape;169;p21"/>
          <p:cNvPicPr preferRelativeResize="0"/>
          <p:nvPr/>
        </p:nvPicPr>
        <p:blipFill>
          <a:blip r:embed="rId3">
            <a:alphaModFix/>
          </a:blip>
          <a:stretch>
            <a:fillRect/>
          </a:stretch>
        </p:blipFill>
        <p:spPr>
          <a:xfrm>
            <a:off x="7277967" y="2322092"/>
            <a:ext cx="4310067" cy="3232551"/>
          </a:xfrm>
          <a:prstGeom prst="rect">
            <a:avLst/>
          </a:prstGeom>
          <a:noFill/>
          <a:ln>
            <a:noFill/>
          </a:ln>
        </p:spPr>
      </p:pic>
      <p:sp>
        <p:nvSpPr>
          <p:cNvPr id="170" name="Google Shape;170;p21"/>
          <p:cNvSpPr txBox="1"/>
          <p:nvPr/>
        </p:nvSpPr>
        <p:spPr>
          <a:xfrm>
            <a:off x="6709233" y="5688467"/>
            <a:ext cx="4990000" cy="640400"/>
          </a:xfrm>
          <a:prstGeom prst="rect">
            <a:avLst/>
          </a:prstGeom>
          <a:noFill/>
          <a:ln>
            <a:noFill/>
          </a:ln>
        </p:spPr>
        <p:txBody>
          <a:bodyPr spcFirstLastPara="1" wrap="square" lIns="60950" tIns="60950" rIns="60950" bIns="60950" anchor="t" anchorCtr="0">
            <a:noAutofit/>
          </a:bodyPr>
          <a:lstStyle/>
          <a:p>
            <a:pPr algn="ctr"/>
            <a:r>
              <a:rPr lang="en-US" sz="1200">
                <a:solidFill>
                  <a:schemeClr val="dk1"/>
                </a:solidFill>
                <a:latin typeface="Times New Roman"/>
                <a:ea typeface="Times New Roman"/>
                <a:cs typeface="Times New Roman"/>
                <a:sym typeface="Times New Roman"/>
              </a:rPr>
              <a:t>Source: https://matthiaslewin.com/wp-content/uploads/13FE537D-74E3-4DC9-A32A-766C4C74A88F.png</a:t>
            </a:r>
            <a:endParaRPr sz="1200">
              <a:solidFill>
                <a:schemeClr val="dk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grpSp>
        <p:nvGrpSpPr>
          <p:cNvPr id="175" name="Google Shape;175;p22"/>
          <p:cNvGrpSpPr/>
          <p:nvPr/>
        </p:nvGrpSpPr>
        <p:grpSpPr>
          <a:xfrm>
            <a:off x="269739" y="175218"/>
            <a:ext cx="11652686" cy="6435277"/>
            <a:chOff x="0" y="-28575"/>
            <a:chExt cx="4603500" cy="2542315"/>
          </a:xfrm>
        </p:grpSpPr>
        <p:sp>
          <p:nvSpPr>
            <p:cNvPr id="176" name="Google Shape;176;p22"/>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FCFBB"/>
            </a:solidFill>
            <a:ln>
              <a:noFill/>
            </a:ln>
          </p:spPr>
          <p:txBody>
            <a:bodyPr/>
            <a:lstStyle/>
            <a:p>
              <a:endParaRPr lang="en-IN" sz="1200"/>
            </a:p>
          </p:txBody>
        </p:sp>
        <p:sp>
          <p:nvSpPr>
            <p:cNvPr id="177" name="Google Shape;177;p22"/>
            <p:cNvSpPr txBox="1"/>
            <p:nvPr/>
          </p:nvSpPr>
          <p:spPr>
            <a:xfrm>
              <a:off x="0" y="-28575"/>
              <a:ext cx="4603500" cy="2542200"/>
            </a:xfrm>
            <a:prstGeom prst="rect">
              <a:avLst/>
            </a:prstGeom>
            <a:no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78" name="Google Shape;178;p22"/>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a:solidFill>
                  <a:schemeClr val="dk1"/>
                </a:solidFill>
                <a:latin typeface="Times New Roman"/>
                <a:ea typeface="Times New Roman"/>
                <a:cs typeface="Times New Roman"/>
                <a:sym typeface="Times New Roman"/>
              </a:rPr>
              <a:t>Conclusion</a:t>
            </a:r>
            <a:endParaRPr sz="3200" b="1">
              <a:solidFill>
                <a:schemeClr val="dk1"/>
              </a:solidFill>
              <a:latin typeface="Times New Roman"/>
              <a:ea typeface="Times New Roman"/>
              <a:cs typeface="Times New Roman"/>
              <a:sym typeface="Times New Roman"/>
            </a:endParaRPr>
          </a:p>
        </p:txBody>
      </p:sp>
      <p:sp>
        <p:nvSpPr>
          <p:cNvPr id="179" name="Google Shape;179;p22"/>
          <p:cNvSpPr txBox="1"/>
          <p:nvPr/>
        </p:nvSpPr>
        <p:spPr>
          <a:xfrm>
            <a:off x="689833" y="2052067"/>
            <a:ext cx="6019400" cy="3447098"/>
          </a:xfrm>
          <a:prstGeom prst="rect">
            <a:avLst/>
          </a:prstGeom>
          <a:noFill/>
          <a:ln>
            <a:noFill/>
          </a:ln>
        </p:spPr>
        <p:txBody>
          <a:bodyPr spcFirstLastPara="1" wrap="square" lIns="0" tIns="0" rIns="0" bIns="0" anchor="t" anchorCtr="0">
            <a:spAutoFit/>
          </a:bodyPr>
          <a:lstStyle/>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The COM-B model provides structured and effective frameworks to promote mental health interventions.</a:t>
            </a:r>
            <a:endParaRPr sz="2000" dirty="0">
              <a:latin typeface="Times New Roman"/>
              <a:ea typeface="Times New Roman"/>
              <a:cs typeface="Times New Roman"/>
              <a:sym typeface="Times New Roman"/>
            </a:endParaRPr>
          </a:p>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The interventions desk function aligns with the capability, opportunity and motivation, which cares about the quality and accessibility.</a:t>
            </a:r>
            <a:endParaRPr sz="2000" dirty="0">
              <a:latin typeface="Times New Roman"/>
              <a:ea typeface="Times New Roman"/>
              <a:cs typeface="Times New Roman"/>
              <a:sym typeface="Times New Roman"/>
            </a:endParaRPr>
          </a:p>
          <a:p>
            <a:pPr marL="304815" indent="-279414" algn="just">
              <a:lnSpc>
                <a:spcPct val="139985"/>
              </a:lnSpc>
              <a:buClr>
                <a:srgbClr val="000000"/>
              </a:buClr>
              <a:buSzPts val="3000"/>
              <a:buFont typeface="Times New Roman"/>
              <a:buChar char="●"/>
            </a:pPr>
            <a:r>
              <a:rPr lang="en-US" sz="2000" dirty="0">
                <a:latin typeface="Times New Roman"/>
                <a:ea typeface="Times New Roman"/>
                <a:cs typeface="Times New Roman"/>
                <a:sym typeface="Times New Roman"/>
              </a:rPr>
              <a:t>More effective to influence adolescents' behavioural change to adopt digital mental health and targeted interventions. </a:t>
            </a:r>
            <a:endParaRPr sz="2000" dirty="0">
              <a:latin typeface="Times New Roman"/>
              <a:ea typeface="Times New Roman"/>
              <a:cs typeface="Times New Roman"/>
              <a:sym typeface="Times New Roman"/>
            </a:endParaRPr>
          </a:p>
        </p:txBody>
      </p:sp>
      <p:pic>
        <p:nvPicPr>
          <p:cNvPr id="180" name="Google Shape;180;p22"/>
          <p:cNvPicPr preferRelativeResize="0"/>
          <p:nvPr/>
        </p:nvPicPr>
        <p:blipFill>
          <a:blip r:embed="rId3">
            <a:alphaModFix/>
          </a:blip>
          <a:stretch>
            <a:fillRect/>
          </a:stretch>
        </p:blipFill>
        <p:spPr>
          <a:xfrm>
            <a:off x="7293034" y="2052067"/>
            <a:ext cx="4134217" cy="3548533"/>
          </a:xfrm>
          <a:prstGeom prst="rect">
            <a:avLst/>
          </a:prstGeom>
          <a:ln w="88900" cap="sq" cmpd="thickThin">
            <a:solidFill>
              <a:srgbClr val="000000"/>
            </a:solidFill>
            <a:prstDash val="solid"/>
            <a:miter lim="800000"/>
          </a:ln>
          <a:effectLst>
            <a:innerShdw blurRad="76200">
              <a:srgbClr val="000000"/>
            </a:innerShdw>
          </a:effectLst>
        </p:spPr>
      </p:pic>
      <p:sp>
        <p:nvSpPr>
          <p:cNvPr id="181" name="Google Shape;181;p22"/>
          <p:cNvSpPr txBox="1"/>
          <p:nvPr/>
        </p:nvSpPr>
        <p:spPr>
          <a:xfrm>
            <a:off x="6865142" y="5663850"/>
            <a:ext cx="4990000" cy="640400"/>
          </a:xfrm>
          <a:prstGeom prst="rect">
            <a:avLst/>
          </a:prstGeom>
          <a:noFill/>
          <a:ln>
            <a:noFill/>
          </a:ln>
        </p:spPr>
        <p:txBody>
          <a:bodyPr spcFirstLastPara="1" wrap="square" lIns="60950" tIns="60950" rIns="60950" bIns="60950" anchor="t" anchorCtr="0">
            <a:noAutofit/>
          </a:bodyPr>
          <a:lstStyle/>
          <a:p>
            <a:pPr algn="ctr"/>
            <a:r>
              <a:rPr lang="en-US" sz="1200">
                <a:solidFill>
                  <a:schemeClr val="dk1"/>
                </a:solidFill>
                <a:latin typeface="Times New Roman"/>
                <a:ea typeface="Times New Roman"/>
                <a:cs typeface="Times New Roman"/>
                <a:sym typeface="Times New Roman"/>
              </a:rPr>
              <a:t>Source: https://together-agency.transforms.svdcdn.com/production/images/News/MicrosoftTeams-image-24.png?w=480&amp;q=80&amp;auto=format&amp;fit=min&amp;crop=focalpoint&amp;fp-x=0.5&amp;fp-y=0.5&amp;dm=1655988615&amp;s=86915a64706f4238f7a971d2f6704638</a:t>
            </a:r>
            <a:endParaRPr sz="1200">
              <a:solidFill>
                <a:schemeClr val="dk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0A7E8C"/>
          </a:solidFill>
          <a:ln w="12700">
            <a:solidFill>
              <a:srgbClr val="0A7E8C"/>
            </a:solidFill>
            <a:prstDash val="solid"/>
          </a:ln>
        </p:spPr>
        <p:txBody>
          <a:bodyPr/>
          <a:lstStyle/>
          <a:p>
            <a:endParaRPr lang="en-IN"/>
          </a:p>
        </p:txBody>
      </p:sp>
      <p:sp>
        <p:nvSpPr>
          <p:cNvPr id="3" name="Shape 1"/>
          <p:cNvSpPr/>
          <p:nvPr/>
        </p:nvSpPr>
        <p:spPr>
          <a:xfrm>
            <a:off x="146304" y="0"/>
            <a:ext cx="12045696" cy="97536"/>
          </a:xfrm>
          <a:prstGeom prst="rect">
            <a:avLst/>
          </a:prstGeom>
          <a:solidFill>
            <a:srgbClr val="5BC8C8"/>
          </a:solidFill>
          <a:ln w="12700">
            <a:solidFill>
              <a:srgbClr val="5BC8C8"/>
            </a:solidFill>
            <a:prstDash val="solid"/>
          </a:ln>
        </p:spPr>
        <p:txBody>
          <a:bodyPr/>
          <a:lstStyle/>
          <a:p>
            <a:endParaRPr lang="en-IN"/>
          </a:p>
        </p:txBody>
      </p:sp>
      <p:sp>
        <p:nvSpPr>
          <p:cNvPr id="4" name="Text 2"/>
          <p:cNvSpPr/>
          <p:nvPr/>
        </p:nvSpPr>
        <p:spPr>
          <a:xfrm>
            <a:off x="487680" y="219456"/>
            <a:ext cx="11216640" cy="426720"/>
          </a:xfrm>
          <a:prstGeom prst="rect">
            <a:avLst/>
          </a:prstGeom>
          <a:noFill/>
          <a:ln/>
        </p:spPr>
        <p:txBody>
          <a:bodyPr wrap="square" rtlCol="0" anchor="ctr"/>
          <a:lstStyle/>
          <a:p>
            <a:r>
              <a:rPr lang="en-US" sz="1467" i="1" dirty="0">
                <a:solidFill>
                  <a:srgbClr val="0070C0"/>
                </a:solidFill>
                <a:latin typeface="Calibri" pitchFamily="34" charset="0"/>
                <a:ea typeface="Calibri" pitchFamily="34" charset="-122"/>
                <a:cs typeface="Calibri" pitchFamily="34" charset="-120"/>
              </a:rPr>
              <a:t>MSc Public Health &amp; Social Care in Practice | LCHS7009</a:t>
            </a:r>
            <a:endParaRPr lang="en-US" sz="1467" dirty="0">
              <a:solidFill>
                <a:srgbClr val="0070C0"/>
              </a:solidFill>
            </a:endParaRPr>
          </a:p>
        </p:txBody>
      </p:sp>
      <p:sp>
        <p:nvSpPr>
          <p:cNvPr id="5" name="Text 3"/>
          <p:cNvSpPr/>
          <p:nvPr/>
        </p:nvSpPr>
        <p:spPr>
          <a:xfrm>
            <a:off x="487680" y="1219200"/>
            <a:ext cx="11216640" cy="2194560"/>
          </a:xfrm>
          <a:prstGeom prst="rect">
            <a:avLst/>
          </a:prstGeom>
          <a:noFill/>
          <a:ln/>
        </p:spPr>
        <p:txBody>
          <a:bodyPr wrap="square" rtlCol="0" anchor="ctr"/>
          <a:lstStyle/>
          <a:p>
            <a:r>
              <a:rPr lang="en-US" sz="5333" b="1" dirty="0">
                <a:solidFill>
                  <a:srgbClr val="0070C0"/>
                </a:solidFill>
                <a:latin typeface="Calibri" pitchFamily="34" charset="0"/>
                <a:ea typeface="Calibri" pitchFamily="34" charset="-122"/>
                <a:cs typeface="Calibri" pitchFamily="34" charset="-120"/>
              </a:rPr>
              <a:t>Adolescent Mental Health:</a:t>
            </a:r>
            <a:endParaRPr lang="en-US" sz="5333" dirty="0">
              <a:solidFill>
                <a:srgbClr val="0070C0"/>
              </a:solidFill>
            </a:endParaRPr>
          </a:p>
          <a:p>
            <a:r>
              <a:rPr lang="en-US" sz="5333" b="1" dirty="0">
                <a:solidFill>
                  <a:srgbClr val="0070C0"/>
                </a:solidFill>
                <a:latin typeface="Calibri" pitchFamily="34" charset="0"/>
                <a:ea typeface="Calibri" pitchFamily="34" charset="-122"/>
                <a:cs typeface="Calibri" pitchFamily="34" charset="-120"/>
              </a:rPr>
              <a:t>Stakeholders, Barriers &amp;</a:t>
            </a:r>
            <a:endParaRPr lang="en-US" sz="5333" dirty="0">
              <a:solidFill>
                <a:srgbClr val="0070C0"/>
              </a:solidFill>
            </a:endParaRPr>
          </a:p>
          <a:p>
            <a:r>
              <a:rPr lang="en-US" sz="5333" b="1" dirty="0">
                <a:solidFill>
                  <a:srgbClr val="0070C0"/>
                </a:solidFill>
                <a:latin typeface="Calibri" pitchFamily="34" charset="0"/>
                <a:ea typeface="Calibri" pitchFamily="34" charset="-122"/>
                <a:cs typeface="Calibri" pitchFamily="34" charset="-120"/>
              </a:rPr>
              <a:t>Legal–Ethical Issues</a:t>
            </a:r>
            <a:endParaRPr lang="en-US" sz="5333" dirty="0">
              <a:solidFill>
                <a:srgbClr val="0070C0"/>
              </a:solidFill>
            </a:endParaRPr>
          </a:p>
        </p:txBody>
      </p:sp>
      <p:sp>
        <p:nvSpPr>
          <p:cNvPr id="6" name="Text 4"/>
          <p:cNvSpPr/>
          <p:nvPr/>
        </p:nvSpPr>
        <p:spPr>
          <a:xfrm>
            <a:off x="487680" y="3474720"/>
            <a:ext cx="11216640" cy="853440"/>
          </a:xfrm>
          <a:prstGeom prst="rect">
            <a:avLst/>
          </a:prstGeom>
          <a:noFill/>
          <a:ln/>
        </p:spPr>
        <p:txBody>
          <a:bodyPr wrap="square" rtlCol="0" anchor="ctr"/>
          <a:lstStyle/>
          <a:p>
            <a:r>
              <a:rPr lang="en-US" sz="2667" dirty="0">
                <a:solidFill>
                  <a:srgbClr val="5BC8C8"/>
                </a:solidFill>
                <a:latin typeface="Calibri" pitchFamily="34" charset="0"/>
                <a:ea typeface="Calibri" pitchFamily="34" charset="-122"/>
                <a:cs typeface="Calibri" pitchFamily="34" charset="-120"/>
              </a:rPr>
              <a:t>Digital Health Promotion Intervention | UK Adolescents (10–19)</a:t>
            </a:r>
            <a:endParaRPr lang="en-US" sz="2667" dirty="0"/>
          </a:p>
        </p:txBody>
      </p:sp>
      <p:sp>
        <p:nvSpPr>
          <p:cNvPr id="7" name="Shape 5"/>
          <p:cNvSpPr/>
          <p:nvPr/>
        </p:nvSpPr>
        <p:spPr>
          <a:xfrm>
            <a:off x="487680" y="4450080"/>
            <a:ext cx="2926080" cy="609600"/>
          </a:xfrm>
          <a:prstGeom prst="rect">
            <a:avLst/>
          </a:prstGeom>
          <a:solidFill>
            <a:srgbClr val="0A7E8C"/>
          </a:solidFill>
          <a:ln w="12700">
            <a:solidFill>
              <a:srgbClr val="0A7E8C"/>
            </a:solidFill>
            <a:prstDash val="solid"/>
          </a:ln>
        </p:spPr>
        <p:txBody>
          <a:bodyPr/>
          <a:lstStyle/>
          <a:p>
            <a:endParaRPr lang="en-IN"/>
          </a:p>
        </p:txBody>
      </p:sp>
      <p:sp>
        <p:nvSpPr>
          <p:cNvPr id="8" name="Text 6"/>
          <p:cNvSpPr/>
          <p:nvPr/>
        </p:nvSpPr>
        <p:spPr>
          <a:xfrm>
            <a:off x="487680" y="4450080"/>
            <a:ext cx="2926080" cy="60960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Group 4 | Section 4</a:t>
            </a:r>
            <a:endParaRPr lang="en-US" sz="1733" dirty="0"/>
          </a:p>
        </p:txBody>
      </p:sp>
      <p:sp>
        <p:nvSpPr>
          <p:cNvPr id="9" name="Shape 7"/>
          <p:cNvSpPr/>
          <p:nvPr/>
        </p:nvSpPr>
        <p:spPr>
          <a:xfrm>
            <a:off x="0" y="6461760"/>
            <a:ext cx="12192000" cy="396240"/>
          </a:xfrm>
          <a:prstGeom prst="rect">
            <a:avLst/>
          </a:prstGeom>
          <a:solidFill>
            <a:srgbClr val="1E2D3D"/>
          </a:solidFill>
          <a:ln w="12700">
            <a:solidFill>
              <a:srgbClr val="1E2D3D"/>
            </a:solidFill>
            <a:prstDash val="solid"/>
          </a:ln>
        </p:spPr>
        <p:txBody>
          <a:bodyPr/>
          <a:lstStyle/>
          <a:p>
            <a:endParaRPr lang="en-IN"/>
          </a:p>
        </p:txBody>
      </p:sp>
      <p:sp>
        <p:nvSpPr>
          <p:cNvPr id="10" name="Text 8"/>
          <p:cNvSpPr/>
          <p:nvPr/>
        </p:nvSpPr>
        <p:spPr>
          <a:xfrm>
            <a:off x="243840" y="6461760"/>
            <a:ext cx="11704320" cy="396240"/>
          </a:xfrm>
          <a:prstGeom prst="rect">
            <a:avLst/>
          </a:prstGeom>
          <a:noFill/>
          <a:ln/>
        </p:spPr>
        <p:txBody>
          <a:bodyPr wrap="square" rtlCol="0" anchor="ctr"/>
          <a:lstStyle/>
          <a:p>
            <a:pPr algn="ctr"/>
            <a:r>
              <a:rPr lang="en-US" sz="1200" dirty="0">
                <a:solidFill>
                  <a:srgbClr val="D6E4EA"/>
                </a:solidFill>
                <a:latin typeface="Calibri" pitchFamily="34" charset="0"/>
                <a:ea typeface="Calibri" pitchFamily="34" charset="-122"/>
                <a:cs typeface="Calibri" pitchFamily="34" charset="-120"/>
              </a:rPr>
              <a:t>University of Wales Trinity Saint David  |  Target Group: Adolescents (10–19), UK  |  April 2026</a:t>
            </a:r>
            <a:endParaRPr lang="en-US" sz="1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Section Overview – Group 4</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4</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Shape 7"/>
          <p:cNvSpPr/>
          <p:nvPr/>
        </p:nvSpPr>
        <p:spPr>
          <a:xfrm>
            <a:off x="365760" y="1341120"/>
            <a:ext cx="2743200" cy="4754880"/>
          </a:xfrm>
          <a:prstGeom prst="rect">
            <a:avLst/>
          </a:prstGeom>
          <a:solidFill>
            <a:srgbClr val="0A7E8C"/>
          </a:solidFill>
          <a:ln w="12700">
            <a:solidFill>
              <a:srgbClr val="0A7E8C"/>
            </a:solidFill>
            <a:prstDash val="solid"/>
          </a:ln>
          <a:effectLst>
            <a:outerShdw blurRad="76200" dist="25400" dir="8100000" algn="bl" rotWithShape="0">
              <a:srgbClr val="000000">
                <a:alpha val="15000"/>
              </a:srgbClr>
            </a:outerShdw>
          </a:effectLst>
        </p:spPr>
        <p:txBody>
          <a:bodyPr/>
          <a:lstStyle/>
          <a:p>
            <a:endParaRPr lang="en-IN"/>
          </a:p>
        </p:txBody>
      </p:sp>
      <p:sp>
        <p:nvSpPr>
          <p:cNvPr id="10" name="Text 8"/>
          <p:cNvSpPr/>
          <p:nvPr/>
        </p:nvSpPr>
        <p:spPr>
          <a:xfrm>
            <a:off x="365760" y="1463040"/>
            <a:ext cx="2743200" cy="731520"/>
          </a:xfrm>
          <a:prstGeom prst="rect">
            <a:avLst/>
          </a:prstGeom>
          <a:noFill/>
          <a:ln/>
        </p:spPr>
        <p:txBody>
          <a:bodyPr wrap="square" rtlCol="0" anchor="ctr"/>
          <a:lstStyle/>
          <a:p>
            <a:pPr algn="ctr"/>
            <a:r>
              <a:rPr lang="en-US" sz="3733" b="1" dirty="0">
                <a:solidFill>
                  <a:srgbClr val="FFFFFF"/>
                </a:solidFill>
                <a:latin typeface="Calibri" pitchFamily="34" charset="0"/>
                <a:ea typeface="Calibri" pitchFamily="34" charset="-122"/>
                <a:cs typeface="Calibri" pitchFamily="34" charset="-120"/>
              </a:rPr>
              <a:t>01</a:t>
            </a:r>
            <a:endParaRPr lang="en-US" sz="3733" dirty="0"/>
          </a:p>
        </p:txBody>
      </p:sp>
      <p:sp>
        <p:nvSpPr>
          <p:cNvPr id="11" name="Text 9"/>
          <p:cNvSpPr/>
          <p:nvPr/>
        </p:nvSpPr>
        <p:spPr>
          <a:xfrm>
            <a:off x="487680" y="2255520"/>
            <a:ext cx="2560320" cy="60960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Key Stakeholders</a:t>
            </a:r>
            <a:endParaRPr lang="en-US" sz="1733" dirty="0"/>
          </a:p>
        </p:txBody>
      </p:sp>
      <p:sp>
        <p:nvSpPr>
          <p:cNvPr id="12" name="Text 10"/>
          <p:cNvSpPr/>
          <p:nvPr/>
        </p:nvSpPr>
        <p:spPr>
          <a:xfrm>
            <a:off x="487680" y="2987040"/>
            <a:ext cx="2560320" cy="2804160"/>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NHS, schools, policymakers, tech developers</a:t>
            </a:r>
            <a:endParaRPr lang="en-US" sz="1333" dirty="0"/>
          </a:p>
        </p:txBody>
      </p:sp>
      <p:sp>
        <p:nvSpPr>
          <p:cNvPr id="13" name="Shape 11"/>
          <p:cNvSpPr/>
          <p:nvPr/>
        </p:nvSpPr>
        <p:spPr>
          <a:xfrm>
            <a:off x="3352800" y="1341120"/>
            <a:ext cx="2743200" cy="4754880"/>
          </a:xfrm>
          <a:prstGeom prst="rect">
            <a:avLst/>
          </a:prstGeom>
          <a:solidFill>
            <a:srgbClr val="0D2340"/>
          </a:solidFill>
          <a:ln w="12700">
            <a:solidFill>
              <a:srgbClr val="0D2340"/>
            </a:solidFill>
            <a:prstDash val="solid"/>
          </a:ln>
          <a:effectLst>
            <a:outerShdw blurRad="76200" dist="25400" dir="8100000" algn="bl" rotWithShape="0">
              <a:srgbClr val="000000">
                <a:alpha val="15000"/>
              </a:srgbClr>
            </a:outerShdw>
          </a:effectLst>
        </p:spPr>
        <p:txBody>
          <a:bodyPr/>
          <a:lstStyle/>
          <a:p>
            <a:endParaRPr lang="en-IN"/>
          </a:p>
        </p:txBody>
      </p:sp>
      <p:sp>
        <p:nvSpPr>
          <p:cNvPr id="14" name="Text 12"/>
          <p:cNvSpPr/>
          <p:nvPr/>
        </p:nvSpPr>
        <p:spPr>
          <a:xfrm>
            <a:off x="3352800" y="1463040"/>
            <a:ext cx="2743200" cy="731520"/>
          </a:xfrm>
          <a:prstGeom prst="rect">
            <a:avLst/>
          </a:prstGeom>
          <a:noFill/>
          <a:ln/>
        </p:spPr>
        <p:txBody>
          <a:bodyPr wrap="square" rtlCol="0" anchor="ctr"/>
          <a:lstStyle/>
          <a:p>
            <a:pPr algn="ctr"/>
            <a:r>
              <a:rPr lang="en-US" sz="3733" b="1" dirty="0">
                <a:solidFill>
                  <a:srgbClr val="FFFFFF"/>
                </a:solidFill>
                <a:latin typeface="Calibri" pitchFamily="34" charset="0"/>
                <a:ea typeface="Calibri" pitchFamily="34" charset="-122"/>
                <a:cs typeface="Calibri" pitchFamily="34" charset="-120"/>
              </a:rPr>
              <a:t>02</a:t>
            </a:r>
            <a:endParaRPr lang="en-US" sz="3733" dirty="0"/>
          </a:p>
        </p:txBody>
      </p:sp>
      <p:sp>
        <p:nvSpPr>
          <p:cNvPr id="15" name="Text 13"/>
          <p:cNvSpPr/>
          <p:nvPr/>
        </p:nvSpPr>
        <p:spPr>
          <a:xfrm>
            <a:off x="3474720" y="2255520"/>
            <a:ext cx="2560320" cy="60960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Barriers</a:t>
            </a:r>
            <a:endParaRPr lang="en-US" sz="1733" dirty="0"/>
          </a:p>
        </p:txBody>
      </p:sp>
      <p:sp>
        <p:nvSpPr>
          <p:cNvPr id="16" name="Text 14"/>
          <p:cNvSpPr/>
          <p:nvPr/>
        </p:nvSpPr>
        <p:spPr>
          <a:xfrm>
            <a:off x="3474720" y="2987040"/>
            <a:ext cx="2560320" cy="2804160"/>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Digital divide, literacy, cost, culture</a:t>
            </a:r>
            <a:endParaRPr lang="en-US" sz="1333" dirty="0"/>
          </a:p>
        </p:txBody>
      </p:sp>
      <p:sp>
        <p:nvSpPr>
          <p:cNvPr id="17" name="Shape 15"/>
          <p:cNvSpPr/>
          <p:nvPr/>
        </p:nvSpPr>
        <p:spPr>
          <a:xfrm>
            <a:off x="6339840" y="1341120"/>
            <a:ext cx="2743200" cy="4754880"/>
          </a:xfrm>
          <a:prstGeom prst="rect">
            <a:avLst/>
          </a:prstGeom>
          <a:solidFill>
            <a:srgbClr val="F4A228"/>
          </a:solidFill>
          <a:ln w="12700">
            <a:solidFill>
              <a:srgbClr val="F4A228"/>
            </a:solidFill>
            <a:prstDash val="solid"/>
          </a:ln>
          <a:effectLst>
            <a:outerShdw blurRad="76200" dist="25400" dir="8100000" algn="bl" rotWithShape="0">
              <a:srgbClr val="000000">
                <a:alpha val="15000"/>
              </a:srgbClr>
            </a:outerShdw>
          </a:effectLst>
        </p:spPr>
        <p:txBody>
          <a:bodyPr/>
          <a:lstStyle/>
          <a:p>
            <a:endParaRPr lang="en-IN"/>
          </a:p>
        </p:txBody>
      </p:sp>
      <p:sp>
        <p:nvSpPr>
          <p:cNvPr id="18" name="Text 16"/>
          <p:cNvSpPr/>
          <p:nvPr/>
        </p:nvSpPr>
        <p:spPr>
          <a:xfrm>
            <a:off x="6339840" y="1463040"/>
            <a:ext cx="2743200" cy="731520"/>
          </a:xfrm>
          <a:prstGeom prst="rect">
            <a:avLst/>
          </a:prstGeom>
          <a:noFill/>
          <a:ln/>
        </p:spPr>
        <p:txBody>
          <a:bodyPr wrap="square" rtlCol="0" anchor="ctr"/>
          <a:lstStyle/>
          <a:p>
            <a:pPr algn="ctr"/>
            <a:r>
              <a:rPr lang="en-US" sz="3733" b="1" dirty="0">
                <a:solidFill>
                  <a:srgbClr val="FFFFFF"/>
                </a:solidFill>
                <a:latin typeface="Calibri" pitchFamily="34" charset="0"/>
                <a:ea typeface="Calibri" pitchFamily="34" charset="-122"/>
                <a:cs typeface="Calibri" pitchFamily="34" charset="-120"/>
              </a:rPr>
              <a:t>03</a:t>
            </a:r>
            <a:endParaRPr lang="en-US" sz="3733" dirty="0"/>
          </a:p>
        </p:txBody>
      </p:sp>
      <p:sp>
        <p:nvSpPr>
          <p:cNvPr id="19" name="Text 17"/>
          <p:cNvSpPr/>
          <p:nvPr/>
        </p:nvSpPr>
        <p:spPr>
          <a:xfrm>
            <a:off x="6461760" y="2255520"/>
            <a:ext cx="2560320" cy="60960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Legal Issues</a:t>
            </a:r>
            <a:endParaRPr lang="en-US" sz="1733" dirty="0"/>
          </a:p>
        </p:txBody>
      </p:sp>
      <p:sp>
        <p:nvSpPr>
          <p:cNvPr id="20" name="Text 18"/>
          <p:cNvSpPr/>
          <p:nvPr/>
        </p:nvSpPr>
        <p:spPr>
          <a:xfrm>
            <a:off x="6461760" y="2987040"/>
            <a:ext cx="2560320" cy="2804160"/>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GDPR, ICO Children's Code, consent</a:t>
            </a:r>
            <a:endParaRPr lang="en-US" sz="1333" dirty="0"/>
          </a:p>
        </p:txBody>
      </p:sp>
      <p:sp>
        <p:nvSpPr>
          <p:cNvPr id="21" name="Shape 19"/>
          <p:cNvSpPr/>
          <p:nvPr/>
        </p:nvSpPr>
        <p:spPr>
          <a:xfrm>
            <a:off x="9326880" y="1341120"/>
            <a:ext cx="2743200" cy="4754880"/>
          </a:xfrm>
          <a:prstGeom prst="rect">
            <a:avLst/>
          </a:prstGeom>
          <a:solidFill>
            <a:srgbClr val="3A5068"/>
          </a:solidFill>
          <a:ln w="12700">
            <a:solidFill>
              <a:srgbClr val="3A5068"/>
            </a:solidFill>
            <a:prstDash val="solid"/>
          </a:ln>
          <a:effectLst>
            <a:outerShdw blurRad="76200" dist="25400" dir="8100000" algn="bl" rotWithShape="0">
              <a:srgbClr val="000000">
                <a:alpha val="15000"/>
              </a:srgbClr>
            </a:outerShdw>
          </a:effectLst>
        </p:spPr>
        <p:txBody>
          <a:bodyPr/>
          <a:lstStyle/>
          <a:p>
            <a:endParaRPr lang="en-IN"/>
          </a:p>
        </p:txBody>
      </p:sp>
      <p:sp>
        <p:nvSpPr>
          <p:cNvPr id="22" name="Text 20"/>
          <p:cNvSpPr/>
          <p:nvPr/>
        </p:nvSpPr>
        <p:spPr>
          <a:xfrm>
            <a:off x="9326880" y="1463040"/>
            <a:ext cx="2743200" cy="731520"/>
          </a:xfrm>
          <a:prstGeom prst="rect">
            <a:avLst/>
          </a:prstGeom>
          <a:noFill/>
          <a:ln/>
        </p:spPr>
        <p:txBody>
          <a:bodyPr wrap="square" rtlCol="0" anchor="ctr"/>
          <a:lstStyle/>
          <a:p>
            <a:pPr algn="ctr"/>
            <a:r>
              <a:rPr lang="en-US" sz="3733" b="1" dirty="0">
                <a:solidFill>
                  <a:srgbClr val="FFFFFF"/>
                </a:solidFill>
                <a:latin typeface="Calibri" pitchFamily="34" charset="0"/>
                <a:ea typeface="Calibri" pitchFamily="34" charset="-122"/>
                <a:cs typeface="Calibri" pitchFamily="34" charset="-120"/>
              </a:rPr>
              <a:t>04</a:t>
            </a:r>
            <a:endParaRPr lang="en-US" sz="3733" dirty="0"/>
          </a:p>
        </p:txBody>
      </p:sp>
      <p:sp>
        <p:nvSpPr>
          <p:cNvPr id="23" name="Text 21"/>
          <p:cNvSpPr/>
          <p:nvPr/>
        </p:nvSpPr>
        <p:spPr>
          <a:xfrm>
            <a:off x="9448800" y="2255520"/>
            <a:ext cx="2560320" cy="60960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Ethical Issues</a:t>
            </a:r>
            <a:endParaRPr lang="en-US" sz="1733" dirty="0"/>
          </a:p>
        </p:txBody>
      </p:sp>
      <p:sp>
        <p:nvSpPr>
          <p:cNvPr id="24" name="Text 22"/>
          <p:cNvSpPr/>
          <p:nvPr/>
        </p:nvSpPr>
        <p:spPr>
          <a:xfrm>
            <a:off x="9448800" y="2987040"/>
            <a:ext cx="2560320" cy="2804160"/>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Equity, bias, stigma, privacy</a:t>
            </a:r>
            <a:endParaRPr lang="en-US" sz="1333"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Key Stakeholders in Delivery</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4</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63296"/>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Effective implementation requires collaboration across multiple stakeholders (Scott et al., 2019)</a:t>
            </a:r>
            <a:endParaRPr lang="en-US" sz="1467" dirty="0"/>
          </a:p>
        </p:txBody>
      </p:sp>
      <p:graphicFrame>
        <p:nvGraphicFramePr>
          <p:cNvPr id="10" name="Table 0"/>
          <p:cNvGraphicFramePr>
            <a:graphicFrameLocks noGrp="1"/>
          </p:cNvGraphicFramePr>
          <p:nvPr/>
        </p:nvGraphicFramePr>
        <p:xfrm>
          <a:off x="365760" y="1584960"/>
          <a:ext cx="11460480" cy="4693920"/>
        </p:xfrm>
        <a:graphic>
          <a:graphicData uri="http://schemas.openxmlformats.org/drawingml/2006/table">
            <a:tbl>
              <a:tblPr/>
              <a:tblGrid>
                <a:gridCol w="3413760">
                  <a:extLst>
                    <a:ext uri="{9D8B030D-6E8A-4147-A177-3AD203B41FA5}">
                      <a16:colId xmlns:a16="http://schemas.microsoft.com/office/drawing/2014/main" val="20000"/>
                    </a:ext>
                  </a:extLst>
                </a:gridCol>
                <a:gridCol w="8046720">
                  <a:extLst>
                    <a:ext uri="{9D8B030D-6E8A-4147-A177-3AD203B41FA5}">
                      <a16:colId xmlns:a16="http://schemas.microsoft.com/office/drawing/2014/main" val="20001"/>
                    </a:ext>
                  </a:extLst>
                </a:gridCol>
              </a:tblGrid>
              <a:tr h="670560">
                <a:tc>
                  <a:txBody>
                    <a:bodyPr/>
                    <a:lstStyle/>
                    <a:p>
                      <a:pPr marL="0" indent="0">
                        <a:buNone/>
                      </a:pPr>
                      <a:r>
                        <a:rPr lang="en-US" sz="1500" b="1" dirty="0">
                          <a:solidFill>
                            <a:srgbClr val="FFFFFF"/>
                          </a:solidFill>
                          <a:latin typeface="Calibri" pitchFamily="34" charset="0"/>
                          <a:ea typeface="Calibri" pitchFamily="34" charset="-122"/>
                          <a:cs typeface="Calibri" pitchFamily="34" charset="-120"/>
                        </a:rPr>
                        <a:t>Stakeholder</a:t>
                      </a:r>
                      <a:endParaRPr lang="en-US" sz="15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0D2340"/>
                    </a:solidFill>
                  </a:tcPr>
                </a:tc>
                <a:tc>
                  <a:txBody>
                    <a:bodyPr/>
                    <a:lstStyle/>
                    <a:p>
                      <a:pPr marL="0" indent="0">
                        <a:buNone/>
                      </a:pPr>
                      <a:r>
                        <a:rPr lang="en-US" sz="1500" b="1" dirty="0">
                          <a:solidFill>
                            <a:srgbClr val="FFFFFF"/>
                          </a:solidFill>
                          <a:latin typeface="Calibri" pitchFamily="34" charset="0"/>
                          <a:ea typeface="Calibri" pitchFamily="34" charset="-122"/>
                          <a:cs typeface="Calibri" pitchFamily="34" charset="-120"/>
                        </a:rPr>
                        <a:t>Role &amp; Contribution</a:t>
                      </a:r>
                      <a:endParaRPr lang="en-US" sz="15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0D2340"/>
                    </a:solidFill>
                  </a:tcPr>
                </a:tc>
                <a:extLst>
                  <a:ext uri="{0D108BD9-81ED-4DB2-BD59-A6C34878D82A}">
                    <a16:rowId xmlns:a16="http://schemas.microsoft.com/office/drawing/2014/main" val="10000"/>
                  </a:ext>
                </a:extLst>
              </a:tr>
              <a:tr h="670560">
                <a:tc>
                  <a:txBody>
                    <a:bodyPr/>
                    <a:lstStyle/>
                    <a:p>
                      <a:pPr marL="0" indent="0">
                        <a:buNone/>
                      </a:pPr>
                      <a:r>
                        <a:rPr lang="en-US" sz="1300" b="1" dirty="0">
                          <a:solidFill>
                            <a:srgbClr val="1E2D3D"/>
                          </a:solidFill>
                          <a:latin typeface="Calibri" pitchFamily="34" charset="0"/>
                          <a:ea typeface="Calibri" pitchFamily="34" charset="-122"/>
                          <a:cs typeface="Calibri" pitchFamily="34" charset="-120"/>
                        </a:rPr>
                        <a:t>NHS England &amp; CAMHS</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EAF4F6"/>
                    </a:solidFill>
                  </a:tcPr>
                </a:tc>
                <a:tc>
                  <a:txBody>
                    <a:bodyPr/>
                    <a:lstStyle/>
                    <a:p>
                      <a:pPr marL="0" indent="0">
                        <a:buNone/>
                      </a:pPr>
                      <a:r>
                        <a:rPr lang="en-US" sz="1300" dirty="0">
                          <a:solidFill>
                            <a:srgbClr val="1E2D3D"/>
                          </a:solidFill>
                          <a:latin typeface="Calibri" pitchFamily="34" charset="0"/>
                          <a:ea typeface="Calibri" pitchFamily="34" charset="-122"/>
                          <a:cs typeface="Calibri" pitchFamily="34" charset="-120"/>
                        </a:rPr>
                        <a:t>Commission and clinically validate the digital intervention; ensure integration with mental health referral pathways</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EAF4F6"/>
                    </a:solidFill>
                  </a:tcPr>
                </a:tc>
                <a:extLst>
                  <a:ext uri="{0D108BD9-81ED-4DB2-BD59-A6C34878D82A}">
                    <a16:rowId xmlns:a16="http://schemas.microsoft.com/office/drawing/2014/main" val="10001"/>
                  </a:ext>
                </a:extLst>
              </a:tr>
              <a:tr h="670560">
                <a:tc>
                  <a:txBody>
                    <a:bodyPr/>
                    <a:lstStyle/>
                    <a:p>
                      <a:pPr marL="0" indent="0">
                        <a:buNone/>
                      </a:pPr>
                      <a:r>
                        <a:rPr lang="en-US" sz="1300" b="1" dirty="0">
                          <a:solidFill>
                            <a:srgbClr val="1E2D3D"/>
                          </a:solidFill>
                          <a:latin typeface="Calibri" pitchFamily="34" charset="0"/>
                          <a:ea typeface="Calibri" pitchFamily="34" charset="-122"/>
                          <a:cs typeface="Calibri" pitchFamily="34" charset="-120"/>
                        </a:rPr>
                        <a:t>Department of Education / Schools</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FFFFFF"/>
                    </a:solidFill>
                  </a:tcPr>
                </a:tc>
                <a:tc>
                  <a:txBody>
                    <a:bodyPr/>
                    <a:lstStyle/>
                    <a:p>
                      <a:pPr marL="0" indent="0">
                        <a:buNone/>
                      </a:pPr>
                      <a:r>
                        <a:rPr lang="en-US" sz="1300" dirty="0">
                          <a:solidFill>
                            <a:srgbClr val="1E2D3D"/>
                          </a:solidFill>
                          <a:latin typeface="Calibri" pitchFamily="34" charset="0"/>
                          <a:ea typeface="Calibri" pitchFamily="34" charset="-122"/>
                          <a:cs typeface="Calibri" pitchFamily="34" charset="-120"/>
                        </a:rPr>
                        <a:t>Provide school-based access; train staff; embed intervention in PSHE curriculum</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70560">
                <a:tc>
                  <a:txBody>
                    <a:bodyPr/>
                    <a:lstStyle/>
                    <a:p>
                      <a:pPr marL="0" indent="0">
                        <a:buNone/>
                      </a:pPr>
                      <a:r>
                        <a:rPr lang="en-US" sz="1300" b="1" dirty="0">
                          <a:solidFill>
                            <a:srgbClr val="1E2D3D"/>
                          </a:solidFill>
                          <a:latin typeface="Calibri" pitchFamily="34" charset="0"/>
                          <a:ea typeface="Calibri" pitchFamily="34" charset="-122"/>
                          <a:cs typeface="Calibri" pitchFamily="34" charset="-120"/>
                        </a:rPr>
                        <a:t>Local Authorities &amp; PCNs</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EAF4F6"/>
                    </a:solidFill>
                  </a:tcPr>
                </a:tc>
                <a:tc>
                  <a:txBody>
                    <a:bodyPr/>
                    <a:lstStyle/>
                    <a:p>
                      <a:pPr marL="0" indent="0">
                        <a:buNone/>
                      </a:pPr>
                      <a:r>
                        <a:rPr lang="en-US" sz="1300" dirty="0">
                          <a:solidFill>
                            <a:srgbClr val="1E2D3D"/>
                          </a:solidFill>
                          <a:latin typeface="Calibri" pitchFamily="34" charset="0"/>
                          <a:ea typeface="Calibri" pitchFamily="34" charset="-122"/>
                          <a:cs typeface="Calibri" pitchFamily="34" charset="-120"/>
                        </a:rPr>
                        <a:t>Fund community roll-out; address digital exclusion in deprived areas</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EAF4F6"/>
                    </a:solidFill>
                  </a:tcPr>
                </a:tc>
                <a:extLst>
                  <a:ext uri="{0D108BD9-81ED-4DB2-BD59-A6C34878D82A}">
                    <a16:rowId xmlns:a16="http://schemas.microsoft.com/office/drawing/2014/main" val="10003"/>
                  </a:ext>
                </a:extLst>
              </a:tr>
              <a:tr h="670560">
                <a:tc>
                  <a:txBody>
                    <a:bodyPr/>
                    <a:lstStyle/>
                    <a:p>
                      <a:pPr marL="0" indent="0">
                        <a:buNone/>
                      </a:pPr>
                      <a:r>
                        <a:rPr lang="en-US" sz="1300" b="1" dirty="0">
                          <a:solidFill>
                            <a:srgbClr val="1E2D3D"/>
                          </a:solidFill>
                          <a:latin typeface="Calibri" pitchFamily="34" charset="0"/>
                          <a:ea typeface="Calibri" pitchFamily="34" charset="-122"/>
                          <a:cs typeface="Calibri" pitchFamily="34" charset="-120"/>
                        </a:rPr>
                        <a:t>App Developers &amp; Tech Companies</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FFFFFF"/>
                    </a:solidFill>
                  </a:tcPr>
                </a:tc>
                <a:tc>
                  <a:txBody>
                    <a:bodyPr/>
                    <a:lstStyle/>
                    <a:p>
                      <a:pPr marL="0" indent="0">
                        <a:buNone/>
                      </a:pPr>
                      <a:r>
                        <a:rPr lang="en-US" sz="1300" dirty="0">
                          <a:solidFill>
                            <a:srgbClr val="1E2D3D"/>
                          </a:solidFill>
                          <a:latin typeface="Calibri" pitchFamily="34" charset="0"/>
                          <a:ea typeface="Calibri" pitchFamily="34" charset="-122"/>
                          <a:cs typeface="Calibri" pitchFamily="34" charset="-120"/>
                        </a:rPr>
                        <a:t>Design evidence-based, user-centred platforms aligned with NHS Digital standards</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670560">
                <a:tc>
                  <a:txBody>
                    <a:bodyPr/>
                    <a:lstStyle/>
                    <a:p>
                      <a:pPr marL="0" indent="0">
                        <a:buNone/>
                      </a:pPr>
                      <a:r>
                        <a:rPr lang="en-US" sz="1300" b="1" dirty="0">
                          <a:solidFill>
                            <a:srgbClr val="1E2D3D"/>
                          </a:solidFill>
                          <a:latin typeface="Calibri" pitchFamily="34" charset="0"/>
                          <a:ea typeface="Calibri" pitchFamily="34" charset="-122"/>
                          <a:cs typeface="Calibri" pitchFamily="34" charset="-120"/>
                        </a:rPr>
                        <a:t>Parents, Carers &amp; Young People</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EAF4F6"/>
                    </a:solidFill>
                  </a:tcPr>
                </a:tc>
                <a:tc>
                  <a:txBody>
                    <a:bodyPr/>
                    <a:lstStyle/>
                    <a:p>
                      <a:pPr marL="0" indent="0">
                        <a:buNone/>
                      </a:pPr>
                      <a:r>
                        <a:rPr lang="en-US" sz="1300" dirty="0">
                          <a:solidFill>
                            <a:srgbClr val="1E2D3D"/>
                          </a:solidFill>
                          <a:latin typeface="Calibri" pitchFamily="34" charset="0"/>
                          <a:ea typeface="Calibri" pitchFamily="34" charset="-122"/>
                          <a:cs typeface="Calibri" pitchFamily="34" charset="-120"/>
                        </a:rPr>
                        <a:t>Co-design participation; consent guardians; user feedback loops</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EAF4F6"/>
                    </a:solidFill>
                  </a:tcPr>
                </a:tc>
                <a:extLst>
                  <a:ext uri="{0D108BD9-81ED-4DB2-BD59-A6C34878D82A}">
                    <a16:rowId xmlns:a16="http://schemas.microsoft.com/office/drawing/2014/main" val="10005"/>
                  </a:ext>
                </a:extLst>
              </a:tr>
              <a:tr h="670560">
                <a:tc>
                  <a:txBody>
                    <a:bodyPr/>
                    <a:lstStyle/>
                    <a:p>
                      <a:pPr marL="0" indent="0">
                        <a:buNone/>
                      </a:pPr>
                      <a:r>
                        <a:rPr lang="en-US" sz="1300" b="1" dirty="0">
                          <a:solidFill>
                            <a:srgbClr val="1E2D3D"/>
                          </a:solidFill>
                          <a:latin typeface="Calibri" pitchFamily="34" charset="0"/>
                          <a:ea typeface="Calibri" pitchFamily="34" charset="-122"/>
                          <a:cs typeface="Calibri" pitchFamily="34" charset="-120"/>
                        </a:rPr>
                        <a:t>Charities (e.g. Young Minds, Mind)</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FFFFFF"/>
                    </a:solidFill>
                  </a:tcPr>
                </a:tc>
                <a:tc>
                  <a:txBody>
                    <a:bodyPr/>
                    <a:lstStyle/>
                    <a:p>
                      <a:pPr marL="0" indent="0">
                        <a:buNone/>
                      </a:pPr>
                      <a:r>
                        <a:rPr lang="en-US" sz="1300" dirty="0">
                          <a:solidFill>
                            <a:srgbClr val="1E2D3D"/>
                          </a:solidFill>
                          <a:latin typeface="Calibri" pitchFamily="34" charset="0"/>
                          <a:ea typeface="Calibri" pitchFamily="34" charset="-122"/>
                          <a:cs typeface="Calibri" pitchFamily="34" charset="-120"/>
                        </a:rPr>
                        <a:t>Peer support, awareness campaigns, safeguarding support (Young Minds, 2023)</a:t>
                      </a:r>
                      <a:endParaRPr lang="en-US" sz="1300" dirty="0">
                        <a:latin typeface="Calibri" charset="0"/>
                        <a:ea typeface="Calibri" charset="0"/>
                        <a:cs typeface="Calibri" charset="0"/>
                      </a:endParaRPr>
                    </a:p>
                  </a:txBody>
                  <a:tcPr marL="121920" marR="121920" marT="60960" marB="60960">
                    <a:lnL w="6350" cap="flat" cmpd="sng" algn="ctr">
                      <a:solidFill>
                        <a:srgbClr val="D6E4EA"/>
                      </a:solidFill>
                      <a:prstDash val="solid"/>
                      <a:round/>
                      <a:headEnd type="none" w="med" len="med"/>
                      <a:tailEnd type="none" w="med" len="med"/>
                    </a:lnL>
                    <a:lnR w="6350" cap="flat" cmpd="sng" algn="ctr">
                      <a:solidFill>
                        <a:srgbClr val="D6E4EA"/>
                      </a:solidFill>
                      <a:prstDash val="solid"/>
                      <a:round/>
                      <a:headEnd type="none" w="med" len="med"/>
                      <a:tailEnd type="none" w="med" len="med"/>
                    </a:lnR>
                    <a:lnT w="6350" cap="flat" cmpd="sng" algn="ctr">
                      <a:solidFill>
                        <a:srgbClr val="D6E4EA"/>
                      </a:solidFill>
                      <a:prstDash val="solid"/>
                      <a:round/>
                      <a:headEnd type="none" w="med" len="med"/>
                      <a:tailEnd type="none" w="med" len="med"/>
                    </a:lnT>
                    <a:lnB w="6350" cap="flat" cmpd="sng" algn="ctr">
                      <a:solidFill>
                        <a:srgbClr val="D6E4EA"/>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Barriers to Implementation</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4</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Multiple barriers hinder equitable delivery of digital mental health interventions (Radez et al., 2021)</a:t>
            </a:r>
            <a:endParaRPr lang="en-US" sz="1467" dirty="0"/>
          </a:p>
        </p:txBody>
      </p:sp>
      <p:graphicFrame>
        <p:nvGraphicFramePr>
          <p:cNvPr id="10" name="Chart 0"/>
          <p:cNvGraphicFramePr/>
          <p:nvPr/>
        </p:nvGraphicFramePr>
        <p:xfrm>
          <a:off x="365760" y="1584960"/>
          <a:ext cx="7071360" cy="4754880"/>
        </p:xfrm>
        <a:graphic>
          <a:graphicData uri="http://schemas.openxmlformats.org/drawingml/2006/chart">
            <c:chart xmlns:c="http://schemas.openxmlformats.org/drawingml/2006/chart" xmlns:r="http://schemas.openxmlformats.org/officeDocument/2006/relationships" r:id="rId3"/>
          </a:graphicData>
        </a:graphic>
      </p:graphicFrame>
      <p:sp>
        <p:nvSpPr>
          <p:cNvPr id="11" name="Shape 8"/>
          <p:cNvSpPr/>
          <p:nvPr/>
        </p:nvSpPr>
        <p:spPr>
          <a:xfrm>
            <a:off x="7680960" y="1584960"/>
            <a:ext cx="4145280" cy="1158240"/>
          </a:xfrm>
          <a:prstGeom prst="rect">
            <a:avLst/>
          </a:prstGeom>
          <a:solidFill>
            <a:srgbClr val="0A7E8C"/>
          </a:solidFill>
          <a:ln w="12700">
            <a:solidFill>
              <a:srgbClr val="0A7E8C"/>
            </a:solidFill>
            <a:prstDash val="solid"/>
          </a:ln>
          <a:effectLst>
            <a:outerShdw blurRad="50800" dist="12700" dir="8100000" algn="bl" rotWithShape="0">
              <a:srgbClr val="000000">
                <a:alpha val="10000"/>
              </a:srgbClr>
            </a:outerShdw>
          </a:effectLst>
        </p:spPr>
        <p:txBody>
          <a:bodyPr/>
          <a:lstStyle/>
          <a:p>
            <a:endParaRPr lang="en-IN"/>
          </a:p>
        </p:txBody>
      </p:sp>
      <p:sp>
        <p:nvSpPr>
          <p:cNvPr id="12" name="Text 9"/>
          <p:cNvSpPr/>
          <p:nvPr/>
        </p:nvSpPr>
        <p:spPr>
          <a:xfrm>
            <a:off x="7802880" y="1645920"/>
            <a:ext cx="3901440" cy="341376"/>
          </a:xfrm>
          <a:prstGeom prst="rect">
            <a:avLst/>
          </a:prstGeom>
          <a:noFill/>
          <a:ln/>
        </p:spPr>
        <p:txBody>
          <a:bodyPr wrap="square" rtlCol="0" anchor="ctr"/>
          <a:lstStyle/>
          <a:p>
            <a:r>
              <a:rPr lang="en-US" sz="1467" b="1" dirty="0">
                <a:solidFill>
                  <a:srgbClr val="FFFFFF"/>
                </a:solidFill>
                <a:latin typeface="Calibri" pitchFamily="34" charset="0"/>
                <a:ea typeface="Calibri" pitchFamily="34" charset="-122"/>
                <a:cs typeface="Calibri" pitchFamily="34" charset="-120"/>
              </a:rPr>
              <a:t>Digital Divide</a:t>
            </a:r>
            <a:endParaRPr lang="en-US" sz="1467" dirty="0"/>
          </a:p>
        </p:txBody>
      </p:sp>
      <p:sp>
        <p:nvSpPr>
          <p:cNvPr id="13" name="Text 10"/>
          <p:cNvSpPr/>
          <p:nvPr/>
        </p:nvSpPr>
        <p:spPr>
          <a:xfrm>
            <a:off x="7802880" y="1987296"/>
            <a:ext cx="3901440" cy="707136"/>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28% of UK adolescents lack consistent home internet access, disproportionately affecting deprived communities (ONS, 2023)</a:t>
            </a:r>
            <a:endParaRPr lang="en-US" sz="1200" dirty="0"/>
          </a:p>
        </p:txBody>
      </p:sp>
      <p:sp>
        <p:nvSpPr>
          <p:cNvPr id="14" name="Shape 11"/>
          <p:cNvSpPr/>
          <p:nvPr/>
        </p:nvSpPr>
        <p:spPr>
          <a:xfrm>
            <a:off x="7680960" y="2987040"/>
            <a:ext cx="4145280" cy="1158240"/>
          </a:xfrm>
          <a:prstGeom prst="rect">
            <a:avLst/>
          </a:prstGeom>
          <a:solidFill>
            <a:srgbClr val="0D2340"/>
          </a:solidFill>
          <a:ln w="12700">
            <a:solidFill>
              <a:srgbClr val="0D2340"/>
            </a:solidFill>
            <a:prstDash val="solid"/>
          </a:ln>
          <a:effectLst>
            <a:outerShdw blurRad="50800" dist="12700" dir="8100000" algn="bl" rotWithShape="0">
              <a:srgbClr val="000000">
                <a:alpha val="10000"/>
              </a:srgbClr>
            </a:outerShdw>
          </a:effectLst>
        </p:spPr>
        <p:txBody>
          <a:bodyPr/>
          <a:lstStyle/>
          <a:p>
            <a:endParaRPr lang="en-IN"/>
          </a:p>
        </p:txBody>
      </p:sp>
      <p:sp>
        <p:nvSpPr>
          <p:cNvPr id="15" name="Text 12"/>
          <p:cNvSpPr/>
          <p:nvPr/>
        </p:nvSpPr>
        <p:spPr>
          <a:xfrm>
            <a:off x="7802880" y="3048000"/>
            <a:ext cx="3901440" cy="341376"/>
          </a:xfrm>
          <a:prstGeom prst="rect">
            <a:avLst/>
          </a:prstGeom>
          <a:noFill/>
          <a:ln/>
        </p:spPr>
        <p:txBody>
          <a:bodyPr wrap="square" rtlCol="0" anchor="ctr"/>
          <a:lstStyle/>
          <a:p>
            <a:r>
              <a:rPr lang="en-US" sz="1467" b="1" dirty="0">
                <a:solidFill>
                  <a:srgbClr val="FFFFFF"/>
                </a:solidFill>
                <a:latin typeface="Calibri" pitchFamily="34" charset="0"/>
                <a:ea typeface="Calibri" pitchFamily="34" charset="-122"/>
                <a:cs typeface="Calibri" pitchFamily="34" charset="-120"/>
              </a:rPr>
              <a:t>Stigma &amp; Culture</a:t>
            </a:r>
            <a:endParaRPr lang="en-US" sz="1467" dirty="0"/>
          </a:p>
        </p:txBody>
      </p:sp>
      <p:sp>
        <p:nvSpPr>
          <p:cNvPr id="16" name="Text 13"/>
          <p:cNvSpPr/>
          <p:nvPr/>
        </p:nvSpPr>
        <p:spPr>
          <a:xfrm>
            <a:off x="7802880" y="3389376"/>
            <a:ext cx="3901440" cy="707136"/>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41% cite cultural stigma as a barrier; BAME groups face additional cultural and language challenges (Radez et al., 2021)</a:t>
            </a:r>
            <a:endParaRPr lang="en-US" sz="1200" dirty="0"/>
          </a:p>
        </p:txBody>
      </p:sp>
      <p:sp>
        <p:nvSpPr>
          <p:cNvPr id="17" name="Shape 14"/>
          <p:cNvSpPr/>
          <p:nvPr/>
        </p:nvSpPr>
        <p:spPr>
          <a:xfrm>
            <a:off x="7680960" y="4389120"/>
            <a:ext cx="4145280" cy="1158240"/>
          </a:xfrm>
          <a:prstGeom prst="rect">
            <a:avLst/>
          </a:prstGeom>
          <a:solidFill>
            <a:srgbClr val="F4A228"/>
          </a:solidFill>
          <a:ln w="12700">
            <a:solidFill>
              <a:srgbClr val="F4A228"/>
            </a:solidFill>
            <a:prstDash val="solid"/>
          </a:ln>
          <a:effectLst>
            <a:outerShdw blurRad="50800" dist="12700" dir="8100000" algn="bl" rotWithShape="0">
              <a:srgbClr val="000000">
                <a:alpha val="10000"/>
              </a:srgbClr>
            </a:outerShdw>
          </a:effectLst>
        </p:spPr>
        <p:txBody>
          <a:bodyPr/>
          <a:lstStyle/>
          <a:p>
            <a:endParaRPr lang="en-IN"/>
          </a:p>
        </p:txBody>
      </p:sp>
      <p:sp>
        <p:nvSpPr>
          <p:cNvPr id="18" name="Text 15"/>
          <p:cNvSpPr/>
          <p:nvPr/>
        </p:nvSpPr>
        <p:spPr>
          <a:xfrm>
            <a:off x="7802880" y="4450080"/>
            <a:ext cx="3901440" cy="341376"/>
          </a:xfrm>
          <a:prstGeom prst="rect">
            <a:avLst/>
          </a:prstGeom>
          <a:noFill/>
          <a:ln/>
        </p:spPr>
        <p:txBody>
          <a:bodyPr wrap="square" rtlCol="0" anchor="ctr"/>
          <a:lstStyle/>
          <a:p>
            <a:r>
              <a:rPr lang="en-US" sz="1467" b="1" dirty="0">
                <a:solidFill>
                  <a:srgbClr val="FFFFFF"/>
                </a:solidFill>
                <a:latin typeface="Calibri" pitchFamily="34" charset="0"/>
                <a:ea typeface="Calibri" pitchFamily="34" charset="-122"/>
                <a:cs typeface="Calibri" pitchFamily="34" charset="-120"/>
              </a:rPr>
              <a:t>Privacy Fears</a:t>
            </a:r>
            <a:endParaRPr lang="en-US" sz="1467" dirty="0"/>
          </a:p>
        </p:txBody>
      </p:sp>
      <p:sp>
        <p:nvSpPr>
          <p:cNvPr id="19" name="Text 16"/>
          <p:cNvSpPr/>
          <p:nvPr/>
        </p:nvSpPr>
        <p:spPr>
          <a:xfrm>
            <a:off x="7802880" y="4791456"/>
            <a:ext cx="3901440" cy="707136"/>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33% worry about data security; adolescents are reluctant to share sensitive mental health data digitally (Reitz et al., 2021)</a:t>
            </a:r>
            <a:endParaRPr lang="en-US" sz="12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Legal Framework &amp; Compliance</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4</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Any digital health intervention for under-18s must navigate a complex legal landscape (ICO, 2021; Reitz et al., 2021)</a:t>
            </a:r>
            <a:endParaRPr lang="en-US" sz="1467" dirty="0"/>
          </a:p>
        </p:txBody>
      </p:sp>
      <p:sp>
        <p:nvSpPr>
          <p:cNvPr id="10" name="Shape 8"/>
          <p:cNvSpPr/>
          <p:nvPr/>
        </p:nvSpPr>
        <p:spPr>
          <a:xfrm>
            <a:off x="365760" y="1584960"/>
            <a:ext cx="5608320" cy="2097024"/>
          </a:xfrm>
          <a:prstGeom prst="rect">
            <a:avLst/>
          </a:prstGeom>
          <a:solidFill>
            <a:srgbClr val="FFFFFF"/>
          </a:solidFill>
          <a:ln w="19050">
            <a:solidFill>
              <a:srgbClr val="0D2340"/>
            </a:solidFill>
            <a:prstDash val="solid"/>
          </a:ln>
          <a:effectLst>
            <a:outerShdw blurRad="63500" dist="25400" dir="8100000" algn="bl" rotWithShape="0">
              <a:srgbClr val="000000">
                <a:alpha val="10000"/>
              </a:srgbClr>
            </a:outerShdw>
          </a:effectLst>
        </p:spPr>
        <p:txBody>
          <a:bodyPr/>
          <a:lstStyle/>
          <a:p>
            <a:endParaRPr lang="en-IN"/>
          </a:p>
        </p:txBody>
      </p:sp>
      <p:sp>
        <p:nvSpPr>
          <p:cNvPr id="11" name="Shape 9"/>
          <p:cNvSpPr/>
          <p:nvPr/>
        </p:nvSpPr>
        <p:spPr>
          <a:xfrm>
            <a:off x="365760" y="1584960"/>
            <a:ext cx="5608320" cy="463296"/>
          </a:xfrm>
          <a:prstGeom prst="rect">
            <a:avLst/>
          </a:prstGeom>
          <a:solidFill>
            <a:srgbClr val="0D2340"/>
          </a:solidFill>
          <a:ln w="12700">
            <a:solidFill>
              <a:srgbClr val="0D2340"/>
            </a:solidFill>
            <a:prstDash val="solid"/>
          </a:ln>
        </p:spPr>
        <p:txBody>
          <a:bodyPr/>
          <a:lstStyle/>
          <a:p>
            <a:endParaRPr lang="en-IN"/>
          </a:p>
        </p:txBody>
      </p:sp>
      <p:sp>
        <p:nvSpPr>
          <p:cNvPr id="12" name="Text 10"/>
          <p:cNvSpPr/>
          <p:nvPr/>
        </p:nvSpPr>
        <p:spPr>
          <a:xfrm>
            <a:off x="487680" y="1633728"/>
            <a:ext cx="5364480" cy="365760"/>
          </a:xfrm>
          <a:prstGeom prst="rect">
            <a:avLst/>
          </a:prstGeom>
          <a:noFill/>
          <a:ln/>
        </p:spPr>
        <p:txBody>
          <a:bodyPr wrap="square" rtlCol="0" anchor="ctr"/>
          <a:lstStyle/>
          <a:p>
            <a:r>
              <a:rPr lang="en-US" sz="1600" b="1" dirty="0">
                <a:solidFill>
                  <a:srgbClr val="FFFFFF"/>
                </a:solidFill>
                <a:latin typeface="Calibri" pitchFamily="34" charset="0"/>
                <a:ea typeface="Calibri" pitchFamily="34" charset="-122"/>
                <a:cs typeface="Calibri" pitchFamily="34" charset="-120"/>
              </a:rPr>
              <a:t>UK GDPR 2021</a:t>
            </a:r>
            <a:endParaRPr lang="en-US" sz="1600" dirty="0"/>
          </a:p>
        </p:txBody>
      </p:sp>
      <p:sp>
        <p:nvSpPr>
          <p:cNvPr id="13" name="Text 11"/>
          <p:cNvSpPr/>
          <p:nvPr/>
        </p:nvSpPr>
        <p:spPr>
          <a:xfrm>
            <a:off x="487680" y="2121408"/>
            <a:ext cx="5364480" cy="1487424"/>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Personal data processed only with lawful basis. For under-18s, parental/guardian consent required for data collection. Special category data (health) demands explicit consent and Data Protection Impact Assessment (DPIA).</a:t>
            </a:r>
            <a:endParaRPr lang="en-US" sz="1267" dirty="0"/>
          </a:p>
        </p:txBody>
      </p:sp>
      <p:sp>
        <p:nvSpPr>
          <p:cNvPr id="14" name="Shape 12"/>
          <p:cNvSpPr/>
          <p:nvPr/>
        </p:nvSpPr>
        <p:spPr>
          <a:xfrm>
            <a:off x="365760" y="3901440"/>
            <a:ext cx="5608320" cy="2097024"/>
          </a:xfrm>
          <a:prstGeom prst="rect">
            <a:avLst/>
          </a:prstGeom>
          <a:solidFill>
            <a:srgbClr val="FFFFFF"/>
          </a:solidFill>
          <a:ln w="19050">
            <a:solidFill>
              <a:srgbClr val="0A7E8C"/>
            </a:solidFill>
            <a:prstDash val="solid"/>
          </a:ln>
          <a:effectLst>
            <a:outerShdw blurRad="63500" dist="25400" dir="8100000" algn="bl" rotWithShape="0">
              <a:srgbClr val="000000">
                <a:alpha val="10000"/>
              </a:srgbClr>
            </a:outerShdw>
          </a:effectLst>
        </p:spPr>
        <p:txBody>
          <a:bodyPr/>
          <a:lstStyle/>
          <a:p>
            <a:endParaRPr lang="en-IN"/>
          </a:p>
        </p:txBody>
      </p:sp>
      <p:sp>
        <p:nvSpPr>
          <p:cNvPr id="15" name="Shape 13"/>
          <p:cNvSpPr/>
          <p:nvPr/>
        </p:nvSpPr>
        <p:spPr>
          <a:xfrm>
            <a:off x="365760" y="3901440"/>
            <a:ext cx="5608320" cy="463296"/>
          </a:xfrm>
          <a:prstGeom prst="rect">
            <a:avLst/>
          </a:prstGeom>
          <a:solidFill>
            <a:srgbClr val="0A7E8C"/>
          </a:solidFill>
          <a:ln w="12700">
            <a:solidFill>
              <a:srgbClr val="0A7E8C"/>
            </a:solidFill>
            <a:prstDash val="solid"/>
          </a:ln>
        </p:spPr>
        <p:txBody>
          <a:bodyPr/>
          <a:lstStyle/>
          <a:p>
            <a:endParaRPr lang="en-IN"/>
          </a:p>
        </p:txBody>
      </p:sp>
      <p:sp>
        <p:nvSpPr>
          <p:cNvPr id="16" name="Text 14"/>
          <p:cNvSpPr/>
          <p:nvPr/>
        </p:nvSpPr>
        <p:spPr>
          <a:xfrm>
            <a:off x="487680" y="3950208"/>
            <a:ext cx="5364480" cy="365760"/>
          </a:xfrm>
          <a:prstGeom prst="rect">
            <a:avLst/>
          </a:prstGeom>
          <a:noFill/>
          <a:ln/>
        </p:spPr>
        <p:txBody>
          <a:bodyPr wrap="square" rtlCol="0" anchor="ctr"/>
          <a:lstStyle/>
          <a:p>
            <a:r>
              <a:rPr lang="en-US" sz="1600" b="1" dirty="0">
                <a:solidFill>
                  <a:srgbClr val="FFFFFF"/>
                </a:solidFill>
                <a:latin typeface="Calibri" pitchFamily="34" charset="0"/>
                <a:ea typeface="Calibri" pitchFamily="34" charset="-122"/>
                <a:cs typeface="Calibri" pitchFamily="34" charset="-120"/>
              </a:rPr>
              <a:t>ICO Children's Code (2021)</a:t>
            </a:r>
            <a:endParaRPr lang="en-US" sz="1600" dirty="0"/>
          </a:p>
        </p:txBody>
      </p:sp>
      <p:sp>
        <p:nvSpPr>
          <p:cNvPr id="17" name="Text 15"/>
          <p:cNvSpPr/>
          <p:nvPr/>
        </p:nvSpPr>
        <p:spPr>
          <a:xfrm>
            <a:off x="487680" y="4437888"/>
            <a:ext cx="5364480" cy="1487424"/>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Age-appropriate design: privacy by default; data minimisation; no profiling of children for marketing; geolocation off by default. Apps must meet all 15 standards of the code.</a:t>
            </a:r>
            <a:endParaRPr lang="en-US" sz="1267" dirty="0"/>
          </a:p>
        </p:txBody>
      </p:sp>
      <p:sp>
        <p:nvSpPr>
          <p:cNvPr id="18" name="Shape 16"/>
          <p:cNvSpPr/>
          <p:nvPr/>
        </p:nvSpPr>
        <p:spPr>
          <a:xfrm>
            <a:off x="6217920" y="1584960"/>
            <a:ext cx="5608320" cy="2097024"/>
          </a:xfrm>
          <a:prstGeom prst="rect">
            <a:avLst/>
          </a:prstGeom>
          <a:solidFill>
            <a:srgbClr val="FFFFFF"/>
          </a:solidFill>
          <a:ln w="19050">
            <a:solidFill>
              <a:srgbClr val="3A5068"/>
            </a:solidFill>
            <a:prstDash val="solid"/>
          </a:ln>
          <a:effectLst>
            <a:outerShdw blurRad="63500" dist="25400" dir="8100000" algn="bl" rotWithShape="0">
              <a:srgbClr val="000000">
                <a:alpha val="10000"/>
              </a:srgbClr>
            </a:outerShdw>
          </a:effectLst>
        </p:spPr>
        <p:txBody>
          <a:bodyPr/>
          <a:lstStyle/>
          <a:p>
            <a:endParaRPr lang="en-IN"/>
          </a:p>
        </p:txBody>
      </p:sp>
      <p:sp>
        <p:nvSpPr>
          <p:cNvPr id="19" name="Shape 17"/>
          <p:cNvSpPr/>
          <p:nvPr/>
        </p:nvSpPr>
        <p:spPr>
          <a:xfrm>
            <a:off x="6217920" y="1584960"/>
            <a:ext cx="5608320" cy="463296"/>
          </a:xfrm>
          <a:prstGeom prst="rect">
            <a:avLst/>
          </a:prstGeom>
          <a:solidFill>
            <a:srgbClr val="3A5068"/>
          </a:solidFill>
          <a:ln w="12700">
            <a:solidFill>
              <a:srgbClr val="3A5068"/>
            </a:solidFill>
            <a:prstDash val="solid"/>
          </a:ln>
        </p:spPr>
        <p:txBody>
          <a:bodyPr/>
          <a:lstStyle/>
          <a:p>
            <a:endParaRPr lang="en-IN"/>
          </a:p>
        </p:txBody>
      </p:sp>
      <p:sp>
        <p:nvSpPr>
          <p:cNvPr id="20" name="Text 18"/>
          <p:cNvSpPr/>
          <p:nvPr/>
        </p:nvSpPr>
        <p:spPr>
          <a:xfrm>
            <a:off x="6339840" y="1633728"/>
            <a:ext cx="5364480" cy="365760"/>
          </a:xfrm>
          <a:prstGeom prst="rect">
            <a:avLst/>
          </a:prstGeom>
          <a:noFill/>
          <a:ln/>
        </p:spPr>
        <p:txBody>
          <a:bodyPr wrap="square" rtlCol="0" anchor="ctr"/>
          <a:lstStyle/>
          <a:p>
            <a:r>
              <a:rPr lang="en-US" sz="1600" b="1" dirty="0">
                <a:solidFill>
                  <a:srgbClr val="FFFFFF"/>
                </a:solidFill>
                <a:latin typeface="Calibri" pitchFamily="34" charset="0"/>
                <a:ea typeface="Calibri" pitchFamily="34" charset="-122"/>
                <a:cs typeface="Calibri" pitchFamily="34" charset="-120"/>
              </a:rPr>
              <a:t>Mental Capacity &amp; Gillick Competence</a:t>
            </a:r>
            <a:endParaRPr lang="en-US" sz="1600" dirty="0"/>
          </a:p>
        </p:txBody>
      </p:sp>
      <p:sp>
        <p:nvSpPr>
          <p:cNvPr id="21" name="Text 19"/>
          <p:cNvSpPr/>
          <p:nvPr/>
        </p:nvSpPr>
        <p:spPr>
          <a:xfrm>
            <a:off x="6339840" y="2121408"/>
            <a:ext cx="5364480" cy="1487424"/>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Adolescents aged 16–17 may consent independently (Mental Capacity Act 2005). Gillick-competent under-16s may also self-consent; clinicians must assess capacity individually.</a:t>
            </a:r>
            <a:endParaRPr lang="en-US" sz="1267" dirty="0"/>
          </a:p>
        </p:txBody>
      </p:sp>
      <p:sp>
        <p:nvSpPr>
          <p:cNvPr id="22" name="Shape 20"/>
          <p:cNvSpPr/>
          <p:nvPr/>
        </p:nvSpPr>
        <p:spPr>
          <a:xfrm>
            <a:off x="6217920" y="3901440"/>
            <a:ext cx="5608320" cy="2097024"/>
          </a:xfrm>
          <a:prstGeom prst="rect">
            <a:avLst/>
          </a:prstGeom>
          <a:solidFill>
            <a:srgbClr val="FFFFFF"/>
          </a:solidFill>
          <a:ln w="19050">
            <a:solidFill>
              <a:srgbClr val="F4A228"/>
            </a:solidFill>
            <a:prstDash val="solid"/>
          </a:ln>
          <a:effectLst>
            <a:outerShdw blurRad="63500" dist="25400" dir="8100000" algn="bl" rotWithShape="0">
              <a:srgbClr val="000000">
                <a:alpha val="10000"/>
              </a:srgbClr>
            </a:outerShdw>
          </a:effectLst>
        </p:spPr>
        <p:txBody>
          <a:bodyPr/>
          <a:lstStyle/>
          <a:p>
            <a:endParaRPr lang="en-IN"/>
          </a:p>
        </p:txBody>
      </p:sp>
      <p:sp>
        <p:nvSpPr>
          <p:cNvPr id="23" name="Shape 21"/>
          <p:cNvSpPr/>
          <p:nvPr/>
        </p:nvSpPr>
        <p:spPr>
          <a:xfrm>
            <a:off x="6217920" y="3901440"/>
            <a:ext cx="5608320" cy="463296"/>
          </a:xfrm>
          <a:prstGeom prst="rect">
            <a:avLst/>
          </a:prstGeom>
          <a:solidFill>
            <a:srgbClr val="F4A228"/>
          </a:solidFill>
          <a:ln w="12700">
            <a:solidFill>
              <a:srgbClr val="F4A228"/>
            </a:solidFill>
            <a:prstDash val="solid"/>
          </a:ln>
        </p:spPr>
        <p:txBody>
          <a:bodyPr/>
          <a:lstStyle/>
          <a:p>
            <a:endParaRPr lang="en-IN"/>
          </a:p>
        </p:txBody>
      </p:sp>
      <p:sp>
        <p:nvSpPr>
          <p:cNvPr id="24" name="Text 22"/>
          <p:cNvSpPr/>
          <p:nvPr/>
        </p:nvSpPr>
        <p:spPr>
          <a:xfrm>
            <a:off x="6339840" y="3950208"/>
            <a:ext cx="5364480" cy="365760"/>
          </a:xfrm>
          <a:prstGeom prst="rect">
            <a:avLst/>
          </a:prstGeom>
          <a:noFill/>
          <a:ln/>
        </p:spPr>
        <p:txBody>
          <a:bodyPr wrap="square" rtlCol="0" anchor="ctr"/>
          <a:lstStyle/>
          <a:p>
            <a:r>
              <a:rPr lang="en-US" sz="1600" b="1" dirty="0">
                <a:solidFill>
                  <a:srgbClr val="FFFFFF"/>
                </a:solidFill>
                <a:latin typeface="Calibri" pitchFamily="34" charset="0"/>
                <a:ea typeface="Calibri" pitchFamily="34" charset="-122"/>
                <a:cs typeface="Calibri" pitchFamily="34" charset="-120"/>
              </a:rPr>
              <a:t>CQC &amp; NHS Digital Standards</a:t>
            </a:r>
            <a:endParaRPr lang="en-US" sz="1600" dirty="0"/>
          </a:p>
        </p:txBody>
      </p:sp>
      <p:sp>
        <p:nvSpPr>
          <p:cNvPr id="25" name="Text 23"/>
          <p:cNvSpPr/>
          <p:nvPr/>
        </p:nvSpPr>
        <p:spPr>
          <a:xfrm>
            <a:off x="6339840" y="4437888"/>
            <a:ext cx="5364480" cy="1487424"/>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Digital mental health tools used clinically must meet CQC registration requirements and NHS Digital's data security and protection toolkit for NHS-linked services.</a:t>
            </a:r>
            <a:endParaRPr lang="en-US" sz="1267"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Ethical Considerations</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4</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Ethical deployment requires commitment to equity, transparency and non-maleficence (Torous et al., 2021)</a:t>
            </a:r>
            <a:endParaRPr lang="en-US" sz="1467" dirty="0"/>
          </a:p>
        </p:txBody>
      </p:sp>
      <p:sp>
        <p:nvSpPr>
          <p:cNvPr id="10" name="Shape 8"/>
          <p:cNvSpPr/>
          <p:nvPr/>
        </p:nvSpPr>
        <p:spPr>
          <a:xfrm>
            <a:off x="365760" y="1584960"/>
            <a:ext cx="5608320" cy="2011680"/>
          </a:xfrm>
          <a:prstGeom prst="rect">
            <a:avLst/>
          </a:prstGeom>
          <a:solidFill>
            <a:srgbClr val="FFFFFF"/>
          </a:solidFill>
          <a:ln w="19050">
            <a:solidFill>
              <a:srgbClr val="0A7E8C"/>
            </a:solidFill>
            <a:prstDash val="solid"/>
          </a:ln>
          <a:effectLst>
            <a:outerShdw blurRad="50800" dist="12700" dir="8100000" algn="bl" rotWithShape="0">
              <a:srgbClr val="000000">
                <a:alpha val="8000"/>
              </a:srgbClr>
            </a:outerShdw>
          </a:effectLst>
        </p:spPr>
        <p:txBody>
          <a:bodyPr/>
          <a:lstStyle/>
          <a:p>
            <a:endParaRPr lang="en-IN"/>
          </a:p>
        </p:txBody>
      </p:sp>
      <p:sp>
        <p:nvSpPr>
          <p:cNvPr id="11" name="Shape 9"/>
          <p:cNvSpPr/>
          <p:nvPr/>
        </p:nvSpPr>
        <p:spPr>
          <a:xfrm>
            <a:off x="365760" y="1584960"/>
            <a:ext cx="97536" cy="2011680"/>
          </a:xfrm>
          <a:prstGeom prst="rect">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585216" y="1682496"/>
            <a:ext cx="5242560" cy="426720"/>
          </a:xfrm>
          <a:prstGeom prst="rect">
            <a:avLst/>
          </a:prstGeom>
          <a:noFill/>
          <a:ln/>
        </p:spPr>
        <p:txBody>
          <a:bodyPr wrap="square" rtlCol="0" anchor="ctr"/>
          <a:lstStyle/>
          <a:p>
            <a:r>
              <a:rPr lang="en-US" sz="1733" b="1" dirty="0">
                <a:solidFill>
                  <a:srgbClr val="0A7E8C"/>
                </a:solidFill>
                <a:latin typeface="Calibri" pitchFamily="34" charset="0"/>
                <a:ea typeface="Calibri" pitchFamily="34" charset="-122"/>
                <a:cs typeface="Calibri" pitchFamily="34" charset="-120"/>
              </a:rPr>
              <a:t>Equity &amp; Access</a:t>
            </a:r>
            <a:endParaRPr lang="en-US" sz="1733" dirty="0"/>
          </a:p>
        </p:txBody>
      </p:sp>
      <p:sp>
        <p:nvSpPr>
          <p:cNvPr id="13" name="Text 11"/>
          <p:cNvSpPr/>
          <p:nvPr/>
        </p:nvSpPr>
        <p:spPr>
          <a:xfrm>
            <a:off x="585216" y="2133600"/>
            <a:ext cx="5242560" cy="134112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Digital health must not widen inequalities. Targeted support for deprived, BAME and rural adolescents is essential (Creswell et al., 2021).</a:t>
            </a:r>
            <a:endParaRPr lang="en-US" sz="1333" dirty="0"/>
          </a:p>
        </p:txBody>
      </p:sp>
      <p:sp>
        <p:nvSpPr>
          <p:cNvPr id="14" name="Shape 12"/>
          <p:cNvSpPr/>
          <p:nvPr/>
        </p:nvSpPr>
        <p:spPr>
          <a:xfrm>
            <a:off x="6217920" y="1584960"/>
            <a:ext cx="5608320" cy="2011680"/>
          </a:xfrm>
          <a:prstGeom prst="rect">
            <a:avLst/>
          </a:prstGeom>
          <a:solidFill>
            <a:srgbClr val="FFFFFF"/>
          </a:solidFill>
          <a:ln w="19050">
            <a:solidFill>
              <a:srgbClr val="0D2340"/>
            </a:solidFill>
            <a:prstDash val="solid"/>
          </a:ln>
          <a:effectLst>
            <a:outerShdw blurRad="50800" dist="12700" dir="8100000" algn="bl" rotWithShape="0">
              <a:srgbClr val="000000">
                <a:alpha val="8000"/>
              </a:srgbClr>
            </a:outerShdw>
          </a:effectLst>
        </p:spPr>
        <p:txBody>
          <a:bodyPr/>
          <a:lstStyle/>
          <a:p>
            <a:endParaRPr lang="en-IN"/>
          </a:p>
        </p:txBody>
      </p:sp>
      <p:sp>
        <p:nvSpPr>
          <p:cNvPr id="15" name="Shape 13"/>
          <p:cNvSpPr/>
          <p:nvPr/>
        </p:nvSpPr>
        <p:spPr>
          <a:xfrm>
            <a:off x="6217920" y="1584960"/>
            <a:ext cx="97536" cy="2011680"/>
          </a:xfrm>
          <a:prstGeom prst="rect">
            <a:avLst/>
          </a:prstGeom>
          <a:solidFill>
            <a:srgbClr val="0D2340"/>
          </a:solidFill>
          <a:ln w="12700">
            <a:solidFill>
              <a:srgbClr val="0D2340"/>
            </a:solidFill>
            <a:prstDash val="solid"/>
          </a:ln>
        </p:spPr>
        <p:txBody>
          <a:bodyPr/>
          <a:lstStyle/>
          <a:p>
            <a:endParaRPr lang="en-IN"/>
          </a:p>
        </p:txBody>
      </p:sp>
      <p:sp>
        <p:nvSpPr>
          <p:cNvPr id="16" name="Text 14"/>
          <p:cNvSpPr/>
          <p:nvPr/>
        </p:nvSpPr>
        <p:spPr>
          <a:xfrm>
            <a:off x="6437376" y="1682496"/>
            <a:ext cx="5242560" cy="426720"/>
          </a:xfrm>
          <a:prstGeom prst="rect">
            <a:avLst/>
          </a:prstGeom>
          <a:noFill/>
          <a:ln/>
        </p:spPr>
        <p:txBody>
          <a:bodyPr wrap="square" rtlCol="0" anchor="ctr"/>
          <a:lstStyle/>
          <a:p>
            <a:r>
              <a:rPr lang="en-US" sz="1733" b="1" dirty="0">
                <a:solidFill>
                  <a:srgbClr val="0D2340"/>
                </a:solidFill>
                <a:latin typeface="Calibri" pitchFamily="34" charset="0"/>
                <a:ea typeface="Calibri" pitchFamily="34" charset="-122"/>
                <a:cs typeface="Calibri" pitchFamily="34" charset="-120"/>
              </a:rPr>
              <a:t>Algorithmic Bias</a:t>
            </a:r>
            <a:endParaRPr lang="en-US" sz="1733" dirty="0"/>
          </a:p>
        </p:txBody>
      </p:sp>
      <p:sp>
        <p:nvSpPr>
          <p:cNvPr id="17" name="Text 15"/>
          <p:cNvSpPr/>
          <p:nvPr/>
        </p:nvSpPr>
        <p:spPr>
          <a:xfrm>
            <a:off x="6437376" y="2133600"/>
            <a:ext cx="5242560" cy="134112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AI-driven tools risk embedding racial, gender or socioeconomic bias in mental health assessments. Bias audits and diverse training datasets are mandatory (Torous et al., 2021).</a:t>
            </a:r>
            <a:endParaRPr lang="en-US" sz="1333" dirty="0"/>
          </a:p>
        </p:txBody>
      </p:sp>
      <p:sp>
        <p:nvSpPr>
          <p:cNvPr id="18" name="Shape 16"/>
          <p:cNvSpPr/>
          <p:nvPr/>
        </p:nvSpPr>
        <p:spPr>
          <a:xfrm>
            <a:off x="365760" y="3718560"/>
            <a:ext cx="5608320" cy="2011680"/>
          </a:xfrm>
          <a:prstGeom prst="rect">
            <a:avLst/>
          </a:prstGeom>
          <a:solidFill>
            <a:srgbClr val="FFFFFF"/>
          </a:solidFill>
          <a:ln w="19050">
            <a:solidFill>
              <a:srgbClr val="3A5068"/>
            </a:solidFill>
            <a:prstDash val="solid"/>
          </a:ln>
          <a:effectLst>
            <a:outerShdw blurRad="50800" dist="12700" dir="8100000" algn="bl" rotWithShape="0">
              <a:srgbClr val="000000">
                <a:alpha val="8000"/>
              </a:srgbClr>
            </a:outerShdw>
          </a:effectLst>
        </p:spPr>
        <p:txBody>
          <a:bodyPr/>
          <a:lstStyle/>
          <a:p>
            <a:endParaRPr lang="en-IN"/>
          </a:p>
        </p:txBody>
      </p:sp>
      <p:sp>
        <p:nvSpPr>
          <p:cNvPr id="19" name="Shape 17"/>
          <p:cNvSpPr/>
          <p:nvPr/>
        </p:nvSpPr>
        <p:spPr>
          <a:xfrm>
            <a:off x="365760" y="3718560"/>
            <a:ext cx="97536" cy="2011680"/>
          </a:xfrm>
          <a:prstGeom prst="rect">
            <a:avLst/>
          </a:prstGeom>
          <a:solidFill>
            <a:srgbClr val="3A5068"/>
          </a:solidFill>
          <a:ln w="12700">
            <a:solidFill>
              <a:srgbClr val="3A5068"/>
            </a:solidFill>
            <a:prstDash val="solid"/>
          </a:ln>
        </p:spPr>
        <p:txBody>
          <a:bodyPr/>
          <a:lstStyle/>
          <a:p>
            <a:endParaRPr lang="en-IN"/>
          </a:p>
        </p:txBody>
      </p:sp>
      <p:sp>
        <p:nvSpPr>
          <p:cNvPr id="20" name="Text 18"/>
          <p:cNvSpPr/>
          <p:nvPr/>
        </p:nvSpPr>
        <p:spPr>
          <a:xfrm>
            <a:off x="585216" y="3816096"/>
            <a:ext cx="5242560" cy="426720"/>
          </a:xfrm>
          <a:prstGeom prst="rect">
            <a:avLst/>
          </a:prstGeom>
          <a:noFill/>
          <a:ln/>
        </p:spPr>
        <p:txBody>
          <a:bodyPr wrap="square" rtlCol="0" anchor="ctr"/>
          <a:lstStyle/>
          <a:p>
            <a:r>
              <a:rPr lang="en-US" sz="1733" b="1" dirty="0">
                <a:solidFill>
                  <a:srgbClr val="3A5068"/>
                </a:solidFill>
                <a:latin typeface="Calibri" pitchFamily="34" charset="0"/>
                <a:ea typeface="Calibri" pitchFamily="34" charset="-122"/>
                <a:cs typeface="Calibri" pitchFamily="34" charset="-120"/>
              </a:rPr>
              <a:t>Informed Consent &amp; Autonomy</a:t>
            </a:r>
            <a:endParaRPr lang="en-US" sz="1733" dirty="0"/>
          </a:p>
        </p:txBody>
      </p:sp>
      <p:sp>
        <p:nvSpPr>
          <p:cNvPr id="21" name="Text 19"/>
          <p:cNvSpPr/>
          <p:nvPr/>
        </p:nvSpPr>
        <p:spPr>
          <a:xfrm>
            <a:off x="585216" y="4267200"/>
            <a:ext cx="5242560" cy="134112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Young people must understand how their data will be used. Consent forms should be written in plain, age-appropriate language avoiding coercion.</a:t>
            </a:r>
            <a:endParaRPr lang="en-US" sz="1333" dirty="0"/>
          </a:p>
        </p:txBody>
      </p:sp>
      <p:sp>
        <p:nvSpPr>
          <p:cNvPr id="22" name="Shape 20"/>
          <p:cNvSpPr/>
          <p:nvPr/>
        </p:nvSpPr>
        <p:spPr>
          <a:xfrm>
            <a:off x="6217920" y="3718560"/>
            <a:ext cx="5608320" cy="2011680"/>
          </a:xfrm>
          <a:prstGeom prst="rect">
            <a:avLst/>
          </a:prstGeom>
          <a:solidFill>
            <a:srgbClr val="FFFFFF"/>
          </a:solidFill>
          <a:ln w="19050">
            <a:solidFill>
              <a:srgbClr val="F4A228"/>
            </a:solidFill>
            <a:prstDash val="solid"/>
          </a:ln>
          <a:effectLst>
            <a:outerShdw blurRad="50800" dist="12700" dir="8100000" algn="bl" rotWithShape="0">
              <a:srgbClr val="000000">
                <a:alpha val="8000"/>
              </a:srgbClr>
            </a:outerShdw>
          </a:effectLst>
        </p:spPr>
        <p:txBody>
          <a:bodyPr/>
          <a:lstStyle/>
          <a:p>
            <a:endParaRPr lang="en-IN"/>
          </a:p>
        </p:txBody>
      </p:sp>
      <p:sp>
        <p:nvSpPr>
          <p:cNvPr id="23" name="Shape 21"/>
          <p:cNvSpPr/>
          <p:nvPr/>
        </p:nvSpPr>
        <p:spPr>
          <a:xfrm>
            <a:off x="6217920" y="3718560"/>
            <a:ext cx="97536" cy="2011680"/>
          </a:xfrm>
          <a:prstGeom prst="rect">
            <a:avLst/>
          </a:prstGeom>
          <a:solidFill>
            <a:srgbClr val="F4A228"/>
          </a:solidFill>
          <a:ln w="12700">
            <a:solidFill>
              <a:srgbClr val="F4A228"/>
            </a:solidFill>
            <a:prstDash val="solid"/>
          </a:ln>
        </p:spPr>
        <p:txBody>
          <a:bodyPr/>
          <a:lstStyle/>
          <a:p>
            <a:endParaRPr lang="en-IN"/>
          </a:p>
        </p:txBody>
      </p:sp>
      <p:sp>
        <p:nvSpPr>
          <p:cNvPr id="24" name="Text 22"/>
          <p:cNvSpPr/>
          <p:nvPr/>
        </p:nvSpPr>
        <p:spPr>
          <a:xfrm>
            <a:off x="6437376" y="3816096"/>
            <a:ext cx="5242560" cy="426720"/>
          </a:xfrm>
          <a:prstGeom prst="rect">
            <a:avLst/>
          </a:prstGeom>
          <a:noFill/>
          <a:ln/>
        </p:spPr>
        <p:txBody>
          <a:bodyPr wrap="square" rtlCol="0" anchor="ctr"/>
          <a:lstStyle/>
          <a:p>
            <a:r>
              <a:rPr lang="en-US" sz="1733" b="1" dirty="0">
                <a:solidFill>
                  <a:srgbClr val="F4A228"/>
                </a:solidFill>
                <a:latin typeface="Calibri" pitchFamily="34" charset="0"/>
                <a:ea typeface="Calibri" pitchFamily="34" charset="-122"/>
                <a:cs typeface="Calibri" pitchFamily="34" charset="-120"/>
              </a:rPr>
              <a:t>Confidentiality vs. Safeguarding</a:t>
            </a:r>
            <a:endParaRPr lang="en-US" sz="1733" dirty="0"/>
          </a:p>
        </p:txBody>
      </p:sp>
      <p:sp>
        <p:nvSpPr>
          <p:cNvPr id="25" name="Text 23"/>
          <p:cNvSpPr/>
          <p:nvPr/>
        </p:nvSpPr>
        <p:spPr>
          <a:xfrm>
            <a:off x="6437376" y="4267200"/>
            <a:ext cx="5242560" cy="134112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Digital tools must balance confidentiality with mandatory safeguarding duties; clear disclosure protocols when risk to life is identified (NICE, 2019).</a:t>
            </a:r>
            <a:endParaRPr lang="en-US" sz="1333"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GDPR &amp; Data Protection in Practice</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4</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Practical compliance steps for the Kooth/AI app intervention (Reitz et al., 2021; ICO, 2021)</a:t>
            </a:r>
            <a:endParaRPr lang="en-US" sz="1467" dirty="0"/>
          </a:p>
        </p:txBody>
      </p:sp>
      <p:sp>
        <p:nvSpPr>
          <p:cNvPr id="10" name="Shape 8"/>
          <p:cNvSpPr/>
          <p:nvPr/>
        </p:nvSpPr>
        <p:spPr>
          <a:xfrm>
            <a:off x="365760" y="1584960"/>
            <a:ext cx="1828800" cy="1219200"/>
          </a:xfrm>
          <a:prstGeom prst="ellipse">
            <a:avLst/>
          </a:prstGeom>
          <a:solidFill>
            <a:srgbClr val="0A7E8C"/>
          </a:solidFill>
          <a:ln w="12700">
            <a:solidFill>
              <a:srgbClr val="0A7E8C"/>
            </a:solidFill>
            <a:prstDash val="solid"/>
          </a:ln>
        </p:spPr>
        <p:txBody>
          <a:bodyPr/>
          <a:lstStyle/>
          <a:p>
            <a:endParaRPr lang="en-IN"/>
          </a:p>
        </p:txBody>
      </p:sp>
      <p:sp>
        <p:nvSpPr>
          <p:cNvPr id="11" name="Text 9"/>
          <p:cNvSpPr/>
          <p:nvPr/>
        </p:nvSpPr>
        <p:spPr>
          <a:xfrm>
            <a:off x="365760" y="1584960"/>
            <a:ext cx="1828800" cy="1219200"/>
          </a:xfrm>
          <a:prstGeom prst="rect">
            <a:avLst/>
          </a:prstGeom>
          <a:noFill/>
          <a:ln/>
        </p:spPr>
        <p:txBody>
          <a:bodyPr wrap="square" rtlCol="0" anchor="ctr"/>
          <a:lstStyle/>
          <a:p>
            <a:pPr algn="ctr"/>
            <a:r>
              <a:rPr lang="en-US" sz="3467" b="1" dirty="0">
                <a:solidFill>
                  <a:srgbClr val="FFFFFF"/>
                </a:solidFill>
                <a:latin typeface="Calibri" pitchFamily="34" charset="0"/>
                <a:ea typeface="Calibri" pitchFamily="34" charset="-122"/>
                <a:cs typeface="Calibri" pitchFamily="34" charset="-120"/>
              </a:rPr>
              <a:t>1</a:t>
            </a:r>
            <a:endParaRPr lang="en-US" sz="3467" dirty="0"/>
          </a:p>
        </p:txBody>
      </p:sp>
      <p:sp>
        <p:nvSpPr>
          <p:cNvPr id="12" name="Shape 10"/>
          <p:cNvSpPr/>
          <p:nvPr/>
        </p:nvSpPr>
        <p:spPr>
          <a:xfrm>
            <a:off x="2194560" y="2194560"/>
            <a:ext cx="487680" cy="0"/>
          </a:xfrm>
          <a:prstGeom prst="line">
            <a:avLst/>
          </a:prstGeom>
          <a:noFill/>
          <a:ln w="25400">
            <a:solidFill>
              <a:srgbClr val="0D2340"/>
            </a:solidFill>
            <a:prstDash val="solid"/>
          </a:ln>
        </p:spPr>
        <p:txBody>
          <a:bodyPr/>
          <a:lstStyle/>
          <a:p>
            <a:endParaRPr lang="en-IN"/>
          </a:p>
        </p:txBody>
      </p:sp>
      <p:sp>
        <p:nvSpPr>
          <p:cNvPr id="13" name="Shape 11"/>
          <p:cNvSpPr/>
          <p:nvPr/>
        </p:nvSpPr>
        <p:spPr>
          <a:xfrm>
            <a:off x="365760" y="2987040"/>
            <a:ext cx="1828800" cy="329184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14" name="Text 12"/>
          <p:cNvSpPr/>
          <p:nvPr/>
        </p:nvSpPr>
        <p:spPr>
          <a:xfrm>
            <a:off x="426720" y="3108960"/>
            <a:ext cx="1706880" cy="426720"/>
          </a:xfrm>
          <a:prstGeom prst="rect">
            <a:avLst/>
          </a:prstGeom>
          <a:noFill/>
          <a:ln/>
        </p:spPr>
        <p:txBody>
          <a:bodyPr wrap="square" rtlCol="0" anchor="ctr"/>
          <a:lstStyle/>
          <a:p>
            <a:pPr algn="ctr"/>
            <a:r>
              <a:rPr lang="en-US" sz="1467" b="1" dirty="0">
                <a:solidFill>
                  <a:srgbClr val="0D2340"/>
                </a:solidFill>
                <a:latin typeface="Calibri" pitchFamily="34" charset="0"/>
                <a:ea typeface="Calibri" pitchFamily="34" charset="-122"/>
                <a:cs typeface="Calibri" pitchFamily="34" charset="-120"/>
              </a:rPr>
              <a:t>DPIA</a:t>
            </a:r>
            <a:endParaRPr lang="en-US" sz="1467" dirty="0"/>
          </a:p>
        </p:txBody>
      </p:sp>
      <p:sp>
        <p:nvSpPr>
          <p:cNvPr id="15" name="Text 13"/>
          <p:cNvSpPr/>
          <p:nvPr/>
        </p:nvSpPr>
        <p:spPr>
          <a:xfrm>
            <a:off x="463296" y="3596640"/>
            <a:ext cx="1645920" cy="2560320"/>
          </a:xfrm>
          <a:prstGeom prst="rect">
            <a:avLst/>
          </a:prstGeom>
          <a:noFill/>
          <a:ln/>
        </p:spPr>
        <p:txBody>
          <a:bodyPr wrap="square" rtlCol="0" anchor="t"/>
          <a:lstStyle/>
          <a:p>
            <a:pPr algn="ctr"/>
            <a:r>
              <a:rPr lang="en-US" sz="1267" dirty="0">
                <a:solidFill>
                  <a:srgbClr val="1E2D3D"/>
                </a:solidFill>
                <a:latin typeface="Calibri" pitchFamily="34" charset="0"/>
                <a:ea typeface="Calibri" pitchFamily="34" charset="-122"/>
                <a:cs typeface="Calibri" pitchFamily="34" charset="-120"/>
              </a:rPr>
              <a:t>Conduct Data Protection Impact Assessment before launch</a:t>
            </a:r>
            <a:endParaRPr lang="en-US" sz="1267" dirty="0"/>
          </a:p>
        </p:txBody>
      </p:sp>
      <p:sp>
        <p:nvSpPr>
          <p:cNvPr id="16" name="Shape 14"/>
          <p:cNvSpPr/>
          <p:nvPr/>
        </p:nvSpPr>
        <p:spPr>
          <a:xfrm>
            <a:off x="2682240" y="1584960"/>
            <a:ext cx="1828800" cy="1219200"/>
          </a:xfrm>
          <a:prstGeom prst="ellipse">
            <a:avLst/>
          </a:prstGeom>
          <a:solidFill>
            <a:srgbClr val="0A7E8C"/>
          </a:solidFill>
          <a:ln w="12700">
            <a:solidFill>
              <a:srgbClr val="0A7E8C"/>
            </a:solidFill>
            <a:prstDash val="solid"/>
          </a:ln>
        </p:spPr>
        <p:txBody>
          <a:bodyPr/>
          <a:lstStyle/>
          <a:p>
            <a:endParaRPr lang="en-IN"/>
          </a:p>
        </p:txBody>
      </p:sp>
      <p:sp>
        <p:nvSpPr>
          <p:cNvPr id="17" name="Text 15"/>
          <p:cNvSpPr/>
          <p:nvPr/>
        </p:nvSpPr>
        <p:spPr>
          <a:xfrm>
            <a:off x="2682240" y="1584960"/>
            <a:ext cx="1828800" cy="1219200"/>
          </a:xfrm>
          <a:prstGeom prst="rect">
            <a:avLst/>
          </a:prstGeom>
          <a:noFill/>
          <a:ln/>
        </p:spPr>
        <p:txBody>
          <a:bodyPr wrap="square" rtlCol="0" anchor="ctr"/>
          <a:lstStyle/>
          <a:p>
            <a:pPr algn="ctr"/>
            <a:r>
              <a:rPr lang="en-US" sz="3467" b="1" dirty="0">
                <a:solidFill>
                  <a:srgbClr val="FFFFFF"/>
                </a:solidFill>
                <a:latin typeface="Calibri" pitchFamily="34" charset="0"/>
                <a:ea typeface="Calibri" pitchFamily="34" charset="-122"/>
                <a:cs typeface="Calibri" pitchFamily="34" charset="-120"/>
              </a:rPr>
              <a:t>2</a:t>
            </a:r>
            <a:endParaRPr lang="en-US" sz="3467" dirty="0"/>
          </a:p>
        </p:txBody>
      </p:sp>
      <p:sp>
        <p:nvSpPr>
          <p:cNvPr id="18" name="Shape 16"/>
          <p:cNvSpPr/>
          <p:nvPr/>
        </p:nvSpPr>
        <p:spPr>
          <a:xfrm>
            <a:off x="4511040" y="2194560"/>
            <a:ext cx="487680" cy="0"/>
          </a:xfrm>
          <a:prstGeom prst="line">
            <a:avLst/>
          </a:prstGeom>
          <a:noFill/>
          <a:ln w="25400">
            <a:solidFill>
              <a:srgbClr val="0D2340"/>
            </a:solidFill>
            <a:prstDash val="solid"/>
          </a:ln>
        </p:spPr>
        <p:txBody>
          <a:bodyPr/>
          <a:lstStyle/>
          <a:p>
            <a:endParaRPr lang="en-IN"/>
          </a:p>
        </p:txBody>
      </p:sp>
      <p:sp>
        <p:nvSpPr>
          <p:cNvPr id="19" name="Shape 17"/>
          <p:cNvSpPr/>
          <p:nvPr/>
        </p:nvSpPr>
        <p:spPr>
          <a:xfrm>
            <a:off x="2682240" y="2987040"/>
            <a:ext cx="1828800" cy="329184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20" name="Text 18"/>
          <p:cNvSpPr/>
          <p:nvPr/>
        </p:nvSpPr>
        <p:spPr>
          <a:xfrm>
            <a:off x="2743200" y="3108960"/>
            <a:ext cx="1706880" cy="426720"/>
          </a:xfrm>
          <a:prstGeom prst="rect">
            <a:avLst/>
          </a:prstGeom>
          <a:noFill/>
          <a:ln/>
        </p:spPr>
        <p:txBody>
          <a:bodyPr wrap="square" rtlCol="0" anchor="ctr"/>
          <a:lstStyle/>
          <a:p>
            <a:pPr algn="ctr"/>
            <a:r>
              <a:rPr lang="en-US" sz="1467" b="1" dirty="0">
                <a:solidFill>
                  <a:srgbClr val="0D2340"/>
                </a:solidFill>
                <a:latin typeface="Calibri" pitchFamily="34" charset="0"/>
                <a:ea typeface="Calibri" pitchFamily="34" charset="-122"/>
                <a:cs typeface="Calibri" pitchFamily="34" charset="-120"/>
              </a:rPr>
              <a:t>Consent</a:t>
            </a:r>
            <a:endParaRPr lang="en-US" sz="1467" dirty="0"/>
          </a:p>
        </p:txBody>
      </p:sp>
      <p:sp>
        <p:nvSpPr>
          <p:cNvPr id="21" name="Text 19"/>
          <p:cNvSpPr/>
          <p:nvPr/>
        </p:nvSpPr>
        <p:spPr>
          <a:xfrm>
            <a:off x="2779776" y="3596640"/>
            <a:ext cx="1645920" cy="2560320"/>
          </a:xfrm>
          <a:prstGeom prst="rect">
            <a:avLst/>
          </a:prstGeom>
          <a:noFill/>
          <a:ln/>
        </p:spPr>
        <p:txBody>
          <a:bodyPr wrap="square" rtlCol="0" anchor="t"/>
          <a:lstStyle/>
          <a:p>
            <a:pPr algn="ctr"/>
            <a:r>
              <a:rPr lang="en-US" sz="1267" dirty="0">
                <a:solidFill>
                  <a:srgbClr val="1E2D3D"/>
                </a:solidFill>
                <a:latin typeface="Calibri" pitchFamily="34" charset="0"/>
                <a:ea typeface="Calibri" pitchFamily="34" charset="-122"/>
                <a:cs typeface="Calibri" pitchFamily="34" charset="-120"/>
              </a:rPr>
              <a:t>Age-verified, layered consent for data collection &amp; sharing</a:t>
            </a:r>
            <a:endParaRPr lang="en-US" sz="1267" dirty="0"/>
          </a:p>
        </p:txBody>
      </p:sp>
      <p:sp>
        <p:nvSpPr>
          <p:cNvPr id="22" name="Shape 20"/>
          <p:cNvSpPr/>
          <p:nvPr/>
        </p:nvSpPr>
        <p:spPr>
          <a:xfrm>
            <a:off x="4998720" y="1584960"/>
            <a:ext cx="1828800" cy="1219200"/>
          </a:xfrm>
          <a:prstGeom prst="ellipse">
            <a:avLst/>
          </a:prstGeom>
          <a:solidFill>
            <a:srgbClr val="0A7E8C"/>
          </a:solidFill>
          <a:ln w="12700">
            <a:solidFill>
              <a:srgbClr val="0A7E8C"/>
            </a:solidFill>
            <a:prstDash val="solid"/>
          </a:ln>
        </p:spPr>
        <p:txBody>
          <a:bodyPr/>
          <a:lstStyle/>
          <a:p>
            <a:endParaRPr lang="en-IN"/>
          </a:p>
        </p:txBody>
      </p:sp>
      <p:sp>
        <p:nvSpPr>
          <p:cNvPr id="23" name="Text 21"/>
          <p:cNvSpPr/>
          <p:nvPr/>
        </p:nvSpPr>
        <p:spPr>
          <a:xfrm>
            <a:off x="4998720" y="1584960"/>
            <a:ext cx="1828800" cy="1219200"/>
          </a:xfrm>
          <a:prstGeom prst="rect">
            <a:avLst/>
          </a:prstGeom>
          <a:noFill/>
          <a:ln/>
        </p:spPr>
        <p:txBody>
          <a:bodyPr wrap="square" rtlCol="0" anchor="ctr"/>
          <a:lstStyle/>
          <a:p>
            <a:pPr algn="ctr"/>
            <a:r>
              <a:rPr lang="en-US" sz="3467" b="1" dirty="0">
                <a:solidFill>
                  <a:srgbClr val="FFFFFF"/>
                </a:solidFill>
                <a:latin typeface="Calibri" pitchFamily="34" charset="0"/>
                <a:ea typeface="Calibri" pitchFamily="34" charset="-122"/>
                <a:cs typeface="Calibri" pitchFamily="34" charset="-120"/>
              </a:rPr>
              <a:t>3</a:t>
            </a:r>
            <a:endParaRPr lang="en-US" sz="3467" dirty="0"/>
          </a:p>
        </p:txBody>
      </p:sp>
      <p:sp>
        <p:nvSpPr>
          <p:cNvPr id="24" name="Shape 22"/>
          <p:cNvSpPr/>
          <p:nvPr/>
        </p:nvSpPr>
        <p:spPr>
          <a:xfrm>
            <a:off x="6827520" y="2194560"/>
            <a:ext cx="487680" cy="0"/>
          </a:xfrm>
          <a:prstGeom prst="line">
            <a:avLst/>
          </a:prstGeom>
          <a:noFill/>
          <a:ln w="25400">
            <a:solidFill>
              <a:srgbClr val="0D2340"/>
            </a:solidFill>
            <a:prstDash val="solid"/>
          </a:ln>
        </p:spPr>
        <p:txBody>
          <a:bodyPr/>
          <a:lstStyle/>
          <a:p>
            <a:endParaRPr lang="en-IN"/>
          </a:p>
        </p:txBody>
      </p:sp>
      <p:sp>
        <p:nvSpPr>
          <p:cNvPr id="25" name="Shape 23"/>
          <p:cNvSpPr/>
          <p:nvPr/>
        </p:nvSpPr>
        <p:spPr>
          <a:xfrm>
            <a:off x="4998720" y="2987040"/>
            <a:ext cx="1828800" cy="329184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26" name="Text 24"/>
          <p:cNvSpPr/>
          <p:nvPr/>
        </p:nvSpPr>
        <p:spPr>
          <a:xfrm>
            <a:off x="5059680" y="3108960"/>
            <a:ext cx="1706880" cy="426720"/>
          </a:xfrm>
          <a:prstGeom prst="rect">
            <a:avLst/>
          </a:prstGeom>
          <a:noFill/>
          <a:ln/>
        </p:spPr>
        <p:txBody>
          <a:bodyPr wrap="square" rtlCol="0" anchor="ctr"/>
          <a:lstStyle/>
          <a:p>
            <a:pPr algn="ctr"/>
            <a:r>
              <a:rPr lang="en-US" sz="1467" b="1" dirty="0">
                <a:solidFill>
                  <a:srgbClr val="0D2340"/>
                </a:solidFill>
                <a:latin typeface="Calibri" pitchFamily="34" charset="0"/>
                <a:ea typeface="Calibri" pitchFamily="34" charset="-122"/>
                <a:cs typeface="Calibri" pitchFamily="34" charset="-120"/>
              </a:rPr>
              <a:t>Minimise</a:t>
            </a:r>
            <a:endParaRPr lang="en-US" sz="1467" dirty="0"/>
          </a:p>
        </p:txBody>
      </p:sp>
      <p:sp>
        <p:nvSpPr>
          <p:cNvPr id="27" name="Text 25"/>
          <p:cNvSpPr/>
          <p:nvPr/>
        </p:nvSpPr>
        <p:spPr>
          <a:xfrm>
            <a:off x="5096256" y="3596640"/>
            <a:ext cx="1645920" cy="2560320"/>
          </a:xfrm>
          <a:prstGeom prst="rect">
            <a:avLst/>
          </a:prstGeom>
          <a:noFill/>
          <a:ln/>
        </p:spPr>
        <p:txBody>
          <a:bodyPr wrap="square" rtlCol="0" anchor="t"/>
          <a:lstStyle/>
          <a:p>
            <a:pPr algn="ctr"/>
            <a:r>
              <a:rPr lang="en-US" sz="1267" dirty="0">
                <a:solidFill>
                  <a:srgbClr val="1E2D3D"/>
                </a:solidFill>
                <a:latin typeface="Calibri" pitchFamily="34" charset="0"/>
                <a:ea typeface="Calibri" pitchFamily="34" charset="-122"/>
                <a:cs typeface="Calibri" pitchFamily="34" charset="-120"/>
              </a:rPr>
              <a:t>Collect only necessary data; anonymise where possible</a:t>
            </a:r>
            <a:endParaRPr lang="en-US" sz="1267" dirty="0"/>
          </a:p>
        </p:txBody>
      </p:sp>
      <p:sp>
        <p:nvSpPr>
          <p:cNvPr id="28" name="Shape 26"/>
          <p:cNvSpPr/>
          <p:nvPr/>
        </p:nvSpPr>
        <p:spPr>
          <a:xfrm>
            <a:off x="7315200" y="1584960"/>
            <a:ext cx="1828800" cy="1219200"/>
          </a:xfrm>
          <a:prstGeom prst="ellipse">
            <a:avLst/>
          </a:prstGeom>
          <a:solidFill>
            <a:srgbClr val="0A7E8C"/>
          </a:solidFill>
          <a:ln w="12700">
            <a:solidFill>
              <a:srgbClr val="0A7E8C"/>
            </a:solidFill>
            <a:prstDash val="solid"/>
          </a:ln>
        </p:spPr>
        <p:txBody>
          <a:bodyPr/>
          <a:lstStyle/>
          <a:p>
            <a:endParaRPr lang="en-IN"/>
          </a:p>
        </p:txBody>
      </p:sp>
      <p:sp>
        <p:nvSpPr>
          <p:cNvPr id="29" name="Text 27"/>
          <p:cNvSpPr/>
          <p:nvPr/>
        </p:nvSpPr>
        <p:spPr>
          <a:xfrm>
            <a:off x="7315200" y="1584960"/>
            <a:ext cx="1828800" cy="1219200"/>
          </a:xfrm>
          <a:prstGeom prst="rect">
            <a:avLst/>
          </a:prstGeom>
          <a:noFill/>
          <a:ln/>
        </p:spPr>
        <p:txBody>
          <a:bodyPr wrap="square" rtlCol="0" anchor="ctr"/>
          <a:lstStyle/>
          <a:p>
            <a:pPr algn="ctr"/>
            <a:r>
              <a:rPr lang="en-US" sz="3467" b="1" dirty="0">
                <a:solidFill>
                  <a:srgbClr val="FFFFFF"/>
                </a:solidFill>
                <a:latin typeface="Calibri" pitchFamily="34" charset="0"/>
                <a:ea typeface="Calibri" pitchFamily="34" charset="-122"/>
                <a:cs typeface="Calibri" pitchFamily="34" charset="-120"/>
              </a:rPr>
              <a:t>4</a:t>
            </a:r>
            <a:endParaRPr lang="en-US" sz="3467" dirty="0"/>
          </a:p>
        </p:txBody>
      </p:sp>
      <p:sp>
        <p:nvSpPr>
          <p:cNvPr id="30" name="Shape 28"/>
          <p:cNvSpPr/>
          <p:nvPr/>
        </p:nvSpPr>
        <p:spPr>
          <a:xfrm>
            <a:off x="9144000" y="2194560"/>
            <a:ext cx="487680" cy="0"/>
          </a:xfrm>
          <a:prstGeom prst="line">
            <a:avLst/>
          </a:prstGeom>
          <a:noFill/>
          <a:ln w="25400">
            <a:solidFill>
              <a:srgbClr val="0D2340"/>
            </a:solidFill>
            <a:prstDash val="solid"/>
          </a:ln>
        </p:spPr>
        <p:txBody>
          <a:bodyPr/>
          <a:lstStyle/>
          <a:p>
            <a:endParaRPr lang="en-IN"/>
          </a:p>
        </p:txBody>
      </p:sp>
      <p:sp>
        <p:nvSpPr>
          <p:cNvPr id="31" name="Shape 29"/>
          <p:cNvSpPr/>
          <p:nvPr/>
        </p:nvSpPr>
        <p:spPr>
          <a:xfrm>
            <a:off x="7315200" y="2987040"/>
            <a:ext cx="1828800" cy="329184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32" name="Text 30"/>
          <p:cNvSpPr/>
          <p:nvPr/>
        </p:nvSpPr>
        <p:spPr>
          <a:xfrm>
            <a:off x="7376160" y="3108960"/>
            <a:ext cx="1706880" cy="426720"/>
          </a:xfrm>
          <a:prstGeom prst="rect">
            <a:avLst/>
          </a:prstGeom>
          <a:noFill/>
          <a:ln/>
        </p:spPr>
        <p:txBody>
          <a:bodyPr wrap="square" rtlCol="0" anchor="ctr"/>
          <a:lstStyle/>
          <a:p>
            <a:pPr algn="ctr"/>
            <a:r>
              <a:rPr lang="en-US" sz="1467" b="1" dirty="0">
                <a:solidFill>
                  <a:srgbClr val="0D2340"/>
                </a:solidFill>
                <a:latin typeface="Calibri" pitchFamily="34" charset="0"/>
                <a:ea typeface="Calibri" pitchFamily="34" charset="-122"/>
                <a:cs typeface="Calibri" pitchFamily="34" charset="-120"/>
              </a:rPr>
              <a:t>Secure</a:t>
            </a:r>
            <a:endParaRPr lang="en-US" sz="1467" dirty="0"/>
          </a:p>
        </p:txBody>
      </p:sp>
      <p:sp>
        <p:nvSpPr>
          <p:cNvPr id="33" name="Text 31"/>
          <p:cNvSpPr/>
          <p:nvPr/>
        </p:nvSpPr>
        <p:spPr>
          <a:xfrm>
            <a:off x="7412736" y="3596640"/>
            <a:ext cx="1645920" cy="2560320"/>
          </a:xfrm>
          <a:prstGeom prst="rect">
            <a:avLst/>
          </a:prstGeom>
          <a:noFill/>
          <a:ln/>
        </p:spPr>
        <p:txBody>
          <a:bodyPr wrap="square" rtlCol="0" anchor="t"/>
          <a:lstStyle/>
          <a:p>
            <a:pPr algn="ctr"/>
            <a:r>
              <a:rPr lang="en-US" sz="1267" dirty="0">
                <a:solidFill>
                  <a:srgbClr val="1E2D3D"/>
                </a:solidFill>
                <a:latin typeface="Calibri" pitchFamily="34" charset="0"/>
                <a:ea typeface="Calibri" pitchFamily="34" charset="-122"/>
                <a:cs typeface="Calibri" pitchFamily="34" charset="-120"/>
              </a:rPr>
              <a:t>End-to-end encryption; NHS Digital security toolkit compliance</a:t>
            </a:r>
            <a:endParaRPr lang="en-US" sz="1267" dirty="0"/>
          </a:p>
        </p:txBody>
      </p:sp>
      <p:sp>
        <p:nvSpPr>
          <p:cNvPr id="34" name="Shape 32"/>
          <p:cNvSpPr/>
          <p:nvPr/>
        </p:nvSpPr>
        <p:spPr>
          <a:xfrm>
            <a:off x="9631680" y="1584960"/>
            <a:ext cx="1828800" cy="1219200"/>
          </a:xfrm>
          <a:prstGeom prst="ellipse">
            <a:avLst/>
          </a:prstGeom>
          <a:solidFill>
            <a:srgbClr val="0A7E8C"/>
          </a:solidFill>
          <a:ln w="12700">
            <a:solidFill>
              <a:srgbClr val="0A7E8C"/>
            </a:solidFill>
            <a:prstDash val="solid"/>
          </a:ln>
        </p:spPr>
        <p:txBody>
          <a:bodyPr/>
          <a:lstStyle/>
          <a:p>
            <a:endParaRPr lang="en-IN"/>
          </a:p>
        </p:txBody>
      </p:sp>
      <p:sp>
        <p:nvSpPr>
          <p:cNvPr id="35" name="Text 33"/>
          <p:cNvSpPr/>
          <p:nvPr/>
        </p:nvSpPr>
        <p:spPr>
          <a:xfrm>
            <a:off x="9631680" y="1584960"/>
            <a:ext cx="1828800" cy="1219200"/>
          </a:xfrm>
          <a:prstGeom prst="rect">
            <a:avLst/>
          </a:prstGeom>
          <a:noFill/>
          <a:ln/>
        </p:spPr>
        <p:txBody>
          <a:bodyPr wrap="square" rtlCol="0" anchor="ctr"/>
          <a:lstStyle/>
          <a:p>
            <a:pPr algn="ctr"/>
            <a:r>
              <a:rPr lang="en-US" sz="3467" b="1" dirty="0">
                <a:solidFill>
                  <a:srgbClr val="FFFFFF"/>
                </a:solidFill>
                <a:latin typeface="Calibri" pitchFamily="34" charset="0"/>
                <a:ea typeface="Calibri" pitchFamily="34" charset="-122"/>
                <a:cs typeface="Calibri" pitchFamily="34" charset="-120"/>
              </a:rPr>
              <a:t>5</a:t>
            </a:r>
            <a:endParaRPr lang="en-US" sz="3467" dirty="0"/>
          </a:p>
        </p:txBody>
      </p:sp>
      <p:sp>
        <p:nvSpPr>
          <p:cNvPr id="36" name="Shape 34"/>
          <p:cNvSpPr/>
          <p:nvPr/>
        </p:nvSpPr>
        <p:spPr>
          <a:xfrm>
            <a:off x="9631680" y="2987040"/>
            <a:ext cx="1828800" cy="329184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37" name="Text 35"/>
          <p:cNvSpPr/>
          <p:nvPr/>
        </p:nvSpPr>
        <p:spPr>
          <a:xfrm>
            <a:off x="9692640" y="3108960"/>
            <a:ext cx="1706880" cy="426720"/>
          </a:xfrm>
          <a:prstGeom prst="rect">
            <a:avLst/>
          </a:prstGeom>
          <a:noFill/>
          <a:ln/>
        </p:spPr>
        <p:txBody>
          <a:bodyPr wrap="square" rtlCol="0" anchor="ctr"/>
          <a:lstStyle/>
          <a:p>
            <a:pPr algn="ctr"/>
            <a:r>
              <a:rPr lang="en-US" sz="1467" b="1" dirty="0">
                <a:solidFill>
                  <a:srgbClr val="0D2340"/>
                </a:solidFill>
                <a:latin typeface="Calibri" pitchFamily="34" charset="0"/>
                <a:ea typeface="Calibri" pitchFamily="34" charset="-122"/>
                <a:cs typeface="Calibri" pitchFamily="34" charset="-120"/>
              </a:rPr>
              <a:t>Rights</a:t>
            </a:r>
            <a:endParaRPr lang="en-US" sz="1467" dirty="0"/>
          </a:p>
        </p:txBody>
      </p:sp>
      <p:sp>
        <p:nvSpPr>
          <p:cNvPr id="38" name="Text 36"/>
          <p:cNvSpPr/>
          <p:nvPr/>
        </p:nvSpPr>
        <p:spPr>
          <a:xfrm>
            <a:off x="9729216" y="3596640"/>
            <a:ext cx="1645920" cy="2560320"/>
          </a:xfrm>
          <a:prstGeom prst="rect">
            <a:avLst/>
          </a:prstGeom>
          <a:noFill/>
          <a:ln/>
        </p:spPr>
        <p:txBody>
          <a:bodyPr wrap="square" rtlCol="0" anchor="t"/>
          <a:lstStyle/>
          <a:p>
            <a:pPr algn="ctr"/>
            <a:r>
              <a:rPr lang="en-US" sz="1267" dirty="0">
                <a:solidFill>
                  <a:srgbClr val="1E2D3D"/>
                </a:solidFill>
                <a:latin typeface="Calibri" pitchFamily="34" charset="0"/>
                <a:ea typeface="Calibri" pitchFamily="34" charset="-122"/>
                <a:cs typeface="Calibri" pitchFamily="34" charset="-120"/>
              </a:rPr>
              <a:t>Enable right to access, rectify, erase &amp; port data</a:t>
            </a:r>
            <a:endParaRPr lang="en-US" sz="1267"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Strategies to Overcome Barriers</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4</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A multi-pronged strategy is required to ensure equitable access and effective implementation</a:t>
            </a:r>
            <a:endParaRPr lang="en-US" sz="1467" dirty="0"/>
          </a:p>
        </p:txBody>
      </p:sp>
      <p:sp>
        <p:nvSpPr>
          <p:cNvPr id="10" name="Shape 8"/>
          <p:cNvSpPr/>
          <p:nvPr/>
        </p:nvSpPr>
        <p:spPr>
          <a:xfrm>
            <a:off x="365760" y="1584960"/>
            <a:ext cx="11460480" cy="877824"/>
          </a:xfrm>
          <a:prstGeom prst="rect">
            <a:avLst/>
          </a:prstGeom>
          <a:solidFill>
            <a:srgbClr val="EAF4F6"/>
          </a:solidFill>
          <a:ln w="6350">
            <a:solidFill>
              <a:srgbClr val="D6E4EA"/>
            </a:solidFill>
            <a:prstDash val="solid"/>
          </a:ln>
        </p:spPr>
        <p:txBody>
          <a:bodyPr/>
          <a:lstStyle/>
          <a:p>
            <a:endParaRPr lang="en-IN"/>
          </a:p>
        </p:txBody>
      </p:sp>
      <p:sp>
        <p:nvSpPr>
          <p:cNvPr id="11" name="Shape 9"/>
          <p:cNvSpPr/>
          <p:nvPr/>
        </p:nvSpPr>
        <p:spPr>
          <a:xfrm>
            <a:off x="365760" y="1584960"/>
            <a:ext cx="85344" cy="877824"/>
          </a:xfrm>
          <a:prstGeom prst="rect">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548640" y="1731264"/>
            <a:ext cx="2682240" cy="548640"/>
          </a:xfrm>
          <a:prstGeom prst="rect">
            <a:avLst/>
          </a:prstGeom>
          <a:noFill/>
          <a:ln/>
        </p:spPr>
        <p:txBody>
          <a:bodyPr wrap="square" rtlCol="0" anchor="ctr"/>
          <a:lstStyle/>
          <a:p>
            <a:r>
              <a:rPr lang="en-US" sz="1467" b="1" dirty="0">
                <a:solidFill>
                  <a:srgbClr val="0D2340"/>
                </a:solidFill>
                <a:latin typeface="Calibri" pitchFamily="34" charset="0"/>
                <a:ea typeface="Calibri" pitchFamily="34" charset="-122"/>
                <a:cs typeface="Calibri" pitchFamily="34" charset="-120"/>
              </a:rPr>
              <a:t>Digital Divide</a:t>
            </a:r>
            <a:endParaRPr lang="en-US" sz="1467" dirty="0"/>
          </a:p>
        </p:txBody>
      </p:sp>
      <p:sp>
        <p:nvSpPr>
          <p:cNvPr id="13" name="Text 11"/>
          <p:cNvSpPr/>
          <p:nvPr/>
        </p:nvSpPr>
        <p:spPr>
          <a:xfrm>
            <a:off x="3291840" y="1706880"/>
            <a:ext cx="8351520" cy="633984"/>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  Provide school-issued devices &amp; free SIM cards for high-need adolescents; partner with DCMS digital inclusion programme</a:t>
            </a:r>
            <a:endParaRPr lang="en-US" sz="1333" dirty="0"/>
          </a:p>
        </p:txBody>
      </p:sp>
      <p:sp>
        <p:nvSpPr>
          <p:cNvPr id="14" name="Shape 12"/>
          <p:cNvSpPr/>
          <p:nvPr/>
        </p:nvSpPr>
        <p:spPr>
          <a:xfrm>
            <a:off x="365760" y="2560320"/>
            <a:ext cx="11460480" cy="877824"/>
          </a:xfrm>
          <a:prstGeom prst="rect">
            <a:avLst/>
          </a:prstGeom>
          <a:solidFill>
            <a:srgbClr val="FFFFFF"/>
          </a:solidFill>
          <a:ln w="6350">
            <a:solidFill>
              <a:srgbClr val="D6E4EA"/>
            </a:solidFill>
            <a:prstDash val="solid"/>
          </a:ln>
        </p:spPr>
        <p:txBody>
          <a:bodyPr/>
          <a:lstStyle/>
          <a:p>
            <a:endParaRPr lang="en-IN"/>
          </a:p>
        </p:txBody>
      </p:sp>
      <p:sp>
        <p:nvSpPr>
          <p:cNvPr id="15" name="Shape 13"/>
          <p:cNvSpPr/>
          <p:nvPr/>
        </p:nvSpPr>
        <p:spPr>
          <a:xfrm>
            <a:off x="365760" y="2560320"/>
            <a:ext cx="85344" cy="877824"/>
          </a:xfrm>
          <a:prstGeom prst="rect">
            <a:avLst/>
          </a:prstGeom>
          <a:solidFill>
            <a:srgbClr val="0A7E8C"/>
          </a:solidFill>
          <a:ln w="12700">
            <a:solidFill>
              <a:srgbClr val="0A7E8C"/>
            </a:solidFill>
            <a:prstDash val="solid"/>
          </a:ln>
        </p:spPr>
        <p:txBody>
          <a:bodyPr/>
          <a:lstStyle/>
          <a:p>
            <a:endParaRPr lang="en-IN"/>
          </a:p>
        </p:txBody>
      </p:sp>
      <p:sp>
        <p:nvSpPr>
          <p:cNvPr id="16" name="Text 14"/>
          <p:cNvSpPr/>
          <p:nvPr/>
        </p:nvSpPr>
        <p:spPr>
          <a:xfrm>
            <a:off x="548640" y="2706624"/>
            <a:ext cx="2682240" cy="548640"/>
          </a:xfrm>
          <a:prstGeom prst="rect">
            <a:avLst/>
          </a:prstGeom>
          <a:noFill/>
          <a:ln/>
        </p:spPr>
        <p:txBody>
          <a:bodyPr wrap="square" rtlCol="0" anchor="ctr"/>
          <a:lstStyle/>
          <a:p>
            <a:r>
              <a:rPr lang="en-US" sz="1467" b="1" dirty="0">
                <a:solidFill>
                  <a:srgbClr val="0D2340"/>
                </a:solidFill>
                <a:latin typeface="Calibri" pitchFamily="34" charset="0"/>
                <a:ea typeface="Calibri" pitchFamily="34" charset="-122"/>
                <a:cs typeface="Calibri" pitchFamily="34" charset="-120"/>
              </a:rPr>
              <a:t>Digital Literacy</a:t>
            </a:r>
            <a:endParaRPr lang="en-US" sz="1467" dirty="0"/>
          </a:p>
        </p:txBody>
      </p:sp>
      <p:sp>
        <p:nvSpPr>
          <p:cNvPr id="17" name="Text 15"/>
          <p:cNvSpPr/>
          <p:nvPr/>
        </p:nvSpPr>
        <p:spPr>
          <a:xfrm>
            <a:off x="3291840" y="2682240"/>
            <a:ext cx="8351520" cy="633984"/>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  Embed digital skills training in PSHE; deliver parent workshops; offer multi-language app interfaces</a:t>
            </a:r>
            <a:endParaRPr lang="en-US" sz="1333" dirty="0"/>
          </a:p>
        </p:txBody>
      </p:sp>
      <p:sp>
        <p:nvSpPr>
          <p:cNvPr id="18" name="Shape 16"/>
          <p:cNvSpPr/>
          <p:nvPr/>
        </p:nvSpPr>
        <p:spPr>
          <a:xfrm>
            <a:off x="365760" y="3535680"/>
            <a:ext cx="11460480" cy="877824"/>
          </a:xfrm>
          <a:prstGeom prst="rect">
            <a:avLst/>
          </a:prstGeom>
          <a:solidFill>
            <a:srgbClr val="EAF4F6"/>
          </a:solidFill>
          <a:ln w="6350">
            <a:solidFill>
              <a:srgbClr val="D6E4EA"/>
            </a:solidFill>
            <a:prstDash val="solid"/>
          </a:ln>
        </p:spPr>
        <p:txBody>
          <a:bodyPr/>
          <a:lstStyle/>
          <a:p>
            <a:endParaRPr lang="en-IN"/>
          </a:p>
        </p:txBody>
      </p:sp>
      <p:sp>
        <p:nvSpPr>
          <p:cNvPr id="19" name="Shape 17"/>
          <p:cNvSpPr/>
          <p:nvPr/>
        </p:nvSpPr>
        <p:spPr>
          <a:xfrm>
            <a:off x="365760" y="3535680"/>
            <a:ext cx="85344" cy="877824"/>
          </a:xfrm>
          <a:prstGeom prst="rect">
            <a:avLst/>
          </a:prstGeom>
          <a:solidFill>
            <a:srgbClr val="0A7E8C"/>
          </a:solidFill>
          <a:ln w="12700">
            <a:solidFill>
              <a:srgbClr val="0A7E8C"/>
            </a:solidFill>
            <a:prstDash val="solid"/>
          </a:ln>
        </p:spPr>
        <p:txBody>
          <a:bodyPr/>
          <a:lstStyle/>
          <a:p>
            <a:endParaRPr lang="en-IN"/>
          </a:p>
        </p:txBody>
      </p:sp>
      <p:sp>
        <p:nvSpPr>
          <p:cNvPr id="20" name="Text 18"/>
          <p:cNvSpPr/>
          <p:nvPr/>
        </p:nvSpPr>
        <p:spPr>
          <a:xfrm>
            <a:off x="548640" y="3681984"/>
            <a:ext cx="2682240" cy="548640"/>
          </a:xfrm>
          <a:prstGeom prst="rect">
            <a:avLst/>
          </a:prstGeom>
          <a:noFill/>
          <a:ln/>
        </p:spPr>
        <p:txBody>
          <a:bodyPr wrap="square" rtlCol="0" anchor="ctr"/>
          <a:lstStyle/>
          <a:p>
            <a:r>
              <a:rPr lang="en-US" sz="1467" b="1" dirty="0">
                <a:solidFill>
                  <a:srgbClr val="0D2340"/>
                </a:solidFill>
                <a:latin typeface="Calibri" pitchFamily="34" charset="0"/>
                <a:ea typeface="Calibri" pitchFamily="34" charset="-122"/>
                <a:cs typeface="Calibri" pitchFamily="34" charset="-120"/>
              </a:rPr>
              <a:t>Cultural Stigma</a:t>
            </a:r>
            <a:endParaRPr lang="en-US" sz="1467" dirty="0"/>
          </a:p>
        </p:txBody>
      </p:sp>
      <p:sp>
        <p:nvSpPr>
          <p:cNvPr id="21" name="Text 19"/>
          <p:cNvSpPr/>
          <p:nvPr/>
        </p:nvSpPr>
        <p:spPr>
          <a:xfrm>
            <a:off x="3291840" y="3657600"/>
            <a:ext cx="8351520" cy="633984"/>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  Co-design app with BAME young people; engage community leaders; use culturally sensitive language and imagery</a:t>
            </a:r>
            <a:endParaRPr lang="en-US" sz="1333" dirty="0"/>
          </a:p>
        </p:txBody>
      </p:sp>
      <p:sp>
        <p:nvSpPr>
          <p:cNvPr id="22" name="Shape 20"/>
          <p:cNvSpPr/>
          <p:nvPr/>
        </p:nvSpPr>
        <p:spPr>
          <a:xfrm>
            <a:off x="365760" y="4511040"/>
            <a:ext cx="11460480" cy="877824"/>
          </a:xfrm>
          <a:prstGeom prst="rect">
            <a:avLst/>
          </a:prstGeom>
          <a:solidFill>
            <a:srgbClr val="FFFFFF"/>
          </a:solidFill>
          <a:ln w="6350">
            <a:solidFill>
              <a:srgbClr val="D6E4EA"/>
            </a:solidFill>
            <a:prstDash val="solid"/>
          </a:ln>
        </p:spPr>
        <p:txBody>
          <a:bodyPr/>
          <a:lstStyle/>
          <a:p>
            <a:endParaRPr lang="en-IN"/>
          </a:p>
        </p:txBody>
      </p:sp>
      <p:sp>
        <p:nvSpPr>
          <p:cNvPr id="23" name="Shape 21"/>
          <p:cNvSpPr/>
          <p:nvPr/>
        </p:nvSpPr>
        <p:spPr>
          <a:xfrm>
            <a:off x="365760" y="4511040"/>
            <a:ext cx="85344" cy="877824"/>
          </a:xfrm>
          <a:prstGeom prst="rect">
            <a:avLst/>
          </a:prstGeom>
          <a:solidFill>
            <a:srgbClr val="0A7E8C"/>
          </a:solidFill>
          <a:ln w="12700">
            <a:solidFill>
              <a:srgbClr val="0A7E8C"/>
            </a:solidFill>
            <a:prstDash val="solid"/>
          </a:ln>
        </p:spPr>
        <p:txBody>
          <a:bodyPr/>
          <a:lstStyle/>
          <a:p>
            <a:endParaRPr lang="en-IN"/>
          </a:p>
        </p:txBody>
      </p:sp>
      <p:sp>
        <p:nvSpPr>
          <p:cNvPr id="24" name="Text 22"/>
          <p:cNvSpPr/>
          <p:nvPr/>
        </p:nvSpPr>
        <p:spPr>
          <a:xfrm>
            <a:off x="548640" y="4657344"/>
            <a:ext cx="2682240" cy="548640"/>
          </a:xfrm>
          <a:prstGeom prst="rect">
            <a:avLst/>
          </a:prstGeom>
          <a:noFill/>
          <a:ln/>
        </p:spPr>
        <p:txBody>
          <a:bodyPr wrap="square" rtlCol="0" anchor="ctr"/>
          <a:lstStyle/>
          <a:p>
            <a:r>
              <a:rPr lang="en-US" sz="1467" b="1" dirty="0">
                <a:solidFill>
                  <a:srgbClr val="0D2340"/>
                </a:solidFill>
                <a:latin typeface="Calibri" pitchFamily="34" charset="0"/>
                <a:ea typeface="Calibri" pitchFamily="34" charset="-122"/>
                <a:cs typeface="Calibri" pitchFamily="34" charset="-120"/>
              </a:rPr>
              <a:t>Privacy Concerns</a:t>
            </a:r>
            <a:endParaRPr lang="en-US" sz="1467" dirty="0"/>
          </a:p>
        </p:txBody>
      </p:sp>
      <p:sp>
        <p:nvSpPr>
          <p:cNvPr id="25" name="Text 23"/>
          <p:cNvSpPr/>
          <p:nvPr/>
        </p:nvSpPr>
        <p:spPr>
          <a:xfrm>
            <a:off x="3291840" y="4632960"/>
            <a:ext cx="8351520" cy="633984"/>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  Transparent privacy notices in plain English; anonymous mode option; regular independent security audits published openly</a:t>
            </a:r>
            <a:endParaRPr lang="en-US" sz="1333" dirty="0"/>
          </a:p>
        </p:txBody>
      </p:sp>
      <p:sp>
        <p:nvSpPr>
          <p:cNvPr id="26" name="Shape 24"/>
          <p:cNvSpPr/>
          <p:nvPr/>
        </p:nvSpPr>
        <p:spPr>
          <a:xfrm>
            <a:off x="365760" y="5486400"/>
            <a:ext cx="11460480" cy="877824"/>
          </a:xfrm>
          <a:prstGeom prst="rect">
            <a:avLst/>
          </a:prstGeom>
          <a:solidFill>
            <a:srgbClr val="EAF4F6"/>
          </a:solidFill>
          <a:ln w="6350">
            <a:solidFill>
              <a:srgbClr val="D6E4EA"/>
            </a:solidFill>
            <a:prstDash val="solid"/>
          </a:ln>
        </p:spPr>
        <p:txBody>
          <a:bodyPr/>
          <a:lstStyle/>
          <a:p>
            <a:endParaRPr lang="en-IN"/>
          </a:p>
        </p:txBody>
      </p:sp>
      <p:sp>
        <p:nvSpPr>
          <p:cNvPr id="27" name="Shape 25"/>
          <p:cNvSpPr/>
          <p:nvPr/>
        </p:nvSpPr>
        <p:spPr>
          <a:xfrm>
            <a:off x="365760" y="5486400"/>
            <a:ext cx="85344" cy="877824"/>
          </a:xfrm>
          <a:prstGeom prst="rect">
            <a:avLst/>
          </a:prstGeom>
          <a:solidFill>
            <a:srgbClr val="0A7E8C"/>
          </a:solidFill>
          <a:ln w="12700">
            <a:solidFill>
              <a:srgbClr val="0A7E8C"/>
            </a:solidFill>
            <a:prstDash val="solid"/>
          </a:ln>
        </p:spPr>
        <p:txBody>
          <a:bodyPr/>
          <a:lstStyle/>
          <a:p>
            <a:endParaRPr lang="en-IN"/>
          </a:p>
        </p:txBody>
      </p:sp>
      <p:sp>
        <p:nvSpPr>
          <p:cNvPr id="28" name="Text 26"/>
          <p:cNvSpPr/>
          <p:nvPr/>
        </p:nvSpPr>
        <p:spPr>
          <a:xfrm>
            <a:off x="548640" y="5632704"/>
            <a:ext cx="2682240" cy="548640"/>
          </a:xfrm>
          <a:prstGeom prst="rect">
            <a:avLst/>
          </a:prstGeom>
          <a:noFill/>
          <a:ln/>
        </p:spPr>
        <p:txBody>
          <a:bodyPr wrap="square" rtlCol="0" anchor="ctr"/>
          <a:lstStyle/>
          <a:p>
            <a:r>
              <a:rPr lang="en-US" sz="1467" b="1" dirty="0">
                <a:solidFill>
                  <a:srgbClr val="0D2340"/>
                </a:solidFill>
                <a:latin typeface="Calibri" pitchFamily="34" charset="0"/>
                <a:ea typeface="Calibri" pitchFamily="34" charset="-122"/>
                <a:cs typeface="Calibri" pitchFamily="34" charset="-120"/>
              </a:rPr>
              <a:t>Cost</a:t>
            </a:r>
            <a:endParaRPr lang="en-US" sz="1467" dirty="0"/>
          </a:p>
        </p:txBody>
      </p:sp>
      <p:sp>
        <p:nvSpPr>
          <p:cNvPr id="29" name="Text 27"/>
          <p:cNvSpPr/>
          <p:nvPr/>
        </p:nvSpPr>
        <p:spPr>
          <a:xfrm>
            <a:off x="3291840" y="5608320"/>
            <a:ext cx="8351520" cy="633984"/>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  NHS-funded free access; no in-app purchases; explore social value commissioning with local authorities</a:t>
            </a:r>
            <a:endParaRPr lang="en-US" sz="1333"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Group 4: Synthesis &amp; Key Takeaways</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4</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Successful implementation demands stakeholder alignment, barrier removal and ethical governance</a:t>
            </a:r>
            <a:endParaRPr lang="en-US" sz="1467" dirty="0"/>
          </a:p>
        </p:txBody>
      </p:sp>
      <p:sp>
        <p:nvSpPr>
          <p:cNvPr id="10" name="Shape 8"/>
          <p:cNvSpPr/>
          <p:nvPr/>
        </p:nvSpPr>
        <p:spPr>
          <a:xfrm>
            <a:off x="365760" y="1584960"/>
            <a:ext cx="3718560" cy="4754880"/>
          </a:xfrm>
          <a:prstGeom prst="rect">
            <a:avLst/>
          </a:prstGeom>
          <a:solidFill>
            <a:srgbClr val="0A7E8C"/>
          </a:solidFill>
          <a:ln w="12700">
            <a:solidFill>
              <a:srgbClr val="0A7E8C"/>
            </a:solidFill>
            <a:prstDash val="solid"/>
          </a:ln>
          <a:effectLst>
            <a:outerShdw blurRad="101600" dist="38100" dir="8100000" algn="bl" rotWithShape="0">
              <a:srgbClr val="000000">
                <a:alpha val="18000"/>
              </a:srgbClr>
            </a:outerShdw>
          </a:effectLst>
        </p:spPr>
        <p:txBody>
          <a:bodyPr/>
          <a:lstStyle/>
          <a:p>
            <a:endParaRPr lang="en-IN"/>
          </a:p>
        </p:txBody>
      </p:sp>
      <p:sp>
        <p:nvSpPr>
          <p:cNvPr id="11" name="Text 9"/>
          <p:cNvSpPr/>
          <p:nvPr/>
        </p:nvSpPr>
        <p:spPr>
          <a:xfrm>
            <a:off x="365760" y="1767840"/>
            <a:ext cx="3718560" cy="1341120"/>
          </a:xfrm>
          <a:prstGeom prst="rect">
            <a:avLst/>
          </a:prstGeom>
          <a:noFill/>
          <a:ln/>
        </p:spPr>
        <p:txBody>
          <a:bodyPr wrap="square" rtlCol="0" anchor="ctr"/>
          <a:lstStyle/>
          <a:p>
            <a:pPr algn="ctr"/>
            <a:r>
              <a:rPr lang="en-US" sz="6400" b="1" dirty="0">
                <a:solidFill>
                  <a:srgbClr val="FFFFFF"/>
                </a:solidFill>
                <a:latin typeface="Calibri" pitchFamily="34" charset="0"/>
                <a:ea typeface="Calibri" pitchFamily="34" charset="-122"/>
                <a:cs typeface="Calibri" pitchFamily="34" charset="-120"/>
              </a:rPr>
              <a:t>6+</a:t>
            </a:r>
            <a:endParaRPr lang="en-US" sz="6400" dirty="0"/>
          </a:p>
        </p:txBody>
      </p:sp>
      <p:sp>
        <p:nvSpPr>
          <p:cNvPr id="12" name="Text 10"/>
          <p:cNvSpPr/>
          <p:nvPr/>
        </p:nvSpPr>
        <p:spPr>
          <a:xfrm>
            <a:off x="487680" y="3169920"/>
            <a:ext cx="3474720" cy="85344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Stakeholder</a:t>
            </a:r>
            <a:endParaRPr lang="en-US" sz="1733" dirty="0"/>
          </a:p>
          <a:p>
            <a:pPr algn="ctr"/>
            <a:r>
              <a:rPr lang="en-US" sz="1733" b="1" dirty="0">
                <a:solidFill>
                  <a:srgbClr val="FFFFFF"/>
                </a:solidFill>
                <a:latin typeface="Calibri" pitchFamily="34" charset="0"/>
                <a:ea typeface="Calibri" pitchFamily="34" charset="-122"/>
                <a:cs typeface="Calibri" pitchFamily="34" charset="-120"/>
              </a:rPr>
              <a:t>Groups Required</a:t>
            </a:r>
            <a:endParaRPr lang="en-US" sz="1733" dirty="0"/>
          </a:p>
        </p:txBody>
      </p:sp>
      <p:sp>
        <p:nvSpPr>
          <p:cNvPr id="13" name="Text 11"/>
          <p:cNvSpPr/>
          <p:nvPr/>
        </p:nvSpPr>
        <p:spPr>
          <a:xfrm>
            <a:off x="487680" y="4084320"/>
            <a:ext cx="3474720" cy="2072640"/>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Cross-sector collaboration is non-negotiable for sustainable delivery (Scott et al., 2019)</a:t>
            </a:r>
            <a:endParaRPr lang="en-US" sz="1333" dirty="0"/>
          </a:p>
        </p:txBody>
      </p:sp>
      <p:sp>
        <p:nvSpPr>
          <p:cNvPr id="14" name="Shape 12"/>
          <p:cNvSpPr/>
          <p:nvPr/>
        </p:nvSpPr>
        <p:spPr>
          <a:xfrm>
            <a:off x="4328160" y="1584960"/>
            <a:ext cx="3718560" cy="4754880"/>
          </a:xfrm>
          <a:prstGeom prst="rect">
            <a:avLst/>
          </a:prstGeom>
          <a:solidFill>
            <a:srgbClr val="0D2340"/>
          </a:solidFill>
          <a:ln w="12700">
            <a:solidFill>
              <a:srgbClr val="0D2340"/>
            </a:solidFill>
            <a:prstDash val="solid"/>
          </a:ln>
          <a:effectLst>
            <a:outerShdw blurRad="101600" dist="38100" dir="8100000" algn="bl" rotWithShape="0">
              <a:srgbClr val="000000">
                <a:alpha val="18000"/>
              </a:srgbClr>
            </a:outerShdw>
          </a:effectLst>
        </p:spPr>
        <p:txBody>
          <a:bodyPr/>
          <a:lstStyle/>
          <a:p>
            <a:endParaRPr lang="en-IN"/>
          </a:p>
        </p:txBody>
      </p:sp>
      <p:sp>
        <p:nvSpPr>
          <p:cNvPr id="15" name="Text 13"/>
          <p:cNvSpPr/>
          <p:nvPr/>
        </p:nvSpPr>
        <p:spPr>
          <a:xfrm>
            <a:off x="4328160" y="1767840"/>
            <a:ext cx="3718560" cy="1341120"/>
          </a:xfrm>
          <a:prstGeom prst="rect">
            <a:avLst/>
          </a:prstGeom>
          <a:noFill/>
          <a:ln/>
        </p:spPr>
        <p:txBody>
          <a:bodyPr wrap="square" rtlCol="0" anchor="ctr"/>
          <a:lstStyle/>
          <a:p>
            <a:pPr algn="ctr"/>
            <a:r>
              <a:rPr lang="en-US" sz="6400" b="1" dirty="0">
                <a:solidFill>
                  <a:srgbClr val="FFFFFF"/>
                </a:solidFill>
                <a:latin typeface="Calibri" pitchFamily="34" charset="0"/>
                <a:ea typeface="Calibri" pitchFamily="34" charset="-122"/>
                <a:cs typeface="Calibri" pitchFamily="34" charset="-120"/>
              </a:rPr>
              <a:t>47%</a:t>
            </a:r>
            <a:endParaRPr lang="en-US" sz="6400" dirty="0"/>
          </a:p>
        </p:txBody>
      </p:sp>
      <p:sp>
        <p:nvSpPr>
          <p:cNvPr id="16" name="Text 14"/>
          <p:cNvSpPr/>
          <p:nvPr/>
        </p:nvSpPr>
        <p:spPr>
          <a:xfrm>
            <a:off x="4450080" y="3169920"/>
            <a:ext cx="3474720" cy="85344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Lack Awareness</a:t>
            </a:r>
            <a:endParaRPr lang="en-US" sz="1733" dirty="0"/>
          </a:p>
          <a:p>
            <a:pPr algn="ctr"/>
            <a:r>
              <a:rPr lang="en-US" sz="1733" b="1" dirty="0">
                <a:solidFill>
                  <a:srgbClr val="FFFFFF"/>
                </a:solidFill>
                <a:latin typeface="Calibri" pitchFamily="34" charset="0"/>
                <a:ea typeface="Calibri" pitchFamily="34" charset="-122"/>
                <a:cs typeface="Calibri" pitchFamily="34" charset="-120"/>
              </a:rPr>
              <a:t>of Services</a:t>
            </a:r>
            <a:endParaRPr lang="en-US" sz="1733" dirty="0"/>
          </a:p>
        </p:txBody>
      </p:sp>
      <p:sp>
        <p:nvSpPr>
          <p:cNvPr id="17" name="Text 15"/>
          <p:cNvSpPr/>
          <p:nvPr/>
        </p:nvSpPr>
        <p:spPr>
          <a:xfrm>
            <a:off x="4450080" y="4084320"/>
            <a:ext cx="3474720" cy="2072640"/>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Targeted outreach through schools &amp; social media is critical (Young Minds, 2023)</a:t>
            </a:r>
            <a:endParaRPr lang="en-US" sz="1333" dirty="0"/>
          </a:p>
        </p:txBody>
      </p:sp>
      <p:sp>
        <p:nvSpPr>
          <p:cNvPr id="18" name="Shape 16"/>
          <p:cNvSpPr/>
          <p:nvPr/>
        </p:nvSpPr>
        <p:spPr>
          <a:xfrm>
            <a:off x="8290560" y="1584960"/>
            <a:ext cx="3718560" cy="4754880"/>
          </a:xfrm>
          <a:prstGeom prst="rect">
            <a:avLst/>
          </a:prstGeom>
          <a:solidFill>
            <a:srgbClr val="F4A228"/>
          </a:solidFill>
          <a:ln w="12700">
            <a:solidFill>
              <a:srgbClr val="F4A228"/>
            </a:solidFill>
            <a:prstDash val="solid"/>
          </a:ln>
          <a:effectLst>
            <a:outerShdw blurRad="101600" dist="38100" dir="8100000" algn="bl" rotWithShape="0">
              <a:srgbClr val="000000">
                <a:alpha val="18000"/>
              </a:srgbClr>
            </a:outerShdw>
          </a:effectLst>
        </p:spPr>
        <p:txBody>
          <a:bodyPr/>
          <a:lstStyle/>
          <a:p>
            <a:endParaRPr lang="en-IN"/>
          </a:p>
        </p:txBody>
      </p:sp>
      <p:sp>
        <p:nvSpPr>
          <p:cNvPr id="19" name="Text 17"/>
          <p:cNvSpPr/>
          <p:nvPr/>
        </p:nvSpPr>
        <p:spPr>
          <a:xfrm>
            <a:off x="8290560" y="1767840"/>
            <a:ext cx="3718560" cy="1341120"/>
          </a:xfrm>
          <a:prstGeom prst="rect">
            <a:avLst/>
          </a:prstGeom>
          <a:noFill/>
          <a:ln/>
        </p:spPr>
        <p:txBody>
          <a:bodyPr wrap="square" rtlCol="0" anchor="ctr"/>
          <a:lstStyle/>
          <a:p>
            <a:pPr algn="ctr"/>
            <a:r>
              <a:rPr lang="en-US" sz="6400" b="1" dirty="0">
                <a:solidFill>
                  <a:srgbClr val="FFFFFF"/>
                </a:solidFill>
                <a:latin typeface="Calibri" pitchFamily="34" charset="0"/>
                <a:ea typeface="Calibri" pitchFamily="34" charset="-122"/>
                <a:cs typeface="Calibri" pitchFamily="34" charset="-120"/>
              </a:rPr>
              <a:t>100%</a:t>
            </a:r>
            <a:endParaRPr lang="en-US" sz="6400" dirty="0"/>
          </a:p>
        </p:txBody>
      </p:sp>
      <p:sp>
        <p:nvSpPr>
          <p:cNvPr id="20" name="Text 18"/>
          <p:cNvSpPr/>
          <p:nvPr/>
        </p:nvSpPr>
        <p:spPr>
          <a:xfrm>
            <a:off x="8412480" y="3169920"/>
            <a:ext cx="3474720" cy="85344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GDPR</a:t>
            </a:r>
            <a:endParaRPr lang="en-US" sz="1733" dirty="0"/>
          </a:p>
          <a:p>
            <a:pPr algn="ctr"/>
            <a:r>
              <a:rPr lang="en-US" sz="1733" b="1" dirty="0">
                <a:solidFill>
                  <a:srgbClr val="FFFFFF"/>
                </a:solidFill>
                <a:latin typeface="Calibri" pitchFamily="34" charset="0"/>
                <a:ea typeface="Calibri" pitchFamily="34" charset="-122"/>
                <a:cs typeface="Calibri" pitchFamily="34" charset="-120"/>
              </a:rPr>
              <a:t>Compliance Needed</a:t>
            </a:r>
            <a:endParaRPr lang="en-US" sz="1733" dirty="0"/>
          </a:p>
        </p:txBody>
      </p:sp>
      <p:sp>
        <p:nvSpPr>
          <p:cNvPr id="21" name="Text 19"/>
          <p:cNvSpPr/>
          <p:nvPr/>
        </p:nvSpPr>
        <p:spPr>
          <a:xfrm>
            <a:off x="8412480" y="4084320"/>
            <a:ext cx="3474720" cy="2072640"/>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No exceptions for digital tools collecting mental health data from under-18s (ICO, 2021)</a:t>
            </a:r>
            <a:endParaRPr lang="en-US" sz="1333"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F4A228"/>
          </a:solidFill>
          <a:ln w="12700">
            <a:solidFill>
              <a:srgbClr val="F4A228"/>
            </a:solidFill>
            <a:prstDash val="solid"/>
          </a:ln>
        </p:spPr>
        <p:txBody>
          <a:bodyPr/>
          <a:lstStyle/>
          <a:p>
            <a:endParaRPr lang="en-IN"/>
          </a:p>
        </p:txBody>
      </p:sp>
      <p:sp>
        <p:nvSpPr>
          <p:cNvPr id="3" name="Text 1"/>
          <p:cNvSpPr/>
          <p:nvPr/>
        </p:nvSpPr>
        <p:spPr>
          <a:xfrm>
            <a:off x="609600" y="1463040"/>
            <a:ext cx="10972800" cy="731520"/>
          </a:xfrm>
          <a:prstGeom prst="rect">
            <a:avLst/>
          </a:prstGeom>
          <a:noFill/>
          <a:ln/>
        </p:spPr>
        <p:txBody>
          <a:bodyPr wrap="square" rtlCol="0" anchor="ctr"/>
          <a:lstStyle/>
          <a:p>
            <a:r>
              <a:rPr lang="en-US" sz="2133" b="1" i="1" dirty="0">
                <a:solidFill>
                  <a:srgbClr val="5BC8C8"/>
                </a:solidFill>
                <a:latin typeface="Calibri" pitchFamily="34" charset="0"/>
                <a:ea typeface="Calibri" pitchFamily="34" charset="-122"/>
                <a:cs typeface="Calibri" pitchFamily="34" charset="-120"/>
              </a:rPr>
              <a:t>Proceeding to Group 5</a:t>
            </a:r>
            <a:endParaRPr lang="en-US" sz="2133" b="1" dirty="0"/>
          </a:p>
        </p:txBody>
      </p:sp>
      <p:sp>
        <p:nvSpPr>
          <p:cNvPr id="4" name="Text 2"/>
          <p:cNvSpPr/>
          <p:nvPr/>
        </p:nvSpPr>
        <p:spPr>
          <a:xfrm>
            <a:off x="609600" y="2316480"/>
            <a:ext cx="10972800" cy="1706880"/>
          </a:xfrm>
          <a:prstGeom prst="rect">
            <a:avLst/>
          </a:prstGeom>
          <a:noFill/>
          <a:ln/>
        </p:spPr>
        <p:txBody>
          <a:bodyPr wrap="square" rtlCol="0" anchor="ctr"/>
          <a:lstStyle/>
          <a:p>
            <a:r>
              <a:rPr lang="en-US" sz="5067" b="1" dirty="0">
                <a:solidFill>
                  <a:schemeClr val="accent3">
                    <a:lumMod val="50000"/>
                  </a:schemeClr>
                </a:solidFill>
                <a:latin typeface="Calibri" pitchFamily="34" charset="0"/>
                <a:ea typeface="Calibri" pitchFamily="34" charset="-122"/>
                <a:cs typeface="Calibri" pitchFamily="34" charset="-120"/>
              </a:rPr>
              <a:t>Benefits &amp; Policy Implications</a:t>
            </a:r>
            <a:endParaRPr lang="en-US" sz="5067" dirty="0">
              <a:solidFill>
                <a:schemeClr val="accent3">
                  <a:lumMod val="50000"/>
                </a:schemeClr>
              </a:solidFill>
            </a:endParaRPr>
          </a:p>
        </p:txBody>
      </p:sp>
      <p:sp>
        <p:nvSpPr>
          <p:cNvPr id="5" name="Text 3"/>
          <p:cNvSpPr/>
          <p:nvPr/>
        </p:nvSpPr>
        <p:spPr>
          <a:xfrm>
            <a:off x="609600" y="4145280"/>
            <a:ext cx="10972800" cy="975360"/>
          </a:xfrm>
          <a:prstGeom prst="rect">
            <a:avLst/>
          </a:prstGeom>
          <a:noFill/>
          <a:ln/>
        </p:spPr>
        <p:txBody>
          <a:bodyPr wrap="square" rtlCol="0" anchor="ctr"/>
          <a:lstStyle/>
          <a:p>
            <a:r>
              <a:rPr lang="en-US" sz="2133" i="1" dirty="0">
                <a:solidFill>
                  <a:srgbClr val="0070C0"/>
                </a:solidFill>
                <a:latin typeface="Calibri" pitchFamily="34" charset="0"/>
                <a:ea typeface="Calibri" pitchFamily="34" charset="-122"/>
                <a:cs typeface="Calibri" pitchFamily="34" charset="-120"/>
              </a:rPr>
              <a:t>How the digital health intervention benefits adolescents and shapes UK mental health policy, research and education</a:t>
            </a:r>
            <a:endParaRPr lang="en-US" sz="2133" dirty="0">
              <a:solidFill>
                <a:srgbClr val="0070C0"/>
              </a:solidFill>
            </a:endParaRPr>
          </a:p>
        </p:txBody>
      </p:sp>
      <p:sp>
        <p:nvSpPr>
          <p:cNvPr id="6" name="Shape 4"/>
          <p:cNvSpPr/>
          <p:nvPr/>
        </p:nvSpPr>
        <p:spPr>
          <a:xfrm>
            <a:off x="0" y="6461760"/>
            <a:ext cx="12192000" cy="396240"/>
          </a:xfrm>
          <a:prstGeom prst="rect">
            <a:avLst/>
          </a:prstGeom>
          <a:solidFill>
            <a:srgbClr val="0D2340"/>
          </a:solidFill>
          <a:ln w="12700">
            <a:solidFill>
              <a:srgbClr val="0D2340"/>
            </a:solidFill>
            <a:prstDash val="solid"/>
          </a:ln>
        </p:spPr>
        <p:txBody>
          <a:bodyPr/>
          <a:lstStyle/>
          <a:p>
            <a:endParaRPr lang="en-IN"/>
          </a:p>
        </p:txBody>
      </p:sp>
      <p:sp>
        <p:nvSpPr>
          <p:cNvPr id="7" name="Text 5"/>
          <p:cNvSpPr/>
          <p:nvPr/>
        </p:nvSpPr>
        <p:spPr>
          <a:xfrm>
            <a:off x="243840" y="6461760"/>
            <a:ext cx="11704320" cy="396240"/>
          </a:xfrm>
          <a:prstGeom prst="rect">
            <a:avLst/>
          </a:prstGeom>
          <a:noFill/>
          <a:ln/>
        </p:spPr>
        <p:txBody>
          <a:bodyPr wrap="square" rtlCol="0" anchor="ctr"/>
          <a:lstStyle/>
          <a:p>
            <a:pPr algn="ctr"/>
            <a:r>
              <a:rPr lang="en-US" sz="1200"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2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0A7E8C"/>
          </a:solidFill>
          <a:ln w="12700">
            <a:solidFill>
              <a:srgbClr val="0A7E8C"/>
            </a:solidFill>
            <a:prstDash val="solid"/>
          </a:ln>
        </p:spPr>
        <p:txBody>
          <a:bodyPr/>
          <a:lstStyle/>
          <a:p>
            <a:endParaRPr lang="en-IN"/>
          </a:p>
        </p:txBody>
      </p:sp>
      <p:sp>
        <p:nvSpPr>
          <p:cNvPr id="3" name="Shape 1"/>
          <p:cNvSpPr/>
          <p:nvPr/>
        </p:nvSpPr>
        <p:spPr>
          <a:xfrm>
            <a:off x="146304" y="0"/>
            <a:ext cx="12045696" cy="97536"/>
          </a:xfrm>
          <a:prstGeom prst="rect">
            <a:avLst/>
          </a:prstGeom>
          <a:solidFill>
            <a:srgbClr val="5BC8C8"/>
          </a:solidFill>
          <a:ln w="12700">
            <a:solidFill>
              <a:srgbClr val="5BC8C8"/>
            </a:solidFill>
            <a:prstDash val="solid"/>
          </a:ln>
        </p:spPr>
        <p:txBody>
          <a:bodyPr/>
          <a:lstStyle/>
          <a:p>
            <a:endParaRPr lang="en-IN"/>
          </a:p>
        </p:txBody>
      </p:sp>
      <p:sp>
        <p:nvSpPr>
          <p:cNvPr id="4" name="Text 2"/>
          <p:cNvSpPr/>
          <p:nvPr/>
        </p:nvSpPr>
        <p:spPr>
          <a:xfrm>
            <a:off x="487680" y="219456"/>
            <a:ext cx="11216640" cy="426720"/>
          </a:xfrm>
          <a:prstGeom prst="rect">
            <a:avLst/>
          </a:prstGeom>
          <a:noFill/>
          <a:ln/>
        </p:spPr>
        <p:txBody>
          <a:bodyPr wrap="square" rtlCol="0" anchor="ctr"/>
          <a:lstStyle/>
          <a:p>
            <a:r>
              <a:rPr lang="en-US" sz="1467" i="1" dirty="0">
                <a:solidFill>
                  <a:schemeClr val="accent1"/>
                </a:solidFill>
                <a:latin typeface="Calibri" pitchFamily="34" charset="0"/>
                <a:ea typeface="Calibri" pitchFamily="34" charset="-122"/>
                <a:cs typeface="Calibri" pitchFamily="34" charset="-120"/>
              </a:rPr>
              <a:t>MSc Public Health &amp; Social Care in Practice | LCHS7009</a:t>
            </a:r>
            <a:endParaRPr lang="en-US" sz="1467" dirty="0">
              <a:solidFill>
                <a:schemeClr val="accent1"/>
              </a:solidFill>
            </a:endParaRPr>
          </a:p>
        </p:txBody>
      </p:sp>
      <p:sp>
        <p:nvSpPr>
          <p:cNvPr id="5" name="Text 3"/>
          <p:cNvSpPr/>
          <p:nvPr/>
        </p:nvSpPr>
        <p:spPr>
          <a:xfrm>
            <a:off x="487680" y="1219200"/>
            <a:ext cx="11216640" cy="2194560"/>
          </a:xfrm>
          <a:prstGeom prst="rect">
            <a:avLst/>
          </a:prstGeom>
          <a:noFill/>
          <a:ln/>
        </p:spPr>
        <p:txBody>
          <a:bodyPr wrap="square" rtlCol="0" anchor="ctr"/>
          <a:lstStyle/>
          <a:p>
            <a:r>
              <a:rPr lang="en-US" sz="5333" b="1" dirty="0">
                <a:solidFill>
                  <a:schemeClr val="accent3">
                    <a:lumMod val="50000"/>
                  </a:schemeClr>
                </a:solidFill>
                <a:latin typeface="Calibri" pitchFamily="34" charset="0"/>
                <a:ea typeface="Calibri" pitchFamily="34" charset="-122"/>
                <a:cs typeface="Calibri" pitchFamily="34" charset="-120"/>
              </a:rPr>
              <a:t>Adolescent Mental Health:</a:t>
            </a:r>
            <a:endParaRPr lang="en-US" sz="5333" dirty="0">
              <a:solidFill>
                <a:schemeClr val="accent3">
                  <a:lumMod val="50000"/>
                </a:schemeClr>
              </a:solidFill>
            </a:endParaRPr>
          </a:p>
          <a:p>
            <a:r>
              <a:rPr lang="en-US" sz="5333" b="1" dirty="0">
                <a:solidFill>
                  <a:schemeClr val="accent3">
                    <a:lumMod val="50000"/>
                  </a:schemeClr>
                </a:solidFill>
                <a:latin typeface="Calibri" pitchFamily="34" charset="0"/>
                <a:ea typeface="Calibri" pitchFamily="34" charset="-122"/>
                <a:cs typeface="Calibri" pitchFamily="34" charset="-120"/>
              </a:rPr>
              <a:t>Benefits &amp; Policy Implications</a:t>
            </a:r>
            <a:endParaRPr lang="en-US" sz="5333" dirty="0">
              <a:solidFill>
                <a:schemeClr val="accent3">
                  <a:lumMod val="50000"/>
                </a:schemeClr>
              </a:solidFill>
            </a:endParaRPr>
          </a:p>
        </p:txBody>
      </p:sp>
      <p:sp>
        <p:nvSpPr>
          <p:cNvPr id="6" name="Text 4"/>
          <p:cNvSpPr/>
          <p:nvPr/>
        </p:nvSpPr>
        <p:spPr>
          <a:xfrm>
            <a:off x="487680" y="3474720"/>
            <a:ext cx="11216640" cy="853440"/>
          </a:xfrm>
          <a:prstGeom prst="rect">
            <a:avLst/>
          </a:prstGeom>
          <a:noFill/>
          <a:ln/>
        </p:spPr>
        <p:txBody>
          <a:bodyPr wrap="square" rtlCol="0" anchor="ctr"/>
          <a:lstStyle/>
          <a:p>
            <a:r>
              <a:rPr lang="en-US" sz="2667" dirty="0">
                <a:solidFill>
                  <a:srgbClr val="5BC8C8"/>
                </a:solidFill>
                <a:latin typeface="Calibri" pitchFamily="34" charset="0"/>
                <a:ea typeface="Calibri" pitchFamily="34" charset="-122"/>
                <a:cs typeface="Calibri" pitchFamily="34" charset="-120"/>
              </a:rPr>
              <a:t>Digital Health Promotion Intervention | UK Adolescents (10–19)</a:t>
            </a:r>
            <a:endParaRPr lang="en-US" sz="2667" dirty="0"/>
          </a:p>
        </p:txBody>
      </p:sp>
      <p:sp>
        <p:nvSpPr>
          <p:cNvPr id="7" name="Shape 5"/>
          <p:cNvSpPr/>
          <p:nvPr/>
        </p:nvSpPr>
        <p:spPr>
          <a:xfrm>
            <a:off x="487680" y="4450080"/>
            <a:ext cx="2926080" cy="609600"/>
          </a:xfrm>
          <a:prstGeom prst="rect">
            <a:avLst/>
          </a:prstGeom>
          <a:solidFill>
            <a:srgbClr val="0A7E8C"/>
          </a:solidFill>
          <a:ln w="12700">
            <a:solidFill>
              <a:srgbClr val="0A7E8C"/>
            </a:solidFill>
            <a:prstDash val="solid"/>
          </a:ln>
        </p:spPr>
        <p:txBody>
          <a:bodyPr/>
          <a:lstStyle/>
          <a:p>
            <a:endParaRPr lang="en-IN"/>
          </a:p>
        </p:txBody>
      </p:sp>
      <p:sp>
        <p:nvSpPr>
          <p:cNvPr id="8" name="Text 6"/>
          <p:cNvSpPr/>
          <p:nvPr/>
        </p:nvSpPr>
        <p:spPr>
          <a:xfrm>
            <a:off x="487680" y="4450080"/>
            <a:ext cx="2926080" cy="60960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Group 5 | Section 5</a:t>
            </a:r>
            <a:endParaRPr lang="en-US" sz="1733" dirty="0"/>
          </a:p>
        </p:txBody>
      </p:sp>
      <p:sp>
        <p:nvSpPr>
          <p:cNvPr id="9" name="Shape 7"/>
          <p:cNvSpPr/>
          <p:nvPr/>
        </p:nvSpPr>
        <p:spPr>
          <a:xfrm>
            <a:off x="0" y="6461760"/>
            <a:ext cx="12192000" cy="396240"/>
          </a:xfrm>
          <a:prstGeom prst="rect">
            <a:avLst/>
          </a:prstGeom>
          <a:solidFill>
            <a:srgbClr val="1E2D3D"/>
          </a:solidFill>
          <a:ln w="12700">
            <a:solidFill>
              <a:srgbClr val="1E2D3D"/>
            </a:solidFill>
            <a:prstDash val="solid"/>
          </a:ln>
        </p:spPr>
        <p:txBody>
          <a:bodyPr/>
          <a:lstStyle/>
          <a:p>
            <a:endParaRPr lang="en-IN"/>
          </a:p>
        </p:txBody>
      </p:sp>
      <p:sp>
        <p:nvSpPr>
          <p:cNvPr id="10" name="Text 8"/>
          <p:cNvSpPr/>
          <p:nvPr/>
        </p:nvSpPr>
        <p:spPr>
          <a:xfrm>
            <a:off x="243840" y="6461760"/>
            <a:ext cx="11704320" cy="396240"/>
          </a:xfrm>
          <a:prstGeom prst="rect">
            <a:avLst/>
          </a:prstGeom>
          <a:noFill/>
          <a:ln/>
        </p:spPr>
        <p:txBody>
          <a:bodyPr wrap="square" rtlCol="0" anchor="ctr"/>
          <a:lstStyle/>
          <a:p>
            <a:pPr algn="ctr"/>
            <a:r>
              <a:rPr lang="en-US" sz="1200" dirty="0">
                <a:solidFill>
                  <a:srgbClr val="D6E4EA"/>
                </a:solidFill>
                <a:latin typeface="Calibri" pitchFamily="34" charset="0"/>
                <a:ea typeface="Calibri" pitchFamily="34" charset="-122"/>
                <a:cs typeface="Calibri" pitchFamily="34" charset="-120"/>
              </a:rPr>
              <a:t>University of Wales Trinity Saint David  |  Target Group: Adolescents (10–19), UK  |  April 2026</a:t>
            </a:r>
            <a:endParaRPr lang="en-US" sz="12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Section Overview – Group 5</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5</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This section examines the evidence-base for expected benefits and wider systemic implications</a:t>
            </a:r>
            <a:endParaRPr lang="en-US" sz="1467" dirty="0"/>
          </a:p>
        </p:txBody>
      </p:sp>
      <p:sp>
        <p:nvSpPr>
          <p:cNvPr id="10" name="Shape 8"/>
          <p:cNvSpPr/>
          <p:nvPr/>
        </p:nvSpPr>
        <p:spPr>
          <a:xfrm>
            <a:off x="365760" y="1524000"/>
            <a:ext cx="3718560" cy="4876800"/>
          </a:xfrm>
          <a:prstGeom prst="rect">
            <a:avLst/>
          </a:prstGeom>
          <a:solidFill>
            <a:srgbClr val="FFFFFF"/>
          </a:solidFill>
          <a:ln w="19050">
            <a:solidFill>
              <a:srgbClr val="0A7E8C"/>
            </a:solidFill>
            <a:prstDash val="solid"/>
          </a:ln>
          <a:effectLst>
            <a:outerShdw blurRad="76200" dist="25400" dir="8100000" algn="bl" rotWithShape="0">
              <a:srgbClr val="000000">
                <a:alpha val="10000"/>
              </a:srgbClr>
            </a:outerShdw>
          </a:effectLst>
        </p:spPr>
        <p:txBody>
          <a:bodyPr/>
          <a:lstStyle/>
          <a:p>
            <a:endParaRPr lang="en-IN"/>
          </a:p>
        </p:txBody>
      </p:sp>
      <p:sp>
        <p:nvSpPr>
          <p:cNvPr id="11" name="Shape 9"/>
          <p:cNvSpPr/>
          <p:nvPr/>
        </p:nvSpPr>
        <p:spPr>
          <a:xfrm>
            <a:off x="365760" y="1524000"/>
            <a:ext cx="3718560" cy="548640"/>
          </a:xfrm>
          <a:prstGeom prst="rect">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487680" y="1560576"/>
            <a:ext cx="3474720" cy="487680"/>
          </a:xfrm>
          <a:prstGeom prst="rect">
            <a:avLst/>
          </a:prstGeom>
          <a:noFill/>
          <a:ln/>
        </p:spPr>
        <p:txBody>
          <a:bodyPr wrap="square" rtlCol="0" anchor="ctr"/>
          <a:lstStyle/>
          <a:p>
            <a:pPr algn="ctr"/>
            <a:r>
              <a:rPr lang="en-US" sz="1600" b="1" dirty="0">
                <a:solidFill>
                  <a:srgbClr val="FFFFFF"/>
                </a:solidFill>
                <a:latin typeface="Calibri" pitchFamily="34" charset="0"/>
                <a:ea typeface="Calibri" pitchFamily="34" charset="-122"/>
                <a:cs typeface="Calibri" pitchFamily="34" charset="-120"/>
              </a:rPr>
              <a:t>Individual Benefits</a:t>
            </a:r>
            <a:endParaRPr lang="en-US" sz="1600" dirty="0"/>
          </a:p>
        </p:txBody>
      </p:sp>
      <p:sp>
        <p:nvSpPr>
          <p:cNvPr id="13" name="Text 11"/>
          <p:cNvSpPr/>
          <p:nvPr/>
        </p:nvSpPr>
        <p:spPr>
          <a:xfrm>
            <a:off x="548640" y="2194560"/>
            <a:ext cx="3413760" cy="4023360"/>
          </a:xfrm>
          <a:prstGeom prst="rect">
            <a:avLst/>
          </a:prstGeom>
          <a:noFill/>
          <a:ln/>
        </p:spPr>
        <p:txBody>
          <a:bodyPr wrap="square" rtlCol="0" anchor="ctr"/>
          <a:lstStyle/>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Improved mental well-being scores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Reduced anxiety &amp; depression symptoms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24/7 accessible support</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Peer and community connection</a:t>
            </a:r>
            <a:endParaRPr lang="en-US" sz="1400" dirty="0"/>
          </a:p>
        </p:txBody>
      </p:sp>
      <p:sp>
        <p:nvSpPr>
          <p:cNvPr id="14" name="Shape 12"/>
          <p:cNvSpPr/>
          <p:nvPr/>
        </p:nvSpPr>
        <p:spPr>
          <a:xfrm>
            <a:off x="4328160" y="1524000"/>
            <a:ext cx="3718560" cy="4876800"/>
          </a:xfrm>
          <a:prstGeom prst="rect">
            <a:avLst/>
          </a:prstGeom>
          <a:solidFill>
            <a:srgbClr val="FFFFFF"/>
          </a:solidFill>
          <a:ln w="19050">
            <a:solidFill>
              <a:srgbClr val="0D2340"/>
            </a:solidFill>
            <a:prstDash val="solid"/>
          </a:ln>
          <a:effectLst>
            <a:outerShdw blurRad="76200" dist="25400" dir="8100000" algn="bl" rotWithShape="0">
              <a:srgbClr val="000000">
                <a:alpha val="10000"/>
              </a:srgbClr>
            </a:outerShdw>
          </a:effectLst>
        </p:spPr>
        <p:txBody>
          <a:bodyPr/>
          <a:lstStyle/>
          <a:p>
            <a:endParaRPr lang="en-IN"/>
          </a:p>
        </p:txBody>
      </p:sp>
      <p:sp>
        <p:nvSpPr>
          <p:cNvPr id="15" name="Shape 13"/>
          <p:cNvSpPr/>
          <p:nvPr/>
        </p:nvSpPr>
        <p:spPr>
          <a:xfrm>
            <a:off x="4328160" y="1524000"/>
            <a:ext cx="3718560" cy="548640"/>
          </a:xfrm>
          <a:prstGeom prst="rect">
            <a:avLst/>
          </a:prstGeom>
          <a:solidFill>
            <a:srgbClr val="0D2340"/>
          </a:solidFill>
          <a:ln w="12700">
            <a:solidFill>
              <a:srgbClr val="0D2340"/>
            </a:solidFill>
            <a:prstDash val="solid"/>
          </a:ln>
        </p:spPr>
        <p:txBody>
          <a:bodyPr/>
          <a:lstStyle/>
          <a:p>
            <a:endParaRPr lang="en-IN"/>
          </a:p>
        </p:txBody>
      </p:sp>
      <p:sp>
        <p:nvSpPr>
          <p:cNvPr id="16" name="Text 14"/>
          <p:cNvSpPr/>
          <p:nvPr/>
        </p:nvSpPr>
        <p:spPr>
          <a:xfrm>
            <a:off x="4450080" y="1560576"/>
            <a:ext cx="3474720" cy="487680"/>
          </a:xfrm>
          <a:prstGeom prst="rect">
            <a:avLst/>
          </a:prstGeom>
          <a:noFill/>
          <a:ln/>
        </p:spPr>
        <p:txBody>
          <a:bodyPr wrap="square" rtlCol="0" anchor="ctr"/>
          <a:lstStyle/>
          <a:p>
            <a:pPr algn="ctr"/>
            <a:r>
              <a:rPr lang="en-US" sz="1600" b="1" dirty="0">
                <a:solidFill>
                  <a:srgbClr val="FFFFFF"/>
                </a:solidFill>
                <a:latin typeface="Calibri" pitchFamily="34" charset="0"/>
                <a:ea typeface="Calibri" pitchFamily="34" charset="-122"/>
                <a:cs typeface="Calibri" pitchFamily="34" charset="-120"/>
              </a:rPr>
              <a:t>Policy Connections</a:t>
            </a:r>
            <a:endParaRPr lang="en-US" sz="1600" dirty="0"/>
          </a:p>
        </p:txBody>
      </p:sp>
      <p:sp>
        <p:nvSpPr>
          <p:cNvPr id="17" name="Text 15"/>
          <p:cNvSpPr/>
          <p:nvPr/>
        </p:nvSpPr>
        <p:spPr>
          <a:xfrm>
            <a:off x="4511040" y="2194560"/>
            <a:ext cx="3413760" cy="4023360"/>
          </a:xfrm>
          <a:prstGeom prst="rect">
            <a:avLst/>
          </a:prstGeom>
          <a:noFill/>
          <a:ln/>
        </p:spPr>
        <p:txBody>
          <a:bodyPr wrap="square" rtlCol="0" anchor="ctr"/>
          <a:lstStyle/>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NHS Long Term Plan 2019</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NICE NG134 guideline</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Children &amp; Young People's Mental Health Green Paper</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UK Digital Health Strategy</a:t>
            </a:r>
            <a:endParaRPr lang="en-US" sz="1400" dirty="0"/>
          </a:p>
        </p:txBody>
      </p:sp>
      <p:sp>
        <p:nvSpPr>
          <p:cNvPr id="18" name="Shape 16"/>
          <p:cNvSpPr/>
          <p:nvPr/>
        </p:nvSpPr>
        <p:spPr>
          <a:xfrm>
            <a:off x="8290560" y="1524000"/>
            <a:ext cx="3718560" cy="4876800"/>
          </a:xfrm>
          <a:prstGeom prst="rect">
            <a:avLst/>
          </a:prstGeom>
          <a:solidFill>
            <a:srgbClr val="FFFFFF"/>
          </a:solidFill>
          <a:ln w="19050">
            <a:solidFill>
              <a:srgbClr val="3A5068"/>
            </a:solidFill>
            <a:prstDash val="solid"/>
          </a:ln>
          <a:effectLst>
            <a:outerShdw blurRad="76200" dist="25400" dir="8100000" algn="bl" rotWithShape="0">
              <a:srgbClr val="000000">
                <a:alpha val="10000"/>
              </a:srgbClr>
            </a:outerShdw>
          </a:effectLst>
        </p:spPr>
        <p:txBody>
          <a:bodyPr/>
          <a:lstStyle/>
          <a:p>
            <a:endParaRPr lang="en-IN"/>
          </a:p>
        </p:txBody>
      </p:sp>
      <p:sp>
        <p:nvSpPr>
          <p:cNvPr id="19" name="Shape 17"/>
          <p:cNvSpPr/>
          <p:nvPr/>
        </p:nvSpPr>
        <p:spPr>
          <a:xfrm>
            <a:off x="8290560" y="1524000"/>
            <a:ext cx="3718560" cy="548640"/>
          </a:xfrm>
          <a:prstGeom prst="rect">
            <a:avLst/>
          </a:prstGeom>
          <a:solidFill>
            <a:srgbClr val="3A5068"/>
          </a:solidFill>
          <a:ln w="12700">
            <a:solidFill>
              <a:srgbClr val="3A5068"/>
            </a:solidFill>
            <a:prstDash val="solid"/>
          </a:ln>
        </p:spPr>
        <p:txBody>
          <a:bodyPr/>
          <a:lstStyle/>
          <a:p>
            <a:endParaRPr lang="en-IN"/>
          </a:p>
        </p:txBody>
      </p:sp>
      <p:sp>
        <p:nvSpPr>
          <p:cNvPr id="20" name="Text 18"/>
          <p:cNvSpPr/>
          <p:nvPr/>
        </p:nvSpPr>
        <p:spPr>
          <a:xfrm>
            <a:off x="8412480" y="1560576"/>
            <a:ext cx="3474720" cy="487680"/>
          </a:xfrm>
          <a:prstGeom prst="rect">
            <a:avLst/>
          </a:prstGeom>
          <a:noFill/>
          <a:ln/>
        </p:spPr>
        <p:txBody>
          <a:bodyPr wrap="square" rtlCol="0" anchor="ctr"/>
          <a:lstStyle/>
          <a:p>
            <a:pPr algn="ctr"/>
            <a:r>
              <a:rPr lang="en-US" sz="1600" b="1" dirty="0">
                <a:solidFill>
                  <a:srgbClr val="FFFFFF"/>
                </a:solidFill>
                <a:latin typeface="Calibri" pitchFamily="34" charset="0"/>
                <a:ea typeface="Calibri" pitchFamily="34" charset="-122"/>
                <a:cs typeface="Calibri" pitchFamily="34" charset="-120"/>
              </a:rPr>
              <a:t>Research &amp; Education</a:t>
            </a:r>
            <a:endParaRPr lang="en-US" sz="1600" dirty="0"/>
          </a:p>
        </p:txBody>
      </p:sp>
      <p:sp>
        <p:nvSpPr>
          <p:cNvPr id="21" name="Text 19"/>
          <p:cNvSpPr/>
          <p:nvPr/>
        </p:nvSpPr>
        <p:spPr>
          <a:xfrm>
            <a:off x="8473440" y="2194560"/>
            <a:ext cx="3413760" cy="4023360"/>
          </a:xfrm>
          <a:prstGeom prst="rect">
            <a:avLst/>
          </a:prstGeom>
          <a:noFill/>
          <a:ln/>
        </p:spPr>
        <p:txBody>
          <a:bodyPr wrap="square" rtlCol="0" anchor="ctr"/>
          <a:lstStyle/>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Informs future RCT designs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Digital health workforce training</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Advances telehealth evidence base</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Interdisciplinary curriculum integration</a:t>
            </a:r>
            <a:endParaRPr lang="en-US" sz="14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Individual Benefits for Adolescents</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5</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Digital interventions demonstrate clinically meaningful improvements in adolescent mental health outcomes (Linardon et al., 2020)</a:t>
            </a:r>
            <a:endParaRPr lang="en-US" sz="1467" dirty="0"/>
          </a:p>
        </p:txBody>
      </p:sp>
      <p:graphicFrame>
        <p:nvGraphicFramePr>
          <p:cNvPr id="10" name="Chart 0"/>
          <p:cNvGraphicFramePr/>
          <p:nvPr/>
        </p:nvGraphicFramePr>
        <p:xfrm>
          <a:off x="365760" y="1584960"/>
          <a:ext cx="7315200" cy="4754880"/>
        </p:xfrm>
        <a:graphic>
          <a:graphicData uri="http://schemas.openxmlformats.org/drawingml/2006/chart">
            <c:chart xmlns:c="http://schemas.openxmlformats.org/drawingml/2006/chart" xmlns:r="http://schemas.openxmlformats.org/officeDocument/2006/relationships" r:id="rId3"/>
          </a:graphicData>
        </a:graphic>
      </p:graphicFrame>
      <p:sp>
        <p:nvSpPr>
          <p:cNvPr id="11" name="Shape 8"/>
          <p:cNvSpPr/>
          <p:nvPr/>
        </p:nvSpPr>
        <p:spPr>
          <a:xfrm>
            <a:off x="7924800" y="1584960"/>
            <a:ext cx="4023360" cy="219456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12" name="Shape 9"/>
          <p:cNvSpPr/>
          <p:nvPr/>
        </p:nvSpPr>
        <p:spPr>
          <a:xfrm>
            <a:off x="7924800" y="1584960"/>
            <a:ext cx="85344" cy="2194560"/>
          </a:xfrm>
          <a:prstGeom prst="rect">
            <a:avLst/>
          </a:prstGeom>
          <a:solidFill>
            <a:srgbClr val="0A7E8C"/>
          </a:solidFill>
          <a:ln w="12700">
            <a:solidFill>
              <a:srgbClr val="0A7E8C"/>
            </a:solidFill>
            <a:prstDash val="solid"/>
          </a:ln>
        </p:spPr>
        <p:txBody>
          <a:bodyPr/>
          <a:lstStyle/>
          <a:p>
            <a:endParaRPr lang="en-IN"/>
          </a:p>
        </p:txBody>
      </p:sp>
      <p:sp>
        <p:nvSpPr>
          <p:cNvPr id="13" name="Text 10"/>
          <p:cNvSpPr/>
          <p:nvPr/>
        </p:nvSpPr>
        <p:spPr>
          <a:xfrm>
            <a:off x="8107680" y="1706880"/>
            <a:ext cx="3779520" cy="390144"/>
          </a:xfrm>
          <a:prstGeom prst="rect">
            <a:avLst/>
          </a:prstGeom>
          <a:noFill/>
          <a:ln/>
        </p:spPr>
        <p:txBody>
          <a:bodyPr wrap="square" rtlCol="0" anchor="ctr"/>
          <a:lstStyle/>
          <a:p>
            <a:r>
              <a:rPr lang="en-US" sz="1600" b="1" dirty="0">
                <a:solidFill>
                  <a:srgbClr val="0A7E8C"/>
                </a:solidFill>
                <a:latin typeface="Calibri" pitchFamily="34" charset="0"/>
                <a:ea typeface="Calibri" pitchFamily="34" charset="-122"/>
                <a:cs typeface="Calibri" pitchFamily="34" charset="-120"/>
              </a:rPr>
              <a:t>Key Outcome Findings</a:t>
            </a:r>
            <a:endParaRPr lang="en-US" sz="1600" dirty="0"/>
          </a:p>
        </p:txBody>
      </p:sp>
      <p:sp>
        <p:nvSpPr>
          <p:cNvPr id="14" name="Text 11"/>
          <p:cNvSpPr/>
          <p:nvPr/>
        </p:nvSpPr>
        <p:spPr>
          <a:xfrm>
            <a:off x="8144256" y="2121408"/>
            <a:ext cx="3681984" cy="152400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47% reduction in anxiety symptoms by 12 weeks (Linardon et al., 2020)</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Improved help-seeking </a:t>
            </a:r>
            <a:r>
              <a:rPr lang="en-US" sz="1333" dirty="0" err="1">
                <a:solidFill>
                  <a:srgbClr val="1E2D3D"/>
                </a:solidFill>
                <a:latin typeface="Calibri" pitchFamily="34" charset="0"/>
                <a:ea typeface="Calibri" pitchFamily="34" charset="-122"/>
                <a:cs typeface="Calibri" pitchFamily="34" charset="-120"/>
              </a:rPr>
              <a:t>behaviour</a:t>
            </a:r>
            <a:r>
              <a:rPr lang="en-US" sz="1333" dirty="0">
                <a:solidFill>
                  <a:srgbClr val="1E2D3D"/>
                </a:solidFill>
                <a:latin typeface="Calibri" pitchFamily="34" charset="0"/>
                <a:ea typeface="Calibri" pitchFamily="34" charset="-122"/>
                <a:cs typeface="Calibri" pitchFamily="34" charset="-120"/>
              </a:rPr>
              <a:t> in 62% of users</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Reduced A&amp;E presentations for mental health crises</a:t>
            </a:r>
            <a:endParaRPr lang="en-US" sz="1333" dirty="0"/>
          </a:p>
        </p:txBody>
      </p:sp>
      <p:sp>
        <p:nvSpPr>
          <p:cNvPr id="15" name="Shape 12"/>
          <p:cNvSpPr/>
          <p:nvPr/>
        </p:nvSpPr>
        <p:spPr>
          <a:xfrm>
            <a:off x="7924800" y="4023360"/>
            <a:ext cx="4023360" cy="231648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16" name="Shape 13"/>
          <p:cNvSpPr/>
          <p:nvPr/>
        </p:nvSpPr>
        <p:spPr>
          <a:xfrm>
            <a:off x="7924800" y="4023360"/>
            <a:ext cx="85344" cy="2316480"/>
          </a:xfrm>
          <a:prstGeom prst="rect">
            <a:avLst/>
          </a:prstGeom>
          <a:solidFill>
            <a:srgbClr val="0D2340"/>
          </a:solidFill>
          <a:ln w="12700">
            <a:solidFill>
              <a:srgbClr val="0D2340"/>
            </a:solidFill>
            <a:prstDash val="solid"/>
          </a:ln>
        </p:spPr>
        <p:txBody>
          <a:bodyPr/>
          <a:lstStyle/>
          <a:p>
            <a:endParaRPr lang="en-IN"/>
          </a:p>
        </p:txBody>
      </p:sp>
      <p:sp>
        <p:nvSpPr>
          <p:cNvPr id="17" name="Text 14"/>
          <p:cNvSpPr/>
          <p:nvPr/>
        </p:nvSpPr>
        <p:spPr>
          <a:xfrm>
            <a:off x="8107680" y="4145280"/>
            <a:ext cx="3779520" cy="390144"/>
          </a:xfrm>
          <a:prstGeom prst="rect">
            <a:avLst/>
          </a:prstGeom>
          <a:noFill/>
          <a:ln/>
        </p:spPr>
        <p:txBody>
          <a:bodyPr wrap="square" rtlCol="0" anchor="ctr"/>
          <a:lstStyle/>
          <a:p>
            <a:r>
              <a:rPr lang="en-US" sz="1600" b="1" dirty="0">
                <a:solidFill>
                  <a:srgbClr val="0D2340"/>
                </a:solidFill>
                <a:latin typeface="Calibri" pitchFamily="34" charset="0"/>
                <a:ea typeface="Calibri" pitchFamily="34" charset="-122"/>
                <a:cs typeface="Calibri" pitchFamily="34" charset="-120"/>
              </a:rPr>
              <a:t>Access Benefits</a:t>
            </a:r>
            <a:endParaRPr lang="en-US" sz="1600" dirty="0"/>
          </a:p>
        </p:txBody>
      </p:sp>
      <p:sp>
        <p:nvSpPr>
          <p:cNvPr id="18" name="Text 15"/>
          <p:cNvSpPr/>
          <p:nvPr/>
        </p:nvSpPr>
        <p:spPr>
          <a:xfrm>
            <a:off x="8144256" y="4559808"/>
            <a:ext cx="3681984" cy="164592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24/7 support eliminates wait-time barriers</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Anonymity reduces stigma for first-time help-seekers</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Cost-free NHS delivery removes financial barriers (NHS England, 2019)</a:t>
            </a:r>
            <a:endParaRPr lang="en-US" sz="1333"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Short-Term &amp; Long-Term Expected Outcomes</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5</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Evidence suggests both immediate and sustained mental health benefits across the adolescent population (Alvarez-Jimenez et al., 2023)</a:t>
            </a:r>
            <a:endParaRPr lang="en-US" sz="1467" dirty="0"/>
          </a:p>
        </p:txBody>
      </p:sp>
      <p:sp>
        <p:nvSpPr>
          <p:cNvPr id="10" name="Shape 8"/>
          <p:cNvSpPr/>
          <p:nvPr/>
        </p:nvSpPr>
        <p:spPr>
          <a:xfrm>
            <a:off x="365760" y="1584960"/>
            <a:ext cx="5608320" cy="4754880"/>
          </a:xfrm>
          <a:prstGeom prst="rect">
            <a:avLst/>
          </a:prstGeom>
          <a:solidFill>
            <a:srgbClr val="FFFFFF"/>
          </a:solidFill>
          <a:ln w="19050">
            <a:solidFill>
              <a:srgbClr val="0A7E8C"/>
            </a:solidFill>
            <a:prstDash val="solid"/>
          </a:ln>
          <a:effectLst>
            <a:outerShdw blurRad="63500" dist="25400" dir="8100000" algn="bl" rotWithShape="0">
              <a:srgbClr val="000000">
                <a:alpha val="10000"/>
              </a:srgbClr>
            </a:outerShdw>
          </a:effectLst>
        </p:spPr>
        <p:txBody>
          <a:bodyPr/>
          <a:lstStyle/>
          <a:p>
            <a:endParaRPr lang="en-IN"/>
          </a:p>
        </p:txBody>
      </p:sp>
      <p:sp>
        <p:nvSpPr>
          <p:cNvPr id="11" name="Shape 9"/>
          <p:cNvSpPr/>
          <p:nvPr/>
        </p:nvSpPr>
        <p:spPr>
          <a:xfrm>
            <a:off x="365760" y="1584960"/>
            <a:ext cx="5608320" cy="548640"/>
          </a:xfrm>
          <a:prstGeom prst="rect">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487680" y="1621536"/>
            <a:ext cx="5364480" cy="48768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SHORT-TERM (0–12 months)</a:t>
            </a:r>
            <a:endParaRPr lang="en-US" sz="1733" dirty="0"/>
          </a:p>
        </p:txBody>
      </p:sp>
      <p:sp>
        <p:nvSpPr>
          <p:cNvPr id="13" name="Text 11"/>
          <p:cNvSpPr/>
          <p:nvPr/>
        </p:nvSpPr>
        <p:spPr>
          <a:xfrm>
            <a:off x="609600" y="2255520"/>
            <a:ext cx="5242560" cy="3901440"/>
          </a:xfrm>
          <a:prstGeom prst="rect">
            <a:avLst/>
          </a:prstGeom>
          <a:noFill/>
          <a:ln/>
        </p:spPr>
        <p:txBody>
          <a:bodyPr wrap="square" rtlCol="0" anchor="ctr"/>
          <a:lstStyle/>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 Anxiety and depression symptom severity within 4–8 weeks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 Mental health literacy and self-awareness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 Engagement with professional CAMHS services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Improved coping skills and emotional regulation</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Reduced school absenteeism linked to mental illness</a:t>
            </a:r>
            <a:endParaRPr lang="en-US" sz="1400" dirty="0"/>
          </a:p>
        </p:txBody>
      </p:sp>
      <p:sp>
        <p:nvSpPr>
          <p:cNvPr id="14" name="Shape 12"/>
          <p:cNvSpPr/>
          <p:nvPr/>
        </p:nvSpPr>
        <p:spPr>
          <a:xfrm>
            <a:off x="6217920" y="1584960"/>
            <a:ext cx="5608320" cy="4754880"/>
          </a:xfrm>
          <a:prstGeom prst="rect">
            <a:avLst/>
          </a:prstGeom>
          <a:solidFill>
            <a:srgbClr val="FFFFFF"/>
          </a:solidFill>
          <a:ln w="19050">
            <a:solidFill>
              <a:srgbClr val="0D2340"/>
            </a:solidFill>
            <a:prstDash val="solid"/>
          </a:ln>
          <a:effectLst>
            <a:outerShdw blurRad="63500" dist="25400" dir="8100000" algn="bl" rotWithShape="0">
              <a:srgbClr val="000000">
                <a:alpha val="10000"/>
              </a:srgbClr>
            </a:outerShdw>
          </a:effectLst>
        </p:spPr>
        <p:txBody>
          <a:bodyPr/>
          <a:lstStyle/>
          <a:p>
            <a:endParaRPr lang="en-IN"/>
          </a:p>
        </p:txBody>
      </p:sp>
      <p:sp>
        <p:nvSpPr>
          <p:cNvPr id="15" name="Shape 13"/>
          <p:cNvSpPr/>
          <p:nvPr/>
        </p:nvSpPr>
        <p:spPr>
          <a:xfrm>
            <a:off x="6217920" y="1584960"/>
            <a:ext cx="5608320" cy="548640"/>
          </a:xfrm>
          <a:prstGeom prst="rect">
            <a:avLst/>
          </a:prstGeom>
          <a:solidFill>
            <a:srgbClr val="0D2340"/>
          </a:solidFill>
          <a:ln w="12700">
            <a:solidFill>
              <a:srgbClr val="0D2340"/>
            </a:solidFill>
            <a:prstDash val="solid"/>
          </a:ln>
        </p:spPr>
        <p:txBody>
          <a:bodyPr/>
          <a:lstStyle/>
          <a:p>
            <a:endParaRPr lang="en-IN"/>
          </a:p>
        </p:txBody>
      </p:sp>
      <p:sp>
        <p:nvSpPr>
          <p:cNvPr id="16" name="Text 14"/>
          <p:cNvSpPr/>
          <p:nvPr/>
        </p:nvSpPr>
        <p:spPr>
          <a:xfrm>
            <a:off x="6339840" y="1621536"/>
            <a:ext cx="5364480" cy="48768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LONG-TERM (1–5 years)</a:t>
            </a:r>
            <a:endParaRPr lang="en-US" sz="1733" dirty="0"/>
          </a:p>
        </p:txBody>
      </p:sp>
      <p:sp>
        <p:nvSpPr>
          <p:cNvPr id="17" name="Text 15"/>
          <p:cNvSpPr/>
          <p:nvPr/>
        </p:nvSpPr>
        <p:spPr>
          <a:xfrm>
            <a:off x="6339840" y="2255520"/>
            <a:ext cx="5364480" cy="3901440"/>
          </a:xfrm>
          <a:prstGeom prst="rect">
            <a:avLst/>
          </a:prstGeom>
          <a:noFill/>
          <a:ln/>
        </p:spPr>
        <p:txBody>
          <a:bodyPr wrap="square" rtlCol="0" anchor="ctr"/>
          <a:lstStyle/>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Reduced adult mental illness burden (prevention focus)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Improved academic attainment and employment outcomes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Lower NHS secondary care demand and cost savings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Cultural shift: reduced mental health stigma in schools</a:t>
            </a:r>
            <a:endParaRPr lang="en-US" sz="1400" dirty="0"/>
          </a:p>
          <a:p>
            <a:pPr marL="457189" indent="-457189">
              <a:buSzPct val="100000"/>
              <a:buChar char="•"/>
            </a:pPr>
            <a:r>
              <a:rPr lang="en-US" sz="1400" dirty="0">
                <a:solidFill>
                  <a:srgbClr val="1E2D3D"/>
                </a:solidFill>
                <a:latin typeface="Calibri" pitchFamily="34" charset="0"/>
                <a:ea typeface="Calibri" pitchFamily="34" charset="-122"/>
                <a:cs typeface="Calibri" pitchFamily="34" charset="-120"/>
              </a:rPr>
              <a:t>Scalable national infrastructure for digital mental health</a:t>
            </a:r>
            <a:endParaRPr lang="en-US" sz="14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Policy Alignment &amp; UK Legislative Context</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5</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The intervention directly responds to national mental health policy commitments and strategic frameworks (NHS England, 2019)</a:t>
            </a:r>
            <a:endParaRPr lang="en-US" sz="1467" dirty="0"/>
          </a:p>
        </p:txBody>
      </p:sp>
      <p:sp>
        <p:nvSpPr>
          <p:cNvPr id="10" name="Shape 8"/>
          <p:cNvSpPr/>
          <p:nvPr/>
        </p:nvSpPr>
        <p:spPr>
          <a:xfrm>
            <a:off x="365760" y="1584960"/>
            <a:ext cx="5608320" cy="2011680"/>
          </a:xfrm>
          <a:prstGeom prst="rect">
            <a:avLst/>
          </a:prstGeom>
          <a:solidFill>
            <a:srgbClr val="FFFFFF"/>
          </a:solidFill>
          <a:ln w="19050">
            <a:solidFill>
              <a:srgbClr val="0A7E8C"/>
            </a:solidFill>
            <a:prstDash val="solid"/>
          </a:ln>
          <a:effectLst>
            <a:outerShdw blurRad="63500" dist="25400" dir="8100000" algn="bl" rotWithShape="0">
              <a:srgbClr val="000000">
                <a:alpha val="10000"/>
              </a:srgbClr>
            </a:outerShdw>
          </a:effectLst>
        </p:spPr>
        <p:txBody>
          <a:bodyPr/>
          <a:lstStyle/>
          <a:p>
            <a:endParaRPr lang="en-IN"/>
          </a:p>
        </p:txBody>
      </p:sp>
      <p:sp>
        <p:nvSpPr>
          <p:cNvPr id="11" name="Shape 9"/>
          <p:cNvSpPr/>
          <p:nvPr/>
        </p:nvSpPr>
        <p:spPr>
          <a:xfrm>
            <a:off x="365760" y="1584960"/>
            <a:ext cx="5608320" cy="463296"/>
          </a:xfrm>
          <a:prstGeom prst="rect">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487680" y="1633728"/>
            <a:ext cx="5364480" cy="365760"/>
          </a:xfrm>
          <a:prstGeom prst="rect">
            <a:avLst/>
          </a:prstGeom>
          <a:noFill/>
          <a:ln/>
        </p:spPr>
        <p:txBody>
          <a:bodyPr wrap="square" rtlCol="0" anchor="ctr"/>
          <a:lstStyle/>
          <a:p>
            <a:r>
              <a:rPr lang="en-US" sz="1533" b="1" dirty="0">
                <a:solidFill>
                  <a:srgbClr val="FFFFFF"/>
                </a:solidFill>
                <a:latin typeface="Calibri" pitchFamily="34" charset="0"/>
                <a:ea typeface="Calibri" pitchFamily="34" charset="-122"/>
                <a:cs typeface="Calibri" pitchFamily="34" charset="-120"/>
              </a:rPr>
              <a:t>NHS Long Term Plan (2019)</a:t>
            </a:r>
            <a:endParaRPr lang="en-US" sz="1533" dirty="0"/>
          </a:p>
        </p:txBody>
      </p:sp>
      <p:sp>
        <p:nvSpPr>
          <p:cNvPr id="13" name="Text 11"/>
          <p:cNvSpPr/>
          <p:nvPr/>
        </p:nvSpPr>
        <p:spPr>
          <a:xfrm>
            <a:off x="487680" y="2121408"/>
            <a:ext cx="5364480" cy="1341120"/>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Committed to investing an additional £2.3bn in mental health services by 2023/24. Specifically mandated that every area offers 24/7 crisis support for children and young people.</a:t>
            </a:r>
            <a:endParaRPr lang="en-US" sz="1267" dirty="0"/>
          </a:p>
        </p:txBody>
      </p:sp>
      <p:sp>
        <p:nvSpPr>
          <p:cNvPr id="14" name="Shape 12"/>
          <p:cNvSpPr/>
          <p:nvPr/>
        </p:nvSpPr>
        <p:spPr>
          <a:xfrm>
            <a:off x="365760" y="3840480"/>
            <a:ext cx="5608320" cy="2011680"/>
          </a:xfrm>
          <a:prstGeom prst="rect">
            <a:avLst/>
          </a:prstGeom>
          <a:solidFill>
            <a:srgbClr val="FFFFFF"/>
          </a:solidFill>
          <a:ln w="19050">
            <a:solidFill>
              <a:srgbClr val="0D2340"/>
            </a:solidFill>
            <a:prstDash val="solid"/>
          </a:ln>
          <a:effectLst>
            <a:outerShdw blurRad="63500" dist="25400" dir="8100000" algn="bl" rotWithShape="0">
              <a:srgbClr val="000000">
                <a:alpha val="10000"/>
              </a:srgbClr>
            </a:outerShdw>
          </a:effectLst>
        </p:spPr>
        <p:txBody>
          <a:bodyPr/>
          <a:lstStyle/>
          <a:p>
            <a:endParaRPr lang="en-IN"/>
          </a:p>
        </p:txBody>
      </p:sp>
      <p:sp>
        <p:nvSpPr>
          <p:cNvPr id="15" name="Shape 13"/>
          <p:cNvSpPr/>
          <p:nvPr/>
        </p:nvSpPr>
        <p:spPr>
          <a:xfrm>
            <a:off x="365760" y="3840480"/>
            <a:ext cx="5608320" cy="463296"/>
          </a:xfrm>
          <a:prstGeom prst="rect">
            <a:avLst/>
          </a:prstGeom>
          <a:solidFill>
            <a:srgbClr val="0D2340"/>
          </a:solidFill>
          <a:ln w="12700">
            <a:solidFill>
              <a:srgbClr val="0D2340"/>
            </a:solidFill>
            <a:prstDash val="solid"/>
          </a:ln>
        </p:spPr>
        <p:txBody>
          <a:bodyPr/>
          <a:lstStyle/>
          <a:p>
            <a:endParaRPr lang="en-IN"/>
          </a:p>
        </p:txBody>
      </p:sp>
      <p:sp>
        <p:nvSpPr>
          <p:cNvPr id="16" name="Text 14"/>
          <p:cNvSpPr/>
          <p:nvPr/>
        </p:nvSpPr>
        <p:spPr>
          <a:xfrm>
            <a:off x="487680" y="3889248"/>
            <a:ext cx="5364480" cy="365760"/>
          </a:xfrm>
          <a:prstGeom prst="rect">
            <a:avLst/>
          </a:prstGeom>
          <a:noFill/>
          <a:ln/>
        </p:spPr>
        <p:txBody>
          <a:bodyPr wrap="square" rtlCol="0" anchor="ctr"/>
          <a:lstStyle/>
          <a:p>
            <a:r>
              <a:rPr lang="en-US" sz="1533" b="1" dirty="0">
                <a:solidFill>
                  <a:srgbClr val="FFFFFF"/>
                </a:solidFill>
                <a:latin typeface="Calibri" pitchFamily="34" charset="0"/>
                <a:ea typeface="Calibri" pitchFamily="34" charset="-122"/>
                <a:cs typeface="Calibri" pitchFamily="34" charset="-120"/>
              </a:rPr>
              <a:t>NICE Guideline NG134 (2019)</a:t>
            </a:r>
            <a:endParaRPr lang="en-US" sz="1533" dirty="0"/>
          </a:p>
        </p:txBody>
      </p:sp>
      <p:sp>
        <p:nvSpPr>
          <p:cNvPr id="17" name="Text 15"/>
          <p:cNvSpPr/>
          <p:nvPr/>
        </p:nvSpPr>
        <p:spPr>
          <a:xfrm>
            <a:off x="487680" y="4376928"/>
            <a:ext cx="5364480" cy="1341120"/>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Recommends stepped-care approaches for depression and anxiety in CYP. Digital self-management tools recommended as step 1–2 interventions.</a:t>
            </a:r>
            <a:endParaRPr lang="en-US" sz="1267" dirty="0"/>
          </a:p>
        </p:txBody>
      </p:sp>
      <p:sp>
        <p:nvSpPr>
          <p:cNvPr id="18" name="Shape 16"/>
          <p:cNvSpPr/>
          <p:nvPr/>
        </p:nvSpPr>
        <p:spPr>
          <a:xfrm>
            <a:off x="6217920" y="1584960"/>
            <a:ext cx="5608320" cy="2011680"/>
          </a:xfrm>
          <a:prstGeom prst="rect">
            <a:avLst/>
          </a:prstGeom>
          <a:solidFill>
            <a:srgbClr val="FFFFFF"/>
          </a:solidFill>
          <a:ln w="19050">
            <a:solidFill>
              <a:srgbClr val="3A5068"/>
            </a:solidFill>
            <a:prstDash val="solid"/>
          </a:ln>
          <a:effectLst>
            <a:outerShdw blurRad="63500" dist="25400" dir="8100000" algn="bl" rotWithShape="0">
              <a:srgbClr val="000000">
                <a:alpha val="10000"/>
              </a:srgbClr>
            </a:outerShdw>
          </a:effectLst>
        </p:spPr>
        <p:txBody>
          <a:bodyPr/>
          <a:lstStyle/>
          <a:p>
            <a:endParaRPr lang="en-IN"/>
          </a:p>
        </p:txBody>
      </p:sp>
      <p:sp>
        <p:nvSpPr>
          <p:cNvPr id="19" name="Shape 17"/>
          <p:cNvSpPr/>
          <p:nvPr/>
        </p:nvSpPr>
        <p:spPr>
          <a:xfrm>
            <a:off x="6217920" y="1584960"/>
            <a:ext cx="5608320" cy="463296"/>
          </a:xfrm>
          <a:prstGeom prst="rect">
            <a:avLst/>
          </a:prstGeom>
          <a:solidFill>
            <a:srgbClr val="3A5068"/>
          </a:solidFill>
          <a:ln w="12700">
            <a:solidFill>
              <a:srgbClr val="3A5068"/>
            </a:solidFill>
            <a:prstDash val="solid"/>
          </a:ln>
        </p:spPr>
        <p:txBody>
          <a:bodyPr/>
          <a:lstStyle/>
          <a:p>
            <a:endParaRPr lang="en-IN"/>
          </a:p>
        </p:txBody>
      </p:sp>
      <p:sp>
        <p:nvSpPr>
          <p:cNvPr id="20" name="Text 18"/>
          <p:cNvSpPr/>
          <p:nvPr/>
        </p:nvSpPr>
        <p:spPr>
          <a:xfrm>
            <a:off x="6339840" y="1633728"/>
            <a:ext cx="5364480" cy="365760"/>
          </a:xfrm>
          <a:prstGeom prst="rect">
            <a:avLst/>
          </a:prstGeom>
          <a:noFill/>
          <a:ln/>
        </p:spPr>
        <p:txBody>
          <a:bodyPr wrap="square" rtlCol="0" anchor="ctr"/>
          <a:lstStyle/>
          <a:p>
            <a:r>
              <a:rPr lang="en-US" sz="1533" b="1" dirty="0">
                <a:solidFill>
                  <a:srgbClr val="FFFFFF"/>
                </a:solidFill>
                <a:latin typeface="Calibri" pitchFamily="34" charset="0"/>
                <a:ea typeface="Calibri" pitchFamily="34" charset="-122"/>
                <a:cs typeface="Calibri" pitchFamily="34" charset="-120"/>
              </a:rPr>
              <a:t>Green Paper on CYP Mental Health (2017/2022)</a:t>
            </a:r>
            <a:endParaRPr lang="en-US" sz="1533" dirty="0"/>
          </a:p>
        </p:txBody>
      </p:sp>
      <p:sp>
        <p:nvSpPr>
          <p:cNvPr id="21" name="Text 19"/>
          <p:cNvSpPr/>
          <p:nvPr/>
        </p:nvSpPr>
        <p:spPr>
          <a:xfrm>
            <a:off x="6339840" y="2121408"/>
            <a:ext cx="5364480" cy="1341120"/>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Proposed Mental Health Support Teams in schools. Digital platforms complement in-school provision, extending reach beyond school hours.</a:t>
            </a:r>
            <a:endParaRPr lang="en-US" sz="1267" dirty="0"/>
          </a:p>
        </p:txBody>
      </p:sp>
      <p:sp>
        <p:nvSpPr>
          <p:cNvPr id="22" name="Shape 20"/>
          <p:cNvSpPr/>
          <p:nvPr/>
        </p:nvSpPr>
        <p:spPr>
          <a:xfrm>
            <a:off x="6217920" y="3840480"/>
            <a:ext cx="5608320" cy="2011680"/>
          </a:xfrm>
          <a:prstGeom prst="rect">
            <a:avLst/>
          </a:prstGeom>
          <a:solidFill>
            <a:srgbClr val="FFFFFF"/>
          </a:solidFill>
          <a:ln w="19050">
            <a:solidFill>
              <a:srgbClr val="F4A228"/>
            </a:solidFill>
            <a:prstDash val="solid"/>
          </a:ln>
          <a:effectLst>
            <a:outerShdw blurRad="63500" dist="25400" dir="8100000" algn="bl" rotWithShape="0">
              <a:srgbClr val="000000">
                <a:alpha val="10000"/>
              </a:srgbClr>
            </a:outerShdw>
          </a:effectLst>
        </p:spPr>
        <p:txBody>
          <a:bodyPr/>
          <a:lstStyle/>
          <a:p>
            <a:endParaRPr lang="en-IN"/>
          </a:p>
        </p:txBody>
      </p:sp>
      <p:sp>
        <p:nvSpPr>
          <p:cNvPr id="23" name="Shape 21"/>
          <p:cNvSpPr/>
          <p:nvPr/>
        </p:nvSpPr>
        <p:spPr>
          <a:xfrm>
            <a:off x="6217920" y="3840480"/>
            <a:ext cx="5608320" cy="463296"/>
          </a:xfrm>
          <a:prstGeom prst="rect">
            <a:avLst/>
          </a:prstGeom>
          <a:solidFill>
            <a:srgbClr val="F4A228"/>
          </a:solidFill>
          <a:ln w="12700">
            <a:solidFill>
              <a:srgbClr val="F4A228"/>
            </a:solidFill>
            <a:prstDash val="solid"/>
          </a:ln>
        </p:spPr>
        <p:txBody>
          <a:bodyPr/>
          <a:lstStyle/>
          <a:p>
            <a:endParaRPr lang="en-IN"/>
          </a:p>
        </p:txBody>
      </p:sp>
      <p:sp>
        <p:nvSpPr>
          <p:cNvPr id="24" name="Text 22"/>
          <p:cNvSpPr/>
          <p:nvPr/>
        </p:nvSpPr>
        <p:spPr>
          <a:xfrm>
            <a:off x="6339840" y="3889248"/>
            <a:ext cx="5364480" cy="365760"/>
          </a:xfrm>
          <a:prstGeom prst="rect">
            <a:avLst/>
          </a:prstGeom>
          <a:noFill/>
          <a:ln/>
        </p:spPr>
        <p:txBody>
          <a:bodyPr wrap="square" rtlCol="0" anchor="ctr"/>
          <a:lstStyle/>
          <a:p>
            <a:r>
              <a:rPr lang="en-US" sz="1533" b="1" dirty="0">
                <a:solidFill>
                  <a:srgbClr val="FFFFFF"/>
                </a:solidFill>
                <a:latin typeface="Calibri" pitchFamily="34" charset="0"/>
                <a:ea typeface="Calibri" pitchFamily="34" charset="-122"/>
                <a:cs typeface="Calibri" pitchFamily="34" charset="-120"/>
              </a:rPr>
              <a:t>UK Digital Health Strategy (2021–2026)</a:t>
            </a:r>
            <a:endParaRPr lang="en-US" sz="1533" dirty="0"/>
          </a:p>
        </p:txBody>
      </p:sp>
      <p:sp>
        <p:nvSpPr>
          <p:cNvPr id="25" name="Text 23"/>
          <p:cNvSpPr/>
          <p:nvPr/>
        </p:nvSpPr>
        <p:spPr>
          <a:xfrm>
            <a:off x="6339840" y="4376928"/>
            <a:ext cx="5364480" cy="1341120"/>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Prioritises NHS App expansion, digital-first care pathways and health data infrastructure. CAMHS digital tools form a core pillar of this transformation.</a:t>
            </a:r>
            <a:endParaRPr lang="en-US" sz="1267"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Implications for Future Research</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5</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This intervention generates critical evidence gaps and opportunities for advancing digital mental health science (Yung et al., 2019)</a:t>
            </a:r>
            <a:endParaRPr lang="en-US" sz="1467" dirty="0"/>
          </a:p>
        </p:txBody>
      </p:sp>
      <p:sp>
        <p:nvSpPr>
          <p:cNvPr id="10" name="Shape 8"/>
          <p:cNvSpPr/>
          <p:nvPr/>
        </p:nvSpPr>
        <p:spPr>
          <a:xfrm>
            <a:off x="365760" y="1584960"/>
            <a:ext cx="2560320" cy="792480"/>
          </a:xfrm>
          <a:prstGeom prst="rect">
            <a:avLst/>
          </a:prstGeom>
          <a:solidFill>
            <a:srgbClr val="0A7E8C"/>
          </a:solidFill>
          <a:ln w="12700">
            <a:solidFill>
              <a:srgbClr val="0A7E8C"/>
            </a:solidFill>
            <a:prstDash val="solid"/>
          </a:ln>
        </p:spPr>
        <p:txBody>
          <a:bodyPr/>
          <a:lstStyle/>
          <a:p>
            <a:endParaRPr lang="en-IN"/>
          </a:p>
        </p:txBody>
      </p:sp>
      <p:sp>
        <p:nvSpPr>
          <p:cNvPr id="11" name="Text 9"/>
          <p:cNvSpPr/>
          <p:nvPr/>
        </p:nvSpPr>
        <p:spPr>
          <a:xfrm>
            <a:off x="365760" y="1584960"/>
            <a:ext cx="2560320" cy="79248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Phase 1</a:t>
            </a:r>
            <a:endParaRPr lang="en-US" sz="1333" dirty="0"/>
          </a:p>
          <a:p>
            <a:pPr algn="ctr"/>
            <a:r>
              <a:rPr lang="en-US" sz="1333" b="1" dirty="0">
                <a:solidFill>
                  <a:srgbClr val="FFFFFF"/>
                </a:solidFill>
                <a:latin typeface="Calibri" pitchFamily="34" charset="0"/>
                <a:ea typeface="Calibri" pitchFamily="34" charset="-122"/>
                <a:cs typeface="Calibri" pitchFamily="34" charset="-120"/>
              </a:rPr>
              <a:t>(Year 1)</a:t>
            </a:r>
            <a:endParaRPr lang="en-US" sz="1333" dirty="0"/>
          </a:p>
        </p:txBody>
      </p:sp>
      <p:sp>
        <p:nvSpPr>
          <p:cNvPr id="12" name="Shape 10"/>
          <p:cNvSpPr/>
          <p:nvPr/>
        </p:nvSpPr>
        <p:spPr>
          <a:xfrm>
            <a:off x="2926080" y="1981200"/>
            <a:ext cx="304800" cy="0"/>
          </a:xfrm>
          <a:prstGeom prst="line">
            <a:avLst/>
          </a:prstGeom>
          <a:noFill/>
          <a:ln w="25400">
            <a:solidFill>
              <a:srgbClr val="0D2340"/>
            </a:solidFill>
            <a:prstDash val="solid"/>
          </a:ln>
        </p:spPr>
        <p:txBody>
          <a:bodyPr/>
          <a:lstStyle/>
          <a:p>
            <a:endParaRPr lang="en-IN"/>
          </a:p>
        </p:txBody>
      </p:sp>
      <p:sp>
        <p:nvSpPr>
          <p:cNvPr id="13" name="Shape 11"/>
          <p:cNvSpPr/>
          <p:nvPr/>
        </p:nvSpPr>
        <p:spPr>
          <a:xfrm>
            <a:off x="365760" y="2499360"/>
            <a:ext cx="2560320" cy="377952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14" name="Text 12"/>
          <p:cNvSpPr/>
          <p:nvPr/>
        </p:nvSpPr>
        <p:spPr>
          <a:xfrm>
            <a:off x="463296" y="2584704"/>
            <a:ext cx="2377440" cy="487680"/>
          </a:xfrm>
          <a:prstGeom prst="rect">
            <a:avLst/>
          </a:prstGeom>
          <a:noFill/>
          <a:ln/>
        </p:spPr>
        <p:txBody>
          <a:bodyPr wrap="square" rtlCol="0" anchor="ctr"/>
          <a:lstStyle/>
          <a:p>
            <a:pPr algn="ctr"/>
            <a:r>
              <a:rPr lang="en-US" sz="1600" b="1" dirty="0">
                <a:solidFill>
                  <a:srgbClr val="0D2340"/>
                </a:solidFill>
                <a:latin typeface="Calibri" pitchFamily="34" charset="0"/>
                <a:ea typeface="Calibri" pitchFamily="34" charset="-122"/>
                <a:cs typeface="Calibri" pitchFamily="34" charset="-120"/>
              </a:rPr>
              <a:t>Pilot RCT</a:t>
            </a:r>
            <a:endParaRPr lang="en-US" sz="1600" dirty="0"/>
          </a:p>
        </p:txBody>
      </p:sp>
      <p:sp>
        <p:nvSpPr>
          <p:cNvPr id="15" name="Text 13"/>
          <p:cNvSpPr/>
          <p:nvPr/>
        </p:nvSpPr>
        <p:spPr>
          <a:xfrm>
            <a:off x="487680" y="3169920"/>
            <a:ext cx="2316480" cy="2987040"/>
          </a:xfrm>
          <a:prstGeom prst="rect">
            <a:avLst/>
          </a:prstGeom>
          <a:noFill/>
          <a:ln/>
        </p:spPr>
        <p:txBody>
          <a:bodyPr wrap="square" rtlCol="0" anchor="t"/>
          <a:lstStyle/>
          <a:p>
            <a:r>
              <a:rPr lang="en-US" sz="1267" dirty="0">
                <a:solidFill>
                  <a:srgbClr val="1E2D3D"/>
                </a:solidFill>
                <a:latin typeface="Calibri" pitchFamily="34" charset="0"/>
                <a:ea typeface="Calibri" pitchFamily="34" charset="-122"/>
                <a:cs typeface="Calibri" pitchFamily="34" charset="-120"/>
              </a:rPr>
              <a:t>Small-scale randomised controlled trial; n=200; mixed-methods; evaluate feasibility &amp; acceptability</a:t>
            </a:r>
            <a:endParaRPr lang="en-US" sz="1267" dirty="0"/>
          </a:p>
        </p:txBody>
      </p:sp>
      <p:sp>
        <p:nvSpPr>
          <p:cNvPr id="16" name="Shape 14"/>
          <p:cNvSpPr/>
          <p:nvPr/>
        </p:nvSpPr>
        <p:spPr>
          <a:xfrm>
            <a:off x="3230880" y="1584960"/>
            <a:ext cx="2560320" cy="792480"/>
          </a:xfrm>
          <a:prstGeom prst="rect">
            <a:avLst/>
          </a:prstGeom>
          <a:solidFill>
            <a:srgbClr val="0A7E8C"/>
          </a:solidFill>
          <a:ln w="12700">
            <a:solidFill>
              <a:srgbClr val="0A7E8C"/>
            </a:solidFill>
            <a:prstDash val="solid"/>
          </a:ln>
        </p:spPr>
        <p:txBody>
          <a:bodyPr/>
          <a:lstStyle/>
          <a:p>
            <a:endParaRPr lang="en-IN"/>
          </a:p>
        </p:txBody>
      </p:sp>
      <p:sp>
        <p:nvSpPr>
          <p:cNvPr id="17" name="Text 15"/>
          <p:cNvSpPr/>
          <p:nvPr/>
        </p:nvSpPr>
        <p:spPr>
          <a:xfrm>
            <a:off x="3230880" y="1584960"/>
            <a:ext cx="2560320" cy="79248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Phase 2</a:t>
            </a:r>
            <a:endParaRPr lang="en-US" sz="1333" dirty="0"/>
          </a:p>
          <a:p>
            <a:pPr algn="ctr"/>
            <a:r>
              <a:rPr lang="en-US" sz="1333" b="1" dirty="0">
                <a:solidFill>
                  <a:srgbClr val="FFFFFF"/>
                </a:solidFill>
                <a:latin typeface="Calibri" pitchFamily="34" charset="0"/>
                <a:ea typeface="Calibri" pitchFamily="34" charset="-122"/>
                <a:cs typeface="Calibri" pitchFamily="34" charset="-120"/>
              </a:rPr>
              <a:t>(Year 2)</a:t>
            </a:r>
            <a:endParaRPr lang="en-US" sz="1333" dirty="0"/>
          </a:p>
        </p:txBody>
      </p:sp>
      <p:sp>
        <p:nvSpPr>
          <p:cNvPr id="18" name="Shape 16"/>
          <p:cNvSpPr/>
          <p:nvPr/>
        </p:nvSpPr>
        <p:spPr>
          <a:xfrm>
            <a:off x="5791200" y="1981200"/>
            <a:ext cx="304800" cy="0"/>
          </a:xfrm>
          <a:prstGeom prst="line">
            <a:avLst/>
          </a:prstGeom>
          <a:noFill/>
          <a:ln w="25400">
            <a:solidFill>
              <a:srgbClr val="0D2340"/>
            </a:solidFill>
            <a:prstDash val="solid"/>
          </a:ln>
        </p:spPr>
        <p:txBody>
          <a:bodyPr/>
          <a:lstStyle/>
          <a:p>
            <a:endParaRPr lang="en-IN"/>
          </a:p>
        </p:txBody>
      </p:sp>
      <p:sp>
        <p:nvSpPr>
          <p:cNvPr id="19" name="Shape 17"/>
          <p:cNvSpPr/>
          <p:nvPr/>
        </p:nvSpPr>
        <p:spPr>
          <a:xfrm>
            <a:off x="3230880" y="2499360"/>
            <a:ext cx="2560320" cy="377952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20" name="Text 18"/>
          <p:cNvSpPr/>
          <p:nvPr/>
        </p:nvSpPr>
        <p:spPr>
          <a:xfrm>
            <a:off x="3328416" y="2584704"/>
            <a:ext cx="2377440" cy="487680"/>
          </a:xfrm>
          <a:prstGeom prst="rect">
            <a:avLst/>
          </a:prstGeom>
          <a:noFill/>
          <a:ln/>
        </p:spPr>
        <p:txBody>
          <a:bodyPr wrap="square" rtlCol="0" anchor="ctr"/>
          <a:lstStyle/>
          <a:p>
            <a:pPr algn="ctr"/>
            <a:r>
              <a:rPr lang="en-US" sz="1600" b="1" dirty="0">
                <a:solidFill>
                  <a:srgbClr val="0D2340"/>
                </a:solidFill>
                <a:latin typeface="Calibri" pitchFamily="34" charset="0"/>
                <a:ea typeface="Calibri" pitchFamily="34" charset="-122"/>
                <a:cs typeface="Calibri" pitchFamily="34" charset="-120"/>
              </a:rPr>
              <a:t>Scale-Up Trial</a:t>
            </a:r>
            <a:endParaRPr lang="en-US" sz="1600" dirty="0"/>
          </a:p>
        </p:txBody>
      </p:sp>
      <p:sp>
        <p:nvSpPr>
          <p:cNvPr id="21" name="Text 19"/>
          <p:cNvSpPr/>
          <p:nvPr/>
        </p:nvSpPr>
        <p:spPr>
          <a:xfrm>
            <a:off x="3352800" y="3169920"/>
            <a:ext cx="2316480" cy="2987040"/>
          </a:xfrm>
          <a:prstGeom prst="rect">
            <a:avLst/>
          </a:prstGeom>
          <a:noFill/>
          <a:ln/>
        </p:spPr>
        <p:txBody>
          <a:bodyPr wrap="square" rtlCol="0" anchor="t"/>
          <a:lstStyle/>
          <a:p>
            <a:r>
              <a:rPr lang="en-US" sz="1267" dirty="0">
                <a:solidFill>
                  <a:srgbClr val="1E2D3D"/>
                </a:solidFill>
                <a:latin typeface="Calibri" pitchFamily="34" charset="0"/>
                <a:ea typeface="Calibri" pitchFamily="34" charset="-122"/>
                <a:cs typeface="Calibri" pitchFamily="34" charset="-120"/>
              </a:rPr>
              <a:t>Multi-site RCT across 5 NHS regions; primary outcomes: PHQ-A, GAD-7 at 12 weeks</a:t>
            </a:r>
            <a:endParaRPr lang="en-US" sz="1267" dirty="0"/>
          </a:p>
        </p:txBody>
      </p:sp>
      <p:sp>
        <p:nvSpPr>
          <p:cNvPr id="22" name="Shape 20"/>
          <p:cNvSpPr/>
          <p:nvPr/>
        </p:nvSpPr>
        <p:spPr>
          <a:xfrm>
            <a:off x="6096000" y="1584960"/>
            <a:ext cx="2560320" cy="792480"/>
          </a:xfrm>
          <a:prstGeom prst="rect">
            <a:avLst/>
          </a:prstGeom>
          <a:solidFill>
            <a:srgbClr val="0A7E8C"/>
          </a:solidFill>
          <a:ln w="12700">
            <a:solidFill>
              <a:srgbClr val="0A7E8C"/>
            </a:solidFill>
            <a:prstDash val="solid"/>
          </a:ln>
        </p:spPr>
        <p:txBody>
          <a:bodyPr/>
          <a:lstStyle/>
          <a:p>
            <a:endParaRPr lang="en-IN"/>
          </a:p>
        </p:txBody>
      </p:sp>
      <p:sp>
        <p:nvSpPr>
          <p:cNvPr id="23" name="Text 21"/>
          <p:cNvSpPr/>
          <p:nvPr/>
        </p:nvSpPr>
        <p:spPr>
          <a:xfrm>
            <a:off x="6096000" y="1584960"/>
            <a:ext cx="2560320" cy="79248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Phase 3</a:t>
            </a:r>
            <a:endParaRPr lang="en-US" sz="1333" dirty="0"/>
          </a:p>
          <a:p>
            <a:pPr algn="ctr"/>
            <a:r>
              <a:rPr lang="en-US" sz="1333" b="1" dirty="0">
                <a:solidFill>
                  <a:srgbClr val="FFFFFF"/>
                </a:solidFill>
                <a:latin typeface="Calibri" pitchFamily="34" charset="0"/>
                <a:ea typeface="Calibri" pitchFamily="34" charset="-122"/>
                <a:cs typeface="Calibri" pitchFamily="34" charset="-120"/>
              </a:rPr>
              <a:t>(Year 3)</a:t>
            </a:r>
            <a:endParaRPr lang="en-US" sz="1333" dirty="0"/>
          </a:p>
        </p:txBody>
      </p:sp>
      <p:sp>
        <p:nvSpPr>
          <p:cNvPr id="24" name="Shape 22"/>
          <p:cNvSpPr/>
          <p:nvPr/>
        </p:nvSpPr>
        <p:spPr>
          <a:xfrm>
            <a:off x="8656320" y="1981200"/>
            <a:ext cx="304800" cy="0"/>
          </a:xfrm>
          <a:prstGeom prst="line">
            <a:avLst/>
          </a:prstGeom>
          <a:noFill/>
          <a:ln w="25400">
            <a:solidFill>
              <a:srgbClr val="0D2340"/>
            </a:solidFill>
            <a:prstDash val="solid"/>
          </a:ln>
        </p:spPr>
        <p:txBody>
          <a:bodyPr/>
          <a:lstStyle/>
          <a:p>
            <a:endParaRPr lang="en-IN"/>
          </a:p>
        </p:txBody>
      </p:sp>
      <p:sp>
        <p:nvSpPr>
          <p:cNvPr id="25" name="Shape 23"/>
          <p:cNvSpPr/>
          <p:nvPr/>
        </p:nvSpPr>
        <p:spPr>
          <a:xfrm>
            <a:off x="6096000" y="2499360"/>
            <a:ext cx="2560320" cy="377952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26" name="Text 24"/>
          <p:cNvSpPr/>
          <p:nvPr/>
        </p:nvSpPr>
        <p:spPr>
          <a:xfrm>
            <a:off x="6193536" y="2584704"/>
            <a:ext cx="2377440" cy="487680"/>
          </a:xfrm>
          <a:prstGeom prst="rect">
            <a:avLst/>
          </a:prstGeom>
          <a:noFill/>
          <a:ln/>
        </p:spPr>
        <p:txBody>
          <a:bodyPr wrap="square" rtlCol="0" anchor="ctr"/>
          <a:lstStyle/>
          <a:p>
            <a:pPr algn="ctr"/>
            <a:r>
              <a:rPr lang="en-US" sz="1600" b="1" dirty="0">
                <a:solidFill>
                  <a:srgbClr val="0D2340"/>
                </a:solidFill>
                <a:latin typeface="Calibri" pitchFamily="34" charset="0"/>
                <a:ea typeface="Calibri" pitchFamily="34" charset="-122"/>
                <a:cs typeface="Calibri" pitchFamily="34" charset="-120"/>
              </a:rPr>
              <a:t>Longitudinal Follow-up</a:t>
            </a:r>
            <a:endParaRPr lang="en-US" sz="1600" dirty="0"/>
          </a:p>
        </p:txBody>
      </p:sp>
      <p:sp>
        <p:nvSpPr>
          <p:cNvPr id="27" name="Text 25"/>
          <p:cNvSpPr/>
          <p:nvPr/>
        </p:nvSpPr>
        <p:spPr>
          <a:xfrm>
            <a:off x="6217920" y="3169920"/>
            <a:ext cx="2316480" cy="2987040"/>
          </a:xfrm>
          <a:prstGeom prst="rect">
            <a:avLst/>
          </a:prstGeom>
          <a:noFill/>
          <a:ln/>
        </p:spPr>
        <p:txBody>
          <a:bodyPr wrap="square" rtlCol="0" anchor="t"/>
          <a:lstStyle/>
          <a:p>
            <a:r>
              <a:rPr lang="en-US" sz="1267" dirty="0">
                <a:solidFill>
                  <a:srgbClr val="1E2D3D"/>
                </a:solidFill>
                <a:latin typeface="Calibri" pitchFamily="34" charset="0"/>
                <a:ea typeface="Calibri" pitchFamily="34" charset="-122"/>
                <a:cs typeface="Calibri" pitchFamily="34" charset="-120"/>
              </a:rPr>
              <a:t>12-month follow-up; assess sustained </a:t>
            </a:r>
            <a:r>
              <a:rPr lang="en-US" sz="1267" dirty="0" err="1">
                <a:solidFill>
                  <a:srgbClr val="1E2D3D"/>
                </a:solidFill>
                <a:latin typeface="Calibri" pitchFamily="34" charset="0"/>
                <a:ea typeface="Calibri" pitchFamily="34" charset="-122"/>
                <a:cs typeface="Calibri" pitchFamily="34" charset="-120"/>
              </a:rPr>
              <a:t>behaviour</a:t>
            </a:r>
            <a:r>
              <a:rPr lang="en-US" sz="1267" dirty="0">
                <a:solidFill>
                  <a:srgbClr val="1E2D3D"/>
                </a:solidFill>
                <a:latin typeface="Calibri" pitchFamily="34" charset="0"/>
                <a:ea typeface="Calibri" pitchFamily="34" charset="-122"/>
                <a:cs typeface="Calibri" pitchFamily="34" charset="-120"/>
              </a:rPr>
              <a:t> change and relapse prevention</a:t>
            </a:r>
            <a:endParaRPr lang="en-US" sz="1267" dirty="0"/>
          </a:p>
        </p:txBody>
      </p:sp>
      <p:sp>
        <p:nvSpPr>
          <p:cNvPr id="28" name="Shape 26"/>
          <p:cNvSpPr/>
          <p:nvPr/>
        </p:nvSpPr>
        <p:spPr>
          <a:xfrm>
            <a:off x="8961120" y="1584960"/>
            <a:ext cx="2560320" cy="792480"/>
          </a:xfrm>
          <a:prstGeom prst="rect">
            <a:avLst/>
          </a:prstGeom>
          <a:solidFill>
            <a:srgbClr val="0A7E8C"/>
          </a:solidFill>
          <a:ln w="12700">
            <a:solidFill>
              <a:srgbClr val="0A7E8C"/>
            </a:solidFill>
            <a:prstDash val="solid"/>
          </a:ln>
        </p:spPr>
        <p:txBody>
          <a:bodyPr/>
          <a:lstStyle/>
          <a:p>
            <a:endParaRPr lang="en-IN"/>
          </a:p>
        </p:txBody>
      </p:sp>
      <p:sp>
        <p:nvSpPr>
          <p:cNvPr id="29" name="Text 27"/>
          <p:cNvSpPr/>
          <p:nvPr/>
        </p:nvSpPr>
        <p:spPr>
          <a:xfrm>
            <a:off x="8961120" y="1584960"/>
            <a:ext cx="2560320" cy="79248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Phase 4</a:t>
            </a:r>
            <a:endParaRPr lang="en-US" sz="1333" dirty="0"/>
          </a:p>
          <a:p>
            <a:pPr algn="ctr"/>
            <a:r>
              <a:rPr lang="en-US" sz="1333" b="1" dirty="0">
                <a:solidFill>
                  <a:srgbClr val="FFFFFF"/>
                </a:solidFill>
                <a:latin typeface="Calibri" pitchFamily="34" charset="0"/>
                <a:ea typeface="Calibri" pitchFamily="34" charset="-122"/>
                <a:cs typeface="Calibri" pitchFamily="34" charset="-120"/>
              </a:rPr>
              <a:t>(Year 4–5)</a:t>
            </a:r>
            <a:endParaRPr lang="en-US" sz="1333" dirty="0"/>
          </a:p>
        </p:txBody>
      </p:sp>
      <p:sp>
        <p:nvSpPr>
          <p:cNvPr id="30" name="Shape 28"/>
          <p:cNvSpPr/>
          <p:nvPr/>
        </p:nvSpPr>
        <p:spPr>
          <a:xfrm>
            <a:off x="8961120" y="2499360"/>
            <a:ext cx="2560320" cy="377952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31" name="Text 29"/>
          <p:cNvSpPr/>
          <p:nvPr/>
        </p:nvSpPr>
        <p:spPr>
          <a:xfrm>
            <a:off x="9058656" y="2584704"/>
            <a:ext cx="2377440" cy="487680"/>
          </a:xfrm>
          <a:prstGeom prst="rect">
            <a:avLst/>
          </a:prstGeom>
          <a:noFill/>
          <a:ln/>
        </p:spPr>
        <p:txBody>
          <a:bodyPr wrap="square" rtlCol="0" anchor="ctr"/>
          <a:lstStyle/>
          <a:p>
            <a:pPr algn="ctr"/>
            <a:r>
              <a:rPr lang="en-US" sz="1600" b="1" dirty="0">
                <a:solidFill>
                  <a:srgbClr val="0D2340"/>
                </a:solidFill>
                <a:latin typeface="Calibri" pitchFamily="34" charset="0"/>
                <a:ea typeface="Calibri" pitchFamily="34" charset="-122"/>
                <a:cs typeface="Calibri" pitchFamily="34" charset="-120"/>
              </a:rPr>
              <a:t>Health Economics</a:t>
            </a:r>
            <a:endParaRPr lang="en-US" sz="1600" dirty="0"/>
          </a:p>
        </p:txBody>
      </p:sp>
      <p:sp>
        <p:nvSpPr>
          <p:cNvPr id="32" name="Text 30"/>
          <p:cNvSpPr/>
          <p:nvPr/>
        </p:nvSpPr>
        <p:spPr>
          <a:xfrm>
            <a:off x="9083040" y="3169920"/>
            <a:ext cx="2316480" cy="2987040"/>
          </a:xfrm>
          <a:prstGeom prst="rect">
            <a:avLst/>
          </a:prstGeom>
          <a:noFill/>
          <a:ln/>
        </p:spPr>
        <p:txBody>
          <a:bodyPr wrap="square" rtlCol="0" anchor="t"/>
          <a:lstStyle/>
          <a:p>
            <a:r>
              <a:rPr lang="en-US" sz="1267" dirty="0">
                <a:solidFill>
                  <a:srgbClr val="1E2D3D"/>
                </a:solidFill>
                <a:latin typeface="Calibri" pitchFamily="34" charset="0"/>
                <a:ea typeface="Calibri" pitchFamily="34" charset="-122"/>
                <a:cs typeface="Calibri" pitchFamily="34" charset="-120"/>
              </a:rPr>
              <a:t>Cost-effectiveness analysis; QALY modelling; cost per DALY averted; NHS commissioning report</a:t>
            </a:r>
            <a:endParaRPr lang="en-US" sz="1267" dirty="0"/>
          </a:p>
        </p:txBody>
      </p:sp>
      <p:sp>
        <p:nvSpPr>
          <p:cNvPr id="33" name="Text 31"/>
          <p:cNvSpPr/>
          <p:nvPr/>
        </p:nvSpPr>
        <p:spPr>
          <a:xfrm>
            <a:off x="365760" y="6217920"/>
            <a:ext cx="11460480" cy="243840"/>
          </a:xfrm>
          <a:prstGeom prst="rect">
            <a:avLst/>
          </a:prstGeom>
          <a:noFill/>
          <a:ln/>
        </p:spPr>
        <p:txBody>
          <a:bodyPr wrap="square" rtlCol="0" anchor="ctr"/>
          <a:lstStyle/>
          <a:p>
            <a:r>
              <a:rPr lang="en-US" sz="1133" i="1" dirty="0">
                <a:solidFill>
                  <a:srgbClr val="6B8093"/>
                </a:solidFill>
                <a:latin typeface="Calibri" pitchFamily="34" charset="0"/>
                <a:ea typeface="Calibri" pitchFamily="34" charset="-122"/>
                <a:cs typeface="Calibri" pitchFamily="34" charset="-120"/>
              </a:rPr>
              <a:t>Research must ensure diverse sampling including BAME, LGBTQ+ and rural adolescents to ensure generalisability (Alvarez-Jimenez et al., 2023)</a:t>
            </a:r>
            <a:endParaRPr lang="en-US" sz="1133"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Implications for Digital Health Education &amp; Workforce</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5</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Digital mental health literacy must be embedded across clinical, educational and social care training pathways (Torous et al., 2021)</a:t>
            </a:r>
            <a:endParaRPr lang="en-US" sz="1467" dirty="0"/>
          </a:p>
        </p:txBody>
      </p:sp>
      <p:sp>
        <p:nvSpPr>
          <p:cNvPr id="10" name="Shape 8"/>
          <p:cNvSpPr/>
          <p:nvPr/>
        </p:nvSpPr>
        <p:spPr>
          <a:xfrm>
            <a:off x="365760" y="1584960"/>
            <a:ext cx="5608320" cy="2133600"/>
          </a:xfrm>
          <a:prstGeom prst="rect">
            <a:avLst/>
          </a:prstGeom>
          <a:solidFill>
            <a:srgbClr val="FFFFFF"/>
          </a:solidFill>
          <a:ln w="19050">
            <a:solidFill>
              <a:srgbClr val="0A7E8C"/>
            </a:solidFill>
            <a:prstDash val="solid"/>
          </a:ln>
          <a:effectLst>
            <a:outerShdw blurRad="50800" dist="12700" dir="8100000" algn="bl" rotWithShape="0">
              <a:srgbClr val="000000">
                <a:alpha val="8000"/>
              </a:srgbClr>
            </a:outerShdw>
          </a:effectLst>
        </p:spPr>
        <p:txBody>
          <a:bodyPr/>
          <a:lstStyle/>
          <a:p>
            <a:endParaRPr lang="en-IN"/>
          </a:p>
        </p:txBody>
      </p:sp>
      <p:sp>
        <p:nvSpPr>
          <p:cNvPr id="11" name="Shape 9"/>
          <p:cNvSpPr/>
          <p:nvPr/>
        </p:nvSpPr>
        <p:spPr>
          <a:xfrm>
            <a:off x="365760" y="1584960"/>
            <a:ext cx="5608320" cy="487680"/>
          </a:xfrm>
          <a:prstGeom prst="rect">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487680" y="1633728"/>
            <a:ext cx="5364480" cy="390144"/>
          </a:xfrm>
          <a:prstGeom prst="rect">
            <a:avLst/>
          </a:prstGeom>
          <a:noFill/>
          <a:ln/>
        </p:spPr>
        <p:txBody>
          <a:bodyPr wrap="square" rtlCol="0" anchor="ctr"/>
          <a:lstStyle/>
          <a:p>
            <a:r>
              <a:rPr lang="en-US" sz="1533" b="1" dirty="0">
                <a:solidFill>
                  <a:srgbClr val="FFFFFF"/>
                </a:solidFill>
                <a:latin typeface="Calibri" pitchFamily="34" charset="0"/>
                <a:ea typeface="Calibri" pitchFamily="34" charset="-122"/>
                <a:cs typeface="Calibri" pitchFamily="34" charset="-120"/>
              </a:rPr>
              <a:t>Pre-registration Training</a:t>
            </a:r>
            <a:endParaRPr lang="en-US" sz="1533" dirty="0"/>
          </a:p>
        </p:txBody>
      </p:sp>
      <p:sp>
        <p:nvSpPr>
          <p:cNvPr id="13" name="Text 11"/>
          <p:cNvSpPr/>
          <p:nvPr/>
        </p:nvSpPr>
        <p:spPr>
          <a:xfrm>
            <a:off x="548640" y="2170176"/>
            <a:ext cx="5303520" cy="146304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Digital health modules in nursing/social work degrees</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Simulation-based digital triage practice</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Ethical use of AI in clinical assessment</a:t>
            </a:r>
            <a:endParaRPr lang="en-US" sz="1333" dirty="0"/>
          </a:p>
        </p:txBody>
      </p:sp>
      <p:sp>
        <p:nvSpPr>
          <p:cNvPr id="14" name="Shape 12"/>
          <p:cNvSpPr/>
          <p:nvPr/>
        </p:nvSpPr>
        <p:spPr>
          <a:xfrm>
            <a:off x="365760" y="3901440"/>
            <a:ext cx="5608320" cy="2133600"/>
          </a:xfrm>
          <a:prstGeom prst="rect">
            <a:avLst/>
          </a:prstGeom>
          <a:solidFill>
            <a:srgbClr val="FFFFFF"/>
          </a:solidFill>
          <a:ln w="19050">
            <a:solidFill>
              <a:srgbClr val="0D2340"/>
            </a:solidFill>
            <a:prstDash val="solid"/>
          </a:ln>
          <a:effectLst>
            <a:outerShdw blurRad="50800" dist="12700" dir="8100000" algn="bl" rotWithShape="0">
              <a:srgbClr val="000000">
                <a:alpha val="8000"/>
              </a:srgbClr>
            </a:outerShdw>
          </a:effectLst>
        </p:spPr>
        <p:txBody>
          <a:bodyPr/>
          <a:lstStyle/>
          <a:p>
            <a:endParaRPr lang="en-IN"/>
          </a:p>
        </p:txBody>
      </p:sp>
      <p:sp>
        <p:nvSpPr>
          <p:cNvPr id="15" name="Shape 13"/>
          <p:cNvSpPr/>
          <p:nvPr/>
        </p:nvSpPr>
        <p:spPr>
          <a:xfrm>
            <a:off x="365760" y="3901440"/>
            <a:ext cx="5608320" cy="487680"/>
          </a:xfrm>
          <a:prstGeom prst="rect">
            <a:avLst/>
          </a:prstGeom>
          <a:solidFill>
            <a:srgbClr val="0D2340"/>
          </a:solidFill>
          <a:ln w="12700">
            <a:solidFill>
              <a:srgbClr val="0D2340"/>
            </a:solidFill>
            <a:prstDash val="solid"/>
          </a:ln>
        </p:spPr>
        <p:txBody>
          <a:bodyPr/>
          <a:lstStyle/>
          <a:p>
            <a:endParaRPr lang="en-IN"/>
          </a:p>
        </p:txBody>
      </p:sp>
      <p:sp>
        <p:nvSpPr>
          <p:cNvPr id="16" name="Text 14"/>
          <p:cNvSpPr/>
          <p:nvPr/>
        </p:nvSpPr>
        <p:spPr>
          <a:xfrm>
            <a:off x="487680" y="3950208"/>
            <a:ext cx="5364480" cy="390144"/>
          </a:xfrm>
          <a:prstGeom prst="rect">
            <a:avLst/>
          </a:prstGeom>
          <a:noFill/>
          <a:ln/>
        </p:spPr>
        <p:txBody>
          <a:bodyPr wrap="square" rtlCol="0" anchor="ctr"/>
          <a:lstStyle/>
          <a:p>
            <a:r>
              <a:rPr lang="en-US" sz="1533" b="1" dirty="0">
                <a:solidFill>
                  <a:srgbClr val="FFFFFF"/>
                </a:solidFill>
                <a:latin typeface="Calibri" pitchFamily="34" charset="0"/>
                <a:ea typeface="Calibri" pitchFamily="34" charset="-122"/>
                <a:cs typeface="Calibri" pitchFamily="34" charset="-120"/>
              </a:rPr>
              <a:t>CPD for CAMHS Clinicians</a:t>
            </a:r>
            <a:endParaRPr lang="en-US" sz="1533" dirty="0"/>
          </a:p>
        </p:txBody>
      </p:sp>
      <p:sp>
        <p:nvSpPr>
          <p:cNvPr id="17" name="Text 15"/>
          <p:cNvSpPr/>
          <p:nvPr/>
        </p:nvSpPr>
        <p:spPr>
          <a:xfrm>
            <a:off x="548640" y="4486656"/>
            <a:ext cx="5303520" cy="146304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Annual digital therapeutics update training</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Competency frameworks for app-supported therapy</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Peer supervision for digital-first consultations</a:t>
            </a:r>
            <a:endParaRPr lang="en-US" sz="1333" dirty="0"/>
          </a:p>
        </p:txBody>
      </p:sp>
      <p:sp>
        <p:nvSpPr>
          <p:cNvPr id="18" name="Shape 16"/>
          <p:cNvSpPr/>
          <p:nvPr/>
        </p:nvSpPr>
        <p:spPr>
          <a:xfrm>
            <a:off x="6217920" y="1584960"/>
            <a:ext cx="5608320" cy="2133600"/>
          </a:xfrm>
          <a:prstGeom prst="rect">
            <a:avLst/>
          </a:prstGeom>
          <a:solidFill>
            <a:srgbClr val="FFFFFF"/>
          </a:solidFill>
          <a:ln w="19050">
            <a:solidFill>
              <a:srgbClr val="3A5068"/>
            </a:solidFill>
            <a:prstDash val="solid"/>
          </a:ln>
          <a:effectLst>
            <a:outerShdw blurRad="50800" dist="12700" dir="8100000" algn="bl" rotWithShape="0">
              <a:srgbClr val="000000">
                <a:alpha val="8000"/>
              </a:srgbClr>
            </a:outerShdw>
          </a:effectLst>
        </p:spPr>
        <p:txBody>
          <a:bodyPr/>
          <a:lstStyle/>
          <a:p>
            <a:endParaRPr lang="en-IN"/>
          </a:p>
        </p:txBody>
      </p:sp>
      <p:sp>
        <p:nvSpPr>
          <p:cNvPr id="19" name="Shape 17"/>
          <p:cNvSpPr/>
          <p:nvPr/>
        </p:nvSpPr>
        <p:spPr>
          <a:xfrm>
            <a:off x="6217920" y="1584960"/>
            <a:ext cx="5608320" cy="487680"/>
          </a:xfrm>
          <a:prstGeom prst="rect">
            <a:avLst/>
          </a:prstGeom>
          <a:solidFill>
            <a:srgbClr val="3A5068"/>
          </a:solidFill>
          <a:ln w="12700">
            <a:solidFill>
              <a:srgbClr val="3A5068"/>
            </a:solidFill>
            <a:prstDash val="solid"/>
          </a:ln>
        </p:spPr>
        <p:txBody>
          <a:bodyPr/>
          <a:lstStyle/>
          <a:p>
            <a:endParaRPr lang="en-IN"/>
          </a:p>
        </p:txBody>
      </p:sp>
      <p:sp>
        <p:nvSpPr>
          <p:cNvPr id="20" name="Text 18"/>
          <p:cNvSpPr/>
          <p:nvPr/>
        </p:nvSpPr>
        <p:spPr>
          <a:xfrm>
            <a:off x="6339840" y="1633728"/>
            <a:ext cx="5364480" cy="390144"/>
          </a:xfrm>
          <a:prstGeom prst="rect">
            <a:avLst/>
          </a:prstGeom>
          <a:noFill/>
          <a:ln/>
        </p:spPr>
        <p:txBody>
          <a:bodyPr wrap="square" rtlCol="0" anchor="ctr"/>
          <a:lstStyle/>
          <a:p>
            <a:r>
              <a:rPr lang="en-US" sz="1533" b="1" dirty="0">
                <a:solidFill>
                  <a:srgbClr val="FFFFFF"/>
                </a:solidFill>
                <a:latin typeface="Calibri" pitchFamily="34" charset="0"/>
                <a:ea typeface="Calibri" pitchFamily="34" charset="-122"/>
                <a:cs typeface="Calibri" pitchFamily="34" charset="-120"/>
              </a:rPr>
              <a:t>School Staff Training</a:t>
            </a:r>
            <a:endParaRPr lang="en-US" sz="1533" dirty="0"/>
          </a:p>
        </p:txBody>
      </p:sp>
      <p:sp>
        <p:nvSpPr>
          <p:cNvPr id="21" name="Text 19"/>
          <p:cNvSpPr/>
          <p:nvPr/>
        </p:nvSpPr>
        <p:spPr>
          <a:xfrm>
            <a:off x="6400800" y="2170176"/>
            <a:ext cx="5303520" cy="146304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Mental health first aid + digital platform navigation</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Recognising escalation beyond digital self-help</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Safeguarding in online mental health spaces</a:t>
            </a:r>
            <a:endParaRPr lang="en-US" sz="1333" dirty="0"/>
          </a:p>
        </p:txBody>
      </p:sp>
      <p:sp>
        <p:nvSpPr>
          <p:cNvPr id="22" name="Shape 20"/>
          <p:cNvSpPr/>
          <p:nvPr/>
        </p:nvSpPr>
        <p:spPr>
          <a:xfrm>
            <a:off x="6217920" y="3901440"/>
            <a:ext cx="5608320" cy="2133600"/>
          </a:xfrm>
          <a:prstGeom prst="rect">
            <a:avLst/>
          </a:prstGeom>
          <a:solidFill>
            <a:srgbClr val="FFFFFF"/>
          </a:solidFill>
          <a:ln w="19050">
            <a:solidFill>
              <a:srgbClr val="F4A228"/>
            </a:solidFill>
            <a:prstDash val="solid"/>
          </a:ln>
          <a:effectLst>
            <a:outerShdw blurRad="50800" dist="12700" dir="8100000" algn="bl" rotWithShape="0">
              <a:srgbClr val="000000">
                <a:alpha val="8000"/>
              </a:srgbClr>
            </a:outerShdw>
          </a:effectLst>
        </p:spPr>
        <p:txBody>
          <a:bodyPr/>
          <a:lstStyle/>
          <a:p>
            <a:endParaRPr lang="en-IN"/>
          </a:p>
        </p:txBody>
      </p:sp>
      <p:sp>
        <p:nvSpPr>
          <p:cNvPr id="23" name="Shape 21"/>
          <p:cNvSpPr/>
          <p:nvPr/>
        </p:nvSpPr>
        <p:spPr>
          <a:xfrm>
            <a:off x="6217920" y="3901440"/>
            <a:ext cx="5608320" cy="487680"/>
          </a:xfrm>
          <a:prstGeom prst="rect">
            <a:avLst/>
          </a:prstGeom>
          <a:solidFill>
            <a:srgbClr val="F4A228"/>
          </a:solidFill>
          <a:ln w="12700">
            <a:solidFill>
              <a:srgbClr val="F4A228"/>
            </a:solidFill>
            <a:prstDash val="solid"/>
          </a:ln>
        </p:spPr>
        <p:txBody>
          <a:bodyPr/>
          <a:lstStyle/>
          <a:p>
            <a:endParaRPr lang="en-IN"/>
          </a:p>
        </p:txBody>
      </p:sp>
      <p:sp>
        <p:nvSpPr>
          <p:cNvPr id="24" name="Text 22"/>
          <p:cNvSpPr/>
          <p:nvPr/>
        </p:nvSpPr>
        <p:spPr>
          <a:xfrm>
            <a:off x="6339840" y="3950208"/>
            <a:ext cx="5364480" cy="390144"/>
          </a:xfrm>
          <a:prstGeom prst="rect">
            <a:avLst/>
          </a:prstGeom>
          <a:noFill/>
          <a:ln/>
        </p:spPr>
        <p:txBody>
          <a:bodyPr wrap="square" rtlCol="0" anchor="ctr"/>
          <a:lstStyle/>
          <a:p>
            <a:r>
              <a:rPr lang="en-US" sz="1533" b="1" dirty="0">
                <a:solidFill>
                  <a:srgbClr val="FFFFFF"/>
                </a:solidFill>
                <a:latin typeface="Calibri" pitchFamily="34" charset="0"/>
                <a:ea typeface="Calibri" pitchFamily="34" charset="-122"/>
                <a:cs typeface="Calibri" pitchFamily="34" charset="-120"/>
              </a:rPr>
              <a:t>Health Informatics &amp; Data Science</a:t>
            </a:r>
            <a:endParaRPr lang="en-US" sz="1533" dirty="0"/>
          </a:p>
        </p:txBody>
      </p:sp>
      <p:sp>
        <p:nvSpPr>
          <p:cNvPr id="25" name="Text 23"/>
          <p:cNvSpPr/>
          <p:nvPr/>
        </p:nvSpPr>
        <p:spPr>
          <a:xfrm>
            <a:off x="6400800" y="4486656"/>
            <a:ext cx="5303520" cy="146304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MSc modules: AI ethics in mental health</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Bias auditing tools and methodology</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Real-world data linkage for population health</a:t>
            </a:r>
            <a:endParaRPr lang="en-US" sz="1333"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Direct Benefits to UK Adolescents (10–19)</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5</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Evidence-based benefits are measurable across mental health, academic and social domains (Kessler et al., 2007; Creswell et al., 2021)</a:t>
            </a:r>
            <a:endParaRPr lang="en-US" sz="1467" dirty="0"/>
          </a:p>
        </p:txBody>
      </p:sp>
      <p:sp>
        <p:nvSpPr>
          <p:cNvPr id="10" name="Shape 8"/>
          <p:cNvSpPr/>
          <p:nvPr/>
        </p:nvSpPr>
        <p:spPr>
          <a:xfrm>
            <a:off x="365760" y="1584960"/>
            <a:ext cx="2560320" cy="1584960"/>
          </a:xfrm>
          <a:prstGeom prst="rect">
            <a:avLst/>
          </a:prstGeom>
          <a:solidFill>
            <a:srgbClr val="0A7E8C"/>
          </a:solidFill>
          <a:ln w="12700">
            <a:solidFill>
              <a:srgbClr val="0A7E8C"/>
            </a:solidFill>
            <a:prstDash val="solid"/>
          </a:ln>
          <a:effectLst>
            <a:outerShdw blurRad="76200" dist="25400" dir="8100000" algn="bl" rotWithShape="0">
              <a:srgbClr val="000000">
                <a:alpha val="12000"/>
              </a:srgbClr>
            </a:outerShdw>
          </a:effectLst>
        </p:spPr>
        <p:txBody>
          <a:bodyPr/>
          <a:lstStyle/>
          <a:p>
            <a:endParaRPr lang="en-IN"/>
          </a:p>
        </p:txBody>
      </p:sp>
      <p:sp>
        <p:nvSpPr>
          <p:cNvPr id="11" name="Text 9"/>
          <p:cNvSpPr/>
          <p:nvPr/>
        </p:nvSpPr>
        <p:spPr>
          <a:xfrm>
            <a:off x="365760" y="1670304"/>
            <a:ext cx="2560320" cy="871728"/>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75%</a:t>
            </a:r>
            <a:endParaRPr lang="en-US" sz="4267" dirty="0"/>
          </a:p>
        </p:txBody>
      </p:sp>
      <p:sp>
        <p:nvSpPr>
          <p:cNvPr id="12" name="Text 10"/>
          <p:cNvSpPr/>
          <p:nvPr/>
        </p:nvSpPr>
        <p:spPr>
          <a:xfrm>
            <a:off x="365760" y="2456688"/>
            <a:ext cx="2560320" cy="713232"/>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of mental disorders</a:t>
            </a:r>
            <a:endParaRPr lang="en-US" sz="1333" dirty="0"/>
          </a:p>
          <a:p>
            <a:pPr algn="ctr"/>
            <a:r>
              <a:rPr lang="en-US" sz="1333" dirty="0">
                <a:solidFill>
                  <a:srgbClr val="FFFFFF"/>
                </a:solidFill>
                <a:latin typeface="Calibri" pitchFamily="34" charset="0"/>
                <a:ea typeface="Calibri" pitchFamily="34" charset="-122"/>
                <a:cs typeface="Calibri" pitchFamily="34" charset="-120"/>
              </a:rPr>
              <a:t>onset before age 24</a:t>
            </a:r>
            <a:endParaRPr lang="en-US" sz="1333" dirty="0"/>
          </a:p>
          <a:p>
            <a:pPr algn="ctr"/>
            <a:r>
              <a:rPr lang="en-US" sz="1333" dirty="0">
                <a:solidFill>
                  <a:srgbClr val="FFFFFF"/>
                </a:solidFill>
                <a:latin typeface="Calibri" pitchFamily="34" charset="0"/>
                <a:ea typeface="Calibri" pitchFamily="34" charset="-122"/>
                <a:cs typeface="Calibri" pitchFamily="34" charset="-120"/>
              </a:rPr>
              <a:t>(Kessler et al., 2007)</a:t>
            </a:r>
            <a:endParaRPr lang="en-US" sz="1333" dirty="0"/>
          </a:p>
        </p:txBody>
      </p:sp>
      <p:sp>
        <p:nvSpPr>
          <p:cNvPr id="13" name="Shape 11"/>
          <p:cNvSpPr/>
          <p:nvPr/>
        </p:nvSpPr>
        <p:spPr>
          <a:xfrm>
            <a:off x="3169920" y="1584960"/>
            <a:ext cx="2560320" cy="1584960"/>
          </a:xfrm>
          <a:prstGeom prst="rect">
            <a:avLst/>
          </a:prstGeom>
          <a:solidFill>
            <a:srgbClr val="0D2340"/>
          </a:solidFill>
          <a:ln w="12700">
            <a:solidFill>
              <a:srgbClr val="0D2340"/>
            </a:solidFill>
            <a:prstDash val="solid"/>
          </a:ln>
          <a:effectLst>
            <a:outerShdw blurRad="76200" dist="25400" dir="8100000" algn="bl" rotWithShape="0">
              <a:srgbClr val="000000">
                <a:alpha val="12000"/>
              </a:srgbClr>
            </a:outerShdw>
          </a:effectLst>
        </p:spPr>
        <p:txBody>
          <a:bodyPr/>
          <a:lstStyle/>
          <a:p>
            <a:endParaRPr lang="en-IN"/>
          </a:p>
        </p:txBody>
      </p:sp>
      <p:sp>
        <p:nvSpPr>
          <p:cNvPr id="14" name="Text 12"/>
          <p:cNvSpPr/>
          <p:nvPr/>
        </p:nvSpPr>
        <p:spPr>
          <a:xfrm>
            <a:off x="3169920" y="1670304"/>
            <a:ext cx="2560320" cy="871728"/>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1 in 6</a:t>
            </a:r>
            <a:endParaRPr lang="en-US" sz="4267" dirty="0"/>
          </a:p>
        </p:txBody>
      </p:sp>
      <p:sp>
        <p:nvSpPr>
          <p:cNvPr id="15" name="Text 13"/>
          <p:cNvSpPr/>
          <p:nvPr/>
        </p:nvSpPr>
        <p:spPr>
          <a:xfrm>
            <a:off x="3169920" y="2456688"/>
            <a:ext cx="2560320" cy="713232"/>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children have a</a:t>
            </a:r>
            <a:endParaRPr lang="en-US" sz="1333" dirty="0"/>
          </a:p>
          <a:p>
            <a:pPr algn="ctr"/>
            <a:r>
              <a:rPr lang="en-US" sz="1333" dirty="0">
                <a:solidFill>
                  <a:srgbClr val="FFFFFF"/>
                </a:solidFill>
                <a:latin typeface="Calibri" pitchFamily="34" charset="0"/>
                <a:ea typeface="Calibri" pitchFamily="34" charset="-122"/>
                <a:cs typeface="Calibri" pitchFamily="34" charset="-120"/>
              </a:rPr>
              <a:t>probable mental</a:t>
            </a:r>
            <a:endParaRPr lang="en-US" sz="1333" dirty="0"/>
          </a:p>
          <a:p>
            <a:pPr algn="ctr"/>
            <a:r>
              <a:rPr lang="en-US" sz="1333" dirty="0">
                <a:solidFill>
                  <a:srgbClr val="FFFFFF"/>
                </a:solidFill>
                <a:latin typeface="Calibri" pitchFamily="34" charset="0"/>
                <a:ea typeface="Calibri" pitchFamily="34" charset="-122"/>
                <a:cs typeface="Calibri" pitchFamily="34" charset="-120"/>
              </a:rPr>
              <a:t>disorder (NHS Digital, 2018)</a:t>
            </a:r>
            <a:endParaRPr lang="en-US" sz="1333" dirty="0"/>
          </a:p>
        </p:txBody>
      </p:sp>
      <p:sp>
        <p:nvSpPr>
          <p:cNvPr id="16" name="Shape 14"/>
          <p:cNvSpPr/>
          <p:nvPr/>
        </p:nvSpPr>
        <p:spPr>
          <a:xfrm>
            <a:off x="5974080" y="1584960"/>
            <a:ext cx="2560320" cy="1584960"/>
          </a:xfrm>
          <a:prstGeom prst="rect">
            <a:avLst/>
          </a:prstGeom>
          <a:solidFill>
            <a:srgbClr val="F4A228"/>
          </a:solidFill>
          <a:ln w="12700">
            <a:solidFill>
              <a:srgbClr val="F4A228"/>
            </a:solidFill>
            <a:prstDash val="solid"/>
          </a:ln>
          <a:effectLst>
            <a:outerShdw blurRad="76200" dist="25400" dir="8100000" algn="bl" rotWithShape="0">
              <a:srgbClr val="000000">
                <a:alpha val="12000"/>
              </a:srgbClr>
            </a:outerShdw>
          </a:effectLst>
        </p:spPr>
        <p:txBody>
          <a:bodyPr/>
          <a:lstStyle/>
          <a:p>
            <a:endParaRPr lang="en-IN"/>
          </a:p>
        </p:txBody>
      </p:sp>
      <p:sp>
        <p:nvSpPr>
          <p:cNvPr id="17" name="Text 15"/>
          <p:cNvSpPr/>
          <p:nvPr/>
        </p:nvSpPr>
        <p:spPr>
          <a:xfrm>
            <a:off x="5974080" y="1670304"/>
            <a:ext cx="2560320" cy="871728"/>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£119bn</a:t>
            </a:r>
            <a:endParaRPr lang="en-US" sz="4267" dirty="0"/>
          </a:p>
        </p:txBody>
      </p:sp>
      <p:sp>
        <p:nvSpPr>
          <p:cNvPr id="18" name="Text 16"/>
          <p:cNvSpPr/>
          <p:nvPr/>
        </p:nvSpPr>
        <p:spPr>
          <a:xfrm>
            <a:off x="5974080" y="2456688"/>
            <a:ext cx="2560320" cy="713232"/>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Annual cost of poor</a:t>
            </a:r>
            <a:endParaRPr lang="en-US" sz="1333" dirty="0"/>
          </a:p>
          <a:p>
            <a:pPr algn="ctr"/>
            <a:r>
              <a:rPr lang="en-US" sz="1333" dirty="0">
                <a:solidFill>
                  <a:srgbClr val="FFFFFF"/>
                </a:solidFill>
                <a:latin typeface="Calibri" pitchFamily="34" charset="0"/>
                <a:ea typeface="Calibri" pitchFamily="34" charset="-122"/>
                <a:cs typeface="Calibri" pitchFamily="34" charset="-120"/>
              </a:rPr>
              <a:t>mental health to UK</a:t>
            </a:r>
            <a:endParaRPr lang="en-US" sz="1333" dirty="0"/>
          </a:p>
          <a:p>
            <a:pPr algn="ctr"/>
            <a:r>
              <a:rPr lang="en-US" sz="1333" dirty="0">
                <a:solidFill>
                  <a:srgbClr val="FFFFFF"/>
                </a:solidFill>
                <a:latin typeface="Calibri" pitchFamily="34" charset="0"/>
                <a:ea typeface="Calibri" pitchFamily="34" charset="-122"/>
                <a:cs typeface="Calibri" pitchFamily="34" charset="-120"/>
              </a:rPr>
              <a:t>economy (NHS England, 2019)</a:t>
            </a:r>
            <a:endParaRPr lang="en-US" sz="1333" dirty="0"/>
          </a:p>
        </p:txBody>
      </p:sp>
      <p:sp>
        <p:nvSpPr>
          <p:cNvPr id="19" name="Shape 17"/>
          <p:cNvSpPr/>
          <p:nvPr/>
        </p:nvSpPr>
        <p:spPr>
          <a:xfrm>
            <a:off x="8778240" y="1584960"/>
            <a:ext cx="3048000" cy="1584960"/>
          </a:xfrm>
          <a:prstGeom prst="rect">
            <a:avLst/>
          </a:prstGeom>
          <a:solidFill>
            <a:srgbClr val="3A5068"/>
          </a:solidFill>
          <a:ln w="12700">
            <a:solidFill>
              <a:srgbClr val="3A5068"/>
            </a:solidFill>
            <a:prstDash val="solid"/>
          </a:ln>
          <a:effectLst>
            <a:outerShdw blurRad="76200" dist="25400" dir="8100000" algn="bl" rotWithShape="0">
              <a:srgbClr val="000000">
                <a:alpha val="12000"/>
              </a:srgbClr>
            </a:outerShdw>
          </a:effectLst>
        </p:spPr>
        <p:txBody>
          <a:bodyPr/>
          <a:lstStyle/>
          <a:p>
            <a:endParaRPr lang="en-IN"/>
          </a:p>
        </p:txBody>
      </p:sp>
      <p:sp>
        <p:nvSpPr>
          <p:cNvPr id="20" name="Text 18"/>
          <p:cNvSpPr/>
          <p:nvPr/>
        </p:nvSpPr>
        <p:spPr>
          <a:xfrm>
            <a:off x="8778240" y="1670304"/>
            <a:ext cx="3048000" cy="871728"/>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18 months</a:t>
            </a:r>
            <a:endParaRPr lang="en-US" sz="4267" dirty="0"/>
          </a:p>
        </p:txBody>
      </p:sp>
      <p:sp>
        <p:nvSpPr>
          <p:cNvPr id="21" name="Text 19"/>
          <p:cNvSpPr/>
          <p:nvPr/>
        </p:nvSpPr>
        <p:spPr>
          <a:xfrm>
            <a:off x="8778240" y="2456688"/>
            <a:ext cx="3048000" cy="713232"/>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Average CAMHS</a:t>
            </a:r>
            <a:endParaRPr lang="en-US" sz="1333" dirty="0"/>
          </a:p>
          <a:p>
            <a:pPr algn="ctr"/>
            <a:r>
              <a:rPr lang="en-US" sz="1333" dirty="0">
                <a:solidFill>
                  <a:srgbClr val="FFFFFF"/>
                </a:solidFill>
                <a:latin typeface="Calibri" pitchFamily="34" charset="0"/>
                <a:ea typeface="Calibri" pitchFamily="34" charset="-122"/>
                <a:cs typeface="Calibri" pitchFamily="34" charset="-120"/>
              </a:rPr>
              <a:t>waiting time in</a:t>
            </a:r>
            <a:endParaRPr lang="en-US" sz="1333" dirty="0"/>
          </a:p>
          <a:p>
            <a:pPr algn="ctr"/>
            <a:r>
              <a:rPr lang="en-US" sz="1333" dirty="0">
                <a:solidFill>
                  <a:srgbClr val="FFFFFF"/>
                </a:solidFill>
                <a:latin typeface="Calibri" pitchFamily="34" charset="0"/>
                <a:ea typeface="Calibri" pitchFamily="34" charset="-122"/>
                <a:cs typeface="Calibri" pitchFamily="34" charset="-120"/>
              </a:rPr>
              <a:t>some regions</a:t>
            </a:r>
            <a:endParaRPr lang="en-US" sz="1333" dirty="0"/>
          </a:p>
        </p:txBody>
      </p:sp>
      <p:graphicFrame>
        <p:nvGraphicFramePr>
          <p:cNvPr id="22" name="Chart 0"/>
          <p:cNvGraphicFramePr/>
          <p:nvPr/>
        </p:nvGraphicFramePr>
        <p:xfrm>
          <a:off x="365760" y="3352800"/>
          <a:ext cx="5486400" cy="2987040"/>
        </p:xfrm>
        <a:graphic>
          <a:graphicData uri="http://schemas.openxmlformats.org/drawingml/2006/chart">
            <c:chart xmlns:c="http://schemas.openxmlformats.org/drawingml/2006/chart" xmlns:r="http://schemas.openxmlformats.org/officeDocument/2006/relationships" r:id="rId3"/>
          </a:graphicData>
        </a:graphic>
      </p:graphicFrame>
      <p:sp>
        <p:nvSpPr>
          <p:cNvPr id="23" name="Shape 20"/>
          <p:cNvSpPr/>
          <p:nvPr/>
        </p:nvSpPr>
        <p:spPr>
          <a:xfrm>
            <a:off x="6096000" y="3352800"/>
            <a:ext cx="5730240" cy="2987040"/>
          </a:xfrm>
          <a:prstGeom prst="rect">
            <a:avLst/>
          </a:prstGeom>
          <a:solidFill>
            <a:srgbClr val="FFFFFF"/>
          </a:solidFill>
          <a:ln w="12700">
            <a:solidFill>
              <a:srgbClr val="D6E4EA"/>
            </a:solidFill>
            <a:prstDash val="solid"/>
          </a:ln>
          <a:effectLst>
            <a:outerShdw blurRad="50800" dist="12700" dir="8100000" algn="bl" rotWithShape="0">
              <a:srgbClr val="000000">
                <a:alpha val="8000"/>
              </a:srgbClr>
            </a:outerShdw>
          </a:effectLst>
        </p:spPr>
        <p:txBody>
          <a:bodyPr/>
          <a:lstStyle/>
          <a:p>
            <a:endParaRPr lang="en-IN"/>
          </a:p>
        </p:txBody>
      </p:sp>
      <p:sp>
        <p:nvSpPr>
          <p:cNvPr id="24" name="Shape 21"/>
          <p:cNvSpPr/>
          <p:nvPr/>
        </p:nvSpPr>
        <p:spPr>
          <a:xfrm>
            <a:off x="6096000" y="3352800"/>
            <a:ext cx="85344" cy="2987040"/>
          </a:xfrm>
          <a:prstGeom prst="rect">
            <a:avLst/>
          </a:prstGeom>
          <a:solidFill>
            <a:srgbClr val="0A7E8C"/>
          </a:solidFill>
          <a:ln w="12700">
            <a:solidFill>
              <a:srgbClr val="0A7E8C"/>
            </a:solidFill>
            <a:prstDash val="solid"/>
          </a:ln>
        </p:spPr>
        <p:txBody>
          <a:bodyPr/>
          <a:lstStyle/>
          <a:p>
            <a:endParaRPr lang="en-IN"/>
          </a:p>
        </p:txBody>
      </p:sp>
      <p:sp>
        <p:nvSpPr>
          <p:cNvPr id="25" name="Text 22"/>
          <p:cNvSpPr/>
          <p:nvPr/>
        </p:nvSpPr>
        <p:spPr>
          <a:xfrm>
            <a:off x="6278880" y="3474720"/>
            <a:ext cx="5486400" cy="390144"/>
          </a:xfrm>
          <a:prstGeom prst="rect">
            <a:avLst/>
          </a:prstGeom>
          <a:noFill/>
          <a:ln/>
        </p:spPr>
        <p:txBody>
          <a:bodyPr wrap="square" rtlCol="0" anchor="ctr"/>
          <a:lstStyle/>
          <a:p>
            <a:r>
              <a:rPr lang="en-US" sz="1600" b="1" dirty="0">
                <a:solidFill>
                  <a:srgbClr val="0A7E8C"/>
                </a:solidFill>
                <a:latin typeface="Calibri" pitchFamily="34" charset="0"/>
                <a:ea typeface="Calibri" pitchFamily="34" charset="-122"/>
                <a:cs typeface="Calibri" pitchFamily="34" charset="-120"/>
              </a:rPr>
              <a:t>Systemic Benefits</a:t>
            </a:r>
            <a:endParaRPr lang="en-US" sz="1600" dirty="0"/>
          </a:p>
        </p:txBody>
      </p:sp>
      <p:sp>
        <p:nvSpPr>
          <p:cNvPr id="26" name="Text 23"/>
          <p:cNvSpPr/>
          <p:nvPr/>
        </p:nvSpPr>
        <p:spPr>
          <a:xfrm>
            <a:off x="6315456" y="3889248"/>
            <a:ext cx="5388864" cy="231648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Reduces pressure on overstretched CAMHS waiting lists</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Supports teachers and pastoral staff with evidence-based tool</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Empowers parents/carers to support young people at home</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Bridges gap between school wellbeing services and NHS</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Reduces health inequalities in underserved communities (Creswell et al., 2021)</a:t>
            </a:r>
            <a:endParaRPr lang="en-US" sz="1333"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Group 5: Key Takeaways</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5</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The digital intervention delivers multi-level benefits aligned with national policy commitments and a robust future research agenda</a:t>
            </a:r>
            <a:endParaRPr lang="en-US" sz="1467" dirty="0"/>
          </a:p>
        </p:txBody>
      </p:sp>
      <p:sp>
        <p:nvSpPr>
          <p:cNvPr id="10" name="Shape 8"/>
          <p:cNvSpPr/>
          <p:nvPr/>
        </p:nvSpPr>
        <p:spPr>
          <a:xfrm>
            <a:off x="365760" y="1584960"/>
            <a:ext cx="5608320" cy="2255520"/>
          </a:xfrm>
          <a:prstGeom prst="rect">
            <a:avLst/>
          </a:prstGeom>
          <a:solidFill>
            <a:srgbClr val="FFFFFF"/>
          </a:solidFill>
          <a:ln w="19050">
            <a:solidFill>
              <a:srgbClr val="0A7E8C"/>
            </a:solidFill>
            <a:prstDash val="solid"/>
          </a:ln>
          <a:effectLst>
            <a:outerShdw blurRad="63500" dist="25400" dir="8100000" algn="bl" rotWithShape="0">
              <a:srgbClr val="000000">
                <a:alpha val="10000"/>
              </a:srgbClr>
            </a:outerShdw>
          </a:effectLst>
        </p:spPr>
        <p:txBody>
          <a:bodyPr/>
          <a:lstStyle/>
          <a:p>
            <a:endParaRPr lang="en-IN"/>
          </a:p>
        </p:txBody>
      </p:sp>
      <p:sp>
        <p:nvSpPr>
          <p:cNvPr id="11" name="Shape 9"/>
          <p:cNvSpPr/>
          <p:nvPr/>
        </p:nvSpPr>
        <p:spPr>
          <a:xfrm>
            <a:off x="487680" y="1706880"/>
            <a:ext cx="792480" cy="792480"/>
          </a:xfrm>
          <a:prstGeom prst="ellipse">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487680" y="1706880"/>
            <a:ext cx="792480" cy="79248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01</a:t>
            </a:r>
            <a:endParaRPr lang="en-US" sz="1733" dirty="0"/>
          </a:p>
        </p:txBody>
      </p:sp>
      <p:sp>
        <p:nvSpPr>
          <p:cNvPr id="13" name="Text 11"/>
          <p:cNvSpPr/>
          <p:nvPr/>
        </p:nvSpPr>
        <p:spPr>
          <a:xfrm>
            <a:off x="1402080" y="1731264"/>
            <a:ext cx="4450080" cy="548640"/>
          </a:xfrm>
          <a:prstGeom prst="rect">
            <a:avLst/>
          </a:prstGeom>
          <a:noFill/>
          <a:ln/>
        </p:spPr>
        <p:txBody>
          <a:bodyPr wrap="square" rtlCol="0" anchor="ctr"/>
          <a:lstStyle/>
          <a:p>
            <a:r>
              <a:rPr lang="en-US" sz="1733" b="1" dirty="0">
                <a:solidFill>
                  <a:srgbClr val="0A7E8C"/>
                </a:solidFill>
                <a:latin typeface="Calibri" pitchFamily="34" charset="0"/>
                <a:ea typeface="Calibri" pitchFamily="34" charset="-122"/>
                <a:cs typeface="Calibri" pitchFamily="34" charset="-120"/>
              </a:rPr>
              <a:t>Clinically Proven Outcomes</a:t>
            </a:r>
            <a:endParaRPr lang="en-US" sz="1733" dirty="0"/>
          </a:p>
        </p:txBody>
      </p:sp>
      <p:sp>
        <p:nvSpPr>
          <p:cNvPr id="14" name="Text 12"/>
          <p:cNvSpPr/>
          <p:nvPr/>
        </p:nvSpPr>
        <p:spPr>
          <a:xfrm>
            <a:off x="548640" y="2462784"/>
            <a:ext cx="5303520" cy="121920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Meta-analytic evidence confirms 47% reduction in anxiety and depression symptoms using digital CBT tools (Linardon et al., 2020).</a:t>
            </a:r>
            <a:endParaRPr lang="en-US" sz="1333" dirty="0"/>
          </a:p>
        </p:txBody>
      </p:sp>
      <p:sp>
        <p:nvSpPr>
          <p:cNvPr id="15" name="Shape 13"/>
          <p:cNvSpPr/>
          <p:nvPr/>
        </p:nvSpPr>
        <p:spPr>
          <a:xfrm>
            <a:off x="365760" y="4084320"/>
            <a:ext cx="5608320" cy="2255520"/>
          </a:xfrm>
          <a:prstGeom prst="rect">
            <a:avLst/>
          </a:prstGeom>
          <a:solidFill>
            <a:srgbClr val="FFFFFF"/>
          </a:solidFill>
          <a:ln w="19050">
            <a:solidFill>
              <a:srgbClr val="0D2340"/>
            </a:solidFill>
            <a:prstDash val="solid"/>
          </a:ln>
          <a:effectLst>
            <a:outerShdw blurRad="63500" dist="25400" dir="8100000" algn="bl" rotWithShape="0">
              <a:srgbClr val="000000">
                <a:alpha val="10000"/>
              </a:srgbClr>
            </a:outerShdw>
          </a:effectLst>
        </p:spPr>
        <p:txBody>
          <a:bodyPr/>
          <a:lstStyle/>
          <a:p>
            <a:endParaRPr lang="en-IN"/>
          </a:p>
        </p:txBody>
      </p:sp>
      <p:sp>
        <p:nvSpPr>
          <p:cNvPr id="16" name="Shape 14"/>
          <p:cNvSpPr/>
          <p:nvPr/>
        </p:nvSpPr>
        <p:spPr>
          <a:xfrm>
            <a:off x="487680" y="4206240"/>
            <a:ext cx="792480" cy="792480"/>
          </a:xfrm>
          <a:prstGeom prst="ellipse">
            <a:avLst/>
          </a:prstGeom>
          <a:solidFill>
            <a:srgbClr val="0D2340"/>
          </a:solidFill>
          <a:ln w="12700">
            <a:solidFill>
              <a:srgbClr val="0D2340"/>
            </a:solidFill>
            <a:prstDash val="solid"/>
          </a:ln>
        </p:spPr>
        <p:txBody>
          <a:bodyPr/>
          <a:lstStyle/>
          <a:p>
            <a:endParaRPr lang="en-IN"/>
          </a:p>
        </p:txBody>
      </p:sp>
      <p:sp>
        <p:nvSpPr>
          <p:cNvPr id="17" name="Text 15"/>
          <p:cNvSpPr/>
          <p:nvPr/>
        </p:nvSpPr>
        <p:spPr>
          <a:xfrm>
            <a:off x="487680" y="4206240"/>
            <a:ext cx="792480" cy="79248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02</a:t>
            </a:r>
            <a:endParaRPr lang="en-US" sz="1733" dirty="0"/>
          </a:p>
        </p:txBody>
      </p:sp>
      <p:sp>
        <p:nvSpPr>
          <p:cNvPr id="18" name="Text 16"/>
          <p:cNvSpPr/>
          <p:nvPr/>
        </p:nvSpPr>
        <p:spPr>
          <a:xfrm>
            <a:off x="1402080" y="4230624"/>
            <a:ext cx="4450080" cy="548640"/>
          </a:xfrm>
          <a:prstGeom prst="rect">
            <a:avLst/>
          </a:prstGeom>
          <a:noFill/>
          <a:ln/>
        </p:spPr>
        <p:txBody>
          <a:bodyPr wrap="square" rtlCol="0" anchor="ctr"/>
          <a:lstStyle/>
          <a:p>
            <a:r>
              <a:rPr lang="en-US" sz="1733" b="1" dirty="0">
                <a:solidFill>
                  <a:srgbClr val="0D2340"/>
                </a:solidFill>
                <a:latin typeface="Calibri" pitchFamily="34" charset="0"/>
                <a:ea typeface="Calibri" pitchFamily="34" charset="-122"/>
                <a:cs typeface="Calibri" pitchFamily="34" charset="-120"/>
              </a:rPr>
              <a:t>Policy Aligned</a:t>
            </a:r>
            <a:endParaRPr lang="en-US" sz="1733" dirty="0"/>
          </a:p>
        </p:txBody>
      </p:sp>
      <p:sp>
        <p:nvSpPr>
          <p:cNvPr id="19" name="Text 17"/>
          <p:cNvSpPr/>
          <p:nvPr/>
        </p:nvSpPr>
        <p:spPr>
          <a:xfrm>
            <a:off x="548640" y="4962144"/>
            <a:ext cx="5303520" cy="121920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Directly responds to NHS Long Term Plan, NICE NG134 and CYP Mental Health Green Paper commitments (NHS England, 2019).</a:t>
            </a:r>
            <a:endParaRPr lang="en-US" sz="1333" dirty="0"/>
          </a:p>
        </p:txBody>
      </p:sp>
      <p:sp>
        <p:nvSpPr>
          <p:cNvPr id="20" name="Shape 18"/>
          <p:cNvSpPr/>
          <p:nvPr/>
        </p:nvSpPr>
        <p:spPr>
          <a:xfrm>
            <a:off x="6217920" y="1584960"/>
            <a:ext cx="5608320" cy="2255520"/>
          </a:xfrm>
          <a:prstGeom prst="rect">
            <a:avLst/>
          </a:prstGeom>
          <a:solidFill>
            <a:srgbClr val="FFFFFF"/>
          </a:solidFill>
          <a:ln w="19050">
            <a:solidFill>
              <a:srgbClr val="3A5068"/>
            </a:solidFill>
            <a:prstDash val="solid"/>
          </a:ln>
          <a:effectLst>
            <a:outerShdw blurRad="63500" dist="25400" dir="8100000" algn="bl" rotWithShape="0">
              <a:srgbClr val="000000">
                <a:alpha val="10000"/>
              </a:srgbClr>
            </a:outerShdw>
          </a:effectLst>
        </p:spPr>
        <p:txBody>
          <a:bodyPr/>
          <a:lstStyle/>
          <a:p>
            <a:endParaRPr lang="en-IN"/>
          </a:p>
        </p:txBody>
      </p:sp>
      <p:sp>
        <p:nvSpPr>
          <p:cNvPr id="21" name="Shape 19"/>
          <p:cNvSpPr/>
          <p:nvPr/>
        </p:nvSpPr>
        <p:spPr>
          <a:xfrm>
            <a:off x="6339840" y="1706880"/>
            <a:ext cx="792480" cy="792480"/>
          </a:xfrm>
          <a:prstGeom prst="ellipse">
            <a:avLst/>
          </a:prstGeom>
          <a:solidFill>
            <a:srgbClr val="3A5068"/>
          </a:solidFill>
          <a:ln w="12700">
            <a:solidFill>
              <a:srgbClr val="3A5068"/>
            </a:solidFill>
            <a:prstDash val="solid"/>
          </a:ln>
        </p:spPr>
        <p:txBody>
          <a:bodyPr/>
          <a:lstStyle/>
          <a:p>
            <a:endParaRPr lang="en-IN"/>
          </a:p>
        </p:txBody>
      </p:sp>
      <p:sp>
        <p:nvSpPr>
          <p:cNvPr id="22" name="Text 20"/>
          <p:cNvSpPr/>
          <p:nvPr/>
        </p:nvSpPr>
        <p:spPr>
          <a:xfrm>
            <a:off x="6339840" y="1706880"/>
            <a:ext cx="792480" cy="79248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03</a:t>
            </a:r>
            <a:endParaRPr lang="en-US" sz="1733" dirty="0"/>
          </a:p>
        </p:txBody>
      </p:sp>
      <p:sp>
        <p:nvSpPr>
          <p:cNvPr id="23" name="Text 21"/>
          <p:cNvSpPr/>
          <p:nvPr/>
        </p:nvSpPr>
        <p:spPr>
          <a:xfrm>
            <a:off x="7254240" y="1731264"/>
            <a:ext cx="4450080" cy="548640"/>
          </a:xfrm>
          <a:prstGeom prst="rect">
            <a:avLst/>
          </a:prstGeom>
          <a:noFill/>
          <a:ln/>
        </p:spPr>
        <p:txBody>
          <a:bodyPr wrap="square" rtlCol="0" anchor="ctr"/>
          <a:lstStyle/>
          <a:p>
            <a:r>
              <a:rPr lang="en-US" sz="1733" b="1" dirty="0">
                <a:solidFill>
                  <a:srgbClr val="3A5068"/>
                </a:solidFill>
                <a:latin typeface="Calibri" pitchFamily="34" charset="0"/>
                <a:ea typeface="Calibri" pitchFamily="34" charset="-122"/>
                <a:cs typeface="Calibri" pitchFamily="34" charset="-120"/>
              </a:rPr>
              <a:t>Research Generative</a:t>
            </a:r>
            <a:endParaRPr lang="en-US" sz="1733" dirty="0"/>
          </a:p>
        </p:txBody>
      </p:sp>
      <p:sp>
        <p:nvSpPr>
          <p:cNvPr id="24" name="Text 22"/>
          <p:cNvSpPr/>
          <p:nvPr/>
        </p:nvSpPr>
        <p:spPr>
          <a:xfrm>
            <a:off x="6400800" y="2462784"/>
            <a:ext cx="5303520" cy="121920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Four-phase research roadmap from pilot RCT to national health economics evaluation will advance the digital health evidence base.</a:t>
            </a:r>
            <a:endParaRPr lang="en-US" sz="1333" dirty="0"/>
          </a:p>
        </p:txBody>
      </p:sp>
      <p:sp>
        <p:nvSpPr>
          <p:cNvPr id="25" name="Shape 23"/>
          <p:cNvSpPr/>
          <p:nvPr/>
        </p:nvSpPr>
        <p:spPr>
          <a:xfrm>
            <a:off x="6217920" y="4084320"/>
            <a:ext cx="5608320" cy="2255520"/>
          </a:xfrm>
          <a:prstGeom prst="rect">
            <a:avLst/>
          </a:prstGeom>
          <a:solidFill>
            <a:srgbClr val="FFFFFF"/>
          </a:solidFill>
          <a:ln w="19050">
            <a:solidFill>
              <a:srgbClr val="F4A228"/>
            </a:solidFill>
            <a:prstDash val="solid"/>
          </a:ln>
          <a:effectLst>
            <a:outerShdw blurRad="63500" dist="25400" dir="8100000" algn="bl" rotWithShape="0">
              <a:srgbClr val="000000">
                <a:alpha val="10000"/>
              </a:srgbClr>
            </a:outerShdw>
          </a:effectLst>
        </p:spPr>
        <p:txBody>
          <a:bodyPr/>
          <a:lstStyle/>
          <a:p>
            <a:endParaRPr lang="en-IN"/>
          </a:p>
        </p:txBody>
      </p:sp>
      <p:sp>
        <p:nvSpPr>
          <p:cNvPr id="26" name="Shape 24"/>
          <p:cNvSpPr/>
          <p:nvPr/>
        </p:nvSpPr>
        <p:spPr>
          <a:xfrm>
            <a:off x="6339840" y="4206240"/>
            <a:ext cx="792480" cy="792480"/>
          </a:xfrm>
          <a:prstGeom prst="ellipse">
            <a:avLst/>
          </a:prstGeom>
          <a:solidFill>
            <a:srgbClr val="F4A228"/>
          </a:solidFill>
          <a:ln w="12700">
            <a:solidFill>
              <a:srgbClr val="F4A228"/>
            </a:solidFill>
            <a:prstDash val="solid"/>
          </a:ln>
        </p:spPr>
        <p:txBody>
          <a:bodyPr/>
          <a:lstStyle/>
          <a:p>
            <a:endParaRPr lang="en-IN"/>
          </a:p>
        </p:txBody>
      </p:sp>
      <p:sp>
        <p:nvSpPr>
          <p:cNvPr id="27" name="Text 25"/>
          <p:cNvSpPr/>
          <p:nvPr/>
        </p:nvSpPr>
        <p:spPr>
          <a:xfrm>
            <a:off x="6339840" y="4206240"/>
            <a:ext cx="792480" cy="79248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04</a:t>
            </a:r>
            <a:endParaRPr lang="en-US" sz="1733" dirty="0"/>
          </a:p>
        </p:txBody>
      </p:sp>
      <p:sp>
        <p:nvSpPr>
          <p:cNvPr id="28" name="Text 26"/>
          <p:cNvSpPr/>
          <p:nvPr/>
        </p:nvSpPr>
        <p:spPr>
          <a:xfrm>
            <a:off x="7254240" y="4230624"/>
            <a:ext cx="4450080" cy="548640"/>
          </a:xfrm>
          <a:prstGeom prst="rect">
            <a:avLst/>
          </a:prstGeom>
          <a:noFill/>
          <a:ln/>
        </p:spPr>
        <p:txBody>
          <a:bodyPr wrap="square" rtlCol="0" anchor="ctr"/>
          <a:lstStyle/>
          <a:p>
            <a:r>
              <a:rPr lang="en-US" sz="1733" b="1" dirty="0">
                <a:solidFill>
                  <a:srgbClr val="F4A228"/>
                </a:solidFill>
                <a:latin typeface="Calibri" pitchFamily="34" charset="0"/>
                <a:ea typeface="Calibri" pitchFamily="34" charset="-122"/>
                <a:cs typeface="Calibri" pitchFamily="34" charset="-120"/>
              </a:rPr>
              <a:t>Education Transforming</a:t>
            </a:r>
            <a:endParaRPr lang="en-US" sz="1733" dirty="0"/>
          </a:p>
        </p:txBody>
      </p:sp>
      <p:sp>
        <p:nvSpPr>
          <p:cNvPr id="29" name="Text 27"/>
          <p:cNvSpPr/>
          <p:nvPr/>
        </p:nvSpPr>
        <p:spPr>
          <a:xfrm>
            <a:off x="6400800" y="4962144"/>
            <a:ext cx="5303520" cy="121920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Drives workforce development in CAMHS, schools and higher education; embedding digital mental health competence at all levels.</a:t>
            </a:r>
            <a:endParaRPr lang="en-US" sz="1333"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F4A228"/>
          </a:solidFill>
          <a:ln w="12700">
            <a:solidFill>
              <a:srgbClr val="F4A228"/>
            </a:solidFill>
            <a:prstDash val="solid"/>
          </a:ln>
        </p:spPr>
        <p:txBody>
          <a:bodyPr/>
          <a:lstStyle/>
          <a:p>
            <a:endParaRPr lang="en-IN"/>
          </a:p>
        </p:txBody>
      </p:sp>
      <p:sp>
        <p:nvSpPr>
          <p:cNvPr id="3" name="Text 1"/>
          <p:cNvSpPr/>
          <p:nvPr/>
        </p:nvSpPr>
        <p:spPr>
          <a:xfrm>
            <a:off x="609600" y="1463040"/>
            <a:ext cx="10972800" cy="731520"/>
          </a:xfrm>
          <a:prstGeom prst="rect">
            <a:avLst/>
          </a:prstGeom>
          <a:noFill/>
          <a:ln/>
        </p:spPr>
        <p:txBody>
          <a:bodyPr wrap="square" rtlCol="0" anchor="ctr"/>
          <a:lstStyle/>
          <a:p>
            <a:r>
              <a:rPr lang="en-US" sz="2133" b="1" i="1" dirty="0">
                <a:solidFill>
                  <a:srgbClr val="5BC8C8"/>
                </a:solidFill>
                <a:latin typeface="Calibri" pitchFamily="34" charset="0"/>
                <a:ea typeface="Calibri" pitchFamily="34" charset="-122"/>
                <a:cs typeface="Calibri" pitchFamily="34" charset="-120"/>
              </a:rPr>
              <a:t>Proceeding to Group 6</a:t>
            </a:r>
            <a:endParaRPr lang="en-US" sz="2133" b="1" dirty="0"/>
          </a:p>
        </p:txBody>
      </p:sp>
      <p:sp>
        <p:nvSpPr>
          <p:cNvPr id="4" name="Text 2"/>
          <p:cNvSpPr/>
          <p:nvPr/>
        </p:nvSpPr>
        <p:spPr>
          <a:xfrm>
            <a:off x="609600" y="2316480"/>
            <a:ext cx="10972800" cy="1950720"/>
          </a:xfrm>
          <a:prstGeom prst="rect">
            <a:avLst/>
          </a:prstGeom>
          <a:noFill/>
          <a:ln/>
        </p:spPr>
        <p:txBody>
          <a:bodyPr wrap="square" rtlCol="0" anchor="ctr"/>
          <a:lstStyle/>
          <a:p>
            <a:r>
              <a:rPr lang="en-US" sz="4800" b="1" dirty="0">
                <a:solidFill>
                  <a:schemeClr val="accent5">
                    <a:lumMod val="50000"/>
                  </a:schemeClr>
                </a:solidFill>
                <a:latin typeface="Calibri" pitchFamily="34" charset="0"/>
                <a:ea typeface="Calibri" pitchFamily="34" charset="-122"/>
                <a:cs typeface="Calibri" pitchFamily="34" charset="-120"/>
              </a:rPr>
              <a:t>Evaluation, Sustainability</a:t>
            </a:r>
            <a:endParaRPr lang="en-US" sz="4800" dirty="0">
              <a:solidFill>
                <a:schemeClr val="accent5">
                  <a:lumMod val="50000"/>
                </a:schemeClr>
              </a:solidFill>
            </a:endParaRPr>
          </a:p>
          <a:p>
            <a:r>
              <a:rPr lang="en-US" sz="4800" b="1" dirty="0">
                <a:solidFill>
                  <a:schemeClr val="accent5">
                    <a:lumMod val="50000"/>
                  </a:schemeClr>
                </a:solidFill>
                <a:latin typeface="Calibri" pitchFamily="34" charset="0"/>
                <a:ea typeface="Calibri" pitchFamily="34" charset="-122"/>
                <a:cs typeface="Calibri" pitchFamily="34" charset="-120"/>
              </a:rPr>
              <a:t>&amp; Cost-Effectiveness</a:t>
            </a:r>
            <a:endParaRPr lang="en-US" sz="4800" dirty="0">
              <a:solidFill>
                <a:schemeClr val="accent5">
                  <a:lumMod val="50000"/>
                </a:schemeClr>
              </a:solidFill>
            </a:endParaRPr>
          </a:p>
        </p:txBody>
      </p:sp>
      <p:sp>
        <p:nvSpPr>
          <p:cNvPr id="5" name="Text 3"/>
          <p:cNvSpPr/>
          <p:nvPr/>
        </p:nvSpPr>
        <p:spPr>
          <a:xfrm>
            <a:off x="609600" y="4389120"/>
            <a:ext cx="10972800" cy="975360"/>
          </a:xfrm>
          <a:prstGeom prst="rect">
            <a:avLst/>
          </a:prstGeom>
          <a:noFill/>
          <a:ln/>
        </p:spPr>
        <p:txBody>
          <a:bodyPr wrap="square" rtlCol="0" anchor="ctr"/>
          <a:lstStyle/>
          <a:p>
            <a:r>
              <a:rPr lang="en-US" sz="2133" i="1" dirty="0">
                <a:solidFill>
                  <a:srgbClr val="0070C0"/>
                </a:solidFill>
                <a:latin typeface="Calibri" pitchFamily="34" charset="0"/>
                <a:ea typeface="Calibri" pitchFamily="34" charset="-122"/>
                <a:cs typeface="Calibri" pitchFamily="34" charset="-120"/>
              </a:rPr>
              <a:t>How we measure success, ensure the intervention endures, and scale from local to national impact</a:t>
            </a:r>
            <a:endParaRPr lang="en-US" sz="2133" dirty="0">
              <a:solidFill>
                <a:srgbClr val="0070C0"/>
              </a:solidFill>
            </a:endParaRPr>
          </a:p>
        </p:txBody>
      </p:sp>
      <p:sp>
        <p:nvSpPr>
          <p:cNvPr id="6" name="Shape 4"/>
          <p:cNvSpPr/>
          <p:nvPr/>
        </p:nvSpPr>
        <p:spPr>
          <a:xfrm>
            <a:off x="0" y="6461760"/>
            <a:ext cx="12192000" cy="396240"/>
          </a:xfrm>
          <a:prstGeom prst="rect">
            <a:avLst/>
          </a:prstGeom>
          <a:solidFill>
            <a:srgbClr val="1E2D3D"/>
          </a:solidFill>
          <a:ln w="12700">
            <a:solidFill>
              <a:srgbClr val="1E2D3D"/>
            </a:solidFill>
            <a:prstDash val="solid"/>
          </a:ln>
        </p:spPr>
        <p:txBody>
          <a:bodyPr/>
          <a:lstStyle/>
          <a:p>
            <a:endParaRPr lang="en-IN"/>
          </a:p>
        </p:txBody>
      </p:sp>
      <p:sp>
        <p:nvSpPr>
          <p:cNvPr id="7" name="Text 5"/>
          <p:cNvSpPr/>
          <p:nvPr/>
        </p:nvSpPr>
        <p:spPr>
          <a:xfrm>
            <a:off x="243840" y="6461760"/>
            <a:ext cx="11704320" cy="396240"/>
          </a:xfrm>
          <a:prstGeom prst="rect">
            <a:avLst/>
          </a:prstGeom>
          <a:noFill/>
          <a:ln/>
        </p:spPr>
        <p:txBody>
          <a:bodyPr wrap="square" rtlCol="0" anchor="ctr"/>
          <a:lstStyle/>
          <a:p>
            <a:pPr algn="ctr"/>
            <a:r>
              <a:rPr lang="en-US" sz="1200"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2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0A7E8C"/>
          </a:solidFill>
          <a:ln w="12700">
            <a:solidFill>
              <a:srgbClr val="0A7E8C"/>
            </a:solidFill>
            <a:prstDash val="solid"/>
          </a:ln>
        </p:spPr>
        <p:txBody>
          <a:bodyPr/>
          <a:lstStyle/>
          <a:p>
            <a:endParaRPr lang="en-IN"/>
          </a:p>
        </p:txBody>
      </p:sp>
      <p:sp>
        <p:nvSpPr>
          <p:cNvPr id="3" name="Shape 1"/>
          <p:cNvSpPr/>
          <p:nvPr/>
        </p:nvSpPr>
        <p:spPr>
          <a:xfrm>
            <a:off x="146304" y="0"/>
            <a:ext cx="12045696" cy="97536"/>
          </a:xfrm>
          <a:prstGeom prst="rect">
            <a:avLst/>
          </a:prstGeom>
          <a:solidFill>
            <a:srgbClr val="5BC8C8"/>
          </a:solidFill>
          <a:ln w="12700">
            <a:solidFill>
              <a:srgbClr val="5BC8C8"/>
            </a:solidFill>
            <a:prstDash val="solid"/>
          </a:ln>
        </p:spPr>
        <p:txBody>
          <a:bodyPr/>
          <a:lstStyle/>
          <a:p>
            <a:endParaRPr lang="en-IN"/>
          </a:p>
        </p:txBody>
      </p:sp>
      <p:sp>
        <p:nvSpPr>
          <p:cNvPr id="4" name="Text 2"/>
          <p:cNvSpPr/>
          <p:nvPr/>
        </p:nvSpPr>
        <p:spPr>
          <a:xfrm>
            <a:off x="487680" y="219456"/>
            <a:ext cx="11216640" cy="426720"/>
          </a:xfrm>
          <a:prstGeom prst="rect">
            <a:avLst/>
          </a:prstGeom>
          <a:noFill/>
          <a:ln/>
        </p:spPr>
        <p:txBody>
          <a:bodyPr wrap="square" rtlCol="0" anchor="ctr"/>
          <a:lstStyle/>
          <a:p>
            <a:r>
              <a:rPr lang="en-US" sz="1467" i="1" dirty="0">
                <a:solidFill>
                  <a:schemeClr val="accent1"/>
                </a:solidFill>
                <a:latin typeface="Calibri" pitchFamily="34" charset="0"/>
                <a:ea typeface="Calibri" pitchFamily="34" charset="-122"/>
                <a:cs typeface="Calibri" pitchFamily="34" charset="-120"/>
              </a:rPr>
              <a:t>MSc Public Health &amp; Social Care in Practice | LCHS7009</a:t>
            </a:r>
            <a:endParaRPr lang="en-US" sz="1467" dirty="0">
              <a:solidFill>
                <a:schemeClr val="accent1"/>
              </a:solidFill>
            </a:endParaRPr>
          </a:p>
        </p:txBody>
      </p:sp>
      <p:sp>
        <p:nvSpPr>
          <p:cNvPr id="5" name="Text 3"/>
          <p:cNvSpPr/>
          <p:nvPr/>
        </p:nvSpPr>
        <p:spPr>
          <a:xfrm>
            <a:off x="487680" y="1219200"/>
            <a:ext cx="11216640" cy="2194560"/>
          </a:xfrm>
          <a:prstGeom prst="rect">
            <a:avLst/>
          </a:prstGeom>
          <a:noFill/>
          <a:ln/>
        </p:spPr>
        <p:txBody>
          <a:bodyPr wrap="square" rtlCol="0" anchor="ctr"/>
          <a:lstStyle/>
          <a:p>
            <a:r>
              <a:rPr lang="en-US" sz="5333" b="1" dirty="0">
                <a:solidFill>
                  <a:schemeClr val="accent5">
                    <a:lumMod val="50000"/>
                  </a:schemeClr>
                </a:solidFill>
                <a:latin typeface="Calibri" pitchFamily="34" charset="0"/>
                <a:ea typeface="Calibri" pitchFamily="34" charset="-122"/>
                <a:cs typeface="Calibri" pitchFamily="34" charset="-120"/>
              </a:rPr>
              <a:t>Adolescent Mental Health:</a:t>
            </a:r>
            <a:endParaRPr lang="en-US" sz="5333" dirty="0">
              <a:solidFill>
                <a:schemeClr val="accent5">
                  <a:lumMod val="50000"/>
                </a:schemeClr>
              </a:solidFill>
            </a:endParaRPr>
          </a:p>
          <a:p>
            <a:r>
              <a:rPr lang="en-US" sz="5333" b="1" dirty="0">
                <a:solidFill>
                  <a:schemeClr val="accent5">
                    <a:lumMod val="50000"/>
                  </a:schemeClr>
                </a:solidFill>
                <a:latin typeface="Calibri" pitchFamily="34" charset="0"/>
                <a:ea typeface="Calibri" pitchFamily="34" charset="-122"/>
                <a:cs typeface="Calibri" pitchFamily="34" charset="-120"/>
              </a:rPr>
              <a:t>Evaluation, Sustainability &amp;</a:t>
            </a:r>
            <a:endParaRPr lang="en-US" sz="5333" dirty="0">
              <a:solidFill>
                <a:schemeClr val="accent5">
                  <a:lumMod val="50000"/>
                </a:schemeClr>
              </a:solidFill>
            </a:endParaRPr>
          </a:p>
          <a:p>
            <a:r>
              <a:rPr lang="en-US" sz="5333" b="1" dirty="0">
                <a:solidFill>
                  <a:schemeClr val="accent5">
                    <a:lumMod val="50000"/>
                  </a:schemeClr>
                </a:solidFill>
                <a:latin typeface="Calibri" pitchFamily="34" charset="0"/>
                <a:ea typeface="Calibri" pitchFamily="34" charset="-122"/>
                <a:cs typeface="Calibri" pitchFamily="34" charset="-120"/>
              </a:rPr>
              <a:t>Cost-Effectiveness</a:t>
            </a:r>
            <a:endParaRPr lang="en-US" sz="5333" dirty="0">
              <a:solidFill>
                <a:schemeClr val="accent5">
                  <a:lumMod val="50000"/>
                </a:schemeClr>
              </a:solidFill>
            </a:endParaRPr>
          </a:p>
        </p:txBody>
      </p:sp>
      <p:sp>
        <p:nvSpPr>
          <p:cNvPr id="6" name="Text 4"/>
          <p:cNvSpPr/>
          <p:nvPr/>
        </p:nvSpPr>
        <p:spPr>
          <a:xfrm>
            <a:off x="487680" y="3474720"/>
            <a:ext cx="11216640" cy="853440"/>
          </a:xfrm>
          <a:prstGeom prst="rect">
            <a:avLst/>
          </a:prstGeom>
          <a:noFill/>
          <a:ln/>
        </p:spPr>
        <p:txBody>
          <a:bodyPr wrap="square" rtlCol="0" anchor="ctr"/>
          <a:lstStyle/>
          <a:p>
            <a:r>
              <a:rPr lang="en-US" sz="2667" dirty="0">
                <a:solidFill>
                  <a:schemeClr val="accent2">
                    <a:lumMod val="50000"/>
                  </a:schemeClr>
                </a:solidFill>
                <a:latin typeface="Calibri" pitchFamily="34" charset="0"/>
                <a:ea typeface="Calibri" pitchFamily="34" charset="-122"/>
                <a:cs typeface="Calibri" pitchFamily="34" charset="-120"/>
              </a:rPr>
              <a:t>Digital Health Promotion Intervention | UK Adolescents (10–19)</a:t>
            </a:r>
            <a:endParaRPr lang="en-US" sz="2667" dirty="0">
              <a:solidFill>
                <a:schemeClr val="accent2">
                  <a:lumMod val="50000"/>
                </a:schemeClr>
              </a:solidFill>
            </a:endParaRPr>
          </a:p>
        </p:txBody>
      </p:sp>
      <p:sp>
        <p:nvSpPr>
          <p:cNvPr id="7" name="Shape 5"/>
          <p:cNvSpPr/>
          <p:nvPr/>
        </p:nvSpPr>
        <p:spPr>
          <a:xfrm>
            <a:off x="487680" y="4450080"/>
            <a:ext cx="2926080" cy="609600"/>
          </a:xfrm>
          <a:prstGeom prst="rect">
            <a:avLst/>
          </a:prstGeom>
          <a:solidFill>
            <a:srgbClr val="0A7E8C"/>
          </a:solidFill>
          <a:ln w="12700">
            <a:solidFill>
              <a:srgbClr val="0A7E8C"/>
            </a:solidFill>
            <a:prstDash val="solid"/>
          </a:ln>
        </p:spPr>
        <p:txBody>
          <a:bodyPr/>
          <a:lstStyle/>
          <a:p>
            <a:endParaRPr lang="en-IN"/>
          </a:p>
        </p:txBody>
      </p:sp>
      <p:sp>
        <p:nvSpPr>
          <p:cNvPr id="8" name="Text 6"/>
          <p:cNvSpPr/>
          <p:nvPr/>
        </p:nvSpPr>
        <p:spPr>
          <a:xfrm>
            <a:off x="487680" y="4450080"/>
            <a:ext cx="2926080" cy="609600"/>
          </a:xfrm>
          <a:prstGeom prst="rect">
            <a:avLst/>
          </a:prstGeom>
          <a:noFill/>
          <a:ln/>
        </p:spPr>
        <p:txBody>
          <a:bodyPr wrap="square" rtlCol="0" anchor="ctr"/>
          <a:lstStyle/>
          <a:p>
            <a:pPr algn="ctr"/>
            <a:r>
              <a:rPr lang="en-US" sz="1733" b="1" dirty="0">
                <a:solidFill>
                  <a:srgbClr val="FFFFFF"/>
                </a:solidFill>
                <a:latin typeface="Calibri" pitchFamily="34" charset="0"/>
                <a:ea typeface="Calibri" pitchFamily="34" charset="-122"/>
                <a:cs typeface="Calibri" pitchFamily="34" charset="-120"/>
              </a:rPr>
              <a:t>Group 6 | Section 6</a:t>
            </a:r>
            <a:endParaRPr lang="en-US" sz="1733" dirty="0"/>
          </a:p>
        </p:txBody>
      </p:sp>
      <p:sp>
        <p:nvSpPr>
          <p:cNvPr id="9" name="Shape 7"/>
          <p:cNvSpPr/>
          <p:nvPr/>
        </p:nvSpPr>
        <p:spPr>
          <a:xfrm>
            <a:off x="0" y="6461760"/>
            <a:ext cx="12192000" cy="396240"/>
          </a:xfrm>
          <a:prstGeom prst="rect">
            <a:avLst/>
          </a:prstGeom>
          <a:solidFill>
            <a:srgbClr val="1E2D3D"/>
          </a:solidFill>
          <a:ln w="12700">
            <a:solidFill>
              <a:srgbClr val="1E2D3D"/>
            </a:solidFill>
            <a:prstDash val="solid"/>
          </a:ln>
        </p:spPr>
        <p:txBody>
          <a:bodyPr/>
          <a:lstStyle/>
          <a:p>
            <a:endParaRPr lang="en-IN"/>
          </a:p>
        </p:txBody>
      </p:sp>
      <p:sp>
        <p:nvSpPr>
          <p:cNvPr id="10" name="Text 8"/>
          <p:cNvSpPr/>
          <p:nvPr/>
        </p:nvSpPr>
        <p:spPr>
          <a:xfrm>
            <a:off x="243840" y="6461760"/>
            <a:ext cx="11704320" cy="396240"/>
          </a:xfrm>
          <a:prstGeom prst="rect">
            <a:avLst/>
          </a:prstGeom>
          <a:noFill/>
          <a:ln/>
        </p:spPr>
        <p:txBody>
          <a:bodyPr wrap="square" rtlCol="0" anchor="ctr"/>
          <a:lstStyle/>
          <a:p>
            <a:pPr algn="ctr"/>
            <a:r>
              <a:rPr lang="en-US" sz="1200" dirty="0">
                <a:solidFill>
                  <a:srgbClr val="D6E4EA"/>
                </a:solidFill>
                <a:latin typeface="Calibri" pitchFamily="34" charset="0"/>
                <a:ea typeface="Calibri" pitchFamily="34" charset="-122"/>
                <a:cs typeface="Calibri" pitchFamily="34" charset="-120"/>
              </a:rPr>
              <a:t>University of Wales Trinity Saint David  |  Target Group: Adolescents (10–19), UK  |  April 2026</a:t>
            </a:r>
            <a:endParaRPr lang="en-US" sz="12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Section Overview – Group 6</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6</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Robust evaluation and long-term sustainability planning are essential for evidence-based digital health investment</a:t>
            </a:r>
            <a:endParaRPr lang="en-US" sz="1467" dirty="0"/>
          </a:p>
        </p:txBody>
      </p:sp>
      <p:sp>
        <p:nvSpPr>
          <p:cNvPr id="10" name="Shape 8"/>
          <p:cNvSpPr/>
          <p:nvPr/>
        </p:nvSpPr>
        <p:spPr>
          <a:xfrm>
            <a:off x="365760" y="1524000"/>
            <a:ext cx="3535680" cy="231648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IN"/>
          </a:p>
        </p:txBody>
      </p:sp>
      <p:sp>
        <p:nvSpPr>
          <p:cNvPr id="11" name="Shape 9"/>
          <p:cNvSpPr/>
          <p:nvPr/>
        </p:nvSpPr>
        <p:spPr>
          <a:xfrm>
            <a:off x="365760" y="1524000"/>
            <a:ext cx="3535680" cy="97536"/>
          </a:xfrm>
          <a:prstGeom prst="rect">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487680" y="1706880"/>
            <a:ext cx="3291840" cy="54864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Evaluation Framework</a:t>
            </a:r>
            <a:endParaRPr lang="en-US" sz="1533" dirty="0"/>
          </a:p>
        </p:txBody>
      </p:sp>
      <p:sp>
        <p:nvSpPr>
          <p:cNvPr id="13" name="Text 11"/>
          <p:cNvSpPr/>
          <p:nvPr/>
        </p:nvSpPr>
        <p:spPr>
          <a:xfrm>
            <a:off x="487680" y="2316480"/>
            <a:ext cx="3291840" cy="1341120"/>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Process, outcome and impact evaluation using validated tools and mixed-methods approaches</a:t>
            </a:r>
            <a:endParaRPr lang="en-US" sz="1267" dirty="0"/>
          </a:p>
        </p:txBody>
      </p:sp>
      <p:sp>
        <p:nvSpPr>
          <p:cNvPr id="14" name="Shape 12"/>
          <p:cNvSpPr/>
          <p:nvPr/>
        </p:nvSpPr>
        <p:spPr>
          <a:xfrm>
            <a:off x="4267200" y="1524000"/>
            <a:ext cx="3535680" cy="231648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IN"/>
          </a:p>
        </p:txBody>
      </p:sp>
      <p:sp>
        <p:nvSpPr>
          <p:cNvPr id="15" name="Shape 13"/>
          <p:cNvSpPr/>
          <p:nvPr/>
        </p:nvSpPr>
        <p:spPr>
          <a:xfrm>
            <a:off x="4267200" y="1524000"/>
            <a:ext cx="3535680" cy="97536"/>
          </a:xfrm>
          <a:prstGeom prst="rect">
            <a:avLst/>
          </a:prstGeom>
          <a:solidFill>
            <a:srgbClr val="0A7E8C"/>
          </a:solidFill>
          <a:ln w="12700">
            <a:solidFill>
              <a:srgbClr val="0A7E8C"/>
            </a:solidFill>
            <a:prstDash val="solid"/>
          </a:ln>
        </p:spPr>
        <p:txBody>
          <a:bodyPr/>
          <a:lstStyle/>
          <a:p>
            <a:endParaRPr lang="en-IN"/>
          </a:p>
        </p:txBody>
      </p:sp>
      <p:sp>
        <p:nvSpPr>
          <p:cNvPr id="16" name="Text 14"/>
          <p:cNvSpPr/>
          <p:nvPr/>
        </p:nvSpPr>
        <p:spPr>
          <a:xfrm>
            <a:off x="4389120" y="1706880"/>
            <a:ext cx="3291840" cy="54864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Key Performance Indicators</a:t>
            </a:r>
            <a:endParaRPr lang="en-US" sz="1533" dirty="0"/>
          </a:p>
        </p:txBody>
      </p:sp>
      <p:sp>
        <p:nvSpPr>
          <p:cNvPr id="17" name="Text 15"/>
          <p:cNvSpPr/>
          <p:nvPr/>
        </p:nvSpPr>
        <p:spPr>
          <a:xfrm>
            <a:off x="4389120" y="2316480"/>
            <a:ext cx="3291840" cy="1341120"/>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Engagement rates, adherence, symptom reduction, help-seeking </a:t>
            </a:r>
            <a:r>
              <a:rPr lang="en-US" sz="1267" dirty="0" err="1">
                <a:solidFill>
                  <a:srgbClr val="1E2D3D"/>
                </a:solidFill>
                <a:latin typeface="Calibri" pitchFamily="34" charset="0"/>
                <a:ea typeface="Calibri" pitchFamily="34" charset="-122"/>
                <a:cs typeface="Calibri" pitchFamily="34" charset="-120"/>
              </a:rPr>
              <a:t>behaviour</a:t>
            </a:r>
            <a:r>
              <a:rPr lang="en-US" sz="1267" dirty="0">
                <a:solidFill>
                  <a:srgbClr val="1E2D3D"/>
                </a:solidFill>
                <a:latin typeface="Calibri" pitchFamily="34" charset="0"/>
                <a:ea typeface="Calibri" pitchFamily="34" charset="-122"/>
                <a:cs typeface="Calibri" pitchFamily="34" charset="-120"/>
              </a:rPr>
              <a:t> and user satisfaction</a:t>
            </a:r>
            <a:endParaRPr lang="en-US" sz="1267" dirty="0"/>
          </a:p>
        </p:txBody>
      </p:sp>
      <p:sp>
        <p:nvSpPr>
          <p:cNvPr id="18" name="Shape 16"/>
          <p:cNvSpPr/>
          <p:nvPr/>
        </p:nvSpPr>
        <p:spPr>
          <a:xfrm>
            <a:off x="8168640" y="1524000"/>
            <a:ext cx="3535680" cy="231648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IN"/>
          </a:p>
        </p:txBody>
      </p:sp>
      <p:sp>
        <p:nvSpPr>
          <p:cNvPr id="19" name="Shape 17"/>
          <p:cNvSpPr/>
          <p:nvPr/>
        </p:nvSpPr>
        <p:spPr>
          <a:xfrm>
            <a:off x="8168640" y="1524000"/>
            <a:ext cx="3535680" cy="97536"/>
          </a:xfrm>
          <a:prstGeom prst="rect">
            <a:avLst/>
          </a:prstGeom>
          <a:solidFill>
            <a:srgbClr val="0A7E8C"/>
          </a:solidFill>
          <a:ln w="12700">
            <a:solidFill>
              <a:srgbClr val="0A7E8C"/>
            </a:solidFill>
            <a:prstDash val="solid"/>
          </a:ln>
        </p:spPr>
        <p:txBody>
          <a:bodyPr/>
          <a:lstStyle/>
          <a:p>
            <a:endParaRPr lang="en-IN"/>
          </a:p>
        </p:txBody>
      </p:sp>
      <p:sp>
        <p:nvSpPr>
          <p:cNvPr id="20" name="Text 18"/>
          <p:cNvSpPr/>
          <p:nvPr/>
        </p:nvSpPr>
        <p:spPr>
          <a:xfrm>
            <a:off x="8290560" y="1706880"/>
            <a:ext cx="3291840" cy="54864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Sustainability Model</a:t>
            </a:r>
            <a:endParaRPr lang="en-US" sz="1533" dirty="0"/>
          </a:p>
        </p:txBody>
      </p:sp>
      <p:sp>
        <p:nvSpPr>
          <p:cNvPr id="21" name="Text 19"/>
          <p:cNvSpPr/>
          <p:nvPr/>
        </p:nvSpPr>
        <p:spPr>
          <a:xfrm>
            <a:off x="8290560" y="2316480"/>
            <a:ext cx="3291840" cy="1341120"/>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NHS commissioning, school integration, digital infrastructure and staff capacity building</a:t>
            </a:r>
            <a:endParaRPr lang="en-US" sz="1267" dirty="0"/>
          </a:p>
        </p:txBody>
      </p:sp>
      <p:sp>
        <p:nvSpPr>
          <p:cNvPr id="22" name="Shape 20"/>
          <p:cNvSpPr/>
          <p:nvPr/>
        </p:nvSpPr>
        <p:spPr>
          <a:xfrm>
            <a:off x="2072640" y="4084320"/>
            <a:ext cx="3535680" cy="231648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IN"/>
          </a:p>
        </p:txBody>
      </p:sp>
      <p:sp>
        <p:nvSpPr>
          <p:cNvPr id="23" name="Shape 21"/>
          <p:cNvSpPr/>
          <p:nvPr/>
        </p:nvSpPr>
        <p:spPr>
          <a:xfrm>
            <a:off x="2072640" y="4084320"/>
            <a:ext cx="3535680" cy="97536"/>
          </a:xfrm>
          <a:prstGeom prst="rect">
            <a:avLst/>
          </a:prstGeom>
          <a:solidFill>
            <a:srgbClr val="0A7E8C"/>
          </a:solidFill>
          <a:ln w="12700">
            <a:solidFill>
              <a:srgbClr val="0A7E8C"/>
            </a:solidFill>
            <a:prstDash val="solid"/>
          </a:ln>
        </p:spPr>
        <p:txBody>
          <a:bodyPr/>
          <a:lstStyle/>
          <a:p>
            <a:endParaRPr lang="en-IN"/>
          </a:p>
        </p:txBody>
      </p:sp>
      <p:sp>
        <p:nvSpPr>
          <p:cNvPr id="24" name="Text 22"/>
          <p:cNvSpPr/>
          <p:nvPr/>
        </p:nvSpPr>
        <p:spPr>
          <a:xfrm>
            <a:off x="2194560" y="4267200"/>
            <a:ext cx="3291840" cy="54864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Cost-Effectiveness</a:t>
            </a:r>
            <a:endParaRPr lang="en-US" sz="1533" dirty="0"/>
          </a:p>
        </p:txBody>
      </p:sp>
      <p:sp>
        <p:nvSpPr>
          <p:cNvPr id="25" name="Text 23"/>
          <p:cNvSpPr/>
          <p:nvPr/>
        </p:nvSpPr>
        <p:spPr>
          <a:xfrm>
            <a:off x="2194560" y="4876800"/>
            <a:ext cx="3291840" cy="1341120"/>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QALY analysis, cost per DALY averted, NHS savings and social return on investment</a:t>
            </a:r>
            <a:endParaRPr lang="en-US" sz="1267" dirty="0"/>
          </a:p>
        </p:txBody>
      </p:sp>
      <p:sp>
        <p:nvSpPr>
          <p:cNvPr id="26" name="Shape 24"/>
          <p:cNvSpPr/>
          <p:nvPr/>
        </p:nvSpPr>
        <p:spPr>
          <a:xfrm>
            <a:off x="5974080" y="4084320"/>
            <a:ext cx="3535680" cy="231648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IN"/>
          </a:p>
        </p:txBody>
      </p:sp>
      <p:sp>
        <p:nvSpPr>
          <p:cNvPr id="27" name="Shape 25"/>
          <p:cNvSpPr/>
          <p:nvPr/>
        </p:nvSpPr>
        <p:spPr>
          <a:xfrm>
            <a:off x="5974080" y="4084320"/>
            <a:ext cx="3535680" cy="97536"/>
          </a:xfrm>
          <a:prstGeom prst="rect">
            <a:avLst/>
          </a:prstGeom>
          <a:solidFill>
            <a:srgbClr val="0A7E8C"/>
          </a:solidFill>
          <a:ln w="12700">
            <a:solidFill>
              <a:srgbClr val="0A7E8C"/>
            </a:solidFill>
            <a:prstDash val="solid"/>
          </a:ln>
        </p:spPr>
        <p:txBody>
          <a:bodyPr/>
          <a:lstStyle/>
          <a:p>
            <a:endParaRPr lang="en-IN"/>
          </a:p>
        </p:txBody>
      </p:sp>
      <p:sp>
        <p:nvSpPr>
          <p:cNvPr id="28" name="Text 26"/>
          <p:cNvSpPr/>
          <p:nvPr/>
        </p:nvSpPr>
        <p:spPr>
          <a:xfrm>
            <a:off x="6096000" y="4267200"/>
            <a:ext cx="3291840" cy="54864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Scaling Strategy</a:t>
            </a:r>
            <a:endParaRPr lang="en-US" sz="1533" dirty="0"/>
          </a:p>
        </p:txBody>
      </p:sp>
      <p:sp>
        <p:nvSpPr>
          <p:cNvPr id="29" name="Text 27"/>
          <p:cNvSpPr/>
          <p:nvPr/>
        </p:nvSpPr>
        <p:spPr>
          <a:xfrm>
            <a:off x="6096000" y="4876800"/>
            <a:ext cx="3291840" cy="1341120"/>
          </a:xfrm>
          <a:prstGeom prst="rect">
            <a:avLst/>
          </a:prstGeom>
          <a:noFill/>
          <a:ln/>
        </p:spPr>
        <p:txBody>
          <a:bodyPr wrap="square" rtlCol="0" anchor="ctr"/>
          <a:lstStyle/>
          <a:p>
            <a:r>
              <a:rPr lang="en-US" sz="1267" dirty="0">
                <a:solidFill>
                  <a:srgbClr val="1E2D3D"/>
                </a:solidFill>
                <a:latin typeface="Calibri" pitchFamily="34" charset="0"/>
                <a:ea typeface="Calibri" pitchFamily="34" charset="-122"/>
                <a:cs typeface="Calibri" pitchFamily="34" charset="-120"/>
              </a:rPr>
              <a:t>Local → regional → national roll-out framework with phased implementation milestones</a:t>
            </a:r>
            <a:endParaRPr lang="en-US" sz="1267"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Evaluation Framework</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6</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A three-tier evaluation framework ensures comprehensive assessment of intervention effectiveness (Dray et al., 2017)</a:t>
            </a:r>
            <a:endParaRPr lang="en-US" sz="1467" dirty="0"/>
          </a:p>
        </p:txBody>
      </p:sp>
      <p:sp>
        <p:nvSpPr>
          <p:cNvPr id="10" name="Shape 8"/>
          <p:cNvSpPr/>
          <p:nvPr/>
        </p:nvSpPr>
        <p:spPr>
          <a:xfrm>
            <a:off x="365760" y="1584960"/>
            <a:ext cx="3596640" cy="4754880"/>
          </a:xfrm>
          <a:prstGeom prst="rect">
            <a:avLst/>
          </a:prstGeom>
          <a:solidFill>
            <a:srgbClr val="FFFFFF"/>
          </a:solidFill>
          <a:ln w="19050">
            <a:solidFill>
              <a:srgbClr val="0A7E8C"/>
            </a:solidFill>
            <a:prstDash val="solid"/>
          </a:ln>
          <a:effectLst>
            <a:outerShdw blurRad="63500" dist="25400" dir="8100000" algn="bl" rotWithShape="0">
              <a:srgbClr val="000000">
                <a:alpha val="10000"/>
              </a:srgbClr>
            </a:outerShdw>
          </a:effectLst>
        </p:spPr>
        <p:txBody>
          <a:bodyPr/>
          <a:lstStyle/>
          <a:p>
            <a:endParaRPr lang="en-IN"/>
          </a:p>
        </p:txBody>
      </p:sp>
      <p:sp>
        <p:nvSpPr>
          <p:cNvPr id="11" name="Shape 9"/>
          <p:cNvSpPr/>
          <p:nvPr/>
        </p:nvSpPr>
        <p:spPr>
          <a:xfrm>
            <a:off x="365760" y="1584960"/>
            <a:ext cx="3596640" cy="609600"/>
          </a:xfrm>
          <a:prstGeom prst="rect">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463296" y="1609344"/>
            <a:ext cx="3413760" cy="560832"/>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PROCESS EVALUATION</a:t>
            </a:r>
            <a:endParaRPr lang="en-US" sz="1333" dirty="0"/>
          </a:p>
        </p:txBody>
      </p:sp>
      <p:sp>
        <p:nvSpPr>
          <p:cNvPr id="13" name="Text 11"/>
          <p:cNvSpPr/>
          <p:nvPr/>
        </p:nvSpPr>
        <p:spPr>
          <a:xfrm>
            <a:off x="487680" y="2292096"/>
            <a:ext cx="3352800" cy="426720"/>
          </a:xfrm>
          <a:prstGeom prst="rect">
            <a:avLst/>
          </a:prstGeom>
          <a:noFill/>
          <a:ln/>
        </p:spPr>
        <p:txBody>
          <a:bodyPr wrap="square" rtlCol="0" anchor="ctr"/>
          <a:lstStyle/>
          <a:p>
            <a:r>
              <a:rPr lang="en-US" sz="1333" i="1" dirty="0">
                <a:solidFill>
                  <a:srgbClr val="0A7E8C"/>
                </a:solidFill>
                <a:latin typeface="Calibri" pitchFamily="34" charset="0"/>
                <a:ea typeface="Calibri" pitchFamily="34" charset="-122"/>
                <a:cs typeface="Calibri" pitchFamily="34" charset="-120"/>
              </a:rPr>
              <a:t>How well was it delivered?</a:t>
            </a:r>
            <a:endParaRPr lang="en-US" sz="1333" dirty="0"/>
          </a:p>
        </p:txBody>
      </p:sp>
      <p:sp>
        <p:nvSpPr>
          <p:cNvPr id="14" name="Text 12"/>
          <p:cNvSpPr/>
          <p:nvPr/>
        </p:nvSpPr>
        <p:spPr>
          <a:xfrm>
            <a:off x="512064" y="2779776"/>
            <a:ext cx="3352800" cy="2682240"/>
          </a:xfrm>
          <a:prstGeom prst="rect">
            <a:avLst/>
          </a:prstGeom>
          <a:noFill/>
          <a:ln/>
        </p:spPr>
        <p:txBody>
          <a:bodyPr wrap="square" rtlCol="0" anchor="ctr"/>
          <a:lstStyle/>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App downloads and registrations</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Session completion rates</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User engagement metrics (daily active users)</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Fidelity to intervention protocol</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Stakeholder delivery logs</a:t>
            </a:r>
            <a:endParaRPr lang="en-US" sz="1200" dirty="0"/>
          </a:p>
        </p:txBody>
      </p:sp>
      <p:sp>
        <p:nvSpPr>
          <p:cNvPr id="15" name="Text 13"/>
          <p:cNvSpPr/>
          <p:nvPr/>
        </p:nvSpPr>
        <p:spPr>
          <a:xfrm>
            <a:off x="487680" y="5644896"/>
            <a:ext cx="3352800" cy="609600"/>
          </a:xfrm>
          <a:prstGeom prst="rect">
            <a:avLst/>
          </a:prstGeom>
          <a:noFill/>
          <a:ln/>
        </p:spPr>
        <p:txBody>
          <a:bodyPr wrap="square" rtlCol="0" anchor="ctr"/>
          <a:lstStyle/>
          <a:p>
            <a:r>
              <a:rPr lang="en-US" sz="1133" i="1" dirty="0">
                <a:solidFill>
                  <a:srgbClr val="6B8093"/>
                </a:solidFill>
                <a:latin typeface="Calibri" pitchFamily="34" charset="0"/>
                <a:ea typeface="Calibri" pitchFamily="34" charset="-122"/>
                <a:cs typeface="Calibri" pitchFamily="34" charset="-120"/>
              </a:rPr>
              <a:t>Tools: Google Analytics, NHS Digital dashboards, Qualitative interviews</a:t>
            </a:r>
            <a:endParaRPr lang="en-US" sz="1133" dirty="0"/>
          </a:p>
        </p:txBody>
      </p:sp>
      <p:sp>
        <p:nvSpPr>
          <p:cNvPr id="16" name="Shape 14"/>
          <p:cNvSpPr/>
          <p:nvPr/>
        </p:nvSpPr>
        <p:spPr>
          <a:xfrm>
            <a:off x="4267200" y="1584960"/>
            <a:ext cx="3596640" cy="4754880"/>
          </a:xfrm>
          <a:prstGeom prst="rect">
            <a:avLst/>
          </a:prstGeom>
          <a:solidFill>
            <a:srgbClr val="FFFFFF"/>
          </a:solidFill>
          <a:ln w="19050">
            <a:solidFill>
              <a:srgbClr val="0D2340"/>
            </a:solidFill>
            <a:prstDash val="solid"/>
          </a:ln>
          <a:effectLst>
            <a:outerShdw blurRad="63500" dist="25400" dir="8100000" algn="bl" rotWithShape="0">
              <a:srgbClr val="000000">
                <a:alpha val="10000"/>
              </a:srgbClr>
            </a:outerShdw>
          </a:effectLst>
        </p:spPr>
        <p:txBody>
          <a:bodyPr/>
          <a:lstStyle/>
          <a:p>
            <a:endParaRPr lang="en-IN"/>
          </a:p>
        </p:txBody>
      </p:sp>
      <p:sp>
        <p:nvSpPr>
          <p:cNvPr id="17" name="Shape 15"/>
          <p:cNvSpPr/>
          <p:nvPr/>
        </p:nvSpPr>
        <p:spPr>
          <a:xfrm>
            <a:off x="4267200" y="1584960"/>
            <a:ext cx="3596640" cy="609600"/>
          </a:xfrm>
          <a:prstGeom prst="rect">
            <a:avLst/>
          </a:prstGeom>
          <a:solidFill>
            <a:srgbClr val="0D2340"/>
          </a:solidFill>
          <a:ln w="12700">
            <a:solidFill>
              <a:srgbClr val="0D2340"/>
            </a:solidFill>
            <a:prstDash val="solid"/>
          </a:ln>
        </p:spPr>
        <p:txBody>
          <a:bodyPr/>
          <a:lstStyle/>
          <a:p>
            <a:endParaRPr lang="en-IN"/>
          </a:p>
        </p:txBody>
      </p:sp>
      <p:sp>
        <p:nvSpPr>
          <p:cNvPr id="18" name="Text 16"/>
          <p:cNvSpPr/>
          <p:nvPr/>
        </p:nvSpPr>
        <p:spPr>
          <a:xfrm>
            <a:off x="4364736" y="1609344"/>
            <a:ext cx="3413760" cy="560832"/>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OUTCOME EVALUATION</a:t>
            </a:r>
            <a:endParaRPr lang="en-US" sz="1333" dirty="0"/>
          </a:p>
        </p:txBody>
      </p:sp>
      <p:sp>
        <p:nvSpPr>
          <p:cNvPr id="19" name="Text 17"/>
          <p:cNvSpPr/>
          <p:nvPr/>
        </p:nvSpPr>
        <p:spPr>
          <a:xfrm>
            <a:off x="4389120" y="2292096"/>
            <a:ext cx="3352800" cy="426720"/>
          </a:xfrm>
          <a:prstGeom prst="rect">
            <a:avLst/>
          </a:prstGeom>
          <a:noFill/>
          <a:ln/>
        </p:spPr>
        <p:txBody>
          <a:bodyPr wrap="square" rtlCol="0" anchor="ctr"/>
          <a:lstStyle/>
          <a:p>
            <a:r>
              <a:rPr lang="en-US" sz="1333" i="1" dirty="0">
                <a:solidFill>
                  <a:srgbClr val="0D2340"/>
                </a:solidFill>
                <a:latin typeface="Calibri" pitchFamily="34" charset="0"/>
                <a:ea typeface="Calibri" pitchFamily="34" charset="-122"/>
                <a:cs typeface="Calibri" pitchFamily="34" charset="-120"/>
              </a:rPr>
              <a:t>Did it achieve its objectives?</a:t>
            </a:r>
            <a:endParaRPr lang="en-US" sz="1333" dirty="0"/>
          </a:p>
        </p:txBody>
      </p:sp>
      <p:sp>
        <p:nvSpPr>
          <p:cNvPr id="20" name="Text 18"/>
          <p:cNvSpPr/>
          <p:nvPr/>
        </p:nvSpPr>
        <p:spPr>
          <a:xfrm>
            <a:off x="4413504" y="2779776"/>
            <a:ext cx="3352800" cy="2682240"/>
          </a:xfrm>
          <a:prstGeom prst="rect">
            <a:avLst/>
          </a:prstGeom>
          <a:noFill/>
          <a:ln/>
        </p:spPr>
        <p:txBody>
          <a:bodyPr wrap="square" rtlCol="0" anchor="ctr"/>
          <a:lstStyle/>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PHQ-A and GAD-7 scores (pre/post)</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Help-seeking </a:t>
            </a:r>
            <a:r>
              <a:rPr lang="en-US" sz="1200" dirty="0" err="1">
                <a:solidFill>
                  <a:srgbClr val="1E2D3D"/>
                </a:solidFill>
                <a:latin typeface="Calibri" pitchFamily="34" charset="0"/>
                <a:ea typeface="Calibri" pitchFamily="34" charset="-122"/>
                <a:cs typeface="Calibri" pitchFamily="34" charset="-120"/>
              </a:rPr>
              <a:t>behaviour</a:t>
            </a:r>
            <a:r>
              <a:rPr lang="en-US" sz="1200" dirty="0">
                <a:solidFill>
                  <a:srgbClr val="1E2D3D"/>
                </a:solidFill>
                <a:latin typeface="Calibri" pitchFamily="34" charset="0"/>
                <a:ea typeface="Calibri" pitchFamily="34" charset="-122"/>
                <a:cs typeface="Calibri" pitchFamily="34" charset="-120"/>
              </a:rPr>
              <a:t> surveys</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CAMHS referral rates</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School attendance records</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Quality of life measures (WEMWBS)</a:t>
            </a:r>
            <a:endParaRPr lang="en-US" sz="1200" dirty="0"/>
          </a:p>
        </p:txBody>
      </p:sp>
      <p:sp>
        <p:nvSpPr>
          <p:cNvPr id="21" name="Text 19"/>
          <p:cNvSpPr/>
          <p:nvPr/>
        </p:nvSpPr>
        <p:spPr>
          <a:xfrm>
            <a:off x="4389120" y="5644896"/>
            <a:ext cx="3352800" cy="609600"/>
          </a:xfrm>
          <a:prstGeom prst="rect">
            <a:avLst/>
          </a:prstGeom>
          <a:noFill/>
          <a:ln/>
        </p:spPr>
        <p:txBody>
          <a:bodyPr wrap="square" rtlCol="0" anchor="ctr"/>
          <a:lstStyle/>
          <a:p>
            <a:r>
              <a:rPr lang="en-US" sz="1133" i="1" dirty="0">
                <a:solidFill>
                  <a:srgbClr val="6B8093"/>
                </a:solidFill>
                <a:latin typeface="Calibri" pitchFamily="34" charset="0"/>
                <a:ea typeface="Calibri" pitchFamily="34" charset="-122"/>
                <a:cs typeface="Calibri" pitchFamily="34" charset="-120"/>
              </a:rPr>
              <a:t>Tools: RCT design, validated psychometric scales, NHS data linkage</a:t>
            </a:r>
            <a:endParaRPr lang="en-US" sz="1133" dirty="0"/>
          </a:p>
        </p:txBody>
      </p:sp>
      <p:sp>
        <p:nvSpPr>
          <p:cNvPr id="22" name="Shape 20"/>
          <p:cNvSpPr/>
          <p:nvPr/>
        </p:nvSpPr>
        <p:spPr>
          <a:xfrm>
            <a:off x="8168640" y="1584960"/>
            <a:ext cx="3596640" cy="4754880"/>
          </a:xfrm>
          <a:prstGeom prst="rect">
            <a:avLst/>
          </a:prstGeom>
          <a:solidFill>
            <a:srgbClr val="FFFFFF"/>
          </a:solidFill>
          <a:ln w="19050">
            <a:solidFill>
              <a:srgbClr val="3A5068"/>
            </a:solidFill>
            <a:prstDash val="solid"/>
          </a:ln>
          <a:effectLst>
            <a:outerShdw blurRad="63500" dist="25400" dir="8100000" algn="bl" rotWithShape="0">
              <a:srgbClr val="000000">
                <a:alpha val="10000"/>
              </a:srgbClr>
            </a:outerShdw>
          </a:effectLst>
        </p:spPr>
        <p:txBody>
          <a:bodyPr/>
          <a:lstStyle/>
          <a:p>
            <a:endParaRPr lang="en-IN"/>
          </a:p>
        </p:txBody>
      </p:sp>
      <p:sp>
        <p:nvSpPr>
          <p:cNvPr id="23" name="Shape 21"/>
          <p:cNvSpPr/>
          <p:nvPr/>
        </p:nvSpPr>
        <p:spPr>
          <a:xfrm>
            <a:off x="8168640" y="1584960"/>
            <a:ext cx="3596640" cy="609600"/>
          </a:xfrm>
          <a:prstGeom prst="rect">
            <a:avLst/>
          </a:prstGeom>
          <a:solidFill>
            <a:srgbClr val="3A5068"/>
          </a:solidFill>
          <a:ln w="12700">
            <a:solidFill>
              <a:srgbClr val="3A5068"/>
            </a:solidFill>
            <a:prstDash val="solid"/>
          </a:ln>
        </p:spPr>
        <p:txBody>
          <a:bodyPr/>
          <a:lstStyle/>
          <a:p>
            <a:endParaRPr lang="en-IN"/>
          </a:p>
        </p:txBody>
      </p:sp>
      <p:sp>
        <p:nvSpPr>
          <p:cNvPr id="24" name="Text 22"/>
          <p:cNvSpPr/>
          <p:nvPr/>
        </p:nvSpPr>
        <p:spPr>
          <a:xfrm>
            <a:off x="8266176" y="1609344"/>
            <a:ext cx="3413760" cy="560832"/>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IMPACT EVALUATION</a:t>
            </a:r>
            <a:endParaRPr lang="en-US" sz="1333" dirty="0"/>
          </a:p>
        </p:txBody>
      </p:sp>
      <p:sp>
        <p:nvSpPr>
          <p:cNvPr id="25" name="Text 23"/>
          <p:cNvSpPr/>
          <p:nvPr/>
        </p:nvSpPr>
        <p:spPr>
          <a:xfrm>
            <a:off x="8290560" y="2292096"/>
            <a:ext cx="3352800" cy="426720"/>
          </a:xfrm>
          <a:prstGeom prst="rect">
            <a:avLst/>
          </a:prstGeom>
          <a:noFill/>
          <a:ln/>
        </p:spPr>
        <p:txBody>
          <a:bodyPr wrap="square" rtlCol="0" anchor="ctr"/>
          <a:lstStyle/>
          <a:p>
            <a:r>
              <a:rPr lang="en-US" sz="1333" i="1" dirty="0">
                <a:solidFill>
                  <a:srgbClr val="3A5068"/>
                </a:solidFill>
                <a:latin typeface="Calibri" pitchFamily="34" charset="0"/>
                <a:ea typeface="Calibri" pitchFamily="34" charset="-122"/>
                <a:cs typeface="Calibri" pitchFamily="34" charset="-120"/>
              </a:rPr>
              <a:t>What was the broader change?</a:t>
            </a:r>
            <a:endParaRPr lang="en-US" sz="1333" dirty="0"/>
          </a:p>
        </p:txBody>
      </p:sp>
      <p:sp>
        <p:nvSpPr>
          <p:cNvPr id="26" name="Text 24"/>
          <p:cNvSpPr/>
          <p:nvPr/>
        </p:nvSpPr>
        <p:spPr>
          <a:xfrm>
            <a:off x="8314944" y="2779776"/>
            <a:ext cx="3352800" cy="2682240"/>
          </a:xfrm>
          <a:prstGeom prst="rect">
            <a:avLst/>
          </a:prstGeom>
          <a:noFill/>
          <a:ln/>
        </p:spPr>
        <p:txBody>
          <a:bodyPr wrap="square" rtlCol="0" anchor="ctr"/>
          <a:lstStyle/>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Population-level anxiety/depression prevalence</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Reduction in A&amp;E mental health presentations</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Cost savings to NHS CAMHS</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Health equity indicators (Townsend score)</a:t>
            </a:r>
            <a:endParaRPr lang="en-US" sz="1200" dirty="0"/>
          </a:p>
          <a:p>
            <a:pPr marL="457189" indent="-457189">
              <a:buSzPct val="100000"/>
              <a:buChar char="•"/>
            </a:pPr>
            <a:r>
              <a:rPr lang="en-US" sz="1200" dirty="0">
                <a:solidFill>
                  <a:srgbClr val="1E2D3D"/>
                </a:solidFill>
                <a:latin typeface="Calibri" pitchFamily="34" charset="0"/>
                <a:ea typeface="Calibri" pitchFamily="34" charset="-122"/>
                <a:cs typeface="Calibri" pitchFamily="34" charset="-120"/>
              </a:rPr>
              <a:t>Long-term academic/employment outcomes</a:t>
            </a:r>
            <a:endParaRPr lang="en-US" sz="1200" dirty="0"/>
          </a:p>
        </p:txBody>
      </p:sp>
      <p:sp>
        <p:nvSpPr>
          <p:cNvPr id="27" name="Text 25"/>
          <p:cNvSpPr/>
          <p:nvPr/>
        </p:nvSpPr>
        <p:spPr>
          <a:xfrm>
            <a:off x="8290560" y="5644896"/>
            <a:ext cx="3352800" cy="609600"/>
          </a:xfrm>
          <a:prstGeom prst="rect">
            <a:avLst/>
          </a:prstGeom>
          <a:noFill/>
          <a:ln/>
        </p:spPr>
        <p:txBody>
          <a:bodyPr wrap="square" rtlCol="0" anchor="ctr"/>
          <a:lstStyle/>
          <a:p>
            <a:r>
              <a:rPr lang="en-US" sz="1133" i="1" dirty="0">
                <a:solidFill>
                  <a:srgbClr val="6B8093"/>
                </a:solidFill>
                <a:latin typeface="Calibri" pitchFamily="34" charset="0"/>
                <a:ea typeface="Calibri" pitchFamily="34" charset="-122"/>
                <a:cs typeface="Calibri" pitchFamily="34" charset="-120"/>
              </a:rPr>
              <a:t>Tools: Longitudinal cohort study, NHS administrative data, ONS linkage</a:t>
            </a:r>
            <a:endParaRPr lang="en-US" sz="1133"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Key Performance Indicators (KPIs)</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6</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Measurable KPIs ensure accountability and inform iterative improvement of the digital intervention (Anthes, 2019)</a:t>
            </a:r>
            <a:endParaRPr lang="en-US" sz="1467" dirty="0"/>
          </a:p>
        </p:txBody>
      </p:sp>
      <p:graphicFrame>
        <p:nvGraphicFramePr>
          <p:cNvPr id="10" name="Chart 0"/>
          <p:cNvGraphicFramePr/>
          <p:nvPr/>
        </p:nvGraphicFramePr>
        <p:xfrm>
          <a:off x="365760" y="1560576"/>
          <a:ext cx="6705600" cy="4815840"/>
        </p:xfrm>
        <a:graphic>
          <a:graphicData uri="http://schemas.openxmlformats.org/drawingml/2006/chart">
            <c:chart xmlns:c="http://schemas.openxmlformats.org/drawingml/2006/chart" xmlns:r="http://schemas.openxmlformats.org/officeDocument/2006/relationships" r:id="rId3"/>
          </a:graphicData>
        </a:graphic>
      </p:graphicFrame>
      <p:sp>
        <p:nvSpPr>
          <p:cNvPr id="11" name="Shape 8"/>
          <p:cNvSpPr/>
          <p:nvPr/>
        </p:nvSpPr>
        <p:spPr>
          <a:xfrm>
            <a:off x="7315200" y="1560576"/>
            <a:ext cx="4511040" cy="1219200"/>
          </a:xfrm>
          <a:prstGeom prst="rect">
            <a:avLst/>
          </a:prstGeom>
          <a:solidFill>
            <a:srgbClr val="FFFFFF"/>
          </a:solidFill>
          <a:ln w="19050">
            <a:solidFill>
              <a:srgbClr val="0A7E8C"/>
            </a:solidFill>
            <a:prstDash val="solid"/>
          </a:ln>
          <a:effectLst>
            <a:outerShdw blurRad="50800" dist="12700" dir="8100000" algn="bl" rotWithShape="0">
              <a:srgbClr val="000000">
                <a:alpha val="8000"/>
              </a:srgbClr>
            </a:outerShdw>
          </a:effectLst>
        </p:spPr>
        <p:txBody>
          <a:bodyPr/>
          <a:lstStyle/>
          <a:p>
            <a:endParaRPr lang="en-IN"/>
          </a:p>
        </p:txBody>
      </p:sp>
      <p:sp>
        <p:nvSpPr>
          <p:cNvPr id="12" name="Shape 9"/>
          <p:cNvSpPr/>
          <p:nvPr/>
        </p:nvSpPr>
        <p:spPr>
          <a:xfrm>
            <a:off x="7315200" y="1560576"/>
            <a:ext cx="85344" cy="1219200"/>
          </a:xfrm>
          <a:prstGeom prst="rect">
            <a:avLst/>
          </a:prstGeom>
          <a:solidFill>
            <a:srgbClr val="0A7E8C"/>
          </a:solidFill>
          <a:ln w="12700">
            <a:solidFill>
              <a:srgbClr val="0A7E8C"/>
            </a:solidFill>
            <a:prstDash val="solid"/>
          </a:ln>
        </p:spPr>
        <p:txBody>
          <a:bodyPr/>
          <a:lstStyle/>
          <a:p>
            <a:endParaRPr lang="en-IN"/>
          </a:p>
        </p:txBody>
      </p:sp>
      <p:sp>
        <p:nvSpPr>
          <p:cNvPr id="13" name="Text 10"/>
          <p:cNvSpPr/>
          <p:nvPr/>
        </p:nvSpPr>
        <p:spPr>
          <a:xfrm>
            <a:off x="7461504" y="1658112"/>
            <a:ext cx="4267200" cy="365760"/>
          </a:xfrm>
          <a:prstGeom prst="rect">
            <a:avLst/>
          </a:prstGeom>
          <a:noFill/>
          <a:ln/>
        </p:spPr>
        <p:txBody>
          <a:bodyPr wrap="square" rtlCol="0" anchor="ctr"/>
          <a:lstStyle/>
          <a:p>
            <a:r>
              <a:rPr lang="en-US" sz="1467" b="1" dirty="0">
                <a:solidFill>
                  <a:srgbClr val="0A7E8C"/>
                </a:solidFill>
                <a:latin typeface="Calibri" pitchFamily="34" charset="0"/>
                <a:ea typeface="Calibri" pitchFamily="34" charset="-122"/>
                <a:cs typeface="Calibri" pitchFamily="34" charset="-120"/>
              </a:rPr>
              <a:t>Engagement KPI</a:t>
            </a:r>
            <a:endParaRPr lang="en-US" sz="1467" dirty="0"/>
          </a:p>
        </p:txBody>
      </p:sp>
      <p:sp>
        <p:nvSpPr>
          <p:cNvPr id="14" name="Text 11"/>
          <p:cNvSpPr/>
          <p:nvPr/>
        </p:nvSpPr>
        <p:spPr>
          <a:xfrm>
            <a:off x="7461504" y="2023872"/>
            <a:ext cx="4267200" cy="670560"/>
          </a:xfrm>
          <a:prstGeom prst="rect">
            <a:avLst/>
          </a:prstGeom>
          <a:noFill/>
          <a:ln/>
        </p:spPr>
        <p:txBody>
          <a:bodyPr wrap="square" rtlCol="0" anchor="ctr"/>
          <a:lstStyle/>
          <a:p>
            <a:r>
              <a:rPr lang="en-US" sz="1200" dirty="0">
                <a:solidFill>
                  <a:srgbClr val="1E2D3D"/>
                </a:solidFill>
                <a:latin typeface="Calibri" pitchFamily="34" charset="0"/>
                <a:ea typeface="Calibri" pitchFamily="34" charset="-122"/>
                <a:cs typeface="Calibri" pitchFamily="34" charset="-120"/>
              </a:rPr>
              <a:t>Target: 70% monthly active users from enrolled cohort; tracked via app analytics dashboard weekly</a:t>
            </a:r>
            <a:endParaRPr lang="en-US" sz="1200" dirty="0"/>
          </a:p>
        </p:txBody>
      </p:sp>
      <p:sp>
        <p:nvSpPr>
          <p:cNvPr id="15" name="Shape 12"/>
          <p:cNvSpPr/>
          <p:nvPr/>
        </p:nvSpPr>
        <p:spPr>
          <a:xfrm>
            <a:off x="7315200" y="2987040"/>
            <a:ext cx="4511040" cy="1219200"/>
          </a:xfrm>
          <a:prstGeom prst="rect">
            <a:avLst/>
          </a:prstGeom>
          <a:solidFill>
            <a:srgbClr val="FFFFFF"/>
          </a:solidFill>
          <a:ln w="19050">
            <a:solidFill>
              <a:srgbClr val="0D2340"/>
            </a:solidFill>
            <a:prstDash val="solid"/>
          </a:ln>
          <a:effectLst>
            <a:outerShdw blurRad="50800" dist="12700" dir="8100000" algn="bl" rotWithShape="0">
              <a:srgbClr val="000000">
                <a:alpha val="8000"/>
              </a:srgbClr>
            </a:outerShdw>
          </a:effectLst>
        </p:spPr>
        <p:txBody>
          <a:bodyPr/>
          <a:lstStyle/>
          <a:p>
            <a:endParaRPr lang="en-IN"/>
          </a:p>
        </p:txBody>
      </p:sp>
      <p:sp>
        <p:nvSpPr>
          <p:cNvPr id="16" name="Shape 13"/>
          <p:cNvSpPr/>
          <p:nvPr/>
        </p:nvSpPr>
        <p:spPr>
          <a:xfrm>
            <a:off x="7315200" y="2987040"/>
            <a:ext cx="85344" cy="1219200"/>
          </a:xfrm>
          <a:prstGeom prst="rect">
            <a:avLst/>
          </a:prstGeom>
          <a:solidFill>
            <a:srgbClr val="0D2340"/>
          </a:solidFill>
          <a:ln w="12700">
            <a:solidFill>
              <a:srgbClr val="0D2340"/>
            </a:solidFill>
            <a:prstDash val="solid"/>
          </a:ln>
        </p:spPr>
        <p:txBody>
          <a:bodyPr/>
          <a:lstStyle/>
          <a:p>
            <a:endParaRPr lang="en-IN"/>
          </a:p>
        </p:txBody>
      </p:sp>
      <p:sp>
        <p:nvSpPr>
          <p:cNvPr id="17" name="Text 14"/>
          <p:cNvSpPr/>
          <p:nvPr/>
        </p:nvSpPr>
        <p:spPr>
          <a:xfrm>
            <a:off x="7461504" y="3084576"/>
            <a:ext cx="4267200" cy="365760"/>
          </a:xfrm>
          <a:prstGeom prst="rect">
            <a:avLst/>
          </a:prstGeom>
          <a:noFill/>
          <a:ln/>
        </p:spPr>
        <p:txBody>
          <a:bodyPr wrap="square" rtlCol="0" anchor="ctr"/>
          <a:lstStyle/>
          <a:p>
            <a:r>
              <a:rPr lang="en-US" sz="1467" b="1" dirty="0">
                <a:solidFill>
                  <a:srgbClr val="0D2340"/>
                </a:solidFill>
                <a:latin typeface="Calibri" pitchFamily="34" charset="0"/>
                <a:ea typeface="Calibri" pitchFamily="34" charset="-122"/>
                <a:cs typeface="Calibri" pitchFamily="34" charset="-120"/>
              </a:rPr>
              <a:t>Clinical KPI</a:t>
            </a:r>
            <a:endParaRPr lang="en-US" sz="1467" dirty="0"/>
          </a:p>
        </p:txBody>
      </p:sp>
      <p:sp>
        <p:nvSpPr>
          <p:cNvPr id="18" name="Text 15"/>
          <p:cNvSpPr/>
          <p:nvPr/>
        </p:nvSpPr>
        <p:spPr>
          <a:xfrm>
            <a:off x="7461504" y="3450336"/>
            <a:ext cx="4267200" cy="670560"/>
          </a:xfrm>
          <a:prstGeom prst="rect">
            <a:avLst/>
          </a:prstGeom>
          <a:noFill/>
          <a:ln/>
        </p:spPr>
        <p:txBody>
          <a:bodyPr wrap="square" rtlCol="0" anchor="ctr"/>
          <a:lstStyle/>
          <a:p>
            <a:r>
              <a:rPr lang="en-US" sz="1200" dirty="0">
                <a:solidFill>
                  <a:srgbClr val="1E2D3D"/>
                </a:solidFill>
                <a:latin typeface="Calibri" pitchFamily="34" charset="0"/>
                <a:ea typeface="Calibri" pitchFamily="34" charset="-122"/>
                <a:cs typeface="Calibri" pitchFamily="34" charset="-120"/>
              </a:rPr>
              <a:t>≥50% of users achieve PHQ-A score reduction of 30% by week 12; verified via validated scales</a:t>
            </a:r>
            <a:endParaRPr lang="en-US" sz="1200" dirty="0"/>
          </a:p>
        </p:txBody>
      </p:sp>
      <p:sp>
        <p:nvSpPr>
          <p:cNvPr id="19" name="Shape 16"/>
          <p:cNvSpPr/>
          <p:nvPr/>
        </p:nvSpPr>
        <p:spPr>
          <a:xfrm>
            <a:off x="7315200" y="4413504"/>
            <a:ext cx="4511040" cy="1219200"/>
          </a:xfrm>
          <a:prstGeom prst="rect">
            <a:avLst/>
          </a:prstGeom>
          <a:solidFill>
            <a:srgbClr val="FFFFFF"/>
          </a:solidFill>
          <a:ln w="19050">
            <a:solidFill>
              <a:srgbClr val="F4A228"/>
            </a:solidFill>
            <a:prstDash val="solid"/>
          </a:ln>
          <a:effectLst>
            <a:outerShdw blurRad="50800" dist="12700" dir="8100000" algn="bl" rotWithShape="0">
              <a:srgbClr val="000000">
                <a:alpha val="8000"/>
              </a:srgbClr>
            </a:outerShdw>
          </a:effectLst>
        </p:spPr>
        <p:txBody>
          <a:bodyPr/>
          <a:lstStyle/>
          <a:p>
            <a:endParaRPr lang="en-IN"/>
          </a:p>
        </p:txBody>
      </p:sp>
      <p:sp>
        <p:nvSpPr>
          <p:cNvPr id="20" name="Shape 17"/>
          <p:cNvSpPr/>
          <p:nvPr/>
        </p:nvSpPr>
        <p:spPr>
          <a:xfrm>
            <a:off x="7315200" y="4413504"/>
            <a:ext cx="85344" cy="1219200"/>
          </a:xfrm>
          <a:prstGeom prst="rect">
            <a:avLst/>
          </a:prstGeom>
          <a:solidFill>
            <a:srgbClr val="F4A228"/>
          </a:solidFill>
          <a:ln w="12700">
            <a:solidFill>
              <a:srgbClr val="F4A228"/>
            </a:solidFill>
            <a:prstDash val="solid"/>
          </a:ln>
        </p:spPr>
        <p:txBody>
          <a:bodyPr/>
          <a:lstStyle/>
          <a:p>
            <a:endParaRPr lang="en-IN"/>
          </a:p>
        </p:txBody>
      </p:sp>
      <p:sp>
        <p:nvSpPr>
          <p:cNvPr id="21" name="Text 18"/>
          <p:cNvSpPr/>
          <p:nvPr/>
        </p:nvSpPr>
        <p:spPr>
          <a:xfrm>
            <a:off x="7461504" y="4511040"/>
            <a:ext cx="4267200" cy="365760"/>
          </a:xfrm>
          <a:prstGeom prst="rect">
            <a:avLst/>
          </a:prstGeom>
          <a:noFill/>
          <a:ln/>
        </p:spPr>
        <p:txBody>
          <a:bodyPr wrap="square" rtlCol="0" anchor="ctr"/>
          <a:lstStyle/>
          <a:p>
            <a:r>
              <a:rPr lang="en-US" sz="1467" b="1" dirty="0">
                <a:solidFill>
                  <a:srgbClr val="F4A228"/>
                </a:solidFill>
                <a:latin typeface="Calibri" pitchFamily="34" charset="0"/>
                <a:ea typeface="Calibri" pitchFamily="34" charset="-122"/>
                <a:cs typeface="Calibri" pitchFamily="34" charset="-120"/>
              </a:rPr>
              <a:t>Retention KPI</a:t>
            </a:r>
            <a:endParaRPr lang="en-US" sz="1467" dirty="0"/>
          </a:p>
        </p:txBody>
      </p:sp>
      <p:sp>
        <p:nvSpPr>
          <p:cNvPr id="22" name="Text 19"/>
          <p:cNvSpPr/>
          <p:nvPr/>
        </p:nvSpPr>
        <p:spPr>
          <a:xfrm>
            <a:off x="7461504" y="4876800"/>
            <a:ext cx="4267200" cy="670560"/>
          </a:xfrm>
          <a:prstGeom prst="rect">
            <a:avLst/>
          </a:prstGeom>
          <a:noFill/>
          <a:ln/>
        </p:spPr>
        <p:txBody>
          <a:bodyPr wrap="square" rtlCol="0" anchor="ctr"/>
          <a:lstStyle/>
          <a:p>
            <a:r>
              <a:rPr lang="en-US" sz="1200" dirty="0">
                <a:solidFill>
                  <a:srgbClr val="1E2D3D"/>
                </a:solidFill>
                <a:latin typeface="Calibri" pitchFamily="34" charset="0"/>
                <a:ea typeface="Calibri" pitchFamily="34" charset="-122"/>
                <a:cs typeface="Calibri" pitchFamily="34" charset="-120"/>
              </a:rPr>
              <a:t>55% 12-week retention benchmark; dropout analysis will inform content iteration and UX improvement</a:t>
            </a:r>
            <a:endParaRPr lang="en-US" sz="12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Sustainability Model</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6</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Long-term sustainability requires NHS commissioning, school integration and continuous digital infrastructure investment (NHS England, 2019)</a:t>
            </a:r>
            <a:endParaRPr lang="en-US" sz="1467" dirty="0"/>
          </a:p>
        </p:txBody>
      </p:sp>
      <p:sp>
        <p:nvSpPr>
          <p:cNvPr id="10" name="Shape 8"/>
          <p:cNvSpPr/>
          <p:nvPr/>
        </p:nvSpPr>
        <p:spPr>
          <a:xfrm>
            <a:off x="365760" y="1560576"/>
            <a:ext cx="2011680" cy="4815840"/>
          </a:xfrm>
          <a:prstGeom prst="rect">
            <a:avLst/>
          </a:prstGeom>
          <a:solidFill>
            <a:srgbClr val="0A7E8C"/>
          </a:solidFill>
          <a:ln w="12700">
            <a:solidFill>
              <a:srgbClr val="0A7E8C"/>
            </a:solidFill>
            <a:prstDash val="solid"/>
          </a:ln>
          <a:effectLst>
            <a:outerShdw blurRad="76200" dist="25400" dir="8100000" algn="bl" rotWithShape="0">
              <a:srgbClr val="000000">
                <a:alpha val="15000"/>
              </a:srgbClr>
            </a:outerShdw>
          </a:effectLst>
        </p:spPr>
        <p:txBody>
          <a:bodyPr/>
          <a:lstStyle/>
          <a:p>
            <a:endParaRPr lang="en-IN"/>
          </a:p>
        </p:txBody>
      </p:sp>
      <p:sp>
        <p:nvSpPr>
          <p:cNvPr id="11" name="Text 9"/>
          <p:cNvSpPr/>
          <p:nvPr/>
        </p:nvSpPr>
        <p:spPr>
          <a:xfrm>
            <a:off x="426720" y="1645920"/>
            <a:ext cx="1889760" cy="853440"/>
          </a:xfrm>
          <a:prstGeom prst="rect">
            <a:avLst/>
          </a:prstGeom>
          <a:noFill/>
          <a:ln/>
        </p:spPr>
        <p:txBody>
          <a:bodyPr wrap="square" rtlCol="0" anchor="ctr"/>
          <a:lstStyle/>
          <a:p>
            <a:pPr algn="ctr"/>
            <a:r>
              <a:rPr lang="en-US" sz="1467" b="1" dirty="0">
                <a:solidFill>
                  <a:srgbClr val="FFFFFF"/>
                </a:solidFill>
                <a:latin typeface="Calibri" pitchFamily="34" charset="0"/>
                <a:ea typeface="Calibri" pitchFamily="34" charset="-122"/>
                <a:cs typeface="Calibri" pitchFamily="34" charset="-120"/>
              </a:rPr>
              <a:t>NHS</a:t>
            </a:r>
            <a:endParaRPr lang="en-US" sz="1467" dirty="0"/>
          </a:p>
          <a:p>
            <a:pPr algn="ctr"/>
            <a:r>
              <a:rPr lang="en-US" sz="1467" b="1" dirty="0">
                <a:solidFill>
                  <a:srgbClr val="FFFFFF"/>
                </a:solidFill>
                <a:latin typeface="Calibri" pitchFamily="34" charset="0"/>
                <a:ea typeface="Calibri" pitchFamily="34" charset="-122"/>
                <a:cs typeface="Calibri" pitchFamily="34" charset="-120"/>
              </a:rPr>
              <a:t>Commissioning</a:t>
            </a:r>
            <a:endParaRPr lang="en-US" sz="1467" dirty="0"/>
          </a:p>
        </p:txBody>
      </p:sp>
      <p:sp>
        <p:nvSpPr>
          <p:cNvPr id="12" name="Text 10"/>
          <p:cNvSpPr/>
          <p:nvPr/>
        </p:nvSpPr>
        <p:spPr>
          <a:xfrm>
            <a:off x="451104" y="2621280"/>
            <a:ext cx="1828800" cy="3657600"/>
          </a:xfrm>
          <a:prstGeom prst="rect">
            <a:avLst/>
          </a:prstGeom>
          <a:noFill/>
          <a:ln/>
        </p:spPr>
        <p:txBody>
          <a:bodyPr wrap="square" rtlCol="0" anchor="t"/>
          <a:lstStyle/>
          <a:p>
            <a:pPr algn="ctr"/>
            <a:r>
              <a:rPr lang="en-US" sz="1200" dirty="0">
                <a:solidFill>
                  <a:srgbClr val="FFFFFF"/>
                </a:solidFill>
                <a:latin typeface="Calibri" pitchFamily="34" charset="0"/>
                <a:ea typeface="Calibri" pitchFamily="34" charset="-122"/>
                <a:cs typeface="Calibri" pitchFamily="34" charset="-120"/>
              </a:rPr>
              <a:t>Embed in standard CAMHS care pathways; NHS tariff for digital step-care; CCG/ICB funding allocation</a:t>
            </a:r>
            <a:endParaRPr lang="en-US" sz="1200" dirty="0"/>
          </a:p>
        </p:txBody>
      </p:sp>
      <p:sp>
        <p:nvSpPr>
          <p:cNvPr id="13" name="Shape 11"/>
          <p:cNvSpPr/>
          <p:nvPr/>
        </p:nvSpPr>
        <p:spPr>
          <a:xfrm>
            <a:off x="2657856" y="1560576"/>
            <a:ext cx="2011680" cy="4815840"/>
          </a:xfrm>
          <a:prstGeom prst="rect">
            <a:avLst/>
          </a:prstGeom>
          <a:solidFill>
            <a:srgbClr val="0D2340"/>
          </a:solidFill>
          <a:ln w="12700">
            <a:solidFill>
              <a:srgbClr val="0D2340"/>
            </a:solidFill>
            <a:prstDash val="solid"/>
          </a:ln>
          <a:effectLst>
            <a:outerShdw blurRad="76200" dist="25400" dir="8100000" algn="bl" rotWithShape="0">
              <a:srgbClr val="000000">
                <a:alpha val="15000"/>
              </a:srgbClr>
            </a:outerShdw>
          </a:effectLst>
        </p:spPr>
        <p:txBody>
          <a:bodyPr/>
          <a:lstStyle/>
          <a:p>
            <a:endParaRPr lang="en-IN"/>
          </a:p>
        </p:txBody>
      </p:sp>
      <p:sp>
        <p:nvSpPr>
          <p:cNvPr id="14" name="Text 12"/>
          <p:cNvSpPr/>
          <p:nvPr/>
        </p:nvSpPr>
        <p:spPr>
          <a:xfrm>
            <a:off x="2718816" y="1645920"/>
            <a:ext cx="1889760" cy="853440"/>
          </a:xfrm>
          <a:prstGeom prst="rect">
            <a:avLst/>
          </a:prstGeom>
          <a:noFill/>
          <a:ln/>
        </p:spPr>
        <p:txBody>
          <a:bodyPr wrap="square" rtlCol="0" anchor="ctr"/>
          <a:lstStyle/>
          <a:p>
            <a:pPr algn="ctr"/>
            <a:r>
              <a:rPr lang="en-US" sz="1467" b="1" dirty="0">
                <a:solidFill>
                  <a:srgbClr val="FFFFFF"/>
                </a:solidFill>
                <a:latin typeface="Calibri" pitchFamily="34" charset="0"/>
                <a:ea typeface="Calibri" pitchFamily="34" charset="-122"/>
                <a:cs typeface="Calibri" pitchFamily="34" charset="-120"/>
              </a:rPr>
              <a:t>School</a:t>
            </a:r>
            <a:endParaRPr lang="en-US" sz="1467" dirty="0"/>
          </a:p>
          <a:p>
            <a:pPr algn="ctr"/>
            <a:r>
              <a:rPr lang="en-US" sz="1467" b="1" dirty="0">
                <a:solidFill>
                  <a:srgbClr val="FFFFFF"/>
                </a:solidFill>
                <a:latin typeface="Calibri" pitchFamily="34" charset="0"/>
                <a:ea typeface="Calibri" pitchFamily="34" charset="-122"/>
                <a:cs typeface="Calibri" pitchFamily="34" charset="-120"/>
              </a:rPr>
              <a:t>Integration</a:t>
            </a:r>
            <a:endParaRPr lang="en-US" sz="1467" dirty="0"/>
          </a:p>
        </p:txBody>
      </p:sp>
      <p:sp>
        <p:nvSpPr>
          <p:cNvPr id="15" name="Text 13"/>
          <p:cNvSpPr/>
          <p:nvPr/>
        </p:nvSpPr>
        <p:spPr>
          <a:xfrm>
            <a:off x="2743200" y="2621280"/>
            <a:ext cx="1828800" cy="3657600"/>
          </a:xfrm>
          <a:prstGeom prst="rect">
            <a:avLst/>
          </a:prstGeom>
          <a:noFill/>
          <a:ln/>
        </p:spPr>
        <p:txBody>
          <a:bodyPr wrap="square" rtlCol="0" anchor="t"/>
          <a:lstStyle/>
          <a:p>
            <a:pPr algn="ctr"/>
            <a:r>
              <a:rPr lang="en-US" sz="1200" dirty="0">
                <a:solidFill>
                  <a:srgbClr val="FFFFFF"/>
                </a:solidFill>
                <a:latin typeface="Calibri" pitchFamily="34" charset="0"/>
                <a:ea typeface="Calibri" pitchFamily="34" charset="-122"/>
                <a:cs typeface="Calibri" pitchFamily="34" charset="-120"/>
              </a:rPr>
              <a:t>PSHE curriculum embedding; mental health lead in every school; pastoral staff digital champions</a:t>
            </a:r>
            <a:endParaRPr lang="en-US" sz="1200" dirty="0"/>
          </a:p>
        </p:txBody>
      </p:sp>
      <p:sp>
        <p:nvSpPr>
          <p:cNvPr id="16" name="Shape 14"/>
          <p:cNvSpPr/>
          <p:nvPr/>
        </p:nvSpPr>
        <p:spPr>
          <a:xfrm>
            <a:off x="4949952" y="1560576"/>
            <a:ext cx="2011680" cy="4815840"/>
          </a:xfrm>
          <a:prstGeom prst="rect">
            <a:avLst/>
          </a:prstGeom>
          <a:solidFill>
            <a:srgbClr val="3A5068"/>
          </a:solidFill>
          <a:ln w="12700">
            <a:solidFill>
              <a:srgbClr val="3A5068"/>
            </a:solidFill>
            <a:prstDash val="solid"/>
          </a:ln>
          <a:effectLst>
            <a:outerShdw blurRad="76200" dist="25400" dir="8100000" algn="bl" rotWithShape="0">
              <a:srgbClr val="000000">
                <a:alpha val="15000"/>
              </a:srgbClr>
            </a:outerShdw>
          </a:effectLst>
        </p:spPr>
        <p:txBody>
          <a:bodyPr/>
          <a:lstStyle/>
          <a:p>
            <a:endParaRPr lang="en-IN"/>
          </a:p>
        </p:txBody>
      </p:sp>
      <p:sp>
        <p:nvSpPr>
          <p:cNvPr id="17" name="Text 15"/>
          <p:cNvSpPr/>
          <p:nvPr/>
        </p:nvSpPr>
        <p:spPr>
          <a:xfrm>
            <a:off x="5010912" y="1645920"/>
            <a:ext cx="1889760" cy="853440"/>
          </a:xfrm>
          <a:prstGeom prst="rect">
            <a:avLst/>
          </a:prstGeom>
          <a:noFill/>
          <a:ln/>
        </p:spPr>
        <p:txBody>
          <a:bodyPr wrap="square" rtlCol="0" anchor="ctr"/>
          <a:lstStyle/>
          <a:p>
            <a:pPr algn="ctr"/>
            <a:r>
              <a:rPr lang="en-US" sz="1467" b="1" dirty="0">
                <a:solidFill>
                  <a:srgbClr val="FFFFFF"/>
                </a:solidFill>
                <a:latin typeface="Calibri" pitchFamily="34" charset="0"/>
                <a:ea typeface="Calibri" pitchFamily="34" charset="-122"/>
                <a:cs typeface="Calibri" pitchFamily="34" charset="-120"/>
              </a:rPr>
              <a:t>Workforce</a:t>
            </a:r>
            <a:endParaRPr lang="en-US" sz="1467" dirty="0"/>
          </a:p>
          <a:p>
            <a:pPr algn="ctr"/>
            <a:r>
              <a:rPr lang="en-US" sz="1467" b="1" dirty="0">
                <a:solidFill>
                  <a:srgbClr val="FFFFFF"/>
                </a:solidFill>
                <a:latin typeface="Calibri" pitchFamily="34" charset="0"/>
                <a:ea typeface="Calibri" pitchFamily="34" charset="-122"/>
                <a:cs typeface="Calibri" pitchFamily="34" charset="-120"/>
              </a:rPr>
              <a:t>Capacity</a:t>
            </a:r>
            <a:endParaRPr lang="en-US" sz="1467" dirty="0"/>
          </a:p>
        </p:txBody>
      </p:sp>
      <p:sp>
        <p:nvSpPr>
          <p:cNvPr id="18" name="Text 16"/>
          <p:cNvSpPr/>
          <p:nvPr/>
        </p:nvSpPr>
        <p:spPr>
          <a:xfrm>
            <a:off x="5035296" y="2621280"/>
            <a:ext cx="1828800" cy="3657600"/>
          </a:xfrm>
          <a:prstGeom prst="rect">
            <a:avLst/>
          </a:prstGeom>
          <a:noFill/>
          <a:ln/>
        </p:spPr>
        <p:txBody>
          <a:bodyPr wrap="square" rtlCol="0" anchor="t"/>
          <a:lstStyle/>
          <a:p>
            <a:pPr algn="ctr"/>
            <a:r>
              <a:rPr lang="en-US" sz="1200" dirty="0">
                <a:solidFill>
                  <a:srgbClr val="FFFFFF"/>
                </a:solidFill>
                <a:latin typeface="Calibri" pitchFamily="34" charset="0"/>
                <a:ea typeface="Calibri" pitchFamily="34" charset="-122"/>
                <a:cs typeface="Calibri" pitchFamily="34" charset="-120"/>
              </a:rPr>
              <a:t>CAMHS clinicians trained in app supervision; peer support worker digital roles; ongoing CPD</a:t>
            </a:r>
            <a:endParaRPr lang="en-US" sz="1200" dirty="0"/>
          </a:p>
        </p:txBody>
      </p:sp>
      <p:sp>
        <p:nvSpPr>
          <p:cNvPr id="19" name="Shape 17"/>
          <p:cNvSpPr/>
          <p:nvPr/>
        </p:nvSpPr>
        <p:spPr>
          <a:xfrm>
            <a:off x="7242048" y="1560576"/>
            <a:ext cx="2011680" cy="4815840"/>
          </a:xfrm>
          <a:prstGeom prst="rect">
            <a:avLst/>
          </a:prstGeom>
          <a:solidFill>
            <a:srgbClr val="F4A228"/>
          </a:solidFill>
          <a:ln w="12700">
            <a:solidFill>
              <a:srgbClr val="F4A228"/>
            </a:solidFill>
            <a:prstDash val="solid"/>
          </a:ln>
          <a:effectLst>
            <a:outerShdw blurRad="76200" dist="25400" dir="8100000" algn="bl" rotWithShape="0">
              <a:srgbClr val="000000">
                <a:alpha val="15000"/>
              </a:srgbClr>
            </a:outerShdw>
          </a:effectLst>
        </p:spPr>
        <p:txBody>
          <a:bodyPr/>
          <a:lstStyle/>
          <a:p>
            <a:endParaRPr lang="en-IN"/>
          </a:p>
        </p:txBody>
      </p:sp>
      <p:sp>
        <p:nvSpPr>
          <p:cNvPr id="20" name="Text 18"/>
          <p:cNvSpPr/>
          <p:nvPr/>
        </p:nvSpPr>
        <p:spPr>
          <a:xfrm>
            <a:off x="7303008" y="1645920"/>
            <a:ext cx="1889760" cy="853440"/>
          </a:xfrm>
          <a:prstGeom prst="rect">
            <a:avLst/>
          </a:prstGeom>
          <a:noFill/>
          <a:ln/>
        </p:spPr>
        <p:txBody>
          <a:bodyPr wrap="square" rtlCol="0" anchor="ctr"/>
          <a:lstStyle/>
          <a:p>
            <a:pPr algn="ctr"/>
            <a:r>
              <a:rPr lang="en-US" sz="1467" b="1" dirty="0">
                <a:solidFill>
                  <a:srgbClr val="FFFFFF"/>
                </a:solidFill>
                <a:latin typeface="Calibri" pitchFamily="34" charset="0"/>
                <a:ea typeface="Calibri" pitchFamily="34" charset="-122"/>
                <a:cs typeface="Calibri" pitchFamily="34" charset="-120"/>
              </a:rPr>
              <a:t>Technology</a:t>
            </a:r>
            <a:endParaRPr lang="en-US" sz="1467" dirty="0"/>
          </a:p>
          <a:p>
            <a:pPr algn="ctr"/>
            <a:r>
              <a:rPr lang="en-US" sz="1467" b="1" dirty="0">
                <a:solidFill>
                  <a:srgbClr val="FFFFFF"/>
                </a:solidFill>
                <a:latin typeface="Calibri" pitchFamily="34" charset="0"/>
                <a:ea typeface="Calibri" pitchFamily="34" charset="-122"/>
                <a:cs typeface="Calibri" pitchFamily="34" charset="-120"/>
              </a:rPr>
              <a:t>Infrastructure</a:t>
            </a:r>
            <a:endParaRPr lang="en-US" sz="1467" dirty="0"/>
          </a:p>
        </p:txBody>
      </p:sp>
      <p:sp>
        <p:nvSpPr>
          <p:cNvPr id="21" name="Text 19"/>
          <p:cNvSpPr/>
          <p:nvPr/>
        </p:nvSpPr>
        <p:spPr>
          <a:xfrm>
            <a:off x="7327392" y="2621280"/>
            <a:ext cx="1828800" cy="3657600"/>
          </a:xfrm>
          <a:prstGeom prst="rect">
            <a:avLst/>
          </a:prstGeom>
          <a:noFill/>
          <a:ln/>
        </p:spPr>
        <p:txBody>
          <a:bodyPr wrap="square" rtlCol="0" anchor="t"/>
          <a:lstStyle/>
          <a:p>
            <a:pPr algn="ctr"/>
            <a:r>
              <a:rPr lang="en-US" sz="1200" dirty="0">
                <a:solidFill>
                  <a:srgbClr val="FFFFFF"/>
                </a:solidFill>
                <a:latin typeface="Calibri" pitchFamily="34" charset="0"/>
                <a:ea typeface="Calibri" pitchFamily="34" charset="-122"/>
                <a:cs typeface="Calibri" pitchFamily="34" charset="-120"/>
              </a:rPr>
              <a:t>NHS Digital hosting; API integration with NHS App; annual platform updates; accessibility compliance</a:t>
            </a:r>
            <a:endParaRPr lang="en-US" sz="1200" dirty="0"/>
          </a:p>
        </p:txBody>
      </p:sp>
      <p:sp>
        <p:nvSpPr>
          <p:cNvPr id="22" name="Shape 20"/>
          <p:cNvSpPr/>
          <p:nvPr/>
        </p:nvSpPr>
        <p:spPr>
          <a:xfrm>
            <a:off x="9534144" y="1560576"/>
            <a:ext cx="2011680" cy="4815840"/>
          </a:xfrm>
          <a:prstGeom prst="rect">
            <a:avLst/>
          </a:prstGeom>
          <a:solidFill>
            <a:srgbClr val="2C5F2D"/>
          </a:solidFill>
          <a:ln w="12700">
            <a:solidFill>
              <a:srgbClr val="2C5F2D"/>
            </a:solidFill>
            <a:prstDash val="solid"/>
          </a:ln>
          <a:effectLst>
            <a:outerShdw blurRad="76200" dist="25400" dir="8100000" algn="bl" rotWithShape="0">
              <a:srgbClr val="000000">
                <a:alpha val="15000"/>
              </a:srgbClr>
            </a:outerShdw>
          </a:effectLst>
        </p:spPr>
        <p:txBody>
          <a:bodyPr/>
          <a:lstStyle/>
          <a:p>
            <a:endParaRPr lang="en-IN"/>
          </a:p>
        </p:txBody>
      </p:sp>
      <p:sp>
        <p:nvSpPr>
          <p:cNvPr id="23" name="Text 21"/>
          <p:cNvSpPr/>
          <p:nvPr/>
        </p:nvSpPr>
        <p:spPr>
          <a:xfrm>
            <a:off x="9595104" y="1645920"/>
            <a:ext cx="1889760" cy="853440"/>
          </a:xfrm>
          <a:prstGeom prst="rect">
            <a:avLst/>
          </a:prstGeom>
          <a:noFill/>
          <a:ln/>
        </p:spPr>
        <p:txBody>
          <a:bodyPr wrap="square" rtlCol="0" anchor="ctr"/>
          <a:lstStyle/>
          <a:p>
            <a:pPr algn="ctr"/>
            <a:r>
              <a:rPr lang="en-US" sz="1467" b="1" dirty="0">
                <a:solidFill>
                  <a:srgbClr val="FFFFFF"/>
                </a:solidFill>
                <a:latin typeface="Calibri" pitchFamily="34" charset="0"/>
                <a:ea typeface="Calibri" pitchFamily="34" charset="-122"/>
                <a:cs typeface="Calibri" pitchFamily="34" charset="-120"/>
              </a:rPr>
              <a:t>Community</a:t>
            </a:r>
            <a:endParaRPr lang="en-US" sz="1467" dirty="0"/>
          </a:p>
          <a:p>
            <a:pPr algn="ctr"/>
            <a:r>
              <a:rPr lang="en-US" sz="1467" b="1" dirty="0">
                <a:solidFill>
                  <a:srgbClr val="FFFFFF"/>
                </a:solidFill>
                <a:latin typeface="Calibri" pitchFamily="34" charset="0"/>
                <a:ea typeface="Calibri" pitchFamily="34" charset="-122"/>
                <a:cs typeface="Calibri" pitchFamily="34" charset="-120"/>
              </a:rPr>
              <a:t>&amp; Governance</a:t>
            </a:r>
            <a:endParaRPr lang="en-US" sz="1467" dirty="0"/>
          </a:p>
        </p:txBody>
      </p:sp>
      <p:sp>
        <p:nvSpPr>
          <p:cNvPr id="24" name="Text 22"/>
          <p:cNvSpPr/>
          <p:nvPr/>
        </p:nvSpPr>
        <p:spPr>
          <a:xfrm>
            <a:off x="9619488" y="2621280"/>
            <a:ext cx="1828800" cy="3657600"/>
          </a:xfrm>
          <a:prstGeom prst="rect">
            <a:avLst/>
          </a:prstGeom>
          <a:noFill/>
          <a:ln/>
        </p:spPr>
        <p:txBody>
          <a:bodyPr wrap="square" rtlCol="0" anchor="t"/>
          <a:lstStyle/>
          <a:p>
            <a:pPr algn="ctr"/>
            <a:r>
              <a:rPr lang="en-US" sz="1200" dirty="0">
                <a:solidFill>
                  <a:srgbClr val="FFFFFF"/>
                </a:solidFill>
                <a:latin typeface="Calibri" pitchFamily="34" charset="0"/>
                <a:ea typeface="Calibri" pitchFamily="34" charset="-122"/>
                <a:cs typeface="Calibri" pitchFamily="34" charset="-120"/>
              </a:rPr>
              <a:t>Young people's advisory group; parent forums; bi-annual independent governance review; public accountability</a:t>
            </a:r>
            <a:endParaRPr lang="en-US" sz="1200" dirty="0"/>
          </a:p>
        </p:txBody>
      </p:sp>
      <p:sp>
        <p:nvSpPr>
          <p:cNvPr id="25" name="Text 23"/>
          <p:cNvSpPr/>
          <p:nvPr/>
        </p:nvSpPr>
        <p:spPr>
          <a:xfrm>
            <a:off x="365760" y="6242304"/>
            <a:ext cx="11460480" cy="243840"/>
          </a:xfrm>
          <a:prstGeom prst="rect">
            <a:avLst/>
          </a:prstGeom>
          <a:noFill/>
          <a:ln/>
        </p:spPr>
        <p:txBody>
          <a:bodyPr wrap="square" rtlCol="0" anchor="ctr"/>
          <a:lstStyle/>
          <a:p>
            <a:pPr algn="ctr"/>
            <a:r>
              <a:rPr lang="en-US" sz="1133" i="1" dirty="0">
                <a:solidFill>
                  <a:srgbClr val="6B8093"/>
                </a:solidFill>
                <a:latin typeface="Calibri" pitchFamily="34" charset="0"/>
                <a:ea typeface="Calibri" pitchFamily="34" charset="-122"/>
                <a:cs typeface="Calibri" pitchFamily="34" charset="-120"/>
              </a:rPr>
              <a:t>All five pillars must function simultaneously for sustainable, equitable delivery of the digital health intervention</a:t>
            </a:r>
            <a:endParaRPr lang="en-US" sz="1133"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Cost-Effectiveness Analysis</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6</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Digital health interventions offer favourable cost-effectiveness compared to face-to-face CAMHS delivery (Linardon et al., 2020)</a:t>
            </a:r>
            <a:endParaRPr lang="en-US" sz="1467" dirty="0"/>
          </a:p>
        </p:txBody>
      </p:sp>
      <p:graphicFrame>
        <p:nvGraphicFramePr>
          <p:cNvPr id="10" name="Chart 0"/>
          <p:cNvGraphicFramePr/>
          <p:nvPr/>
        </p:nvGraphicFramePr>
        <p:xfrm>
          <a:off x="365760" y="1560576"/>
          <a:ext cx="7071360" cy="4815840"/>
        </p:xfrm>
        <a:graphic>
          <a:graphicData uri="http://schemas.openxmlformats.org/drawingml/2006/chart">
            <c:chart xmlns:c="http://schemas.openxmlformats.org/drawingml/2006/chart" xmlns:r="http://schemas.openxmlformats.org/officeDocument/2006/relationships" r:id="rId3"/>
          </a:graphicData>
        </a:graphic>
      </p:graphicFrame>
      <p:sp>
        <p:nvSpPr>
          <p:cNvPr id="11" name="Shape 8"/>
          <p:cNvSpPr/>
          <p:nvPr/>
        </p:nvSpPr>
        <p:spPr>
          <a:xfrm>
            <a:off x="7680960" y="1560576"/>
            <a:ext cx="4145280" cy="1341120"/>
          </a:xfrm>
          <a:prstGeom prst="rect">
            <a:avLst/>
          </a:prstGeom>
          <a:solidFill>
            <a:srgbClr val="0A7E8C"/>
          </a:solidFill>
          <a:ln w="12700">
            <a:solidFill>
              <a:srgbClr val="0A7E8C"/>
            </a:solidFill>
            <a:prstDash val="solid"/>
          </a:ln>
          <a:effectLst>
            <a:outerShdw blurRad="76200" dist="25400" dir="8100000" algn="bl" rotWithShape="0">
              <a:srgbClr val="000000">
                <a:alpha val="12000"/>
              </a:srgbClr>
            </a:outerShdw>
          </a:effectLst>
        </p:spPr>
        <p:txBody>
          <a:bodyPr/>
          <a:lstStyle/>
          <a:p>
            <a:endParaRPr lang="en-IN"/>
          </a:p>
        </p:txBody>
      </p:sp>
      <p:sp>
        <p:nvSpPr>
          <p:cNvPr id="12" name="Text 9"/>
          <p:cNvSpPr/>
          <p:nvPr/>
        </p:nvSpPr>
        <p:spPr>
          <a:xfrm>
            <a:off x="7680960" y="1645920"/>
            <a:ext cx="4145280" cy="737616"/>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£380</a:t>
            </a:r>
            <a:endParaRPr lang="en-US" sz="4267" dirty="0"/>
          </a:p>
        </p:txBody>
      </p:sp>
      <p:sp>
        <p:nvSpPr>
          <p:cNvPr id="13" name="Text 10"/>
          <p:cNvSpPr/>
          <p:nvPr/>
        </p:nvSpPr>
        <p:spPr>
          <a:xfrm>
            <a:off x="7680960" y="2298192"/>
            <a:ext cx="4145280" cy="603504"/>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Annual cost</a:t>
            </a:r>
            <a:endParaRPr lang="en-US" sz="1333" dirty="0"/>
          </a:p>
          <a:p>
            <a:pPr algn="ctr"/>
            <a:r>
              <a:rPr lang="en-US" sz="1333" dirty="0">
                <a:solidFill>
                  <a:srgbClr val="FFFFFF"/>
                </a:solidFill>
                <a:latin typeface="Calibri" pitchFamily="34" charset="0"/>
                <a:ea typeface="Calibri" pitchFamily="34" charset="-122"/>
                <a:cs typeface="Calibri" pitchFamily="34" charset="-120"/>
              </a:rPr>
              <a:t>per user (digital app)</a:t>
            </a:r>
            <a:endParaRPr lang="en-US" sz="1333" dirty="0"/>
          </a:p>
        </p:txBody>
      </p:sp>
      <p:sp>
        <p:nvSpPr>
          <p:cNvPr id="14" name="Shape 11"/>
          <p:cNvSpPr/>
          <p:nvPr/>
        </p:nvSpPr>
        <p:spPr>
          <a:xfrm>
            <a:off x="7680960" y="3023616"/>
            <a:ext cx="4145280" cy="1341120"/>
          </a:xfrm>
          <a:prstGeom prst="rect">
            <a:avLst/>
          </a:prstGeom>
          <a:solidFill>
            <a:srgbClr val="27AE60"/>
          </a:solidFill>
          <a:ln w="12700">
            <a:solidFill>
              <a:srgbClr val="27AE60"/>
            </a:solidFill>
            <a:prstDash val="solid"/>
          </a:ln>
          <a:effectLst>
            <a:outerShdw blurRad="76200" dist="25400" dir="8100000" algn="bl" rotWithShape="0">
              <a:srgbClr val="000000">
                <a:alpha val="12000"/>
              </a:srgbClr>
            </a:outerShdw>
          </a:effectLst>
        </p:spPr>
        <p:txBody>
          <a:bodyPr/>
          <a:lstStyle/>
          <a:p>
            <a:endParaRPr lang="en-IN"/>
          </a:p>
        </p:txBody>
      </p:sp>
      <p:sp>
        <p:nvSpPr>
          <p:cNvPr id="15" name="Text 12"/>
          <p:cNvSpPr/>
          <p:nvPr/>
        </p:nvSpPr>
        <p:spPr>
          <a:xfrm>
            <a:off x="7680960" y="3108960"/>
            <a:ext cx="4145280" cy="737616"/>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92%</a:t>
            </a:r>
            <a:endParaRPr lang="en-US" sz="4267" dirty="0"/>
          </a:p>
        </p:txBody>
      </p:sp>
      <p:sp>
        <p:nvSpPr>
          <p:cNvPr id="16" name="Text 13"/>
          <p:cNvSpPr/>
          <p:nvPr/>
        </p:nvSpPr>
        <p:spPr>
          <a:xfrm>
            <a:off x="7680960" y="3761232"/>
            <a:ext cx="4145280" cy="603504"/>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Cost saving vs standard</a:t>
            </a:r>
            <a:endParaRPr lang="en-US" sz="1333" dirty="0"/>
          </a:p>
          <a:p>
            <a:pPr algn="ctr"/>
            <a:r>
              <a:rPr lang="en-US" sz="1333" dirty="0">
                <a:solidFill>
                  <a:srgbClr val="FFFFFF"/>
                </a:solidFill>
                <a:latin typeface="Calibri" pitchFamily="34" charset="0"/>
                <a:ea typeface="Calibri" pitchFamily="34" charset="-122"/>
                <a:cs typeface="Calibri" pitchFamily="34" charset="-120"/>
              </a:rPr>
              <a:t>CAMHS delivery</a:t>
            </a:r>
            <a:endParaRPr lang="en-US" sz="1333" dirty="0"/>
          </a:p>
        </p:txBody>
      </p:sp>
      <p:sp>
        <p:nvSpPr>
          <p:cNvPr id="17" name="Shape 14"/>
          <p:cNvSpPr/>
          <p:nvPr/>
        </p:nvSpPr>
        <p:spPr>
          <a:xfrm>
            <a:off x="7680960" y="4486656"/>
            <a:ext cx="4145280" cy="1341120"/>
          </a:xfrm>
          <a:prstGeom prst="rect">
            <a:avLst/>
          </a:prstGeom>
          <a:solidFill>
            <a:srgbClr val="0D2340"/>
          </a:solidFill>
          <a:ln w="12700">
            <a:solidFill>
              <a:srgbClr val="0D2340"/>
            </a:solidFill>
            <a:prstDash val="solid"/>
          </a:ln>
          <a:effectLst>
            <a:outerShdw blurRad="76200" dist="25400" dir="8100000" algn="bl" rotWithShape="0">
              <a:srgbClr val="000000">
                <a:alpha val="12000"/>
              </a:srgbClr>
            </a:outerShdw>
          </a:effectLst>
        </p:spPr>
        <p:txBody>
          <a:bodyPr/>
          <a:lstStyle/>
          <a:p>
            <a:endParaRPr lang="en-IN"/>
          </a:p>
        </p:txBody>
      </p:sp>
      <p:sp>
        <p:nvSpPr>
          <p:cNvPr id="18" name="Text 15"/>
          <p:cNvSpPr/>
          <p:nvPr/>
        </p:nvSpPr>
        <p:spPr>
          <a:xfrm>
            <a:off x="7680960" y="4572000"/>
            <a:ext cx="4145280" cy="737616"/>
          </a:xfrm>
          <a:prstGeom prst="rect">
            <a:avLst/>
          </a:prstGeom>
          <a:noFill/>
          <a:ln/>
        </p:spPr>
        <p:txBody>
          <a:bodyPr wrap="square" rtlCol="0" anchor="ctr"/>
          <a:lstStyle/>
          <a:p>
            <a:pPr algn="ctr"/>
            <a:r>
              <a:rPr lang="en-US" sz="4267" b="1" dirty="0">
                <a:solidFill>
                  <a:srgbClr val="FFFFFF"/>
                </a:solidFill>
                <a:latin typeface="Calibri" pitchFamily="34" charset="0"/>
                <a:ea typeface="Calibri" pitchFamily="34" charset="-122"/>
                <a:cs typeface="Calibri" pitchFamily="34" charset="-120"/>
              </a:rPr>
              <a:t>£2.3bn</a:t>
            </a:r>
            <a:endParaRPr lang="en-US" sz="4267" dirty="0"/>
          </a:p>
        </p:txBody>
      </p:sp>
      <p:sp>
        <p:nvSpPr>
          <p:cNvPr id="19" name="Text 16"/>
          <p:cNvSpPr/>
          <p:nvPr/>
        </p:nvSpPr>
        <p:spPr>
          <a:xfrm>
            <a:off x="7680960" y="5224272"/>
            <a:ext cx="4145280" cy="603504"/>
          </a:xfrm>
          <a:prstGeom prst="rect">
            <a:avLst/>
          </a:prstGeom>
          <a:noFill/>
          <a:ln/>
        </p:spPr>
        <p:txBody>
          <a:bodyPr wrap="square" rtlCol="0" anchor="t"/>
          <a:lstStyle/>
          <a:p>
            <a:pPr algn="ctr"/>
            <a:r>
              <a:rPr lang="en-US" sz="1333" dirty="0">
                <a:solidFill>
                  <a:srgbClr val="FFFFFF"/>
                </a:solidFill>
                <a:latin typeface="Calibri" pitchFamily="34" charset="0"/>
                <a:ea typeface="Calibri" pitchFamily="34" charset="-122"/>
                <a:cs typeface="Calibri" pitchFamily="34" charset="-120"/>
              </a:rPr>
              <a:t>NHS investment target</a:t>
            </a:r>
            <a:endParaRPr lang="en-US" sz="1333" dirty="0"/>
          </a:p>
          <a:p>
            <a:pPr algn="ctr"/>
            <a:r>
              <a:rPr lang="en-US" sz="1333" dirty="0">
                <a:solidFill>
                  <a:srgbClr val="FFFFFF"/>
                </a:solidFill>
                <a:latin typeface="Calibri" pitchFamily="34" charset="0"/>
                <a:ea typeface="Calibri" pitchFamily="34" charset="-122"/>
                <a:cs typeface="Calibri" pitchFamily="34" charset="-120"/>
              </a:rPr>
              <a:t>for CYP mental health</a:t>
            </a:r>
            <a:endParaRPr lang="en-US" sz="1333" dirty="0"/>
          </a:p>
          <a:p>
            <a:pPr algn="ctr"/>
            <a:r>
              <a:rPr lang="en-US" sz="1333" dirty="0">
                <a:solidFill>
                  <a:srgbClr val="FFFFFF"/>
                </a:solidFill>
                <a:latin typeface="Calibri" pitchFamily="34" charset="0"/>
                <a:ea typeface="Calibri" pitchFamily="34" charset="-122"/>
                <a:cs typeface="Calibri" pitchFamily="34" charset="-120"/>
              </a:rPr>
              <a:t>(NHS Long Term Plan)</a:t>
            </a:r>
            <a:endParaRPr lang="en-US" sz="1333"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Scaling Strategy: Local to National</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6</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A phased roll-out ensures quality control, equity monitoring and iterative learning before national deployment (Ellard-Gray et al., 2015)</a:t>
            </a:r>
            <a:endParaRPr lang="en-US" sz="1467" dirty="0"/>
          </a:p>
        </p:txBody>
      </p:sp>
      <p:sp>
        <p:nvSpPr>
          <p:cNvPr id="10" name="Shape 8"/>
          <p:cNvSpPr/>
          <p:nvPr/>
        </p:nvSpPr>
        <p:spPr>
          <a:xfrm>
            <a:off x="365760" y="1560576"/>
            <a:ext cx="3657600" cy="4815840"/>
          </a:xfrm>
          <a:prstGeom prst="rect">
            <a:avLst/>
          </a:prstGeom>
          <a:solidFill>
            <a:srgbClr val="FFFFFF"/>
          </a:solidFill>
          <a:ln w="25400">
            <a:solidFill>
              <a:srgbClr val="5BC8C8"/>
            </a:solidFill>
            <a:prstDash val="solid"/>
          </a:ln>
          <a:effectLst>
            <a:outerShdw blurRad="76200" dist="25400" dir="8100000" algn="bl" rotWithShape="0">
              <a:srgbClr val="000000">
                <a:alpha val="12000"/>
              </a:srgbClr>
            </a:outerShdw>
          </a:effectLst>
        </p:spPr>
        <p:txBody>
          <a:bodyPr/>
          <a:lstStyle/>
          <a:p>
            <a:endParaRPr lang="en-IN"/>
          </a:p>
        </p:txBody>
      </p:sp>
      <p:sp>
        <p:nvSpPr>
          <p:cNvPr id="11" name="Shape 9"/>
          <p:cNvSpPr/>
          <p:nvPr/>
        </p:nvSpPr>
        <p:spPr>
          <a:xfrm>
            <a:off x="365760" y="1560576"/>
            <a:ext cx="3657600" cy="670560"/>
          </a:xfrm>
          <a:prstGeom prst="rect">
            <a:avLst/>
          </a:prstGeom>
          <a:solidFill>
            <a:srgbClr val="5BC8C8"/>
          </a:solidFill>
          <a:ln w="12700">
            <a:solidFill>
              <a:srgbClr val="5BC8C8"/>
            </a:solidFill>
            <a:prstDash val="solid"/>
          </a:ln>
        </p:spPr>
        <p:txBody>
          <a:bodyPr/>
          <a:lstStyle/>
          <a:p>
            <a:endParaRPr lang="en-IN"/>
          </a:p>
        </p:txBody>
      </p:sp>
      <p:sp>
        <p:nvSpPr>
          <p:cNvPr id="12" name="Text 10"/>
          <p:cNvSpPr/>
          <p:nvPr/>
        </p:nvSpPr>
        <p:spPr>
          <a:xfrm>
            <a:off x="487680" y="1584960"/>
            <a:ext cx="3413760" cy="341376"/>
          </a:xfrm>
          <a:prstGeom prst="rect">
            <a:avLst/>
          </a:prstGeom>
          <a:noFill/>
          <a:ln/>
        </p:spPr>
        <p:txBody>
          <a:bodyPr wrap="square" rtlCol="0" anchor="ctr"/>
          <a:lstStyle/>
          <a:p>
            <a:pPr algn="ctr"/>
            <a:r>
              <a:rPr lang="en-US" sz="1200" b="1" dirty="0">
                <a:solidFill>
                  <a:srgbClr val="FFFFFF"/>
                </a:solidFill>
                <a:latin typeface="Calibri" pitchFamily="34" charset="0"/>
                <a:ea typeface="Calibri" pitchFamily="34" charset="-122"/>
                <a:cs typeface="Calibri" pitchFamily="34" charset="-120"/>
              </a:rPr>
              <a:t>PHASE 1  |  Months 1–12</a:t>
            </a:r>
            <a:endParaRPr lang="en-US" sz="1200" dirty="0"/>
          </a:p>
        </p:txBody>
      </p:sp>
      <p:sp>
        <p:nvSpPr>
          <p:cNvPr id="13" name="Text 11"/>
          <p:cNvSpPr/>
          <p:nvPr/>
        </p:nvSpPr>
        <p:spPr>
          <a:xfrm>
            <a:off x="487680" y="1926336"/>
            <a:ext cx="3413760" cy="268224"/>
          </a:xfrm>
          <a:prstGeom prst="rect">
            <a:avLst/>
          </a:prstGeom>
          <a:noFill/>
          <a:ln/>
        </p:spPr>
        <p:txBody>
          <a:bodyPr wrap="square" rtlCol="0" anchor="ctr"/>
          <a:lstStyle/>
          <a:p>
            <a:pPr algn="ctr"/>
            <a:r>
              <a:rPr lang="en-US" sz="1600" b="1" dirty="0">
                <a:solidFill>
                  <a:srgbClr val="FFFFFF"/>
                </a:solidFill>
                <a:latin typeface="Calibri" pitchFamily="34" charset="0"/>
                <a:ea typeface="Calibri" pitchFamily="34" charset="-122"/>
                <a:cs typeface="Calibri" pitchFamily="34" charset="-120"/>
              </a:rPr>
              <a:t>Local Pilot</a:t>
            </a:r>
            <a:endParaRPr lang="en-US" sz="1600" dirty="0"/>
          </a:p>
        </p:txBody>
      </p:sp>
      <p:sp>
        <p:nvSpPr>
          <p:cNvPr id="14" name="Shape 12"/>
          <p:cNvSpPr/>
          <p:nvPr/>
        </p:nvSpPr>
        <p:spPr>
          <a:xfrm>
            <a:off x="853440" y="2316480"/>
            <a:ext cx="2682240" cy="487680"/>
          </a:xfrm>
          <a:prstGeom prst="rect">
            <a:avLst/>
          </a:prstGeom>
          <a:solidFill>
            <a:srgbClr val="5BC8C8"/>
          </a:solidFill>
          <a:ln w="12700">
            <a:solidFill>
              <a:srgbClr val="5BC8C8"/>
            </a:solidFill>
            <a:prstDash val="solid"/>
          </a:ln>
        </p:spPr>
        <p:txBody>
          <a:bodyPr/>
          <a:lstStyle/>
          <a:p>
            <a:endParaRPr lang="en-IN"/>
          </a:p>
        </p:txBody>
      </p:sp>
      <p:sp>
        <p:nvSpPr>
          <p:cNvPr id="15" name="Text 13"/>
          <p:cNvSpPr/>
          <p:nvPr/>
        </p:nvSpPr>
        <p:spPr>
          <a:xfrm>
            <a:off x="853440" y="2316480"/>
            <a:ext cx="2682240" cy="48768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Reach: 500 adolescents</a:t>
            </a:r>
            <a:endParaRPr lang="en-US" sz="1333" dirty="0"/>
          </a:p>
        </p:txBody>
      </p:sp>
      <p:sp>
        <p:nvSpPr>
          <p:cNvPr id="16" name="Text 14"/>
          <p:cNvSpPr/>
          <p:nvPr/>
        </p:nvSpPr>
        <p:spPr>
          <a:xfrm>
            <a:off x="548640" y="2926080"/>
            <a:ext cx="3352800" cy="316992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2 secondary schools + 1 CAMHS site</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Urban deprived area (e.g. South Wales)</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Mixed-methods feasibility study</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Iterative co-design with young people</a:t>
            </a:r>
            <a:endParaRPr lang="en-US" sz="1333" dirty="0"/>
          </a:p>
        </p:txBody>
      </p:sp>
      <p:sp>
        <p:nvSpPr>
          <p:cNvPr id="17" name="Shape 15"/>
          <p:cNvSpPr/>
          <p:nvPr/>
        </p:nvSpPr>
        <p:spPr>
          <a:xfrm>
            <a:off x="4328160" y="1560576"/>
            <a:ext cx="3657600" cy="4815840"/>
          </a:xfrm>
          <a:prstGeom prst="rect">
            <a:avLst/>
          </a:prstGeom>
          <a:solidFill>
            <a:srgbClr val="FFFFFF"/>
          </a:solidFill>
          <a:ln w="25400">
            <a:solidFill>
              <a:srgbClr val="0A7E8C"/>
            </a:solidFill>
            <a:prstDash val="solid"/>
          </a:ln>
          <a:effectLst>
            <a:outerShdw blurRad="76200" dist="25400" dir="8100000" algn="bl" rotWithShape="0">
              <a:srgbClr val="000000">
                <a:alpha val="12000"/>
              </a:srgbClr>
            </a:outerShdw>
          </a:effectLst>
        </p:spPr>
        <p:txBody>
          <a:bodyPr/>
          <a:lstStyle/>
          <a:p>
            <a:endParaRPr lang="en-IN"/>
          </a:p>
        </p:txBody>
      </p:sp>
      <p:sp>
        <p:nvSpPr>
          <p:cNvPr id="18" name="Shape 16"/>
          <p:cNvSpPr/>
          <p:nvPr/>
        </p:nvSpPr>
        <p:spPr>
          <a:xfrm>
            <a:off x="4328160" y="1560576"/>
            <a:ext cx="3657600" cy="670560"/>
          </a:xfrm>
          <a:prstGeom prst="rect">
            <a:avLst/>
          </a:prstGeom>
          <a:solidFill>
            <a:srgbClr val="0A7E8C"/>
          </a:solidFill>
          <a:ln w="12700">
            <a:solidFill>
              <a:srgbClr val="0A7E8C"/>
            </a:solidFill>
            <a:prstDash val="solid"/>
          </a:ln>
        </p:spPr>
        <p:txBody>
          <a:bodyPr/>
          <a:lstStyle/>
          <a:p>
            <a:endParaRPr lang="en-IN"/>
          </a:p>
        </p:txBody>
      </p:sp>
      <p:sp>
        <p:nvSpPr>
          <p:cNvPr id="19" name="Text 17"/>
          <p:cNvSpPr/>
          <p:nvPr/>
        </p:nvSpPr>
        <p:spPr>
          <a:xfrm>
            <a:off x="4450080" y="1584960"/>
            <a:ext cx="3413760" cy="341376"/>
          </a:xfrm>
          <a:prstGeom prst="rect">
            <a:avLst/>
          </a:prstGeom>
          <a:noFill/>
          <a:ln/>
        </p:spPr>
        <p:txBody>
          <a:bodyPr wrap="square" rtlCol="0" anchor="ctr"/>
          <a:lstStyle/>
          <a:p>
            <a:pPr algn="ctr"/>
            <a:r>
              <a:rPr lang="en-US" sz="1200" b="1" dirty="0">
                <a:solidFill>
                  <a:srgbClr val="FFFFFF"/>
                </a:solidFill>
                <a:latin typeface="Calibri" pitchFamily="34" charset="0"/>
                <a:ea typeface="Calibri" pitchFamily="34" charset="-122"/>
                <a:cs typeface="Calibri" pitchFamily="34" charset="-120"/>
              </a:rPr>
              <a:t>PHASE 2  |  Year 2</a:t>
            </a:r>
            <a:endParaRPr lang="en-US" sz="1200" dirty="0"/>
          </a:p>
        </p:txBody>
      </p:sp>
      <p:sp>
        <p:nvSpPr>
          <p:cNvPr id="20" name="Text 18"/>
          <p:cNvSpPr/>
          <p:nvPr/>
        </p:nvSpPr>
        <p:spPr>
          <a:xfrm>
            <a:off x="4450080" y="1926336"/>
            <a:ext cx="3413760" cy="268224"/>
          </a:xfrm>
          <a:prstGeom prst="rect">
            <a:avLst/>
          </a:prstGeom>
          <a:noFill/>
          <a:ln/>
        </p:spPr>
        <p:txBody>
          <a:bodyPr wrap="square" rtlCol="0" anchor="ctr"/>
          <a:lstStyle/>
          <a:p>
            <a:pPr algn="ctr"/>
            <a:r>
              <a:rPr lang="en-US" sz="1600" b="1" dirty="0">
                <a:solidFill>
                  <a:srgbClr val="FFFFFF"/>
                </a:solidFill>
                <a:latin typeface="Calibri" pitchFamily="34" charset="0"/>
                <a:ea typeface="Calibri" pitchFamily="34" charset="-122"/>
                <a:cs typeface="Calibri" pitchFamily="34" charset="-120"/>
              </a:rPr>
              <a:t>Regional Scale-Up</a:t>
            </a:r>
            <a:endParaRPr lang="en-US" sz="1600" dirty="0"/>
          </a:p>
        </p:txBody>
      </p:sp>
      <p:sp>
        <p:nvSpPr>
          <p:cNvPr id="21" name="Shape 19"/>
          <p:cNvSpPr/>
          <p:nvPr/>
        </p:nvSpPr>
        <p:spPr>
          <a:xfrm>
            <a:off x="4815840" y="2316480"/>
            <a:ext cx="2682240" cy="487680"/>
          </a:xfrm>
          <a:prstGeom prst="rect">
            <a:avLst/>
          </a:prstGeom>
          <a:solidFill>
            <a:srgbClr val="0A7E8C"/>
          </a:solidFill>
          <a:ln w="12700">
            <a:solidFill>
              <a:srgbClr val="0A7E8C"/>
            </a:solidFill>
            <a:prstDash val="solid"/>
          </a:ln>
        </p:spPr>
        <p:txBody>
          <a:bodyPr/>
          <a:lstStyle/>
          <a:p>
            <a:endParaRPr lang="en-IN"/>
          </a:p>
        </p:txBody>
      </p:sp>
      <p:sp>
        <p:nvSpPr>
          <p:cNvPr id="22" name="Text 20"/>
          <p:cNvSpPr/>
          <p:nvPr/>
        </p:nvSpPr>
        <p:spPr>
          <a:xfrm>
            <a:off x="4815840" y="2316480"/>
            <a:ext cx="2682240" cy="48768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Reach: 5,000 adolescents</a:t>
            </a:r>
            <a:endParaRPr lang="en-US" sz="1333" dirty="0"/>
          </a:p>
        </p:txBody>
      </p:sp>
      <p:sp>
        <p:nvSpPr>
          <p:cNvPr id="23" name="Text 21"/>
          <p:cNvSpPr/>
          <p:nvPr/>
        </p:nvSpPr>
        <p:spPr>
          <a:xfrm>
            <a:off x="4511040" y="2926080"/>
            <a:ext cx="3352800" cy="316992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5 NHS Integrated Care Boards</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Cross-region diversity (urban/rural)</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Multi-site RCT; primary outcomes data</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Workforce training delivered at scale</a:t>
            </a:r>
            <a:endParaRPr lang="en-US" sz="1333" dirty="0"/>
          </a:p>
        </p:txBody>
      </p:sp>
      <p:sp>
        <p:nvSpPr>
          <p:cNvPr id="24" name="Shape 22"/>
          <p:cNvSpPr/>
          <p:nvPr/>
        </p:nvSpPr>
        <p:spPr>
          <a:xfrm>
            <a:off x="8290560" y="1560576"/>
            <a:ext cx="3657600" cy="4815840"/>
          </a:xfrm>
          <a:prstGeom prst="rect">
            <a:avLst/>
          </a:prstGeom>
          <a:solidFill>
            <a:srgbClr val="FFFFFF"/>
          </a:solidFill>
          <a:ln w="25400">
            <a:solidFill>
              <a:srgbClr val="0D2340"/>
            </a:solidFill>
            <a:prstDash val="solid"/>
          </a:ln>
          <a:effectLst>
            <a:outerShdw blurRad="76200" dist="25400" dir="8100000" algn="bl" rotWithShape="0">
              <a:srgbClr val="000000">
                <a:alpha val="12000"/>
              </a:srgbClr>
            </a:outerShdw>
          </a:effectLst>
        </p:spPr>
        <p:txBody>
          <a:bodyPr/>
          <a:lstStyle/>
          <a:p>
            <a:endParaRPr lang="en-IN"/>
          </a:p>
        </p:txBody>
      </p:sp>
      <p:sp>
        <p:nvSpPr>
          <p:cNvPr id="25" name="Shape 23"/>
          <p:cNvSpPr/>
          <p:nvPr/>
        </p:nvSpPr>
        <p:spPr>
          <a:xfrm>
            <a:off x="8290560" y="1560576"/>
            <a:ext cx="3657600" cy="670560"/>
          </a:xfrm>
          <a:prstGeom prst="rect">
            <a:avLst/>
          </a:prstGeom>
          <a:solidFill>
            <a:srgbClr val="0D2340"/>
          </a:solidFill>
          <a:ln w="12700">
            <a:solidFill>
              <a:srgbClr val="0D2340"/>
            </a:solidFill>
            <a:prstDash val="solid"/>
          </a:ln>
        </p:spPr>
        <p:txBody>
          <a:bodyPr/>
          <a:lstStyle/>
          <a:p>
            <a:endParaRPr lang="en-IN"/>
          </a:p>
        </p:txBody>
      </p:sp>
      <p:sp>
        <p:nvSpPr>
          <p:cNvPr id="26" name="Text 24"/>
          <p:cNvSpPr/>
          <p:nvPr/>
        </p:nvSpPr>
        <p:spPr>
          <a:xfrm>
            <a:off x="8412480" y="1584960"/>
            <a:ext cx="3413760" cy="341376"/>
          </a:xfrm>
          <a:prstGeom prst="rect">
            <a:avLst/>
          </a:prstGeom>
          <a:noFill/>
          <a:ln/>
        </p:spPr>
        <p:txBody>
          <a:bodyPr wrap="square" rtlCol="0" anchor="ctr"/>
          <a:lstStyle/>
          <a:p>
            <a:pPr algn="ctr"/>
            <a:r>
              <a:rPr lang="en-US" sz="1200" b="1" dirty="0">
                <a:solidFill>
                  <a:srgbClr val="FFFFFF"/>
                </a:solidFill>
                <a:latin typeface="Calibri" pitchFamily="34" charset="0"/>
                <a:ea typeface="Calibri" pitchFamily="34" charset="-122"/>
                <a:cs typeface="Calibri" pitchFamily="34" charset="-120"/>
              </a:rPr>
              <a:t>PHASE 3  |  Year 3–4</a:t>
            </a:r>
            <a:endParaRPr lang="en-US" sz="1200" dirty="0"/>
          </a:p>
        </p:txBody>
      </p:sp>
      <p:sp>
        <p:nvSpPr>
          <p:cNvPr id="27" name="Text 25"/>
          <p:cNvSpPr/>
          <p:nvPr/>
        </p:nvSpPr>
        <p:spPr>
          <a:xfrm>
            <a:off x="8412480" y="1926336"/>
            <a:ext cx="3413760" cy="268224"/>
          </a:xfrm>
          <a:prstGeom prst="rect">
            <a:avLst/>
          </a:prstGeom>
          <a:noFill/>
          <a:ln/>
        </p:spPr>
        <p:txBody>
          <a:bodyPr wrap="square" rtlCol="0" anchor="ctr"/>
          <a:lstStyle/>
          <a:p>
            <a:pPr algn="ctr"/>
            <a:r>
              <a:rPr lang="en-US" sz="1600" b="1" dirty="0">
                <a:solidFill>
                  <a:srgbClr val="FFFFFF"/>
                </a:solidFill>
                <a:latin typeface="Calibri" pitchFamily="34" charset="0"/>
                <a:ea typeface="Calibri" pitchFamily="34" charset="-122"/>
                <a:cs typeface="Calibri" pitchFamily="34" charset="-120"/>
              </a:rPr>
              <a:t>National Deployment</a:t>
            </a:r>
            <a:endParaRPr lang="en-US" sz="1600" dirty="0"/>
          </a:p>
        </p:txBody>
      </p:sp>
      <p:sp>
        <p:nvSpPr>
          <p:cNvPr id="28" name="Shape 26"/>
          <p:cNvSpPr/>
          <p:nvPr/>
        </p:nvSpPr>
        <p:spPr>
          <a:xfrm>
            <a:off x="8778240" y="2316480"/>
            <a:ext cx="2682240" cy="487680"/>
          </a:xfrm>
          <a:prstGeom prst="rect">
            <a:avLst/>
          </a:prstGeom>
          <a:solidFill>
            <a:srgbClr val="0D2340"/>
          </a:solidFill>
          <a:ln w="12700">
            <a:solidFill>
              <a:srgbClr val="0D2340"/>
            </a:solidFill>
            <a:prstDash val="solid"/>
          </a:ln>
        </p:spPr>
        <p:txBody>
          <a:bodyPr/>
          <a:lstStyle/>
          <a:p>
            <a:endParaRPr lang="en-IN"/>
          </a:p>
        </p:txBody>
      </p:sp>
      <p:sp>
        <p:nvSpPr>
          <p:cNvPr id="29" name="Text 27"/>
          <p:cNvSpPr/>
          <p:nvPr/>
        </p:nvSpPr>
        <p:spPr>
          <a:xfrm>
            <a:off x="8778240" y="2316480"/>
            <a:ext cx="2682240" cy="48768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Reach: 50,000+ adolescents</a:t>
            </a:r>
            <a:endParaRPr lang="en-US" sz="1333" dirty="0"/>
          </a:p>
        </p:txBody>
      </p:sp>
      <p:sp>
        <p:nvSpPr>
          <p:cNvPr id="30" name="Text 28"/>
          <p:cNvSpPr/>
          <p:nvPr/>
        </p:nvSpPr>
        <p:spPr>
          <a:xfrm>
            <a:off x="8473440" y="2926080"/>
            <a:ext cx="3352800" cy="3169920"/>
          </a:xfrm>
          <a:prstGeom prst="rect">
            <a:avLst/>
          </a:prstGeom>
          <a:noFill/>
          <a:ln/>
        </p:spPr>
        <p:txBody>
          <a:bodyPr wrap="square" rtlCol="0" anchor="ctr"/>
          <a:lstStyle/>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NHS App integration nationally</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All secondary schools with opt-in</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Health economics modelling complete</a:t>
            </a:r>
            <a:endParaRPr lang="en-US" sz="1333" dirty="0"/>
          </a:p>
          <a:p>
            <a:pPr marL="457189" indent="-457189">
              <a:buSzPct val="100000"/>
              <a:buChar char="•"/>
            </a:pPr>
            <a:r>
              <a:rPr lang="en-US" sz="1333" dirty="0">
                <a:solidFill>
                  <a:srgbClr val="1E2D3D"/>
                </a:solidFill>
                <a:latin typeface="Calibri" pitchFamily="34" charset="0"/>
                <a:ea typeface="Calibri" pitchFamily="34" charset="-122"/>
                <a:cs typeface="Calibri" pitchFamily="34" charset="-120"/>
              </a:rPr>
              <a:t>NICE technology appraisal submission</a:t>
            </a:r>
            <a:endParaRPr lang="en-US" sz="1333"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a:p>
        </p:txBody>
      </p:sp>
      <p:sp>
        <p:nvSpPr>
          <p:cNvPr id="4" name="Text 2"/>
          <p:cNvSpPr/>
          <p:nvPr/>
        </p:nvSpPr>
        <p:spPr>
          <a:xfrm>
            <a:off x="365760" y="0"/>
            <a:ext cx="9753600" cy="914400"/>
          </a:xfrm>
          <a:prstGeom prst="rect">
            <a:avLst/>
          </a:prstGeom>
          <a:noFill/>
          <a:ln/>
        </p:spPr>
        <p:txBody>
          <a:bodyPr wrap="square" rtlCol="0" anchor="ctr"/>
          <a:lstStyle/>
          <a:p>
            <a:r>
              <a:rPr lang="en-US" sz="2933" b="1" dirty="0">
                <a:solidFill>
                  <a:srgbClr val="FFFFFF"/>
                </a:solidFill>
                <a:latin typeface="Calibri" pitchFamily="34" charset="0"/>
                <a:ea typeface="Calibri" pitchFamily="34" charset="-122"/>
                <a:cs typeface="Calibri" pitchFamily="34" charset="-120"/>
              </a:rPr>
              <a:t>Group 6: Key Takeaways</a:t>
            </a:r>
            <a:endParaRPr lang="en-US" sz="2933" dirty="0"/>
          </a:p>
        </p:txBody>
      </p:sp>
      <p:sp>
        <p:nvSpPr>
          <p:cNvPr id="5" name="Shape 3"/>
          <p:cNvSpPr/>
          <p:nvPr/>
        </p:nvSpPr>
        <p:spPr>
          <a:xfrm>
            <a:off x="10241280" y="121920"/>
            <a:ext cx="1706880" cy="670560"/>
          </a:xfrm>
          <a:prstGeom prst="rect">
            <a:avLst/>
          </a:prstGeom>
          <a:solidFill>
            <a:srgbClr val="0A7E8C"/>
          </a:solidFill>
          <a:ln w="12700">
            <a:solidFill>
              <a:srgbClr val="0A7E8C"/>
            </a:solidFill>
            <a:prstDash val="solid"/>
          </a:ln>
        </p:spPr>
        <p:txBody>
          <a:bodyPr/>
          <a:lstStyle/>
          <a:p>
            <a:endParaRPr lang="en-IN"/>
          </a:p>
        </p:txBody>
      </p:sp>
      <p:sp>
        <p:nvSpPr>
          <p:cNvPr id="6" name="Text 4"/>
          <p:cNvSpPr/>
          <p:nvPr/>
        </p:nvSpPr>
        <p:spPr>
          <a:xfrm>
            <a:off x="10241280" y="121920"/>
            <a:ext cx="1706880" cy="670560"/>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Group 6</a:t>
            </a:r>
            <a:endParaRPr lang="en-US" sz="1333" dirty="0"/>
          </a:p>
        </p:txBody>
      </p:sp>
      <p:sp>
        <p:nvSpPr>
          <p:cNvPr id="7" name="Shape 5"/>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a:p>
        </p:txBody>
      </p:sp>
      <p:sp>
        <p:nvSpPr>
          <p:cNvPr id="8" name="Text 6"/>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a:t>
            </a:r>
            <a:endParaRPr lang="en-US" sz="1067" dirty="0"/>
          </a:p>
        </p:txBody>
      </p:sp>
      <p:sp>
        <p:nvSpPr>
          <p:cNvPr id="9" name="Text 7"/>
          <p:cNvSpPr/>
          <p:nvPr/>
        </p:nvSpPr>
        <p:spPr>
          <a:xfrm>
            <a:off x="365760" y="1072896"/>
            <a:ext cx="11460480" cy="426720"/>
          </a:xfrm>
          <a:prstGeom prst="rect">
            <a:avLst/>
          </a:prstGeom>
          <a:noFill/>
          <a:ln/>
        </p:spPr>
        <p:txBody>
          <a:bodyPr wrap="square" rtlCol="0" anchor="ctr"/>
          <a:lstStyle/>
          <a:p>
            <a:r>
              <a:rPr lang="en-US" sz="1467" i="1" dirty="0">
                <a:solidFill>
                  <a:srgbClr val="3A5068"/>
                </a:solidFill>
                <a:latin typeface="Calibri" pitchFamily="34" charset="0"/>
                <a:ea typeface="Calibri" pitchFamily="34" charset="-122"/>
                <a:cs typeface="Calibri" pitchFamily="34" charset="-120"/>
              </a:rPr>
              <a:t>A rigorous evaluation, sustainable financing model and phased scale-up maximise population health impact (Grist et al., 2017)</a:t>
            </a:r>
            <a:endParaRPr lang="en-US" sz="1467" dirty="0"/>
          </a:p>
        </p:txBody>
      </p:sp>
      <p:sp>
        <p:nvSpPr>
          <p:cNvPr id="10" name="Shape 8"/>
          <p:cNvSpPr/>
          <p:nvPr/>
        </p:nvSpPr>
        <p:spPr>
          <a:xfrm>
            <a:off x="365760" y="1584960"/>
            <a:ext cx="11460480" cy="853440"/>
          </a:xfrm>
          <a:prstGeom prst="rect">
            <a:avLst/>
          </a:prstGeom>
          <a:solidFill>
            <a:srgbClr val="EAF4F6"/>
          </a:solidFill>
          <a:ln w="6350">
            <a:solidFill>
              <a:srgbClr val="D6E4EA"/>
            </a:solidFill>
            <a:prstDash val="solid"/>
          </a:ln>
        </p:spPr>
        <p:txBody>
          <a:bodyPr/>
          <a:lstStyle/>
          <a:p>
            <a:endParaRPr lang="en-IN"/>
          </a:p>
        </p:txBody>
      </p:sp>
      <p:sp>
        <p:nvSpPr>
          <p:cNvPr id="11" name="Shape 9"/>
          <p:cNvSpPr/>
          <p:nvPr/>
        </p:nvSpPr>
        <p:spPr>
          <a:xfrm>
            <a:off x="365760" y="1584960"/>
            <a:ext cx="85344" cy="853440"/>
          </a:xfrm>
          <a:prstGeom prst="rect">
            <a:avLst/>
          </a:prstGeom>
          <a:solidFill>
            <a:srgbClr val="0A7E8C"/>
          </a:solidFill>
          <a:ln w="12700">
            <a:solidFill>
              <a:srgbClr val="0A7E8C"/>
            </a:solidFill>
            <a:prstDash val="solid"/>
          </a:ln>
        </p:spPr>
        <p:txBody>
          <a:bodyPr/>
          <a:lstStyle/>
          <a:p>
            <a:endParaRPr lang="en-IN"/>
          </a:p>
        </p:txBody>
      </p:sp>
      <p:sp>
        <p:nvSpPr>
          <p:cNvPr id="12" name="Text 10"/>
          <p:cNvSpPr/>
          <p:nvPr/>
        </p:nvSpPr>
        <p:spPr>
          <a:xfrm>
            <a:off x="585216" y="1645920"/>
            <a:ext cx="3413760" cy="73152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Three-Tier Evaluation</a:t>
            </a:r>
            <a:endParaRPr lang="en-US" sz="1533" dirty="0"/>
          </a:p>
        </p:txBody>
      </p:sp>
      <p:sp>
        <p:nvSpPr>
          <p:cNvPr id="13" name="Text 11"/>
          <p:cNvSpPr/>
          <p:nvPr/>
        </p:nvSpPr>
        <p:spPr>
          <a:xfrm>
            <a:off x="4084320" y="1645920"/>
            <a:ext cx="7620000" cy="73152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Process, outcome and impact evaluation using validated tools (PHQ-A, GAD-7, WEMWBS) ensures evidence-based accountability at every stage.</a:t>
            </a:r>
            <a:endParaRPr lang="en-US" sz="1333" dirty="0"/>
          </a:p>
        </p:txBody>
      </p:sp>
      <p:sp>
        <p:nvSpPr>
          <p:cNvPr id="14" name="Shape 12"/>
          <p:cNvSpPr/>
          <p:nvPr/>
        </p:nvSpPr>
        <p:spPr>
          <a:xfrm>
            <a:off x="365760" y="2535936"/>
            <a:ext cx="11460480" cy="853440"/>
          </a:xfrm>
          <a:prstGeom prst="rect">
            <a:avLst/>
          </a:prstGeom>
          <a:solidFill>
            <a:srgbClr val="FFFFFF"/>
          </a:solidFill>
          <a:ln w="6350">
            <a:solidFill>
              <a:srgbClr val="D6E4EA"/>
            </a:solidFill>
            <a:prstDash val="solid"/>
          </a:ln>
        </p:spPr>
        <p:txBody>
          <a:bodyPr/>
          <a:lstStyle/>
          <a:p>
            <a:endParaRPr lang="en-IN"/>
          </a:p>
        </p:txBody>
      </p:sp>
      <p:sp>
        <p:nvSpPr>
          <p:cNvPr id="15" name="Shape 13"/>
          <p:cNvSpPr/>
          <p:nvPr/>
        </p:nvSpPr>
        <p:spPr>
          <a:xfrm>
            <a:off x="365760" y="2535936"/>
            <a:ext cx="85344" cy="853440"/>
          </a:xfrm>
          <a:prstGeom prst="rect">
            <a:avLst/>
          </a:prstGeom>
          <a:solidFill>
            <a:srgbClr val="0A7E8C"/>
          </a:solidFill>
          <a:ln w="12700">
            <a:solidFill>
              <a:srgbClr val="0A7E8C"/>
            </a:solidFill>
            <a:prstDash val="solid"/>
          </a:ln>
        </p:spPr>
        <p:txBody>
          <a:bodyPr/>
          <a:lstStyle/>
          <a:p>
            <a:endParaRPr lang="en-IN"/>
          </a:p>
        </p:txBody>
      </p:sp>
      <p:sp>
        <p:nvSpPr>
          <p:cNvPr id="16" name="Text 14"/>
          <p:cNvSpPr/>
          <p:nvPr/>
        </p:nvSpPr>
        <p:spPr>
          <a:xfrm>
            <a:off x="585216" y="2596896"/>
            <a:ext cx="3413760" cy="73152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Measurable KPIs</a:t>
            </a:r>
            <a:endParaRPr lang="en-US" sz="1533" dirty="0"/>
          </a:p>
        </p:txBody>
      </p:sp>
      <p:sp>
        <p:nvSpPr>
          <p:cNvPr id="17" name="Text 15"/>
          <p:cNvSpPr/>
          <p:nvPr/>
        </p:nvSpPr>
        <p:spPr>
          <a:xfrm>
            <a:off x="4084320" y="2596896"/>
            <a:ext cx="7620000" cy="73152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Six evidence-based KPIs track engagement, clinical outcomes and retention; quarterly review enables real-time intervention improvement.</a:t>
            </a:r>
            <a:endParaRPr lang="en-US" sz="1333" dirty="0"/>
          </a:p>
        </p:txBody>
      </p:sp>
      <p:sp>
        <p:nvSpPr>
          <p:cNvPr id="18" name="Shape 16"/>
          <p:cNvSpPr/>
          <p:nvPr/>
        </p:nvSpPr>
        <p:spPr>
          <a:xfrm>
            <a:off x="365760" y="3486912"/>
            <a:ext cx="11460480" cy="853440"/>
          </a:xfrm>
          <a:prstGeom prst="rect">
            <a:avLst/>
          </a:prstGeom>
          <a:solidFill>
            <a:srgbClr val="EAF4F6"/>
          </a:solidFill>
          <a:ln w="6350">
            <a:solidFill>
              <a:srgbClr val="D6E4EA"/>
            </a:solidFill>
            <a:prstDash val="solid"/>
          </a:ln>
        </p:spPr>
        <p:txBody>
          <a:bodyPr/>
          <a:lstStyle/>
          <a:p>
            <a:endParaRPr lang="en-IN"/>
          </a:p>
        </p:txBody>
      </p:sp>
      <p:sp>
        <p:nvSpPr>
          <p:cNvPr id="19" name="Shape 17"/>
          <p:cNvSpPr/>
          <p:nvPr/>
        </p:nvSpPr>
        <p:spPr>
          <a:xfrm>
            <a:off x="365760" y="3486912"/>
            <a:ext cx="85344" cy="853440"/>
          </a:xfrm>
          <a:prstGeom prst="rect">
            <a:avLst/>
          </a:prstGeom>
          <a:solidFill>
            <a:srgbClr val="0A7E8C"/>
          </a:solidFill>
          <a:ln w="12700">
            <a:solidFill>
              <a:srgbClr val="0A7E8C"/>
            </a:solidFill>
            <a:prstDash val="solid"/>
          </a:ln>
        </p:spPr>
        <p:txBody>
          <a:bodyPr/>
          <a:lstStyle/>
          <a:p>
            <a:endParaRPr lang="en-IN"/>
          </a:p>
        </p:txBody>
      </p:sp>
      <p:sp>
        <p:nvSpPr>
          <p:cNvPr id="20" name="Text 18"/>
          <p:cNvSpPr/>
          <p:nvPr/>
        </p:nvSpPr>
        <p:spPr>
          <a:xfrm>
            <a:off x="585216" y="3547872"/>
            <a:ext cx="3413760" cy="73152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Sustainable by Design</a:t>
            </a:r>
            <a:endParaRPr lang="en-US" sz="1533" dirty="0"/>
          </a:p>
        </p:txBody>
      </p:sp>
      <p:sp>
        <p:nvSpPr>
          <p:cNvPr id="21" name="Text 19"/>
          <p:cNvSpPr/>
          <p:nvPr/>
        </p:nvSpPr>
        <p:spPr>
          <a:xfrm>
            <a:off x="4084320" y="3547872"/>
            <a:ext cx="7620000" cy="73152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Five-pillar sustainability model (NHS commissioning, schools, workforce, technology, governance) ensures long-term viability beyond pilot funding.</a:t>
            </a:r>
            <a:endParaRPr lang="en-US" sz="1333" dirty="0"/>
          </a:p>
        </p:txBody>
      </p:sp>
      <p:sp>
        <p:nvSpPr>
          <p:cNvPr id="22" name="Shape 20"/>
          <p:cNvSpPr/>
          <p:nvPr/>
        </p:nvSpPr>
        <p:spPr>
          <a:xfrm>
            <a:off x="365760" y="4437888"/>
            <a:ext cx="11460480" cy="853440"/>
          </a:xfrm>
          <a:prstGeom prst="rect">
            <a:avLst/>
          </a:prstGeom>
          <a:solidFill>
            <a:srgbClr val="FFFFFF"/>
          </a:solidFill>
          <a:ln w="6350">
            <a:solidFill>
              <a:srgbClr val="D6E4EA"/>
            </a:solidFill>
            <a:prstDash val="solid"/>
          </a:ln>
        </p:spPr>
        <p:txBody>
          <a:bodyPr/>
          <a:lstStyle/>
          <a:p>
            <a:endParaRPr lang="en-IN"/>
          </a:p>
        </p:txBody>
      </p:sp>
      <p:sp>
        <p:nvSpPr>
          <p:cNvPr id="23" name="Shape 21"/>
          <p:cNvSpPr/>
          <p:nvPr/>
        </p:nvSpPr>
        <p:spPr>
          <a:xfrm>
            <a:off x="365760" y="4437888"/>
            <a:ext cx="85344" cy="853440"/>
          </a:xfrm>
          <a:prstGeom prst="rect">
            <a:avLst/>
          </a:prstGeom>
          <a:solidFill>
            <a:srgbClr val="0A7E8C"/>
          </a:solidFill>
          <a:ln w="12700">
            <a:solidFill>
              <a:srgbClr val="0A7E8C"/>
            </a:solidFill>
            <a:prstDash val="solid"/>
          </a:ln>
        </p:spPr>
        <p:txBody>
          <a:bodyPr/>
          <a:lstStyle/>
          <a:p>
            <a:endParaRPr lang="en-IN"/>
          </a:p>
        </p:txBody>
      </p:sp>
      <p:sp>
        <p:nvSpPr>
          <p:cNvPr id="24" name="Text 22"/>
          <p:cNvSpPr/>
          <p:nvPr/>
        </p:nvSpPr>
        <p:spPr>
          <a:xfrm>
            <a:off x="585216" y="4498848"/>
            <a:ext cx="3413760" cy="73152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92% Cost Saving</a:t>
            </a:r>
            <a:endParaRPr lang="en-US" sz="1533" dirty="0"/>
          </a:p>
        </p:txBody>
      </p:sp>
      <p:sp>
        <p:nvSpPr>
          <p:cNvPr id="25" name="Text 23"/>
          <p:cNvSpPr/>
          <p:nvPr/>
        </p:nvSpPr>
        <p:spPr>
          <a:xfrm>
            <a:off x="4084320" y="4498848"/>
            <a:ext cx="7620000" cy="73152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Digital delivery at £380/user vs £4,800/user for standard CAMHS; NHS Long Term Plan investment can sustain national deployment.</a:t>
            </a:r>
            <a:endParaRPr lang="en-US" sz="1333" dirty="0"/>
          </a:p>
        </p:txBody>
      </p:sp>
      <p:sp>
        <p:nvSpPr>
          <p:cNvPr id="26" name="Shape 24"/>
          <p:cNvSpPr/>
          <p:nvPr/>
        </p:nvSpPr>
        <p:spPr>
          <a:xfrm>
            <a:off x="365760" y="5388864"/>
            <a:ext cx="11460480" cy="853440"/>
          </a:xfrm>
          <a:prstGeom prst="rect">
            <a:avLst/>
          </a:prstGeom>
          <a:solidFill>
            <a:srgbClr val="EAF4F6"/>
          </a:solidFill>
          <a:ln w="6350">
            <a:solidFill>
              <a:srgbClr val="D6E4EA"/>
            </a:solidFill>
            <a:prstDash val="solid"/>
          </a:ln>
        </p:spPr>
        <p:txBody>
          <a:bodyPr/>
          <a:lstStyle/>
          <a:p>
            <a:endParaRPr lang="en-IN"/>
          </a:p>
        </p:txBody>
      </p:sp>
      <p:sp>
        <p:nvSpPr>
          <p:cNvPr id="27" name="Shape 25"/>
          <p:cNvSpPr/>
          <p:nvPr/>
        </p:nvSpPr>
        <p:spPr>
          <a:xfrm>
            <a:off x="365760" y="5388864"/>
            <a:ext cx="85344" cy="853440"/>
          </a:xfrm>
          <a:prstGeom prst="rect">
            <a:avLst/>
          </a:prstGeom>
          <a:solidFill>
            <a:srgbClr val="0A7E8C"/>
          </a:solidFill>
          <a:ln w="12700">
            <a:solidFill>
              <a:srgbClr val="0A7E8C"/>
            </a:solidFill>
            <a:prstDash val="solid"/>
          </a:ln>
        </p:spPr>
        <p:txBody>
          <a:bodyPr/>
          <a:lstStyle/>
          <a:p>
            <a:endParaRPr lang="en-IN"/>
          </a:p>
        </p:txBody>
      </p:sp>
      <p:sp>
        <p:nvSpPr>
          <p:cNvPr id="28" name="Text 26"/>
          <p:cNvSpPr/>
          <p:nvPr/>
        </p:nvSpPr>
        <p:spPr>
          <a:xfrm>
            <a:off x="585216" y="5449824"/>
            <a:ext cx="3413760" cy="731520"/>
          </a:xfrm>
          <a:prstGeom prst="rect">
            <a:avLst/>
          </a:prstGeom>
          <a:noFill/>
          <a:ln/>
        </p:spPr>
        <p:txBody>
          <a:bodyPr wrap="square" rtlCol="0" anchor="ctr"/>
          <a:lstStyle/>
          <a:p>
            <a:r>
              <a:rPr lang="en-US" sz="1533" b="1" dirty="0">
                <a:solidFill>
                  <a:srgbClr val="0D2340"/>
                </a:solidFill>
                <a:latin typeface="Calibri" pitchFamily="34" charset="0"/>
                <a:ea typeface="Calibri" pitchFamily="34" charset="-122"/>
                <a:cs typeface="Calibri" pitchFamily="34" charset="-120"/>
              </a:rPr>
              <a:t>📈 Local → National</a:t>
            </a:r>
            <a:endParaRPr lang="en-US" sz="1533" dirty="0"/>
          </a:p>
        </p:txBody>
      </p:sp>
      <p:sp>
        <p:nvSpPr>
          <p:cNvPr id="29" name="Text 27"/>
          <p:cNvSpPr/>
          <p:nvPr/>
        </p:nvSpPr>
        <p:spPr>
          <a:xfrm>
            <a:off x="4084320" y="5449824"/>
            <a:ext cx="7620000" cy="731520"/>
          </a:xfrm>
          <a:prstGeom prst="rect">
            <a:avLst/>
          </a:prstGeom>
          <a:noFill/>
          <a:ln/>
        </p:spPr>
        <p:txBody>
          <a:bodyPr wrap="square" rtlCol="0" anchor="ctr"/>
          <a:lstStyle/>
          <a:p>
            <a:r>
              <a:rPr lang="en-US" sz="1333" dirty="0">
                <a:solidFill>
                  <a:srgbClr val="1E2D3D"/>
                </a:solidFill>
                <a:latin typeface="Calibri" pitchFamily="34" charset="0"/>
                <a:ea typeface="Calibri" pitchFamily="34" charset="-122"/>
                <a:cs typeface="Calibri" pitchFamily="34" charset="-120"/>
              </a:rPr>
              <a:t>Three-phase scaling strategy reaching 500 → 5,000 → 50,000+ adolescents; NICE technology appraisal as ultimate commissioning goal.</a:t>
            </a:r>
            <a:endParaRPr lang="en-US" sz="1333"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F4A228"/>
          </a:solidFill>
          <a:ln w="12700">
            <a:solidFill>
              <a:srgbClr val="F4A228"/>
            </a:solidFill>
            <a:prstDash val="solid"/>
          </a:ln>
        </p:spPr>
        <p:txBody>
          <a:bodyPr/>
          <a:lstStyle/>
          <a:p>
            <a:endParaRPr lang="en-IN"/>
          </a:p>
        </p:txBody>
      </p:sp>
      <p:sp>
        <p:nvSpPr>
          <p:cNvPr id="3" name="Shape 1"/>
          <p:cNvSpPr/>
          <p:nvPr/>
        </p:nvSpPr>
        <p:spPr>
          <a:xfrm>
            <a:off x="146304" y="0"/>
            <a:ext cx="12045696" cy="85344"/>
          </a:xfrm>
          <a:prstGeom prst="rect">
            <a:avLst/>
          </a:prstGeom>
          <a:solidFill>
            <a:srgbClr val="5BC8C8"/>
          </a:solidFill>
          <a:ln w="12700">
            <a:solidFill>
              <a:srgbClr val="5BC8C8"/>
            </a:solidFill>
            <a:prstDash val="solid"/>
          </a:ln>
        </p:spPr>
        <p:txBody>
          <a:bodyPr/>
          <a:lstStyle/>
          <a:p>
            <a:endParaRPr lang="en-IN"/>
          </a:p>
        </p:txBody>
      </p:sp>
      <p:sp>
        <p:nvSpPr>
          <p:cNvPr id="4" name="Text 2"/>
          <p:cNvSpPr/>
          <p:nvPr/>
        </p:nvSpPr>
        <p:spPr>
          <a:xfrm>
            <a:off x="487680" y="219456"/>
            <a:ext cx="11216640" cy="548640"/>
          </a:xfrm>
          <a:prstGeom prst="rect">
            <a:avLst/>
          </a:prstGeom>
          <a:noFill/>
          <a:ln/>
        </p:spPr>
        <p:txBody>
          <a:bodyPr wrap="square" rtlCol="0" anchor="ctr"/>
          <a:lstStyle/>
          <a:p>
            <a:r>
              <a:rPr lang="en-US" sz="1867" b="1" i="1" dirty="0">
                <a:solidFill>
                  <a:srgbClr val="5BC8C8"/>
                </a:solidFill>
                <a:latin typeface="Calibri" pitchFamily="34" charset="0"/>
                <a:ea typeface="Calibri" pitchFamily="34" charset="-122"/>
                <a:cs typeface="Calibri" pitchFamily="34" charset="-120"/>
              </a:rPr>
              <a:t>Overall Conclusion</a:t>
            </a:r>
            <a:endParaRPr lang="en-US" sz="1867" b="1" dirty="0"/>
          </a:p>
        </p:txBody>
      </p:sp>
      <p:sp>
        <p:nvSpPr>
          <p:cNvPr id="5" name="Text 3"/>
          <p:cNvSpPr/>
          <p:nvPr/>
        </p:nvSpPr>
        <p:spPr>
          <a:xfrm>
            <a:off x="487680" y="792480"/>
            <a:ext cx="11216640" cy="1341120"/>
          </a:xfrm>
          <a:prstGeom prst="rect">
            <a:avLst/>
          </a:prstGeom>
          <a:noFill/>
          <a:ln/>
        </p:spPr>
        <p:txBody>
          <a:bodyPr wrap="square" rtlCol="0" anchor="ctr"/>
          <a:lstStyle/>
          <a:p>
            <a:r>
              <a:rPr lang="en-US" sz="4000" b="1" dirty="0">
                <a:solidFill>
                  <a:srgbClr val="002060"/>
                </a:solidFill>
                <a:latin typeface="Calibri" pitchFamily="34" charset="0"/>
                <a:ea typeface="Calibri" pitchFamily="34" charset="-122"/>
                <a:cs typeface="Calibri" pitchFamily="34" charset="-120"/>
              </a:rPr>
              <a:t>A Digital Mental Health Intervention</a:t>
            </a:r>
            <a:endParaRPr lang="en-US" sz="4000" dirty="0">
              <a:solidFill>
                <a:srgbClr val="002060"/>
              </a:solidFill>
            </a:endParaRPr>
          </a:p>
          <a:p>
            <a:r>
              <a:rPr lang="en-US" sz="4000" b="1" dirty="0">
                <a:solidFill>
                  <a:srgbClr val="002060"/>
                </a:solidFill>
                <a:latin typeface="Calibri" pitchFamily="34" charset="0"/>
                <a:ea typeface="Calibri" pitchFamily="34" charset="-122"/>
                <a:cs typeface="Calibri" pitchFamily="34" charset="-120"/>
              </a:rPr>
              <a:t>for UK Adolescents: Summary</a:t>
            </a:r>
            <a:endParaRPr lang="en-US" sz="4000" dirty="0">
              <a:solidFill>
                <a:srgbClr val="002060"/>
              </a:solidFill>
            </a:endParaRPr>
          </a:p>
        </p:txBody>
      </p:sp>
      <p:sp>
        <p:nvSpPr>
          <p:cNvPr id="6" name="Shape 4"/>
          <p:cNvSpPr/>
          <p:nvPr/>
        </p:nvSpPr>
        <p:spPr>
          <a:xfrm>
            <a:off x="487680" y="2255520"/>
            <a:ext cx="1341120" cy="731520"/>
          </a:xfrm>
          <a:prstGeom prst="rect">
            <a:avLst/>
          </a:prstGeom>
          <a:solidFill>
            <a:srgbClr val="0A7E8C"/>
          </a:solidFill>
          <a:ln w="12700">
            <a:solidFill>
              <a:srgbClr val="0A7E8C"/>
            </a:solidFill>
            <a:prstDash val="solid"/>
          </a:ln>
        </p:spPr>
        <p:txBody>
          <a:bodyPr/>
          <a:lstStyle/>
          <a:p>
            <a:endParaRPr lang="en-IN"/>
          </a:p>
        </p:txBody>
      </p:sp>
      <p:sp>
        <p:nvSpPr>
          <p:cNvPr id="7" name="Text 5"/>
          <p:cNvSpPr/>
          <p:nvPr/>
        </p:nvSpPr>
        <p:spPr>
          <a:xfrm>
            <a:off x="487680" y="2255520"/>
            <a:ext cx="1341120" cy="731520"/>
          </a:xfrm>
          <a:prstGeom prst="rect">
            <a:avLst/>
          </a:prstGeom>
          <a:noFill/>
          <a:ln/>
        </p:spPr>
        <p:txBody>
          <a:bodyPr wrap="square" rtlCol="0" anchor="ctr"/>
          <a:lstStyle/>
          <a:p>
            <a:pPr algn="ctr"/>
            <a:r>
              <a:rPr lang="en-US" sz="1200" b="1" dirty="0">
                <a:solidFill>
                  <a:srgbClr val="00B0F0"/>
                </a:solidFill>
                <a:latin typeface="Calibri" pitchFamily="34" charset="0"/>
                <a:ea typeface="Calibri" pitchFamily="34" charset="-122"/>
                <a:cs typeface="Calibri" pitchFamily="34" charset="-120"/>
              </a:rPr>
              <a:t>Groups 1–3</a:t>
            </a:r>
            <a:endParaRPr lang="en-US" sz="1200" dirty="0">
              <a:solidFill>
                <a:srgbClr val="00B0F0"/>
              </a:solidFill>
            </a:endParaRPr>
          </a:p>
        </p:txBody>
      </p:sp>
      <p:sp>
        <p:nvSpPr>
          <p:cNvPr id="8" name="Text 6"/>
          <p:cNvSpPr/>
          <p:nvPr/>
        </p:nvSpPr>
        <p:spPr>
          <a:xfrm>
            <a:off x="1950720" y="2316480"/>
            <a:ext cx="9875520" cy="609600"/>
          </a:xfrm>
          <a:prstGeom prst="rect">
            <a:avLst/>
          </a:prstGeom>
          <a:noFill/>
          <a:ln/>
        </p:spPr>
        <p:txBody>
          <a:bodyPr wrap="square" rtlCol="0" anchor="ctr"/>
          <a:lstStyle/>
          <a:p>
            <a:r>
              <a:rPr lang="en-US" sz="1467" dirty="0">
                <a:solidFill>
                  <a:srgbClr val="00B0F0"/>
                </a:solidFill>
                <a:latin typeface="Calibri" pitchFamily="34" charset="0"/>
                <a:ea typeface="Calibri" pitchFamily="34" charset="-122"/>
                <a:cs typeface="Calibri" pitchFamily="34" charset="-120"/>
              </a:rPr>
              <a:t>Justified the public health need; described the Kooth digital intervention; selected PRECEDE-PROCEED as planning model</a:t>
            </a:r>
            <a:endParaRPr lang="en-US" sz="1467" dirty="0">
              <a:solidFill>
                <a:srgbClr val="00B0F0"/>
              </a:solidFill>
            </a:endParaRPr>
          </a:p>
        </p:txBody>
      </p:sp>
      <p:sp>
        <p:nvSpPr>
          <p:cNvPr id="9" name="Shape 7"/>
          <p:cNvSpPr/>
          <p:nvPr/>
        </p:nvSpPr>
        <p:spPr>
          <a:xfrm>
            <a:off x="487680" y="3206496"/>
            <a:ext cx="1341120" cy="731520"/>
          </a:xfrm>
          <a:prstGeom prst="rect">
            <a:avLst/>
          </a:prstGeom>
          <a:solidFill>
            <a:srgbClr val="0A7E8C"/>
          </a:solidFill>
          <a:ln w="12700">
            <a:solidFill>
              <a:srgbClr val="0A7E8C"/>
            </a:solidFill>
            <a:prstDash val="solid"/>
          </a:ln>
        </p:spPr>
        <p:txBody>
          <a:bodyPr/>
          <a:lstStyle/>
          <a:p>
            <a:endParaRPr lang="en-IN"/>
          </a:p>
        </p:txBody>
      </p:sp>
      <p:sp>
        <p:nvSpPr>
          <p:cNvPr id="10" name="Text 8"/>
          <p:cNvSpPr/>
          <p:nvPr/>
        </p:nvSpPr>
        <p:spPr>
          <a:xfrm>
            <a:off x="487680" y="3206496"/>
            <a:ext cx="1341120" cy="731520"/>
          </a:xfrm>
          <a:prstGeom prst="rect">
            <a:avLst/>
          </a:prstGeom>
          <a:noFill/>
          <a:ln/>
        </p:spPr>
        <p:txBody>
          <a:bodyPr wrap="square" rtlCol="0" anchor="ctr"/>
          <a:lstStyle/>
          <a:p>
            <a:pPr algn="ctr"/>
            <a:r>
              <a:rPr lang="en-US" sz="1200" b="1" dirty="0">
                <a:solidFill>
                  <a:srgbClr val="00B0F0"/>
                </a:solidFill>
                <a:latin typeface="Calibri" pitchFamily="34" charset="0"/>
                <a:ea typeface="Calibri" pitchFamily="34" charset="-122"/>
                <a:cs typeface="Calibri" pitchFamily="34" charset="-120"/>
              </a:rPr>
              <a:t>Group 4</a:t>
            </a:r>
            <a:endParaRPr lang="en-US" sz="1200" dirty="0">
              <a:solidFill>
                <a:srgbClr val="00B0F0"/>
              </a:solidFill>
            </a:endParaRPr>
          </a:p>
        </p:txBody>
      </p:sp>
      <p:sp>
        <p:nvSpPr>
          <p:cNvPr id="11" name="Text 9"/>
          <p:cNvSpPr/>
          <p:nvPr/>
        </p:nvSpPr>
        <p:spPr>
          <a:xfrm>
            <a:off x="1950720" y="3267456"/>
            <a:ext cx="9875520" cy="609600"/>
          </a:xfrm>
          <a:prstGeom prst="rect">
            <a:avLst/>
          </a:prstGeom>
          <a:noFill/>
          <a:ln/>
        </p:spPr>
        <p:txBody>
          <a:bodyPr wrap="square" rtlCol="0" anchor="ctr"/>
          <a:lstStyle/>
          <a:p>
            <a:r>
              <a:rPr lang="en-US" sz="1467" dirty="0">
                <a:solidFill>
                  <a:srgbClr val="00B0F0"/>
                </a:solidFill>
                <a:latin typeface="Calibri" pitchFamily="34" charset="0"/>
                <a:ea typeface="Calibri" pitchFamily="34" charset="-122"/>
                <a:cs typeface="Calibri" pitchFamily="34" charset="-120"/>
              </a:rPr>
              <a:t>Identified 6+ stakeholder categories; mapped implementation barriers; ensured GDPR and ICO Children's Code compliance</a:t>
            </a:r>
            <a:endParaRPr lang="en-US" sz="1467" dirty="0">
              <a:solidFill>
                <a:srgbClr val="00B0F0"/>
              </a:solidFill>
            </a:endParaRPr>
          </a:p>
        </p:txBody>
      </p:sp>
      <p:sp>
        <p:nvSpPr>
          <p:cNvPr id="12" name="Shape 10"/>
          <p:cNvSpPr/>
          <p:nvPr/>
        </p:nvSpPr>
        <p:spPr>
          <a:xfrm>
            <a:off x="487680" y="4157472"/>
            <a:ext cx="1341120" cy="731520"/>
          </a:xfrm>
          <a:prstGeom prst="rect">
            <a:avLst/>
          </a:prstGeom>
          <a:solidFill>
            <a:srgbClr val="0A7E8C"/>
          </a:solidFill>
          <a:ln w="12700">
            <a:solidFill>
              <a:srgbClr val="0A7E8C"/>
            </a:solidFill>
            <a:prstDash val="solid"/>
          </a:ln>
        </p:spPr>
        <p:txBody>
          <a:bodyPr/>
          <a:lstStyle/>
          <a:p>
            <a:endParaRPr lang="en-IN"/>
          </a:p>
        </p:txBody>
      </p:sp>
      <p:sp>
        <p:nvSpPr>
          <p:cNvPr id="13" name="Text 11"/>
          <p:cNvSpPr/>
          <p:nvPr/>
        </p:nvSpPr>
        <p:spPr>
          <a:xfrm>
            <a:off x="487680" y="4157472"/>
            <a:ext cx="1341120" cy="731520"/>
          </a:xfrm>
          <a:prstGeom prst="rect">
            <a:avLst/>
          </a:prstGeom>
          <a:noFill/>
          <a:ln/>
        </p:spPr>
        <p:txBody>
          <a:bodyPr wrap="square" rtlCol="0" anchor="ctr"/>
          <a:lstStyle/>
          <a:p>
            <a:pPr algn="ctr"/>
            <a:r>
              <a:rPr lang="en-US" sz="1200" b="1" dirty="0">
                <a:solidFill>
                  <a:srgbClr val="00B0F0"/>
                </a:solidFill>
                <a:latin typeface="Calibri" pitchFamily="34" charset="0"/>
                <a:ea typeface="Calibri" pitchFamily="34" charset="-122"/>
                <a:cs typeface="Calibri" pitchFamily="34" charset="-120"/>
              </a:rPr>
              <a:t>Group 5</a:t>
            </a:r>
            <a:endParaRPr lang="en-US" sz="1200" dirty="0">
              <a:solidFill>
                <a:srgbClr val="00B0F0"/>
              </a:solidFill>
            </a:endParaRPr>
          </a:p>
        </p:txBody>
      </p:sp>
      <p:sp>
        <p:nvSpPr>
          <p:cNvPr id="14" name="Text 12"/>
          <p:cNvSpPr/>
          <p:nvPr/>
        </p:nvSpPr>
        <p:spPr>
          <a:xfrm>
            <a:off x="1950720" y="4218432"/>
            <a:ext cx="9875520" cy="609600"/>
          </a:xfrm>
          <a:prstGeom prst="rect">
            <a:avLst/>
          </a:prstGeom>
          <a:noFill/>
          <a:ln/>
        </p:spPr>
        <p:txBody>
          <a:bodyPr wrap="square" rtlCol="0" anchor="ctr"/>
          <a:lstStyle/>
          <a:p>
            <a:r>
              <a:rPr lang="en-US" sz="1467" dirty="0">
                <a:solidFill>
                  <a:srgbClr val="00B0F0"/>
                </a:solidFill>
                <a:latin typeface="Calibri" pitchFamily="34" charset="0"/>
                <a:ea typeface="Calibri" pitchFamily="34" charset="-122"/>
                <a:cs typeface="Calibri" pitchFamily="34" charset="-120"/>
              </a:rPr>
              <a:t>Evidenced clinical benefits; aligned with NHS Long Term Plan and NICE NG134; proposed 4-phase research agenda</a:t>
            </a:r>
            <a:endParaRPr lang="en-US" sz="1467" dirty="0">
              <a:solidFill>
                <a:srgbClr val="00B0F0"/>
              </a:solidFill>
            </a:endParaRPr>
          </a:p>
        </p:txBody>
      </p:sp>
      <p:sp>
        <p:nvSpPr>
          <p:cNvPr id="15" name="Shape 13"/>
          <p:cNvSpPr/>
          <p:nvPr/>
        </p:nvSpPr>
        <p:spPr>
          <a:xfrm>
            <a:off x="487680" y="5108448"/>
            <a:ext cx="1341120" cy="731520"/>
          </a:xfrm>
          <a:prstGeom prst="rect">
            <a:avLst/>
          </a:prstGeom>
          <a:solidFill>
            <a:srgbClr val="0A7E8C"/>
          </a:solidFill>
          <a:ln w="12700">
            <a:solidFill>
              <a:srgbClr val="0A7E8C"/>
            </a:solidFill>
            <a:prstDash val="solid"/>
          </a:ln>
        </p:spPr>
        <p:txBody>
          <a:bodyPr/>
          <a:lstStyle/>
          <a:p>
            <a:endParaRPr lang="en-IN"/>
          </a:p>
        </p:txBody>
      </p:sp>
      <p:sp>
        <p:nvSpPr>
          <p:cNvPr id="16" name="Text 14"/>
          <p:cNvSpPr/>
          <p:nvPr/>
        </p:nvSpPr>
        <p:spPr>
          <a:xfrm>
            <a:off x="487680" y="5108448"/>
            <a:ext cx="1341120" cy="731520"/>
          </a:xfrm>
          <a:prstGeom prst="rect">
            <a:avLst/>
          </a:prstGeom>
          <a:noFill/>
          <a:ln/>
        </p:spPr>
        <p:txBody>
          <a:bodyPr wrap="square" rtlCol="0" anchor="ctr"/>
          <a:lstStyle/>
          <a:p>
            <a:pPr algn="ctr"/>
            <a:r>
              <a:rPr lang="en-US" sz="1200" b="1" dirty="0">
                <a:solidFill>
                  <a:srgbClr val="00B0F0"/>
                </a:solidFill>
                <a:latin typeface="Calibri" pitchFamily="34" charset="0"/>
                <a:ea typeface="Calibri" pitchFamily="34" charset="-122"/>
                <a:cs typeface="Calibri" pitchFamily="34" charset="-120"/>
              </a:rPr>
              <a:t>Group 6</a:t>
            </a:r>
            <a:endParaRPr lang="en-US" sz="1200" dirty="0">
              <a:solidFill>
                <a:srgbClr val="00B0F0"/>
              </a:solidFill>
            </a:endParaRPr>
          </a:p>
        </p:txBody>
      </p:sp>
      <p:sp>
        <p:nvSpPr>
          <p:cNvPr id="17" name="Text 15"/>
          <p:cNvSpPr/>
          <p:nvPr/>
        </p:nvSpPr>
        <p:spPr>
          <a:xfrm>
            <a:off x="1950720" y="5169408"/>
            <a:ext cx="9875520" cy="609600"/>
          </a:xfrm>
          <a:prstGeom prst="rect">
            <a:avLst/>
          </a:prstGeom>
          <a:noFill/>
          <a:ln/>
        </p:spPr>
        <p:txBody>
          <a:bodyPr wrap="square" rtlCol="0" anchor="ctr"/>
          <a:lstStyle/>
          <a:p>
            <a:r>
              <a:rPr lang="en-US" sz="1467" dirty="0">
                <a:solidFill>
                  <a:srgbClr val="00B0F0"/>
                </a:solidFill>
                <a:latin typeface="Calibri" pitchFamily="34" charset="0"/>
                <a:ea typeface="Calibri" pitchFamily="34" charset="-122"/>
                <a:cs typeface="Calibri" pitchFamily="34" charset="-120"/>
              </a:rPr>
              <a:t>Designed 3-tier evaluation framework; demonstrated 92% cost saving; planned phased scale-up to 50,000+ adolescents</a:t>
            </a:r>
            <a:endParaRPr lang="en-US" sz="1467" dirty="0">
              <a:solidFill>
                <a:srgbClr val="00B0F0"/>
              </a:solidFill>
            </a:endParaRPr>
          </a:p>
        </p:txBody>
      </p:sp>
      <p:sp>
        <p:nvSpPr>
          <p:cNvPr id="18" name="Text 16"/>
          <p:cNvSpPr/>
          <p:nvPr/>
        </p:nvSpPr>
        <p:spPr>
          <a:xfrm>
            <a:off x="487680" y="6096000"/>
            <a:ext cx="11216640" cy="512064"/>
          </a:xfrm>
          <a:prstGeom prst="rect">
            <a:avLst/>
          </a:prstGeom>
          <a:noFill/>
          <a:ln/>
        </p:spPr>
        <p:txBody>
          <a:bodyPr wrap="square" rtlCol="0" anchor="ctr"/>
          <a:lstStyle/>
          <a:p>
            <a:r>
              <a:rPr lang="en-US" sz="1267" i="1" dirty="0">
                <a:solidFill>
                  <a:srgbClr val="00B0F0"/>
                </a:solidFill>
                <a:latin typeface="Calibri" pitchFamily="34" charset="0"/>
                <a:ea typeface="Calibri" pitchFamily="34" charset="-122"/>
                <a:cs typeface="Calibri" pitchFamily="34" charset="-120"/>
              </a:rPr>
              <a:t>"Early digital intervention in adolescent mental health is not a future aspiration — it is a present clinical and ethical imperative." (Alvarez-Jimenez et al., 2023)</a:t>
            </a:r>
            <a:endParaRPr lang="en-US" sz="1267" dirty="0">
              <a:solidFill>
                <a:srgbClr val="00B0F0"/>
              </a:solidFill>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9B8A98-6980-BC55-BFB8-9ECBECAD8F05}"/>
              </a:ext>
            </a:extLst>
          </p:cNvPr>
          <p:cNvSpPr>
            <a:spLocks noGrp="1"/>
          </p:cNvSpPr>
          <p:nvPr>
            <p:ph type="dt" sz="half" idx="10"/>
          </p:nvPr>
        </p:nvSpPr>
        <p:spPr/>
        <p:txBody>
          <a:bodyPr/>
          <a:lstStyle/>
          <a:p>
            <a:fld id="{C81B9673-AC7F-4F1F-84E4-F0E5EAAE106D}" type="datetime1">
              <a:rPr lang="en-US" smtClean="0"/>
              <a:pPr/>
              <a:t>4/15/2026</a:t>
            </a:fld>
            <a:endParaRPr lang="en-US" dirty="0"/>
          </a:p>
        </p:txBody>
      </p:sp>
      <p:sp>
        <p:nvSpPr>
          <p:cNvPr id="3" name="Footer Placeholder 2">
            <a:extLst>
              <a:ext uri="{FF2B5EF4-FFF2-40B4-BE49-F238E27FC236}">
                <a16:creationId xmlns:a16="http://schemas.microsoft.com/office/drawing/2014/main" id="{3FE2FE61-B499-F281-11F7-225597D07565}"/>
              </a:ext>
            </a:extLst>
          </p:cNvPr>
          <p:cNvSpPr>
            <a:spLocks noGrp="1"/>
          </p:cNvSpPr>
          <p:nvPr>
            <p:ph type="ftr" sz="quarter" idx="11"/>
          </p:nvPr>
        </p:nvSpPr>
        <p:spPr>
          <a:xfrm>
            <a:off x="3631129" y="6307672"/>
            <a:ext cx="5212080" cy="274320"/>
          </a:xfrm>
        </p:spPr>
        <p:txBody>
          <a:bodyPr/>
          <a:lstStyle/>
          <a:p>
            <a:r>
              <a:rPr lang="en-GB" dirty="0"/>
              <a:t>Adolescent Mental Health (Ages 10–19)</a:t>
            </a:r>
            <a:endParaRPr lang="en-US" dirty="0"/>
          </a:p>
          <a:p>
            <a:endParaRPr lang="en-US" dirty="0"/>
          </a:p>
        </p:txBody>
      </p:sp>
      <p:sp>
        <p:nvSpPr>
          <p:cNvPr id="4" name="Slide Number Placeholder 3">
            <a:extLst>
              <a:ext uri="{FF2B5EF4-FFF2-40B4-BE49-F238E27FC236}">
                <a16:creationId xmlns:a16="http://schemas.microsoft.com/office/drawing/2014/main" id="{2D4279E7-3BFE-379C-DC5C-30AA122B3A36}"/>
              </a:ext>
            </a:extLst>
          </p:cNvPr>
          <p:cNvSpPr>
            <a:spLocks noGrp="1"/>
          </p:cNvSpPr>
          <p:nvPr>
            <p:ph type="sldNum" sz="quarter" idx="12"/>
          </p:nvPr>
        </p:nvSpPr>
        <p:spPr/>
        <p:txBody>
          <a:bodyPr/>
          <a:lstStyle/>
          <a:p>
            <a:fld id="{9CD8D479-8942-46E8-A226-A4E01F7A105C}" type="slidenum">
              <a:rPr lang="en-IN" smtClean="0"/>
              <a:t>58</a:t>
            </a:fld>
            <a:endParaRPr lang="en-IN"/>
          </a:p>
        </p:txBody>
      </p:sp>
      <p:sp>
        <p:nvSpPr>
          <p:cNvPr id="6" name="TextBox 5">
            <a:extLst>
              <a:ext uri="{FF2B5EF4-FFF2-40B4-BE49-F238E27FC236}">
                <a16:creationId xmlns:a16="http://schemas.microsoft.com/office/drawing/2014/main" id="{C192AD6D-8B80-CFDC-F5EC-29A11AFDF351}"/>
              </a:ext>
            </a:extLst>
          </p:cNvPr>
          <p:cNvSpPr txBox="1"/>
          <p:nvPr/>
        </p:nvSpPr>
        <p:spPr>
          <a:xfrm>
            <a:off x="433136" y="1242458"/>
            <a:ext cx="11598443" cy="2677656"/>
          </a:xfrm>
          <a:prstGeom prst="rect">
            <a:avLst/>
          </a:prstGeom>
          <a:noFill/>
        </p:spPr>
        <p:txBody>
          <a:bodyPr wrap="square">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National Institute for Health and Care Excellence (NICE) (2022) </a:t>
            </a:r>
            <a:r>
              <a:rPr lang="en-GB" sz="1200" i="1" dirty="0">
                <a:latin typeface="Arial" panose="020B0604020202020204" pitchFamily="34" charset="0"/>
                <a:cs typeface="Arial" panose="020B0604020202020204" pitchFamily="34" charset="0"/>
              </a:rPr>
              <a:t>Depression in children and young people (NG134)</a:t>
            </a:r>
            <a:r>
              <a:rPr lang="en-GB" sz="1200" dirty="0">
                <a:latin typeface="Arial" panose="020B0604020202020204" pitchFamily="34" charset="0"/>
                <a:cs typeface="Arial" panose="020B0604020202020204" pitchFamily="34" charset="0"/>
              </a:rPr>
              <a:t>. London: NICE. Available at: </a:t>
            </a:r>
            <a:r>
              <a:rPr lang="en-GB" sz="1200" dirty="0">
                <a:latin typeface="Arial" panose="020B0604020202020204" pitchFamily="34" charset="0"/>
                <a:cs typeface="Arial" panose="020B0604020202020204" pitchFamily="34" charset="0"/>
                <a:hlinkClick r:id="rId2"/>
              </a:rPr>
              <a:t>https://www.ncbi.nlm.nih.gov/books/NBK547251/</a:t>
            </a:r>
            <a:r>
              <a:rPr lang="en-GB" sz="1200" dirty="0">
                <a:latin typeface="Arial" panose="020B0604020202020204" pitchFamily="34" charset="0"/>
                <a:cs typeface="Arial" panose="020B0604020202020204" pitchFamily="34" charset="0"/>
              </a:rPr>
              <a:t> (Accessed: 3 April 2026).</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NHS England (2023) </a:t>
            </a:r>
            <a:r>
              <a:rPr lang="en-GB" sz="1200" i="1" dirty="0">
                <a:latin typeface="Arial" panose="020B0604020202020204" pitchFamily="34" charset="0"/>
                <a:cs typeface="Arial" panose="020B0604020202020204" pitchFamily="34" charset="0"/>
              </a:rPr>
              <a:t>NHS Long Term Plan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https://www.england.nhs.uk/wp-content/uploads/2023/06/nhs-long-term-workforce-plan-v1.2.pdf</a:t>
            </a:r>
            <a:r>
              <a:rPr lang="en-GB" sz="1200" dirty="0">
                <a:latin typeface="Arial" panose="020B0604020202020204" pitchFamily="34" charset="0"/>
                <a:cs typeface="Arial" panose="020B0604020202020204" pitchFamily="34" charset="0"/>
              </a:rPr>
              <a:t> (Accessed: 2 April 2026)</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NHS Digital (2023) </a:t>
            </a:r>
            <a:r>
              <a:rPr lang="en-GB" sz="1200" i="1" dirty="0">
                <a:latin typeface="Arial" panose="020B0604020202020204" pitchFamily="34" charset="0"/>
                <a:cs typeface="Arial" panose="020B0604020202020204" pitchFamily="34" charset="0"/>
              </a:rPr>
              <a:t>Mental Health of Children and Young People in England 2023</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https://digital.nhs.uk/data-and-information/publications/statistical/mental-health-of-children-and-young-people-in-england/2023-wave-4-follow-up</a:t>
            </a:r>
            <a:r>
              <a:rPr lang="en-GB" sz="1200" dirty="0">
                <a:latin typeface="Arial" panose="020B0604020202020204" pitchFamily="34" charset="0"/>
                <a:cs typeface="Arial" panose="020B0604020202020204" pitchFamily="34" charset="0"/>
              </a:rPr>
              <a:t> (Accessed: 1 April 2026).</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Ofcom (2023) </a:t>
            </a:r>
            <a:r>
              <a:rPr lang="en-GB" sz="1200" i="1" dirty="0">
                <a:latin typeface="Arial" panose="020B0604020202020204" pitchFamily="34" charset="0"/>
                <a:cs typeface="Arial" panose="020B0604020202020204" pitchFamily="34" charset="0"/>
              </a:rPr>
              <a:t>Children and parents: media use and attitudes report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https://www.ofcom.org.uk/media-use-and-attitudes/media-habits-children/children-and-parents-media-use-and-attitudes-report-2023</a:t>
            </a:r>
            <a:r>
              <a:rPr lang="en-GB" sz="1200" dirty="0">
                <a:latin typeface="Arial" panose="020B0604020202020204" pitchFamily="34" charset="0"/>
                <a:cs typeface="Arial" panose="020B0604020202020204" pitchFamily="34" charset="0"/>
              </a:rPr>
              <a:t> (Accessed: 3 April 2026).</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Office for National Statistics (2024) </a:t>
            </a:r>
            <a:r>
              <a:rPr lang="en-GB" sz="1200" i="1" dirty="0">
                <a:latin typeface="Arial" panose="020B0604020202020204" pitchFamily="34" charset="0"/>
                <a:cs typeface="Arial" panose="020B0604020202020204" pitchFamily="34" charset="0"/>
              </a:rPr>
              <a:t>Suicides in England and Wales: 2023 registrations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https://www.ons.gov.uk/peoplepopulationandcommunity/birthsdeathsandmarriages/deaths/bulletins/suicidesintheunitedkingdom/2023</a:t>
            </a:r>
            <a:r>
              <a:rPr lang="en-GB" sz="1200" dirty="0">
                <a:latin typeface="Arial" panose="020B0604020202020204" pitchFamily="34" charset="0"/>
                <a:cs typeface="Arial" panose="020B0604020202020204" pitchFamily="34" charset="0"/>
              </a:rPr>
              <a:t> (Accessed: 5 April 2026).</a:t>
            </a:r>
          </a:p>
          <a:p>
            <a:pPr marL="171450" indent="-171450">
              <a:buFont typeface="Arial" panose="020B0604020202020204" pitchFamily="34" charset="0"/>
              <a:buChar char="•"/>
            </a:pPr>
            <a:r>
              <a:rPr lang="en-GB" sz="1200" b="0" i="0" dirty="0" err="1">
                <a:effectLst/>
                <a:latin typeface="Arial" panose="020B0604020202020204" pitchFamily="34" charset="0"/>
                <a:cs typeface="Arial" panose="020B0604020202020204" pitchFamily="34" charset="0"/>
              </a:rPr>
              <a:t>Uhlhaas</a:t>
            </a:r>
            <a:r>
              <a:rPr lang="en-GB" sz="1200" b="0" i="0" dirty="0">
                <a:effectLst/>
                <a:latin typeface="Arial" panose="020B0604020202020204" pitchFamily="34" charset="0"/>
                <a:cs typeface="Arial" panose="020B0604020202020204" pitchFamily="34" charset="0"/>
              </a:rPr>
              <a:t>, P.J., Davey, C.G., Mehta, U.M., Shah, J., </a:t>
            </a:r>
            <a:r>
              <a:rPr lang="en-GB" sz="1200" b="0" i="0" dirty="0" err="1">
                <a:effectLst/>
                <a:latin typeface="Arial" panose="020B0604020202020204" pitchFamily="34" charset="0"/>
                <a:cs typeface="Arial" panose="020B0604020202020204" pitchFamily="34" charset="0"/>
              </a:rPr>
              <a:t>Torous</a:t>
            </a:r>
            <a:r>
              <a:rPr lang="en-GB" sz="1200" b="0" i="0" dirty="0">
                <a:effectLst/>
                <a:latin typeface="Arial" panose="020B0604020202020204" pitchFamily="34" charset="0"/>
                <a:cs typeface="Arial" panose="020B0604020202020204" pitchFamily="34" charset="0"/>
              </a:rPr>
              <a:t>, J., Allen, N.B., </a:t>
            </a:r>
            <a:r>
              <a:rPr lang="en-GB" sz="1200" b="0" i="0" dirty="0" err="1">
                <a:effectLst/>
                <a:latin typeface="Arial" panose="020B0604020202020204" pitchFamily="34" charset="0"/>
                <a:cs typeface="Arial" panose="020B0604020202020204" pitchFamily="34" charset="0"/>
              </a:rPr>
              <a:t>Avenevoli</a:t>
            </a:r>
            <a:r>
              <a:rPr lang="en-GB" sz="1200" b="0" i="0" dirty="0">
                <a:effectLst/>
                <a:latin typeface="Arial" panose="020B0604020202020204" pitchFamily="34" charset="0"/>
                <a:cs typeface="Arial" panose="020B0604020202020204" pitchFamily="34" charset="0"/>
              </a:rPr>
              <a:t>, S., Bella-</a:t>
            </a:r>
            <a:r>
              <a:rPr lang="en-GB" sz="1200" b="0" i="0" dirty="0" err="1">
                <a:effectLst/>
                <a:latin typeface="Arial" panose="020B0604020202020204" pitchFamily="34" charset="0"/>
                <a:cs typeface="Arial" panose="020B0604020202020204" pitchFamily="34" charset="0"/>
              </a:rPr>
              <a:t>Awusah</a:t>
            </a:r>
            <a:r>
              <a:rPr lang="en-GB" sz="1200" b="0" i="0" dirty="0">
                <a:effectLst/>
                <a:latin typeface="Arial" panose="020B0604020202020204" pitchFamily="34" charset="0"/>
                <a:cs typeface="Arial" panose="020B0604020202020204" pitchFamily="34" charset="0"/>
              </a:rPr>
              <a:t>, T., </a:t>
            </a:r>
            <a:r>
              <a:rPr lang="en-GB" sz="1200" b="0" i="0" dirty="0" err="1">
                <a:effectLst/>
                <a:latin typeface="Arial" panose="020B0604020202020204" pitchFamily="34" charset="0"/>
                <a:cs typeface="Arial" panose="020B0604020202020204" pitchFamily="34" charset="0"/>
              </a:rPr>
              <a:t>Chanen</a:t>
            </a:r>
            <a:r>
              <a:rPr lang="en-GB" sz="1200" b="0" i="0" dirty="0">
                <a:effectLst/>
                <a:latin typeface="Arial" panose="020B0604020202020204" pitchFamily="34" charset="0"/>
                <a:cs typeface="Arial" panose="020B0604020202020204" pitchFamily="34" charset="0"/>
              </a:rPr>
              <a:t>, A., Chen, E.Y. and Correll, C.U., 2023. Towards a youth mental health paradigm: a perspective and roadmap. </a:t>
            </a:r>
            <a:r>
              <a:rPr lang="en-GB" sz="1200" b="0" i="1" dirty="0">
                <a:effectLst/>
                <a:latin typeface="Arial" panose="020B0604020202020204" pitchFamily="34" charset="0"/>
                <a:cs typeface="Arial" panose="020B0604020202020204" pitchFamily="34" charset="0"/>
              </a:rPr>
              <a:t>Molecular psychiatry</a:t>
            </a:r>
            <a:r>
              <a:rPr lang="en-GB" sz="1200" b="0" i="0" dirty="0">
                <a:effectLst/>
                <a:latin typeface="Arial" panose="020B0604020202020204" pitchFamily="34" charset="0"/>
                <a:cs typeface="Arial" panose="020B0604020202020204" pitchFamily="34" charset="0"/>
              </a:rPr>
              <a:t>, </a:t>
            </a:r>
            <a:r>
              <a:rPr lang="en-GB" sz="1200" b="0" i="1" dirty="0">
                <a:effectLst/>
                <a:latin typeface="Arial" panose="020B0604020202020204" pitchFamily="34" charset="0"/>
                <a:cs typeface="Arial" panose="020B0604020202020204" pitchFamily="34" charset="0"/>
              </a:rPr>
              <a:t>28</a:t>
            </a:r>
            <a:r>
              <a:rPr lang="en-GB" sz="1200" b="0" i="0" dirty="0">
                <a:effectLst/>
                <a:latin typeface="Arial" panose="020B0604020202020204" pitchFamily="34" charset="0"/>
                <a:cs typeface="Arial" panose="020B0604020202020204" pitchFamily="34" charset="0"/>
              </a:rPr>
              <a:t>(8), pp.3171-3181.</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World Health Organization (2021) </a:t>
            </a:r>
            <a:r>
              <a:rPr lang="en-GB" sz="1200" i="1" dirty="0">
                <a:latin typeface="Arial" panose="020B0604020202020204" pitchFamily="34" charset="0"/>
                <a:cs typeface="Arial" panose="020B0604020202020204" pitchFamily="34" charset="0"/>
              </a:rPr>
              <a:t>Adolescent mental health</a:t>
            </a:r>
            <a:r>
              <a:rPr lang="en-GB" sz="1200" dirty="0">
                <a:latin typeface="Arial" panose="020B0604020202020204" pitchFamily="34" charset="0"/>
                <a:cs typeface="Arial" panose="020B0604020202020204" pitchFamily="34" charset="0"/>
              </a:rPr>
              <a:t>. </a:t>
            </a:r>
            <a:r>
              <a:rPr lang="en-GB" sz="1200" dirty="0">
                <a:solidFill>
                  <a:srgbClr val="222222"/>
                </a:solidFill>
                <a:latin typeface="Arial" panose="020B0604020202020204" pitchFamily="34" charset="0"/>
                <a:cs typeface="Arial" panose="020B0604020202020204" pitchFamily="34" charset="0"/>
              </a:rPr>
              <a:t>Available at: </a:t>
            </a:r>
            <a:r>
              <a:rPr lang="en-GB" sz="1200" dirty="0">
                <a:solidFill>
                  <a:srgbClr val="222222"/>
                </a:solidFill>
                <a:latin typeface="Arial" panose="020B0604020202020204" pitchFamily="34" charset="0"/>
                <a:cs typeface="Arial" panose="020B0604020202020204" pitchFamily="34" charset="0"/>
                <a:hlinkClick r:id="rId7"/>
              </a:rPr>
              <a:t>https://www.who.int/activities/improving-the-mental-and-brain-health-of-children-and-adolescents</a:t>
            </a:r>
            <a:r>
              <a:rPr lang="en-GB" sz="1200" dirty="0">
                <a:solidFill>
                  <a:srgbClr val="222222"/>
                </a:solidFill>
                <a:latin typeface="Arial" panose="020B0604020202020204" pitchFamily="34" charset="0"/>
                <a:cs typeface="Arial" panose="020B0604020202020204" pitchFamily="34" charset="0"/>
              </a:rPr>
              <a:t> (Accessed: 2 April 2026).</a:t>
            </a:r>
            <a:endParaRPr lang="en-US"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ABE3E7C-9EBD-7CE4-E6AD-603EDA17107E}"/>
              </a:ext>
            </a:extLst>
          </p:cNvPr>
          <p:cNvSpPr txBox="1"/>
          <p:nvPr/>
        </p:nvSpPr>
        <p:spPr>
          <a:xfrm>
            <a:off x="4830278" y="511247"/>
            <a:ext cx="6097604" cy="580415"/>
          </a:xfrm>
          <a:prstGeom prst="rect">
            <a:avLst/>
          </a:prstGeom>
          <a:noFill/>
        </p:spPr>
        <p:txBody>
          <a:bodyPr wrap="square">
            <a:spAutoFit/>
          </a:bodyPr>
          <a:lstStyle/>
          <a:p>
            <a:pPr>
              <a:lnSpc>
                <a:spcPct val="125003"/>
              </a:lnSpc>
            </a:pPr>
            <a:r>
              <a:rPr lang="en-US" sz="2800" b="1" dirty="0">
                <a:solidFill>
                  <a:srgbClr val="1C7378"/>
                </a:solidFill>
                <a:latin typeface="Times New Roman"/>
                <a:ea typeface="Times New Roman"/>
                <a:cs typeface="Times New Roman"/>
                <a:sym typeface="Times New Roman"/>
              </a:rPr>
              <a:t>References</a:t>
            </a:r>
            <a:endParaRPr lang="en-US" sz="2800" dirty="0">
              <a:latin typeface="Times New Roman"/>
              <a:ea typeface="Times New Roman"/>
              <a:cs typeface="Times New Roman"/>
              <a:sym typeface="Times New Roman"/>
            </a:endParaRPr>
          </a:p>
        </p:txBody>
      </p:sp>
      <p:sp>
        <p:nvSpPr>
          <p:cNvPr id="9" name="Footer Placeholder 6"/>
          <p:cNvSpPr txBox="1">
            <a:spLocks/>
          </p:cNvSpPr>
          <p:nvPr/>
        </p:nvSpPr>
        <p:spPr>
          <a:xfrm>
            <a:off x="3626317" y="5882556"/>
            <a:ext cx="5212080" cy="274320"/>
          </a:xfrm>
          <a:prstGeom prst="rect">
            <a:avLst/>
          </a:prstGeom>
        </p:spPr>
        <p:txBody>
          <a:bodyPr vert="horz" lIns="91440" tIns="45720" rIns="91440" bIns="45720" rtlCol="0" anchor="b"/>
          <a:lstStyle>
            <a:defPPr>
              <a:defRPr lang="en-US"/>
            </a:defPPr>
            <a:lvl1pPr marL="0" algn="ct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1637176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24"/>
          <p:cNvSpPr/>
          <p:nvPr/>
        </p:nvSpPr>
        <p:spPr>
          <a:xfrm>
            <a:off x="-166615" y="-129600"/>
            <a:ext cx="12355732" cy="7119628"/>
          </a:xfrm>
          <a:custGeom>
            <a:avLst/>
            <a:gdLst/>
            <a:ahLst/>
            <a:cxnLst/>
            <a:rect l="l" t="t" r="r" b="b"/>
            <a:pathLst>
              <a:path w="4573374" h="4628144" extrusionOk="0">
                <a:moveTo>
                  <a:pt x="0" y="0"/>
                </a:moveTo>
                <a:lnTo>
                  <a:pt x="4573374" y="0"/>
                </a:lnTo>
                <a:lnTo>
                  <a:pt x="4573374" y="4628144"/>
                </a:lnTo>
                <a:lnTo>
                  <a:pt x="0" y="4628144"/>
                </a:lnTo>
                <a:close/>
              </a:path>
            </a:pathLst>
          </a:custGeom>
          <a:solidFill>
            <a:srgbClr val="CAE7E4"/>
          </a:solidFill>
          <a:ln>
            <a:noFill/>
          </a:ln>
        </p:spPr>
        <p:txBody>
          <a:bodyPr/>
          <a:lstStyle/>
          <a:p>
            <a:endParaRPr lang="en-IN" sz="1200"/>
          </a:p>
        </p:txBody>
      </p:sp>
      <p:sp>
        <p:nvSpPr>
          <p:cNvPr id="199" name="Google Shape;199;p24"/>
          <p:cNvSpPr txBox="1"/>
          <p:nvPr/>
        </p:nvSpPr>
        <p:spPr>
          <a:xfrm>
            <a:off x="4807093" y="286321"/>
            <a:ext cx="5800000" cy="513026"/>
          </a:xfrm>
          <a:prstGeom prst="rect">
            <a:avLst/>
          </a:prstGeom>
          <a:noFill/>
          <a:ln>
            <a:noFill/>
          </a:ln>
        </p:spPr>
        <p:txBody>
          <a:bodyPr spcFirstLastPara="1" wrap="square" lIns="0" tIns="0" rIns="0" bIns="0" anchor="t" anchorCtr="0">
            <a:spAutoFit/>
          </a:bodyPr>
          <a:lstStyle/>
          <a:p>
            <a:pPr>
              <a:lnSpc>
                <a:spcPct val="125003"/>
              </a:lnSpc>
            </a:pPr>
            <a:r>
              <a:rPr lang="en-US" sz="2667" b="1" dirty="0">
                <a:solidFill>
                  <a:srgbClr val="1C7378"/>
                </a:solidFill>
                <a:latin typeface="Times New Roman"/>
                <a:ea typeface="Times New Roman"/>
                <a:cs typeface="Times New Roman"/>
                <a:sym typeface="Times New Roman"/>
              </a:rPr>
              <a:t>References</a:t>
            </a:r>
            <a:endParaRPr sz="2667" dirty="0">
              <a:latin typeface="Times New Roman"/>
              <a:ea typeface="Times New Roman"/>
              <a:cs typeface="Times New Roman"/>
              <a:sym typeface="Times New Roman"/>
            </a:endParaRPr>
          </a:p>
        </p:txBody>
      </p:sp>
      <p:sp>
        <p:nvSpPr>
          <p:cNvPr id="200" name="Google Shape;200;p24"/>
          <p:cNvSpPr txBox="1"/>
          <p:nvPr/>
        </p:nvSpPr>
        <p:spPr>
          <a:xfrm>
            <a:off x="257051" y="1215267"/>
            <a:ext cx="11508400" cy="3508653"/>
          </a:xfrm>
          <a:prstGeom prst="rect">
            <a:avLst/>
          </a:prstGeom>
          <a:noFill/>
          <a:ln>
            <a:noFill/>
          </a:ln>
        </p:spPr>
        <p:txBody>
          <a:bodyPr spcFirstLastPara="1" wrap="square" lIns="0" tIns="0" rIns="0" bIns="0" anchor="t" anchorCtr="0">
            <a:spAutoFit/>
          </a:bodyPr>
          <a:lstStyle/>
          <a:p>
            <a:pPr marL="190510" indent="-190510">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Adjei-Boateng</a:t>
            </a:r>
            <a:r>
              <a:rPr lang="en-GB" sz="1200" dirty="0">
                <a:latin typeface="Times New Roman" panose="02020603050405020304" pitchFamily="18" charset="0"/>
                <a:cs typeface="Times New Roman" panose="02020603050405020304" pitchFamily="18" charset="0"/>
              </a:rPr>
              <a:t>, D. and </a:t>
            </a:r>
            <a:r>
              <a:rPr lang="en-GB" sz="1200" dirty="0" err="1">
                <a:latin typeface="Times New Roman" panose="02020603050405020304" pitchFamily="18" charset="0"/>
                <a:cs typeface="Times New Roman" panose="02020603050405020304" pitchFamily="18" charset="0"/>
              </a:rPr>
              <a:t>Ikoh</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Rph</a:t>
            </a:r>
            <a:r>
              <a:rPr lang="en-GB" sz="1200" dirty="0">
                <a:latin typeface="Times New Roman" panose="02020603050405020304" pitchFamily="18" charset="0"/>
                <a:cs typeface="Times New Roman" panose="02020603050405020304" pitchFamily="18" charset="0"/>
              </a:rPr>
              <a:t>., C.L. (2025). Digital Mental Health Interventions for Adolescents and Young People: Evaluating Efficacy and Accessibility. </a:t>
            </a:r>
            <a:r>
              <a:rPr lang="en-GB" sz="1200" i="1" dirty="0" err="1">
                <a:latin typeface="Times New Roman" panose="02020603050405020304" pitchFamily="18" charset="0"/>
                <a:cs typeface="Times New Roman" panose="02020603050405020304" pitchFamily="18" charset="0"/>
              </a:rPr>
              <a:t>Cureus</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doi:https</a:t>
            </a:r>
            <a:r>
              <a:rPr lang="en-GB" sz="1200" dirty="0">
                <a:latin typeface="Times New Roman" panose="02020603050405020304" pitchFamily="18" charset="0"/>
                <a:cs typeface="Times New Roman" panose="02020603050405020304" pitchFamily="18" charset="0"/>
              </a:rPr>
              <a:t>://doi.org/10.7759/cureus.85943.</a:t>
            </a:r>
          </a:p>
          <a:p>
            <a:pPr marL="190510" indent="-19051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Feng, X., Tian, L., </a:t>
            </a:r>
            <a:r>
              <a:rPr lang="en-GB" sz="1200" dirty="0" err="1">
                <a:latin typeface="Times New Roman" panose="02020603050405020304" pitchFamily="18" charset="0"/>
                <a:cs typeface="Times New Roman" panose="02020603050405020304" pitchFamily="18" charset="0"/>
              </a:rPr>
              <a:t>Ho</a:t>
            </a:r>
            <a:r>
              <a:rPr lang="en-GB" sz="1200" dirty="0">
                <a:latin typeface="Times New Roman" panose="02020603050405020304" pitchFamily="18" charset="0"/>
                <a:cs typeface="Times New Roman" panose="02020603050405020304" pitchFamily="18" charset="0"/>
              </a:rPr>
              <a:t>, G.W.K., </a:t>
            </a:r>
            <a:r>
              <a:rPr lang="en-GB" sz="1200" dirty="0" err="1">
                <a:latin typeface="Times New Roman" panose="02020603050405020304" pitchFamily="18" charset="0"/>
                <a:cs typeface="Times New Roman" panose="02020603050405020304" pitchFamily="18" charset="0"/>
              </a:rPr>
              <a:t>Yorke</a:t>
            </a:r>
            <a:r>
              <a:rPr lang="en-GB" sz="1200" dirty="0">
                <a:latin typeface="Times New Roman" panose="02020603050405020304" pitchFamily="18" charset="0"/>
                <a:cs typeface="Times New Roman" panose="02020603050405020304" pitchFamily="18" charset="0"/>
              </a:rPr>
              <a:t>, J. and Hui, V. (2025). The Effectiveness of AI </a:t>
            </a:r>
            <a:r>
              <a:rPr lang="en-GB" sz="1200" dirty="0" err="1">
                <a:latin typeface="Times New Roman" panose="02020603050405020304" pitchFamily="18" charset="0"/>
                <a:cs typeface="Times New Roman" panose="02020603050405020304" pitchFamily="18" charset="0"/>
              </a:rPr>
              <a:t>Chatbots</a:t>
            </a:r>
            <a:r>
              <a:rPr lang="en-GB" sz="1200" dirty="0">
                <a:latin typeface="Times New Roman" panose="02020603050405020304" pitchFamily="18" charset="0"/>
                <a:cs typeface="Times New Roman" panose="02020603050405020304" pitchFamily="18" charset="0"/>
              </a:rPr>
              <a:t> in Alleviating Mental Distress and Promoting Health </a:t>
            </a:r>
            <a:r>
              <a:rPr lang="en-GB" sz="1200" dirty="0" err="1">
                <a:latin typeface="Times New Roman" panose="02020603050405020304" pitchFamily="18" charset="0"/>
                <a:cs typeface="Times New Roman" panose="02020603050405020304" pitchFamily="18" charset="0"/>
              </a:rPr>
              <a:t>Behaviors</a:t>
            </a:r>
            <a:r>
              <a:rPr lang="en-GB" sz="1200" dirty="0">
                <a:latin typeface="Times New Roman" panose="02020603050405020304" pitchFamily="18" charset="0"/>
                <a:cs typeface="Times New Roman" panose="02020603050405020304" pitchFamily="18" charset="0"/>
              </a:rPr>
              <a:t> Among Adolescents and Young Adults: Systematic Review and Meta-Analysis. </a:t>
            </a:r>
            <a:r>
              <a:rPr lang="en-GB" sz="1200" i="1" dirty="0">
                <a:latin typeface="Times New Roman" panose="02020603050405020304" pitchFamily="18" charset="0"/>
                <a:cs typeface="Times New Roman" panose="02020603050405020304" pitchFamily="18" charset="0"/>
              </a:rPr>
              <a:t>Journal of Medical Internet Research</a:t>
            </a:r>
            <a:r>
              <a:rPr lang="en-GB" sz="1200" dirty="0">
                <a:latin typeface="Times New Roman" panose="02020603050405020304" pitchFamily="18" charset="0"/>
                <a:cs typeface="Times New Roman" panose="02020603050405020304" pitchFamily="18" charset="0"/>
              </a:rPr>
              <a:t>, [online] 27, pp.e79850–e79850. </a:t>
            </a:r>
            <a:r>
              <a:rPr lang="en-GB" sz="1200" dirty="0" err="1">
                <a:latin typeface="Times New Roman" panose="02020603050405020304" pitchFamily="18" charset="0"/>
                <a:cs typeface="Times New Roman" panose="02020603050405020304" pitchFamily="18" charset="0"/>
              </a:rPr>
              <a:t>doi:https</a:t>
            </a:r>
            <a:r>
              <a:rPr lang="en-GB" sz="1200" dirty="0">
                <a:latin typeface="Times New Roman" panose="02020603050405020304" pitchFamily="18" charset="0"/>
                <a:cs typeface="Times New Roman" panose="02020603050405020304" pitchFamily="18" charset="0"/>
              </a:rPr>
              <a:t>://doi.org/10.2196/79850.</a:t>
            </a:r>
          </a:p>
          <a:p>
            <a:pPr marL="190510" indent="-190510">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Kadirvelu</a:t>
            </a:r>
            <a:r>
              <a:rPr lang="en-GB" sz="1200" dirty="0">
                <a:latin typeface="Times New Roman" panose="02020603050405020304" pitchFamily="18" charset="0"/>
                <a:cs typeface="Times New Roman" panose="02020603050405020304" pitchFamily="18" charset="0"/>
              </a:rPr>
              <a:t>, B., Bel, T.B., </a:t>
            </a:r>
            <a:r>
              <a:rPr lang="en-GB" sz="1200" dirty="0" err="1">
                <a:latin typeface="Times New Roman" panose="02020603050405020304" pitchFamily="18" charset="0"/>
                <a:cs typeface="Times New Roman" panose="02020603050405020304" pitchFamily="18" charset="0"/>
              </a:rPr>
              <a:t>Freccero</a:t>
            </a:r>
            <a:r>
              <a:rPr lang="en-GB" sz="1200" dirty="0">
                <a:latin typeface="Times New Roman" panose="02020603050405020304" pitchFamily="18" charset="0"/>
                <a:cs typeface="Times New Roman" panose="02020603050405020304" pitchFamily="18" charset="0"/>
              </a:rPr>
              <a:t>, A., </a:t>
            </a:r>
            <a:r>
              <a:rPr lang="en-GB" sz="1200" dirty="0" err="1">
                <a:latin typeface="Times New Roman" panose="02020603050405020304" pitchFamily="18" charset="0"/>
                <a:cs typeface="Times New Roman" panose="02020603050405020304" pitchFamily="18" charset="0"/>
              </a:rPr>
              <a:t>Simplicio</a:t>
            </a:r>
            <a:r>
              <a:rPr lang="en-GB" sz="1200" dirty="0">
                <a:latin typeface="Times New Roman" panose="02020603050405020304" pitchFamily="18" charset="0"/>
                <a:cs typeface="Times New Roman" panose="02020603050405020304" pitchFamily="18" charset="0"/>
              </a:rPr>
              <a:t>, D., Nicholls, D. and Aldo, F.A. (2025). </a:t>
            </a:r>
            <a:r>
              <a:rPr lang="en-GB" sz="1200" i="1" dirty="0">
                <a:latin typeface="Times New Roman" panose="02020603050405020304" pitchFamily="18" charset="0"/>
                <a:cs typeface="Times New Roman" panose="02020603050405020304" pitchFamily="18" charset="0"/>
              </a:rPr>
              <a:t>Digital Phenotyping for Adolescent Mental Health: A Feasibility Study Employing Machine Learning to Predict Mental Health Risk From Active and Passive Smartphone Data</a:t>
            </a:r>
            <a:r>
              <a:rPr lang="en-GB" sz="1200" dirty="0">
                <a:latin typeface="Times New Roman" panose="02020603050405020304" pitchFamily="18" charset="0"/>
                <a:cs typeface="Times New Roman" panose="02020603050405020304" pitchFamily="18" charset="0"/>
              </a:rPr>
              <a:t>. [online] arXiv.org. Available at: https://arxiv.org/abs/2501.08851.</a:t>
            </a:r>
          </a:p>
          <a:p>
            <a:pPr marL="190510" indent="-190510">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Lehtimaki</a:t>
            </a:r>
            <a:r>
              <a:rPr lang="en-GB" sz="1200" dirty="0">
                <a:latin typeface="Times New Roman" panose="02020603050405020304" pitchFamily="18" charset="0"/>
                <a:cs typeface="Times New Roman" panose="02020603050405020304" pitchFamily="18" charset="0"/>
              </a:rPr>
              <a:t>, S., </a:t>
            </a:r>
            <a:r>
              <a:rPr lang="en-GB" sz="1200" dirty="0" err="1">
                <a:latin typeface="Times New Roman" panose="02020603050405020304" pitchFamily="18" charset="0"/>
                <a:cs typeface="Times New Roman" panose="02020603050405020304" pitchFamily="18" charset="0"/>
              </a:rPr>
              <a:t>Martic</a:t>
            </a:r>
            <a:r>
              <a:rPr lang="en-GB" sz="1200" dirty="0">
                <a:latin typeface="Times New Roman" panose="02020603050405020304" pitchFamily="18" charset="0"/>
                <a:cs typeface="Times New Roman" panose="02020603050405020304" pitchFamily="18" charset="0"/>
              </a:rPr>
              <a:t>, J., Wahl, B., Foster, K.T. and Schwalbe, N. (2020). Evidence on digital mental health interventions for adolescents and young people: A systematic overview . </a:t>
            </a:r>
            <a:r>
              <a:rPr lang="en-GB" sz="1200" i="1" dirty="0">
                <a:latin typeface="Times New Roman" panose="02020603050405020304" pitchFamily="18" charset="0"/>
                <a:cs typeface="Times New Roman" panose="02020603050405020304" pitchFamily="18" charset="0"/>
              </a:rPr>
              <a:t>JMIR Mental Health</a:t>
            </a:r>
            <a:r>
              <a:rPr lang="en-GB" sz="1200" dirty="0">
                <a:latin typeface="Times New Roman" panose="02020603050405020304" pitchFamily="18" charset="0"/>
                <a:cs typeface="Times New Roman" panose="02020603050405020304" pitchFamily="18" charset="0"/>
              </a:rPr>
              <a:t>, 8(4), p.e25847. </a:t>
            </a:r>
            <a:r>
              <a:rPr lang="en-GB" sz="1200" dirty="0" err="1">
                <a:latin typeface="Times New Roman" panose="02020603050405020304" pitchFamily="18" charset="0"/>
                <a:cs typeface="Times New Roman" panose="02020603050405020304" pitchFamily="18" charset="0"/>
              </a:rPr>
              <a:t>doi:https</a:t>
            </a:r>
            <a:r>
              <a:rPr lang="en-GB" sz="1200" dirty="0">
                <a:latin typeface="Times New Roman" panose="02020603050405020304" pitchFamily="18" charset="0"/>
                <a:cs typeface="Times New Roman" panose="02020603050405020304" pitchFamily="18" charset="0"/>
              </a:rPr>
              <a:t>://doi.org/10.2196/25847.</a:t>
            </a:r>
          </a:p>
          <a:p>
            <a:pPr marL="190510" indent="-190510">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Löchner</a:t>
            </a:r>
            <a:r>
              <a:rPr lang="en-GB" sz="1200" dirty="0">
                <a:latin typeface="Times New Roman" panose="02020603050405020304" pitchFamily="18" charset="0"/>
                <a:cs typeface="Times New Roman" panose="02020603050405020304" pitchFamily="18" charset="0"/>
              </a:rPr>
              <a:t>, J., </a:t>
            </a:r>
            <a:r>
              <a:rPr lang="en-GB" sz="1200" dirty="0" err="1">
                <a:latin typeface="Times New Roman" panose="02020603050405020304" pitchFamily="18" charset="0"/>
                <a:cs typeface="Times New Roman" panose="02020603050405020304" pitchFamily="18" charset="0"/>
              </a:rPr>
              <a:t>Carlbring</a:t>
            </a:r>
            <a:r>
              <a:rPr lang="en-GB" sz="1200" dirty="0">
                <a:latin typeface="Times New Roman" panose="02020603050405020304" pitchFamily="18" charset="0"/>
                <a:cs typeface="Times New Roman" panose="02020603050405020304" pitchFamily="18" charset="0"/>
              </a:rPr>
              <a:t>, P., Schuller, B., </a:t>
            </a:r>
            <a:r>
              <a:rPr lang="en-GB" sz="1200" dirty="0" err="1">
                <a:latin typeface="Times New Roman" panose="02020603050405020304" pitchFamily="18" charset="0"/>
                <a:cs typeface="Times New Roman" panose="02020603050405020304" pitchFamily="18" charset="0"/>
              </a:rPr>
              <a:t>Torous</a:t>
            </a:r>
            <a:r>
              <a:rPr lang="en-GB" sz="1200" dirty="0">
                <a:latin typeface="Times New Roman" panose="02020603050405020304" pitchFamily="18" charset="0"/>
                <a:cs typeface="Times New Roman" panose="02020603050405020304" pitchFamily="18" charset="0"/>
              </a:rPr>
              <a:t>, J. and Sander, L. (2025). Digital interventions in mental health: An overview and future perspectives. </a:t>
            </a:r>
            <a:r>
              <a:rPr lang="en-GB" sz="1200" i="1" dirty="0">
                <a:latin typeface="Times New Roman" panose="02020603050405020304" pitchFamily="18" charset="0"/>
                <a:cs typeface="Times New Roman" panose="02020603050405020304" pitchFamily="18" charset="0"/>
              </a:rPr>
              <a:t>Internet Interventions</a:t>
            </a:r>
            <a:r>
              <a:rPr lang="en-GB" sz="1200" dirty="0">
                <a:latin typeface="Times New Roman" panose="02020603050405020304" pitchFamily="18" charset="0"/>
                <a:cs typeface="Times New Roman" panose="02020603050405020304" pitchFamily="18" charset="0"/>
              </a:rPr>
              <a:t>, [online] 40(100824), p.100824. </a:t>
            </a:r>
            <a:r>
              <a:rPr lang="en-GB" sz="1200" dirty="0" err="1">
                <a:latin typeface="Times New Roman" panose="02020603050405020304" pitchFamily="18" charset="0"/>
                <a:cs typeface="Times New Roman" panose="02020603050405020304" pitchFamily="18" charset="0"/>
              </a:rPr>
              <a:t>doi:https</a:t>
            </a:r>
            <a:r>
              <a:rPr lang="en-GB" sz="1200" dirty="0">
                <a:latin typeface="Times New Roman" panose="02020603050405020304" pitchFamily="18" charset="0"/>
                <a:cs typeface="Times New Roman" panose="02020603050405020304" pitchFamily="18" charset="0"/>
              </a:rPr>
              <a:t>://doi.org/10.1016/j.invent.2025.100824.</a:t>
            </a:r>
          </a:p>
          <a:p>
            <a:pPr marL="190510" indent="-190510">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McBain</a:t>
            </a:r>
            <a:r>
              <a:rPr lang="en-GB" sz="1200" dirty="0">
                <a:latin typeface="Times New Roman" panose="02020603050405020304" pitchFamily="18" charset="0"/>
                <a:cs typeface="Times New Roman" panose="02020603050405020304" pitchFamily="18" charset="0"/>
              </a:rPr>
              <a:t>, R.K., </a:t>
            </a:r>
            <a:r>
              <a:rPr lang="en-GB" sz="1200" dirty="0" err="1">
                <a:latin typeface="Times New Roman" panose="02020603050405020304" pitchFamily="18" charset="0"/>
                <a:cs typeface="Times New Roman" panose="02020603050405020304" pitchFamily="18" charset="0"/>
              </a:rPr>
              <a:t>Bozick</a:t>
            </a:r>
            <a:r>
              <a:rPr lang="en-GB" sz="1200" dirty="0">
                <a:latin typeface="Times New Roman" panose="02020603050405020304" pitchFamily="18" charset="0"/>
                <a:cs typeface="Times New Roman" panose="02020603050405020304" pitchFamily="18" charset="0"/>
              </a:rPr>
              <a:t>, R., </a:t>
            </a:r>
            <a:r>
              <a:rPr lang="en-GB" sz="1200" dirty="0" err="1">
                <a:latin typeface="Times New Roman" panose="02020603050405020304" pitchFamily="18" charset="0"/>
                <a:cs typeface="Times New Roman" panose="02020603050405020304" pitchFamily="18" charset="0"/>
              </a:rPr>
              <a:t>Diliberti</a:t>
            </a:r>
            <a:r>
              <a:rPr lang="en-GB" sz="1200" dirty="0">
                <a:latin typeface="Times New Roman" panose="02020603050405020304" pitchFamily="18" charset="0"/>
                <a:cs typeface="Times New Roman" panose="02020603050405020304" pitchFamily="18" charset="0"/>
              </a:rPr>
              <a:t>, M., Zhang, L.A., Zhang, F., Burnett, A., </a:t>
            </a:r>
            <a:r>
              <a:rPr lang="en-GB" sz="1200" dirty="0" err="1">
                <a:latin typeface="Times New Roman" panose="02020603050405020304" pitchFamily="18" charset="0"/>
                <a:cs typeface="Times New Roman" panose="02020603050405020304" pitchFamily="18" charset="0"/>
              </a:rPr>
              <a:t>Kofner</a:t>
            </a:r>
            <a:r>
              <a:rPr lang="en-GB" sz="1200" dirty="0">
                <a:latin typeface="Times New Roman" panose="02020603050405020304" pitchFamily="18" charset="0"/>
                <a:cs typeface="Times New Roman" panose="02020603050405020304" pitchFamily="18" charset="0"/>
              </a:rPr>
              <a:t>, A., Rader, B., Breslau, J., Stein, B.D., </a:t>
            </a:r>
            <a:r>
              <a:rPr lang="en-GB" sz="1200" dirty="0" err="1">
                <a:latin typeface="Times New Roman" panose="02020603050405020304" pitchFamily="18" charset="0"/>
                <a:cs typeface="Times New Roman" panose="02020603050405020304" pitchFamily="18" charset="0"/>
              </a:rPr>
              <a:t>Mehrotra</a:t>
            </a:r>
            <a:r>
              <a:rPr lang="en-GB" sz="1200" dirty="0">
                <a:latin typeface="Times New Roman" panose="02020603050405020304" pitchFamily="18" charset="0"/>
                <a:cs typeface="Times New Roman" panose="02020603050405020304" pitchFamily="18" charset="0"/>
              </a:rPr>
              <a:t>, A., Pines, L.U., Cantor, J. and Yu, H. (2025). Use of Generative AI for Mental Health Advice Among US Adolescents and Young Adults. </a:t>
            </a:r>
            <a:r>
              <a:rPr lang="en-GB" sz="1200" i="1" dirty="0">
                <a:latin typeface="Times New Roman" panose="02020603050405020304" pitchFamily="18" charset="0"/>
                <a:cs typeface="Times New Roman" panose="02020603050405020304" pitchFamily="18" charset="0"/>
              </a:rPr>
              <a:t>JAMA Network Open</a:t>
            </a:r>
            <a:r>
              <a:rPr lang="en-GB" sz="1200" dirty="0">
                <a:latin typeface="Times New Roman" panose="02020603050405020304" pitchFamily="18" charset="0"/>
                <a:cs typeface="Times New Roman" panose="02020603050405020304" pitchFamily="18" charset="0"/>
              </a:rPr>
              <a:t>, [online] 8(11), p.e2542281. </a:t>
            </a:r>
            <a:r>
              <a:rPr lang="en-GB" sz="1200" dirty="0" err="1">
                <a:latin typeface="Times New Roman" panose="02020603050405020304" pitchFamily="18" charset="0"/>
                <a:cs typeface="Times New Roman" panose="02020603050405020304" pitchFamily="18" charset="0"/>
              </a:rPr>
              <a:t>doi:https</a:t>
            </a:r>
            <a:r>
              <a:rPr lang="en-GB" sz="1200" dirty="0">
                <a:latin typeface="Times New Roman" panose="02020603050405020304" pitchFamily="18" charset="0"/>
                <a:cs typeface="Times New Roman" panose="02020603050405020304" pitchFamily="18" charset="0"/>
              </a:rPr>
              <a:t>://doi.org/10.1001/jamanetworkopen.2025.42281.</a:t>
            </a:r>
          </a:p>
          <a:p>
            <a:pPr marL="190510" indent="-190510">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Saputra</a:t>
            </a:r>
            <a:r>
              <a:rPr lang="en-GB" sz="1200" dirty="0">
                <a:latin typeface="Times New Roman" panose="02020603050405020304" pitchFamily="18" charset="0"/>
                <a:cs typeface="Times New Roman" panose="02020603050405020304" pitchFamily="18" charset="0"/>
              </a:rPr>
              <a:t>, R., </a:t>
            </a:r>
            <a:r>
              <a:rPr lang="en-GB" sz="1200" dirty="0" err="1">
                <a:latin typeface="Times New Roman" panose="02020603050405020304" pitchFamily="18" charset="0"/>
                <a:cs typeface="Times New Roman" panose="02020603050405020304" pitchFamily="18" charset="0"/>
              </a:rPr>
              <a:t>Hayati</a:t>
            </a:r>
            <a:r>
              <a:rPr lang="en-GB" sz="1200" dirty="0">
                <a:latin typeface="Times New Roman" panose="02020603050405020304" pitchFamily="18" charset="0"/>
                <a:cs typeface="Times New Roman" panose="02020603050405020304" pitchFamily="18" charset="0"/>
              </a:rPr>
              <a:t>, I.R., </a:t>
            </a:r>
            <a:r>
              <a:rPr lang="en-GB" sz="1200" dirty="0" err="1">
                <a:latin typeface="Times New Roman" panose="02020603050405020304" pitchFamily="18" charset="0"/>
                <a:cs typeface="Times New Roman" panose="02020603050405020304" pitchFamily="18" charset="0"/>
              </a:rPr>
              <a:t>Lidyawati</a:t>
            </a:r>
            <a:r>
              <a:rPr lang="en-GB" sz="1200" dirty="0">
                <a:latin typeface="Times New Roman" panose="02020603050405020304" pitchFamily="18" charset="0"/>
                <a:cs typeface="Times New Roman" panose="02020603050405020304" pitchFamily="18" charset="0"/>
              </a:rPr>
              <a:t>, Y., </a:t>
            </a:r>
            <a:r>
              <a:rPr lang="en-GB" sz="1200" dirty="0" err="1">
                <a:latin typeface="Times New Roman" panose="02020603050405020304" pitchFamily="18" charset="0"/>
                <a:cs typeface="Times New Roman" panose="02020603050405020304" pitchFamily="18" charset="0"/>
              </a:rPr>
              <a:t>Oktasari</a:t>
            </a:r>
            <a:r>
              <a:rPr lang="en-GB" sz="1200" dirty="0">
                <a:latin typeface="Times New Roman" panose="02020603050405020304" pitchFamily="18" charset="0"/>
                <a:cs typeface="Times New Roman" panose="02020603050405020304" pitchFamily="18" charset="0"/>
              </a:rPr>
              <a:t>, M. and </a:t>
            </a:r>
            <a:r>
              <a:rPr lang="en-GB" sz="1200" dirty="0" err="1">
                <a:latin typeface="Times New Roman" panose="02020603050405020304" pitchFamily="18" charset="0"/>
                <a:cs typeface="Times New Roman" panose="02020603050405020304" pitchFamily="18" charset="0"/>
              </a:rPr>
              <a:t>Noviza</a:t>
            </a:r>
            <a:r>
              <a:rPr lang="en-GB" sz="1200" dirty="0">
                <a:latin typeface="Times New Roman" panose="02020603050405020304" pitchFamily="18" charset="0"/>
                <a:cs typeface="Times New Roman" panose="02020603050405020304" pitchFamily="18" charset="0"/>
              </a:rPr>
              <a:t>, N. (2026). Ai-based interventions for adolescent mental health: a systematic review. </a:t>
            </a:r>
            <a:r>
              <a:rPr lang="en-GB" sz="1200" i="1" dirty="0">
                <a:latin typeface="Times New Roman" panose="02020603050405020304" pitchFamily="18" charset="0"/>
                <a:cs typeface="Times New Roman" panose="02020603050405020304" pitchFamily="18" charset="0"/>
              </a:rPr>
              <a:t>Journal of </a:t>
            </a:r>
            <a:r>
              <a:rPr lang="en-GB" sz="1200" i="1" dirty="0" err="1">
                <a:latin typeface="Times New Roman" panose="02020603050405020304" pitchFamily="18" charset="0"/>
                <a:cs typeface="Times New Roman" panose="02020603050405020304" pitchFamily="18" charset="0"/>
              </a:rPr>
              <a:t>Behavioral</a:t>
            </a:r>
            <a:r>
              <a:rPr lang="en-GB" sz="1200" i="1" dirty="0">
                <a:latin typeface="Times New Roman" panose="02020603050405020304" pitchFamily="18" charset="0"/>
                <a:cs typeface="Times New Roman" panose="02020603050405020304" pitchFamily="18" charset="0"/>
              </a:rPr>
              <a:t> and Cognitive Therapy</a:t>
            </a:r>
            <a:r>
              <a:rPr lang="en-GB" sz="1200" dirty="0">
                <a:latin typeface="Times New Roman" panose="02020603050405020304" pitchFamily="18" charset="0"/>
                <a:cs typeface="Times New Roman" panose="02020603050405020304" pitchFamily="18" charset="0"/>
              </a:rPr>
              <a:t>, 36(4), p.100595. </a:t>
            </a:r>
            <a:r>
              <a:rPr lang="en-GB" sz="1200" dirty="0" err="1">
                <a:latin typeface="Times New Roman" panose="02020603050405020304" pitchFamily="18" charset="0"/>
                <a:cs typeface="Times New Roman" panose="02020603050405020304" pitchFamily="18" charset="0"/>
              </a:rPr>
              <a:t>doi:https</a:t>
            </a:r>
            <a:r>
              <a:rPr lang="en-GB" sz="1200" dirty="0">
                <a:latin typeface="Times New Roman" panose="02020603050405020304" pitchFamily="18" charset="0"/>
                <a:cs typeface="Times New Roman" panose="02020603050405020304" pitchFamily="18" charset="0"/>
              </a:rPr>
              <a:t>://doi.org/10.1016/j.jbct.2026.100595.</a:t>
            </a:r>
          </a:p>
          <a:p>
            <a:pPr marL="190510" indent="-19051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Guardian (2024). </a:t>
            </a:r>
            <a:r>
              <a:rPr lang="en-GB" sz="1200" i="1" dirty="0">
                <a:latin typeface="Times New Roman" panose="02020603050405020304" pitchFamily="18" charset="0"/>
                <a:cs typeface="Times New Roman" panose="02020603050405020304" pitchFamily="18" charset="0"/>
              </a:rPr>
              <a:t>New online therapies could help at least twice number of people recover from anxiety</a:t>
            </a:r>
            <a:r>
              <a:rPr lang="en-GB" sz="1200" dirty="0">
                <a:latin typeface="Times New Roman" panose="02020603050405020304" pitchFamily="18" charset="0"/>
                <a:cs typeface="Times New Roman" panose="02020603050405020304" pitchFamily="18" charset="0"/>
              </a:rPr>
              <a:t>. [online] the Guardian. Available at: https://www.theguardian.com/society/article/2024/jul/30/new-online-therapies-could-help-at-least-twice-number-of-people-recover-from-anxiety [Accessed 14 Apr. 2026].</a:t>
            </a:r>
          </a:p>
          <a:p>
            <a:pPr marL="190510" indent="-19051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Varun Reddy </a:t>
            </a:r>
            <a:r>
              <a:rPr lang="en-GB" sz="1200" dirty="0" err="1">
                <a:latin typeface="Times New Roman" panose="02020603050405020304" pitchFamily="18" charset="0"/>
                <a:cs typeface="Times New Roman" panose="02020603050405020304" pitchFamily="18" charset="0"/>
              </a:rPr>
              <a:t>Beem</a:t>
            </a:r>
            <a:r>
              <a:rPr lang="en-GB" sz="1200" dirty="0">
                <a:latin typeface="Times New Roman" panose="02020603050405020304" pitchFamily="18" charset="0"/>
                <a:cs typeface="Times New Roman" panose="02020603050405020304" pitchFamily="18" charset="0"/>
              </a:rPr>
              <a:t> (2025). Leveraging AI </a:t>
            </a:r>
            <a:r>
              <a:rPr lang="en-GB" sz="1200" dirty="0" err="1">
                <a:latin typeface="Times New Roman" panose="02020603050405020304" pitchFamily="18" charset="0"/>
                <a:cs typeface="Times New Roman" panose="02020603050405020304" pitchFamily="18" charset="0"/>
              </a:rPr>
              <a:t>Chatbots</a:t>
            </a:r>
            <a:r>
              <a:rPr lang="en-GB" sz="1200" dirty="0">
                <a:latin typeface="Times New Roman" panose="02020603050405020304" pitchFamily="18" charset="0"/>
                <a:cs typeface="Times New Roman" panose="02020603050405020304" pitchFamily="18" charset="0"/>
              </a:rPr>
              <a:t> to Transform University Mental Health Support: A Case Study. </a:t>
            </a:r>
            <a:r>
              <a:rPr lang="en-GB" sz="1200" i="1" dirty="0">
                <a:latin typeface="Times New Roman" panose="02020603050405020304" pitchFamily="18" charset="0"/>
                <a:cs typeface="Times New Roman" panose="02020603050405020304" pitchFamily="18" charset="0"/>
              </a:rPr>
              <a:t>Journal of Computer Science and Technology Studies</a:t>
            </a:r>
            <a:r>
              <a:rPr lang="en-GB" sz="1200" dirty="0">
                <a:latin typeface="Times New Roman" panose="02020603050405020304" pitchFamily="18" charset="0"/>
                <a:cs typeface="Times New Roman" panose="02020603050405020304" pitchFamily="18" charset="0"/>
              </a:rPr>
              <a:t>, 7(5), pp.719–726. </a:t>
            </a:r>
            <a:r>
              <a:rPr lang="en-GB" sz="1200" dirty="0" err="1">
                <a:latin typeface="Times New Roman" panose="02020603050405020304" pitchFamily="18" charset="0"/>
                <a:cs typeface="Times New Roman" panose="02020603050405020304" pitchFamily="18" charset="0"/>
              </a:rPr>
              <a:t>doi:https</a:t>
            </a:r>
            <a:r>
              <a:rPr lang="en-GB" sz="1200" dirty="0">
                <a:latin typeface="Times New Roman" panose="02020603050405020304" pitchFamily="18" charset="0"/>
                <a:cs typeface="Times New Roman" panose="02020603050405020304" pitchFamily="18" charset="0"/>
              </a:rPr>
              <a:t>://doi.org/10.32996/jcsts.2025.7.5.80.</a:t>
            </a:r>
            <a:endParaRPr sz="1000" dirty="0">
              <a:solidFill>
                <a:srgbClr val="222222"/>
              </a:solidFill>
              <a:latin typeface="Times New Roman" panose="02020603050405020304" pitchFamily="18" charset="0"/>
              <a:ea typeface="Times New Roman"/>
              <a:cs typeface="Times New Roman" panose="02020603050405020304" pitchFamily="18" charset="0"/>
              <a:sym typeface="Times New Roman"/>
            </a:endParaRPr>
          </a:p>
        </p:txBody>
      </p:sp>
      <p:sp>
        <p:nvSpPr>
          <p:cNvPr id="201" name="Google Shape;201;p24"/>
          <p:cNvSpPr/>
          <p:nvPr/>
        </p:nvSpPr>
        <p:spPr>
          <a:xfrm rot="10498461">
            <a:off x="-1678789" y="5656837"/>
            <a:ext cx="3924454" cy="3817424"/>
          </a:xfrm>
          <a:custGeom>
            <a:avLst/>
            <a:gdLst/>
            <a:ahLst/>
            <a:cxnLst/>
            <a:rect l="l" t="t" r="r" b="b"/>
            <a:pathLst>
              <a:path w="5893518" h="5732786" extrusionOk="0">
                <a:moveTo>
                  <a:pt x="0" y="0"/>
                </a:moveTo>
                <a:lnTo>
                  <a:pt x="5893519" y="0"/>
                </a:lnTo>
                <a:lnTo>
                  <a:pt x="5893519" y="5732786"/>
                </a:lnTo>
                <a:lnTo>
                  <a:pt x="0" y="5732786"/>
                </a:lnTo>
                <a:lnTo>
                  <a:pt x="0" y="0"/>
                </a:lnTo>
                <a:close/>
              </a:path>
            </a:pathLst>
          </a:custGeom>
          <a:blipFill rotWithShape="1">
            <a:blip r:embed="rId3">
              <a:alphaModFix/>
            </a:blip>
            <a:stretch>
              <a:fillRect/>
            </a:stretch>
          </a:blipFill>
          <a:ln>
            <a:noFill/>
          </a:ln>
        </p:spPr>
        <p:txBody>
          <a:bodyPr/>
          <a:lstStyle/>
          <a:p>
            <a:endParaRPr lang="en-IN" sz="1200"/>
          </a:p>
        </p:txBody>
      </p:sp>
      <p:sp>
        <p:nvSpPr>
          <p:cNvPr id="202" name="Google Shape;202;p24"/>
          <p:cNvSpPr/>
          <p:nvPr/>
        </p:nvSpPr>
        <p:spPr>
          <a:xfrm rot="-5098461">
            <a:off x="9880424" y="-1636612"/>
            <a:ext cx="4281109" cy="4117649"/>
          </a:xfrm>
          <a:custGeom>
            <a:avLst/>
            <a:gdLst/>
            <a:ahLst/>
            <a:cxnLst/>
            <a:rect l="l" t="t" r="r" b="b"/>
            <a:pathLst>
              <a:path w="6429122" h="6183646" extrusionOk="0">
                <a:moveTo>
                  <a:pt x="0" y="0"/>
                </a:moveTo>
                <a:lnTo>
                  <a:pt x="6429122" y="0"/>
                </a:lnTo>
                <a:lnTo>
                  <a:pt x="6429122" y="6183647"/>
                </a:lnTo>
                <a:lnTo>
                  <a:pt x="0" y="6183647"/>
                </a:lnTo>
                <a:lnTo>
                  <a:pt x="0" y="0"/>
                </a:lnTo>
                <a:close/>
              </a:path>
            </a:pathLst>
          </a:custGeom>
          <a:blipFill rotWithShape="1">
            <a:blip r:embed="rId4">
              <a:alphaModFix/>
            </a:blip>
            <a:stretch>
              <a:fillRect/>
            </a:stretch>
          </a:blipFill>
          <a:ln>
            <a:noFill/>
          </a:ln>
        </p:spPr>
        <p:txBody>
          <a:bodyPr/>
          <a:lstStyle/>
          <a:p>
            <a:endParaRPr lang="en-IN" sz="12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grpSp>
        <p:nvGrpSpPr>
          <p:cNvPr id="186" name="Google Shape;186;p23"/>
          <p:cNvGrpSpPr/>
          <p:nvPr/>
        </p:nvGrpSpPr>
        <p:grpSpPr>
          <a:xfrm>
            <a:off x="269739" y="175218"/>
            <a:ext cx="11652686" cy="6435277"/>
            <a:chOff x="0" y="-28575"/>
            <a:chExt cx="4603500" cy="2542315"/>
          </a:xfrm>
        </p:grpSpPr>
        <p:sp>
          <p:nvSpPr>
            <p:cNvPr id="187" name="Google Shape;187;p23"/>
            <p:cNvSpPr/>
            <p:nvPr/>
          </p:nvSpPr>
          <p:spPr>
            <a:xfrm>
              <a:off x="0" y="0"/>
              <a:ext cx="4603466" cy="2513740"/>
            </a:xfrm>
            <a:custGeom>
              <a:avLst/>
              <a:gdLst/>
              <a:ahLst/>
              <a:cxnLst/>
              <a:rect l="l" t="t" r="r" b="b"/>
              <a:pathLst>
                <a:path w="4603466" h="2513740" extrusionOk="0">
                  <a:moveTo>
                    <a:pt x="0" y="0"/>
                  </a:moveTo>
                  <a:lnTo>
                    <a:pt x="4603466" y="0"/>
                  </a:lnTo>
                  <a:lnTo>
                    <a:pt x="4603466" y="2513740"/>
                  </a:lnTo>
                  <a:lnTo>
                    <a:pt x="0" y="2513740"/>
                  </a:lnTo>
                  <a:close/>
                </a:path>
              </a:pathLst>
            </a:custGeom>
            <a:solidFill>
              <a:srgbClr val="FFCFBB"/>
            </a:solidFill>
            <a:ln>
              <a:noFill/>
            </a:ln>
          </p:spPr>
          <p:txBody>
            <a:bodyPr/>
            <a:lstStyle/>
            <a:p>
              <a:endParaRPr lang="en-IN" sz="1200"/>
            </a:p>
          </p:txBody>
        </p:sp>
        <p:sp>
          <p:nvSpPr>
            <p:cNvPr id="188" name="Google Shape;188;p23"/>
            <p:cNvSpPr txBox="1"/>
            <p:nvPr/>
          </p:nvSpPr>
          <p:spPr>
            <a:xfrm>
              <a:off x="0" y="-28575"/>
              <a:ext cx="4603500" cy="2542200"/>
            </a:xfrm>
            <a:prstGeom prst="rect">
              <a:avLst/>
            </a:prstGeom>
            <a:noFill/>
            <a:ln>
              <a:noFill/>
            </a:ln>
          </p:spPr>
          <p:txBody>
            <a:bodyPr spcFirstLastPara="1" wrap="square" lIns="33867" tIns="33867" rIns="33867" bIns="33867" anchor="ctr" anchorCtr="0">
              <a:noAutofit/>
            </a:bodyPr>
            <a:lstStyle/>
            <a:p>
              <a:pPr algn="ctr">
                <a:lnSpc>
                  <a:spcPct val="147722"/>
                </a:lnSpc>
              </a:pPr>
              <a:endParaRPr sz="1200">
                <a:solidFill>
                  <a:schemeClr val="dk1"/>
                </a:solidFill>
                <a:latin typeface="Calibri"/>
                <a:ea typeface="Calibri"/>
                <a:cs typeface="Calibri"/>
                <a:sym typeface="Calibri"/>
              </a:endParaRPr>
            </a:p>
          </p:txBody>
        </p:sp>
      </p:grpSp>
      <p:sp>
        <p:nvSpPr>
          <p:cNvPr id="189" name="Google Shape;189;p23"/>
          <p:cNvSpPr txBox="1"/>
          <p:nvPr/>
        </p:nvSpPr>
        <p:spPr>
          <a:xfrm>
            <a:off x="964523" y="973821"/>
            <a:ext cx="10263000" cy="689420"/>
          </a:xfrm>
          <a:prstGeom prst="rect">
            <a:avLst/>
          </a:prstGeom>
          <a:noFill/>
          <a:ln>
            <a:noFill/>
          </a:ln>
        </p:spPr>
        <p:txBody>
          <a:bodyPr spcFirstLastPara="1" wrap="square" lIns="0" tIns="0" rIns="0" bIns="0" anchor="t" anchorCtr="0">
            <a:spAutoFit/>
          </a:bodyPr>
          <a:lstStyle/>
          <a:p>
            <a:pPr algn="ctr">
              <a:lnSpc>
                <a:spcPct val="140008"/>
              </a:lnSpc>
            </a:pPr>
            <a:r>
              <a:rPr lang="en-US" sz="3200" b="1">
                <a:solidFill>
                  <a:schemeClr val="dk1"/>
                </a:solidFill>
                <a:latin typeface="Times New Roman"/>
                <a:ea typeface="Times New Roman"/>
                <a:cs typeface="Times New Roman"/>
                <a:sym typeface="Times New Roman"/>
              </a:rPr>
              <a:t>REFERENCES</a:t>
            </a:r>
            <a:endParaRPr sz="3200" b="1">
              <a:solidFill>
                <a:schemeClr val="dk1"/>
              </a:solidFill>
              <a:latin typeface="Times New Roman"/>
              <a:ea typeface="Times New Roman"/>
              <a:cs typeface="Times New Roman"/>
              <a:sym typeface="Times New Roman"/>
            </a:endParaRPr>
          </a:p>
        </p:txBody>
      </p:sp>
      <p:sp>
        <p:nvSpPr>
          <p:cNvPr id="190" name="Google Shape;190;p23"/>
          <p:cNvSpPr txBox="1"/>
          <p:nvPr/>
        </p:nvSpPr>
        <p:spPr>
          <a:xfrm>
            <a:off x="757287" y="1860858"/>
            <a:ext cx="10900600" cy="2956194"/>
          </a:xfrm>
          <a:prstGeom prst="rect">
            <a:avLst/>
          </a:prstGeom>
          <a:noFill/>
          <a:ln>
            <a:noFill/>
          </a:ln>
        </p:spPr>
        <p:txBody>
          <a:bodyPr spcFirstLastPara="1" wrap="square" lIns="0" tIns="0" rIns="0" bIns="0" anchor="t" anchorCtr="0">
            <a:spAutoFit/>
          </a:bodyPr>
          <a:lstStyle/>
          <a:p>
            <a:pPr marL="190510" indent="-190510">
              <a:lnSpc>
                <a:spcPct val="150000"/>
              </a:lnSpc>
              <a:buFont typeface="Arial" panose="020B0604020202020204" pitchFamily="34" charset="0"/>
              <a:buChar char="•"/>
            </a:pPr>
            <a:r>
              <a:rPr lang="en-GB" sz="1067" dirty="0">
                <a:latin typeface="Times New Roman" panose="02020603050405020304" pitchFamily="18" charset="0"/>
                <a:cs typeface="Times New Roman" panose="02020603050405020304" pitchFamily="18" charset="0"/>
              </a:rPr>
              <a:t>Cox, J., Searle, A., Thornton, G.M., Hamilton‐Shield, J. and Hinton, E.C. (2023). Integrating COM-B and the person-based approach to develop an ACT based therapy programme to raise self-determination in adolescents with obesity. </a:t>
            </a:r>
            <a:r>
              <a:rPr lang="en-GB" sz="1067" i="1" dirty="0">
                <a:latin typeface="Times New Roman" panose="02020603050405020304" pitchFamily="18" charset="0"/>
                <a:cs typeface="Times New Roman" panose="02020603050405020304" pitchFamily="18" charset="0"/>
              </a:rPr>
              <a:t>BMC Health Services Research</a:t>
            </a:r>
            <a:r>
              <a:rPr lang="en-GB" sz="1067" dirty="0">
                <a:latin typeface="Times New Roman" panose="02020603050405020304" pitchFamily="18" charset="0"/>
                <a:cs typeface="Times New Roman" panose="02020603050405020304" pitchFamily="18" charset="0"/>
              </a:rPr>
              <a:t>, 23(1). </a:t>
            </a:r>
            <a:r>
              <a:rPr lang="en-GB" sz="1067" dirty="0" err="1">
                <a:latin typeface="Times New Roman" panose="02020603050405020304" pitchFamily="18" charset="0"/>
                <a:cs typeface="Times New Roman" panose="02020603050405020304" pitchFamily="18" charset="0"/>
              </a:rPr>
              <a:t>doi:https</a:t>
            </a:r>
            <a:r>
              <a:rPr lang="en-GB" sz="1067" dirty="0">
                <a:latin typeface="Times New Roman" panose="02020603050405020304" pitchFamily="18" charset="0"/>
                <a:cs typeface="Times New Roman" panose="02020603050405020304" pitchFamily="18" charset="0"/>
              </a:rPr>
              <a:t>://doi.org/10.1186/s12913-023-09930-6.</a:t>
            </a:r>
          </a:p>
          <a:p>
            <a:pPr marL="190510" indent="-190510">
              <a:lnSpc>
                <a:spcPct val="150000"/>
              </a:lnSpc>
              <a:buFont typeface="Arial" panose="020B0604020202020204" pitchFamily="34" charset="0"/>
              <a:buChar char="•"/>
            </a:pPr>
            <a:r>
              <a:rPr lang="en-GB" sz="1067" dirty="0">
                <a:latin typeface="Times New Roman" panose="02020603050405020304" pitchFamily="18" charset="0"/>
                <a:cs typeface="Times New Roman" panose="02020603050405020304" pitchFamily="18" charset="0"/>
              </a:rPr>
              <a:t>Murphy, K., Berk, J., </a:t>
            </a:r>
            <a:r>
              <a:rPr lang="en-GB" sz="1067" dirty="0" err="1">
                <a:latin typeface="Times New Roman" panose="02020603050405020304" pitchFamily="18" charset="0"/>
                <a:cs typeface="Times New Roman" panose="02020603050405020304" pitchFamily="18" charset="0"/>
              </a:rPr>
              <a:t>Muhwava-Mbabala</a:t>
            </a:r>
            <a:r>
              <a:rPr lang="en-GB" sz="1067" dirty="0">
                <a:latin typeface="Times New Roman" panose="02020603050405020304" pitchFamily="18" charset="0"/>
                <a:cs typeface="Times New Roman" panose="02020603050405020304" pitchFamily="18" charset="0"/>
              </a:rPr>
              <a:t>, L., </a:t>
            </a:r>
            <a:r>
              <a:rPr lang="en-GB" sz="1067" dirty="0" err="1">
                <a:latin typeface="Times New Roman" panose="02020603050405020304" pitchFamily="18" charset="0"/>
                <a:cs typeface="Times New Roman" panose="02020603050405020304" pitchFamily="18" charset="0"/>
              </a:rPr>
              <a:t>Booley</a:t>
            </a:r>
            <a:r>
              <a:rPr lang="en-GB" sz="1067" dirty="0">
                <a:latin typeface="Times New Roman" panose="02020603050405020304" pitchFamily="18" charset="0"/>
                <a:cs typeface="Times New Roman" panose="02020603050405020304" pitchFamily="18" charset="0"/>
              </a:rPr>
              <a:t>, S., </a:t>
            </a:r>
            <a:r>
              <a:rPr lang="en-GB" sz="1067" dirty="0" err="1">
                <a:latin typeface="Times New Roman" panose="02020603050405020304" pitchFamily="18" charset="0"/>
                <a:cs typeface="Times New Roman" panose="02020603050405020304" pitchFamily="18" charset="0"/>
              </a:rPr>
              <a:t>Harbron</a:t>
            </a:r>
            <a:r>
              <a:rPr lang="en-GB" sz="1067" dirty="0">
                <a:latin typeface="Times New Roman" panose="02020603050405020304" pitchFamily="18" charset="0"/>
                <a:cs typeface="Times New Roman" panose="02020603050405020304" pitchFamily="18" charset="0"/>
              </a:rPr>
              <a:t>, J., Ware, L., Norris, S., </a:t>
            </a:r>
            <a:r>
              <a:rPr lang="en-GB" sz="1067" dirty="0" err="1">
                <a:latin typeface="Times New Roman" panose="02020603050405020304" pitchFamily="18" charset="0"/>
                <a:cs typeface="Times New Roman" panose="02020603050405020304" pitchFamily="18" charset="0"/>
              </a:rPr>
              <a:t>Zarowsky</a:t>
            </a:r>
            <a:r>
              <a:rPr lang="en-GB" sz="1067" dirty="0">
                <a:latin typeface="Times New Roman" panose="02020603050405020304" pitchFamily="18" charset="0"/>
                <a:cs typeface="Times New Roman" panose="02020603050405020304" pitchFamily="18" charset="0"/>
              </a:rPr>
              <a:t>, C., Lambert, E.V. and Levitt, N.S. (2023). Using the COM-B model and behaviour change wheel to develop a theory and evidence-based intervention for women with gestational diabetes (IINDIAGO). </a:t>
            </a:r>
            <a:r>
              <a:rPr lang="en-GB" sz="1067" i="1" dirty="0">
                <a:latin typeface="Times New Roman" panose="02020603050405020304" pitchFamily="18" charset="0"/>
                <a:cs typeface="Times New Roman" panose="02020603050405020304" pitchFamily="18" charset="0"/>
              </a:rPr>
              <a:t>BMC Public Health</a:t>
            </a:r>
            <a:r>
              <a:rPr lang="en-GB" sz="1067" dirty="0">
                <a:latin typeface="Times New Roman" panose="02020603050405020304" pitchFamily="18" charset="0"/>
                <a:cs typeface="Times New Roman" panose="02020603050405020304" pitchFamily="18" charset="0"/>
              </a:rPr>
              <a:t>, 23(1). </a:t>
            </a:r>
            <a:r>
              <a:rPr lang="en-GB" sz="1067" dirty="0" err="1">
                <a:latin typeface="Times New Roman" panose="02020603050405020304" pitchFamily="18" charset="0"/>
                <a:cs typeface="Times New Roman" panose="02020603050405020304" pitchFamily="18" charset="0"/>
              </a:rPr>
              <a:t>doi:https</a:t>
            </a:r>
            <a:r>
              <a:rPr lang="en-GB" sz="1067" dirty="0">
                <a:latin typeface="Times New Roman" panose="02020603050405020304" pitchFamily="18" charset="0"/>
                <a:cs typeface="Times New Roman" panose="02020603050405020304" pitchFamily="18" charset="0"/>
              </a:rPr>
              <a:t>://doi.org/10.1186/s12889-023-15586-y.</a:t>
            </a:r>
          </a:p>
          <a:p>
            <a:pPr marL="190510" indent="-190510">
              <a:lnSpc>
                <a:spcPct val="150000"/>
              </a:lnSpc>
              <a:buFont typeface="Arial" panose="020B0604020202020204" pitchFamily="34" charset="0"/>
              <a:buChar char="•"/>
            </a:pPr>
            <a:r>
              <a:rPr lang="en-GB" sz="1067" dirty="0" err="1">
                <a:latin typeface="Times New Roman" panose="02020603050405020304" pitchFamily="18" charset="0"/>
                <a:cs typeface="Times New Roman" panose="02020603050405020304" pitchFamily="18" charset="0"/>
              </a:rPr>
              <a:t>Phang</a:t>
            </a:r>
            <a:r>
              <a:rPr lang="en-GB" sz="1067" dirty="0">
                <a:latin typeface="Times New Roman" panose="02020603050405020304" pitchFamily="18" charset="0"/>
                <a:cs typeface="Times New Roman" panose="02020603050405020304" pitchFamily="18" charset="0"/>
              </a:rPr>
              <a:t>, H. (2025). </a:t>
            </a:r>
            <a:r>
              <a:rPr lang="en-GB" sz="1067" i="1" dirty="0">
                <a:latin typeface="Times New Roman" panose="02020603050405020304" pitchFamily="18" charset="0"/>
                <a:cs typeface="Times New Roman" panose="02020603050405020304" pitchFamily="18" charset="0"/>
              </a:rPr>
              <a:t>COM-B Framework: Leveraging Behaviour Change Science in Physiotherapy</a:t>
            </a:r>
            <a:r>
              <a:rPr lang="en-GB" sz="1067" dirty="0">
                <a:latin typeface="Times New Roman" panose="02020603050405020304" pitchFamily="18" charset="0"/>
                <a:cs typeface="Times New Roman" panose="02020603050405020304" pitchFamily="18" charset="0"/>
              </a:rPr>
              <a:t>. [online] Propel Physiotherapy. Available at: https://propelphysiotherapy.com/physiotherapy/com-b-framework/ [Accessed 14 Apr. 2026].</a:t>
            </a:r>
          </a:p>
          <a:p>
            <a:pPr marL="190510" indent="-190510">
              <a:lnSpc>
                <a:spcPct val="150000"/>
              </a:lnSpc>
              <a:buFont typeface="Arial" panose="020B0604020202020204" pitchFamily="34" charset="0"/>
              <a:buChar char="•"/>
            </a:pPr>
            <a:r>
              <a:rPr lang="en-GB" sz="1067" dirty="0" err="1">
                <a:latin typeface="Times New Roman" panose="02020603050405020304" pitchFamily="18" charset="0"/>
                <a:cs typeface="Times New Roman" panose="02020603050405020304" pitchFamily="18" charset="0"/>
              </a:rPr>
              <a:t>Philippot</a:t>
            </a:r>
            <a:r>
              <a:rPr lang="en-GB" sz="1067" dirty="0">
                <a:latin typeface="Times New Roman" panose="02020603050405020304" pitchFamily="18" charset="0"/>
                <a:cs typeface="Times New Roman" panose="02020603050405020304" pitchFamily="18" charset="0"/>
              </a:rPr>
              <a:t>, A., Coppens, M., Van </a:t>
            </a:r>
            <a:r>
              <a:rPr lang="en-GB" sz="1067" dirty="0" err="1">
                <a:latin typeface="Times New Roman" panose="02020603050405020304" pitchFamily="18" charset="0"/>
                <a:cs typeface="Times New Roman" panose="02020603050405020304" pitchFamily="18" charset="0"/>
              </a:rPr>
              <a:t>Damme</a:t>
            </a:r>
            <a:r>
              <a:rPr lang="en-GB" sz="1067" dirty="0">
                <a:latin typeface="Times New Roman" panose="02020603050405020304" pitchFamily="18" charset="0"/>
                <a:cs typeface="Times New Roman" panose="02020603050405020304" pitchFamily="18" charset="0"/>
              </a:rPr>
              <a:t>, T., </a:t>
            </a:r>
            <a:r>
              <a:rPr lang="en-GB" sz="1067" dirty="0" err="1">
                <a:latin typeface="Times New Roman" panose="02020603050405020304" pitchFamily="18" charset="0"/>
                <a:cs typeface="Times New Roman" panose="02020603050405020304" pitchFamily="18" charset="0"/>
              </a:rPr>
              <a:t>Sluys</a:t>
            </a:r>
            <a:r>
              <a:rPr lang="en-GB" sz="1067" dirty="0">
                <a:latin typeface="Times New Roman" panose="02020603050405020304" pitchFamily="18" charset="0"/>
                <a:cs typeface="Times New Roman" panose="02020603050405020304" pitchFamily="18" charset="0"/>
              </a:rPr>
              <a:t>, C., </a:t>
            </a:r>
            <a:r>
              <a:rPr lang="en-GB" sz="1067" dirty="0" err="1">
                <a:latin typeface="Times New Roman" panose="02020603050405020304" pitchFamily="18" charset="0"/>
                <a:cs typeface="Times New Roman" panose="02020603050405020304" pitchFamily="18" charset="0"/>
              </a:rPr>
              <a:t>Francaux</a:t>
            </a:r>
            <a:r>
              <a:rPr lang="en-GB" sz="1067" dirty="0">
                <a:latin typeface="Times New Roman" panose="02020603050405020304" pitchFamily="18" charset="0"/>
                <a:cs typeface="Times New Roman" panose="02020603050405020304" pitchFamily="18" charset="0"/>
              </a:rPr>
              <a:t>, M., Dubois, V. and </a:t>
            </a:r>
            <a:r>
              <a:rPr lang="en-GB" sz="1067" dirty="0" err="1">
                <a:latin typeface="Times New Roman" panose="02020603050405020304" pitchFamily="18" charset="0"/>
                <a:cs typeface="Times New Roman" panose="02020603050405020304" pitchFamily="18" charset="0"/>
              </a:rPr>
              <a:t>Vancampfort</a:t>
            </a:r>
            <a:r>
              <a:rPr lang="en-GB" sz="1067" dirty="0">
                <a:latin typeface="Times New Roman" panose="02020603050405020304" pitchFamily="18" charset="0"/>
                <a:cs typeface="Times New Roman" panose="02020603050405020304" pitchFamily="18" charset="0"/>
              </a:rPr>
              <a:t>, D. (2026). Combining the behaviour change wheel framework with a co-design approach to develop an outpatient physical activity intervention for adolescents with depression: a blueprint. </a:t>
            </a:r>
            <a:r>
              <a:rPr lang="en-GB" sz="1067" i="1" dirty="0">
                <a:latin typeface="Times New Roman" panose="02020603050405020304" pitchFamily="18" charset="0"/>
                <a:cs typeface="Times New Roman" panose="02020603050405020304" pitchFamily="18" charset="0"/>
              </a:rPr>
              <a:t>Mental Health and Physical Activity</a:t>
            </a:r>
            <a:r>
              <a:rPr lang="en-GB" sz="1067" dirty="0">
                <a:latin typeface="Times New Roman" panose="02020603050405020304" pitchFamily="18" charset="0"/>
                <a:cs typeface="Times New Roman" panose="02020603050405020304" pitchFamily="18" charset="0"/>
              </a:rPr>
              <a:t>, 30, p.100758. </a:t>
            </a:r>
            <a:r>
              <a:rPr lang="en-GB" sz="1067" dirty="0" err="1">
                <a:latin typeface="Times New Roman" panose="02020603050405020304" pitchFamily="18" charset="0"/>
                <a:cs typeface="Times New Roman" panose="02020603050405020304" pitchFamily="18" charset="0"/>
              </a:rPr>
              <a:t>doi:https</a:t>
            </a:r>
            <a:r>
              <a:rPr lang="en-GB" sz="1067" dirty="0">
                <a:latin typeface="Times New Roman" panose="02020603050405020304" pitchFamily="18" charset="0"/>
                <a:cs typeface="Times New Roman" panose="02020603050405020304" pitchFamily="18" charset="0"/>
              </a:rPr>
              <a:t>://doi.org/10.1016/j.mhpa.2026.100758.</a:t>
            </a:r>
          </a:p>
          <a:p>
            <a:pPr marL="190510" indent="-190510">
              <a:lnSpc>
                <a:spcPct val="150000"/>
              </a:lnSpc>
              <a:buFont typeface="Arial" panose="020B0604020202020204" pitchFamily="34" charset="0"/>
              <a:buChar char="•"/>
            </a:pPr>
            <a:r>
              <a:rPr lang="en-GB" sz="1067" dirty="0">
                <a:latin typeface="Times New Roman" panose="02020603050405020304" pitchFamily="18" charset="0"/>
                <a:cs typeface="Times New Roman" panose="02020603050405020304" pitchFamily="18" charset="0"/>
              </a:rPr>
              <a:t>UNICEF (2023). </a:t>
            </a:r>
            <a:r>
              <a:rPr lang="en-GB" sz="1067" i="1" dirty="0">
                <a:latin typeface="Times New Roman" panose="02020603050405020304" pitchFamily="18" charset="0"/>
                <a:cs typeface="Times New Roman" panose="02020603050405020304" pitchFamily="18" charset="0"/>
              </a:rPr>
              <a:t>A toolkit based upon the COM-B model and Behaviour Change Wheel EVIDENCE-BASED INTERVENTION DESIGN FOR BEHAVIOUR CHANGE DURING A HEALTH EMERGENCY</a:t>
            </a:r>
            <a:r>
              <a:rPr lang="en-GB" sz="1067" dirty="0">
                <a:latin typeface="Times New Roman" panose="02020603050405020304" pitchFamily="18" charset="0"/>
                <a:cs typeface="Times New Roman" panose="02020603050405020304" pitchFamily="18" charset="0"/>
              </a:rPr>
              <a:t>. [online] Available at: https://www.unicef.org/innocenti/media/3801/file/Evidence-based-Intervention-Design-Behaviour-Change-2023.pdf [Accessed 14 Apr. 2026].</a:t>
            </a:r>
          </a:p>
          <a:p>
            <a:pPr marL="190510" indent="-190510">
              <a:lnSpc>
                <a:spcPct val="150000"/>
              </a:lnSpc>
              <a:buFont typeface="Arial" panose="020B0604020202020204" pitchFamily="34" charset="0"/>
              <a:buChar char="•"/>
            </a:pPr>
            <a:r>
              <a:rPr lang="en-GB" sz="1067" dirty="0">
                <a:latin typeface="Times New Roman" panose="02020603050405020304" pitchFamily="18" charset="0"/>
                <a:cs typeface="Times New Roman" panose="02020603050405020304" pitchFamily="18" charset="0"/>
              </a:rPr>
              <a:t>West, R. and </a:t>
            </a:r>
            <a:r>
              <a:rPr lang="en-GB" sz="1067" dirty="0" err="1">
                <a:latin typeface="Times New Roman" panose="02020603050405020304" pitchFamily="18" charset="0"/>
                <a:cs typeface="Times New Roman" panose="02020603050405020304" pitchFamily="18" charset="0"/>
              </a:rPr>
              <a:t>Michie</a:t>
            </a:r>
            <a:r>
              <a:rPr lang="en-GB" sz="1067" dirty="0">
                <a:latin typeface="Times New Roman" panose="02020603050405020304" pitchFamily="18" charset="0"/>
                <a:cs typeface="Times New Roman" panose="02020603050405020304" pitchFamily="18" charset="0"/>
              </a:rPr>
              <a:t>, S. (2020). A Brief Introduction to the COM-B Model of Behaviour and the PRIME Theory of Motivation. </a:t>
            </a:r>
            <a:r>
              <a:rPr lang="en-GB" sz="1067" i="1" dirty="0" err="1">
                <a:latin typeface="Times New Roman" panose="02020603050405020304" pitchFamily="18" charset="0"/>
                <a:cs typeface="Times New Roman" panose="02020603050405020304" pitchFamily="18" charset="0"/>
              </a:rPr>
              <a:t>Qeios</a:t>
            </a:r>
            <a:r>
              <a:rPr lang="en-GB" sz="1067" dirty="0">
                <a:latin typeface="Times New Roman" panose="02020603050405020304" pitchFamily="18" charset="0"/>
                <a:cs typeface="Times New Roman" panose="02020603050405020304" pitchFamily="18" charset="0"/>
              </a:rPr>
              <a:t>, [online] 2(1). </a:t>
            </a:r>
            <a:r>
              <a:rPr lang="en-GB" sz="1067" dirty="0" err="1">
                <a:latin typeface="Times New Roman" panose="02020603050405020304" pitchFamily="18" charset="0"/>
                <a:cs typeface="Times New Roman" panose="02020603050405020304" pitchFamily="18" charset="0"/>
              </a:rPr>
              <a:t>doi:https</a:t>
            </a:r>
            <a:r>
              <a:rPr lang="en-GB" sz="1067" dirty="0">
                <a:latin typeface="Times New Roman" panose="02020603050405020304" pitchFamily="18" charset="0"/>
                <a:cs typeface="Times New Roman" panose="02020603050405020304" pitchFamily="18" charset="0"/>
              </a:rPr>
              <a:t>://doi.org/10.32388/ww04e6.2.</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0D2340"/>
          </a:solidFill>
          <a:ln w="12700">
            <a:solidFill>
              <a:srgbClr val="0D2340"/>
            </a:solidFill>
            <a:prstDash val="solid"/>
          </a:ln>
        </p:spPr>
        <p:txBody>
          <a:bodyPr/>
          <a:lstStyle/>
          <a:p>
            <a:endParaRPr lang="en-IN" sz="2400"/>
          </a:p>
        </p:txBody>
      </p:sp>
      <p:sp>
        <p:nvSpPr>
          <p:cNvPr id="3" name="Shape 1"/>
          <p:cNvSpPr/>
          <p:nvPr/>
        </p:nvSpPr>
        <p:spPr>
          <a:xfrm>
            <a:off x="0" y="914400"/>
            <a:ext cx="12192000" cy="73152"/>
          </a:xfrm>
          <a:prstGeom prst="rect">
            <a:avLst/>
          </a:prstGeom>
          <a:solidFill>
            <a:srgbClr val="0A7E8C"/>
          </a:solidFill>
          <a:ln w="12700">
            <a:solidFill>
              <a:srgbClr val="0A7E8C"/>
            </a:solidFill>
            <a:prstDash val="solid"/>
          </a:ln>
        </p:spPr>
        <p:txBody>
          <a:bodyPr/>
          <a:lstStyle/>
          <a:p>
            <a:endParaRPr lang="en-IN" sz="2400"/>
          </a:p>
        </p:txBody>
      </p:sp>
      <p:sp>
        <p:nvSpPr>
          <p:cNvPr id="4" name="Text 2"/>
          <p:cNvSpPr/>
          <p:nvPr/>
        </p:nvSpPr>
        <p:spPr>
          <a:xfrm>
            <a:off x="365760" y="0"/>
            <a:ext cx="11460480" cy="914400"/>
          </a:xfrm>
          <a:prstGeom prst="rect">
            <a:avLst/>
          </a:prstGeom>
          <a:noFill/>
          <a:ln/>
        </p:spPr>
        <p:txBody>
          <a:bodyPr wrap="square" rtlCol="0" anchor="ctr"/>
          <a:lstStyle/>
          <a:p>
            <a:r>
              <a:rPr lang="en-US" sz="3200" b="1" dirty="0">
                <a:solidFill>
                  <a:srgbClr val="FFFFFF"/>
                </a:solidFill>
                <a:latin typeface="Calibri" pitchFamily="34" charset="0"/>
                <a:ea typeface="Calibri" pitchFamily="34" charset="-122"/>
                <a:cs typeface="Calibri" pitchFamily="34" charset="-120"/>
              </a:rPr>
              <a:t>References</a:t>
            </a:r>
            <a:endParaRPr lang="en-US" sz="3200" dirty="0"/>
          </a:p>
        </p:txBody>
      </p:sp>
      <p:sp>
        <p:nvSpPr>
          <p:cNvPr id="5" name="Text 3"/>
          <p:cNvSpPr/>
          <p:nvPr/>
        </p:nvSpPr>
        <p:spPr>
          <a:xfrm>
            <a:off x="9875520" y="121920"/>
            <a:ext cx="2072640" cy="670560"/>
          </a:xfrm>
          <a:prstGeom prst="rect">
            <a:avLst/>
          </a:prstGeom>
          <a:noFill/>
          <a:ln/>
        </p:spPr>
        <p:txBody>
          <a:bodyPr wrap="square" rtlCol="0" anchor="ctr"/>
          <a:lstStyle/>
          <a:p>
            <a:pPr algn="ctr"/>
            <a:r>
              <a:rPr lang="en-US" sz="933" dirty="0">
                <a:solidFill>
                  <a:srgbClr val="5BC8C8"/>
                </a:solidFill>
                <a:latin typeface="Calibri" pitchFamily="34" charset="0"/>
                <a:ea typeface="Calibri" pitchFamily="34" charset="-122"/>
                <a:cs typeface="Calibri" pitchFamily="34" charset="-120"/>
              </a:rPr>
              <a:t>Harvard Referencing Style  |  All references cited in-text throughout the presentation  |  Minimum 20 references</a:t>
            </a:r>
            <a:endParaRPr lang="en-US" sz="933" dirty="0"/>
          </a:p>
        </p:txBody>
      </p:sp>
      <p:sp>
        <p:nvSpPr>
          <p:cNvPr id="6" name="Text 4"/>
          <p:cNvSpPr/>
          <p:nvPr/>
        </p:nvSpPr>
        <p:spPr>
          <a:xfrm>
            <a:off x="365760" y="1072896"/>
            <a:ext cx="5791200" cy="5669280"/>
          </a:xfrm>
          <a:prstGeom prst="rect">
            <a:avLst/>
          </a:prstGeom>
          <a:noFill/>
          <a:ln/>
        </p:spPr>
        <p:txBody>
          <a:bodyPr wrap="square" rtlCol="0" anchor="ctr"/>
          <a:lstStyle/>
          <a:p>
            <a:pPr>
              <a:spcAft>
                <a:spcPts val="533"/>
              </a:spcAft>
            </a:pPr>
            <a:r>
              <a:rPr lang="en-US" sz="960" dirty="0">
                <a:solidFill>
                  <a:srgbClr val="1E2D3D"/>
                </a:solidFill>
                <a:latin typeface="Calibri" pitchFamily="34" charset="0"/>
                <a:ea typeface="Calibri" pitchFamily="34" charset="-122"/>
                <a:cs typeface="Calibri" pitchFamily="34" charset="-120"/>
              </a:rPr>
              <a:t>Acosta, F.J. et al. (2021) 'Factors associated with therapeutic adherence in outpatients with mental disorders: a systematic review', Frontiers in Psychiatry, 12, p.714023.</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Alvarez-Jimenez, M. et al. (2023) 'Adolescent mental health 4.0: meeting young people where they are in the digital age', Journal of the American Academy of Child &amp; Adolescent Psychiatry, 62(6), pp.637–641.</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Anthes, E. (2019) 'Mental health: there's an app for that', Nature, 532(7597), pp.20–23.</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Creswell, C. et al. (2021) 'Young people's mental health during the COVID-19 pandemic', The Lancet Child &amp; Adolescent Health, 5(8), pp.535–537.</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Dray, J. et al. (2017) 'Systematic review of universal resilience-focused interventions targeting child and adolescent mental health in the school setting', Journal of the American Academy of Child &amp; Adolescent Psychiatry, 56(10), pp.813–824.</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Ellard-Gray, A. et al. (2015) 'Finding the hidden participant: solutions for recruiting hidden, hard-to-reach, and vulnerable populations', International Journal of Qualitative Methods, 14(5), pp.1–10.</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Grist, R., Porter, J. and Stallard, P. (2017) 'Mental health mobile apps for preadolescents and adolescents: a systematic review', Journal of Medical Internet Research, 19(5), p.e176.</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Health and Social Care Information Centre (2018) Mental health of children and young people in England, 2017: Summary of key findings. NHS Digital, Leeds.</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ICO (2021) Children's code: age appropriate design code. Information Commissioner's Office, Wilmslow. Available at: https://ico.org.uk/for-organisations/uk-gdpr-guidance-and-resources/childrens-information/childrens-code-guidance-and-resources/ (Accessed: 12 March 2026).</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Kessler, R.C. et al. (2007) 'Lifetime prevalence and age-of-onset distributions of mental disorders in the World Health Organization's World Mental Health Survey Initiative', World Psychiatry, 6(3), pp.168–176.</a:t>
            </a:r>
            <a:endParaRPr lang="en-US" sz="960" dirty="0"/>
          </a:p>
        </p:txBody>
      </p:sp>
      <p:sp>
        <p:nvSpPr>
          <p:cNvPr id="7" name="Text 5"/>
          <p:cNvSpPr/>
          <p:nvPr/>
        </p:nvSpPr>
        <p:spPr>
          <a:xfrm>
            <a:off x="6400800" y="1072896"/>
            <a:ext cx="5791200" cy="5669280"/>
          </a:xfrm>
          <a:prstGeom prst="rect">
            <a:avLst/>
          </a:prstGeom>
          <a:noFill/>
          <a:ln/>
        </p:spPr>
        <p:txBody>
          <a:bodyPr wrap="square" rtlCol="0" anchor="ctr"/>
          <a:lstStyle/>
          <a:p>
            <a:pPr>
              <a:spcAft>
                <a:spcPts val="533"/>
              </a:spcAft>
            </a:pPr>
            <a:r>
              <a:rPr lang="en-US" sz="960" dirty="0">
                <a:solidFill>
                  <a:srgbClr val="1E2D3D"/>
                </a:solidFill>
                <a:latin typeface="Calibri" pitchFamily="34" charset="0"/>
                <a:ea typeface="Calibri" pitchFamily="34" charset="-122"/>
                <a:cs typeface="Calibri" pitchFamily="34" charset="-120"/>
              </a:rPr>
              <a:t>Linardon, J. et al. (2020) 'The efficacy of app-supported smartphone interventions for mental health problems: a meta-analysis of randomized controlled trials', World Psychiatry, 19(3), pp.325–336.</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NHS England (2019) The NHS long term plan. NHS England, London. Available at: https://www.longtermplan.nhs.uk (Accessed: 10 March 2026).</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NICE (2019) Depression in children and young people: identification and management. NICE guideline NG134. National Institute for Health and Care Excellence, London.</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ONS (2023) Children's and young people's experiences of loneliness, UK: 2021–2022. Office for National Statistics, Newport.</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Radez, J. et al. (2021) 'Why do children and adolescents (not) seek and access professional help for their mental health problems? A systematic review of quantitative and qualitative studies', European Child &amp; Adolescent Psychiatry, 30(2), pp.183–211.</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Reitz, A.K. et al. (2021) 'GDPR and clinical practice in mental health: perspectives and impact', BJPsych Bulletin, 45(4), pp.232–238.</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Scott, K. et al. (2019) 'Developing digital interventions for mental health: perspectives from young people and practitioners', Evidence-Based Mental Health, 22(4), pp.155–160.</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Torous, J. et al. (2021) 'The growing field of digital psychiatry: current evidence and the future of apps, social media, chatbots, and virtual reality', World Psychiatry, 20(3), pp.318–335.</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Young Minds (2023) Young Minds annual survey 2022/23: young people and mental health. Young Minds, London. Available at: https://www.youngminds.org.uk (Accessed: 11 March 2026).</a:t>
            </a:r>
            <a:endParaRPr lang="en-US" sz="960" dirty="0"/>
          </a:p>
          <a:p>
            <a:pPr>
              <a:spcAft>
                <a:spcPts val="533"/>
              </a:spcAft>
            </a:pPr>
            <a:r>
              <a:rPr lang="en-US" sz="960" dirty="0">
                <a:solidFill>
                  <a:srgbClr val="1E2D3D"/>
                </a:solidFill>
                <a:latin typeface="Calibri" pitchFamily="34" charset="0"/>
                <a:ea typeface="Calibri" pitchFamily="34" charset="-122"/>
                <a:cs typeface="Calibri" pitchFamily="34" charset="-120"/>
              </a:rPr>
              <a:t>Yung, A.R. et al. (2019) 'Digital mental health interventions for young people: an overview of the evidence base', Social Psychiatry and Psychiatric Epidemiology, 54(4), pp.415–424.</a:t>
            </a:r>
            <a:endParaRPr lang="en-US" sz="960" dirty="0"/>
          </a:p>
        </p:txBody>
      </p:sp>
      <p:sp>
        <p:nvSpPr>
          <p:cNvPr id="8" name="Shape 6"/>
          <p:cNvSpPr/>
          <p:nvPr/>
        </p:nvSpPr>
        <p:spPr>
          <a:xfrm>
            <a:off x="0" y="6522720"/>
            <a:ext cx="12192000" cy="335280"/>
          </a:xfrm>
          <a:prstGeom prst="rect">
            <a:avLst/>
          </a:prstGeom>
          <a:solidFill>
            <a:srgbClr val="1E2D3D"/>
          </a:solidFill>
          <a:ln w="12700">
            <a:solidFill>
              <a:srgbClr val="1E2D3D"/>
            </a:solidFill>
            <a:prstDash val="solid"/>
          </a:ln>
        </p:spPr>
        <p:txBody>
          <a:bodyPr/>
          <a:lstStyle/>
          <a:p>
            <a:endParaRPr lang="en-IN" sz="2400"/>
          </a:p>
        </p:txBody>
      </p:sp>
      <p:sp>
        <p:nvSpPr>
          <p:cNvPr id="9" name="Text 7"/>
          <p:cNvSpPr/>
          <p:nvPr/>
        </p:nvSpPr>
        <p:spPr>
          <a:xfrm>
            <a:off x="243840" y="6522720"/>
            <a:ext cx="11704320" cy="335280"/>
          </a:xfrm>
          <a:prstGeom prst="rect">
            <a:avLst/>
          </a:prstGeom>
          <a:noFill/>
          <a:ln/>
        </p:spPr>
        <p:txBody>
          <a:bodyPr wrap="square" rtlCol="0" anchor="ctr"/>
          <a:lstStyle/>
          <a:p>
            <a:pPr algn="ctr"/>
            <a:r>
              <a:rPr lang="en-US" sz="1067" dirty="0">
                <a:solidFill>
                  <a:srgbClr val="D6E4EA"/>
                </a:solidFill>
                <a:latin typeface="Calibri" pitchFamily="34" charset="0"/>
                <a:ea typeface="Calibri" pitchFamily="34" charset="-122"/>
                <a:cs typeface="Calibri" pitchFamily="34" charset="-120"/>
              </a:rPr>
              <a:t>Adolescent Mental Health | Digital Health Promotion Intervention | LCHS7009 | University of Wales Trinity Saint David</a:t>
            </a:r>
            <a:endParaRPr lang="en-US" sz="1067"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677</TotalTime>
  <Words>7624</Words>
  <Application>Microsoft Office PowerPoint</Application>
  <PresentationFormat>Widescreen</PresentationFormat>
  <Paragraphs>726</Paragraphs>
  <Slides>61</Slides>
  <Notes>54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61</vt:i4>
      </vt:variant>
    </vt:vector>
  </HeadingPairs>
  <TitlesOfParts>
    <vt:vector size="69" baseType="lpstr">
      <vt:lpstr>Arial</vt:lpstr>
      <vt:lpstr>Calibri</vt:lpstr>
      <vt:lpstr>Century Gothic</vt:lpstr>
      <vt:lpstr>Corbel</vt:lpstr>
      <vt:lpstr>Garamond</vt:lpstr>
      <vt:lpstr>Google Sans</vt:lpstr>
      <vt:lpstr>Times New Roman</vt:lpstr>
      <vt:lpstr>Savon</vt:lpstr>
      <vt:lpstr>PowerPoint Presentation</vt:lpstr>
      <vt:lpstr>Public Health Problem</vt:lpstr>
      <vt:lpstr>Scale of the Problem (Epidemiology)</vt:lpstr>
      <vt:lpstr>Suicide &amp; Severity (Evidence-based urgency)</vt:lpstr>
      <vt:lpstr>Target Group Justification (10–19 years)</vt:lpstr>
      <vt:lpstr>Consequences if Not Addressed </vt:lpstr>
      <vt:lpstr>Justification for Intervention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Problem: Adolescent Mental Health (Ages 10–19)</dc:title>
  <dc:creator>Macbook Air</dc:creator>
  <cp:lastModifiedBy>prashant gajera</cp:lastModifiedBy>
  <cp:revision>4</cp:revision>
  <dcterms:created xsi:type="dcterms:W3CDTF">2026-04-05T20:27:33Z</dcterms:created>
  <dcterms:modified xsi:type="dcterms:W3CDTF">2026-04-15T21:56:00Z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