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5"/>
  </p:notesMasterIdLst>
  <p:sldIdLst>
    <p:sldId id="256" r:id="rId2"/>
    <p:sldId id="503" r:id="rId3"/>
    <p:sldId id="504" r:id="rId4"/>
    <p:sldId id="447" r:id="rId5"/>
    <p:sldId id="509" r:id="rId6"/>
    <p:sldId id="374" r:id="rId7"/>
    <p:sldId id="519" r:id="rId8"/>
    <p:sldId id="516" r:id="rId9"/>
    <p:sldId id="510" r:id="rId10"/>
    <p:sldId id="518" r:id="rId11"/>
    <p:sldId id="517" r:id="rId12"/>
    <p:sldId id="524" r:id="rId13"/>
    <p:sldId id="508" r:id="rId14"/>
    <p:sldId id="394" r:id="rId15"/>
    <p:sldId id="269" r:id="rId16"/>
    <p:sldId id="511" r:id="rId17"/>
    <p:sldId id="512" r:id="rId18"/>
    <p:sldId id="513" r:id="rId19"/>
    <p:sldId id="514" r:id="rId20"/>
    <p:sldId id="494" r:id="rId21"/>
    <p:sldId id="495" r:id="rId22"/>
    <p:sldId id="496" r:id="rId23"/>
    <p:sldId id="275" r:id="rId24"/>
    <p:sldId id="497" r:id="rId25"/>
    <p:sldId id="278" r:id="rId26"/>
    <p:sldId id="498" r:id="rId27"/>
    <p:sldId id="289" r:id="rId28"/>
    <p:sldId id="499" r:id="rId29"/>
    <p:sldId id="297" r:id="rId30"/>
    <p:sldId id="302" r:id="rId31"/>
    <p:sldId id="303" r:id="rId32"/>
    <p:sldId id="306" r:id="rId33"/>
    <p:sldId id="515" r:id="rId34"/>
    <p:sldId id="268" r:id="rId35"/>
    <p:sldId id="488" r:id="rId36"/>
    <p:sldId id="270" r:id="rId37"/>
    <p:sldId id="271" r:id="rId38"/>
    <p:sldId id="273" r:id="rId39"/>
    <p:sldId id="500" r:id="rId40"/>
    <p:sldId id="272" r:id="rId41"/>
    <p:sldId id="487" r:id="rId42"/>
    <p:sldId id="277" r:id="rId43"/>
    <p:sldId id="421" r:id="rId44"/>
    <p:sldId id="493" r:id="rId45"/>
    <p:sldId id="492" r:id="rId46"/>
    <p:sldId id="422" r:id="rId47"/>
    <p:sldId id="280" r:id="rId48"/>
    <p:sldId id="281" r:id="rId49"/>
    <p:sldId id="282" r:id="rId50"/>
    <p:sldId id="283" r:id="rId51"/>
    <p:sldId id="427" r:id="rId52"/>
    <p:sldId id="285" r:id="rId53"/>
    <p:sldId id="520" r:id="rId54"/>
    <p:sldId id="525" r:id="rId55"/>
    <p:sldId id="286" r:id="rId56"/>
    <p:sldId id="287" r:id="rId57"/>
    <p:sldId id="527" r:id="rId58"/>
    <p:sldId id="521" r:id="rId59"/>
    <p:sldId id="522" r:id="rId60"/>
    <p:sldId id="523" r:id="rId61"/>
    <p:sldId id="485" r:id="rId62"/>
    <p:sldId id="288" r:id="rId63"/>
    <p:sldId id="290" r:id="rId64"/>
    <p:sldId id="292" r:id="rId65"/>
    <p:sldId id="293" r:id="rId66"/>
    <p:sldId id="295" r:id="rId67"/>
    <p:sldId id="296" r:id="rId68"/>
    <p:sldId id="298" r:id="rId69"/>
    <p:sldId id="299" r:id="rId70"/>
    <p:sldId id="300" r:id="rId71"/>
    <p:sldId id="491" r:id="rId72"/>
    <p:sldId id="501" r:id="rId73"/>
    <p:sldId id="502" r:id="rId7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997064-6308-4A43-D72A-739C45B5107A}" v="174" dt="2025-09-26T09:22:05.1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21" autoAdjust="0"/>
    <p:restoredTop sz="81801" autoAdjust="0"/>
  </p:normalViewPr>
  <p:slideViewPr>
    <p:cSldViewPr snapToGrid="0">
      <p:cViewPr varScale="1">
        <p:scale>
          <a:sx n="57" d="100"/>
          <a:sy n="57" d="100"/>
        </p:scale>
        <p:origin x="15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E322-6714-4962-B450-AB4E161EA7F9}"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501CCE90-B815-46D9-A9AF-BCA3C4ACC010}">
      <dgm:prSet/>
      <dgm:spPr/>
      <dgm:t>
        <a:bodyPr/>
        <a:lstStyle/>
        <a:p>
          <a:r>
            <a:rPr lang="en-GB"/>
            <a:t>Individuals Presentation </a:t>
          </a:r>
          <a:endParaRPr lang="en-US"/>
        </a:p>
      </dgm:t>
    </dgm:pt>
    <dgm:pt modelId="{CE2B9632-7AF6-4733-A2D0-2A697BA38CB1}" type="parTrans" cxnId="{F1ADE35B-24F2-4E39-A8EE-ABE58D6AF065}">
      <dgm:prSet/>
      <dgm:spPr/>
      <dgm:t>
        <a:bodyPr/>
        <a:lstStyle/>
        <a:p>
          <a:endParaRPr lang="en-US"/>
        </a:p>
      </dgm:t>
    </dgm:pt>
    <dgm:pt modelId="{CD53325B-11AE-4E68-95E0-76284F1D64C2}" type="sibTrans" cxnId="{F1ADE35B-24F2-4E39-A8EE-ABE58D6AF065}">
      <dgm:prSet/>
      <dgm:spPr/>
      <dgm:t>
        <a:bodyPr/>
        <a:lstStyle/>
        <a:p>
          <a:endParaRPr lang="en-US"/>
        </a:p>
      </dgm:t>
    </dgm:pt>
    <dgm:pt modelId="{C8577377-9C91-4179-ABD1-5B11A36B5C08}">
      <dgm:prSet/>
      <dgm:spPr/>
      <dgm:t>
        <a:bodyPr/>
        <a:lstStyle/>
        <a:p>
          <a:r>
            <a:rPr lang="en-GB"/>
            <a:t>January 2026</a:t>
          </a:r>
          <a:endParaRPr lang="en-US"/>
        </a:p>
      </dgm:t>
    </dgm:pt>
    <dgm:pt modelId="{D761D399-1D82-4ACD-990E-8ED7E99C896A}" type="parTrans" cxnId="{8BAE0D89-8281-4DE5-ADAE-8FF9C75D23CF}">
      <dgm:prSet/>
      <dgm:spPr/>
      <dgm:t>
        <a:bodyPr/>
        <a:lstStyle/>
        <a:p>
          <a:endParaRPr lang="en-US"/>
        </a:p>
      </dgm:t>
    </dgm:pt>
    <dgm:pt modelId="{D9465558-9124-4B83-ADE5-9BF304811294}" type="sibTrans" cxnId="{8BAE0D89-8281-4DE5-ADAE-8FF9C75D23CF}">
      <dgm:prSet/>
      <dgm:spPr/>
      <dgm:t>
        <a:bodyPr/>
        <a:lstStyle/>
        <a:p>
          <a:endParaRPr lang="en-US"/>
        </a:p>
      </dgm:t>
    </dgm:pt>
    <dgm:pt modelId="{034C1428-E63D-4A13-8A00-6E3CC81F6BD2}">
      <dgm:prSet/>
      <dgm:spPr/>
      <dgm:t>
        <a:bodyPr/>
        <a:lstStyle/>
        <a:p>
          <a:r>
            <a:rPr lang="en-GB"/>
            <a:t>15 Minutes with slides – will be recorded. </a:t>
          </a:r>
          <a:endParaRPr lang="en-US"/>
        </a:p>
      </dgm:t>
    </dgm:pt>
    <dgm:pt modelId="{2AAE9173-FAA7-405C-A5BF-52F365BB085E}" type="parTrans" cxnId="{D1F1F73E-B9E0-4B6D-ABC1-BFB94C106ECA}">
      <dgm:prSet/>
      <dgm:spPr/>
      <dgm:t>
        <a:bodyPr/>
        <a:lstStyle/>
        <a:p>
          <a:endParaRPr lang="en-US"/>
        </a:p>
      </dgm:t>
    </dgm:pt>
    <dgm:pt modelId="{463C9E31-714D-46AD-AF63-6A42146111E9}" type="sibTrans" cxnId="{D1F1F73E-B9E0-4B6D-ABC1-BFB94C106ECA}">
      <dgm:prSet/>
      <dgm:spPr/>
      <dgm:t>
        <a:bodyPr/>
        <a:lstStyle/>
        <a:p>
          <a:endParaRPr lang="en-US"/>
        </a:p>
      </dgm:t>
    </dgm:pt>
    <dgm:pt modelId="{73FC6C42-DD5E-4A78-8AC5-E15AF0ABE343}" type="pres">
      <dgm:prSet presAssocID="{BAFDE322-6714-4962-B450-AB4E161EA7F9}" presName="vert0" presStyleCnt="0">
        <dgm:presLayoutVars>
          <dgm:dir/>
          <dgm:animOne val="branch"/>
          <dgm:animLvl val="lvl"/>
        </dgm:presLayoutVars>
      </dgm:prSet>
      <dgm:spPr/>
    </dgm:pt>
    <dgm:pt modelId="{98CACA05-E16C-46C0-86CF-D7609078A48B}" type="pres">
      <dgm:prSet presAssocID="{501CCE90-B815-46D9-A9AF-BCA3C4ACC010}" presName="thickLine" presStyleLbl="alignNode1" presStyleIdx="0" presStyleCnt="3"/>
      <dgm:spPr/>
    </dgm:pt>
    <dgm:pt modelId="{7601D3BB-9DFC-4AD5-B46B-E2A9B3C77811}" type="pres">
      <dgm:prSet presAssocID="{501CCE90-B815-46D9-A9AF-BCA3C4ACC010}" presName="horz1" presStyleCnt="0"/>
      <dgm:spPr/>
    </dgm:pt>
    <dgm:pt modelId="{8D2EF57B-4067-4640-9A40-DB38E682EABC}" type="pres">
      <dgm:prSet presAssocID="{501CCE90-B815-46D9-A9AF-BCA3C4ACC010}" presName="tx1" presStyleLbl="revTx" presStyleIdx="0" presStyleCnt="3"/>
      <dgm:spPr/>
    </dgm:pt>
    <dgm:pt modelId="{84B20396-A372-4D90-9D4B-315C9FBB60EE}" type="pres">
      <dgm:prSet presAssocID="{501CCE90-B815-46D9-A9AF-BCA3C4ACC010}" presName="vert1" presStyleCnt="0"/>
      <dgm:spPr/>
    </dgm:pt>
    <dgm:pt modelId="{0D2F677D-115A-49A3-9D3C-504C50FDA0C1}" type="pres">
      <dgm:prSet presAssocID="{C8577377-9C91-4179-ABD1-5B11A36B5C08}" presName="thickLine" presStyleLbl="alignNode1" presStyleIdx="1" presStyleCnt="3"/>
      <dgm:spPr/>
    </dgm:pt>
    <dgm:pt modelId="{6A021F0E-D2F4-430D-B985-98B4ECB99FBF}" type="pres">
      <dgm:prSet presAssocID="{C8577377-9C91-4179-ABD1-5B11A36B5C08}" presName="horz1" presStyleCnt="0"/>
      <dgm:spPr/>
    </dgm:pt>
    <dgm:pt modelId="{578CCA8E-FF58-4270-9E8E-D8769E6C4448}" type="pres">
      <dgm:prSet presAssocID="{C8577377-9C91-4179-ABD1-5B11A36B5C08}" presName="tx1" presStyleLbl="revTx" presStyleIdx="1" presStyleCnt="3"/>
      <dgm:spPr/>
    </dgm:pt>
    <dgm:pt modelId="{3AECFC84-B9EF-4A85-ACD2-819B172439B5}" type="pres">
      <dgm:prSet presAssocID="{C8577377-9C91-4179-ABD1-5B11A36B5C08}" presName="vert1" presStyleCnt="0"/>
      <dgm:spPr/>
    </dgm:pt>
    <dgm:pt modelId="{2D9FD20C-09DA-4D7F-8432-E8DD59CDF182}" type="pres">
      <dgm:prSet presAssocID="{034C1428-E63D-4A13-8A00-6E3CC81F6BD2}" presName="thickLine" presStyleLbl="alignNode1" presStyleIdx="2" presStyleCnt="3"/>
      <dgm:spPr/>
    </dgm:pt>
    <dgm:pt modelId="{BCD4C0FA-A81F-4B02-8FFC-201749AD3CAE}" type="pres">
      <dgm:prSet presAssocID="{034C1428-E63D-4A13-8A00-6E3CC81F6BD2}" presName="horz1" presStyleCnt="0"/>
      <dgm:spPr/>
    </dgm:pt>
    <dgm:pt modelId="{F0C5A497-ED2E-49E7-B6BE-5427B5A0C7FF}" type="pres">
      <dgm:prSet presAssocID="{034C1428-E63D-4A13-8A00-6E3CC81F6BD2}" presName="tx1" presStyleLbl="revTx" presStyleIdx="2" presStyleCnt="3"/>
      <dgm:spPr/>
    </dgm:pt>
    <dgm:pt modelId="{E5AF31A4-D877-488C-81CB-14DCC745C207}" type="pres">
      <dgm:prSet presAssocID="{034C1428-E63D-4A13-8A00-6E3CC81F6BD2}" presName="vert1" presStyleCnt="0"/>
      <dgm:spPr/>
    </dgm:pt>
  </dgm:ptLst>
  <dgm:cxnLst>
    <dgm:cxn modelId="{68CA3629-3320-436C-8515-C0ADEFB1C581}" type="presOf" srcId="{034C1428-E63D-4A13-8A00-6E3CC81F6BD2}" destId="{F0C5A497-ED2E-49E7-B6BE-5427B5A0C7FF}" srcOrd="0" destOrd="0" presId="urn:microsoft.com/office/officeart/2008/layout/LinedList"/>
    <dgm:cxn modelId="{4A097B3B-027D-4D25-95FA-FF29C34F5B40}" type="presOf" srcId="{501CCE90-B815-46D9-A9AF-BCA3C4ACC010}" destId="{8D2EF57B-4067-4640-9A40-DB38E682EABC}" srcOrd="0" destOrd="0" presId="urn:microsoft.com/office/officeart/2008/layout/LinedList"/>
    <dgm:cxn modelId="{D1F1F73E-B9E0-4B6D-ABC1-BFB94C106ECA}" srcId="{BAFDE322-6714-4962-B450-AB4E161EA7F9}" destId="{034C1428-E63D-4A13-8A00-6E3CC81F6BD2}" srcOrd="2" destOrd="0" parTransId="{2AAE9173-FAA7-405C-A5BF-52F365BB085E}" sibTransId="{463C9E31-714D-46AD-AF63-6A42146111E9}"/>
    <dgm:cxn modelId="{F1ADE35B-24F2-4E39-A8EE-ABE58D6AF065}" srcId="{BAFDE322-6714-4962-B450-AB4E161EA7F9}" destId="{501CCE90-B815-46D9-A9AF-BCA3C4ACC010}" srcOrd="0" destOrd="0" parTransId="{CE2B9632-7AF6-4733-A2D0-2A697BA38CB1}" sibTransId="{CD53325B-11AE-4E68-95E0-76284F1D64C2}"/>
    <dgm:cxn modelId="{9F646873-A584-4717-9B7B-0CA95B858A9F}" type="presOf" srcId="{BAFDE322-6714-4962-B450-AB4E161EA7F9}" destId="{73FC6C42-DD5E-4A78-8AC5-E15AF0ABE343}" srcOrd="0" destOrd="0" presId="urn:microsoft.com/office/officeart/2008/layout/LinedList"/>
    <dgm:cxn modelId="{8BAE0D89-8281-4DE5-ADAE-8FF9C75D23CF}" srcId="{BAFDE322-6714-4962-B450-AB4E161EA7F9}" destId="{C8577377-9C91-4179-ABD1-5B11A36B5C08}" srcOrd="1" destOrd="0" parTransId="{D761D399-1D82-4ACD-990E-8ED7E99C896A}" sibTransId="{D9465558-9124-4B83-ADE5-9BF304811294}"/>
    <dgm:cxn modelId="{97749DFA-00D4-4536-A647-FE7A262C53B8}" type="presOf" srcId="{C8577377-9C91-4179-ABD1-5B11A36B5C08}" destId="{578CCA8E-FF58-4270-9E8E-D8769E6C4448}" srcOrd="0" destOrd="0" presId="urn:microsoft.com/office/officeart/2008/layout/LinedList"/>
    <dgm:cxn modelId="{2792D3A0-2BDE-42CF-B4CC-876896E8CDC8}" type="presParOf" srcId="{73FC6C42-DD5E-4A78-8AC5-E15AF0ABE343}" destId="{98CACA05-E16C-46C0-86CF-D7609078A48B}" srcOrd="0" destOrd="0" presId="urn:microsoft.com/office/officeart/2008/layout/LinedList"/>
    <dgm:cxn modelId="{295F01C1-84F6-48EF-9539-073AD64529A8}" type="presParOf" srcId="{73FC6C42-DD5E-4A78-8AC5-E15AF0ABE343}" destId="{7601D3BB-9DFC-4AD5-B46B-E2A9B3C77811}" srcOrd="1" destOrd="0" presId="urn:microsoft.com/office/officeart/2008/layout/LinedList"/>
    <dgm:cxn modelId="{5CAEBF0D-AC02-48E6-BAAF-0F0EA5A50448}" type="presParOf" srcId="{7601D3BB-9DFC-4AD5-B46B-E2A9B3C77811}" destId="{8D2EF57B-4067-4640-9A40-DB38E682EABC}" srcOrd="0" destOrd="0" presId="urn:microsoft.com/office/officeart/2008/layout/LinedList"/>
    <dgm:cxn modelId="{1C65EED8-7979-43EA-BDCA-24B1CDE71175}" type="presParOf" srcId="{7601D3BB-9DFC-4AD5-B46B-E2A9B3C77811}" destId="{84B20396-A372-4D90-9D4B-315C9FBB60EE}" srcOrd="1" destOrd="0" presId="urn:microsoft.com/office/officeart/2008/layout/LinedList"/>
    <dgm:cxn modelId="{BF821625-D5F4-4411-AFDA-FFD448CDDCA1}" type="presParOf" srcId="{73FC6C42-DD5E-4A78-8AC5-E15AF0ABE343}" destId="{0D2F677D-115A-49A3-9D3C-504C50FDA0C1}" srcOrd="2" destOrd="0" presId="urn:microsoft.com/office/officeart/2008/layout/LinedList"/>
    <dgm:cxn modelId="{8325EF28-223E-4303-A85B-96050E876CBB}" type="presParOf" srcId="{73FC6C42-DD5E-4A78-8AC5-E15AF0ABE343}" destId="{6A021F0E-D2F4-430D-B985-98B4ECB99FBF}" srcOrd="3" destOrd="0" presId="urn:microsoft.com/office/officeart/2008/layout/LinedList"/>
    <dgm:cxn modelId="{984DE8A6-0729-403C-873A-EA0741CC5B5C}" type="presParOf" srcId="{6A021F0E-D2F4-430D-B985-98B4ECB99FBF}" destId="{578CCA8E-FF58-4270-9E8E-D8769E6C4448}" srcOrd="0" destOrd="0" presId="urn:microsoft.com/office/officeart/2008/layout/LinedList"/>
    <dgm:cxn modelId="{A3806B12-81F6-488A-B4C8-046D68D9B00A}" type="presParOf" srcId="{6A021F0E-D2F4-430D-B985-98B4ECB99FBF}" destId="{3AECFC84-B9EF-4A85-ACD2-819B172439B5}" srcOrd="1" destOrd="0" presId="urn:microsoft.com/office/officeart/2008/layout/LinedList"/>
    <dgm:cxn modelId="{29108E02-C17F-4AE2-AE8A-D4AD5C873887}" type="presParOf" srcId="{73FC6C42-DD5E-4A78-8AC5-E15AF0ABE343}" destId="{2D9FD20C-09DA-4D7F-8432-E8DD59CDF182}" srcOrd="4" destOrd="0" presId="urn:microsoft.com/office/officeart/2008/layout/LinedList"/>
    <dgm:cxn modelId="{2960D8D1-CFF5-4827-9724-714D105DE570}" type="presParOf" srcId="{73FC6C42-DD5E-4A78-8AC5-E15AF0ABE343}" destId="{BCD4C0FA-A81F-4B02-8FFC-201749AD3CAE}" srcOrd="5" destOrd="0" presId="urn:microsoft.com/office/officeart/2008/layout/LinedList"/>
    <dgm:cxn modelId="{77E799A4-3BCD-4397-BA1F-D3546BEA6050}" type="presParOf" srcId="{BCD4C0FA-A81F-4B02-8FFC-201749AD3CAE}" destId="{F0C5A497-ED2E-49E7-B6BE-5427B5A0C7FF}" srcOrd="0" destOrd="0" presId="urn:microsoft.com/office/officeart/2008/layout/LinedList"/>
    <dgm:cxn modelId="{47FBE129-9776-428D-8F36-CE253980B8CE}" type="presParOf" srcId="{BCD4C0FA-A81F-4B02-8FFC-201749AD3CAE}" destId="{E5AF31A4-D877-488C-81CB-14DCC745C20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ACA05-E16C-46C0-86CF-D7609078A48B}">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2EF57B-4067-4640-9A40-DB38E682EABC}">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Individuals Presentation </a:t>
          </a:r>
          <a:endParaRPr lang="en-US" sz="5100" kern="1200"/>
        </a:p>
      </dsp:txBody>
      <dsp:txXfrm>
        <a:off x="0" y="2700"/>
        <a:ext cx="6291714" cy="1841777"/>
      </dsp:txXfrm>
    </dsp:sp>
    <dsp:sp modelId="{0D2F677D-115A-49A3-9D3C-504C50FDA0C1}">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CCA8E-FF58-4270-9E8E-D8769E6C4448}">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January 2026</a:t>
          </a:r>
          <a:endParaRPr lang="en-US" sz="5100" kern="1200"/>
        </a:p>
      </dsp:txBody>
      <dsp:txXfrm>
        <a:off x="0" y="1844478"/>
        <a:ext cx="6291714" cy="1841777"/>
      </dsp:txXfrm>
    </dsp:sp>
    <dsp:sp modelId="{2D9FD20C-09DA-4D7F-8432-E8DD59CDF182}">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C5A497-ED2E-49E7-B6BE-5427B5A0C7FF}">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15 Minutes with slides – will be recorded. </a:t>
          </a:r>
          <a:endParaRPr lang="en-US" sz="5100" kern="1200"/>
        </a:p>
      </dsp:txBody>
      <dsp:txXfrm>
        <a:off x="0" y="3686256"/>
        <a:ext cx="6291714" cy="18417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8F167-4F24-49EC-94C7-42DE7E93E073}"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7BD329-5AB2-4450-9B2F-C4FC55EA6620}" type="slidenum">
              <a:rPr lang="en-GB" smtClean="0"/>
              <a:t>‹#›</a:t>
            </a:fld>
            <a:endParaRPr lang="en-GB"/>
          </a:p>
        </p:txBody>
      </p:sp>
    </p:spTree>
    <p:extLst>
      <p:ext uri="{BB962C8B-B14F-4D97-AF65-F5344CB8AC3E}">
        <p14:creationId xmlns:p14="http://schemas.microsoft.com/office/powerpoint/2010/main" val="36850751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bbc.co.uk/news/articles/cly22eelnxjo"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bbc.co.uk/news/articles/cly22eelnxjo" TargetMode="External"/><Relationship Id="rId2" Type="http://schemas.openxmlformats.org/officeDocument/2006/relationships/slide" Target="../slides/slide54.xml"/><Relationship Id="rId1" Type="http://schemas.openxmlformats.org/officeDocument/2006/relationships/notesMaster" Target="../notesMasters/notesMaster1.xml"/><Relationship Id="rId4" Type="http://schemas.openxmlformats.org/officeDocument/2006/relationships/hyperlink" Target="https://www.telegraph.co.uk/news/2025/03/21/if-russia-was-behind-heathrow-fire-is-that-an-act-of-war/"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7BD329-5AB2-4450-9B2F-C4FC55EA6620}" type="slidenum">
              <a:rPr lang="en-GB" smtClean="0"/>
              <a:t>16</a:t>
            </a:fld>
            <a:endParaRPr lang="en-GB"/>
          </a:p>
        </p:txBody>
      </p:sp>
    </p:spTree>
    <p:extLst>
      <p:ext uri="{BB962C8B-B14F-4D97-AF65-F5344CB8AC3E}">
        <p14:creationId xmlns:p14="http://schemas.microsoft.com/office/powerpoint/2010/main" val="4013419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20</a:t>
            </a:fld>
            <a:endParaRPr lang="en-US"/>
          </a:p>
        </p:txBody>
      </p:sp>
    </p:spTree>
    <p:extLst>
      <p:ext uri="{BB962C8B-B14F-4D97-AF65-F5344CB8AC3E}">
        <p14:creationId xmlns:p14="http://schemas.microsoft.com/office/powerpoint/2010/main" val="1806165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Kill one, frighten ten thousand" is a famous quote from Sun Tzu's "The Art of War," an ancient Chinese treatise on military strategy and tactics written in the 5th century BC. This quote encapsulates a key principle in Sun Tzu's teachings, which emphasizes the psychological aspect of warfare and the importance of using fear and intimidation as a strategic tool.</a:t>
            </a:r>
          </a:p>
          <a:p>
            <a:r>
              <a:rPr lang="en-US" dirty="0"/>
              <a:t>In the context of the quote, Sun Tzu is highlighting the idea that a single act of extreme violence or brutality can have a disproportionately significant impact on the enemy's morale and willingness to fight. By inflicting fear and terror through a single act, an army or commander can potentially deter a much larger force from engaging in battle or resistances.</a:t>
            </a:r>
            <a:endParaRPr lang="en-GB" dirty="0"/>
          </a:p>
          <a:p>
            <a:r>
              <a:rPr lang="en-US" dirty="0"/>
              <a:t>The underlying principle is that the fear of suffering a similar fate to the one who was killed can be a powerful motivator or demotivator in warfare. This psychological aspect of war is considered just as important as physical strength and tactical prowess.</a:t>
            </a:r>
            <a:endParaRPr lang="en-GB" dirty="0"/>
          </a:p>
          <a:p>
            <a:r>
              <a:rPr lang="en-US" dirty="0"/>
              <a:t>Overall, Sun Tzu's "The Art of War" emphasizes the strategic importance of understanding and manipulating the psychological elements of warfare to achieve victory while minimizing actual combat. It remains a highly influential work in the fields of military strategy, leadership, and conflict resolution.</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7BD329-5AB2-4450-9B2F-C4FC55EA6620}" type="slidenum">
              <a:rPr lang="en-GB" smtClean="0"/>
              <a:t>21</a:t>
            </a:fld>
            <a:endParaRPr lang="en-GB"/>
          </a:p>
        </p:txBody>
      </p:sp>
    </p:spTree>
    <p:extLst>
      <p:ext uri="{BB962C8B-B14F-4D97-AF65-F5344CB8AC3E}">
        <p14:creationId xmlns:p14="http://schemas.microsoft.com/office/powerpoint/2010/main" val="3347638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historical context of terrorism is complex and multifaceted, as terrorism has evolved over centuries in response to changing political, social, and technological dynamics. Here's an overview of the historical context of terrorism:</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Origins and Early Forms: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as a tactic of violence and intimidation, has ancient roots. Historical accounts suggest that groups and individuals have employed terror as a means of achieving political, religious, or ideological objectives for centuries.</a:t>
            </a:r>
          </a:p>
          <a:p>
            <a:pPr algn="l">
              <a:buFont typeface="Arial" panose="020B0604020202020204" pitchFamily="34" charset="0"/>
              <a:buChar char="•"/>
            </a:pPr>
            <a:r>
              <a:rPr lang="en-GB" b="0" i="0" u="none" strike="noStrike" dirty="0">
                <a:solidFill>
                  <a:srgbClr val="374151"/>
                </a:solidFill>
                <a:effectLst/>
                <a:latin typeface="Söhne"/>
              </a:rPr>
              <a:t>Some early examples of terrorism include the Sicarii, a Jewish extremist group active in the 1st century CE, and the Thuggee cult in India during the 19th century.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Nineteenth Century and Anarchist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19th century saw the emergence of anarchist movements in Europe and the Americas. Anarchist groups engaged in acts of political violence, including bombings and assassinations, to overthrow governments and challenge established authority.</a:t>
            </a:r>
          </a:p>
          <a:p>
            <a:pPr algn="l">
              <a:buFont typeface="Arial" panose="020B0604020202020204" pitchFamily="34" charset="0"/>
              <a:buChar char="•"/>
            </a:pPr>
            <a:r>
              <a:rPr lang="en-GB" b="0" i="0" u="none" strike="noStrike" dirty="0">
                <a:solidFill>
                  <a:srgbClr val="374151"/>
                </a:solidFill>
                <a:effectLst/>
                <a:latin typeface="Söhne"/>
              </a:rPr>
              <a:t>Prominent events include the assassination of Archduke Franz Ferdinand of Austria in 1914, which triggered World War I, and the Haymarket affair in Chicago in 1886.</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Decolonization and National Liberation Movements: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During the 20th century, decolonization and struggles for national liberation led to the rise of insurgent and guerrilla movements. Some of these movements, such as the Algerian National Liberation Front (FLN) and the Palestine Liberation Organization (PLO), used terrorism as a tactic to achieve their goals.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Cold War and State-Sponsored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Cold War era saw the emergence of state-sponsored terrorism. Superpower rivalry and ideological conflicts </a:t>
            </a:r>
            <a:r>
              <a:rPr lang="en-GB" b="0" i="0" u="none" strike="noStrike" dirty="0" err="1">
                <a:solidFill>
                  <a:srgbClr val="374151"/>
                </a:solidFill>
                <a:effectLst/>
                <a:latin typeface="Söhne"/>
              </a:rPr>
              <a:t>fueled</a:t>
            </a:r>
            <a:r>
              <a:rPr lang="en-GB" b="0" i="0" u="none" strike="noStrike" dirty="0">
                <a:solidFill>
                  <a:srgbClr val="374151"/>
                </a:solidFill>
                <a:effectLst/>
                <a:latin typeface="Söhne"/>
              </a:rPr>
              <a:t> the support of proxy groups engaged in acts of terrorism. For example, the Soviet Union supported groups like the Popular Front for the Liberation of Palestine (PFLP), while the United States backed anti-communist groups in various regions.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Contemporary Terrorism:</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late 20th and early 21st centuries witnessed the rise of contemporary terrorism, characterized by non-state actors with global ambitions. Notable groups include Al-Qaeda, responsible for the 9/11 attacks in the United States, and ISIS (Islamic State of Iraq and Syria).</a:t>
            </a:r>
          </a:p>
          <a:p>
            <a:pPr algn="l">
              <a:buFont typeface="Arial" panose="020B0604020202020204" pitchFamily="34" charset="0"/>
              <a:buChar char="•"/>
            </a:pPr>
            <a:r>
              <a:rPr lang="en-GB" b="0" i="0" u="none" strike="noStrike" dirty="0">
                <a:solidFill>
                  <a:srgbClr val="374151"/>
                </a:solidFill>
                <a:effectLst/>
                <a:latin typeface="Söhne"/>
              </a:rPr>
              <a:t>New technologies, such as the internet and social media, have facilitated the spread of extremist ideologies and the recruitment of individuals into terrorist groups.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Changing Tactics and Targets: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Terrorism has evolved in terms of tactics and targets. While bombings and hijackings remain common tactics, cyberterrorism and lone-wolf attacks have become more prevalent. Targets have shifted from purely political or military targets to include civilian populations and symbolic landmarks.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Counterterrorism Responses: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In response to the evolving threat of terrorism, nations have implemented various counterterrorism measures, including intelligence agencies, law enforcement, and international cooperation through organizations like INTERPOL and the United 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terrorism is a dynamic and constantly changing phenomenon. Historical context provides insights into its evolution, but each period and region has unique dynamics and motivations that have contributed to the development of terrorist movements. Understanding the historical context of terrorism is crucial for developing effective strategies to counter it and address its root causes.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22</a:t>
            </a:fld>
            <a:endParaRPr lang="en-US"/>
          </a:p>
        </p:txBody>
      </p:sp>
    </p:spTree>
    <p:extLst>
      <p:ext uri="{BB962C8B-B14F-4D97-AF65-F5344CB8AC3E}">
        <p14:creationId xmlns:p14="http://schemas.microsoft.com/office/powerpoint/2010/main" val="39101806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were a Jewish extremist group active during the 1st century CE, primarily in Roman-occupied Judea (modern-day Israel and Palestine). While the Sicarii operated in a very different historical and cultural context from modern terrorism, their actions and motivations are sometimes referenced in discussions of terrorism for a few key reasons: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Use of Political Violence:</a:t>
            </a:r>
            <a:r>
              <a:rPr lang="en-GB" b="0" i="0" u="none" strike="noStrike" dirty="0">
                <a:solidFill>
                  <a:srgbClr val="374151"/>
                </a:solidFill>
                <a:effectLst/>
                <a:latin typeface="Söhne"/>
              </a:rPr>
              <a:t> The Sicarii were known for their use of political violence, including assassinations and acts of terror against Roman officials and collaborators. Their actions were aimed at resisting Roman rule and expelling the Romans from Judea.</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Religious and Nationalistic Motivations:</a:t>
            </a:r>
            <a:r>
              <a:rPr lang="en-GB" b="0" i="0" u="none" strike="noStrike" dirty="0">
                <a:solidFill>
                  <a:srgbClr val="374151"/>
                </a:solidFill>
                <a:effectLst/>
                <a:latin typeface="Söhne"/>
              </a:rPr>
              <a:t> Like many modern terrorist groups, the Sicarii were driven by a combination of religious and nationalistic motivations. They saw their actions as a means of defending their faith and homeland against a foreign occupying power.</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Impact on Public Perception:</a:t>
            </a:r>
            <a:r>
              <a:rPr lang="en-GB" b="0" i="0" u="none" strike="noStrike" dirty="0">
                <a:solidFill>
                  <a:srgbClr val="374151"/>
                </a:solidFill>
                <a:effectLst/>
                <a:latin typeface="Söhne"/>
              </a:rPr>
              <a:t> The actions of the Sicarii had a significant impact on the perceptions of the Jewish population, the Roman authorities, and the wider world. The use of violence and terror tactics by a radical minority group can influence how a broader community or society is perceived and can have implications for how that community is treated.</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Historical Analogies:</a:t>
            </a:r>
            <a:r>
              <a:rPr lang="en-GB" b="0" i="0" u="none" strike="noStrike" dirty="0">
                <a:solidFill>
                  <a:srgbClr val="374151"/>
                </a:solidFill>
                <a:effectLst/>
                <a:latin typeface="Söhne"/>
              </a:rPr>
              <a:t> Scholars and analysts sometimes draw historical analogies to the Sicarii to better understand the motivations and strategies of modern terrorist groups. While the historical context and motivations may differ, there can be useful parallels drawn in terms of tactics, objectives, and the impact of extremist violence.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existed in a very different historical context, and the term "terrorism" as we understand it today did not exist during their time. Therefore, while there are some similarities in terms of the use of political violence and extremist ideologies, the concept of terrorism as we know it today is a modern phenomenon. Nevertheless, the historical study of groups like the Sicarii can provide valuable insights into the history of political violence and extremism.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23</a:t>
            </a:fld>
            <a:endParaRPr lang="en-US"/>
          </a:p>
        </p:txBody>
      </p:sp>
    </p:spTree>
    <p:extLst>
      <p:ext uri="{BB962C8B-B14F-4D97-AF65-F5344CB8AC3E}">
        <p14:creationId xmlns:p14="http://schemas.microsoft.com/office/powerpoint/2010/main" val="12642208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24</a:t>
            </a:fld>
            <a:endParaRPr lang="en-US"/>
          </a:p>
        </p:txBody>
      </p:sp>
    </p:spTree>
    <p:extLst>
      <p:ext uri="{BB962C8B-B14F-4D97-AF65-F5344CB8AC3E}">
        <p14:creationId xmlns:p14="http://schemas.microsoft.com/office/powerpoint/2010/main" val="3640034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employed a range of tactics to further their objectives of resisting Roman rule in Judea and fighting against perceived collaborators. Some of their primary tactics included: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Assassination:</a:t>
            </a:r>
            <a:r>
              <a:rPr lang="en-GB" b="0" i="0" u="none" strike="noStrike" dirty="0">
                <a:solidFill>
                  <a:srgbClr val="374151"/>
                </a:solidFill>
                <a:effectLst/>
                <a:latin typeface="Söhne"/>
              </a:rPr>
              <a:t> The Sicarii were infamous for carrying concealed weapons, particularly short swords or daggers called "</a:t>
            </a:r>
            <a:r>
              <a:rPr lang="en-GB" b="0" i="0" u="none" strike="noStrike" dirty="0" err="1">
                <a:solidFill>
                  <a:srgbClr val="374151"/>
                </a:solidFill>
                <a:effectLst/>
                <a:latin typeface="Söhne"/>
              </a:rPr>
              <a:t>sicae</a:t>
            </a:r>
            <a:r>
              <a:rPr lang="en-GB" b="0" i="0" u="none" strike="noStrike" dirty="0">
                <a:solidFill>
                  <a:srgbClr val="374151"/>
                </a:solidFill>
                <a:effectLst/>
                <a:latin typeface="Söhne"/>
              </a:rPr>
              <a:t>." They used these weapons to assassinate Roman officials, collaborators, and others whom they considered enemies. These assassinations were often carried out in crowded public places to maximize fear and uncertainty.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Infiltration:</a:t>
            </a:r>
            <a:r>
              <a:rPr lang="en-GB" b="0" i="0" u="none" strike="noStrike" dirty="0">
                <a:solidFill>
                  <a:srgbClr val="374151"/>
                </a:solidFill>
                <a:effectLst/>
                <a:latin typeface="Söhne"/>
              </a:rPr>
              <a:t> Members of the Sicarii sometimes infiltrated crowds or gatherings, posing as ordinary citizens or </a:t>
            </a:r>
            <a:r>
              <a:rPr lang="en-GB" b="0" i="0" u="none" strike="noStrike" dirty="0" err="1">
                <a:solidFill>
                  <a:srgbClr val="374151"/>
                </a:solidFill>
                <a:effectLst/>
                <a:latin typeface="Söhne"/>
              </a:rPr>
              <a:t>travelers</a:t>
            </a:r>
            <a:r>
              <a:rPr lang="en-GB" b="0" i="0" u="none" strike="noStrike" dirty="0">
                <a:solidFill>
                  <a:srgbClr val="374151"/>
                </a:solidFill>
                <a:effectLst/>
                <a:latin typeface="Söhne"/>
              </a:rPr>
              <a:t>. Once in position, they would carry out assassinations or acts of violence against their targets.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Ambushes:</a:t>
            </a:r>
            <a:r>
              <a:rPr lang="en-GB" b="0" i="0" u="none" strike="noStrike" dirty="0">
                <a:solidFill>
                  <a:srgbClr val="374151"/>
                </a:solidFill>
                <a:effectLst/>
                <a:latin typeface="Söhne"/>
              </a:rPr>
              <a:t> The Sicarii were known to set up ambushes along roads and in areas where Roman officials or sympathizers were likely to pass. They would then launch surprise attacks, often targeting individuals traveling with minimal protection.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Arson and Sabotage:</a:t>
            </a:r>
            <a:r>
              <a:rPr lang="en-GB" b="0" i="0" u="none" strike="noStrike" dirty="0">
                <a:solidFill>
                  <a:srgbClr val="374151"/>
                </a:solidFill>
                <a:effectLst/>
                <a:latin typeface="Söhne"/>
              </a:rPr>
              <a:t> In addition to assassinations, the Sicarii engaged in acts of arson and sabotage. They would target Roman property, infrastructure, and supply routes, aiming to disrupt Roman governance and control in the region.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Sieges:</a:t>
            </a:r>
            <a:r>
              <a:rPr lang="en-GB" b="0" i="0" u="none" strike="noStrike" dirty="0">
                <a:solidFill>
                  <a:srgbClr val="374151"/>
                </a:solidFill>
                <a:effectLst/>
                <a:latin typeface="Söhne"/>
              </a:rPr>
              <a:t> The Sicarii were responsible for the siege of the mountain fortress of Masada in 73-74 CE. They held out against Roman forces for several months before ultimately choosing mass suicide over capture.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Terror Tactics:</a:t>
            </a:r>
            <a:r>
              <a:rPr lang="en-GB" b="0" i="0" u="none" strike="noStrike" dirty="0">
                <a:solidFill>
                  <a:srgbClr val="374151"/>
                </a:solidFill>
                <a:effectLst/>
                <a:latin typeface="Söhne"/>
              </a:rPr>
              <a:t> The Sicarii's use of concealed weapons, assassinations, and public acts of violence aimed to create a climate of fear and uncertainty. This fear was intended to deter both Romans and those who were seen as collaborators from openly opposing the Sicarii's objectives.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Guerrilla Warfare:</a:t>
            </a:r>
            <a:r>
              <a:rPr lang="en-GB" b="0" i="0" u="none" strike="noStrike" dirty="0">
                <a:solidFill>
                  <a:srgbClr val="374151"/>
                </a:solidFill>
                <a:effectLst/>
                <a:latin typeface="Söhne"/>
              </a:rPr>
              <a:t> While their tactics included some elements of guerrilla warfare, the Sicarii did not engage in large-scale military confrontations with Roman forces. Instead, they relied on hit-and-run attacks and acts of terror to harass and disrupt Roman rule.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Sicarii operated in a specific historical and regional context, and their tactics were tailored to the circumstances of their time. While there are parallels between the Sicarii's tactics and those employed by some modern terrorist groups, it's also important to recognize the differences in motivation, technology, and the political landscape between ancient Judea and the contemporary world.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25</a:t>
            </a:fld>
            <a:endParaRPr lang="en-US"/>
          </a:p>
        </p:txBody>
      </p:sp>
    </p:spTree>
    <p:extLst>
      <p:ext uri="{BB962C8B-B14F-4D97-AF65-F5344CB8AC3E}">
        <p14:creationId xmlns:p14="http://schemas.microsoft.com/office/powerpoint/2010/main" val="1512718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Sicarii did not win the hearts and minds of the majority of the Jewish population in Judea during their time. While they attracted support from some segments of the population who were opposed to Roman rule, their tactics of violence, assassination, and terrorism were divisive, and they often resorted to extreme measures that did not endear them to the broader community.</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Here are some key factors contributing to their failure to win widespread support: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Violence and Terror Tactics:</a:t>
            </a:r>
            <a:r>
              <a:rPr lang="en-GB" b="0" i="0" u="none" strike="noStrike" dirty="0">
                <a:solidFill>
                  <a:srgbClr val="374151"/>
                </a:solidFill>
                <a:effectLst/>
                <a:latin typeface="Söhne"/>
              </a:rPr>
              <a:t> The Sicarii's use of violence and acts of terror, including assassinations in public places, created an atmosphere of fear and instability. Such tactics, while aimed at intimidating Roman authorities and collaborators, also had the effect of alienating and endangering innocent civilians.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Moderate Opposition:</a:t>
            </a:r>
            <a:r>
              <a:rPr lang="en-GB" b="0" i="0" u="none" strike="noStrike" dirty="0">
                <a:solidFill>
                  <a:srgbClr val="374151"/>
                </a:solidFill>
                <a:effectLst/>
                <a:latin typeface="Söhne"/>
              </a:rPr>
              <a:t> Many Jewish residents of Judea opposed Roman rule but did not necessarily support the extreme methods of the Sicarii. Moderate and diplomatic approaches to seeking independence or negotiating with Roman authorities were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by some in the Jewish community.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Divisions Within the Resistance:</a:t>
            </a:r>
            <a:r>
              <a:rPr lang="en-GB" b="0" i="0" u="none" strike="noStrike" dirty="0">
                <a:solidFill>
                  <a:srgbClr val="374151"/>
                </a:solidFill>
                <a:effectLst/>
                <a:latin typeface="Söhne"/>
              </a:rPr>
              <a:t> The Jewish population in Judea was not monolithic, and there were various factions with differing views on how to resist Roman rule. The Sicarii's tactics and ideology were at odds with those of other groups, creating internal divisions within the resistance movement.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Limited Impact on Roman Rule:</a:t>
            </a:r>
            <a:r>
              <a:rPr lang="en-GB" b="0" i="0" u="none" strike="noStrike" dirty="0">
                <a:solidFill>
                  <a:srgbClr val="374151"/>
                </a:solidFill>
                <a:effectLst/>
                <a:latin typeface="Söhne"/>
              </a:rPr>
              <a:t> While the Sicarii were successful in disrupting Roman activities in certain areas, their actions did not significantly undermine Roman control of the region. The Roman Empire maintained a strong military presence, and the Jewish-Roman Wars continued until the eventual destruction of the Second Temple in 70 CE.</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the end, while the Sicarii were a notable and radical element of the resistance movement in Judea, they did not succeed in rallying the broader population to their cause. Their extreme methods and tactics contributed to divisions within the Jewish community, and the overall impact of their actions on the course of history in the region was limited.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26</a:t>
            </a:fld>
            <a:endParaRPr lang="en-US"/>
          </a:p>
        </p:txBody>
      </p:sp>
    </p:spTree>
    <p:extLst>
      <p:ext uri="{BB962C8B-B14F-4D97-AF65-F5344CB8AC3E}">
        <p14:creationId xmlns:p14="http://schemas.microsoft.com/office/powerpoint/2010/main" val="2679782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(often translated as the People's Will), a Russian revolutionary organization in the late 19th century that played a significant role in the history of terrorism.</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known for its acts of political violence, including the assassination of government officials. </a:t>
            </a:r>
          </a:p>
          <a:p>
            <a:pPr algn="l"/>
            <a:endParaRPr lang="en-GB" b="0" i="0" u="none" strike="noStrike" dirty="0">
              <a:solidFill>
                <a:srgbClr val="374151"/>
              </a:solidFill>
              <a:effectLst/>
              <a:latin typeface="Söhne"/>
            </a:endParaRPr>
          </a:p>
          <a:p>
            <a:pPr marL="228600" indent="-228600" algn="l">
              <a:buAutoNum type="arabicPeriod"/>
            </a:pPr>
            <a:r>
              <a:rPr lang="en-GB" b="1" i="0" u="none" strike="noStrike" dirty="0">
                <a:solidFill>
                  <a:srgbClr val="374151"/>
                </a:solidFill>
                <a:effectLst/>
                <a:latin typeface="Söhne"/>
              </a:rPr>
              <a:t>Background and Ideology:</a:t>
            </a:r>
          </a:p>
          <a:p>
            <a:pPr marL="228600" indent="-228600" algn="l">
              <a:buAutoNum type="arabicPeriod"/>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formed in Russia in 1879 as a revolutionary organization dedicated to overthrowing the autocratic Tsarist regime and establishing a socialist and democratic society.</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group's ideology was influenced by populist and socialist ideas, emphasizing the role of the peasantry in the revolution and the need for political change.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Key Objectives: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primary goal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to assassinate high-ranking government officials, including members of the imperial family and prominent ministers. They believed that by eliminating these figures, they could weaken the Tsarist regime and inspire a broader uprising.</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Assassinations and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group carried out a series of high-profile assassinations, including the assassination of Tsar Alexander II in 1881. They also targeted other government officials and functionaries.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Their use of terrorism as a tactic was intended to destabilize the government, create fear among the ruling elite, and incite popular rebellion.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Organizational Structure: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a hierarchical organizational structure with a leadership committee. Members often operated in small cells to carry out specific tasks, including planning and executing assassinations.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Repression and Decline: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Tsarist government responded with brutal repression. Many members were arrested, and the organization faced internal divisions and declining public support.</a:t>
            </a:r>
          </a:p>
          <a:p>
            <a:pPr algn="l">
              <a:buFont typeface="Arial" panose="020B0604020202020204" pitchFamily="34" charset="0"/>
              <a:buChar char="•"/>
            </a:pP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By the late 1880s,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largely ceased to exist as a coherent and effective organization.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Legacy:</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remembered for its radical tactics and its role in shaping the political landscape in Russia at the time. While it did not achieve its ultimate objectives, its actions had a lasting impact on Russian revolutionary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Commonalities with Modern Terrorism:</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Volya's</a:t>
            </a:r>
            <a:r>
              <a:rPr lang="en-GB" b="0" i="0" u="none" strike="noStrike" dirty="0">
                <a:solidFill>
                  <a:srgbClr val="374151"/>
                </a:solidFill>
                <a:effectLst/>
                <a:latin typeface="Söhne"/>
              </a:rPr>
              <a:t> use of assassination and terrorism as tools to achieve political change shares commonalities with modern terrorist groups. These include the belief in the strategic value of violence, the targeting of government officials, and the desire to create fear and instability to achieve political objectives.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Key Figures:</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Prominent figures associated with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include Sofia </a:t>
            </a:r>
            <a:r>
              <a:rPr lang="en-GB" b="0" i="0" u="none" strike="noStrike" dirty="0" err="1">
                <a:solidFill>
                  <a:srgbClr val="374151"/>
                </a:solidFill>
                <a:effectLst/>
                <a:latin typeface="Söhne"/>
              </a:rPr>
              <a:t>Perovskaya</a:t>
            </a:r>
            <a:r>
              <a:rPr lang="en-GB" b="0" i="0" u="none" strike="noStrike" dirty="0">
                <a:solidFill>
                  <a:srgbClr val="374151"/>
                </a:solidFill>
                <a:effectLst/>
                <a:latin typeface="Söhne"/>
              </a:rPr>
              <a:t>, Andrei </a:t>
            </a:r>
            <a:r>
              <a:rPr lang="en-GB" b="0" i="0" u="none" strike="noStrike" dirty="0" err="1">
                <a:solidFill>
                  <a:srgbClr val="374151"/>
                </a:solidFill>
                <a:effectLst/>
                <a:latin typeface="Söhne"/>
              </a:rPr>
              <a:t>Zhelyabov</a:t>
            </a:r>
            <a:r>
              <a:rPr lang="en-GB" b="0" i="0" u="none" strike="noStrike" dirty="0">
                <a:solidFill>
                  <a:srgbClr val="374151"/>
                </a:solidFill>
                <a:effectLst/>
                <a:latin typeface="Söhne"/>
              </a:rPr>
              <a:t>, and Alexander Ulyanov (the older brother of Vladimir Lenin). These individuals were involved in planning and carrying out assassinations.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represents a significant historical example of a revolutionary group that used terrorism as a tactic in pursuit of political change. It played a role in the broader context of political and social upheaval in Russia during the late 19th century.</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27</a:t>
            </a:fld>
            <a:endParaRPr lang="en-US"/>
          </a:p>
        </p:txBody>
      </p:sp>
    </p:spTree>
    <p:extLst>
      <p:ext uri="{BB962C8B-B14F-4D97-AF65-F5344CB8AC3E}">
        <p14:creationId xmlns:p14="http://schemas.microsoft.com/office/powerpoint/2010/main" val="1408762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assassination of Tsar Alexander II by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is one of the most notable events in the history of the organization. Here's a detailed account of what happened:</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Date and Location: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took place on March 1, 1881, in St. Petersburg,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Plot:</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had been planning the assassination of Tsar Alexander II for some time. They saw him as a symbol of autocracy and oppression and believed that his death would destabilize the Tsarist regime.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Attack:</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Tsar Alexander II was traveling in a closed carriage along the Catherine Canal when the attack occurred.</a:t>
            </a:r>
          </a:p>
          <a:p>
            <a:pPr algn="l">
              <a:buFont typeface="Arial" panose="020B0604020202020204" pitchFamily="34" charset="0"/>
              <a:buChar char="•"/>
            </a:pPr>
            <a:r>
              <a:rPr lang="en-GB" b="0" i="0" u="none" strike="noStrike" dirty="0">
                <a:solidFill>
                  <a:srgbClr val="374151"/>
                </a:solidFill>
                <a:effectLst/>
                <a:latin typeface="Söhne"/>
              </a:rPr>
              <a:t>As the Tsar's carriage passed, a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Ignacy</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Hryniewiecki</a:t>
            </a:r>
            <a:r>
              <a:rPr lang="en-GB" b="0" i="0" u="none" strike="noStrike" dirty="0">
                <a:solidFill>
                  <a:srgbClr val="374151"/>
                </a:solidFill>
                <a:effectLst/>
                <a:latin typeface="Söhne"/>
              </a:rPr>
              <a:t>, threw a homemade bomb at the Tsar's carriage. The bomb exploded, damaging the carriage and injuring some of the Tsar's guards and bystanders.</a:t>
            </a:r>
          </a:p>
          <a:p>
            <a:pPr algn="l">
              <a:buFont typeface="Arial" panose="020B0604020202020204" pitchFamily="34" charset="0"/>
              <a:buChar char="•"/>
            </a:pPr>
            <a:r>
              <a:rPr lang="en-GB" b="0" i="0" u="none" strike="noStrike" dirty="0">
                <a:solidFill>
                  <a:srgbClr val="374151"/>
                </a:solidFill>
                <a:effectLst/>
                <a:latin typeface="Söhne"/>
              </a:rPr>
              <a:t>The Tsar emerged from the damaged carriage, shaken but alive. He began to walk towards the injured and wounded.</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The Second Bomb:</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At this point, another member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Grigory</a:t>
            </a:r>
            <a:r>
              <a:rPr lang="en-GB" b="0" i="0" u="none" strike="noStrike" dirty="0">
                <a:solidFill>
                  <a:srgbClr val="374151"/>
                </a:solidFill>
                <a:effectLst/>
                <a:latin typeface="Söhne"/>
              </a:rPr>
              <a:t> Goldenberg, threw a second bomb at the Tsar. This bomb detonated near the Tsar, causing severe injuries to him.</a:t>
            </a:r>
          </a:p>
          <a:p>
            <a:pPr algn="l">
              <a:buFont typeface="Arial" panose="020B0604020202020204" pitchFamily="34" charset="0"/>
              <a:buChar char="•"/>
            </a:pPr>
            <a:r>
              <a:rPr lang="en-GB" b="0" i="0" u="none" strike="noStrike" dirty="0">
                <a:solidFill>
                  <a:srgbClr val="374151"/>
                </a:solidFill>
                <a:effectLst/>
                <a:latin typeface="Söhne"/>
              </a:rPr>
              <a:t>Tsar Alexander II was critically wounded, and despite efforts to save his life, he succumbed to his injuries a short time later.</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Aftermath:</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assassination of Tsar Alexander II had a profound impact on Russia and its political landscape. It led to a period of increased repression, with a crackdown on revolutionary and dissenting movements.</a:t>
            </a:r>
          </a:p>
          <a:p>
            <a:pPr algn="l">
              <a:buFont typeface="Arial" panose="020B0604020202020204" pitchFamily="34" charset="0"/>
              <a:buChar char="•"/>
            </a:pPr>
            <a:r>
              <a:rPr lang="en-GB" b="0" i="0" u="none" strike="noStrike" dirty="0">
                <a:solidFill>
                  <a:srgbClr val="374151"/>
                </a:solidFill>
                <a:effectLst/>
                <a:latin typeface="Söhne"/>
              </a:rPr>
              <a:t>Alexander III, the successor to the slain Tsar, adopted even more authoritarian policies in response to the assassination.</a:t>
            </a:r>
          </a:p>
          <a:p>
            <a:pPr algn="l">
              <a:buFont typeface="Arial" panose="020B0604020202020204" pitchFamily="34" charset="0"/>
              <a:buChar char="•"/>
            </a:pPr>
            <a:r>
              <a:rPr lang="en-GB" b="0" i="0" u="none" strike="noStrike" dirty="0">
                <a:solidFill>
                  <a:srgbClr val="374151"/>
                </a:solidFill>
                <a:effectLst/>
                <a:latin typeface="Söhne"/>
              </a:rPr>
              <a:t>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achieved its immediate goal of assassinating the Tsar, but it did not achieve its broader objectives of political change in Russia.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assassination of Tsar Alexander II marked a significant turning point in Russian history, and it had repercussions for years to come. It is remembered as one of the most dramatic and consequential acts of political violence carried out by a revolutionary organization during that period.</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28</a:t>
            </a:fld>
            <a:endParaRPr lang="en-US"/>
          </a:p>
        </p:txBody>
      </p:sp>
    </p:spTree>
    <p:extLst>
      <p:ext uri="{BB962C8B-B14F-4D97-AF65-F5344CB8AC3E}">
        <p14:creationId xmlns:p14="http://schemas.microsoft.com/office/powerpoint/2010/main" val="1485748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Following the assassination of Tsar Alexander II and in response to the broader terrorist and revolutionary activities of various groups, including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the Russian government, under Tsar Alexander III and later his son Tsar Nicholas II, implemented a series of repressive measures and policies aimed at suppressing dissent and maintaining control. Here are some key ways in which the Tsars addressed terrorist and revolutionary issues: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Increased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 significantly increased its repression of political dissent and revolutionary activities. This included the use of secret police agencies like the Okhrana to infiltrate and monitor revolutionary organizations.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The Okhrana:</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Okhrana was the Tsarist secret police, established to counter revolutionary movements. It engaged in extensive surveillance, infiltration of revolutionary groups, and the arrest and imprisonment of suspected revolutionaries.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Censorship:</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Strict censorship of newspapers, literature, and public discourse was enforced to prevent the spread of revolutionary ideas and propaganda.</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Arrests and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Thousands of individuals suspected of involvement in revolutionary activities were arrested, imprisoned, or executed. Show trials and harsh sentences were used to suppress dissent.</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Siberian Exile: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political prisoners were exiled to Siberia, a remote region of Russia, as a means of isolating and neutralizing revolutionary elements.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Russification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implemented policies to promote Russification, which aimed to assimilate non-Russian ethnic groups into Russian culture and suppress their national identities. This was seen as a means of preventing nationalist or separatist movements.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7. Economic and Social Policies: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pursued conservative economic and social policies that </a:t>
            </a:r>
            <a:r>
              <a:rPr lang="en-GB" b="0" i="0" u="none" strike="noStrike" dirty="0" err="1">
                <a:solidFill>
                  <a:srgbClr val="374151"/>
                </a:solidFill>
                <a:effectLst/>
                <a:latin typeface="Söhne"/>
              </a:rPr>
              <a:t>favored</a:t>
            </a:r>
            <a:r>
              <a:rPr lang="en-GB" b="0" i="0" u="none" strike="noStrike" dirty="0">
                <a:solidFill>
                  <a:srgbClr val="374151"/>
                </a:solidFill>
                <a:effectLst/>
                <a:latin typeface="Söhne"/>
              </a:rPr>
              <a:t> the nobility and maintained a strict hierarchical social structure. This was intended to maintain the existing order and reduce the appeal of revolutionary ideologies.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8. Secret Police Activities: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used informants and agents to infiltrate revolutionary organizations and disrupt their activities. This often led to the discovery and suppression of revolutionary plots and cells.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Despite these repressive measures, revolutionary and terrorist activities persisted in Russia, ultimately culminating in the Russian Revolution of 1917, which led to the overthrow of the monarchy and the establishment of a communist government under the leadership of the Bolsheviks.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Tsarist regime's response to terrorism and revolutionary movements was characterized by authoritarianism, censorship, and harsh repression. While these measures succeeded in suppressing dissent to some extent, they did not ultimately prevent the major political and social changes that would come with the fall of the Romanov dynasty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29</a:t>
            </a:fld>
            <a:endParaRPr lang="en-US"/>
          </a:p>
        </p:txBody>
      </p:sp>
    </p:spTree>
    <p:extLst>
      <p:ext uri="{BB962C8B-B14F-4D97-AF65-F5344CB8AC3E}">
        <p14:creationId xmlns:p14="http://schemas.microsoft.com/office/powerpoint/2010/main" val="1628596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30</a:t>
            </a:fld>
            <a:endParaRPr lang="en-US"/>
          </a:p>
        </p:txBody>
      </p:sp>
    </p:spTree>
    <p:extLst>
      <p:ext uri="{BB962C8B-B14F-4D97-AF65-F5344CB8AC3E}">
        <p14:creationId xmlns:p14="http://schemas.microsoft.com/office/powerpoint/2010/main" val="37275174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who were involved in the assassination of Tsar Alexander II were subjected to a range of punitive measures by the Russian government.</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After the assassination, the government launched a crackdown on revolutionary and terrorist activities, and those associated with the group faced arrest, trials, and various forms of punishment. Here's how some members of the group were executed, and the reasons behind it:</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1. Arrests and Trials: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Many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directly involved in the assassination, were arrested in the aftermath of the attack. This led to a series of trials.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2. Death Sentences: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Several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including those who had thrown the bombs that killed the Tsar, were sentenced to death by hanging. The death penalty was a common punishment for political crimes in Russia at the time.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3. Public Executions: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executions of the condemned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were carried out in public, as was the practice for executions in Russia during that era. Public executions were intended to serve as a deterrent and to send a message of the government's resolve to suppress revolutionary activities.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4. Deterrence and Repression:</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Russian government's decision to execute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can be understood as part of its broader strategy of repression and deterrence. The government sought to demonstrate the consequences of engaging in terrorism and revolutionary actions against the state.</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5. Symbolic Significance:</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execution of those involved in the assassination of the Tsar had a symbolic significance. It marked the government's response to what was considered a grave and direct threat to the monarchy.</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6. The Fear of Uprisings:</a:t>
            </a:r>
            <a:endParaRPr lang="en-GB" b="0" i="0" u="none" strike="noStrike" dirty="0">
              <a:solidFill>
                <a:srgbClr val="374151"/>
              </a:solidFill>
              <a:effectLst/>
              <a:latin typeface="Söhne"/>
            </a:endParaRPr>
          </a:p>
          <a:p>
            <a:pPr algn="l">
              <a:buFont typeface="Arial" panose="020B0604020202020204" pitchFamily="34" charset="0"/>
              <a:buChar char="•"/>
            </a:pPr>
            <a:r>
              <a:rPr lang="en-GB" b="0" i="0" u="none" strike="noStrike" dirty="0">
                <a:solidFill>
                  <a:srgbClr val="374151"/>
                </a:solidFill>
                <a:effectLst/>
                <a:latin typeface="Söhne"/>
              </a:rPr>
              <a:t>The government was also concerned about the possibility of further uprisings and terrorist actions. The executions were meant to discourage other revolutionaries from taking similar actions and to maintain control over the population.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the response to the assassination varied for different individuals involved in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and depended on their roles and levels of responsibility. Some received death sentences, while others faced imprisonment or exile.</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execution of the members of the </a:t>
            </a:r>
            <a:r>
              <a:rPr lang="en-GB" b="0" i="0" u="none" strike="noStrike" dirty="0" err="1">
                <a:solidFill>
                  <a:srgbClr val="374151"/>
                </a:solidFill>
                <a:effectLst/>
                <a:latin typeface="Söhne"/>
              </a:rPr>
              <a:t>Narodnaya</a:t>
            </a:r>
            <a:r>
              <a:rPr lang="en-GB" b="0" i="0" u="none" strike="noStrike" dirty="0">
                <a:solidFill>
                  <a:srgbClr val="374151"/>
                </a:solidFill>
                <a:effectLst/>
                <a:latin typeface="Söhne"/>
              </a:rPr>
              <a:t> </a:t>
            </a:r>
            <a:r>
              <a:rPr lang="en-GB" b="0" i="0" u="none" strike="noStrike" dirty="0" err="1">
                <a:solidFill>
                  <a:srgbClr val="374151"/>
                </a:solidFill>
                <a:effectLst/>
                <a:latin typeface="Söhne"/>
              </a:rPr>
              <a:t>Volya</a:t>
            </a:r>
            <a:r>
              <a:rPr lang="en-GB" b="0" i="0" u="none" strike="noStrike" dirty="0">
                <a:solidFill>
                  <a:srgbClr val="374151"/>
                </a:solidFill>
                <a:effectLst/>
                <a:latin typeface="Söhne"/>
              </a:rPr>
              <a:t> was part of a broader pattern of repression and crackdown against revolutionary movements in Russia during that period. While it may have temporarily suppressed some revolutionary activities, it did not eliminate the underlying causes of discontent and dissent that ultimately led to the Russian Revolution in 1917.</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31</a:t>
            </a:fld>
            <a:endParaRPr lang="en-US"/>
          </a:p>
        </p:txBody>
      </p:sp>
    </p:spTree>
    <p:extLst>
      <p:ext uri="{BB962C8B-B14F-4D97-AF65-F5344CB8AC3E}">
        <p14:creationId xmlns:p14="http://schemas.microsoft.com/office/powerpoint/2010/main" val="481138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32</a:t>
            </a:fld>
            <a:endParaRPr lang="en-US"/>
          </a:p>
        </p:txBody>
      </p:sp>
    </p:spTree>
    <p:extLst>
      <p:ext uri="{BB962C8B-B14F-4D97-AF65-F5344CB8AC3E}">
        <p14:creationId xmlns:p14="http://schemas.microsoft.com/office/powerpoint/2010/main" val="26559871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Guy Fawkes – attempted to blow up </a:t>
            </a:r>
            <a:r>
              <a:rPr lang="en-US" dirty="0" err="1">
                <a:ea typeface="Calibri"/>
                <a:cs typeface="Calibri"/>
              </a:rPr>
              <a:t>HoP</a:t>
            </a:r>
            <a:r>
              <a:rPr lang="en-US" dirty="0">
                <a:ea typeface="Calibri"/>
                <a:cs typeface="Calibri"/>
              </a:rPr>
              <a:t> - </a:t>
            </a:r>
            <a:r>
              <a:rPr lang="en-US" sz="1200" b="1" i="0" kern="1200" dirty="0">
                <a:solidFill>
                  <a:schemeClr val="tx1"/>
                </a:solidFill>
                <a:effectLst/>
                <a:latin typeface="+mn-lt"/>
                <a:ea typeface="+mn-ea"/>
                <a:cs typeface="+mn-cs"/>
              </a:rPr>
              <a:t>Gunpowder Plot of 1605</a:t>
            </a:r>
            <a:r>
              <a:rPr lang="en-US" sz="1200" b="0" i="0" kern="1200" dirty="0">
                <a:solidFill>
                  <a:schemeClr val="tx1"/>
                </a:solidFill>
                <a:effectLst/>
                <a:latin typeface="+mn-lt"/>
                <a:ea typeface="+mn-ea"/>
                <a:cs typeface="+mn-cs"/>
              </a:rPr>
              <a:t>. Their goal was to blow up the </a:t>
            </a:r>
            <a:r>
              <a:rPr lang="en-US" sz="1200" b="1" i="0" kern="1200" dirty="0">
                <a:solidFill>
                  <a:schemeClr val="tx1"/>
                </a:solidFill>
                <a:effectLst/>
                <a:latin typeface="+mn-lt"/>
                <a:ea typeface="+mn-ea"/>
                <a:cs typeface="+mn-cs"/>
              </a:rPr>
              <a:t>Houses of Parliament</a:t>
            </a:r>
            <a:r>
              <a:rPr lang="en-US" sz="1200" b="0" i="0" kern="1200" dirty="0">
                <a:solidFill>
                  <a:schemeClr val="tx1"/>
                </a:solidFill>
                <a:effectLst/>
                <a:latin typeface="+mn-lt"/>
                <a:ea typeface="+mn-ea"/>
                <a:cs typeface="+mn-cs"/>
              </a:rPr>
              <a:t> and assassinate </a:t>
            </a:r>
            <a:r>
              <a:rPr lang="en-US" sz="1200" b="1" i="0" kern="1200" dirty="0">
                <a:solidFill>
                  <a:schemeClr val="tx1"/>
                </a:solidFill>
                <a:effectLst/>
                <a:latin typeface="+mn-lt"/>
                <a:ea typeface="+mn-ea"/>
                <a:cs typeface="+mn-cs"/>
              </a:rPr>
              <a:t>King James I</a:t>
            </a:r>
            <a:r>
              <a:rPr lang="en-US" sz="1200" b="0" i="0" kern="1200" dirty="0">
                <a:solidFill>
                  <a:schemeClr val="tx1"/>
                </a:solidFill>
                <a:effectLst/>
                <a:latin typeface="+mn-lt"/>
                <a:ea typeface="+mn-ea"/>
                <a:cs typeface="+mn-cs"/>
              </a:rPr>
              <a:t>, hoping to end Protestant rule and restore Catholic leadership in England.</a:t>
            </a:r>
            <a:endParaRPr lang="en-US" dirty="0">
              <a:ea typeface="Calibri"/>
              <a:cs typeface="Calibri"/>
            </a:endParaRPr>
          </a:p>
          <a:p>
            <a:r>
              <a:rPr lang="en-US" dirty="0">
                <a:ea typeface="Calibri"/>
                <a:cs typeface="Calibri"/>
              </a:rPr>
              <a:t>Violent actions of Suffragettes – activists </a:t>
            </a:r>
            <a:r>
              <a:rPr lang="en-US" sz="1200" b="0" i="0" kern="1200" dirty="0">
                <a:solidFill>
                  <a:schemeClr val="tx1"/>
                </a:solidFill>
                <a:effectLst/>
                <a:latin typeface="+mn-lt"/>
                <a:ea typeface="+mn-ea"/>
                <a:cs typeface="+mn-cs"/>
              </a:rPr>
              <a:t>mainly women—who campaigned for the right to vote in the UK during the late 19th and early 20th centuries.</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Israel has come in for renewed criticism over its actions in Gaza starving people, killing people getting aid, bombing areas of civilians (hospitals). During the Gaza war, the United Kingdom government has supported Israel diplomatically, has shared Gaza surveillance information with Israel and has allowed arms sales to Israel's military. It has also condemned some of Israel's actions, including its killing of Palestinian civilians and blockade of the Gaza Strip. On 29 July 2025, prime minister Keir Starmer announced that the United Kingdom "will </a:t>
            </a:r>
            <a:r>
              <a:rPr lang="en-US" sz="1200" b="0" i="0" kern="1200" dirty="0" err="1">
                <a:solidFill>
                  <a:schemeClr val="tx1"/>
                </a:solidFill>
                <a:effectLst/>
                <a:latin typeface="+mn-lt"/>
                <a:ea typeface="+mn-ea"/>
                <a:cs typeface="+mn-cs"/>
              </a:rPr>
              <a:t>recognise</a:t>
            </a:r>
            <a:r>
              <a:rPr lang="en-US" sz="1200" b="0" i="0" kern="1200" dirty="0">
                <a:solidFill>
                  <a:schemeClr val="tx1"/>
                </a:solidFill>
                <a:effectLst/>
                <a:latin typeface="+mn-lt"/>
                <a:ea typeface="+mn-ea"/>
                <a:cs typeface="+mn-cs"/>
              </a:rPr>
              <a:t> Palestinian statehood in September ahead of the United Nations General Assembly</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C47BD329-5AB2-4450-9B2F-C4FC55EA6620}" type="slidenum">
              <a:rPr lang="en-GB" smtClean="0"/>
              <a:t>33</a:t>
            </a:fld>
            <a:endParaRPr lang="en-GB"/>
          </a:p>
        </p:txBody>
      </p:sp>
    </p:spTree>
    <p:extLst>
      <p:ext uri="{BB962C8B-B14F-4D97-AF65-F5344CB8AC3E}">
        <p14:creationId xmlns:p14="http://schemas.microsoft.com/office/powerpoint/2010/main" val="10160938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47BD329-5AB2-4450-9B2F-C4FC55EA6620}" type="slidenum">
              <a:rPr lang="en-GB" smtClean="0"/>
              <a:t>35</a:t>
            </a:fld>
            <a:endParaRPr lang="en-GB"/>
          </a:p>
        </p:txBody>
      </p:sp>
    </p:spTree>
    <p:extLst>
      <p:ext uri="{BB962C8B-B14F-4D97-AF65-F5344CB8AC3E}">
        <p14:creationId xmlns:p14="http://schemas.microsoft.com/office/powerpoint/2010/main" val="34011649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https://www.mi5.gov.uk/threat-levels</a:t>
            </a:r>
          </a:p>
        </p:txBody>
      </p:sp>
      <p:sp>
        <p:nvSpPr>
          <p:cNvPr id="4" name="Slide Number Placeholder 3"/>
          <p:cNvSpPr>
            <a:spLocks noGrp="1"/>
          </p:cNvSpPr>
          <p:nvPr>
            <p:ph type="sldNum" sz="quarter" idx="5"/>
          </p:nvPr>
        </p:nvSpPr>
        <p:spPr/>
        <p:txBody>
          <a:bodyPr/>
          <a:lstStyle/>
          <a:p>
            <a:fld id="{C47BD329-5AB2-4450-9B2F-C4FC55EA6620}" type="slidenum">
              <a:rPr lang="en-GB" smtClean="0"/>
              <a:t>39</a:t>
            </a:fld>
            <a:endParaRPr lang="en-GB"/>
          </a:p>
        </p:txBody>
      </p:sp>
    </p:spTree>
    <p:extLst>
      <p:ext uri="{BB962C8B-B14F-4D97-AF65-F5344CB8AC3E}">
        <p14:creationId xmlns:p14="http://schemas.microsoft.com/office/powerpoint/2010/main" val="1209345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43</a:t>
            </a:fld>
            <a:endParaRPr lang="en-GB"/>
          </a:p>
        </p:txBody>
      </p:sp>
    </p:spTree>
    <p:extLst>
      <p:ext uri="{BB962C8B-B14F-4D97-AF65-F5344CB8AC3E}">
        <p14:creationId xmlns:p14="http://schemas.microsoft.com/office/powerpoint/2010/main" val="27741442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kern="100" dirty="0">
                <a:effectLst/>
                <a:latin typeface="Calibri" panose="020F0502020204030204" pitchFamily="34" charset="0"/>
                <a:ea typeface="Calibri" panose="020F0502020204030204" pitchFamily="34" charset="0"/>
                <a:cs typeface="Times New Roman" panose="02020603050405020304" pitchFamily="18" charset="0"/>
              </a:rPr>
              <a:t>Definition of Terrorism:</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Terrorism is a complex and multifaceted concept that lacks a universally agreed-upon definition due to its political, ideological, and subjective nature. However, there are common elements that many definitions share:</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Use of Violence or Threats: Terrorism involves the use of violence, threats, or intimidation to create fear and coerce individuals, groups, or governments into taking certain actions or adhering to specific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 Terrorist acts are often driven by political, religious, or ideological motivations. These motivations can range from separatism and nationalism to religious extremism and revolutionary ideologies.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Intention to Spread Fear: One of the main goals of terrorism is to spread fear and panic within a population or a specific target group. This fear is intended to influence behaviour or policies.</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Targets and Victims: Terrorist acts typically target civilians, non-combatants, and symbols of authority to maximize psychological impact. However, they can also target government facilities, infrastructure, or military personnel.</a:t>
            </a:r>
          </a:p>
          <a:p>
            <a:pPr>
              <a:lnSpc>
                <a:spcPct val="107000"/>
              </a:lnSpc>
              <a:spcAft>
                <a:spcPts val="800"/>
              </a:spcAft>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Non-State Actors: While states can engage in acts of violence, terrorism is primarily associated with non-state actors, such as extremist groups or individuals.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44</a:t>
            </a:fld>
            <a:endParaRPr lang="en-US"/>
          </a:p>
        </p:txBody>
      </p:sp>
    </p:spTree>
    <p:extLst>
      <p:ext uri="{BB962C8B-B14F-4D97-AF65-F5344CB8AC3E}">
        <p14:creationId xmlns:p14="http://schemas.microsoft.com/office/powerpoint/2010/main" val="2932106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u="none" strike="noStrike" dirty="0">
                <a:solidFill>
                  <a:srgbClr val="374151"/>
                </a:solidFill>
                <a:effectLst/>
                <a:latin typeface="Söhne"/>
              </a:rPr>
              <a:t> It's important to emphasize that terrorism is a controversial and debated concept, and there isn't a universally accepted definition.</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Terrorism is a controversial and debated concept for several reasons, including its subjectivity, political implications, and varying interpretations. Here are some key factors that contribute to the controversy and debate surrounding the concept of terrorism: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Subjectivity of the Term:</a:t>
            </a:r>
            <a:r>
              <a:rPr lang="en-GB" b="0" i="0" u="none" strike="noStrike" dirty="0">
                <a:solidFill>
                  <a:srgbClr val="374151"/>
                </a:solidFill>
                <a:effectLst/>
                <a:latin typeface="Söhne"/>
              </a:rPr>
              <a:t> Terrorism lacks a universally agreed-upon definition. Different organizations, governments, and scholars may have their own interpretations and criteria for what constitutes terrorism. This subjectivity can lead to disagreements and debates about whether a particular act or group should be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and Ideological Differences:</a:t>
            </a:r>
            <a:r>
              <a:rPr lang="en-GB" b="0" i="0" u="none" strike="noStrike" dirty="0">
                <a:solidFill>
                  <a:srgbClr val="374151"/>
                </a:solidFill>
                <a:effectLst/>
                <a:latin typeface="Söhne"/>
              </a:rPr>
              <a:t> Terrorism often involves political or ideological motivations. Governments, political groups, and individuals may use the term "terrorism" to advance their own agendas or to delegitimize their adversaries. As a result, </a:t>
            </a:r>
            <a:r>
              <a:rPr lang="en-GB" b="0" i="0" u="none" strike="noStrike" dirty="0" err="1">
                <a:solidFill>
                  <a:srgbClr val="374151"/>
                </a:solidFill>
                <a:effectLst/>
                <a:latin typeface="Söhne"/>
              </a:rPr>
              <a:t>labeling</a:t>
            </a:r>
            <a:r>
              <a:rPr lang="en-GB" b="0" i="0" u="none" strike="noStrike" dirty="0">
                <a:solidFill>
                  <a:srgbClr val="374151"/>
                </a:solidFill>
                <a:effectLst/>
                <a:latin typeface="Söhne"/>
              </a:rPr>
              <a:t> a group as a terrorist organization can be a politically charged decision.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 Matters:</a:t>
            </a:r>
            <a:r>
              <a:rPr lang="en-GB" b="0" i="0" u="none" strike="noStrike" dirty="0">
                <a:solidFill>
                  <a:srgbClr val="374151"/>
                </a:solidFill>
                <a:effectLst/>
                <a:latin typeface="Söhne"/>
              </a:rPr>
              <a:t> The context in which an act occurs can greatly influence whether it is perceived as terrorism. Actions that might be considered terrorism in one context might be seen as legitimate resistance or </a:t>
            </a:r>
            <a:r>
              <a:rPr lang="en-GB" b="0" i="0" u="none" strike="noStrike" dirty="0" err="1">
                <a:solidFill>
                  <a:srgbClr val="374151"/>
                </a:solidFill>
                <a:effectLst/>
                <a:latin typeface="Söhne"/>
              </a:rPr>
              <a:t>self-defense</a:t>
            </a:r>
            <a:r>
              <a:rPr lang="en-GB" b="0" i="0" u="none" strike="noStrike" dirty="0">
                <a:solidFill>
                  <a:srgbClr val="374151"/>
                </a:solidFill>
                <a:effectLst/>
                <a:latin typeface="Söhne"/>
              </a:rPr>
              <a:t> in another. For example, some individuals or groups </a:t>
            </a:r>
            <a:r>
              <a:rPr lang="en-GB" b="0" i="0" u="none" strike="noStrike" dirty="0" err="1">
                <a:solidFill>
                  <a:srgbClr val="374151"/>
                </a:solidFill>
                <a:effectLst/>
                <a:latin typeface="Söhne"/>
              </a:rPr>
              <a:t>labeled</a:t>
            </a:r>
            <a:r>
              <a:rPr lang="en-GB" b="0" i="0" u="none" strike="noStrike" dirty="0">
                <a:solidFill>
                  <a:srgbClr val="374151"/>
                </a:solidFill>
                <a:effectLst/>
                <a:latin typeface="Söhne"/>
              </a:rPr>
              <a:t> as terrorists in one country may be regarded as freedom fighters or resistance fighters by others.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Debate Over State Terrorism:</a:t>
            </a:r>
            <a:r>
              <a:rPr lang="en-GB" b="0" i="0" u="none" strike="noStrike" dirty="0">
                <a:solidFill>
                  <a:srgbClr val="374151"/>
                </a:solidFill>
                <a:effectLst/>
                <a:latin typeface="Söhne"/>
              </a:rPr>
              <a:t> There is ongoing debate about whether acts of violence carried out by governments or state entities can be classified as terrorism. Some argue that state-sponsored violence should be included under the terrorism umbrella, while others believe that terrorism should only refer to acts committed by non-state actors.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Ethical and Legal Considerations:</a:t>
            </a:r>
            <a:r>
              <a:rPr lang="en-GB" b="0" i="0" u="none" strike="noStrike" dirty="0">
                <a:solidFill>
                  <a:srgbClr val="374151"/>
                </a:solidFill>
                <a:effectLst/>
                <a:latin typeface="Söhne"/>
              </a:rPr>
              <a:t> Determining whether an act is terrorism can raise ethical and legal questions. These questions can include issues related to the use of violence, the protection of civilians, and the balance between security measures and civil liberties. These ethical and legal dilemmas contribute to the complexity of defining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Media and Public Perception:</a:t>
            </a:r>
            <a:r>
              <a:rPr lang="en-GB" b="0" i="0" u="none" strike="noStrike" dirty="0">
                <a:solidFill>
                  <a:srgbClr val="374151"/>
                </a:solidFill>
                <a:effectLst/>
                <a:latin typeface="Söhne"/>
              </a:rPr>
              <a:t> The way terrorism is portrayed in the media can shape public perception and influence the discourse surrounding the term. Media coverage can sometimes sensationalize acts of terrorism or focus on particular groups, affecting how people perceive the phenomenon.</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Evolution of Tactics:</a:t>
            </a:r>
            <a:r>
              <a:rPr lang="en-GB" b="0" i="0" u="none" strike="noStrike" dirty="0">
                <a:solidFill>
                  <a:srgbClr val="374151"/>
                </a:solidFill>
                <a:effectLst/>
                <a:latin typeface="Söhne"/>
              </a:rPr>
              <a:t> Terrorism is not a static concept; it evolves over time. New tactics and methods continually emerge, challenging traditional definitions and interpretations. For example, cyberterrorism and lone-wolf attacks have added complexity to the understanding of terrorism.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Because of these factors, terrorism remains a contentious and debated concept, both academically and in public discourse. Scholars, policymakers, and the general public continue to grapple with questions of how to define terrorism and how to respond to it effectively while upholding ethical and legal standards.</a:t>
            </a:r>
          </a:p>
          <a:p>
            <a:pPr algn="l">
              <a:buFont typeface="Arial" panose="020B0604020202020204" pitchFamily="34" charset="0"/>
              <a:buChar char="•"/>
            </a:pPr>
            <a:endParaRPr lang="en-GB" b="0" i="0" u="none" strike="noStrike" dirty="0">
              <a:solidFill>
                <a:srgbClr val="374151"/>
              </a:solidFill>
              <a:effectLst/>
              <a:latin typeface="Söhne"/>
            </a:endParaRP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45</a:t>
            </a:fld>
            <a:endParaRPr lang="en-US"/>
          </a:p>
        </p:txBody>
      </p:sp>
    </p:spTree>
    <p:extLst>
      <p:ext uri="{BB962C8B-B14F-4D97-AF65-F5344CB8AC3E}">
        <p14:creationId xmlns:p14="http://schemas.microsoft.com/office/powerpoint/2010/main" val="276950943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Ernesto</a:t>
            </a:r>
            <a:r>
              <a:rPr lang="en-US" dirty="0"/>
              <a:t> "</a:t>
            </a:r>
            <a:r>
              <a:rPr lang="en-US" b="1" dirty="0"/>
              <a:t>Che</a:t>
            </a:r>
            <a:r>
              <a:rPr lang="en-US" dirty="0"/>
              <a:t> " </a:t>
            </a:r>
            <a:r>
              <a:rPr lang="en-US" b="1" dirty="0"/>
              <a:t>Guevara</a:t>
            </a:r>
            <a:r>
              <a:rPr lang="en-US" dirty="0"/>
              <a:t> was an Argentine Marxist revolutionary, </a:t>
            </a:r>
            <a:r>
              <a:rPr lang="en-US" sz="1200" b="0" i="0" kern="1200" dirty="0">
                <a:solidFill>
                  <a:schemeClr val="tx1"/>
                </a:solidFill>
                <a:effectLst/>
                <a:latin typeface="+mn-lt"/>
                <a:ea typeface="+mn-ea"/>
                <a:cs typeface="+mn-cs"/>
              </a:rPr>
              <a:t>guerrilla leader who became a major figure in the </a:t>
            </a:r>
            <a:r>
              <a:rPr lang="en-US" sz="1200" b="1" i="0" kern="1200" dirty="0">
                <a:solidFill>
                  <a:schemeClr val="tx1"/>
                </a:solidFill>
                <a:effectLst/>
                <a:latin typeface="+mn-lt"/>
                <a:ea typeface="+mn-ea"/>
                <a:cs typeface="+mn-cs"/>
              </a:rPr>
              <a:t>Cuban Revolution</a:t>
            </a:r>
            <a:r>
              <a:rPr lang="en-US" sz="1200" b="0" i="0" kern="1200" dirty="0">
                <a:solidFill>
                  <a:schemeClr val="tx1"/>
                </a:solidFill>
                <a:effectLst/>
                <a:latin typeface="+mn-lt"/>
                <a:ea typeface="+mn-ea"/>
                <a:cs typeface="+mn-cs"/>
              </a:rPr>
              <a:t> and a global symbol of rebellion and anti-imperialism</a:t>
            </a:r>
          </a:p>
          <a:p>
            <a:r>
              <a:rPr lang="en-US" sz="1200" b="0" i="0" kern="1200" dirty="0">
                <a:solidFill>
                  <a:schemeClr val="tx1"/>
                </a:solidFill>
                <a:effectLst/>
                <a:latin typeface="+mn-lt"/>
                <a:ea typeface="+mn-ea"/>
                <a:cs typeface="+mn-cs"/>
              </a:rPr>
              <a:t>Free Wales Army </a:t>
            </a:r>
            <a:r>
              <a:rPr lang="en-US" sz="1200" b="1" i="0" kern="1200" dirty="0">
                <a:solidFill>
                  <a:schemeClr val="tx1"/>
                </a:solidFill>
                <a:effectLst/>
                <a:latin typeface="+mn-lt"/>
                <a:ea typeface="+mn-ea"/>
                <a:cs typeface="+mn-cs"/>
              </a:rPr>
              <a:t>Welsh nationalist paramilitary </a:t>
            </a:r>
            <a:r>
              <a:rPr lang="en-US" sz="1200" b="1"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active from </a:t>
            </a:r>
            <a:r>
              <a:rPr lang="en-US" sz="1200" b="1" i="0" kern="1200" dirty="0">
                <a:solidFill>
                  <a:schemeClr val="tx1"/>
                </a:solidFill>
                <a:effectLst/>
                <a:latin typeface="+mn-lt"/>
                <a:ea typeface="+mn-ea"/>
                <a:cs typeface="+mn-cs"/>
              </a:rPr>
              <a:t>1963 to 1969</a:t>
            </a:r>
            <a:r>
              <a:rPr lang="en-US" sz="1200" b="0" i="0" kern="1200" dirty="0">
                <a:solidFill>
                  <a:schemeClr val="tx1"/>
                </a:solidFill>
                <a:effectLst/>
                <a:latin typeface="+mn-lt"/>
                <a:ea typeface="+mn-ea"/>
                <a:cs typeface="+mn-cs"/>
              </a:rPr>
              <a:t>, founded by </a:t>
            </a:r>
            <a:r>
              <a:rPr lang="en-US" sz="1200" b="1" i="0" kern="1200" dirty="0">
                <a:solidFill>
                  <a:schemeClr val="tx1"/>
                </a:solidFill>
                <a:effectLst/>
                <a:latin typeface="+mn-lt"/>
                <a:ea typeface="+mn-ea"/>
                <a:cs typeface="+mn-cs"/>
              </a:rPr>
              <a:t>Julian Cayo-Evans</a:t>
            </a:r>
            <a:r>
              <a:rPr lang="en-US" sz="1200" b="0" i="0" kern="1200" dirty="0">
                <a:solidFill>
                  <a:schemeClr val="tx1"/>
                </a:solidFill>
                <a:effectLst/>
                <a:latin typeface="+mn-lt"/>
                <a:ea typeface="+mn-ea"/>
                <a:cs typeface="+mn-cs"/>
              </a:rPr>
              <a:t> in </a:t>
            </a:r>
            <a:r>
              <a:rPr lang="en-US" sz="1200" b="1" i="0" kern="1200" dirty="0">
                <a:solidFill>
                  <a:schemeClr val="tx1"/>
                </a:solidFill>
                <a:effectLst/>
                <a:latin typeface="+mn-lt"/>
                <a:ea typeface="+mn-ea"/>
                <a:cs typeface="+mn-cs"/>
              </a:rPr>
              <a:t>Lampeter, Ceredigion</a:t>
            </a:r>
            <a:r>
              <a:rPr lang="en-US" sz="1200" b="0" i="0" kern="1200" dirty="0">
                <a:solidFill>
                  <a:schemeClr val="tx1"/>
                </a:solidFill>
                <a:effectLst/>
                <a:latin typeface="+mn-lt"/>
                <a:ea typeface="+mn-ea"/>
                <a:cs typeface="+mn-cs"/>
              </a:rPr>
              <a:t>. Its goal was to establish an </a:t>
            </a:r>
            <a:r>
              <a:rPr lang="en-US" sz="1200" b="1" i="0" kern="1200" dirty="0">
                <a:solidFill>
                  <a:schemeClr val="tx1"/>
                </a:solidFill>
                <a:effectLst/>
                <a:latin typeface="+mn-lt"/>
                <a:ea typeface="+mn-ea"/>
                <a:cs typeface="+mn-cs"/>
              </a:rPr>
              <a:t>independent Welsh republic</a:t>
            </a:r>
            <a:r>
              <a:rPr lang="en-US" sz="1200" b="0" i="0" kern="1200" dirty="0">
                <a:solidFill>
                  <a:schemeClr val="tx1"/>
                </a:solidFill>
                <a:effectLst/>
                <a:latin typeface="+mn-lt"/>
                <a:ea typeface="+mn-ea"/>
                <a:cs typeface="+mn-cs"/>
              </a:rPr>
              <a:t>. Their motto was </a:t>
            </a:r>
            <a:r>
              <a:rPr lang="en-US" sz="1200" b="1" i="0" kern="1200" dirty="0">
                <a:solidFill>
                  <a:schemeClr val="tx1"/>
                </a:solidFill>
                <a:effectLst/>
                <a:latin typeface="+mn-lt"/>
                <a:ea typeface="+mn-ea"/>
                <a:cs typeface="+mn-cs"/>
              </a:rPr>
              <a:t>“Fe </a:t>
            </a:r>
            <a:r>
              <a:rPr lang="en-US" sz="1200" b="1" i="0" kern="1200" dirty="0" err="1">
                <a:solidFill>
                  <a:schemeClr val="tx1"/>
                </a:solidFill>
                <a:effectLst/>
                <a:latin typeface="+mn-lt"/>
                <a:ea typeface="+mn-ea"/>
                <a:cs typeface="+mn-cs"/>
              </a:rPr>
              <a:t>godwn</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ni</a:t>
            </a:r>
            <a:r>
              <a:rPr lang="en-US" sz="1200" b="1" i="0" kern="1200" dirty="0">
                <a:solidFill>
                  <a:schemeClr val="tx1"/>
                </a:solidFill>
                <a:effectLst/>
                <a:latin typeface="+mn-lt"/>
                <a:ea typeface="+mn-ea"/>
                <a:cs typeface="+mn-cs"/>
              </a:rPr>
              <a:t> </a:t>
            </a:r>
            <a:r>
              <a:rPr lang="en-US" sz="1200" b="1" i="0" kern="1200" dirty="0" err="1">
                <a:solidFill>
                  <a:schemeClr val="tx1"/>
                </a:solidFill>
                <a:effectLst/>
                <a:latin typeface="+mn-lt"/>
                <a:ea typeface="+mn-ea"/>
                <a:cs typeface="+mn-cs"/>
              </a:rPr>
              <a:t>eto</a:t>
            </a:r>
            <a:r>
              <a:rPr lang="en-US" sz="1200" b="1" i="0" kern="1200" dirty="0">
                <a:solidFill>
                  <a:schemeClr val="tx1"/>
                </a:solidFill>
                <a:effectLst/>
                <a:latin typeface="+mn-lt"/>
                <a:ea typeface="+mn-ea"/>
                <a:cs typeface="+mn-cs"/>
              </a:rPr>
              <a:t>”</a:t>
            </a:r>
            <a:r>
              <a:rPr lang="en-US" sz="1200" b="0" i="0" kern="1200" dirty="0">
                <a:solidFill>
                  <a:schemeClr val="tx1"/>
                </a:solidFill>
                <a:effectLst/>
                <a:latin typeface="+mn-lt"/>
                <a:ea typeface="+mn-ea"/>
                <a:cs typeface="+mn-cs"/>
              </a:rPr>
              <a:t> ("We will rise again"), and their crest was the </a:t>
            </a:r>
            <a:r>
              <a:rPr lang="en-US" sz="1200" b="1" i="0" kern="1200" dirty="0" err="1">
                <a:solidFill>
                  <a:schemeClr val="tx1"/>
                </a:solidFill>
                <a:effectLst/>
                <a:latin typeface="+mn-lt"/>
                <a:ea typeface="+mn-ea"/>
                <a:cs typeface="+mn-cs"/>
              </a:rPr>
              <a:t>Eryr</a:t>
            </a:r>
            <a:r>
              <a:rPr lang="en-US" sz="1200" b="1" i="0" kern="1200" dirty="0">
                <a:solidFill>
                  <a:schemeClr val="tx1"/>
                </a:solidFill>
                <a:effectLst/>
                <a:latin typeface="+mn-lt"/>
                <a:ea typeface="+mn-ea"/>
                <a:cs typeface="+mn-cs"/>
              </a:rPr>
              <a:t> Wen</a:t>
            </a:r>
            <a:r>
              <a:rPr lang="en-US" sz="1200" b="0" i="0" kern="1200" dirty="0">
                <a:solidFill>
                  <a:schemeClr val="tx1"/>
                </a:solidFill>
                <a:effectLst/>
                <a:latin typeface="+mn-lt"/>
                <a:ea typeface="+mn-ea"/>
                <a:cs typeface="+mn-cs"/>
              </a:rPr>
              <a:t> (White Eagle). Made bold claims about links to the </a:t>
            </a:r>
            <a:r>
              <a:rPr lang="en-US" sz="1200" b="1" i="0" kern="1200" dirty="0">
                <a:solidFill>
                  <a:schemeClr val="tx1"/>
                </a:solidFill>
                <a:effectLst/>
                <a:latin typeface="+mn-lt"/>
                <a:ea typeface="+mn-ea"/>
                <a:cs typeface="+mn-cs"/>
              </a:rPr>
              <a:t>IRA. </a:t>
            </a:r>
            <a:r>
              <a:rPr lang="en-US" sz="1200" b="0" i="0" kern="1200" dirty="0">
                <a:solidFill>
                  <a:schemeClr val="tx1"/>
                </a:solidFill>
                <a:effectLst/>
                <a:latin typeface="+mn-lt"/>
                <a:ea typeface="+mn-ea"/>
                <a:cs typeface="+mn-cs"/>
              </a:rPr>
              <a:t>Attempted a </a:t>
            </a:r>
            <a:r>
              <a:rPr lang="en-US" sz="1200" b="1" i="0" kern="1200" dirty="0">
                <a:solidFill>
                  <a:schemeClr val="tx1"/>
                </a:solidFill>
                <a:effectLst/>
                <a:latin typeface="+mn-lt"/>
                <a:ea typeface="+mn-ea"/>
                <a:cs typeface="+mn-cs"/>
              </a:rPr>
              <a:t>bombing of a water pipeline</a:t>
            </a:r>
            <a:r>
              <a:rPr lang="en-US" sz="1200" b="0" i="0" kern="1200" dirty="0">
                <a:solidFill>
                  <a:schemeClr val="tx1"/>
                </a:solidFill>
                <a:effectLst/>
                <a:latin typeface="+mn-lt"/>
                <a:ea typeface="+mn-ea"/>
                <a:cs typeface="+mn-cs"/>
              </a:rPr>
              <a:t> from the Elan Valley to Birmingham in 1967. </a:t>
            </a:r>
            <a:endParaRPr lang="en-US" dirty="0"/>
          </a:p>
        </p:txBody>
      </p:sp>
      <p:sp>
        <p:nvSpPr>
          <p:cNvPr id="4" name="Slide Number Placeholder 3"/>
          <p:cNvSpPr>
            <a:spLocks noGrp="1"/>
          </p:cNvSpPr>
          <p:nvPr>
            <p:ph type="sldNum" sz="quarter" idx="5"/>
          </p:nvPr>
        </p:nvSpPr>
        <p:spPr/>
        <p:txBody>
          <a:bodyPr/>
          <a:lstStyle/>
          <a:p>
            <a:fld id="{C47BD329-5AB2-4450-9B2F-C4FC55EA6620}" type="slidenum">
              <a:rPr lang="en-GB" smtClean="0"/>
              <a:t>50</a:t>
            </a:fld>
            <a:endParaRPr lang="en-GB"/>
          </a:p>
        </p:txBody>
      </p:sp>
    </p:spTree>
    <p:extLst>
      <p:ext uri="{BB962C8B-B14F-4D97-AF65-F5344CB8AC3E}">
        <p14:creationId xmlns:p14="http://schemas.microsoft.com/office/powerpoint/2010/main" val="39306076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Heathrow considering legal action against National Grid over fire - BBC News</a:t>
            </a:r>
            <a:endParaRPr lang="en-US"/>
          </a:p>
        </p:txBody>
      </p:sp>
      <p:sp>
        <p:nvSpPr>
          <p:cNvPr id="4" name="Slide Number Placeholder 3"/>
          <p:cNvSpPr>
            <a:spLocks noGrp="1"/>
          </p:cNvSpPr>
          <p:nvPr>
            <p:ph type="sldNum" sz="quarter" idx="5"/>
          </p:nvPr>
        </p:nvSpPr>
        <p:spPr/>
        <p:txBody>
          <a:bodyPr/>
          <a:lstStyle/>
          <a:p>
            <a:fld id="{C47BD329-5AB2-4450-9B2F-C4FC55EA6620}" type="slidenum">
              <a:rPr lang="en-GB" smtClean="0"/>
              <a:t>53</a:t>
            </a:fld>
            <a:endParaRPr lang="en-GB"/>
          </a:p>
        </p:txBody>
      </p:sp>
    </p:spTree>
    <p:extLst>
      <p:ext uri="{BB962C8B-B14F-4D97-AF65-F5344CB8AC3E}">
        <p14:creationId xmlns:p14="http://schemas.microsoft.com/office/powerpoint/2010/main" val="130645080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Heathrow considering legal action against National Grid over fire - BBC News</a:t>
            </a:r>
            <a:endParaRPr lang="en-US">
              <a:ea typeface="Calibri"/>
              <a:cs typeface="Calibri"/>
            </a:endParaRPr>
          </a:p>
          <a:p>
            <a:r>
              <a:rPr lang="en-US" dirty="0">
                <a:ea typeface="Calibri"/>
                <a:cs typeface="Calibri"/>
              </a:rPr>
              <a:t>Grenfell Tower London 2017</a:t>
            </a:r>
          </a:p>
          <a:p>
            <a:r>
              <a:rPr lang="en-US" dirty="0">
                <a:hlinkClick r:id="rId4"/>
              </a:rPr>
              <a:t>If Russia was behind Heathrow fire, is that an act of war?</a:t>
            </a:r>
            <a:endParaRPr lang="en-US"/>
          </a:p>
        </p:txBody>
      </p:sp>
      <p:sp>
        <p:nvSpPr>
          <p:cNvPr id="4" name="Slide Number Placeholder 3"/>
          <p:cNvSpPr>
            <a:spLocks noGrp="1"/>
          </p:cNvSpPr>
          <p:nvPr>
            <p:ph type="sldNum" sz="quarter" idx="5"/>
          </p:nvPr>
        </p:nvSpPr>
        <p:spPr/>
        <p:txBody>
          <a:bodyPr/>
          <a:lstStyle/>
          <a:p>
            <a:fld id="{C47BD329-5AB2-4450-9B2F-C4FC55EA6620}" type="slidenum">
              <a:rPr lang="en-GB" smtClean="0"/>
              <a:t>54</a:t>
            </a:fld>
            <a:endParaRPr lang="en-GB"/>
          </a:p>
        </p:txBody>
      </p:sp>
    </p:spTree>
    <p:extLst>
      <p:ext uri="{BB962C8B-B14F-4D97-AF65-F5344CB8AC3E}">
        <p14:creationId xmlns:p14="http://schemas.microsoft.com/office/powerpoint/2010/main" val="41861532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PC Keith Palmer 2017</a:t>
            </a:r>
          </a:p>
          <a:p>
            <a:r>
              <a:rPr lang="en-US" dirty="0">
                <a:ea typeface="Calibri"/>
                <a:cs typeface="Calibri"/>
              </a:rPr>
              <a:t>Lee Rigby 2013</a:t>
            </a: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47BD329-5AB2-4450-9B2F-C4FC55EA6620}" type="slidenum">
              <a:rPr lang="en-GB" smtClean="0"/>
              <a:t>56</a:t>
            </a:fld>
            <a:endParaRPr lang="en-GB"/>
          </a:p>
        </p:txBody>
      </p:sp>
    </p:spTree>
    <p:extLst>
      <p:ext uri="{BB962C8B-B14F-4D97-AF65-F5344CB8AC3E}">
        <p14:creationId xmlns:p14="http://schemas.microsoft.com/office/powerpoint/2010/main" val="22000587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The way far-right and Islamist groups are labelled—either as extremists or terrorists—has shaped public and legal perceptions, often implying that far-right actors are less dangerous. This imbalance in labelling is problematic and is now being increasingly </a:t>
            </a:r>
            <a:r>
              <a:rPr lang="en-US" sz="1200" b="1" i="0" kern="1200" dirty="0" err="1">
                <a:solidFill>
                  <a:schemeClr val="tx1"/>
                </a:solidFill>
                <a:effectLst/>
                <a:latin typeface="+mn-lt"/>
                <a:ea typeface="+mn-ea"/>
                <a:cs typeface="+mn-cs"/>
              </a:rPr>
              <a:t>recognised</a:t>
            </a:r>
            <a:r>
              <a:rPr lang="en-US" sz="1200" b="1" i="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5"/>
          </p:nvPr>
        </p:nvSpPr>
        <p:spPr/>
        <p:txBody>
          <a:bodyPr/>
          <a:lstStyle/>
          <a:p>
            <a:fld id="{C47BD329-5AB2-4450-9B2F-C4FC55EA6620}" type="slidenum">
              <a:rPr lang="en-GB" smtClean="0"/>
              <a:t>60</a:t>
            </a:fld>
            <a:endParaRPr lang="en-GB"/>
          </a:p>
        </p:txBody>
      </p:sp>
    </p:spTree>
    <p:extLst>
      <p:ext uri="{BB962C8B-B14F-4D97-AF65-F5344CB8AC3E}">
        <p14:creationId xmlns:p14="http://schemas.microsoft.com/office/powerpoint/2010/main" val="29399823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Terrorism Act 2000 is a piece of legislation in the United Kingdom that was enacted to address the growing threat of terrorism and to provide law enforcement agencies with enhanced powers to combat terrorism. It was introduced in response to several factors and events that highlighted the need for updated and comprehensive counterterrorism legislation:</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Rising Global Terrorism:</a:t>
            </a:r>
            <a:r>
              <a:rPr lang="en-GB" b="0" i="0" u="none" strike="noStrike" dirty="0">
                <a:solidFill>
                  <a:srgbClr val="374151"/>
                </a:solidFill>
                <a:effectLst/>
                <a:latin typeface="Söhne"/>
              </a:rPr>
              <a:t> In the late 20th century and early 21st century, terrorism became a significant global concern. High-profile attacks such as the 1998 U.S. embassy bombings in Kenya and Tanzania and the 9/11 attacks in the United States underscored the need for countries to strengthen their legal frameworks to counter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International Obligations:</a:t>
            </a:r>
            <a:r>
              <a:rPr lang="en-GB" b="0" i="0" u="none" strike="noStrike" dirty="0">
                <a:solidFill>
                  <a:srgbClr val="374151"/>
                </a:solidFill>
                <a:effectLst/>
                <a:latin typeface="Söhne"/>
              </a:rPr>
              <a:t> The United Kingdom, like many other countries, is a signatory to various international conventions and agreements aimed at combating terrorism. These agreements, including United Nations Security Council resolutions, required member states to take specific measures to combat terrorism and its financing.</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Domestic Threats:</a:t>
            </a:r>
            <a:r>
              <a:rPr lang="en-GB" b="0" i="0" u="none" strike="noStrike" dirty="0">
                <a:solidFill>
                  <a:srgbClr val="374151"/>
                </a:solidFill>
                <a:effectLst/>
                <a:latin typeface="Söhne"/>
              </a:rPr>
              <a:t> The UK faced its own challenges with terrorism. The Irish Republican Army (IRA) had been involved in a long-running conflict in Northern Ireland, and there were concerns about the potential for international terrorist groups to operate within the country.</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Legal Gaps:</a:t>
            </a:r>
            <a:r>
              <a:rPr lang="en-GB" b="0" i="0" u="none" strike="noStrike" dirty="0">
                <a:solidFill>
                  <a:srgbClr val="374151"/>
                </a:solidFill>
                <a:effectLst/>
                <a:latin typeface="Söhne"/>
              </a:rPr>
              <a:t> Prior to the Terrorism Act 2000, the UK had several counterterrorism laws, but they were seen as fragmented and inadequate to address the evolving nature of terrorism. The new legislation aimed to consolidate and modernize these laws.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Key provisions and objectives of the Terrorism Act 2000 include:</a:t>
            </a:r>
          </a:p>
          <a:p>
            <a:pPr algn="l"/>
            <a:endParaRPr lang="en-GB" b="0" i="0" u="none" strike="noStrike" dirty="0">
              <a:solidFill>
                <a:srgbClr val="374151"/>
              </a:solidFill>
              <a:effectLst/>
              <a:latin typeface="Söhne"/>
            </a:endParaRPr>
          </a:p>
          <a:p>
            <a:pPr algn="l">
              <a:buFont typeface="Arial" panose="020B0604020202020204" pitchFamily="34" charset="0"/>
              <a:buChar char="•"/>
            </a:pPr>
            <a:r>
              <a:rPr lang="en-GB" b="1" i="0" u="none" strike="noStrike" dirty="0">
                <a:solidFill>
                  <a:srgbClr val="374151"/>
                </a:solidFill>
                <a:effectLst/>
                <a:latin typeface="Söhne"/>
              </a:rPr>
              <a:t>Defining Terrorism:</a:t>
            </a:r>
            <a:r>
              <a:rPr lang="en-GB" b="0" i="0" u="none" strike="noStrike" dirty="0">
                <a:solidFill>
                  <a:srgbClr val="374151"/>
                </a:solidFill>
                <a:effectLst/>
                <a:latin typeface="Söhne"/>
              </a:rPr>
              <a:t> The act provided a legal definition of terrorism, which was essential for law enforcement to identify and prosecute terrorists effectively.</a:t>
            </a:r>
          </a:p>
          <a:p>
            <a:pPr algn="l">
              <a:buFont typeface="Arial" panose="020B0604020202020204" pitchFamily="34" charset="0"/>
              <a:buChar char="•"/>
            </a:pPr>
            <a:r>
              <a:rPr lang="en-GB" b="1" i="0" u="none" strike="noStrike" dirty="0">
                <a:solidFill>
                  <a:srgbClr val="374151"/>
                </a:solidFill>
                <a:effectLst/>
                <a:latin typeface="Söhne"/>
              </a:rPr>
              <a:t>Preventative Detention:</a:t>
            </a:r>
            <a:r>
              <a:rPr lang="en-GB" b="0" i="0" u="none" strike="noStrike" dirty="0">
                <a:solidFill>
                  <a:srgbClr val="374151"/>
                </a:solidFill>
                <a:effectLst/>
                <a:latin typeface="Söhne"/>
              </a:rPr>
              <a:t> It granted law enforcement agencies the authority to detain suspects without charge for up to seven days, subject to judicial oversight, in cases involving national security concerns.</a:t>
            </a:r>
          </a:p>
          <a:p>
            <a:pPr algn="l">
              <a:buFont typeface="Arial" panose="020B0604020202020204" pitchFamily="34" charset="0"/>
              <a:buChar char="•"/>
            </a:pPr>
            <a:r>
              <a:rPr lang="en-GB" b="1" i="0" u="none" strike="noStrike" dirty="0">
                <a:solidFill>
                  <a:srgbClr val="374151"/>
                </a:solidFill>
                <a:effectLst/>
                <a:latin typeface="Söhne"/>
              </a:rPr>
              <a:t>Stop and Search Powers:</a:t>
            </a:r>
            <a:r>
              <a:rPr lang="en-GB" b="0" i="0" u="none" strike="noStrike" dirty="0">
                <a:solidFill>
                  <a:srgbClr val="374151"/>
                </a:solidFill>
                <a:effectLst/>
                <a:latin typeface="Söhne"/>
              </a:rPr>
              <a:t> The act expanded stop and search powers for the police in designated areas, allowing them to search individuals and vehicles without requiring reasonable suspicion in certain circumstances.</a:t>
            </a:r>
          </a:p>
          <a:p>
            <a:pPr algn="l">
              <a:buFont typeface="Arial" panose="020B0604020202020204" pitchFamily="34" charset="0"/>
              <a:buChar char="•"/>
            </a:pPr>
            <a:r>
              <a:rPr lang="en-GB" b="1" i="0" u="none" strike="noStrike" dirty="0">
                <a:solidFill>
                  <a:srgbClr val="374151"/>
                </a:solidFill>
                <a:effectLst/>
                <a:latin typeface="Söhne"/>
              </a:rPr>
              <a:t>Criminalization of Terrorism-Related Activities:</a:t>
            </a:r>
            <a:r>
              <a:rPr lang="en-GB" b="0" i="0" u="none" strike="noStrike" dirty="0">
                <a:solidFill>
                  <a:srgbClr val="374151"/>
                </a:solidFill>
                <a:effectLst/>
                <a:latin typeface="Söhne"/>
              </a:rPr>
              <a:t> The legislation made it an offense to be a member of a terrorist organization, engage in fundraising for terrorist purposes, and possess materials useful for terrorism.</a:t>
            </a:r>
          </a:p>
          <a:p>
            <a:pPr algn="l">
              <a:buFont typeface="Arial" panose="020B0604020202020204" pitchFamily="34" charset="0"/>
              <a:buChar char="•"/>
            </a:pPr>
            <a:r>
              <a:rPr lang="en-GB" b="1" i="0" u="none" strike="noStrike" dirty="0">
                <a:solidFill>
                  <a:srgbClr val="374151"/>
                </a:solidFill>
                <a:effectLst/>
                <a:latin typeface="Söhne"/>
              </a:rPr>
              <a:t>Financial Measures:</a:t>
            </a:r>
            <a:r>
              <a:rPr lang="en-GB" b="0" i="0" u="none" strike="noStrike" dirty="0">
                <a:solidFill>
                  <a:srgbClr val="374151"/>
                </a:solidFill>
                <a:effectLst/>
                <a:latin typeface="Söhne"/>
              </a:rPr>
              <a:t> The act included measures to freeze assets and restrict the financial resources of individuals and organizations involved in terrorism.</a:t>
            </a:r>
          </a:p>
          <a:p>
            <a:pPr algn="l">
              <a:buFont typeface="Arial" panose="020B0604020202020204" pitchFamily="34" charset="0"/>
              <a:buChar char="•"/>
            </a:pPr>
            <a:r>
              <a:rPr lang="en-GB" b="1" i="0" u="none" strike="noStrike" dirty="0">
                <a:solidFill>
                  <a:srgbClr val="374151"/>
                </a:solidFill>
                <a:effectLst/>
                <a:latin typeface="Söhne"/>
              </a:rPr>
              <a:t>Expulsion of Foreign Terrorist Suspects:</a:t>
            </a:r>
            <a:r>
              <a:rPr lang="en-GB" b="0" i="0" u="none" strike="noStrike" dirty="0">
                <a:solidFill>
                  <a:srgbClr val="374151"/>
                </a:solidFill>
                <a:effectLst/>
                <a:latin typeface="Söhne"/>
              </a:rPr>
              <a:t> It enabled the deportation of foreign nationals involved in terrorism.</a:t>
            </a:r>
          </a:p>
          <a:p>
            <a:pPr algn="l"/>
            <a:r>
              <a:rPr lang="en-GB" b="0" i="0" u="none" strike="noStrike" dirty="0">
                <a:solidFill>
                  <a:srgbClr val="374151"/>
                </a:solidFill>
                <a:effectLst/>
                <a:latin typeface="Söhne"/>
              </a:rPr>
              <a:t>The Terrorism Act 2000 has been subsequently amended and supplemented by other counterterrorism legislation in the UK to address emerging threats and challenges. It reflects the UK government's commitment to combating terrorism while safeguarding national security and human rights, although some of its provisions have been subject to criticism and legal challenges related to civil liberties and due process.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71</a:t>
            </a:fld>
            <a:endParaRPr lang="en-US"/>
          </a:p>
        </p:txBody>
      </p:sp>
    </p:spTree>
    <p:extLst>
      <p:ext uri="{BB962C8B-B14F-4D97-AF65-F5344CB8AC3E}">
        <p14:creationId xmlns:p14="http://schemas.microsoft.com/office/powerpoint/2010/main" val="9885152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https://www.cps.gov.uk/crime-info/terrorism</a:t>
            </a:r>
          </a:p>
        </p:txBody>
      </p:sp>
      <p:sp>
        <p:nvSpPr>
          <p:cNvPr id="4" name="Slide Number Placeholder 3"/>
          <p:cNvSpPr>
            <a:spLocks noGrp="1"/>
          </p:cNvSpPr>
          <p:nvPr>
            <p:ph type="sldNum" sz="quarter" idx="5"/>
          </p:nvPr>
        </p:nvSpPr>
        <p:spPr/>
        <p:txBody>
          <a:bodyPr/>
          <a:lstStyle/>
          <a:p>
            <a:fld id="{C47BD329-5AB2-4450-9B2F-C4FC55EA6620}" type="slidenum">
              <a:rPr lang="en-GB" smtClean="0"/>
              <a:t>72</a:t>
            </a:fld>
            <a:endParaRPr lang="en-GB"/>
          </a:p>
        </p:txBody>
      </p:sp>
    </p:spTree>
    <p:extLst>
      <p:ext uri="{BB962C8B-B14F-4D97-AF65-F5344CB8AC3E}">
        <p14:creationId xmlns:p14="http://schemas.microsoft.com/office/powerpoint/2010/main" val="29394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A87F-DFAB-79A3-63DB-B6B0ACF025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ED44ACD-9535-157F-903A-038AF10DFB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350FCE-B9AB-908D-F1FD-023C3766AFD6}"/>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5" name="Footer Placeholder 4">
            <a:extLst>
              <a:ext uri="{FF2B5EF4-FFF2-40B4-BE49-F238E27FC236}">
                <a16:creationId xmlns:a16="http://schemas.microsoft.com/office/drawing/2014/main" id="{E6E826F1-C089-EE2D-C2EE-BEFDCDF73D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A0B6F0-BBCB-0E64-F013-F725E28D4602}"/>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775837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1BC4-F0EE-04C2-EA8E-A6CB28B41E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96F67-5F79-868C-C035-39B1F9FF05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B69209-98DC-4D39-67C5-59761DAF99BE}"/>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5" name="Footer Placeholder 4">
            <a:extLst>
              <a:ext uri="{FF2B5EF4-FFF2-40B4-BE49-F238E27FC236}">
                <a16:creationId xmlns:a16="http://schemas.microsoft.com/office/drawing/2014/main" id="{67D426EC-2C86-9C04-3A7A-7FF6480B5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C18736-A38F-706B-409A-1E0390A22C6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11721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CEC63-7F47-FF61-FC91-5AE1EE9D795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B9E90FB-6FF9-9919-C562-47FD481A6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2CA7119-1408-3F52-01E2-E283B1784F39}"/>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5" name="Footer Placeholder 4">
            <a:extLst>
              <a:ext uri="{FF2B5EF4-FFF2-40B4-BE49-F238E27FC236}">
                <a16:creationId xmlns:a16="http://schemas.microsoft.com/office/drawing/2014/main" id="{CB8F235A-7188-9C19-9730-9584E03A4A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5D6128-57B0-0FC0-E741-9CE0EFEDFF8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84595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1D1F-3007-76FD-0579-81A1CDDFD0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A244CF1-FD70-98F0-EB8C-186414C54B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F6626-E206-D4A4-C994-4E605B4512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6ABD11C-2863-DA2F-C199-0A279A2B7014}"/>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6" name="Footer Placeholder 5">
            <a:extLst>
              <a:ext uri="{FF2B5EF4-FFF2-40B4-BE49-F238E27FC236}">
                <a16:creationId xmlns:a16="http://schemas.microsoft.com/office/drawing/2014/main" id="{F0F8FF32-588F-E15F-9F78-87328426BA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3ABC11-5054-0ADB-C659-1F7CCA80E02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461544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5CCF-6B89-A5CD-9B71-2193039583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446AE2-D112-02B4-7E36-471826BDFC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2C1AF2-8499-E1A3-404E-0557A7EFE6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F52732-1C43-8B70-3B8B-615B45593B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5E266D6-1B26-9366-5B66-7EA5EE6EE5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E0155BA-5BF8-C836-97B8-6CF3A4EB554E}"/>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8" name="Footer Placeholder 7">
            <a:extLst>
              <a:ext uri="{FF2B5EF4-FFF2-40B4-BE49-F238E27FC236}">
                <a16:creationId xmlns:a16="http://schemas.microsoft.com/office/drawing/2014/main" id="{E7BC63A4-B630-64F6-C552-E3A33E9F584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754341-75C8-4BA8-6A44-47CBB4C3181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2192950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AE9-4107-A53E-8B74-5C89756EDE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1F8B17-4B16-0E8A-DF89-766220A747D6}"/>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4" name="Footer Placeholder 3">
            <a:extLst>
              <a:ext uri="{FF2B5EF4-FFF2-40B4-BE49-F238E27FC236}">
                <a16:creationId xmlns:a16="http://schemas.microsoft.com/office/drawing/2014/main" id="{3B47EDB6-2BDE-D4D5-734E-9697B3806C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F6E9A6C-32AB-D5AD-585F-7841EDB93D65}"/>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9308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B14967-E825-0DB9-DA36-C06894F51D59}"/>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3" name="Footer Placeholder 2">
            <a:extLst>
              <a:ext uri="{FF2B5EF4-FFF2-40B4-BE49-F238E27FC236}">
                <a16:creationId xmlns:a16="http://schemas.microsoft.com/office/drawing/2014/main" id="{C601B3C0-180A-7830-1A22-FE770D7E3F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6E4606-C688-B9A6-B73B-87C85B0D88FC}"/>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3314774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A6D7D-60B9-1519-D684-BF20210D38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C53F7ED-1EF7-D290-5C08-D972708114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77B320-EFEA-F965-D166-38690770F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A8F7975-E0FE-A042-7D97-0E2706929949}"/>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6" name="Footer Placeholder 5">
            <a:extLst>
              <a:ext uri="{FF2B5EF4-FFF2-40B4-BE49-F238E27FC236}">
                <a16:creationId xmlns:a16="http://schemas.microsoft.com/office/drawing/2014/main" id="{423A00B4-2EA2-C3EC-125D-0AC1E7A4B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625B5F-BA9B-56CB-AF2E-FA30601A9C5F}"/>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59413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86A29-0412-6368-FE0B-F3DA0C4E5E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47A97A-E22D-7504-45F9-C2C17EF33A7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42A8CE-89D7-7D38-057B-7CB126C80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22F089-7E22-6384-6BA5-2E5AE980D170}"/>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6" name="Footer Placeholder 5">
            <a:extLst>
              <a:ext uri="{FF2B5EF4-FFF2-40B4-BE49-F238E27FC236}">
                <a16:creationId xmlns:a16="http://schemas.microsoft.com/office/drawing/2014/main" id="{C8A0E888-A2AB-9A6F-9B4E-118D29AD5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E5E159-9051-DAEE-CDAA-CCF9683E6296}"/>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4068266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33A12-405D-F4EC-815D-B683C97B6F3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CB118B-F839-7508-9E85-7D4340101D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2DAA4A-8052-09F2-6DE6-E57EA3E00BB8}"/>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5" name="Footer Placeholder 4">
            <a:extLst>
              <a:ext uri="{FF2B5EF4-FFF2-40B4-BE49-F238E27FC236}">
                <a16:creationId xmlns:a16="http://schemas.microsoft.com/office/drawing/2014/main" id="{B0F7AC2F-B79D-2664-DB58-72BE9C8244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484F52-B287-D201-374E-D8CA08525F7E}"/>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608983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00F729-804E-82F7-E59B-8AC4D1BD7B3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A0B7BB-A702-5336-2555-417C3C40D0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73573-687F-5D0C-6379-1F6E38857D4F}"/>
              </a:ext>
            </a:extLst>
          </p:cNvPr>
          <p:cNvSpPr>
            <a:spLocks noGrp="1"/>
          </p:cNvSpPr>
          <p:nvPr>
            <p:ph type="dt" sz="half" idx="10"/>
          </p:nvPr>
        </p:nvSpPr>
        <p:spPr/>
        <p:txBody>
          <a:bodyPr/>
          <a:lstStyle/>
          <a:p>
            <a:fld id="{9374CB04-E99E-4BD6-ACAD-DC12FF91E63A}" type="datetimeFigureOut">
              <a:rPr lang="en-GB" smtClean="0"/>
              <a:t>26/09/2025</a:t>
            </a:fld>
            <a:endParaRPr lang="en-GB"/>
          </a:p>
        </p:txBody>
      </p:sp>
      <p:sp>
        <p:nvSpPr>
          <p:cNvPr id="5" name="Footer Placeholder 4">
            <a:extLst>
              <a:ext uri="{FF2B5EF4-FFF2-40B4-BE49-F238E27FC236}">
                <a16:creationId xmlns:a16="http://schemas.microsoft.com/office/drawing/2014/main" id="{4F12E1B0-FA9C-94EF-68FB-6AC317C944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5D9A15-942C-B7E5-E289-C58DB8B27297}"/>
              </a:ext>
            </a:extLst>
          </p:cNvPr>
          <p:cNvSpPr>
            <a:spLocks noGrp="1"/>
          </p:cNvSpPr>
          <p:nvPr>
            <p:ph type="sldNum" sz="quarter" idx="12"/>
          </p:nvPr>
        </p:nvSpPr>
        <p:spPr/>
        <p:txBody>
          <a:bodyPr/>
          <a:lstStyle/>
          <a:p>
            <a:fld id="{17163908-7803-45AC-A04F-636E2BA59B5A}" type="slidenum">
              <a:rPr lang="en-GB" smtClean="0"/>
              <a:t>‹#›</a:t>
            </a:fld>
            <a:endParaRPr lang="en-GB"/>
          </a:p>
        </p:txBody>
      </p:sp>
    </p:spTree>
    <p:extLst>
      <p:ext uri="{BB962C8B-B14F-4D97-AF65-F5344CB8AC3E}">
        <p14:creationId xmlns:p14="http://schemas.microsoft.com/office/powerpoint/2010/main" val="1373831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BF607E5-DEBF-FDAF-3154-08A387F7D7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A07DE-076A-12FF-7A16-83DFB50E6C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7E65F8-E744-2119-38F3-924B6DB0D2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74CB04-E99E-4BD6-ACAD-DC12FF91E63A}" type="datetimeFigureOut">
              <a:rPr lang="en-GB" smtClean="0"/>
              <a:t>26/09/2025</a:t>
            </a:fld>
            <a:endParaRPr lang="en-GB"/>
          </a:p>
        </p:txBody>
      </p:sp>
      <p:sp>
        <p:nvSpPr>
          <p:cNvPr id="5" name="Footer Placeholder 4">
            <a:extLst>
              <a:ext uri="{FF2B5EF4-FFF2-40B4-BE49-F238E27FC236}">
                <a16:creationId xmlns:a16="http://schemas.microsoft.com/office/drawing/2014/main" id="{90353162-682B-8EB2-ABC9-7B938E048D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96A8BC-0598-71A8-55E6-F033BEC0E3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163908-7803-45AC-A04F-636E2BA59B5A}" type="slidenum">
              <a:rPr lang="en-GB" smtClean="0"/>
              <a:t>‹#›</a:t>
            </a:fld>
            <a:endParaRPr lang="en-GB"/>
          </a:p>
        </p:txBody>
      </p:sp>
    </p:spTree>
    <p:extLst>
      <p:ext uri="{BB962C8B-B14F-4D97-AF65-F5344CB8AC3E}">
        <p14:creationId xmlns:p14="http://schemas.microsoft.com/office/powerpoint/2010/main" val="1345987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image" Target="../media/image41.jpe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jpg"/><Relationship Id="rId5" Type="http://schemas.openxmlformats.org/officeDocument/2006/relationships/image" Target="../media/image43.png"/><Relationship Id="rId4" Type="http://schemas.openxmlformats.org/officeDocument/2006/relationships/image" Target="../media/image42.jpg"/></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arkansasgopwing.blogspot.com/2017/12/terrorism-and-armed-resistance.html"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54.jpeg"/><Relationship Id="rId4" Type="http://schemas.openxmlformats.org/officeDocument/2006/relationships/image" Target="../media/image53.png"/></Relationships>
</file>

<file path=ppt/slides/_rels/slide51.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60.png"/><Relationship Id="rId4" Type="http://schemas.openxmlformats.org/officeDocument/2006/relationships/image" Target="../media/image59.png"/></Relationships>
</file>

<file path=ppt/slides/_rels/slide55.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64.jpeg"/><Relationship Id="rId4" Type="http://schemas.openxmlformats.org/officeDocument/2006/relationships/image" Target="../media/image63.jpeg"/></Relationships>
</file>

<file path=ppt/slides/_rels/slide57.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9.sv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72.svg"/><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326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54" r="-1" b="1313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7" name="Freeform: Shape 11">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438912" y="1524659"/>
            <a:ext cx="5019074" cy="2774088"/>
          </a:xfrm>
        </p:spPr>
        <p:txBody>
          <a:bodyPr>
            <a:normAutofit/>
          </a:bodyPr>
          <a:lstStyle/>
          <a:p>
            <a:pPr algn="l"/>
            <a:r>
              <a:rPr lang="en-GB" sz="4400" noProof="0" dirty="0"/>
              <a:t>Public Protection &amp; Counter-Terrorism</a:t>
            </a:r>
            <a:br>
              <a:rPr lang="en-GB" sz="4400" noProof="0" dirty="0"/>
            </a:br>
            <a:r>
              <a:rPr lang="en-GB" sz="4400" noProof="0" dirty="0"/>
              <a:t>BMPL6014 2025</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324612" y="4665829"/>
            <a:ext cx="4917948" cy="1335024"/>
          </a:xfrm>
        </p:spPr>
        <p:txBody>
          <a:bodyPr>
            <a:normAutofit/>
          </a:bodyPr>
          <a:lstStyle/>
          <a:p>
            <a:pPr algn="l"/>
            <a:r>
              <a:rPr lang="en-GB" sz="2000" noProof="0" dirty="0"/>
              <a:t>Week 1 – Introduction and Defining Terrorism</a:t>
            </a:r>
          </a:p>
          <a:p>
            <a:pPr algn="l"/>
            <a:r>
              <a:rPr lang="en-GB" sz="2000" noProof="0" dirty="0"/>
              <a:t>Jane Davies</a:t>
            </a:r>
          </a:p>
          <a:p>
            <a:pPr algn="l"/>
            <a:r>
              <a:rPr lang="en-GB" sz="2000" noProof="0" dirty="0"/>
              <a:t>J.davies2@uwtsd.ac.uk</a:t>
            </a:r>
          </a:p>
        </p:txBody>
      </p:sp>
      <p:sp>
        <p:nvSpPr>
          <p:cNvPr id="16" name="Rectangle 15">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Avenir Next LT Pro"/>
            </a:endParaRPr>
          </a:p>
        </p:txBody>
      </p:sp>
      <p:sp>
        <p:nvSpPr>
          <p:cNvPr id="18" name="Rectangle 17">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7138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treatham terrorism attack police investigated for 'dangerous driving' | UK  news | The Guardian">
            <a:extLst>
              <a:ext uri="{FF2B5EF4-FFF2-40B4-BE49-F238E27FC236}">
                <a16:creationId xmlns:a16="http://schemas.microsoft.com/office/drawing/2014/main" id="{FBA5CA96-282C-05BC-50A5-30D8F84E92F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23267"/>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Terror in the UK: Timeline of attacks | UK News | Sky News">
            <a:extLst>
              <a:ext uri="{FF2B5EF4-FFF2-40B4-BE49-F238E27FC236}">
                <a16:creationId xmlns:a16="http://schemas.microsoft.com/office/drawing/2014/main" id="{3B3F4A6C-5852-655C-FAB1-4F2442D1422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54" r="-1" b="1313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9E9133-04C3-E4A6-9235-3E8CA4A238B3}"/>
              </a:ext>
            </a:extLst>
          </p:cNvPr>
          <p:cNvSpPr>
            <a:spLocks noGrp="1"/>
          </p:cNvSpPr>
          <p:nvPr>
            <p:ph type="ctrTitle"/>
          </p:nvPr>
        </p:nvSpPr>
        <p:spPr>
          <a:xfrm>
            <a:off x="438912" y="1524659"/>
            <a:ext cx="5019074" cy="2774088"/>
          </a:xfrm>
        </p:spPr>
        <p:txBody>
          <a:bodyPr>
            <a:normAutofit/>
          </a:bodyPr>
          <a:lstStyle/>
          <a:p>
            <a:r>
              <a:rPr lang="en-GB" sz="1800" noProof="0" dirty="0"/>
              <a:t>Lesson Structure</a:t>
            </a:r>
            <a:br>
              <a:rPr lang="en-GB" sz="1800" noProof="0" dirty="0"/>
            </a:br>
            <a:r>
              <a:rPr lang="en-GB" sz="1800" noProof="0" dirty="0"/>
              <a:t>Introductions</a:t>
            </a:r>
            <a:br>
              <a:rPr lang="en-GB" sz="1800" noProof="0" dirty="0"/>
            </a:br>
            <a:r>
              <a:rPr lang="en-GB" sz="1800" noProof="0" dirty="0"/>
              <a:t>Ground rules and general info</a:t>
            </a:r>
            <a:br>
              <a:rPr lang="en-GB" sz="1800" noProof="0" dirty="0"/>
            </a:br>
            <a:r>
              <a:rPr lang="en-GB" sz="1800" noProof="0" dirty="0"/>
              <a:t>Introduction to the course</a:t>
            </a:r>
            <a:br>
              <a:rPr lang="en-GB" sz="1800" noProof="0" dirty="0"/>
            </a:br>
            <a:r>
              <a:rPr lang="en-GB" sz="1800" noProof="0" dirty="0"/>
              <a:t>Assessment 1</a:t>
            </a:r>
            <a:br>
              <a:rPr lang="en-GB" sz="1800" noProof="0" dirty="0"/>
            </a:br>
            <a:r>
              <a:rPr lang="en-GB" sz="1800" noProof="0" dirty="0"/>
              <a:t>Defining Terrorism</a:t>
            </a:r>
            <a:br>
              <a:rPr lang="en-GB" sz="1800" noProof="0" dirty="0"/>
            </a:br>
            <a:r>
              <a:rPr lang="en-GB" sz="1800" noProof="0" dirty="0"/>
              <a:t>Historical terrorism</a:t>
            </a:r>
            <a:br>
              <a:rPr lang="en-GB" sz="1800" noProof="0" dirty="0"/>
            </a:br>
            <a:r>
              <a:rPr lang="en-GB" sz="1800" noProof="0" dirty="0"/>
              <a:t>Changing understandings of terrorism</a:t>
            </a:r>
          </a:p>
        </p:txBody>
      </p:sp>
      <p:sp>
        <p:nvSpPr>
          <p:cNvPr id="3" name="Subtitle 2">
            <a:extLst>
              <a:ext uri="{FF2B5EF4-FFF2-40B4-BE49-F238E27FC236}">
                <a16:creationId xmlns:a16="http://schemas.microsoft.com/office/drawing/2014/main" id="{B2E1966F-C602-5B53-4306-A1E09B22476C}"/>
              </a:ext>
            </a:extLst>
          </p:cNvPr>
          <p:cNvSpPr>
            <a:spLocks noGrp="1"/>
          </p:cNvSpPr>
          <p:nvPr>
            <p:ph type="subTitle" idx="1"/>
          </p:nvPr>
        </p:nvSpPr>
        <p:spPr>
          <a:xfrm>
            <a:off x="324612" y="4665829"/>
            <a:ext cx="4917948" cy="1335024"/>
          </a:xfrm>
        </p:spPr>
        <p:txBody>
          <a:bodyPr>
            <a:normAutofit/>
          </a:bodyPr>
          <a:lstStyle/>
          <a:p>
            <a:pPr algn="l"/>
            <a:r>
              <a:rPr lang="en-GB" sz="2000" noProof="0" dirty="0"/>
              <a:t>Week 1 – Introduction and Defining Terrorism </a:t>
            </a:r>
          </a:p>
        </p:txBody>
      </p:sp>
    </p:spTree>
    <p:extLst>
      <p:ext uri="{BB962C8B-B14F-4D97-AF65-F5344CB8AC3E}">
        <p14:creationId xmlns:p14="http://schemas.microsoft.com/office/powerpoint/2010/main" val="42761928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F6A2C-AC4D-512C-615E-2F44F111F9F3}"/>
              </a:ext>
            </a:extLst>
          </p:cNvPr>
          <p:cNvSpPr>
            <a:spLocks noGrp="1"/>
          </p:cNvSpPr>
          <p:nvPr>
            <p:ph type="title"/>
          </p:nvPr>
        </p:nvSpPr>
        <p:spPr/>
        <p:txBody>
          <a:bodyPr/>
          <a:lstStyle/>
          <a:p>
            <a:r>
              <a:rPr lang="en-GB" noProof="0" dirty="0">
                <a:cs typeface="Calibri Light"/>
              </a:rPr>
              <a:t>Introductions </a:t>
            </a:r>
            <a:endParaRPr lang="en-GB" noProof="0" dirty="0"/>
          </a:p>
        </p:txBody>
      </p:sp>
      <p:pic>
        <p:nvPicPr>
          <p:cNvPr id="4" name="Picture 4" descr="Curious dog poking his head into view">
            <a:extLst>
              <a:ext uri="{FF2B5EF4-FFF2-40B4-BE49-F238E27FC236}">
                <a16:creationId xmlns:a16="http://schemas.microsoft.com/office/drawing/2014/main" id="{2FF927F0-F238-02F1-445F-5B6A6C6EACFA}"/>
              </a:ext>
            </a:extLst>
          </p:cNvPr>
          <p:cNvPicPr>
            <a:picLocks noGrp="1" noChangeAspect="1"/>
          </p:cNvPicPr>
          <p:nvPr>
            <p:ph idx="1"/>
          </p:nvPr>
        </p:nvPicPr>
        <p:blipFill>
          <a:blip r:embed="rId2"/>
          <a:stretch>
            <a:fillRect/>
          </a:stretch>
        </p:blipFill>
        <p:spPr>
          <a:xfrm>
            <a:off x="1385884" y="1714333"/>
            <a:ext cx="9420232" cy="4464227"/>
          </a:xfrm>
        </p:spPr>
      </p:pic>
    </p:spTree>
    <p:extLst>
      <p:ext uri="{BB962C8B-B14F-4D97-AF65-F5344CB8AC3E}">
        <p14:creationId xmlns:p14="http://schemas.microsoft.com/office/powerpoint/2010/main" val="3308066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78908-65F8-CA9D-9F24-DB857AA28DD0}"/>
              </a:ext>
            </a:extLst>
          </p:cNvPr>
          <p:cNvSpPr>
            <a:spLocks noGrp="1"/>
          </p:cNvSpPr>
          <p:nvPr>
            <p:ph type="title"/>
          </p:nvPr>
        </p:nvSpPr>
        <p:spPr>
          <a:xfrm>
            <a:off x="838200" y="365125"/>
            <a:ext cx="10515600" cy="958675"/>
          </a:xfrm>
        </p:spPr>
        <p:txBody>
          <a:bodyPr/>
          <a:lstStyle/>
          <a:p>
            <a:r>
              <a:rPr lang="en-GB" noProof="0" dirty="0">
                <a:cs typeface="Calibri Light"/>
              </a:rPr>
              <a:t>Welcome</a:t>
            </a:r>
            <a:endParaRPr lang="en-GB" noProof="0" dirty="0"/>
          </a:p>
        </p:txBody>
      </p:sp>
      <p:sp>
        <p:nvSpPr>
          <p:cNvPr id="3" name="Content Placeholder 2">
            <a:extLst>
              <a:ext uri="{FF2B5EF4-FFF2-40B4-BE49-F238E27FC236}">
                <a16:creationId xmlns:a16="http://schemas.microsoft.com/office/drawing/2014/main" id="{88B8E5ED-3E7A-14BA-0395-512EC3A3B954}"/>
              </a:ext>
            </a:extLst>
          </p:cNvPr>
          <p:cNvSpPr>
            <a:spLocks noGrp="1"/>
          </p:cNvSpPr>
          <p:nvPr>
            <p:ph idx="1"/>
          </p:nvPr>
        </p:nvSpPr>
        <p:spPr>
          <a:xfrm>
            <a:off x="838200" y="1456267"/>
            <a:ext cx="10515600" cy="4720696"/>
          </a:xfrm>
        </p:spPr>
        <p:txBody>
          <a:bodyPr vert="horz" lIns="91440" tIns="45720" rIns="91440" bIns="45720" rtlCol="0" anchor="t">
            <a:normAutofit fontScale="85000" lnSpcReduction="20000"/>
          </a:bodyPr>
          <a:lstStyle/>
          <a:p>
            <a:pPr marL="0" indent="0">
              <a:buNone/>
            </a:pPr>
            <a:r>
              <a:rPr lang="en-GB" noProof="0" dirty="0">
                <a:cs typeface="Calibri"/>
              </a:rPr>
              <a:t>Expectations </a:t>
            </a:r>
            <a:endParaRPr lang="en-GB" noProof="0" dirty="0"/>
          </a:p>
          <a:p>
            <a:r>
              <a:rPr lang="en-GB" noProof="0" dirty="0">
                <a:cs typeface="Calibri"/>
              </a:rPr>
              <a:t>Attendance</a:t>
            </a:r>
          </a:p>
          <a:p>
            <a:r>
              <a:rPr lang="en-GB" noProof="0" dirty="0">
                <a:cs typeface="Calibri"/>
              </a:rPr>
              <a:t>Schedule on Moodle</a:t>
            </a:r>
          </a:p>
          <a:p>
            <a:pPr lvl="1"/>
            <a:r>
              <a:rPr lang="en-GB" noProof="0" dirty="0">
                <a:cs typeface="Calibri"/>
              </a:rPr>
              <a:t>Tuesday starting at 11.00am</a:t>
            </a:r>
            <a:endParaRPr lang="en-GB" noProof="0" dirty="0">
              <a:ea typeface="Calibri"/>
              <a:cs typeface="Calibri"/>
            </a:endParaRPr>
          </a:p>
          <a:p>
            <a:pPr lvl="1"/>
            <a:r>
              <a:rPr lang="en-GB" noProof="0" dirty="0">
                <a:cs typeface="Calibri"/>
              </a:rPr>
              <a:t>Industry Week</a:t>
            </a:r>
          </a:p>
          <a:p>
            <a:pPr lvl="1"/>
            <a:endParaRPr lang="en-GB" noProof="0" dirty="0">
              <a:cs typeface="Calibri"/>
            </a:endParaRPr>
          </a:p>
          <a:p>
            <a:r>
              <a:rPr lang="en-GB" noProof="0" dirty="0">
                <a:cs typeface="Calibri"/>
              </a:rPr>
              <a:t>Participation</a:t>
            </a:r>
          </a:p>
          <a:p>
            <a:pPr lvl="1"/>
            <a:r>
              <a:rPr lang="en-GB" noProof="0" dirty="0">
                <a:cs typeface="Calibri"/>
              </a:rPr>
              <a:t>Class hours on timetable</a:t>
            </a:r>
          </a:p>
          <a:p>
            <a:r>
              <a:rPr lang="en-GB" noProof="0" dirty="0">
                <a:cs typeface="Calibri"/>
              </a:rPr>
              <a:t>Email if you can’t attend</a:t>
            </a:r>
          </a:p>
          <a:p>
            <a:r>
              <a:rPr lang="en-GB" noProof="0" dirty="0">
                <a:cs typeface="Calibri"/>
              </a:rPr>
              <a:t>Final year </a:t>
            </a:r>
          </a:p>
          <a:p>
            <a:r>
              <a:rPr lang="en-GB" noProof="0" dirty="0">
                <a:cs typeface="Calibri"/>
              </a:rPr>
              <a:t>Library – Use it!</a:t>
            </a:r>
            <a:endParaRPr lang="en-GB" noProof="0" dirty="0"/>
          </a:p>
          <a:p>
            <a:r>
              <a:rPr lang="en-GB" noProof="0" dirty="0">
                <a:cs typeface="Calibri"/>
              </a:rPr>
              <a:t>Graduation  = EMPLOYMENT!</a:t>
            </a:r>
          </a:p>
          <a:p>
            <a:r>
              <a:rPr lang="en-GB" noProof="0" dirty="0">
                <a:cs typeface="Calibri"/>
              </a:rPr>
              <a:t>Policing Insight – via library register to use it – FREE!</a:t>
            </a:r>
          </a:p>
          <a:p>
            <a:endParaRPr lang="en-GB" noProof="0" dirty="0">
              <a:cs typeface="Calibri"/>
            </a:endParaRPr>
          </a:p>
          <a:p>
            <a:endParaRPr lang="en-GB" noProof="0" dirty="0">
              <a:cs typeface="Calibri"/>
            </a:endParaRPr>
          </a:p>
          <a:p>
            <a:endParaRPr lang="en-GB" noProof="0" dirty="0">
              <a:cs typeface="Calibri"/>
            </a:endParaRPr>
          </a:p>
        </p:txBody>
      </p:sp>
      <p:pic>
        <p:nvPicPr>
          <p:cNvPr id="4" name="Graphic 8" descr="Award ribbon with star">
            <a:extLst>
              <a:ext uri="{FF2B5EF4-FFF2-40B4-BE49-F238E27FC236}">
                <a16:creationId xmlns:a16="http://schemas.microsoft.com/office/drawing/2014/main" id="{A7BD68DE-83E8-2BAA-0774-14B3B7A51020}"/>
              </a:ext>
            </a:extLst>
          </p:cNvPr>
          <p:cNvPicPr>
            <a:picLocks noGrp="1" noChangeAspect="1"/>
          </p:cNvPicPr>
          <p:nvPr/>
        </p:nvPicPr>
        <p:blipFill>
          <a:blip r:embed="rId2">
            <a:extLst>
              <a:ext uri="{96DAC541-7B7A-43D3-8B79-37D633B846F1}">
                <asvg:svgBlip xmlns:asvg="http://schemas.microsoft.com/office/drawing/2016/SVG/main" r:embed="rId3"/>
              </a:ext>
            </a:extLst>
          </a:blip>
          <a:stretch>
            <a:fillRect/>
          </a:stretch>
        </p:blipFill>
        <p:spPr>
          <a:xfrm>
            <a:off x="7721599" y="1098903"/>
            <a:ext cx="3632201" cy="4176889"/>
          </a:xfrm>
          <a:prstGeom prst="rect">
            <a:avLst/>
          </a:prstGeom>
        </p:spPr>
      </p:pic>
    </p:spTree>
    <p:extLst>
      <p:ext uri="{BB962C8B-B14F-4D97-AF65-F5344CB8AC3E}">
        <p14:creationId xmlns:p14="http://schemas.microsoft.com/office/powerpoint/2010/main" val="10051561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Rectangle 1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ED18A57-DC35-B7FC-7F3A-550843481323}"/>
              </a:ext>
            </a:extLst>
          </p:cNvPr>
          <p:cNvSpPr>
            <a:spLocks noGrp="1"/>
          </p:cNvSpPr>
          <p:nvPr>
            <p:ph type="title"/>
          </p:nvPr>
        </p:nvSpPr>
        <p:spPr>
          <a:xfrm>
            <a:off x="1137033" y="670559"/>
            <a:ext cx="4683321" cy="2148841"/>
          </a:xfrm>
        </p:spPr>
        <p:txBody>
          <a:bodyPr anchor="t">
            <a:normAutofit/>
          </a:bodyPr>
          <a:lstStyle/>
          <a:p>
            <a:r>
              <a:rPr lang="en-GB" noProof="0" dirty="0"/>
              <a:t>Module Aims</a:t>
            </a:r>
          </a:p>
        </p:txBody>
      </p:sp>
      <p:pic>
        <p:nvPicPr>
          <p:cNvPr id="4" name="Picture 3" descr="Streatham terror attack: Metropolitan Police Counter Terrorism Command  leading investigation - MyLondon">
            <a:extLst>
              <a:ext uri="{FF2B5EF4-FFF2-40B4-BE49-F238E27FC236}">
                <a16:creationId xmlns:a16="http://schemas.microsoft.com/office/drawing/2014/main" id="{46F214B3-C2D4-7F54-7379-FE73B414E47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2545"/>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F9C33D8-065E-0B3A-C087-D7836EED2179}"/>
              </a:ext>
            </a:extLst>
          </p:cNvPr>
          <p:cNvSpPr>
            <a:spLocks noGrp="1"/>
          </p:cNvSpPr>
          <p:nvPr>
            <p:ph idx="1"/>
          </p:nvPr>
        </p:nvSpPr>
        <p:spPr>
          <a:xfrm>
            <a:off x="6797004" y="670559"/>
            <a:ext cx="4555782" cy="5445076"/>
          </a:xfrm>
        </p:spPr>
        <p:txBody>
          <a:bodyPr anchor="t">
            <a:normAutofit/>
          </a:bodyPr>
          <a:lstStyle/>
          <a:p>
            <a:r>
              <a:rPr lang="en-GB" sz="2000" noProof="0" dirty="0"/>
              <a:t>consider legislation and offences associated with public protection within policing.</a:t>
            </a:r>
          </a:p>
          <a:p>
            <a:r>
              <a:rPr lang="en-GB" sz="2000" noProof="0" dirty="0"/>
              <a:t>Counter-terrorism, and present their findings to specialist and non-specialist </a:t>
            </a:r>
          </a:p>
          <a:p>
            <a:r>
              <a:rPr lang="en-GB" sz="2000" noProof="0" dirty="0"/>
              <a:t>Role of MAPPA and the use of community intelligence.</a:t>
            </a:r>
          </a:p>
          <a:p>
            <a:r>
              <a:rPr lang="en-GB" sz="2000" noProof="0" dirty="0"/>
              <a:t>Media influence and the Public Protection Strategy</a:t>
            </a:r>
          </a:p>
          <a:p>
            <a:r>
              <a:rPr lang="en-GB" sz="2000" noProof="0" dirty="0"/>
              <a:t>National Strategies in relation to countering terrorism.</a:t>
            </a:r>
          </a:p>
          <a:p>
            <a:r>
              <a:rPr lang="en-GB" sz="2000" noProof="0" dirty="0"/>
              <a:t>Radicalization, Extremism, CONTEST Strategy: 4 P’s.</a:t>
            </a:r>
          </a:p>
          <a:p>
            <a:r>
              <a:rPr lang="en-GB" sz="2000" noProof="0" dirty="0"/>
              <a:t>Role of front-line policing in identifying vulnerable people in countering terrorism.</a:t>
            </a:r>
          </a:p>
        </p:txBody>
      </p:sp>
    </p:spTree>
    <p:extLst>
      <p:ext uri="{BB962C8B-B14F-4D97-AF65-F5344CB8AC3E}">
        <p14:creationId xmlns:p14="http://schemas.microsoft.com/office/powerpoint/2010/main" val="906718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325369"/>
            <a:ext cx="4368602" cy="1956841"/>
          </a:xfrm>
        </p:spPr>
        <p:txBody>
          <a:bodyPr anchor="b">
            <a:normAutofit/>
          </a:bodyPr>
          <a:lstStyle/>
          <a:p>
            <a:r>
              <a:rPr lang="en-GB" sz="5400" noProof="0" dirty="0"/>
              <a:t>Assignment 1</a:t>
            </a:r>
            <a:endParaRPr lang="en-GB" sz="5400" noProof="0" dirty="0">
              <a:ea typeface="Calibri Light"/>
              <a:cs typeface="Calibri Light"/>
            </a:endParaRPr>
          </a:p>
        </p:txBody>
      </p:sp>
      <p:sp>
        <p:nvSpPr>
          <p:cNvPr id="3" name="Content Placeholder 2"/>
          <p:cNvSpPr>
            <a:spLocks noGrp="1"/>
          </p:cNvSpPr>
          <p:nvPr>
            <p:ph idx="1"/>
          </p:nvPr>
        </p:nvSpPr>
        <p:spPr>
          <a:xfrm>
            <a:off x="640080" y="2807911"/>
            <a:ext cx="4545513" cy="3385656"/>
          </a:xfrm>
        </p:spPr>
        <p:txBody>
          <a:bodyPr vert="horz" lIns="91440" tIns="45720" rIns="91440" bIns="45720" rtlCol="0" anchor="t">
            <a:normAutofit lnSpcReduction="10000"/>
          </a:bodyPr>
          <a:lstStyle/>
          <a:p>
            <a:r>
              <a:rPr lang="en-GB" sz="3200" noProof="0" dirty="0"/>
              <a:t> 2,000-word Literature review  (50%)</a:t>
            </a:r>
          </a:p>
          <a:p>
            <a:r>
              <a:rPr lang="en-GB" sz="3200" noProof="0" dirty="0"/>
              <a:t>Submission date : </a:t>
            </a:r>
            <a:r>
              <a:rPr lang="en-GB" sz="3200" b="1" noProof="0" dirty="0"/>
              <a:t>7th November 2025 by 23:59hrs</a:t>
            </a:r>
          </a:p>
          <a:p>
            <a:r>
              <a:rPr lang="en-GB" sz="3200" b="1" noProof="0" dirty="0"/>
              <a:t>Choice of questions – One choose 1</a:t>
            </a:r>
            <a:endParaRPr lang="en-GB" sz="3200" b="1" noProof="0" dirty="0">
              <a:ea typeface="Calibri"/>
              <a:cs typeface="Calibri"/>
            </a:endParaRPr>
          </a:p>
          <a:p>
            <a:endParaRPr lang="en-GB" sz="2200" b="1" noProof="0" dirty="0">
              <a:ea typeface="Calibri"/>
              <a:cs typeface="Calibri"/>
            </a:endParaRPr>
          </a:p>
          <a:p>
            <a:endParaRPr lang="en-GB" sz="2200" noProof="0" dirty="0"/>
          </a:p>
          <a:p>
            <a:endParaRPr lang="en-GB" sz="2200" noProof="0" dirty="0"/>
          </a:p>
          <a:p>
            <a:endParaRPr lang="en-GB" sz="2200" noProof="0" dirty="0"/>
          </a:p>
          <a:p>
            <a:endParaRPr lang="en-GB" sz="2200" noProof="0" dirty="0"/>
          </a:p>
        </p:txBody>
      </p:sp>
      <p:pic>
        <p:nvPicPr>
          <p:cNvPr id="5" name="Picture 4" descr="Pen placed on top of a signature line">
            <a:extLst>
              <a:ext uri="{FF2B5EF4-FFF2-40B4-BE49-F238E27FC236}">
                <a16:creationId xmlns:a16="http://schemas.microsoft.com/office/drawing/2014/main" id="{C61341B7-BD08-9867-E5BE-C10F8C125D6A}"/>
              </a:ext>
            </a:extLst>
          </p:cNvPr>
          <p:cNvPicPr>
            <a:picLocks noChangeAspect="1"/>
          </p:cNvPicPr>
          <p:nvPr/>
        </p:nvPicPr>
        <p:blipFill rotWithShape="1">
          <a:blip r:embed="rId2"/>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82551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BB9EE40-221A-3E66-8FF1-44A7BCC0CA4F}"/>
              </a:ext>
            </a:extLst>
          </p:cNvPr>
          <p:cNvSpPr>
            <a:spLocks noGrp="1"/>
          </p:cNvSpPr>
          <p:nvPr>
            <p:ph type="title"/>
          </p:nvPr>
        </p:nvSpPr>
        <p:spPr>
          <a:xfrm>
            <a:off x="838200" y="643467"/>
            <a:ext cx="2951205" cy="5571066"/>
          </a:xfrm>
        </p:spPr>
        <p:txBody>
          <a:bodyPr>
            <a:normAutofit/>
          </a:bodyPr>
          <a:lstStyle/>
          <a:p>
            <a:r>
              <a:rPr lang="en-GB">
                <a:solidFill>
                  <a:srgbClr val="FFFFFF"/>
                </a:solidFill>
              </a:rPr>
              <a:t>Assignment 2</a:t>
            </a:r>
            <a:endParaRPr lang="en-US">
              <a:solidFill>
                <a:srgbClr val="FFFFFF"/>
              </a:solidFill>
            </a:endParaRPr>
          </a:p>
        </p:txBody>
      </p:sp>
      <p:graphicFrame>
        <p:nvGraphicFramePr>
          <p:cNvPr id="5" name="Content Placeholder 2">
            <a:extLst>
              <a:ext uri="{FF2B5EF4-FFF2-40B4-BE49-F238E27FC236}">
                <a16:creationId xmlns:a16="http://schemas.microsoft.com/office/drawing/2014/main" id="{D42148BE-E7D5-E05D-31B9-DFA6E0D0A69C}"/>
              </a:ext>
            </a:extLst>
          </p:cNvPr>
          <p:cNvGraphicFramePr>
            <a:graphicFrameLocks noGrp="1"/>
          </p:cNvGraphicFramePr>
          <p:nvPr>
            <p:ph idx="1"/>
            <p:extLst>
              <p:ext uri="{D42A27DB-BD31-4B8C-83A1-F6EECF244321}">
                <p14:modId xmlns:p14="http://schemas.microsoft.com/office/powerpoint/2010/main" val="263623353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7216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EB0CE-D73F-1602-1083-E30F4A273560}"/>
              </a:ext>
            </a:extLst>
          </p:cNvPr>
          <p:cNvSpPr>
            <a:spLocks noGrp="1"/>
          </p:cNvSpPr>
          <p:nvPr>
            <p:ph type="title"/>
          </p:nvPr>
        </p:nvSpPr>
        <p:spPr>
          <a:xfrm>
            <a:off x="838200" y="365126"/>
            <a:ext cx="10515600" cy="530614"/>
          </a:xfrm>
        </p:spPr>
        <p:txBody>
          <a:bodyPr>
            <a:normAutofit fontScale="90000"/>
          </a:bodyPr>
          <a:lstStyle/>
          <a:p>
            <a:r>
              <a:rPr lang="en-GB" noProof="0" dirty="0"/>
              <a:t>Literature Review</a:t>
            </a:r>
          </a:p>
        </p:txBody>
      </p:sp>
      <p:sp>
        <p:nvSpPr>
          <p:cNvPr id="3" name="Content Placeholder 2">
            <a:extLst>
              <a:ext uri="{FF2B5EF4-FFF2-40B4-BE49-F238E27FC236}">
                <a16:creationId xmlns:a16="http://schemas.microsoft.com/office/drawing/2014/main" id="{2208FAE6-19C3-BFE2-1BAD-DE7E87EDBCF2}"/>
              </a:ext>
            </a:extLst>
          </p:cNvPr>
          <p:cNvSpPr>
            <a:spLocks noGrp="1"/>
          </p:cNvSpPr>
          <p:nvPr>
            <p:ph idx="1"/>
          </p:nvPr>
        </p:nvSpPr>
        <p:spPr>
          <a:xfrm>
            <a:off x="838200" y="1268963"/>
            <a:ext cx="10515600" cy="4908000"/>
          </a:xfrm>
        </p:spPr>
        <p:txBody>
          <a:bodyPr>
            <a:normAutofit fontScale="92500" lnSpcReduction="20000"/>
          </a:bodyPr>
          <a:lstStyle/>
          <a:p>
            <a:r>
              <a:rPr lang="en-GB" b="1" noProof="0" dirty="0"/>
              <a:t>Literature review</a:t>
            </a:r>
            <a:r>
              <a:rPr lang="en-GB" noProof="0" dirty="0"/>
              <a:t> is a critical summary and analysis of existing research</a:t>
            </a:r>
          </a:p>
          <a:p>
            <a:r>
              <a:rPr lang="en-GB" b="1" noProof="0" dirty="0"/>
              <a:t>Survey existing knowledge</a:t>
            </a:r>
            <a:r>
              <a:rPr lang="en-GB" noProof="0" dirty="0"/>
              <a:t>: What has already been published?</a:t>
            </a:r>
          </a:p>
          <a:p>
            <a:r>
              <a:rPr lang="en-GB" b="1" noProof="0" dirty="0"/>
              <a:t>Identify gaps</a:t>
            </a:r>
            <a:r>
              <a:rPr lang="en-GB" noProof="0" dirty="0"/>
              <a:t>: What hasn’t been explored or needs more investigation?</a:t>
            </a:r>
          </a:p>
          <a:p>
            <a:r>
              <a:rPr lang="en-GB" b="1" noProof="0" dirty="0"/>
              <a:t>Establish context</a:t>
            </a:r>
            <a:r>
              <a:rPr lang="en-GB" noProof="0" dirty="0"/>
              <a:t>: How does your research fit into the field?</a:t>
            </a:r>
          </a:p>
          <a:p>
            <a:r>
              <a:rPr lang="en-GB" b="1" noProof="0" dirty="0"/>
              <a:t>Avoid duplication</a:t>
            </a:r>
            <a:r>
              <a:rPr lang="en-GB" noProof="0" dirty="0"/>
              <a:t>: Ensures your work is original and builds on existing studies.</a:t>
            </a:r>
          </a:p>
          <a:p>
            <a:r>
              <a:rPr lang="en-GB" b="1" u="sng" noProof="0" dirty="0"/>
              <a:t>Main Components (subheadings):</a:t>
            </a:r>
          </a:p>
          <a:p>
            <a:r>
              <a:rPr lang="en-GB" b="1" noProof="0" dirty="0"/>
              <a:t>Introduction</a:t>
            </a:r>
            <a:r>
              <a:rPr lang="en-GB" noProof="0" dirty="0"/>
              <a:t> – Outlines the topic and purpose of the review.</a:t>
            </a:r>
          </a:p>
          <a:p>
            <a:r>
              <a:rPr lang="en-GB" b="1" noProof="0" dirty="0"/>
              <a:t>Body</a:t>
            </a:r>
            <a:r>
              <a:rPr lang="en-GB" noProof="0" dirty="0"/>
              <a:t> – Theme of the question </a:t>
            </a:r>
          </a:p>
          <a:p>
            <a:r>
              <a:rPr lang="en-GB" b="1" noProof="0" dirty="0"/>
              <a:t>Synthesis</a:t>
            </a:r>
            <a:r>
              <a:rPr lang="en-GB" noProof="0" dirty="0"/>
              <a:t> – Compares and contrasts findings, highlights trends and debates.</a:t>
            </a:r>
          </a:p>
          <a:p>
            <a:r>
              <a:rPr lang="en-GB" b="1" noProof="0" dirty="0"/>
              <a:t>Conclusion</a:t>
            </a:r>
            <a:r>
              <a:rPr lang="en-GB" noProof="0" dirty="0"/>
              <a:t> – Summarises key insights</a:t>
            </a:r>
          </a:p>
          <a:p>
            <a:endParaRPr lang="en-GB" noProof="0" dirty="0"/>
          </a:p>
        </p:txBody>
      </p:sp>
    </p:spTree>
    <p:extLst>
      <p:ext uri="{BB962C8B-B14F-4D97-AF65-F5344CB8AC3E}">
        <p14:creationId xmlns:p14="http://schemas.microsoft.com/office/powerpoint/2010/main" val="2246423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65195-795D-4784-F737-2B3649A7F666}"/>
              </a:ext>
            </a:extLst>
          </p:cNvPr>
          <p:cNvSpPr>
            <a:spLocks noGrp="1"/>
          </p:cNvSpPr>
          <p:nvPr>
            <p:ph type="title"/>
          </p:nvPr>
        </p:nvSpPr>
        <p:spPr/>
        <p:txBody>
          <a:bodyPr/>
          <a:lstStyle/>
          <a:p>
            <a:r>
              <a:rPr lang="en-GB" noProof="0" dirty="0"/>
              <a:t>Assignment 1 Questions </a:t>
            </a:r>
          </a:p>
        </p:txBody>
      </p:sp>
      <p:sp>
        <p:nvSpPr>
          <p:cNvPr id="3" name="Content Placeholder 2">
            <a:extLst>
              <a:ext uri="{FF2B5EF4-FFF2-40B4-BE49-F238E27FC236}">
                <a16:creationId xmlns:a16="http://schemas.microsoft.com/office/drawing/2014/main" id="{3BF68A33-C2F7-A821-5A48-F150BDE049A0}"/>
              </a:ext>
            </a:extLst>
          </p:cNvPr>
          <p:cNvSpPr>
            <a:spLocks noGrp="1"/>
          </p:cNvSpPr>
          <p:nvPr>
            <p:ph idx="1"/>
          </p:nvPr>
        </p:nvSpPr>
        <p:spPr>
          <a:xfrm>
            <a:off x="838200" y="1690688"/>
            <a:ext cx="10515600" cy="4486275"/>
          </a:xfrm>
        </p:spPr>
        <p:txBody>
          <a:bodyPr>
            <a:normAutofit fontScale="92500"/>
          </a:bodyPr>
          <a:lstStyle/>
          <a:p>
            <a:pPr fontAlgn="base"/>
            <a:r>
              <a:rPr lang="en-GB" b="1" noProof="0" dirty="0"/>
              <a:t>Conduct a literature review on how UK police forces support the Prevent strand of the CONTEST counter-terrorism strategy, and what challenges do they face in implementing it effectively in today’s society? </a:t>
            </a:r>
          </a:p>
          <a:p>
            <a:pPr marL="0" indent="0" fontAlgn="base">
              <a:buNone/>
            </a:pPr>
            <a:endParaRPr lang="en-GB" noProof="0" dirty="0"/>
          </a:p>
          <a:p>
            <a:r>
              <a:rPr lang="en-GB" noProof="0" dirty="0"/>
              <a:t>The </a:t>
            </a:r>
            <a:r>
              <a:rPr lang="en-GB" b="1" noProof="0" dirty="0"/>
              <a:t>Prevent strand</a:t>
            </a:r>
            <a:r>
              <a:rPr lang="en-GB" noProof="0" dirty="0"/>
              <a:t> of the UK’s </a:t>
            </a:r>
            <a:r>
              <a:rPr lang="en-GB" b="1" noProof="0" dirty="0"/>
              <a:t>CONTEST counter-terrorism strategy</a:t>
            </a:r>
            <a:r>
              <a:rPr lang="en-GB" noProof="0" dirty="0"/>
              <a:t> aims to stop individuals from becoming terrorists or supporting terrorism. </a:t>
            </a:r>
          </a:p>
          <a:p>
            <a:r>
              <a:rPr lang="en-GB" b="1" noProof="0" dirty="0"/>
              <a:t>Multi-Agency Collaboration - </a:t>
            </a:r>
            <a:r>
              <a:rPr lang="en-GB" noProof="0" dirty="0"/>
              <a:t>Police forces are statutory partners in delivering </a:t>
            </a:r>
            <a:r>
              <a:rPr lang="en-GB" b="1" noProof="0" dirty="0"/>
              <a:t>Prevent</a:t>
            </a:r>
            <a:r>
              <a:rPr lang="en-GB" noProof="0" dirty="0"/>
              <a:t>.</a:t>
            </a:r>
          </a:p>
          <a:p>
            <a:r>
              <a:rPr lang="en-GB" noProof="0" dirty="0"/>
              <a:t>Challenges – Communities </a:t>
            </a:r>
          </a:p>
          <a:p>
            <a:r>
              <a:rPr lang="en-GB" noProof="0" dirty="0"/>
              <a:t>vulnerability to radicalisation</a:t>
            </a:r>
          </a:p>
          <a:p>
            <a:endParaRPr lang="en-GB" noProof="0" dirty="0"/>
          </a:p>
        </p:txBody>
      </p:sp>
    </p:spTree>
    <p:extLst>
      <p:ext uri="{BB962C8B-B14F-4D97-AF65-F5344CB8AC3E}">
        <p14:creationId xmlns:p14="http://schemas.microsoft.com/office/powerpoint/2010/main" val="37231637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88D1C-7836-A600-1E66-C8E0CD54620A}"/>
              </a:ext>
            </a:extLst>
          </p:cNvPr>
          <p:cNvSpPr>
            <a:spLocks noGrp="1"/>
          </p:cNvSpPr>
          <p:nvPr>
            <p:ph type="title"/>
          </p:nvPr>
        </p:nvSpPr>
        <p:spPr/>
        <p:txBody>
          <a:bodyPr/>
          <a:lstStyle/>
          <a:p>
            <a:r>
              <a:rPr lang="en-GB" noProof="0" dirty="0"/>
              <a:t>Assignment 1 Continued…..</a:t>
            </a:r>
          </a:p>
        </p:txBody>
      </p:sp>
      <p:sp>
        <p:nvSpPr>
          <p:cNvPr id="3" name="Content Placeholder 2">
            <a:extLst>
              <a:ext uri="{FF2B5EF4-FFF2-40B4-BE49-F238E27FC236}">
                <a16:creationId xmlns:a16="http://schemas.microsoft.com/office/drawing/2014/main" id="{B1D8E480-5E21-9C90-0F60-6686F2E11241}"/>
              </a:ext>
            </a:extLst>
          </p:cNvPr>
          <p:cNvSpPr>
            <a:spLocks noGrp="1"/>
          </p:cNvSpPr>
          <p:nvPr>
            <p:ph idx="1"/>
          </p:nvPr>
        </p:nvSpPr>
        <p:spPr/>
        <p:txBody>
          <a:bodyPr/>
          <a:lstStyle/>
          <a:p>
            <a:r>
              <a:rPr lang="en-GB" noProof="0" dirty="0"/>
              <a:t>Police forces are statutory partners in delivering </a:t>
            </a:r>
            <a:r>
              <a:rPr lang="en-GB" b="1" noProof="0" dirty="0"/>
              <a:t>Prevent</a:t>
            </a:r>
            <a:r>
              <a:rPr lang="en-GB" noProof="0" dirty="0"/>
              <a:t>. They contribute by:</a:t>
            </a:r>
          </a:p>
          <a:p>
            <a:r>
              <a:rPr lang="en-GB" noProof="0" dirty="0"/>
              <a:t>Identifying individuals at risk of radicalisation.</a:t>
            </a:r>
          </a:p>
          <a:p>
            <a:r>
              <a:rPr lang="en-GB" noProof="0" dirty="0"/>
              <a:t>Referring cases to </a:t>
            </a:r>
            <a:r>
              <a:rPr lang="en-GB" b="1" noProof="0" dirty="0"/>
              <a:t>Channel panels</a:t>
            </a:r>
            <a:r>
              <a:rPr lang="en-GB" noProof="0" dirty="0"/>
              <a:t> for intervention.</a:t>
            </a:r>
          </a:p>
          <a:p>
            <a:r>
              <a:rPr lang="en-GB" noProof="0" dirty="0"/>
              <a:t>Supporting community engagement initiatives.</a:t>
            </a:r>
          </a:p>
          <a:p>
            <a:r>
              <a:rPr lang="en-GB" noProof="0" dirty="0"/>
              <a:t>Stigmatisation and profiling</a:t>
            </a:r>
          </a:p>
          <a:p>
            <a:r>
              <a:rPr lang="en-US" dirty="0"/>
              <a:t>Evolving Threats and Strategic updates</a:t>
            </a:r>
            <a:endParaRPr lang="en-GB" noProof="0" dirty="0"/>
          </a:p>
        </p:txBody>
      </p:sp>
    </p:spTree>
    <p:extLst>
      <p:ext uri="{BB962C8B-B14F-4D97-AF65-F5344CB8AC3E}">
        <p14:creationId xmlns:p14="http://schemas.microsoft.com/office/powerpoint/2010/main" val="19148134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F2268-CE24-6083-895B-2420E35BE3EE}"/>
              </a:ext>
            </a:extLst>
          </p:cNvPr>
          <p:cNvSpPr>
            <a:spLocks noGrp="1"/>
          </p:cNvSpPr>
          <p:nvPr>
            <p:ph type="title"/>
          </p:nvPr>
        </p:nvSpPr>
        <p:spPr/>
        <p:txBody>
          <a:bodyPr/>
          <a:lstStyle/>
          <a:p>
            <a:r>
              <a:rPr lang="en-GB" noProof="0" dirty="0"/>
              <a:t>OR</a:t>
            </a:r>
          </a:p>
        </p:txBody>
      </p:sp>
      <p:sp>
        <p:nvSpPr>
          <p:cNvPr id="3" name="Content Placeholder 2">
            <a:extLst>
              <a:ext uri="{FF2B5EF4-FFF2-40B4-BE49-F238E27FC236}">
                <a16:creationId xmlns:a16="http://schemas.microsoft.com/office/drawing/2014/main" id="{D70B7C74-8AB9-3353-345F-40E66EDBCFD1}"/>
              </a:ext>
            </a:extLst>
          </p:cNvPr>
          <p:cNvSpPr>
            <a:spLocks noGrp="1"/>
          </p:cNvSpPr>
          <p:nvPr>
            <p:ph idx="1"/>
          </p:nvPr>
        </p:nvSpPr>
        <p:spPr>
          <a:xfrm>
            <a:off x="838200" y="1436914"/>
            <a:ext cx="10515600" cy="4740049"/>
          </a:xfrm>
        </p:spPr>
        <p:txBody>
          <a:bodyPr/>
          <a:lstStyle/>
          <a:p>
            <a:pPr fontAlgn="base"/>
            <a:r>
              <a:rPr lang="en-GB" b="1" noProof="0" dirty="0"/>
              <a:t>Conduct a literature review that critically examines academic and policy-based perspectives on key UK counter-terrorism legislation and concepts. Use a real-life event such as Manchester Arena bombing or the 7/7 London bombings as a case study to explore how these frameworks have been applied in practice. </a:t>
            </a:r>
          </a:p>
          <a:p>
            <a:endParaRPr lang="en-GB" noProof="0" dirty="0"/>
          </a:p>
        </p:txBody>
      </p:sp>
    </p:spTree>
    <p:extLst>
      <p:ext uri="{BB962C8B-B14F-4D97-AF65-F5344CB8AC3E}">
        <p14:creationId xmlns:p14="http://schemas.microsoft.com/office/powerpoint/2010/main" val="2737589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E91CF-416F-C408-D81D-00BBCFBDEF7C}"/>
              </a:ext>
            </a:extLst>
          </p:cNvPr>
          <p:cNvSpPr>
            <a:spLocks noGrp="1"/>
          </p:cNvSpPr>
          <p:nvPr>
            <p:ph type="title"/>
          </p:nvPr>
        </p:nvSpPr>
        <p:spPr/>
        <p:txBody>
          <a:bodyPr/>
          <a:lstStyle/>
          <a:p>
            <a:r>
              <a:rPr lang="en-GB" dirty="0">
                <a:ea typeface="Calibri Light"/>
                <a:cs typeface="Calibri Light"/>
              </a:rPr>
              <a:t>Assignment 1 Question 2</a:t>
            </a:r>
            <a:endParaRPr lang="en-GB" dirty="0"/>
          </a:p>
        </p:txBody>
      </p:sp>
      <p:sp>
        <p:nvSpPr>
          <p:cNvPr id="3" name="Content Placeholder 2">
            <a:extLst>
              <a:ext uri="{FF2B5EF4-FFF2-40B4-BE49-F238E27FC236}">
                <a16:creationId xmlns:a16="http://schemas.microsoft.com/office/drawing/2014/main" id="{3F208E6C-2B8E-7A6A-9519-FBAB86771964}"/>
              </a:ext>
            </a:extLst>
          </p:cNvPr>
          <p:cNvSpPr>
            <a:spLocks noGrp="1"/>
          </p:cNvSpPr>
          <p:nvPr>
            <p:ph idx="1"/>
          </p:nvPr>
        </p:nvSpPr>
        <p:spPr/>
        <p:txBody>
          <a:bodyPr vert="horz" lIns="91440" tIns="45720" rIns="91440" bIns="45720" rtlCol="0" anchor="t">
            <a:normAutofit fontScale="77500" lnSpcReduction="20000"/>
          </a:bodyPr>
          <a:lstStyle/>
          <a:p>
            <a:r>
              <a:rPr lang="en-GB" dirty="0">
                <a:ea typeface="+mn-lt"/>
                <a:cs typeface="+mn-lt"/>
              </a:rPr>
              <a:t>Literature Review - Theoretical frameworks (e.g., security, risk society)</a:t>
            </a:r>
            <a:endParaRPr lang="en-GB" dirty="0">
              <a:ea typeface="Calibri" panose="020F0502020204030204"/>
              <a:cs typeface="Calibri" panose="020F0502020204030204"/>
            </a:endParaRPr>
          </a:p>
          <a:p>
            <a:r>
              <a:rPr lang="en-GB" dirty="0">
                <a:ea typeface="+mn-lt"/>
                <a:cs typeface="+mn-lt"/>
              </a:rPr>
              <a:t>Key legislation and policy analysis</a:t>
            </a:r>
            <a:endParaRPr lang="en-GB" dirty="0"/>
          </a:p>
          <a:p>
            <a:r>
              <a:rPr lang="en-GB" dirty="0">
                <a:ea typeface="+mn-lt"/>
                <a:cs typeface="+mn-lt"/>
              </a:rPr>
              <a:t>Scholarly debates and critiques</a:t>
            </a:r>
            <a:endParaRPr lang="en-GB" dirty="0"/>
          </a:p>
          <a:p>
            <a:r>
              <a:rPr lang="en-GB" b="1" dirty="0">
                <a:ea typeface="+mn-lt"/>
                <a:cs typeface="+mn-lt"/>
              </a:rPr>
              <a:t>Case Study Analysis</a:t>
            </a:r>
            <a:r>
              <a:rPr lang="en-GB" dirty="0">
                <a:ea typeface="+mn-lt"/>
                <a:cs typeface="+mn-lt"/>
              </a:rPr>
              <a:t>: </a:t>
            </a:r>
            <a:endParaRPr lang="en-GB" dirty="0"/>
          </a:p>
          <a:p>
            <a:r>
              <a:rPr lang="en-GB" dirty="0">
                <a:ea typeface="+mn-lt"/>
                <a:cs typeface="+mn-lt"/>
              </a:rPr>
              <a:t>Timeline and facts of the event</a:t>
            </a:r>
            <a:endParaRPr lang="en-GB" dirty="0"/>
          </a:p>
          <a:p>
            <a:r>
              <a:rPr lang="en-GB" dirty="0">
                <a:ea typeface="+mn-lt"/>
                <a:cs typeface="+mn-lt"/>
              </a:rPr>
              <a:t>Government response</a:t>
            </a:r>
            <a:endParaRPr lang="en-GB" dirty="0"/>
          </a:p>
          <a:p>
            <a:r>
              <a:rPr lang="en-GB" dirty="0">
                <a:ea typeface="+mn-lt"/>
                <a:cs typeface="+mn-lt"/>
              </a:rPr>
              <a:t>Application of laws and policies</a:t>
            </a:r>
            <a:endParaRPr lang="en-GB" dirty="0"/>
          </a:p>
          <a:p>
            <a:r>
              <a:rPr lang="en-GB" dirty="0">
                <a:ea typeface="+mn-lt"/>
                <a:cs typeface="+mn-lt"/>
              </a:rPr>
              <a:t>Media and public discourse</a:t>
            </a:r>
            <a:endParaRPr lang="en-GB" dirty="0"/>
          </a:p>
          <a:p>
            <a:r>
              <a:rPr lang="en-GB" b="1" dirty="0">
                <a:ea typeface="+mn-lt"/>
                <a:cs typeface="+mn-lt"/>
              </a:rPr>
              <a:t>Critical Discussion</a:t>
            </a:r>
            <a:r>
              <a:rPr lang="en-GB" dirty="0">
                <a:ea typeface="+mn-lt"/>
                <a:cs typeface="+mn-lt"/>
              </a:rPr>
              <a:t>: </a:t>
            </a:r>
            <a:endParaRPr lang="en-GB" dirty="0"/>
          </a:p>
          <a:p>
            <a:r>
              <a:rPr lang="en-GB" dirty="0">
                <a:ea typeface="+mn-lt"/>
                <a:cs typeface="+mn-lt"/>
              </a:rPr>
              <a:t>Effectiveness of the response</a:t>
            </a:r>
            <a:endParaRPr lang="en-GB" dirty="0"/>
          </a:p>
          <a:p>
            <a:r>
              <a:rPr lang="en-GB" dirty="0">
                <a:ea typeface="+mn-lt"/>
                <a:cs typeface="+mn-lt"/>
              </a:rPr>
              <a:t>Civil liberties vs. security</a:t>
            </a:r>
            <a:endParaRPr lang="en-GB" dirty="0"/>
          </a:p>
          <a:p>
            <a:r>
              <a:rPr lang="en-GB" dirty="0">
                <a:ea typeface="+mn-lt"/>
                <a:cs typeface="+mn-lt"/>
              </a:rPr>
              <a:t>Long-term implications</a:t>
            </a:r>
            <a:endParaRPr lang="en-GB" dirty="0"/>
          </a:p>
          <a:p>
            <a:endParaRPr lang="en-GB" dirty="0">
              <a:ea typeface="Calibri"/>
              <a:cs typeface="Calibri"/>
            </a:endParaRPr>
          </a:p>
        </p:txBody>
      </p:sp>
    </p:spTree>
    <p:extLst>
      <p:ext uri="{BB962C8B-B14F-4D97-AF65-F5344CB8AC3E}">
        <p14:creationId xmlns:p14="http://schemas.microsoft.com/office/powerpoint/2010/main" val="3954109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7E3C2-F8D4-259C-BC96-0DCC833B1D49}"/>
              </a:ext>
            </a:extLst>
          </p:cNvPr>
          <p:cNvSpPr>
            <a:spLocks noGrp="1"/>
          </p:cNvSpPr>
          <p:nvPr>
            <p:ph type="title"/>
          </p:nvPr>
        </p:nvSpPr>
        <p:spPr>
          <a:xfrm>
            <a:off x="6094105" y="802955"/>
            <a:ext cx="4977976" cy="1454051"/>
          </a:xfrm>
        </p:spPr>
        <p:txBody>
          <a:bodyPr>
            <a:normAutofit/>
          </a:bodyPr>
          <a:lstStyle/>
          <a:p>
            <a:r>
              <a:rPr lang="en-GB" sz="3600" noProof="0" dirty="0"/>
              <a:t>Referencing</a:t>
            </a:r>
          </a:p>
        </p:txBody>
      </p:sp>
      <p:pic>
        <p:nvPicPr>
          <p:cNvPr id="7" name="Graphic 6" descr="Books">
            <a:extLst>
              <a:ext uri="{FF2B5EF4-FFF2-40B4-BE49-F238E27FC236}">
                <a16:creationId xmlns:a16="http://schemas.microsoft.com/office/drawing/2014/main" id="{32DD0ACB-C8B9-0753-FABA-8CBA4E2374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379021F-EE2A-8267-6082-B63630EE5C3C}"/>
              </a:ext>
            </a:extLst>
          </p:cNvPr>
          <p:cNvSpPr>
            <a:spLocks noGrp="1"/>
          </p:cNvSpPr>
          <p:nvPr>
            <p:ph idx="1"/>
          </p:nvPr>
        </p:nvSpPr>
        <p:spPr>
          <a:xfrm>
            <a:off x="6090574" y="2035278"/>
            <a:ext cx="4977578" cy="4025694"/>
          </a:xfrm>
        </p:spPr>
        <p:txBody>
          <a:bodyPr anchor="ctr">
            <a:normAutofit fontScale="92500" lnSpcReduction="10000"/>
          </a:bodyPr>
          <a:lstStyle/>
          <a:p>
            <a:r>
              <a:rPr lang="en-GB" sz="3600" noProof="0" dirty="0"/>
              <a:t>Level 6 – no excuse</a:t>
            </a:r>
            <a:endParaRPr lang="en-GB" sz="3600" noProof="0" dirty="0">
              <a:ea typeface="Calibri"/>
              <a:cs typeface="Calibri"/>
            </a:endParaRPr>
          </a:p>
          <a:p>
            <a:r>
              <a:rPr lang="en-GB" sz="3600" noProof="0" dirty="0"/>
              <a:t>Use UWTSD Harvard Referencing Handbook </a:t>
            </a:r>
          </a:p>
          <a:p>
            <a:r>
              <a:rPr lang="en-GB" sz="3600" noProof="0" dirty="0"/>
              <a:t>Cite Them Right</a:t>
            </a:r>
          </a:p>
          <a:p>
            <a:r>
              <a:rPr lang="en-GB" sz="3600" noProof="0" dirty="0"/>
              <a:t>Avoid platforms that reference for you.</a:t>
            </a:r>
          </a:p>
          <a:p>
            <a:r>
              <a:rPr lang="en-GB" sz="3600" dirty="0">
                <a:ea typeface="Calibri" panose="020F0502020204030204"/>
                <a:cs typeface="Calibri" panose="020F0502020204030204"/>
              </a:rPr>
              <a:t>AI – look at </a:t>
            </a:r>
            <a:r>
              <a:rPr lang="en-GB" sz="3600">
                <a:ea typeface="Calibri" panose="020F0502020204030204"/>
                <a:cs typeface="Calibri" panose="020F0502020204030204"/>
              </a:rPr>
              <a:t>videos</a:t>
            </a:r>
            <a:r>
              <a:rPr lang="en-GB" sz="3600" dirty="0">
                <a:ea typeface="Calibri" panose="020F0502020204030204"/>
                <a:cs typeface="Calibri" panose="020F0502020204030204"/>
              </a:rPr>
              <a:t> remember the statements</a:t>
            </a:r>
          </a:p>
        </p:txBody>
      </p:sp>
    </p:spTree>
    <p:extLst>
      <p:ext uri="{BB962C8B-B14F-4D97-AF65-F5344CB8AC3E}">
        <p14:creationId xmlns:p14="http://schemas.microsoft.com/office/powerpoint/2010/main" val="1438399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16872-0CD2-710A-133A-6BF63E15910B}"/>
              </a:ext>
            </a:extLst>
          </p:cNvPr>
          <p:cNvSpPr>
            <a:spLocks noGrp="1"/>
          </p:cNvSpPr>
          <p:nvPr>
            <p:ph type="title"/>
          </p:nvPr>
        </p:nvSpPr>
        <p:spPr>
          <a:xfrm>
            <a:off x="838200" y="365125"/>
            <a:ext cx="10515600" cy="775230"/>
          </a:xfrm>
        </p:spPr>
        <p:txBody>
          <a:bodyPr/>
          <a:lstStyle/>
          <a:p>
            <a:r>
              <a:rPr lang="en-GB" noProof="0" dirty="0">
                <a:cs typeface="Calibri Light"/>
              </a:rPr>
              <a:t>Sources for assignments </a:t>
            </a:r>
            <a:endParaRPr lang="en-GB" noProof="0" dirty="0"/>
          </a:p>
        </p:txBody>
      </p:sp>
      <p:sp>
        <p:nvSpPr>
          <p:cNvPr id="3" name="Content Placeholder 2">
            <a:extLst>
              <a:ext uri="{FF2B5EF4-FFF2-40B4-BE49-F238E27FC236}">
                <a16:creationId xmlns:a16="http://schemas.microsoft.com/office/drawing/2014/main" id="{6F0D2618-A7D7-77E7-ED80-B5055595BA5B}"/>
              </a:ext>
            </a:extLst>
          </p:cNvPr>
          <p:cNvSpPr>
            <a:spLocks noGrp="1"/>
          </p:cNvSpPr>
          <p:nvPr>
            <p:ph idx="1"/>
          </p:nvPr>
        </p:nvSpPr>
        <p:spPr>
          <a:xfrm>
            <a:off x="838200" y="1504335"/>
            <a:ext cx="10515600" cy="4988540"/>
          </a:xfrm>
        </p:spPr>
        <p:txBody>
          <a:bodyPr vert="horz" lIns="91440" tIns="45720" rIns="91440" bIns="45720" rtlCol="0" anchor="t">
            <a:normAutofit fontScale="92500" lnSpcReduction="20000"/>
          </a:bodyPr>
          <a:lstStyle/>
          <a:p>
            <a:r>
              <a:rPr lang="en-GB" noProof="0" dirty="0">
                <a:cs typeface="Calibri"/>
              </a:rPr>
              <a:t>Library – Books and Journals (British Journal Criminology/Police journals)</a:t>
            </a:r>
          </a:p>
          <a:p>
            <a:r>
              <a:rPr lang="en-GB" noProof="0" dirty="0">
                <a:ea typeface="+mn-lt"/>
                <a:cs typeface="+mn-lt"/>
              </a:rPr>
              <a:t>Webpages</a:t>
            </a:r>
          </a:p>
          <a:p>
            <a:r>
              <a:rPr lang="en-GB" noProof="0" dirty="0">
                <a:cs typeface="Calibri"/>
              </a:rPr>
              <a:t>CoP</a:t>
            </a:r>
          </a:p>
          <a:p>
            <a:r>
              <a:rPr lang="en-GB" noProof="0" dirty="0">
                <a:cs typeface="Calibri"/>
              </a:rPr>
              <a:t>PCC</a:t>
            </a:r>
          </a:p>
          <a:p>
            <a:r>
              <a:rPr lang="en-GB" noProof="0" dirty="0">
                <a:cs typeface="Calibri"/>
              </a:rPr>
              <a:t>CT policing / NCA</a:t>
            </a:r>
          </a:p>
          <a:p>
            <a:r>
              <a:rPr lang="en-GB" noProof="0" dirty="0">
                <a:cs typeface="Calibri"/>
              </a:rPr>
              <a:t>Policing Insight</a:t>
            </a:r>
          </a:p>
          <a:p>
            <a:pPr>
              <a:lnSpc>
                <a:spcPct val="114999"/>
              </a:lnSpc>
              <a:spcAft>
                <a:spcPts val="600"/>
              </a:spcAft>
            </a:pPr>
            <a:r>
              <a:rPr lang="en-GB" noProof="0" dirty="0">
                <a:ea typeface="+mn-lt"/>
                <a:cs typeface="+mn-lt"/>
              </a:rPr>
              <a:t>Independent Office for Police Conduct - IOPC</a:t>
            </a:r>
          </a:p>
          <a:p>
            <a:pPr>
              <a:lnSpc>
                <a:spcPct val="114999"/>
              </a:lnSpc>
              <a:spcAft>
                <a:spcPts val="600"/>
              </a:spcAft>
            </a:pPr>
            <a:r>
              <a:rPr lang="en-GB" noProof="0" dirty="0">
                <a:ea typeface="+mn-lt"/>
                <a:cs typeface="+mn-lt"/>
              </a:rPr>
              <a:t>National Police Chiefs Council- NPCC</a:t>
            </a:r>
          </a:p>
          <a:p>
            <a:pPr>
              <a:lnSpc>
                <a:spcPct val="114999"/>
              </a:lnSpc>
              <a:spcAft>
                <a:spcPts val="600"/>
              </a:spcAft>
            </a:pPr>
            <a:r>
              <a:rPr lang="en-GB" noProof="0" dirty="0">
                <a:ea typeface="+mn-lt"/>
                <a:cs typeface="+mn-lt"/>
              </a:rPr>
              <a:t>Police Federation of England &amp; Wales – PF</a:t>
            </a:r>
          </a:p>
          <a:p>
            <a:r>
              <a:rPr lang="en-GB" noProof="0" dirty="0">
                <a:cs typeface="Calibri"/>
              </a:rPr>
              <a:t>Government webpages/documents – Gov.uk (referencing error)</a:t>
            </a:r>
            <a:br>
              <a:rPr lang="en-GB" noProof="0" dirty="0">
                <a:ea typeface="+mn-lt"/>
                <a:cs typeface="+mn-lt"/>
              </a:rPr>
            </a:br>
            <a:endParaRPr lang="en-GB" noProof="0" dirty="0">
              <a:cs typeface="Calibri"/>
            </a:endParaRPr>
          </a:p>
        </p:txBody>
      </p:sp>
    </p:spTree>
    <p:extLst>
      <p:ext uri="{BB962C8B-B14F-4D97-AF65-F5344CB8AC3E}">
        <p14:creationId xmlns:p14="http://schemas.microsoft.com/office/powerpoint/2010/main" val="10711565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2CC7002-9A5B-A806-5325-75B458B442BB}"/>
              </a:ext>
            </a:extLst>
          </p:cNvPr>
          <p:cNvSpPr>
            <a:spLocks noGrp="1"/>
          </p:cNvSpPr>
          <p:nvPr>
            <p:ph type="title"/>
          </p:nvPr>
        </p:nvSpPr>
        <p:spPr>
          <a:xfrm>
            <a:off x="589560" y="856180"/>
            <a:ext cx="4560584" cy="1128068"/>
          </a:xfrm>
        </p:spPr>
        <p:txBody>
          <a:bodyPr anchor="ctr">
            <a:normAutofit/>
          </a:bodyPr>
          <a:lstStyle/>
          <a:p>
            <a:r>
              <a:rPr lang="en-GB" sz="4000" noProof="0" dirty="0"/>
              <a:t>Class discussion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6E3E600A-EF45-4507-262F-A13828F1C849}"/>
              </a:ext>
            </a:extLst>
          </p:cNvPr>
          <p:cNvSpPr>
            <a:spLocks noGrp="1"/>
          </p:cNvSpPr>
          <p:nvPr>
            <p:ph idx="1"/>
          </p:nvPr>
        </p:nvSpPr>
        <p:spPr>
          <a:xfrm>
            <a:off x="590719" y="2330505"/>
            <a:ext cx="4559425" cy="3979585"/>
          </a:xfrm>
        </p:spPr>
        <p:txBody>
          <a:bodyPr anchor="ctr">
            <a:normAutofit fontScale="92500" lnSpcReduction="10000"/>
          </a:bodyPr>
          <a:lstStyle/>
          <a:p>
            <a:r>
              <a:rPr lang="en-GB" noProof="0" dirty="0"/>
              <a:t>When you hear the word “Terrorism” what comes to mind?</a:t>
            </a:r>
          </a:p>
          <a:p>
            <a:endParaRPr lang="en-GB" noProof="0" dirty="0"/>
          </a:p>
          <a:p>
            <a:pPr lvl="1"/>
            <a:r>
              <a:rPr lang="en-GB" sz="2000" noProof="0" dirty="0"/>
              <a:t>Words</a:t>
            </a:r>
          </a:p>
          <a:p>
            <a:pPr lvl="1"/>
            <a:r>
              <a:rPr lang="en-GB" sz="2000" noProof="0" dirty="0"/>
              <a:t>Images</a:t>
            </a:r>
          </a:p>
          <a:p>
            <a:pPr lvl="1"/>
            <a:r>
              <a:rPr lang="en-GB" sz="2000" noProof="0" dirty="0"/>
              <a:t>Events</a:t>
            </a:r>
          </a:p>
          <a:p>
            <a:pPr lvl="1"/>
            <a:r>
              <a:rPr lang="en-GB" sz="2000" noProof="0" dirty="0"/>
              <a:t>Feelings</a:t>
            </a:r>
          </a:p>
          <a:p>
            <a:endParaRPr lang="en-GB" noProof="0" dirty="0"/>
          </a:p>
          <a:p>
            <a:r>
              <a:rPr lang="en-GB" noProof="0" dirty="0"/>
              <a:t>Discuss with the people around you for 5 mins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6" descr="Burnt Terrorism. Burnt Image &amp; Photo (Free Trial) | Bigstock">
            <a:extLst>
              <a:ext uri="{FF2B5EF4-FFF2-40B4-BE49-F238E27FC236}">
                <a16:creationId xmlns:a16="http://schemas.microsoft.com/office/drawing/2014/main" id="{E1005E5C-A603-4987-751E-BE67A92C99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09" t="1" r="1047" b="10487"/>
          <a:stretch/>
        </p:blipFill>
        <p:spPr bwMode="auto">
          <a:xfrm>
            <a:off x="5150145" y="1074780"/>
            <a:ext cx="6882514" cy="470780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1C1F1A92-CF62-DD34-E5CF-DA77F0C3ADCF}"/>
              </a:ext>
            </a:extLst>
          </p:cNvPr>
          <p:cNvPicPr>
            <a:picLocks noChangeAspect="1"/>
          </p:cNvPicPr>
          <p:nvPr/>
        </p:nvPicPr>
        <p:blipFill>
          <a:blip r:embed="rId3"/>
          <a:stretch>
            <a:fillRect/>
          </a:stretch>
        </p:blipFill>
        <p:spPr>
          <a:xfrm>
            <a:off x="4015482" y="749858"/>
            <a:ext cx="947283" cy="793435"/>
          </a:xfrm>
          <a:prstGeom prst="rect">
            <a:avLst/>
          </a:prstGeom>
        </p:spPr>
      </p:pic>
    </p:spTree>
    <p:extLst>
      <p:ext uri="{BB962C8B-B14F-4D97-AF65-F5344CB8AC3E}">
        <p14:creationId xmlns:p14="http://schemas.microsoft.com/office/powerpoint/2010/main" val="1164475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0" name="Rectangle 103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pic>
        <p:nvPicPr>
          <p:cNvPr id="1026" name="Picture 2">
            <a:extLst>
              <a:ext uri="{FF2B5EF4-FFF2-40B4-BE49-F238E27FC236}">
                <a16:creationId xmlns:a16="http://schemas.microsoft.com/office/drawing/2014/main" id="{83ADEC05-FC7A-89C9-9932-563A28D00A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3518" b="2"/>
          <a:stretch>
            <a:fillRect/>
          </a:stretch>
        </p:blipFill>
        <p:spPr bwMode="auto">
          <a:xfrm>
            <a:off x="196731" y="170453"/>
            <a:ext cx="3794884" cy="651709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Britain suffers its worst terrorist attack since 2005">
            <a:extLst>
              <a:ext uri="{FF2B5EF4-FFF2-40B4-BE49-F238E27FC236}">
                <a16:creationId xmlns:a16="http://schemas.microsoft.com/office/drawing/2014/main" id="{30A9CFAF-725A-10DE-DB32-8551768411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798" r="13439"/>
          <a:stretch>
            <a:fillRect/>
          </a:stretch>
        </p:blipFill>
        <p:spPr bwMode="auto">
          <a:xfrm>
            <a:off x="4184141" y="165371"/>
            <a:ext cx="3826711" cy="31765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F3C9F87-D119-E2C4-1D76-23CF27D52D8D}"/>
              </a:ext>
            </a:extLst>
          </p:cNvPr>
          <p:cNvPicPr>
            <a:picLocks noChangeAspect="1"/>
          </p:cNvPicPr>
          <p:nvPr/>
        </p:nvPicPr>
        <p:blipFill>
          <a:blip r:embed="rId5"/>
          <a:srcRect r="-1" b="11091"/>
          <a:stretch>
            <a:fillRect/>
          </a:stretch>
        </p:blipFill>
        <p:spPr>
          <a:xfrm>
            <a:off x="8193992" y="159910"/>
            <a:ext cx="3826711" cy="3181966"/>
          </a:xfrm>
          <a:prstGeom prst="rect">
            <a:avLst/>
          </a:prstGeom>
        </p:spPr>
      </p:pic>
      <p:pic>
        <p:nvPicPr>
          <p:cNvPr id="1028" name="Picture 4" descr="BBC Two to air the definitive 7/7 London Bombing story">
            <a:extLst>
              <a:ext uri="{FF2B5EF4-FFF2-40B4-BE49-F238E27FC236}">
                <a16:creationId xmlns:a16="http://schemas.microsoft.com/office/drawing/2014/main" id="{4955B853-F44F-5963-182E-2F0829D32BB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23946" r="8268" b="3"/>
          <a:stretch>
            <a:fillRect/>
          </a:stretch>
        </p:blipFill>
        <p:spPr bwMode="auto">
          <a:xfrm>
            <a:off x="4184141" y="3512234"/>
            <a:ext cx="3826711" cy="317531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FF3843EA-B2D9-DE92-34C8-4007C987BB99}"/>
              </a:ext>
            </a:extLst>
          </p:cNvPr>
          <p:cNvPicPr>
            <a:picLocks noChangeAspect="1"/>
          </p:cNvPicPr>
          <p:nvPr/>
        </p:nvPicPr>
        <p:blipFill>
          <a:blip r:embed="rId7"/>
          <a:srcRect l="17855" r="4265" b="-1"/>
          <a:stretch>
            <a:fillRect/>
          </a:stretch>
        </p:blipFill>
        <p:spPr>
          <a:xfrm>
            <a:off x="8193992" y="3505966"/>
            <a:ext cx="3826711" cy="3181582"/>
          </a:xfrm>
          <a:prstGeom prst="rect">
            <a:avLst/>
          </a:prstGeom>
        </p:spPr>
      </p:pic>
    </p:spTree>
    <p:extLst>
      <p:ext uri="{BB962C8B-B14F-4D97-AF65-F5344CB8AC3E}">
        <p14:creationId xmlns:p14="http://schemas.microsoft.com/office/powerpoint/2010/main" val="39282754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pic>
        <p:nvPicPr>
          <p:cNvPr id="2050" name="Picture 2" descr="UK judge: 67-year-old took part in 1982 Hyde Park bombing">
            <a:extLst>
              <a:ext uri="{FF2B5EF4-FFF2-40B4-BE49-F238E27FC236}">
                <a16:creationId xmlns:a16="http://schemas.microsoft.com/office/drawing/2014/main" id="{5C713BAD-94D2-4F53-2B2C-E02E45EBA2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649"/>
          <a:stretch>
            <a:fillRect/>
          </a:stretch>
        </p:blipFill>
        <p:spPr bwMode="auto">
          <a:xfrm>
            <a:off x="20" y="1282"/>
            <a:ext cx="12191980" cy="685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27583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Hyde Park Blast: Families 'Let Down' By Ruling | UK News | Sky News">
            <a:extLst>
              <a:ext uri="{FF2B5EF4-FFF2-40B4-BE49-F238E27FC236}">
                <a16:creationId xmlns:a16="http://schemas.microsoft.com/office/drawing/2014/main" id="{8BCD8E4B-3811-09FF-CF12-ABC2A367CF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4214" b="-1"/>
          <a:stretch>
            <a:fillRect/>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D0D2AFD-DE8A-C720-5FBE-26E737C66349}"/>
              </a:ext>
            </a:extLst>
          </p:cNvPr>
          <p:cNvPicPr>
            <a:picLocks noChangeAspect="1"/>
          </p:cNvPicPr>
          <p:nvPr/>
        </p:nvPicPr>
        <p:blipFill>
          <a:blip r:embed="rId3"/>
          <a:srcRect t="3240" r="1" b="20047"/>
          <a:stretch>
            <a:fillRect/>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pic>
        <p:nvPicPr>
          <p:cNvPr id="3076" name="Picture 4" descr="Hyde Park IRA bombing: 1982 bombing was one of the worst mainland atrocities">
            <a:extLst>
              <a:ext uri="{FF2B5EF4-FFF2-40B4-BE49-F238E27FC236}">
                <a16:creationId xmlns:a16="http://schemas.microsoft.com/office/drawing/2014/main" id="{E928CE95-874D-45F9-2E2F-551D4DB7B8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95" r="22774" b="-1"/>
          <a:stretch>
            <a:fillRect/>
          </a:stretch>
        </p:blipFill>
        <p:spPr bwMode="auto">
          <a:xfrm>
            <a:off x="7458302" y="-22547"/>
            <a:ext cx="3809132" cy="3139531"/>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083" name="Rectangle 3082">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12207045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11C179D-808F-4D23-BAFC-A14C6DCDA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12" name="Rectangle 11">
            <a:extLst>
              <a:ext uri="{FF2B5EF4-FFF2-40B4-BE49-F238E27FC236}">
                <a16:creationId xmlns:a16="http://schemas.microsoft.com/office/drawing/2014/main" id="{908137D4-4D0A-4ED1-BFB8-97D4A8335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2058839"/>
            <a:ext cx="5410198" cy="4799162"/>
          </a:xfrm>
          <a:prstGeom prst="rect">
            <a:avLst/>
          </a:prstGeom>
          <a:solidFill>
            <a:srgbClr val="FFFFFF"/>
          </a:solidFill>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4" name="Rectangle 13">
            <a:extLst>
              <a:ext uri="{FF2B5EF4-FFF2-40B4-BE49-F238E27FC236}">
                <a16:creationId xmlns:a16="http://schemas.microsoft.com/office/drawing/2014/main" id="{8059A8FF-81E8-CDBC-F95D-C6EED3E0C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319A91C-E313-7B71-2C34-FED5242F0D9C}"/>
              </a:ext>
            </a:extLst>
          </p:cNvPr>
          <p:cNvSpPr>
            <a:spLocks noGrp="1"/>
          </p:cNvSpPr>
          <p:nvPr>
            <p:ph type="title"/>
          </p:nvPr>
        </p:nvSpPr>
        <p:spPr>
          <a:xfrm>
            <a:off x="761801" y="466995"/>
            <a:ext cx="10453450" cy="1350818"/>
          </a:xfrm>
        </p:spPr>
        <p:txBody>
          <a:bodyPr>
            <a:normAutofit/>
          </a:bodyPr>
          <a:lstStyle/>
          <a:p>
            <a:br>
              <a:rPr lang="en-GB" sz="2800" b="0" i="0" noProof="0" dirty="0">
                <a:effectLst/>
                <a:latin typeface="Linux Libertine"/>
              </a:rPr>
            </a:br>
            <a:r>
              <a:rPr lang="en-GB" sz="2800" b="0" i="0" noProof="0" dirty="0">
                <a:effectLst/>
                <a:latin typeface="Linux Libertine"/>
              </a:rPr>
              <a:t>1987 </a:t>
            </a:r>
            <a:r>
              <a:rPr lang="en-GB" sz="2800" b="0" i="0" noProof="0" dirty="0" err="1">
                <a:effectLst/>
                <a:latin typeface="Linux Libertine"/>
              </a:rPr>
              <a:t>Rheindahlen</a:t>
            </a:r>
            <a:r>
              <a:rPr lang="en-GB" sz="2800" b="0" i="0" noProof="0" dirty="0">
                <a:effectLst/>
                <a:latin typeface="Linux Libertine"/>
              </a:rPr>
              <a:t> Bombing - IRA</a:t>
            </a:r>
            <a:br>
              <a:rPr lang="en-GB" sz="2800" b="0" i="0" noProof="0" dirty="0">
                <a:effectLst/>
                <a:latin typeface="Linux Libertine"/>
              </a:rPr>
            </a:br>
            <a:endParaRPr lang="en-GB" sz="2800" noProof="0" dirty="0"/>
          </a:p>
        </p:txBody>
      </p:sp>
      <p:sp>
        <p:nvSpPr>
          <p:cNvPr id="3" name="Content Placeholder 2">
            <a:extLst>
              <a:ext uri="{FF2B5EF4-FFF2-40B4-BE49-F238E27FC236}">
                <a16:creationId xmlns:a16="http://schemas.microsoft.com/office/drawing/2014/main" id="{C9EF51B5-B70D-7A3D-0544-103182479530}"/>
              </a:ext>
            </a:extLst>
          </p:cNvPr>
          <p:cNvSpPr>
            <a:spLocks noGrp="1"/>
          </p:cNvSpPr>
          <p:nvPr>
            <p:ph idx="1"/>
          </p:nvPr>
        </p:nvSpPr>
        <p:spPr>
          <a:xfrm>
            <a:off x="761801" y="2284809"/>
            <a:ext cx="7211650" cy="4106196"/>
          </a:xfrm>
        </p:spPr>
        <p:txBody>
          <a:bodyPr anchor="ctr">
            <a:normAutofit/>
          </a:bodyPr>
          <a:lstStyle/>
          <a:p>
            <a:r>
              <a:rPr lang="en-GB" sz="3600" noProof="0" dirty="0"/>
              <a:t>BAOR Headquarters</a:t>
            </a:r>
          </a:p>
          <a:p>
            <a:r>
              <a:rPr lang="en-GB" sz="3600" noProof="0" dirty="0"/>
              <a:t>Car Bomb outside Officer's Mess</a:t>
            </a:r>
          </a:p>
          <a:p>
            <a:r>
              <a:rPr lang="en-GB" sz="3600" noProof="0" dirty="0"/>
              <a:t>1973 IRA The start of mainland Europe attacks</a:t>
            </a:r>
          </a:p>
          <a:p>
            <a:r>
              <a:rPr lang="en-GB" sz="3600" noProof="0" dirty="0"/>
              <a:t>British soldiers were targeted, most injured were Germans </a:t>
            </a:r>
          </a:p>
          <a:p>
            <a:r>
              <a:rPr lang="en-GB" sz="3600" noProof="0" dirty="0"/>
              <a:t>Further attacks 1990’s</a:t>
            </a:r>
          </a:p>
        </p:txBody>
      </p:sp>
      <p:pic>
        <p:nvPicPr>
          <p:cNvPr id="5" name="Picture 4">
            <a:extLst>
              <a:ext uri="{FF2B5EF4-FFF2-40B4-BE49-F238E27FC236}">
                <a16:creationId xmlns:a16="http://schemas.microsoft.com/office/drawing/2014/main" id="{B94D61CA-E1BC-9D98-EBE4-D6033C778C77}"/>
              </a:ext>
            </a:extLst>
          </p:cNvPr>
          <p:cNvPicPr>
            <a:picLocks noChangeAspect="1"/>
          </p:cNvPicPr>
          <p:nvPr/>
        </p:nvPicPr>
        <p:blipFill>
          <a:blip r:embed="rId2"/>
          <a:stretch>
            <a:fillRect/>
          </a:stretch>
        </p:blipFill>
        <p:spPr>
          <a:xfrm>
            <a:off x="8731044" y="2861065"/>
            <a:ext cx="2703361" cy="2389017"/>
          </a:xfrm>
          <a:prstGeom prst="rect">
            <a:avLst/>
          </a:prstGeom>
        </p:spPr>
      </p:pic>
    </p:spTree>
    <p:extLst>
      <p:ext uri="{BB962C8B-B14F-4D97-AF65-F5344CB8AC3E}">
        <p14:creationId xmlns:p14="http://schemas.microsoft.com/office/powerpoint/2010/main" val="32338769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C275C-8397-D0F2-7778-17889DEB3C3E}"/>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GB" sz="5400" noProof="0" dirty="0">
                <a:latin typeface="Calibri" panose="020F0502020204030204" pitchFamily="34" charset="0"/>
                <a:cs typeface="Calibri" panose="020F0502020204030204" pitchFamily="34" charset="0"/>
              </a:rPr>
              <a:t>Terrorism – A Historical Context</a:t>
            </a:r>
          </a:p>
        </p:txBody>
      </p:sp>
      <p:pic>
        <p:nvPicPr>
          <p:cNvPr id="5122" name="Picture 2" descr="The Routledge History of Terrorism: (Routledge Histories) by Randall D. Law  | WHSmith">
            <a:extLst>
              <a:ext uri="{FF2B5EF4-FFF2-40B4-BE49-F238E27FC236}">
                <a16:creationId xmlns:a16="http://schemas.microsoft.com/office/drawing/2014/main" id="{F7A73157-8DA2-E5B8-471D-CFD35090DC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3692" r="1" b="602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0092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E6FAF84-A136-B4B2-42CD-7F6C9FE142BE}"/>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3800" noProof="0" dirty="0"/>
              <a:t>Terrorism – A Historical Context</a:t>
            </a:r>
          </a:p>
          <a:p>
            <a:endParaRPr lang="en-GB" sz="3800" noProof="0" dirty="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5" name="TextBox 4">
            <a:extLst>
              <a:ext uri="{FF2B5EF4-FFF2-40B4-BE49-F238E27FC236}">
                <a16:creationId xmlns:a16="http://schemas.microsoft.com/office/drawing/2014/main" id="{01CD31AC-7515-3B5E-657B-C59DF4894640}"/>
              </a:ext>
            </a:extLst>
          </p:cNvPr>
          <p:cNvSpPr txBox="1"/>
          <p:nvPr/>
        </p:nvSpPr>
        <p:spPr>
          <a:xfrm>
            <a:off x="640080" y="2657239"/>
            <a:ext cx="5781965" cy="382387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GB" sz="2000" noProof="0" dirty="0"/>
              <a:t>'Kill one, frighten ten thousand’​</a:t>
            </a:r>
            <a:endParaRPr lang="en-GB" sz="2000" noProof="0" dirty="0">
              <a:ea typeface="Calibri"/>
              <a:cs typeface="Calibri"/>
            </a:endParaRPr>
          </a:p>
          <a:p>
            <a:pPr indent="-228600">
              <a:lnSpc>
                <a:spcPct val="90000"/>
              </a:lnSpc>
              <a:spcAft>
                <a:spcPts val="600"/>
              </a:spcAft>
              <a:buFont typeface="Arial" panose="020B0604020202020204" pitchFamily="34" charset="0"/>
              <a:buChar char="•"/>
            </a:pPr>
            <a:r>
              <a:rPr lang="en-GB" sz="2000" noProof="0" dirty="0"/>
              <a:t>Sun Tzu – The Art of War (5</a:t>
            </a:r>
            <a:r>
              <a:rPr lang="en-GB" sz="2000" baseline="30000" noProof="0" dirty="0"/>
              <a:t>th</a:t>
            </a:r>
            <a:r>
              <a:rPr lang="en-GB" sz="2000" noProof="0" dirty="0"/>
              <a:t> Century BC)​</a:t>
            </a:r>
            <a:endParaRPr lang="en-GB" sz="2000" noProof="0" dirty="0">
              <a:ea typeface="Calibri"/>
              <a:cs typeface="Calibri"/>
            </a:endParaRPr>
          </a:p>
          <a:p>
            <a:pPr indent="-228600">
              <a:lnSpc>
                <a:spcPct val="90000"/>
              </a:lnSpc>
              <a:spcAft>
                <a:spcPts val="600"/>
              </a:spcAft>
              <a:buFont typeface="Arial" panose="020B0604020202020204" pitchFamily="34" charset="0"/>
              <a:buChar char="•"/>
            </a:pPr>
            <a:endParaRPr lang="en-GB" sz="2000" noProof="0" dirty="0">
              <a:solidFill>
                <a:srgbClr val="000000"/>
              </a:solidFill>
              <a:ea typeface="+mn-lt"/>
              <a:cs typeface="+mn-lt"/>
            </a:endParaRPr>
          </a:p>
          <a:p>
            <a:pPr indent="-228600">
              <a:lnSpc>
                <a:spcPct val="90000"/>
              </a:lnSpc>
              <a:spcAft>
                <a:spcPts val="600"/>
              </a:spcAft>
              <a:buFont typeface="Arial" panose="020B0604020202020204" pitchFamily="34" charset="0"/>
              <a:buChar char="•"/>
            </a:pPr>
            <a:r>
              <a:rPr lang="en-GB" sz="2400" i="1" noProof="0" dirty="0">
                <a:solidFill>
                  <a:srgbClr val="212529"/>
                </a:solidFill>
                <a:ea typeface="+mn-lt"/>
                <a:cs typeface="+mn-lt"/>
              </a:rPr>
              <a:t>The supreme art of war is to subdue the enemy without fighting.</a:t>
            </a:r>
          </a:p>
          <a:p>
            <a:pPr indent="-228600">
              <a:lnSpc>
                <a:spcPct val="90000"/>
              </a:lnSpc>
              <a:spcAft>
                <a:spcPts val="600"/>
              </a:spcAft>
              <a:buFont typeface="Arial" panose="020B0604020202020204" pitchFamily="34" charset="0"/>
              <a:buChar char="•"/>
            </a:pPr>
            <a:endParaRPr lang="en-GB" sz="2400" i="1" noProof="0" dirty="0">
              <a:ea typeface="+mn-lt"/>
              <a:cs typeface="+mn-lt"/>
            </a:endParaRPr>
          </a:p>
          <a:p>
            <a:pPr indent="-228600">
              <a:lnSpc>
                <a:spcPct val="90000"/>
              </a:lnSpc>
              <a:spcAft>
                <a:spcPts val="600"/>
              </a:spcAft>
              <a:buFont typeface="Arial" panose="020B0604020202020204" pitchFamily="34" charset="0"/>
              <a:buChar char="•"/>
            </a:pPr>
            <a:r>
              <a:rPr lang="en-GB" sz="2400" i="1" noProof="0" dirty="0">
                <a:solidFill>
                  <a:srgbClr val="212529"/>
                </a:solidFill>
                <a:ea typeface="+mn-lt"/>
                <a:cs typeface="+mn-lt"/>
              </a:rPr>
              <a:t>If you are far from the enemy, make him believe you are near.</a:t>
            </a:r>
            <a:br>
              <a:rPr lang="en-GB" sz="2400" i="1" noProof="0" dirty="0">
                <a:ea typeface="+mn-lt"/>
                <a:cs typeface="+mn-lt"/>
              </a:rPr>
            </a:br>
            <a:br>
              <a:rPr lang="en-GB" sz="2400" i="1" noProof="0" dirty="0">
                <a:ea typeface="+mn-lt"/>
                <a:cs typeface="+mn-lt"/>
              </a:rPr>
            </a:br>
            <a:r>
              <a:rPr lang="en-GB" sz="2400" i="1" noProof="0" dirty="0">
                <a:solidFill>
                  <a:srgbClr val="212529"/>
                </a:solidFill>
                <a:ea typeface="+mn-lt"/>
                <a:cs typeface="+mn-lt"/>
              </a:rPr>
              <a:t>Quickness is the essence of the war.</a:t>
            </a:r>
            <a:br>
              <a:rPr lang="en-GB" sz="2400" i="1" noProof="0" dirty="0">
                <a:ea typeface="+mn-lt"/>
                <a:cs typeface="+mn-lt"/>
              </a:rPr>
            </a:br>
            <a:endParaRPr lang="en-GB" sz="2400" i="1" noProof="0" dirty="0">
              <a:solidFill>
                <a:srgbClr val="212529"/>
              </a:solidFill>
              <a:ea typeface="Calibri"/>
              <a:cs typeface="Calibri"/>
            </a:endParaRPr>
          </a:p>
        </p:txBody>
      </p:sp>
      <p:pic>
        <p:nvPicPr>
          <p:cNvPr id="4" name="Content Placeholder 3" descr="Sun Tzu (@SunTzu) / X">
            <a:extLst>
              <a:ext uri="{FF2B5EF4-FFF2-40B4-BE49-F238E27FC236}">
                <a16:creationId xmlns:a16="http://schemas.microsoft.com/office/drawing/2014/main" id="{15D26AF3-F31F-E155-5370-4F606CC4D841}"/>
              </a:ext>
            </a:extLst>
          </p:cNvPr>
          <p:cNvPicPr>
            <a:picLocks noGrp="1" noChangeAspect="1"/>
          </p:cNvPicPr>
          <p:nvPr>
            <p:ph idx="1"/>
          </p:nvPr>
        </p:nvPicPr>
        <p:blipFill rotWithShape="1">
          <a:blip r:embed="rId3"/>
          <a:srcRect r="-1" b="301"/>
          <a:stretch/>
        </p:blipFill>
        <p:spPr>
          <a:xfrm>
            <a:off x="6907588" y="10"/>
            <a:ext cx="5282889"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38786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71334-1689-0B76-33D0-54800BF7399E}"/>
              </a:ext>
            </a:extLst>
          </p:cNvPr>
          <p:cNvSpPr>
            <a:spLocks noGrp="1"/>
          </p:cNvSpPr>
          <p:nvPr>
            <p:ph type="title"/>
          </p:nvPr>
        </p:nvSpPr>
        <p:spPr>
          <a:xfrm>
            <a:off x="1038883" y="1000366"/>
            <a:ext cx="3995397" cy="1239627"/>
          </a:xfrm>
        </p:spPr>
        <p:txBody>
          <a:bodyPr anchor="b">
            <a:normAutofit fontScale="90000"/>
          </a:bodyPr>
          <a:lstStyle/>
          <a:p>
            <a:pPr algn="ctr"/>
            <a:r>
              <a:rPr lang="en-GB" noProof="0" dirty="0"/>
              <a:t>Terrorism – A Brief History</a:t>
            </a:r>
          </a:p>
        </p:txBody>
      </p:sp>
      <p:sp>
        <p:nvSpPr>
          <p:cNvPr id="3" name="Content Placeholder 2">
            <a:extLst>
              <a:ext uri="{FF2B5EF4-FFF2-40B4-BE49-F238E27FC236}">
                <a16:creationId xmlns:a16="http://schemas.microsoft.com/office/drawing/2014/main" id="{0FB45A55-FCAC-FF2F-A724-AB5EE6A50685}"/>
              </a:ext>
            </a:extLst>
          </p:cNvPr>
          <p:cNvSpPr>
            <a:spLocks noGrp="1"/>
          </p:cNvSpPr>
          <p:nvPr>
            <p:ph idx="1"/>
          </p:nvPr>
        </p:nvSpPr>
        <p:spPr>
          <a:xfrm>
            <a:off x="788976" y="2494744"/>
            <a:ext cx="4882854" cy="4108157"/>
          </a:xfrm>
        </p:spPr>
        <p:txBody>
          <a:bodyPr vert="horz" lIns="91440" tIns="45720" rIns="91440" bIns="45720" rtlCol="0" anchor="t">
            <a:normAutofit/>
          </a:bodyPr>
          <a:lstStyle/>
          <a:p>
            <a:pPr algn="ctr">
              <a:lnSpc>
                <a:spcPct val="100000"/>
              </a:lnSpc>
            </a:pPr>
            <a:r>
              <a:rPr lang="en-GB" sz="1800" noProof="0" dirty="0"/>
              <a:t>The history of Terrorism stretches back over two thousand years  </a:t>
            </a:r>
          </a:p>
          <a:p>
            <a:pPr algn="ctr">
              <a:lnSpc>
                <a:spcPct val="100000"/>
              </a:lnSpc>
            </a:pPr>
            <a:r>
              <a:rPr lang="en-GB" sz="1800" noProof="0" dirty="0"/>
              <a:t>However, many see Terrorism as something new and fail to consider the historical context.</a:t>
            </a:r>
          </a:p>
          <a:p>
            <a:pPr algn="ctr">
              <a:lnSpc>
                <a:spcPct val="100000"/>
              </a:lnSpc>
            </a:pPr>
            <a:r>
              <a:rPr lang="en-GB" sz="1800" noProof="0" dirty="0"/>
              <a:t>Often if the historical context is considered it is thought of through the lens of being unlike the global terrorism we see today.  </a:t>
            </a:r>
          </a:p>
          <a:p>
            <a:pPr algn="ctr">
              <a:lnSpc>
                <a:spcPct val="100000"/>
              </a:lnSpc>
            </a:pPr>
            <a:endParaRPr lang="en-GB" sz="1800" noProof="0" dirty="0">
              <a:ea typeface="Calibri" panose="020F0502020204030204"/>
              <a:cs typeface="Calibri" panose="020F0502020204030204"/>
            </a:endParaRPr>
          </a:p>
          <a:p>
            <a:pPr algn="ctr">
              <a:lnSpc>
                <a:spcPct val="100000"/>
              </a:lnSpc>
            </a:pPr>
            <a:r>
              <a:rPr lang="en-GB" sz="1800" noProof="0" dirty="0">
                <a:ea typeface="+mn-lt"/>
                <a:cs typeface="+mn-lt"/>
              </a:rPr>
              <a:t>https://www.visionofhumanity.org/wp-content/uploads/2020/11/GTI-2020-A3-map-poster.pdf</a:t>
            </a:r>
            <a:endParaRPr lang="en-GB" sz="1800" noProof="0" dirty="0">
              <a:ea typeface="Calibri" panose="020F0502020204030204"/>
              <a:cs typeface="Calibri" panose="020F0502020204030204"/>
            </a:endParaRPr>
          </a:p>
          <a:p>
            <a:pPr algn="ctr">
              <a:lnSpc>
                <a:spcPct val="100000"/>
              </a:lnSpc>
            </a:pPr>
            <a:endParaRPr lang="en-GB" sz="1600" noProof="0" dirty="0">
              <a:ea typeface="Calibri" panose="020F0502020204030204"/>
              <a:cs typeface="Calibri" panose="020F0502020204030204"/>
            </a:endParaRPr>
          </a:p>
        </p:txBody>
      </p:sp>
      <p:pic>
        <p:nvPicPr>
          <p:cNvPr id="7170" name="Picture 2">
            <a:extLst>
              <a:ext uri="{FF2B5EF4-FFF2-40B4-BE49-F238E27FC236}">
                <a16:creationId xmlns:a16="http://schemas.microsoft.com/office/drawing/2014/main" id="{BCC5B33A-837D-CBEB-E7E9-5C5AE51ABD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05500" y="1806753"/>
            <a:ext cx="5715000" cy="33289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2974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7F745-0785-0383-3027-4ED51DA01E85}"/>
              </a:ext>
            </a:extLst>
          </p:cNvPr>
          <p:cNvSpPr>
            <a:spLocks noGrp="1"/>
          </p:cNvSpPr>
          <p:nvPr>
            <p:ph type="title"/>
          </p:nvPr>
        </p:nvSpPr>
        <p:spPr>
          <a:xfrm>
            <a:off x="589560" y="856180"/>
            <a:ext cx="4560584" cy="1128068"/>
          </a:xfrm>
        </p:spPr>
        <p:txBody>
          <a:bodyPr anchor="ctr">
            <a:normAutofit/>
          </a:bodyPr>
          <a:lstStyle/>
          <a:p>
            <a:r>
              <a:rPr lang="en-GB" sz="3700" noProof="0" dirty="0">
                <a:latin typeface="Calibri" panose="020F0502020204030204" pitchFamily="34" charset="0"/>
                <a:cs typeface="Calibri" panose="020F0502020204030204" pitchFamily="34" charset="0"/>
              </a:rPr>
              <a:t>Sicarii – Ancient History</a:t>
            </a:r>
          </a:p>
        </p:txBody>
      </p:sp>
      <p:sp>
        <p:nvSpPr>
          <p:cNvPr id="3" name="Content Placeholder 2">
            <a:extLst>
              <a:ext uri="{FF2B5EF4-FFF2-40B4-BE49-F238E27FC236}">
                <a16:creationId xmlns:a16="http://schemas.microsoft.com/office/drawing/2014/main" id="{34E0AC33-EAD5-8A57-F3BB-D58DD8FED0CF}"/>
              </a:ext>
            </a:extLst>
          </p:cNvPr>
          <p:cNvSpPr>
            <a:spLocks noGrp="1"/>
          </p:cNvSpPr>
          <p:nvPr>
            <p:ph idx="1"/>
          </p:nvPr>
        </p:nvSpPr>
        <p:spPr>
          <a:xfrm>
            <a:off x="589560" y="2079063"/>
            <a:ext cx="4559425" cy="3979585"/>
          </a:xfrm>
        </p:spPr>
        <p:txBody>
          <a:bodyPr anchor="ctr">
            <a:normAutofit/>
          </a:bodyPr>
          <a:lstStyle/>
          <a:p>
            <a:r>
              <a:rPr lang="en-GB" sz="2400" noProof="0" dirty="0">
                <a:latin typeface="Calibri" panose="020F0502020204030204" pitchFamily="34" charset="0"/>
                <a:cs typeface="Calibri" panose="020F0502020204030204" pitchFamily="34" charset="0"/>
              </a:rPr>
              <a:t>6AD Judea occupied by Roman Empire</a:t>
            </a:r>
          </a:p>
          <a:p>
            <a:r>
              <a:rPr lang="en-GB" sz="2400" noProof="0" dirty="0">
                <a:latin typeface="Calibri" panose="020F0502020204030204" pitchFamily="34" charset="0"/>
                <a:cs typeface="Calibri" panose="020F0502020204030204" pitchFamily="34" charset="0"/>
              </a:rPr>
              <a:t>Widespread belief that a Messiah would come to liberate the Jewish people</a:t>
            </a:r>
          </a:p>
          <a:p>
            <a:r>
              <a:rPr lang="en-GB" sz="2400" noProof="0" dirty="0">
                <a:latin typeface="Calibri" panose="020F0502020204030204" pitchFamily="34" charset="0"/>
                <a:cs typeface="Calibri" panose="020F0502020204030204" pitchFamily="34" charset="0"/>
              </a:rPr>
              <a:t>Some believed the they should ‘pave the way’ for this Messiah by igniting conflict with the Romans.</a:t>
            </a:r>
          </a:p>
        </p:txBody>
      </p:sp>
      <p:pic>
        <p:nvPicPr>
          <p:cNvPr id="4" name="Content Placeholder 4">
            <a:extLst>
              <a:ext uri="{FF2B5EF4-FFF2-40B4-BE49-F238E27FC236}">
                <a16:creationId xmlns:a16="http://schemas.microsoft.com/office/drawing/2014/main" id="{75337F66-87C4-8828-E812-46F752F3E02D}"/>
              </a:ext>
            </a:extLst>
          </p:cNvPr>
          <p:cNvPicPr>
            <a:picLocks noChangeAspect="1"/>
          </p:cNvPicPr>
          <p:nvPr/>
        </p:nvPicPr>
        <p:blipFill rotWithShape="1">
          <a:blip r:embed="rId3"/>
          <a:srcRect l="26565" r="7155" b="-1"/>
          <a:stretch/>
        </p:blipFill>
        <p:spPr>
          <a:xfrm>
            <a:off x="5977788" y="799352"/>
            <a:ext cx="5425410" cy="5259296"/>
          </a:xfrm>
          <a:prstGeom prst="rect">
            <a:avLst/>
          </a:prstGeom>
          <a:ln>
            <a:solidFill>
              <a:schemeClr val="tx1"/>
            </a:solidFill>
          </a:ln>
        </p:spPr>
      </p:pic>
    </p:spTree>
    <p:extLst>
      <p:ext uri="{BB962C8B-B14F-4D97-AF65-F5344CB8AC3E}">
        <p14:creationId xmlns:p14="http://schemas.microsoft.com/office/powerpoint/2010/main" val="29379552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6849264" y="733100"/>
            <a:ext cx="4618836" cy="1275669"/>
          </a:xfrm>
        </p:spPr>
        <p:txBody>
          <a:bodyPr anchor="ctr">
            <a:normAutofit/>
          </a:bodyPr>
          <a:lstStyle/>
          <a:p>
            <a:pPr algn="ctr"/>
            <a:r>
              <a:rPr lang="en-GB" b="1" noProof="0" dirty="0">
                <a:latin typeface="Calibri" panose="020F0502020204030204" pitchFamily="34" charset="0"/>
                <a:cs typeface="Calibri" panose="020F0502020204030204" pitchFamily="34" charset="0"/>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7182615" y="2216151"/>
            <a:ext cx="3943575" cy="3390900"/>
          </a:xfrm>
        </p:spPr>
        <p:txBody>
          <a:bodyPr anchor="t">
            <a:noAutofit/>
          </a:bodyPr>
          <a:lstStyle/>
          <a:p>
            <a:pPr algn="ctr"/>
            <a:r>
              <a:rPr lang="en-GB" sz="2400" noProof="0" dirty="0">
                <a:latin typeface="Calibri" panose="020F0502020204030204" pitchFamily="34" charset="0"/>
                <a:cs typeface="Calibri" panose="020F0502020204030204" pitchFamily="34" charset="0"/>
              </a:rPr>
              <a:t>Aims</a:t>
            </a:r>
          </a:p>
          <a:p>
            <a:pPr lvl="1" algn="ctr"/>
            <a:r>
              <a:rPr lang="en-GB" sz="2400" noProof="0" dirty="0">
                <a:latin typeface="Calibri" panose="020F0502020204030204" pitchFamily="34" charset="0"/>
                <a:cs typeface="Calibri" panose="020F0502020204030204" pitchFamily="34" charset="0"/>
              </a:rPr>
              <a:t>Free Jewish people from Roman rule</a:t>
            </a:r>
          </a:p>
          <a:p>
            <a:pPr marL="0" indent="0" algn="ctr">
              <a:buNone/>
            </a:pPr>
            <a:endParaRPr lang="en-GB" sz="2400" noProof="0" dirty="0">
              <a:latin typeface="Calibri" panose="020F0502020204030204" pitchFamily="34" charset="0"/>
              <a:cs typeface="Calibri" panose="020F0502020204030204" pitchFamily="34" charset="0"/>
            </a:endParaRPr>
          </a:p>
          <a:p>
            <a:pPr marL="0" indent="0" algn="ctr">
              <a:buNone/>
            </a:pPr>
            <a:r>
              <a:rPr lang="en-GB" sz="2400" noProof="0" dirty="0">
                <a:latin typeface="Calibri" panose="020F0502020204030204" pitchFamily="34" charset="0"/>
                <a:cs typeface="Calibri" panose="020F0502020204030204" pitchFamily="34" charset="0"/>
              </a:rPr>
              <a:t>Question:</a:t>
            </a:r>
          </a:p>
          <a:p>
            <a:pPr lvl="1" algn="ctr"/>
            <a:r>
              <a:rPr lang="en-GB" sz="2400" noProof="0" dirty="0">
                <a:latin typeface="Calibri" panose="020F0502020204030204" pitchFamily="34" charset="0"/>
                <a:cs typeface="Calibri" panose="020F0502020204030204" pitchFamily="34" charset="0"/>
              </a:rPr>
              <a:t>Does this aim classify their actions as terrorist? Why/Why not?</a:t>
            </a:r>
          </a:p>
        </p:txBody>
      </p:sp>
      <p:pic>
        <p:nvPicPr>
          <p:cNvPr id="1026" name="Picture 2" descr="The Sicarii — The First Assassins in History | Short History">
            <a:extLst>
              <a:ext uri="{FF2B5EF4-FFF2-40B4-BE49-F238E27FC236}">
                <a16:creationId xmlns:a16="http://schemas.microsoft.com/office/drawing/2014/main" id="{295A8C40-E6E3-92C7-6A4D-69734448201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19358" r="12460" b="1"/>
          <a:stretch/>
        </p:blipFill>
        <p:spPr bwMode="auto">
          <a:xfrm>
            <a:off x="1682" y="10"/>
            <a:ext cx="6096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21661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381000" y="1637923"/>
            <a:ext cx="6858000" cy="3232826"/>
          </a:xfrm>
        </p:spPr>
        <p:txBody>
          <a:bodyPr anchor="t">
            <a:noAutofit/>
          </a:bodyPr>
          <a:lstStyle/>
          <a:p>
            <a:pPr algn="ctr">
              <a:lnSpc>
                <a:spcPct val="100000"/>
              </a:lnSpc>
            </a:pPr>
            <a:r>
              <a:rPr lang="en-GB" sz="2400" noProof="0" dirty="0">
                <a:latin typeface="Calibri" panose="020F0502020204030204" pitchFamily="34" charset="0"/>
                <a:cs typeface="Calibri" panose="020F0502020204030204" pitchFamily="34" charset="0"/>
              </a:rPr>
              <a:t>Tactics</a:t>
            </a:r>
          </a:p>
          <a:p>
            <a:pPr algn="ctr">
              <a:lnSpc>
                <a:spcPct val="100000"/>
              </a:lnSpc>
            </a:pPr>
            <a:endParaRPr lang="en-GB" sz="2400" noProof="0" dirty="0">
              <a:latin typeface="Calibri" panose="020F0502020204030204" pitchFamily="34" charset="0"/>
              <a:cs typeface="Calibri" panose="020F0502020204030204" pitchFamily="34" charset="0"/>
            </a:endParaRPr>
          </a:p>
          <a:p>
            <a:pPr lvl="1" algn="ctr">
              <a:lnSpc>
                <a:spcPct val="100000"/>
              </a:lnSpc>
            </a:pPr>
            <a:r>
              <a:rPr lang="en-GB" sz="2400" noProof="0" dirty="0">
                <a:latin typeface="Calibri" panose="020F0502020204030204" pitchFamily="34" charset="0"/>
                <a:cs typeface="Calibri" panose="020F0502020204030204" pitchFamily="34" charset="0"/>
              </a:rPr>
              <a:t>Targeted Romans and Jewish citizens who assisted the Romans, Jewish women who fraternized with Romans, Jews who worked for the Romans, shopkeepers that sold goods to Jews anyone who could be seen as collaborating with the Romans.  </a:t>
            </a:r>
          </a:p>
          <a:p>
            <a:pPr algn="ctr">
              <a:lnSpc>
                <a:spcPct val="100000"/>
              </a:lnSpc>
            </a:pPr>
            <a:r>
              <a:rPr lang="en-GB" sz="2400" noProof="0" dirty="0">
                <a:latin typeface="Calibri" panose="020F0502020204030204" pitchFamily="34" charset="0"/>
                <a:cs typeface="Calibri" panose="020F0502020204030204" pitchFamily="34" charset="0"/>
              </a:rPr>
              <a:t>Question:</a:t>
            </a:r>
          </a:p>
          <a:p>
            <a:pPr lvl="1" algn="ctr">
              <a:lnSpc>
                <a:spcPct val="100000"/>
              </a:lnSpc>
            </a:pPr>
            <a:r>
              <a:rPr lang="en-GB" sz="2400" noProof="0" dirty="0">
                <a:latin typeface="Calibri" panose="020F0502020204030204" pitchFamily="34" charset="0"/>
                <a:cs typeface="Calibri" panose="020F0502020204030204" pitchFamily="34" charset="0"/>
              </a:rPr>
              <a:t>Does this change your view of their activities as being terroristic?</a:t>
            </a:r>
          </a:p>
          <a:p>
            <a:pPr lvl="1" algn="ctr">
              <a:lnSpc>
                <a:spcPct val="100000"/>
              </a:lnSpc>
            </a:pPr>
            <a:r>
              <a:rPr lang="en-GB" sz="2400" noProof="0" dirty="0">
                <a:latin typeface="Calibri" panose="020F0502020204030204" pitchFamily="34" charset="0"/>
                <a:cs typeface="Calibri" panose="020F0502020204030204" pitchFamily="34" charset="0"/>
              </a:rPr>
              <a:t>Does this inspire “terror”?</a:t>
            </a:r>
          </a:p>
        </p:txBody>
      </p:sp>
      <p:pic>
        <p:nvPicPr>
          <p:cNvPr id="2050" name="Picture 2" descr="The Sicarii — The First Assassins in History | Short History">
            <a:extLst>
              <a:ext uri="{FF2B5EF4-FFF2-40B4-BE49-F238E27FC236}">
                <a16:creationId xmlns:a16="http://schemas.microsoft.com/office/drawing/2014/main" id="{4C8BBAFA-C3B0-3737-4BD1-45BEC24C82AF}"/>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r="5771"/>
          <a:stretch/>
        </p:blipFill>
        <p:spPr bwMode="auto">
          <a:xfrm>
            <a:off x="7620000" y="10"/>
            <a:ext cx="4572000"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2793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63737-FC0D-1A50-DCBE-7288F5930BB1}"/>
              </a:ext>
            </a:extLst>
          </p:cNvPr>
          <p:cNvSpPr>
            <a:spLocks noGrp="1"/>
          </p:cNvSpPr>
          <p:nvPr>
            <p:ph type="title"/>
          </p:nvPr>
        </p:nvSpPr>
        <p:spPr>
          <a:xfrm>
            <a:off x="1406924" y="1398850"/>
            <a:ext cx="3282152" cy="2030150"/>
          </a:xfrm>
        </p:spPr>
        <p:txBody>
          <a:bodyPr vert="horz" lIns="91440" tIns="45720" rIns="91440" bIns="45720" rtlCol="0" anchor="b">
            <a:normAutofit/>
          </a:bodyPr>
          <a:lstStyle/>
          <a:p>
            <a:pPr algn="ctr"/>
            <a:r>
              <a:rPr lang="en-GB" sz="2800" kern="1200" cap="all" spc="390" baseline="0" noProof="0" dirty="0">
                <a:solidFill>
                  <a:schemeClr val="tx2"/>
                </a:solidFill>
                <a:latin typeface="+mj-lt"/>
                <a:ea typeface="+mj-ea"/>
                <a:cs typeface="+mj-cs"/>
              </a:rPr>
              <a:t>Sicarii</a:t>
            </a:r>
          </a:p>
        </p:txBody>
      </p:sp>
      <p:sp>
        <p:nvSpPr>
          <p:cNvPr id="3" name="Content Placeholder 2">
            <a:extLst>
              <a:ext uri="{FF2B5EF4-FFF2-40B4-BE49-F238E27FC236}">
                <a16:creationId xmlns:a16="http://schemas.microsoft.com/office/drawing/2014/main" id="{92CB79A8-725B-F806-7A8C-D5A75D92DD7D}"/>
              </a:ext>
            </a:extLst>
          </p:cNvPr>
          <p:cNvSpPr>
            <a:spLocks noGrp="1"/>
          </p:cNvSpPr>
          <p:nvPr>
            <p:ph idx="1"/>
          </p:nvPr>
        </p:nvSpPr>
        <p:spPr>
          <a:xfrm>
            <a:off x="1473536" y="3712101"/>
            <a:ext cx="3148928" cy="732541"/>
          </a:xfrm>
        </p:spPr>
        <p:txBody>
          <a:bodyPr vert="horz" lIns="91440" tIns="45720" rIns="91440" bIns="45720" rtlCol="0">
            <a:normAutofit/>
          </a:bodyPr>
          <a:lstStyle/>
          <a:p>
            <a:pPr algn="ctr">
              <a:lnSpc>
                <a:spcPct val="100000"/>
              </a:lnSpc>
            </a:pPr>
            <a:r>
              <a:rPr lang="en-GB" sz="3200" noProof="0" dirty="0"/>
              <a:t>Outcomes</a:t>
            </a:r>
          </a:p>
        </p:txBody>
      </p:sp>
      <p:pic>
        <p:nvPicPr>
          <p:cNvPr id="4100" name="Picture 4" descr="Who Were the Zealots? — The Thorncrown Journal">
            <a:extLst>
              <a:ext uri="{FF2B5EF4-FFF2-40B4-BE49-F238E27FC236}">
                <a16:creationId xmlns:a16="http://schemas.microsoft.com/office/drawing/2014/main" id="{4F4E751C-F52C-5172-A629-86EABECB13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19" r="-1" b="-1"/>
          <a:stretch/>
        </p:blipFill>
        <p:spPr bwMode="auto">
          <a:xfrm>
            <a:off x="6096000" y="10"/>
            <a:ext cx="6096000" cy="6857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4064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C48E7-86B0-D15C-B1CA-B4B30CE47A78}"/>
              </a:ext>
            </a:extLst>
          </p:cNvPr>
          <p:cNvSpPr>
            <a:spLocks noGrp="1"/>
          </p:cNvSpPr>
          <p:nvPr>
            <p:ph type="title"/>
          </p:nvPr>
        </p:nvSpPr>
        <p:spPr>
          <a:xfrm>
            <a:off x="1038883" y="1000366"/>
            <a:ext cx="3995397" cy="1239627"/>
          </a:xfrm>
        </p:spPr>
        <p:txBody>
          <a:bodyPr anchor="b">
            <a:normAutofit fontScale="90000"/>
          </a:bodyPr>
          <a:lstStyle/>
          <a:p>
            <a:pPr algn="ctr">
              <a:lnSpc>
                <a:spcPct val="100000"/>
              </a:lnSpc>
            </a:pPr>
            <a:r>
              <a:rPr lang="en-GB" sz="2500" noProof="0" dirty="0"/>
              <a:t>“Party of the </a:t>
            </a:r>
            <a:r>
              <a:rPr lang="en-GB" sz="2500" noProof="0" dirty="0" err="1"/>
              <a:t>Narodnaya</a:t>
            </a:r>
            <a:r>
              <a:rPr lang="en-GB" sz="2500" noProof="0" dirty="0"/>
              <a:t> Volya”</a:t>
            </a:r>
            <a:br>
              <a:rPr lang="en-GB" sz="2500" noProof="0" dirty="0"/>
            </a:br>
            <a:br>
              <a:rPr lang="en-GB" sz="2500" noProof="0" dirty="0"/>
            </a:br>
            <a:r>
              <a:rPr lang="en-GB" sz="2500" noProof="0" dirty="0"/>
              <a:t>“The Will of the People”</a:t>
            </a:r>
          </a:p>
        </p:txBody>
      </p:sp>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1096144" y="2884395"/>
            <a:ext cx="3862062" cy="2469140"/>
          </a:xfrm>
        </p:spPr>
        <p:txBody>
          <a:bodyPr>
            <a:normAutofit/>
          </a:bodyPr>
          <a:lstStyle/>
          <a:p>
            <a:pPr algn="ctr">
              <a:lnSpc>
                <a:spcPct val="100000"/>
              </a:lnSpc>
            </a:pPr>
            <a:r>
              <a:rPr lang="en-GB" sz="1700" noProof="0" dirty="0"/>
              <a:t>In 1873 a group of approximately 2500 young but highly educated Russians attempted to incite the downtrodden country’s peasantry to revolt.</a:t>
            </a:r>
          </a:p>
          <a:p>
            <a:pPr algn="ctr">
              <a:lnSpc>
                <a:spcPct val="100000"/>
              </a:lnSpc>
            </a:pPr>
            <a:r>
              <a:rPr lang="en-GB" sz="1700" noProof="0" dirty="0"/>
              <a:t>These student moved into the countryside dressed as peasants and attempted to convince the poor the gospel of self help through revolution. </a:t>
            </a:r>
          </a:p>
          <a:p>
            <a:pPr marL="0" indent="0" algn="ctr">
              <a:lnSpc>
                <a:spcPct val="100000"/>
              </a:lnSpc>
              <a:buNone/>
            </a:pPr>
            <a:endParaRPr lang="en-GB" sz="1700" noProof="0" dirty="0"/>
          </a:p>
          <a:p>
            <a:pPr algn="ctr">
              <a:lnSpc>
                <a:spcPct val="100000"/>
              </a:lnSpc>
            </a:pPr>
            <a:endParaRPr lang="en-GB" sz="1700" noProof="0" dirty="0"/>
          </a:p>
          <a:p>
            <a:pPr algn="ctr">
              <a:lnSpc>
                <a:spcPct val="100000"/>
              </a:lnSpc>
            </a:pPr>
            <a:endParaRPr lang="en-GB" sz="1700" noProof="0" dirty="0"/>
          </a:p>
        </p:txBody>
      </p:sp>
      <p:pic>
        <p:nvPicPr>
          <p:cNvPr id="4" name="Content Placeholder 4" descr="A group of men posing for a photo&#10;&#10;Description automatically generated">
            <a:extLst>
              <a:ext uri="{FF2B5EF4-FFF2-40B4-BE49-F238E27FC236}">
                <a16:creationId xmlns:a16="http://schemas.microsoft.com/office/drawing/2014/main" id="{B08E54B2-19BD-2725-C9FE-5470D678D292}"/>
              </a:ext>
            </a:extLst>
          </p:cNvPr>
          <p:cNvPicPr>
            <a:picLocks noChangeAspect="1"/>
          </p:cNvPicPr>
          <p:nvPr/>
        </p:nvPicPr>
        <p:blipFill rotWithShape="1">
          <a:blip r:embed="rId3"/>
          <a:srcRect l="1" r="4136" b="9536"/>
          <a:stretch/>
        </p:blipFill>
        <p:spPr>
          <a:xfrm>
            <a:off x="5905500" y="1555267"/>
            <a:ext cx="5715000" cy="3831960"/>
          </a:xfrm>
          <a:prstGeom prst="rect">
            <a:avLst/>
          </a:prstGeom>
        </p:spPr>
      </p:pic>
    </p:spTree>
    <p:extLst>
      <p:ext uri="{BB962C8B-B14F-4D97-AF65-F5344CB8AC3E}">
        <p14:creationId xmlns:p14="http://schemas.microsoft.com/office/powerpoint/2010/main" val="30865437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628819" y="1282755"/>
            <a:ext cx="4876631" cy="3979585"/>
          </a:xfrm>
        </p:spPr>
        <p:txBody>
          <a:bodyPr anchor="ctr">
            <a:normAutofit/>
          </a:bodyPr>
          <a:lstStyle/>
          <a:p>
            <a:r>
              <a:rPr lang="en-GB" sz="2400" noProof="0" dirty="0">
                <a:latin typeface="Calibri"/>
                <a:ea typeface="Calibri"/>
                <a:cs typeface="Calibri"/>
              </a:rPr>
              <a:t>Attacks on the Tsar Alexander II</a:t>
            </a:r>
            <a:endParaRPr lang="en-GB" sz="2400" noProof="0" dirty="0">
              <a:latin typeface="Calibri" panose="020F0502020204030204" pitchFamily="34" charset="0"/>
              <a:cs typeface="Calibri" panose="020F0502020204030204" pitchFamily="34" charset="0"/>
            </a:endParaRPr>
          </a:p>
          <a:p>
            <a:pPr marL="0" indent="0">
              <a:buNone/>
            </a:pPr>
            <a:endParaRPr lang="en-GB" sz="2400" noProof="0" dirty="0">
              <a:latin typeface="Calibri" panose="020F0502020204030204" pitchFamily="34" charset="0"/>
              <a:cs typeface="Calibri" panose="020F0502020204030204" pitchFamily="34" charset="0"/>
            </a:endParaRPr>
          </a:p>
          <a:p>
            <a:r>
              <a:rPr lang="en-GB" sz="2400" noProof="0" dirty="0">
                <a:latin typeface="Calibri"/>
                <a:ea typeface="Calibri"/>
                <a:cs typeface="Calibri"/>
              </a:rPr>
              <a:t>Trans Siberian Railway bomb attack – Tsar survived </a:t>
            </a:r>
            <a:endParaRPr lang="en-GB" sz="2400" noProof="0" dirty="0">
              <a:latin typeface="Calibri" panose="020F0502020204030204" pitchFamily="34" charset="0"/>
              <a:ea typeface="Calibri"/>
              <a:cs typeface="Calibri" panose="020F0502020204030204" pitchFamily="34" charset="0"/>
            </a:endParaRPr>
          </a:p>
          <a:p>
            <a:endParaRPr lang="en-GB" sz="2400" noProof="0" dirty="0">
              <a:latin typeface="Calibri" panose="020F0502020204030204" pitchFamily="34" charset="0"/>
              <a:cs typeface="Calibri" panose="020F0502020204030204" pitchFamily="34" charset="0"/>
            </a:endParaRPr>
          </a:p>
          <a:p>
            <a:r>
              <a:rPr lang="en-GB" sz="2400" noProof="0" dirty="0">
                <a:latin typeface="Calibri" panose="020F0502020204030204" pitchFamily="34" charset="0"/>
                <a:cs typeface="Calibri" panose="020F0502020204030204" pitchFamily="34" charset="0"/>
              </a:rPr>
              <a:t>Attack on Tsars palace – Tsar survived (he was not in the room bombed) 11 people were killed and 50 were injured.</a:t>
            </a:r>
          </a:p>
        </p:txBody>
      </p:sp>
      <p:pic>
        <p:nvPicPr>
          <p:cNvPr id="4" name="Content Placeholder 4">
            <a:extLst>
              <a:ext uri="{FF2B5EF4-FFF2-40B4-BE49-F238E27FC236}">
                <a16:creationId xmlns:a16="http://schemas.microsoft.com/office/drawing/2014/main" id="{29788C85-F479-73B1-2F22-074F2212B46D}"/>
              </a:ext>
            </a:extLst>
          </p:cNvPr>
          <p:cNvPicPr>
            <a:picLocks noChangeAspect="1"/>
          </p:cNvPicPr>
          <p:nvPr/>
        </p:nvPicPr>
        <p:blipFill rotWithShape="1">
          <a:blip r:embed="rId3"/>
          <a:srcRect l="18646" r="14190"/>
          <a:stretch/>
        </p:blipFill>
        <p:spPr>
          <a:xfrm>
            <a:off x="5977788" y="799352"/>
            <a:ext cx="5425410" cy="5259296"/>
          </a:xfrm>
          <a:prstGeom prst="rect">
            <a:avLst/>
          </a:prstGeom>
        </p:spPr>
      </p:pic>
    </p:spTree>
    <p:extLst>
      <p:ext uri="{BB962C8B-B14F-4D97-AF65-F5344CB8AC3E}">
        <p14:creationId xmlns:p14="http://schemas.microsoft.com/office/powerpoint/2010/main" val="3535018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535111" y="1792789"/>
            <a:ext cx="5837750" cy="3023702"/>
          </a:xfrm>
        </p:spPr>
        <p:txBody>
          <a:bodyPr anchor="ctr">
            <a:noAutofit/>
          </a:bodyPr>
          <a:lstStyle/>
          <a:p>
            <a:r>
              <a:rPr lang="en-GB" sz="2400" b="1" noProof="0" dirty="0">
                <a:latin typeface="Calibri" panose="020F0502020204030204" pitchFamily="34" charset="0"/>
                <a:cs typeface="Calibri" panose="020F0502020204030204" pitchFamily="34" charset="0"/>
              </a:rPr>
              <a:t>Resolving the Terrorist problem</a:t>
            </a:r>
          </a:p>
          <a:p>
            <a:endParaRPr lang="en-GB" sz="2400" noProof="0" dirty="0">
              <a:latin typeface="Calibri" panose="020F0502020204030204" pitchFamily="34" charset="0"/>
              <a:cs typeface="Calibri" panose="020F0502020204030204" pitchFamily="34" charset="0"/>
            </a:endParaRPr>
          </a:p>
          <a:p>
            <a:r>
              <a:rPr lang="en-GB" sz="2400" noProof="0" dirty="0">
                <a:latin typeface="Calibri" panose="020F0502020204030204" pitchFamily="34" charset="0"/>
                <a:cs typeface="Calibri" panose="020F0502020204030204" pitchFamily="34" charset="0"/>
              </a:rPr>
              <a:t>Tsar appoints Minister of Interior Loris-Malikov who introduced a two pronged strategy:</a:t>
            </a:r>
          </a:p>
          <a:p>
            <a:pPr lvl="1"/>
            <a:endParaRPr lang="en-GB" sz="2400" noProof="0" dirty="0">
              <a:latin typeface="Calibri" panose="020F0502020204030204" pitchFamily="34" charset="0"/>
              <a:cs typeface="Calibri" panose="020F0502020204030204" pitchFamily="34" charset="0"/>
            </a:endParaRPr>
          </a:p>
          <a:p>
            <a:pPr marL="457200" lvl="1" indent="0">
              <a:buNone/>
            </a:pPr>
            <a:r>
              <a:rPr lang="en-GB" sz="2400" noProof="0" dirty="0">
                <a:latin typeface="Calibri" panose="020F0502020204030204" pitchFamily="34" charset="0"/>
                <a:cs typeface="Calibri" panose="020F0502020204030204" pitchFamily="34" charset="0"/>
              </a:rPr>
              <a:t>(</a:t>
            </a:r>
            <a:r>
              <a:rPr lang="en-GB" sz="2400" noProof="0" dirty="0" err="1">
                <a:latin typeface="Calibri" panose="020F0502020204030204" pitchFamily="34" charset="0"/>
                <a:cs typeface="Calibri" panose="020F0502020204030204" pitchFamily="34" charset="0"/>
              </a:rPr>
              <a:t>i</a:t>
            </a:r>
            <a:r>
              <a:rPr lang="en-GB" sz="2400" noProof="0" dirty="0">
                <a:latin typeface="Calibri" panose="020F0502020204030204" pitchFamily="34" charset="0"/>
                <a:cs typeface="Calibri" panose="020F0502020204030204" pitchFamily="34" charset="0"/>
              </a:rPr>
              <a:t>) Security Crackdown</a:t>
            </a:r>
          </a:p>
          <a:p>
            <a:pPr marL="457200" lvl="1" indent="0">
              <a:buNone/>
            </a:pPr>
            <a:r>
              <a:rPr lang="en-GB" sz="2400" noProof="0" dirty="0">
                <a:latin typeface="Calibri" panose="020F0502020204030204" pitchFamily="34" charset="0"/>
                <a:cs typeface="Calibri" panose="020F0502020204030204" pitchFamily="34" charset="0"/>
              </a:rPr>
              <a:t>(ii) Tackle the root causes of terrorism by addressing the genuine grievances of the population.</a:t>
            </a:r>
          </a:p>
        </p:txBody>
      </p:sp>
      <p:pic>
        <p:nvPicPr>
          <p:cNvPr id="5" name="Content Placeholder 4">
            <a:extLst>
              <a:ext uri="{FF2B5EF4-FFF2-40B4-BE49-F238E27FC236}">
                <a16:creationId xmlns:a16="http://schemas.microsoft.com/office/drawing/2014/main" id="{F7B09EAC-CA1F-F227-F75E-46BD42A5EC26}"/>
              </a:ext>
            </a:extLst>
          </p:cNvPr>
          <p:cNvPicPr>
            <a:picLocks noChangeAspect="1"/>
          </p:cNvPicPr>
          <p:nvPr/>
        </p:nvPicPr>
        <p:blipFill rotWithShape="1">
          <a:blip r:embed="rId3"/>
          <a:srcRect l="311" r="2" b="2"/>
          <a:stretch/>
        </p:blipFill>
        <p:spPr>
          <a:xfrm>
            <a:off x="7421373" y="627954"/>
            <a:ext cx="4235516" cy="5353373"/>
          </a:xfrm>
          <a:prstGeom prst="rect">
            <a:avLst/>
          </a:prstGeom>
        </p:spPr>
      </p:pic>
    </p:spTree>
    <p:extLst>
      <p:ext uri="{BB962C8B-B14F-4D97-AF65-F5344CB8AC3E}">
        <p14:creationId xmlns:p14="http://schemas.microsoft.com/office/powerpoint/2010/main" val="10835970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476419" y="1439207"/>
            <a:ext cx="5062632" cy="3979585"/>
          </a:xfrm>
        </p:spPr>
        <p:txBody>
          <a:bodyPr anchor="ctr">
            <a:noAutofit/>
          </a:bodyPr>
          <a:lstStyle/>
          <a:p>
            <a:r>
              <a:rPr lang="en-GB" b="1" kern="1200" noProof="0" dirty="0">
                <a:latin typeface="Calibri"/>
                <a:ea typeface="Calibri"/>
                <a:cs typeface="Calibri"/>
              </a:rPr>
              <a:t>The </a:t>
            </a:r>
            <a:r>
              <a:rPr lang="en-GB" b="1" noProof="0" dirty="0">
                <a:latin typeface="Calibri"/>
                <a:ea typeface="Calibri"/>
                <a:cs typeface="Calibri"/>
              </a:rPr>
              <a:t>Final Attack</a:t>
            </a:r>
            <a:endParaRPr lang="en-GB" noProof="0" dirty="0">
              <a:latin typeface="Calibri"/>
              <a:ea typeface="Calibri"/>
              <a:cs typeface="Calibri"/>
            </a:endParaRPr>
          </a:p>
          <a:p>
            <a:r>
              <a:rPr lang="en-GB" noProof="0" dirty="0">
                <a:latin typeface="Calibri"/>
                <a:ea typeface="Calibri"/>
                <a:cs typeface="Calibri"/>
              </a:rPr>
              <a:t>The bombers were deployed to throw their bombs at the Tsar in his carriage</a:t>
            </a:r>
          </a:p>
          <a:p>
            <a:r>
              <a:rPr lang="en-GB" noProof="0" dirty="0">
                <a:latin typeface="Calibri"/>
                <a:ea typeface="Calibri"/>
                <a:cs typeface="Calibri"/>
              </a:rPr>
              <a:t>The Tsar stopped his carriage and got out to inspect. 2nd bomb at close range killing himself and fatally injuring the Tsar who died several hours later. </a:t>
            </a:r>
            <a:endParaRPr lang="en-GB" noProof="0" dirty="0">
              <a:latin typeface="Calibri" panose="020F0502020204030204" pitchFamily="34" charset="0"/>
              <a:ea typeface="Calibri"/>
              <a:cs typeface="Calibri" panose="020F0502020204030204" pitchFamily="34" charset="0"/>
            </a:endParaRPr>
          </a:p>
        </p:txBody>
      </p:sp>
      <p:pic>
        <p:nvPicPr>
          <p:cNvPr id="4" name="Content Placeholder 4">
            <a:extLst>
              <a:ext uri="{FF2B5EF4-FFF2-40B4-BE49-F238E27FC236}">
                <a16:creationId xmlns:a16="http://schemas.microsoft.com/office/drawing/2014/main" id="{B58DD3EE-611A-60A8-AFFB-A10F36689825}"/>
              </a:ext>
            </a:extLst>
          </p:cNvPr>
          <p:cNvPicPr>
            <a:picLocks noChangeAspect="1"/>
          </p:cNvPicPr>
          <p:nvPr/>
        </p:nvPicPr>
        <p:blipFill rotWithShape="1">
          <a:blip r:embed="rId3"/>
          <a:srcRect t="1767" r="3" b="5418"/>
          <a:stretch/>
        </p:blipFill>
        <p:spPr>
          <a:xfrm>
            <a:off x="5977788" y="799352"/>
            <a:ext cx="5425410" cy="5259296"/>
          </a:xfrm>
          <a:prstGeom prst="rect">
            <a:avLst/>
          </a:prstGeom>
        </p:spPr>
      </p:pic>
    </p:spTree>
    <p:extLst>
      <p:ext uri="{BB962C8B-B14F-4D97-AF65-F5344CB8AC3E}">
        <p14:creationId xmlns:p14="http://schemas.microsoft.com/office/powerpoint/2010/main" val="26663643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864B1A-B03E-6507-0C87-0491C7659E34}"/>
              </a:ext>
            </a:extLst>
          </p:cNvPr>
          <p:cNvSpPr>
            <a:spLocks noGrp="1"/>
          </p:cNvSpPr>
          <p:nvPr>
            <p:ph idx="1"/>
          </p:nvPr>
        </p:nvSpPr>
        <p:spPr>
          <a:xfrm>
            <a:off x="788802" y="1439207"/>
            <a:ext cx="4559425" cy="3979585"/>
          </a:xfrm>
        </p:spPr>
        <p:txBody>
          <a:bodyPr anchor="ctr">
            <a:normAutofit/>
          </a:bodyPr>
          <a:lstStyle/>
          <a:p>
            <a:r>
              <a:rPr lang="en-GB" sz="2400" b="1" kern="1200" noProof="0" dirty="0">
                <a:latin typeface="Calibri" panose="020F0502020204030204" pitchFamily="34" charset="0"/>
                <a:ea typeface="+mj-ea"/>
                <a:cs typeface="Calibri" panose="020F0502020204030204" pitchFamily="34" charset="0"/>
              </a:rPr>
              <a:t>The </a:t>
            </a:r>
            <a:r>
              <a:rPr lang="en-GB" sz="2400" b="1" noProof="0" dirty="0">
                <a:latin typeface="Calibri" panose="020F0502020204030204" pitchFamily="34" charset="0"/>
                <a:ea typeface="+mj-ea"/>
                <a:cs typeface="Calibri" panose="020F0502020204030204" pitchFamily="34" charset="0"/>
              </a:rPr>
              <a:t>Execution</a:t>
            </a:r>
            <a:endParaRPr lang="en-GB" sz="2400" b="1" kern="1200" noProof="0" dirty="0">
              <a:latin typeface="Calibri" panose="020F0502020204030204" pitchFamily="34" charset="0"/>
              <a:ea typeface="+mj-ea"/>
              <a:cs typeface="Calibri" panose="020F0502020204030204" pitchFamily="34" charset="0"/>
            </a:endParaRPr>
          </a:p>
          <a:p>
            <a:endParaRPr lang="en-GB" sz="2400" noProof="0" dirty="0">
              <a:latin typeface="Calibri" panose="020F0502020204030204" pitchFamily="34" charset="0"/>
              <a:cs typeface="Calibri" panose="020F0502020204030204" pitchFamily="34" charset="0"/>
            </a:endParaRPr>
          </a:p>
          <a:p>
            <a:pPr lvl="0"/>
            <a:r>
              <a:rPr lang="en-GB" sz="2400" noProof="0" dirty="0">
                <a:latin typeface="Calibri" panose="020F0502020204030204" pitchFamily="34" charset="0"/>
                <a:cs typeface="Calibri" panose="020F0502020204030204" pitchFamily="34" charset="0"/>
              </a:rPr>
              <a:t>The assassination of the Tsar was the groups high point, BUT……</a:t>
            </a:r>
          </a:p>
          <a:p>
            <a:r>
              <a:rPr lang="en-GB" sz="2400" noProof="0" dirty="0">
                <a:latin typeface="Calibri"/>
                <a:ea typeface="Calibri"/>
                <a:cs typeface="Calibri"/>
              </a:rPr>
              <a:t>A Bomber  was captured and gave the details of the group and its members, consequently the Executive Committee was captured tried and hanged within 8 days. </a:t>
            </a:r>
            <a:endParaRPr lang="en-GB" sz="2400" noProof="0" dirty="0">
              <a:latin typeface="Calibri" panose="020F0502020204030204" pitchFamily="34" charset="0"/>
              <a:ea typeface="Calibri"/>
              <a:cs typeface="Calibri" panose="020F0502020204030204" pitchFamily="34" charset="0"/>
            </a:endParaRPr>
          </a:p>
        </p:txBody>
      </p:sp>
      <p:pic>
        <p:nvPicPr>
          <p:cNvPr id="5" name="Content Placeholder 4">
            <a:extLst>
              <a:ext uri="{FF2B5EF4-FFF2-40B4-BE49-F238E27FC236}">
                <a16:creationId xmlns:a16="http://schemas.microsoft.com/office/drawing/2014/main" id="{A6F789A5-74C6-ECF7-82CB-BC64F262BD87}"/>
              </a:ext>
            </a:extLst>
          </p:cNvPr>
          <p:cNvPicPr>
            <a:picLocks noChangeAspect="1"/>
          </p:cNvPicPr>
          <p:nvPr/>
        </p:nvPicPr>
        <p:blipFill rotWithShape="1">
          <a:blip r:embed="rId3"/>
          <a:srcRect l="13760" r="7838" b="-2"/>
          <a:stretch/>
        </p:blipFill>
        <p:spPr>
          <a:xfrm>
            <a:off x="5977788" y="799352"/>
            <a:ext cx="5425410" cy="5259296"/>
          </a:xfrm>
          <a:prstGeom prst="rect">
            <a:avLst/>
          </a:prstGeom>
        </p:spPr>
      </p:pic>
    </p:spTree>
    <p:extLst>
      <p:ext uri="{BB962C8B-B14F-4D97-AF65-F5344CB8AC3E}">
        <p14:creationId xmlns:p14="http://schemas.microsoft.com/office/powerpoint/2010/main" val="31744844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8457D-1F50-7C10-B508-D2BDC34061CF}"/>
              </a:ext>
            </a:extLst>
          </p:cNvPr>
          <p:cNvSpPr>
            <a:spLocks noGrp="1"/>
          </p:cNvSpPr>
          <p:nvPr>
            <p:ph type="title"/>
          </p:nvPr>
        </p:nvSpPr>
        <p:spPr>
          <a:xfrm>
            <a:off x="1289303" y="647530"/>
            <a:ext cx="9849751" cy="1349671"/>
          </a:xfrm>
        </p:spPr>
        <p:txBody>
          <a:bodyPr anchor="b">
            <a:normAutofit/>
          </a:bodyPr>
          <a:lstStyle/>
          <a:p>
            <a:r>
              <a:rPr lang="en-GB" sz="5400" b="1" noProof="0" dirty="0">
                <a:latin typeface="Calibri" panose="020F0502020204030204" pitchFamily="34" charset="0"/>
                <a:cs typeface="Calibri" panose="020F0502020204030204" pitchFamily="34" charset="0"/>
              </a:rPr>
              <a:t>Historical Examples of Terror</a:t>
            </a:r>
          </a:p>
        </p:txBody>
      </p:sp>
      <p:sp>
        <p:nvSpPr>
          <p:cNvPr id="3" name="Content Placeholder 2">
            <a:extLst>
              <a:ext uri="{FF2B5EF4-FFF2-40B4-BE49-F238E27FC236}">
                <a16:creationId xmlns:a16="http://schemas.microsoft.com/office/drawing/2014/main" id="{A7042A68-2D9B-8F9D-334C-69400889ACDB}"/>
              </a:ext>
            </a:extLst>
          </p:cNvPr>
          <p:cNvSpPr>
            <a:spLocks noGrp="1"/>
          </p:cNvSpPr>
          <p:nvPr>
            <p:ph idx="1"/>
          </p:nvPr>
        </p:nvSpPr>
        <p:spPr>
          <a:xfrm>
            <a:off x="1289303" y="2655263"/>
            <a:ext cx="9849751" cy="3032168"/>
          </a:xfrm>
        </p:spPr>
        <p:txBody>
          <a:bodyPr anchor="ctr">
            <a:noAutofit/>
          </a:bodyPr>
          <a:lstStyle/>
          <a:p>
            <a:r>
              <a:rPr lang="en-GB" sz="2400" noProof="0" dirty="0">
                <a:latin typeface="Calibri" panose="020F0502020204030204" pitchFamily="34" charset="0"/>
                <a:cs typeface="Calibri" panose="020F0502020204030204" pitchFamily="34" charset="0"/>
              </a:rPr>
              <a:t>Both the Sicarii and </a:t>
            </a:r>
            <a:r>
              <a:rPr lang="en-GB" sz="2400" noProof="0" dirty="0" err="1">
                <a:latin typeface="Calibri" panose="020F0502020204030204" pitchFamily="34" charset="0"/>
                <a:cs typeface="Calibri" panose="020F0502020204030204" pitchFamily="34" charset="0"/>
              </a:rPr>
              <a:t>Narodnaya</a:t>
            </a:r>
            <a:r>
              <a:rPr lang="en-GB" sz="2400" noProof="0" dirty="0">
                <a:latin typeface="Calibri" panose="020F0502020204030204" pitchFamily="34" charset="0"/>
                <a:cs typeface="Calibri" panose="020F0502020204030204" pitchFamily="34" charset="0"/>
              </a:rPr>
              <a:t> Volya provide classic examples of terrorist groups:</a:t>
            </a:r>
          </a:p>
          <a:p>
            <a:r>
              <a:rPr lang="en-GB" sz="2400" noProof="0" dirty="0">
                <a:latin typeface="Calibri" panose="020F0502020204030204" pitchFamily="34" charset="0"/>
                <a:cs typeface="Calibri" panose="020F0502020204030204" pitchFamily="34" charset="0"/>
              </a:rPr>
              <a:t>The Sicarii were motivated by ethnic, religious and nationalist agendas, whilst</a:t>
            </a:r>
          </a:p>
          <a:p>
            <a:r>
              <a:rPr lang="en-GB" sz="2400" noProof="0" dirty="0" err="1">
                <a:latin typeface="Calibri" panose="020F0502020204030204" pitchFamily="34" charset="0"/>
                <a:cs typeface="Calibri" panose="020F0502020204030204" pitchFamily="34" charset="0"/>
              </a:rPr>
              <a:t>Narodnaya</a:t>
            </a:r>
            <a:r>
              <a:rPr lang="en-GB" sz="2400" noProof="0" dirty="0">
                <a:latin typeface="Calibri" panose="020F0502020204030204" pitchFamily="34" charset="0"/>
                <a:cs typeface="Calibri" panose="020F0502020204030204" pitchFamily="34" charset="0"/>
              </a:rPr>
              <a:t> Volya were motivated by bringing reform of the Government and replacing it with apolitical ideology of their own.  </a:t>
            </a:r>
          </a:p>
          <a:p>
            <a:r>
              <a:rPr lang="en-GB" sz="2400" noProof="0" dirty="0">
                <a:latin typeface="Calibri" panose="020F0502020204030204" pitchFamily="34" charset="0"/>
                <a:cs typeface="Calibri" panose="020F0502020204030204" pitchFamily="34" charset="0"/>
              </a:rPr>
              <a:t>Almost all terrorist groups fall into one or more than one of these motivators (e.g. Al Qaeda, PIRA)  </a:t>
            </a:r>
          </a:p>
        </p:txBody>
      </p:sp>
    </p:spTree>
    <p:extLst>
      <p:ext uri="{BB962C8B-B14F-4D97-AF65-F5344CB8AC3E}">
        <p14:creationId xmlns:p14="http://schemas.microsoft.com/office/powerpoint/2010/main" val="17162129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BF64C-AF05-EEFF-033A-E39A8AA7F69E}"/>
              </a:ext>
            </a:extLst>
          </p:cNvPr>
          <p:cNvSpPr>
            <a:spLocks noGrp="1"/>
          </p:cNvSpPr>
          <p:nvPr>
            <p:ph type="title"/>
          </p:nvPr>
        </p:nvSpPr>
        <p:spPr>
          <a:xfrm>
            <a:off x="762000" y="1141710"/>
            <a:ext cx="3406877" cy="4845137"/>
          </a:xfrm>
        </p:spPr>
        <p:txBody>
          <a:bodyPr vert="horz" lIns="91440" tIns="45720" rIns="91440" bIns="45720" rtlCol="0" anchor="t">
            <a:normAutofit fontScale="90000"/>
          </a:bodyPr>
          <a:lstStyle/>
          <a:p>
            <a:r>
              <a:rPr lang="en-GB" sz="3200" noProof="0" dirty="0"/>
              <a:t>Today – Actions would be classed as Terrorist’s</a:t>
            </a:r>
            <a:br>
              <a:rPr lang="en-GB" sz="3200" noProof="0" dirty="0"/>
            </a:br>
            <a:br>
              <a:rPr lang="en-GB" sz="3200" noProof="0" dirty="0"/>
            </a:br>
            <a:r>
              <a:rPr lang="en-GB" sz="3200" noProof="0" dirty="0"/>
              <a:t>What’s your thoughts on Israel and Gaza?</a:t>
            </a:r>
            <a:br>
              <a:rPr lang="en-GB" sz="3200" noProof="0" dirty="0"/>
            </a:br>
            <a:r>
              <a:rPr lang="en-GB" sz="3200" noProof="0" dirty="0"/>
              <a:t>Recognise Palestinian Statehood UK and other countries </a:t>
            </a:r>
          </a:p>
        </p:txBody>
      </p:sp>
      <p:cxnSp>
        <p:nvCxnSpPr>
          <p:cNvPr id="10" name="Straight Connector 9">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Picture 4" descr="A book cover with a person in a skirt&#10;&#10;AI-generated content may be incorrect.">
            <a:extLst>
              <a:ext uri="{FF2B5EF4-FFF2-40B4-BE49-F238E27FC236}">
                <a16:creationId xmlns:a16="http://schemas.microsoft.com/office/drawing/2014/main" id="{B2D52737-BE19-F8CD-6F24-7F4168728EDE}"/>
              </a:ext>
            </a:extLst>
          </p:cNvPr>
          <p:cNvPicPr>
            <a:picLocks noChangeAspect="1"/>
          </p:cNvPicPr>
          <p:nvPr/>
        </p:nvPicPr>
        <p:blipFill>
          <a:blip r:embed="rId3"/>
          <a:stretch>
            <a:fillRect/>
          </a:stretch>
        </p:blipFill>
        <p:spPr>
          <a:xfrm>
            <a:off x="4626079" y="871147"/>
            <a:ext cx="3360174" cy="4480234"/>
          </a:xfrm>
          <a:prstGeom prst="rect">
            <a:avLst/>
          </a:prstGeom>
        </p:spPr>
      </p:pic>
      <p:pic>
        <p:nvPicPr>
          <p:cNvPr id="4" name="Content Placeholder 3" descr="A person with a hat&#10;&#10;AI-generated content may be incorrect.">
            <a:extLst>
              <a:ext uri="{FF2B5EF4-FFF2-40B4-BE49-F238E27FC236}">
                <a16:creationId xmlns:a16="http://schemas.microsoft.com/office/drawing/2014/main" id="{3A81A374-D327-3AFE-4C97-B3A7312156C6}"/>
              </a:ext>
            </a:extLst>
          </p:cNvPr>
          <p:cNvPicPr>
            <a:picLocks noGrp="1" noChangeAspect="1"/>
          </p:cNvPicPr>
          <p:nvPr>
            <p:ph idx="1"/>
          </p:nvPr>
        </p:nvPicPr>
        <p:blipFill>
          <a:blip r:embed="rId4"/>
          <a:stretch>
            <a:fillRect/>
          </a:stretch>
        </p:blipFill>
        <p:spPr>
          <a:xfrm>
            <a:off x="8168261" y="871147"/>
            <a:ext cx="3360174" cy="3261924"/>
          </a:xfrm>
          <a:prstGeom prst="rect">
            <a:avLst/>
          </a:prstGeom>
        </p:spPr>
      </p:pic>
    </p:spTree>
    <p:extLst>
      <p:ext uri="{BB962C8B-B14F-4D97-AF65-F5344CB8AC3E}">
        <p14:creationId xmlns:p14="http://schemas.microsoft.com/office/powerpoint/2010/main" val="33671826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5B1D5C-0827-4AF0-8186-11FC5A8B8B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D1EE65A-A7CD-B14F-096A-E8BAF6B2681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GB" sz="3700" noProof="0" dirty="0"/>
              <a:t>Terrorism</a:t>
            </a:r>
          </a:p>
        </p:txBody>
      </p:sp>
      <p:sp>
        <p:nvSpPr>
          <p:cNvPr id="11"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2" descr="Definition of terrorism: has it become a toxic term? | Innovation News  Network">
            <a:extLst>
              <a:ext uri="{FF2B5EF4-FFF2-40B4-BE49-F238E27FC236}">
                <a16:creationId xmlns:a16="http://schemas.microsoft.com/office/drawing/2014/main" id="{19EEAE23-3157-82AD-DF12-186C6026AE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31" r="16820" b="-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205489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8D95F2A-7F4D-446F-29CB-4DDF46BB1897}"/>
              </a:ext>
            </a:extLst>
          </p:cNvPr>
          <p:cNvSpPr>
            <a:spLocks noGrp="1"/>
          </p:cNvSpPr>
          <p:nvPr>
            <p:ph type="title"/>
          </p:nvPr>
        </p:nvSpPr>
        <p:spPr>
          <a:xfrm>
            <a:off x="466722" y="586855"/>
            <a:ext cx="3201366" cy="3387497"/>
          </a:xfrm>
        </p:spPr>
        <p:txBody>
          <a:bodyPr anchor="b">
            <a:normAutofit/>
          </a:bodyPr>
          <a:lstStyle/>
          <a:p>
            <a:pPr algn="r"/>
            <a:r>
              <a:rPr lang="en-GB" sz="4000" noProof="0" dirty="0">
                <a:solidFill>
                  <a:srgbClr val="FFFFFF"/>
                </a:solidFill>
              </a:rPr>
              <a:t>May Bulman 2018 </a:t>
            </a:r>
          </a:p>
        </p:txBody>
      </p:sp>
      <p:sp>
        <p:nvSpPr>
          <p:cNvPr id="3" name="Content Placeholder 2">
            <a:extLst>
              <a:ext uri="{FF2B5EF4-FFF2-40B4-BE49-F238E27FC236}">
                <a16:creationId xmlns:a16="http://schemas.microsoft.com/office/drawing/2014/main" id="{FE6BA6D7-F5AF-CDF6-53C7-DC0326F2F1A0}"/>
              </a:ext>
            </a:extLst>
          </p:cNvPr>
          <p:cNvSpPr>
            <a:spLocks noGrp="1"/>
          </p:cNvSpPr>
          <p:nvPr>
            <p:ph idx="1"/>
          </p:nvPr>
        </p:nvSpPr>
        <p:spPr>
          <a:xfrm>
            <a:off x="4810259" y="649480"/>
            <a:ext cx="6555347" cy="5546047"/>
          </a:xfrm>
        </p:spPr>
        <p:txBody>
          <a:bodyPr anchor="ctr">
            <a:normAutofit/>
          </a:bodyPr>
          <a:lstStyle/>
          <a:p>
            <a:r>
              <a:rPr lang="en-GB" noProof="0" dirty="0">
                <a:effectLst/>
                <a:latin typeface="Indy Serif"/>
              </a:rPr>
              <a:t>UK more concerned about terror than any other country</a:t>
            </a:r>
          </a:p>
          <a:p>
            <a:r>
              <a:rPr lang="en-GB" noProof="0" dirty="0">
                <a:latin typeface="Indy Serif"/>
              </a:rPr>
              <a:t>Study </a:t>
            </a:r>
            <a:r>
              <a:rPr lang="en-GB" i="0" noProof="0" dirty="0">
                <a:effectLst/>
                <a:latin typeface="Indy Serif"/>
              </a:rPr>
              <a:t>surveyed 21,548 adults around the world revealed that four in ten British people think a war between North Korea and USA was likely.</a:t>
            </a:r>
          </a:p>
          <a:p>
            <a:r>
              <a:rPr lang="en-GB" b="0" i="0" noProof="0" dirty="0">
                <a:effectLst/>
                <a:latin typeface="Indy Serif"/>
              </a:rPr>
              <a:t>British people are more concerned about terror attacks</a:t>
            </a:r>
          </a:p>
          <a:p>
            <a:pPr lvl="1"/>
            <a:r>
              <a:rPr lang="en-GB" sz="2800" b="0" i="0" noProof="0" dirty="0">
                <a:effectLst/>
                <a:latin typeface="Indy Serif"/>
              </a:rPr>
              <a:t>six in 10 people were concerned that a major incident would take place in 2018/2019</a:t>
            </a:r>
          </a:p>
          <a:p>
            <a:endParaRPr lang="en-GB" noProof="0" dirty="0">
              <a:latin typeface="Indy Serif"/>
            </a:endParaRPr>
          </a:p>
          <a:p>
            <a:endParaRPr lang="en-GB" sz="2000" noProof="0" dirty="0"/>
          </a:p>
        </p:txBody>
      </p:sp>
    </p:spTree>
    <p:extLst>
      <p:ext uri="{BB962C8B-B14F-4D97-AF65-F5344CB8AC3E}">
        <p14:creationId xmlns:p14="http://schemas.microsoft.com/office/powerpoint/2010/main" val="15439462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noProof="0" dirty="0"/>
              <a:t>Defining Terrorism </a:t>
            </a:r>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330505"/>
            <a:ext cx="4559425" cy="3979585"/>
          </a:xfrm>
        </p:spPr>
        <p:txBody>
          <a:bodyPr anchor="ctr">
            <a:normAutofit/>
          </a:bodyPr>
          <a:lstStyle/>
          <a:p>
            <a:r>
              <a:rPr lang="en-GB" noProof="0" dirty="0"/>
              <a:t>Why should there be a definition for ‘terrorism’?</a:t>
            </a:r>
          </a:p>
          <a:p>
            <a:endParaRPr lang="en-GB" noProof="0" dirty="0"/>
          </a:p>
          <a:p>
            <a:pPr lvl="1"/>
            <a:r>
              <a:rPr lang="en-GB" sz="2800" noProof="0" dirty="0"/>
              <a:t>Can you think of a definition of terrorism?</a:t>
            </a:r>
          </a:p>
          <a:p>
            <a:pPr lvl="1"/>
            <a:r>
              <a:rPr lang="en-GB" sz="2800" noProof="0" dirty="0"/>
              <a:t>What should we use a definition of terrorism for?</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A1126D3-2C1B-E61B-BFE1-A0FA7135DB69}"/>
              </a:ext>
            </a:extLst>
          </p:cNvPr>
          <p:cNvPicPr>
            <a:picLocks noChangeAspect="1"/>
          </p:cNvPicPr>
          <p:nvPr/>
        </p:nvPicPr>
        <p:blipFill>
          <a:blip r:embed="rId3"/>
          <a:stretch>
            <a:fillRect/>
          </a:stretch>
        </p:blipFill>
        <p:spPr>
          <a:xfrm>
            <a:off x="4158577" y="424589"/>
            <a:ext cx="1493764" cy="861912"/>
          </a:xfrm>
          <a:prstGeom prst="rect">
            <a:avLst/>
          </a:prstGeom>
        </p:spPr>
      </p:pic>
    </p:spTree>
    <p:extLst>
      <p:ext uri="{BB962C8B-B14F-4D97-AF65-F5344CB8AC3E}">
        <p14:creationId xmlns:p14="http://schemas.microsoft.com/office/powerpoint/2010/main" val="5620634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DCBC281-B970-65A0-C8C1-5C4E2C3C95AD}"/>
              </a:ext>
            </a:extLst>
          </p:cNvPr>
          <p:cNvSpPr>
            <a:spLocks noGrp="1"/>
          </p:cNvSpPr>
          <p:nvPr>
            <p:ph type="title"/>
          </p:nvPr>
        </p:nvSpPr>
        <p:spPr>
          <a:xfrm>
            <a:off x="645065" y="1463040"/>
            <a:ext cx="3796306" cy="2690949"/>
          </a:xfrm>
        </p:spPr>
        <p:txBody>
          <a:bodyPr anchor="t">
            <a:normAutofit/>
          </a:bodyPr>
          <a:lstStyle/>
          <a:p>
            <a:r>
              <a:rPr lang="en-GB" noProof="0" dirty="0"/>
              <a:t>Why should there be a definition of “Terrorism”?</a:t>
            </a:r>
          </a:p>
        </p:txBody>
      </p:sp>
      <p:grpSp>
        <p:nvGrpSpPr>
          <p:cNvPr id="10" name="Group 9">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cxnSp>
          <p:nvCxnSpPr>
            <p:cNvPr id="12" name="Straight Connector 11">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58275622-B003-873F-2BA1-7CE5751AAF1A}"/>
              </a:ext>
            </a:extLst>
          </p:cNvPr>
          <p:cNvSpPr>
            <a:spLocks noGrp="1"/>
          </p:cNvSpPr>
          <p:nvPr>
            <p:ph idx="1"/>
          </p:nvPr>
        </p:nvSpPr>
        <p:spPr>
          <a:xfrm>
            <a:off x="5656218" y="1463039"/>
            <a:ext cx="5542387" cy="4300447"/>
          </a:xfrm>
        </p:spPr>
        <p:txBody>
          <a:bodyPr anchor="t">
            <a:normAutofit fontScale="92500" lnSpcReduction="10000"/>
          </a:bodyPr>
          <a:lstStyle/>
          <a:p>
            <a:r>
              <a:rPr lang="en-GB" noProof="0" dirty="0"/>
              <a:t>To understand why people turn to terrorism.</a:t>
            </a:r>
          </a:p>
          <a:p>
            <a:r>
              <a:rPr lang="en-GB" noProof="0" dirty="0"/>
              <a:t>To provide accurate intelligence and information on the methods used by terrorists to first responder.</a:t>
            </a:r>
          </a:p>
          <a:p>
            <a:r>
              <a:rPr lang="en-GB" noProof="0" dirty="0"/>
              <a:t>To understand what the current threats are.</a:t>
            </a:r>
          </a:p>
          <a:p>
            <a:r>
              <a:rPr lang="en-GB" noProof="0" dirty="0"/>
              <a:t>To provide investigators with a legal framework. </a:t>
            </a:r>
          </a:p>
          <a:p>
            <a:r>
              <a:rPr lang="en-GB" noProof="0" dirty="0"/>
              <a:t>To provide learning points for the future.</a:t>
            </a:r>
          </a:p>
        </p:txBody>
      </p:sp>
    </p:spTree>
    <p:extLst>
      <p:ext uri="{BB962C8B-B14F-4D97-AF65-F5344CB8AC3E}">
        <p14:creationId xmlns:p14="http://schemas.microsoft.com/office/powerpoint/2010/main" val="4040868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AFE32-8F2E-B4F1-51E1-426289192EF3}"/>
              </a:ext>
            </a:extLst>
          </p:cNvPr>
          <p:cNvSpPr>
            <a:spLocks noGrp="1"/>
          </p:cNvSpPr>
          <p:nvPr>
            <p:ph type="title"/>
          </p:nvPr>
        </p:nvSpPr>
        <p:spPr>
          <a:xfrm>
            <a:off x="7910285" y="741391"/>
            <a:ext cx="3443514" cy="1616203"/>
          </a:xfrm>
        </p:spPr>
        <p:txBody>
          <a:bodyPr vert="horz" lIns="91440" tIns="45720" rIns="91440" bIns="45720" rtlCol="0" anchor="b">
            <a:normAutofit/>
          </a:bodyPr>
          <a:lstStyle/>
          <a:p>
            <a:r>
              <a:rPr lang="en-GB" sz="3200" b="1" kern="1200" noProof="0" dirty="0">
                <a:latin typeface="+mj-lt"/>
                <a:ea typeface="+mj-ea"/>
                <a:cs typeface="+mj-cs"/>
              </a:rPr>
              <a:t>Defining Terrorism</a:t>
            </a:r>
          </a:p>
        </p:txBody>
      </p:sp>
      <p:pic>
        <p:nvPicPr>
          <p:cNvPr id="5" name="Picture 4">
            <a:extLst>
              <a:ext uri="{FF2B5EF4-FFF2-40B4-BE49-F238E27FC236}">
                <a16:creationId xmlns:a16="http://schemas.microsoft.com/office/drawing/2014/main" id="{2997AC88-E9D9-5098-EF8A-78F65A00854C}"/>
              </a:ext>
            </a:extLst>
          </p:cNvPr>
          <p:cNvPicPr>
            <a:picLocks noChangeAspect="1"/>
          </p:cNvPicPr>
          <p:nvPr/>
        </p:nvPicPr>
        <p:blipFill>
          <a:blip r:embed="rId2"/>
          <a:stretch>
            <a:fillRect/>
          </a:stretch>
        </p:blipFill>
        <p:spPr>
          <a:xfrm>
            <a:off x="776516" y="823042"/>
            <a:ext cx="5174341" cy="3724614"/>
          </a:xfrm>
          <a:prstGeom prst="rect">
            <a:avLst/>
          </a:prstGeom>
        </p:spPr>
      </p:pic>
      <p:sp>
        <p:nvSpPr>
          <p:cNvPr id="3" name="Content Placeholder 2">
            <a:extLst>
              <a:ext uri="{FF2B5EF4-FFF2-40B4-BE49-F238E27FC236}">
                <a16:creationId xmlns:a16="http://schemas.microsoft.com/office/drawing/2014/main" id="{AC2BBC46-4E4E-3CB4-CC8F-ABC585BD4830}"/>
              </a:ext>
            </a:extLst>
          </p:cNvPr>
          <p:cNvSpPr>
            <a:spLocks noGrp="1"/>
          </p:cNvSpPr>
          <p:nvPr>
            <p:ph idx="1"/>
          </p:nvPr>
        </p:nvSpPr>
        <p:spPr>
          <a:xfrm>
            <a:off x="7910285" y="2533476"/>
            <a:ext cx="3443514" cy="3447832"/>
          </a:xfrm>
        </p:spPr>
        <p:txBody>
          <a:bodyPr vert="horz" lIns="91440" tIns="45720" rIns="91440" bIns="45720" rtlCol="0" anchor="t">
            <a:normAutofit/>
          </a:bodyPr>
          <a:lstStyle/>
          <a:p>
            <a:pPr marL="0" indent="0">
              <a:buNone/>
            </a:pPr>
            <a:r>
              <a:rPr lang="en-GB" b="1" kern="1200" noProof="0" dirty="0">
                <a:latin typeface="+mn-lt"/>
                <a:ea typeface="+mn-ea"/>
                <a:cs typeface="+mn-cs"/>
              </a:rPr>
              <a:t>Why do you think defining terrorism is so difficult?</a:t>
            </a:r>
          </a:p>
          <a:p>
            <a:pPr marL="0" indent="0">
              <a:buNone/>
            </a:pPr>
            <a:endParaRPr lang="en-GB" b="1" noProof="0" dirty="0"/>
          </a:p>
          <a:p>
            <a:pPr marL="0" indent="0">
              <a:buNone/>
            </a:pPr>
            <a:r>
              <a:rPr lang="en-GB" b="1" kern="1200" noProof="0" dirty="0">
                <a:latin typeface="+mn-lt"/>
                <a:ea typeface="+mn-ea"/>
                <a:cs typeface="+mn-cs"/>
              </a:rPr>
              <a:t>Discuss</a:t>
            </a:r>
          </a:p>
        </p:txBody>
      </p:sp>
      <p:grpSp>
        <p:nvGrpSpPr>
          <p:cNvPr id="23" name="Group 22">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4" name="Rectangle 23">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5" name="Rectangle 24">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Tree>
    <p:extLst>
      <p:ext uri="{BB962C8B-B14F-4D97-AF65-F5344CB8AC3E}">
        <p14:creationId xmlns:p14="http://schemas.microsoft.com/office/powerpoint/2010/main" val="1676139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06E9F-D0C4-6BE5-E303-9BCEDE4EC411}"/>
              </a:ext>
            </a:extLst>
          </p:cNvPr>
          <p:cNvSpPr>
            <a:spLocks noGrp="1"/>
          </p:cNvSpPr>
          <p:nvPr>
            <p:ph type="title"/>
          </p:nvPr>
        </p:nvSpPr>
        <p:spPr/>
        <p:txBody>
          <a:bodyPr/>
          <a:lstStyle/>
          <a:p>
            <a:r>
              <a:rPr lang="en-GB" noProof="0" dirty="0">
                <a:ea typeface="Calibri Light"/>
                <a:cs typeface="Calibri Light"/>
              </a:rPr>
              <a:t>Threat Level - UK</a:t>
            </a:r>
            <a:endParaRPr lang="en-GB" noProof="0">
              <a:ea typeface="Calibri Light"/>
              <a:cs typeface="Calibri Light"/>
            </a:endParaRPr>
          </a:p>
        </p:txBody>
      </p:sp>
      <p:sp>
        <p:nvSpPr>
          <p:cNvPr id="3" name="Content Placeholder 2">
            <a:extLst>
              <a:ext uri="{FF2B5EF4-FFF2-40B4-BE49-F238E27FC236}">
                <a16:creationId xmlns:a16="http://schemas.microsoft.com/office/drawing/2014/main" id="{87F92C1E-9DFB-9551-45BA-28C102C1BEBA}"/>
              </a:ext>
            </a:extLst>
          </p:cNvPr>
          <p:cNvSpPr>
            <a:spLocks noGrp="1"/>
          </p:cNvSpPr>
          <p:nvPr>
            <p:ph idx="1"/>
          </p:nvPr>
        </p:nvSpPr>
        <p:spPr/>
        <p:txBody>
          <a:bodyPr vert="horz" lIns="91440" tIns="45720" rIns="91440" bIns="45720" rtlCol="0" anchor="t">
            <a:normAutofit lnSpcReduction="10000"/>
          </a:bodyPr>
          <a:lstStyle/>
          <a:p>
            <a:r>
              <a:rPr lang="en-GB" sz="3200" noProof="0" dirty="0">
                <a:ea typeface="+mn-lt"/>
                <a:cs typeface="+mn-lt"/>
              </a:rPr>
              <a:t>Threat levels are designed to give a broad indication of the likelihood of a terrorist attack.</a:t>
            </a:r>
            <a:endParaRPr lang="en-GB" sz="3200" noProof="0" dirty="0">
              <a:ea typeface="Calibri" panose="020F0502020204030204"/>
              <a:cs typeface="Calibri" panose="020F0502020204030204"/>
            </a:endParaRPr>
          </a:p>
          <a:p>
            <a:r>
              <a:rPr lang="en-GB" sz="3200" noProof="0" dirty="0">
                <a:ea typeface="+mn-lt"/>
                <a:cs typeface="+mn-lt"/>
              </a:rPr>
              <a:t>LOW means an attack is highly unlikely</a:t>
            </a:r>
            <a:endParaRPr lang="en-GB" sz="3200" noProof="0" dirty="0">
              <a:ea typeface="Calibri"/>
              <a:cs typeface="Calibri"/>
            </a:endParaRPr>
          </a:p>
          <a:p>
            <a:r>
              <a:rPr lang="en-GB" sz="3200" noProof="0" dirty="0">
                <a:ea typeface="+mn-lt"/>
                <a:cs typeface="+mn-lt"/>
              </a:rPr>
              <a:t>MODERATE means an attack is possible, but not likely</a:t>
            </a:r>
            <a:endParaRPr lang="en-GB" sz="3200" noProof="0" dirty="0">
              <a:ea typeface="Calibri"/>
              <a:cs typeface="Calibri"/>
            </a:endParaRPr>
          </a:p>
          <a:p>
            <a:r>
              <a:rPr lang="en-GB" sz="3200" noProof="0" dirty="0">
                <a:ea typeface="+mn-lt"/>
                <a:cs typeface="+mn-lt"/>
              </a:rPr>
              <a:t>SUBSTANTIAL means an attack is likely</a:t>
            </a:r>
            <a:endParaRPr lang="en-GB" sz="3200" noProof="0" dirty="0">
              <a:ea typeface="Calibri"/>
              <a:cs typeface="Calibri"/>
            </a:endParaRPr>
          </a:p>
          <a:p>
            <a:r>
              <a:rPr lang="en-GB" sz="3200" noProof="0" dirty="0">
                <a:ea typeface="+mn-lt"/>
                <a:cs typeface="+mn-lt"/>
              </a:rPr>
              <a:t>SEVERE means an attack is highly likely</a:t>
            </a:r>
            <a:endParaRPr lang="en-GB" sz="3200" noProof="0" dirty="0">
              <a:ea typeface="Calibri"/>
              <a:cs typeface="Calibri"/>
            </a:endParaRPr>
          </a:p>
          <a:p>
            <a:r>
              <a:rPr lang="en-GB" sz="3200" noProof="0" dirty="0">
                <a:ea typeface="+mn-lt"/>
                <a:cs typeface="+mn-lt"/>
              </a:rPr>
              <a:t>CRITICAL means an attack is highly likely in the near future</a:t>
            </a:r>
            <a:endParaRPr lang="en-GB" sz="3200" noProof="0" dirty="0">
              <a:ea typeface="Calibri"/>
              <a:cs typeface="Calibri"/>
            </a:endParaRPr>
          </a:p>
          <a:p>
            <a:r>
              <a:rPr lang="en-GB" noProof="0" dirty="0"/>
              <a:t>Where is the UK today?</a:t>
            </a:r>
            <a:br>
              <a:rPr lang="en-GB" noProof="0" dirty="0"/>
            </a:br>
            <a:endParaRPr lang="en-GB" noProof="0" dirty="0"/>
          </a:p>
        </p:txBody>
      </p:sp>
    </p:spTree>
    <p:extLst>
      <p:ext uri="{BB962C8B-B14F-4D97-AF65-F5344CB8AC3E}">
        <p14:creationId xmlns:p14="http://schemas.microsoft.com/office/powerpoint/2010/main" val="14519075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03E47DA-7209-8A7A-1141-7A4B4A1F6249}"/>
              </a:ext>
            </a:extLst>
          </p:cNvPr>
          <p:cNvSpPr>
            <a:spLocks noGrp="1"/>
          </p:cNvSpPr>
          <p:nvPr>
            <p:ph type="title"/>
          </p:nvPr>
        </p:nvSpPr>
        <p:spPr>
          <a:xfrm>
            <a:off x="1043631" y="873940"/>
            <a:ext cx="5052369" cy="1035781"/>
          </a:xfrm>
        </p:spPr>
        <p:txBody>
          <a:bodyPr anchor="ctr">
            <a:normAutofit/>
          </a:bodyPr>
          <a:lstStyle/>
          <a:p>
            <a:r>
              <a:rPr lang="en-GB" sz="3600" noProof="0" dirty="0"/>
              <a:t>Defining Terrorism</a:t>
            </a:r>
          </a:p>
        </p:txBody>
      </p:sp>
      <p:sp>
        <p:nvSpPr>
          <p:cNvPr id="3" name="Content Placeholder 2">
            <a:extLst>
              <a:ext uri="{FF2B5EF4-FFF2-40B4-BE49-F238E27FC236}">
                <a16:creationId xmlns:a16="http://schemas.microsoft.com/office/drawing/2014/main" id="{4DFF9DF1-CA24-C4E3-D84F-648687184CAF}"/>
              </a:ext>
            </a:extLst>
          </p:cNvPr>
          <p:cNvSpPr>
            <a:spLocks noGrp="1"/>
          </p:cNvSpPr>
          <p:nvPr>
            <p:ph idx="1"/>
          </p:nvPr>
        </p:nvSpPr>
        <p:spPr>
          <a:xfrm>
            <a:off x="628086" y="2262399"/>
            <a:ext cx="5888157" cy="3939445"/>
          </a:xfrm>
        </p:spPr>
        <p:txBody>
          <a:bodyPr anchor="ctr">
            <a:normAutofit/>
          </a:bodyPr>
          <a:lstStyle/>
          <a:p>
            <a:pPr marL="0" indent="0">
              <a:buNone/>
            </a:pPr>
            <a:r>
              <a:rPr lang="en-GB" sz="2000" noProof="0" dirty="0"/>
              <a:t>Study: Schmidt and </a:t>
            </a:r>
            <a:r>
              <a:rPr lang="en-GB" sz="2000" noProof="0" dirty="0" err="1"/>
              <a:t>Jongman</a:t>
            </a:r>
            <a:r>
              <a:rPr lang="en-GB" sz="2000" noProof="0" dirty="0"/>
              <a:t> (1988)</a:t>
            </a:r>
          </a:p>
          <a:p>
            <a:endParaRPr lang="en-GB" sz="2000" noProof="0" dirty="0"/>
          </a:p>
          <a:p>
            <a:pPr marL="0" indent="0">
              <a:buNone/>
            </a:pPr>
            <a:r>
              <a:rPr lang="en-GB" sz="2000" noProof="0" dirty="0"/>
              <a:t>109 Definitions of ‘Terrorism’ Analysed:</a:t>
            </a:r>
          </a:p>
          <a:p>
            <a:endParaRPr lang="en-GB" sz="2000" noProof="0" dirty="0"/>
          </a:p>
          <a:p>
            <a:r>
              <a:rPr lang="en-GB" sz="2000" noProof="0" dirty="0"/>
              <a:t>83.5% contained the term </a:t>
            </a:r>
            <a:r>
              <a:rPr lang="en-GB" sz="2000" u="sng" noProof="0" dirty="0"/>
              <a:t>‘Violence’ </a:t>
            </a:r>
          </a:p>
          <a:p>
            <a:r>
              <a:rPr lang="en-GB" sz="2000" noProof="0" dirty="0"/>
              <a:t>65% said it was </a:t>
            </a:r>
            <a:r>
              <a:rPr lang="en-GB" sz="2000" u="sng" noProof="0" dirty="0"/>
              <a:t>‘Political’ </a:t>
            </a:r>
          </a:p>
          <a:p>
            <a:r>
              <a:rPr lang="en-GB" sz="2000" noProof="0" dirty="0"/>
              <a:t>51% said it created </a:t>
            </a:r>
            <a:r>
              <a:rPr lang="en-GB" sz="2000" u="sng" noProof="0" dirty="0"/>
              <a:t>‘Fear’ or ‘Terror’</a:t>
            </a:r>
          </a:p>
          <a:p>
            <a:r>
              <a:rPr lang="en-GB" sz="2000" noProof="0" dirty="0"/>
              <a:t>47% identified </a:t>
            </a:r>
            <a:r>
              <a:rPr lang="en-GB" sz="2000" u="sng" noProof="0" dirty="0"/>
              <a:t>‘threats’ </a:t>
            </a:r>
          </a:p>
          <a:p>
            <a:r>
              <a:rPr lang="en-GB" sz="2000" noProof="0" dirty="0"/>
              <a:t>41.5% </a:t>
            </a:r>
            <a:r>
              <a:rPr lang="en-GB" sz="2000" u="sng" noProof="0" dirty="0"/>
              <a:t>psychological</a:t>
            </a:r>
            <a:r>
              <a:rPr lang="en-GB" sz="2000" noProof="0" dirty="0"/>
              <a:t> effects </a:t>
            </a:r>
          </a:p>
          <a:p>
            <a:endParaRPr lang="en-GB" sz="1700" noProof="0" dirty="0"/>
          </a:p>
        </p:txBody>
      </p:sp>
      <p:sp>
        <p:nvSpPr>
          <p:cNvPr id="18" name="Rectangle 1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2" descr="Countering terrorism | OSCE">
            <a:extLst>
              <a:ext uri="{FF2B5EF4-FFF2-40B4-BE49-F238E27FC236}">
                <a16:creationId xmlns:a16="http://schemas.microsoft.com/office/drawing/2014/main" id="{510E393A-2044-0F4B-A616-E6F5EDC5AC1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266" r="4863"/>
          <a:stretch/>
        </p:blipFill>
        <p:spPr bwMode="auto">
          <a:xfrm>
            <a:off x="6930493" y="2219772"/>
            <a:ext cx="4223252" cy="247874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EE5E054-04AE-32E9-3DE4-98FEDBEF9B1E}"/>
              </a:ext>
            </a:extLst>
          </p:cNvPr>
          <p:cNvSpPr txBox="1"/>
          <p:nvPr/>
        </p:nvSpPr>
        <p:spPr>
          <a:xfrm>
            <a:off x="1038255" y="1617722"/>
            <a:ext cx="3746083" cy="646331"/>
          </a:xfrm>
          <a:prstGeom prst="rect">
            <a:avLst/>
          </a:prstGeom>
          <a:noFill/>
        </p:spPr>
        <p:txBody>
          <a:bodyPr wrap="square" rtlCol="0">
            <a:spAutoFit/>
          </a:bodyPr>
          <a:lstStyle/>
          <a:p>
            <a:r>
              <a:rPr lang="en-GB" sz="1800" u="sng" noProof="0" dirty="0"/>
              <a:t>An unending task…</a:t>
            </a:r>
          </a:p>
          <a:p>
            <a:endParaRPr lang="en-GB" noProof="0" dirty="0"/>
          </a:p>
        </p:txBody>
      </p:sp>
    </p:spTree>
    <p:extLst>
      <p:ext uri="{BB962C8B-B14F-4D97-AF65-F5344CB8AC3E}">
        <p14:creationId xmlns:p14="http://schemas.microsoft.com/office/powerpoint/2010/main" val="31933492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16" name="Picture 15" descr="Camera lens">
            <a:extLst>
              <a:ext uri="{FF2B5EF4-FFF2-40B4-BE49-F238E27FC236}">
                <a16:creationId xmlns:a16="http://schemas.microsoft.com/office/drawing/2014/main" id="{606D12F4-D830-2F82-2C8A-326AE4D944A3}"/>
              </a:ext>
            </a:extLst>
          </p:cNvPr>
          <p:cNvPicPr>
            <a:picLocks noChangeAspect="1"/>
          </p:cNvPicPr>
          <p:nvPr/>
        </p:nvPicPr>
        <p:blipFill rotWithShape="1">
          <a:blip r:embed="rId2"/>
          <a:srcRect l="11115" r="36226" b="-2"/>
          <a:stretch/>
        </p:blipFill>
        <p:spPr>
          <a:xfrm>
            <a:off x="-1" y="-2"/>
            <a:ext cx="5410198" cy="6858002"/>
          </a:xfrm>
          <a:prstGeom prst="rect">
            <a:avLst/>
          </a:prstGeom>
        </p:spPr>
      </p:pic>
      <p:sp useBgFill="1">
        <p:nvSpPr>
          <p:cNvPr id="17" name="Rectangle 1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6F3E9D3-B2BC-7BC0-0BD0-F77B40571E76}"/>
              </a:ext>
            </a:extLst>
          </p:cNvPr>
          <p:cNvSpPr>
            <a:spLocks noGrp="1"/>
          </p:cNvSpPr>
          <p:nvPr>
            <p:ph type="title"/>
          </p:nvPr>
        </p:nvSpPr>
        <p:spPr>
          <a:xfrm>
            <a:off x="6115317" y="405685"/>
            <a:ext cx="5464968" cy="1559301"/>
          </a:xfrm>
        </p:spPr>
        <p:txBody>
          <a:bodyPr>
            <a:normAutofit/>
          </a:bodyPr>
          <a:lstStyle/>
          <a:p>
            <a:r>
              <a:rPr lang="en-GB" sz="4000" noProof="0" dirty="0"/>
              <a:t>Overview of Terrorism</a:t>
            </a:r>
          </a:p>
        </p:txBody>
      </p:sp>
      <p:sp>
        <p:nvSpPr>
          <p:cNvPr id="3" name="Content Placeholder 2">
            <a:extLst>
              <a:ext uri="{FF2B5EF4-FFF2-40B4-BE49-F238E27FC236}">
                <a16:creationId xmlns:a16="http://schemas.microsoft.com/office/drawing/2014/main" id="{405F7535-3DD3-1683-8C88-5656D3F8BD1D}"/>
              </a:ext>
            </a:extLst>
          </p:cNvPr>
          <p:cNvSpPr>
            <a:spLocks noGrp="1"/>
          </p:cNvSpPr>
          <p:nvPr>
            <p:ph idx="1"/>
          </p:nvPr>
        </p:nvSpPr>
        <p:spPr>
          <a:xfrm>
            <a:off x="6115317" y="2743200"/>
            <a:ext cx="5247340" cy="3496878"/>
          </a:xfrm>
        </p:spPr>
        <p:txBody>
          <a:bodyPr anchor="ctr">
            <a:normAutofit/>
          </a:bodyPr>
          <a:lstStyle/>
          <a:p>
            <a:r>
              <a:rPr lang="en-GB" sz="2000" noProof="0" dirty="0"/>
              <a:t>https://www.youtube.com/watch?v=-9mMZOfN0a8</a:t>
            </a:r>
          </a:p>
          <a:p>
            <a:endParaRPr lang="en-GB" sz="2000" noProof="0" dirty="0"/>
          </a:p>
        </p:txBody>
      </p:sp>
    </p:spTree>
    <p:extLst>
      <p:ext uri="{BB962C8B-B14F-4D97-AF65-F5344CB8AC3E}">
        <p14:creationId xmlns:p14="http://schemas.microsoft.com/office/powerpoint/2010/main" val="1181856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72E6D-C75B-ABFA-FA30-1BCCF0041B3B}"/>
              </a:ext>
            </a:extLst>
          </p:cNvPr>
          <p:cNvSpPr>
            <a:spLocks noGrp="1"/>
          </p:cNvSpPr>
          <p:nvPr>
            <p:ph type="title"/>
          </p:nvPr>
        </p:nvSpPr>
        <p:spPr/>
        <p:txBody>
          <a:bodyPr/>
          <a:lstStyle/>
          <a:p>
            <a:r>
              <a:rPr lang="en-GB" noProof="0" dirty="0"/>
              <a:t>The Changing Face of Terrorism </a:t>
            </a:r>
            <a:br>
              <a:rPr lang="en-GB" noProof="0" dirty="0"/>
            </a:br>
            <a:r>
              <a:rPr lang="en-GB" noProof="0" dirty="0"/>
              <a:t>-Group Task </a:t>
            </a:r>
            <a:r>
              <a:rPr lang="en-GB" sz="2000" noProof="0" dirty="0"/>
              <a:t>(10-15 mins)</a:t>
            </a:r>
            <a:endParaRPr lang="en-GB" noProof="0" dirty="0"/>
          </a:p>
        </p:txBody>
      </p:sp>
      <p:sp>
        <p:nvSpPr>
          <p:cNvPr id="3" name="Content Placeholder 2">
            <a:extLst>
              <a:ext uri="{FF2B5EF4-FFF2-40B4-BE49-F238E27FC236}">
                <a16:creationId xmlns:a16="http://schemas.microsoft.com/office/drawing/2014/main" id="{1738AFA3-F64F-12C2-9A85-BDC953D41EB9}"/>
              </a:ext>
            </a:extLst>
          </p:cNvPr>
          <p:cNvSpPr>
            <a:spLocks noGrp="1"/>
          </p:cNvSpPr>
          <p:nvPr>
            <p:ph idx="1"/>
          </p:nvPr>
        </p:nvSpPr>
        <p:spPr>
          <a:xfrm>
            <a:off x="838200" y="1825625"/>
            <a:ext cx="5257800" cy="4415518"/>
          </a:xfrm>
        </p:spPr>
        <p:txBody>
          <a:bodyPr/>
          <a:lstStyle/>
          <a:p>
            <a:endParaRPr lang="en-GB" noProof="0" dirty="0"/>
          </a:p>
          <a:p>
            <a:pPr marL="0" indent="0">
              <a:buNone/>
            </a:pPr>
            <a:r>
              <a:rPr lang="en-GB" noProof="0" dirty="0"/>
              <a:t>Search a terrorist attack online and find out 5 facts:</a:t>
            </a:r>
          </a:p>
          <a:p>
            <a:pPr marL="0" indent="0">
              <a:buNone/>
            </a:pPr>
            <a:endParaRPr lang="en-GB" noProof="0" dirty="0"/>
          </a:p>
          <a:p>
            <a:pPr lvl="1"/>
            <a:r>
              <a:rPr lang="en-GB" noProof="0" dirty="0"/>
              <a:t>Who?</a:t>
            </a:r>
          </a:p>
          <a:p>
            <a:pPr lvl="1"/>
            <a:r>
              <a:rPr lang="en-GB" noProof="0" dirty="0"/>
              <a:t>What?</a:t>
            </a:r>
          </a:p>
          <a:p>
            <a:pPr lvl="1"/>
            <a:r>
              <a:rPr lang="en-GB" noProof="0" dirty="0"/>
              <a:t>When?</a:t>
            </a:r>
          </a:p>
          <a:p>
            <a:pPr lvl="1"/>
            <a:r>
              <a:rPr lang="en-GB" noProof="0" dirty="0"/>
              <a:t>Why?</a:t>
            </a:r>
          </a:p>
          <a:p>
            <a:pPr lvl="1"/>
            <a:r>
              <a:rPr lang="en-GB" noProof="0" dirty="0"/>
              <a:t>How?</a:t>
            </a:r>
          </a:p>
        </p:txBody>
      </p:sp>
      <p:pic>
        <p:nvPicPr>
          <p:cNvPr id="5" name="Picture 4">
            <a:extLst>
              <a:ext uri="{FF2B5EF4-FFF2-40B4-BE49-F238E27FC236}">
                <a16:creationId xmlns:a16="http://schemas.microsoft.com/office/drawing/2014/main" id="{07E733F2-B751-961A-35C5-2947AA0CA24C}"/>
              </a:ext>
            </a:extLst>
          </p:cNvPr>
          <p:cNvPicPr>
            <a:picLocks noChangeAspect="1"/>
          </p:cNvPicPr>
          <p:nvPr/>
        </p:nvPicPr>
        <p:blipFill rotWithShape="1">
          <a:blip r:embed="rId2"/>
          <a:srcRect l="1699" r="27429" b="2"/>
          <a:stretch/>
        </p:blipFill>
        <p:spPr>
          <a:xfrm>
            <a:off x="4075122" y="4963775"/>
            <a:ext cx="2376488" cy="1695450"/>
          </a:xfrm>
          <a:prstGeom prst="rect">
            <a:avLst/>
          </a:prstGeom>
        </p:spPr>
      </p:pic>
      <p:pic>
        <p:nvPicPr>
          <p:cNvPr id="6" name="Picture 2" descr="4 March 2001 BBC bombing">
            <a:extLst>
              <a:ext uri="{FF2B5EF4-FFF2-40B4-BE49-F238E27FC236}">
                <a16:creationId xmlns:a16="http://schemas.microsoft.com/office/drawing/2014/main" id="{B50C5E4F-313B-50B8-DB37-22D9D7FC9D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49" r="17112" b="2"/>
          <a:stretch/>
        </p:blipFill>
        <p:spPr bwMode="auto">
          <a:xfrm>
            <a:off x="5496074" y="3341439"/>
            <a:ext cx="2090738" cy="1487399"/>
          </a:xfrm>
          <a:prstGeom prst="rect">
            <a:avLst/>
          </a:prstGeom>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0655203B-26B1-1195-DCF5-06657F5F363F}"/>
              </a:ext>
            </a:extLst>
          </p:cNvPr>
          <p:cNvPicPr>
            <a:picLocks noChangeAspect="1"/>
          </p:cNvPicPr>
          <p:nvPr/>
        </p:nvPicPr>
        <p:blipFill rotWithShape="1">
          <a:blip r:embed="rId4">
            <a:extLst>
              <a:ext uri="{28A0092B-C50C-407E-A947-70E740481C1C}">
                <a14:useLocalDpi xmlns:a14="http://schemas.microsoft.com/office/drawing/2010/main" val="0"/>
              </a:ext>
            </a:extLst>
          </a:blip>
          <a:srcRect t="13095" r="2" b="15402"/>
          <a:stretch/>
        </p:blipFill>
        <p:spPr>
          <a:xfrm>
            <a:off x="9953312" y="3328699"/>
            <a:ext cx="2090738" cy="1484313"/>
          </a:xfrm>
          <a:prstGeom prst="rect">
            <a:avLst/>
          </a:prstGeom>
        </p:spPr>
      </p:pic>
      <p:pic>
        <p:nvPicPr>
          <p:cNvPr id="8" name="Picture 7">
            <a:extLst>
              <a:ext uri="{FF2B5EF4-FFF2-40B4-BE49-F238E27FC236}">
                <a16:creationId xmlns:a16="http://schemas.microsoft.com/office/drawing/2014/main" id="{F7482675-0A18-38CF-185F-4DABF708BF13}"/>
              </a:ext>
            </a:extLst>
          </p:cNvPr>
          <p:cNvPicPr>
            <a:picLocks noChangeAspect="1"/>
          </p:cNvPicPr>
          <p:nvPr/>
        </p:nvPicPr>
        <p:blipFill rotWithShape="1">
          <a:blip r:embed="rId5"/>
          <a:srcRect l="27313" r="3" b="3"/>
          <a:stretch/>
        </p:blipFill>
        <p:spPr>
          <a:xfrm>
            <a:off x="7746605" y="3325524"/>
            <a:ext cx="2090738" cy="1487488"/>
          </a:xfrm>
          <a:prstGeom prst="rect">
            <a:avLst/>
          </a:prstGeom>
        </p:spPr>
      </p:pic>
      <p:pic>
        <p:nvPicPr>
          <p:cNvPr id="9" name="Picture 8">
            <a:extLst>
              <a:ext uri="{FF2B5EF4-FFF2-40B4-BE49-F238E27FC236}">
                <a16:creationId xmlns:a16="http://schemas.microsoft.com/office/drawing/2014/main" id="{86A658FB-B8AE-C088-EFC9-FB4400E89F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077624" y="1248889"/>
            <a:ext cx="2966426" cy="1939430"/>
          </a:xfrm>
          <a:prstGeom prst="rect">
            <a:avLst/>
          </a:prstGeom>
        </p:spPr>
      </p:pic>
      <p:pic>
        <p:nvPicPr>
          <p:cNvPr id="10" name="Picture 9">
            <a:extLst>
              <a:ext uri="{FF2B5EF4-FFF2-40B4-BE49-F238E27FC236}">
                <a16:creationId xmlns:a16="http://schemas.microsoft.com/office/drawing/2014/main" id="{0CD9280D-D729-F8B0-0F8A-3B5A9FF91A93}"/>
              </a:ext>
            </a:extLst>
          </p:cNvPr>
          <p:cNvPicPr>
            <a:picLocks noChangeAspect="1"/>
          </p:cNvPicPr>
          <p:nvPr/>
        </p:nvPicPr>
        <p:blipFill rotWithShape="1">
          <a:blip r:embed="rId7"/>
          <a:srcRect r="41986" b="3"/>
          <a:stretch/>
        </p:blipFill>
        <p:spPr>
          <a:xfrm>
            <a:off x="6664665" y="4968537"/>
            <a:ext cx="2403431" cy="1723043"/>
          </a:xfrm>
          <a:prstGeom prst="rect">
            <a:avLst/>
          </a:prstGeom>
        </p:spPr>
      </p:pic>
      <p:pic>
        <p:nvPicPr>
          <p:cNvPr id="11" name="Picture 4" descr="Terrorists freed from jail set to face lie detector tests after London  Bridge review | UK News | Sky News">
            <a:extLst>
              <a:ext uri="{FF2B5EF4-FFF2-40B4-BE49-F238E27FC236}">
                <a16:creationId xmlns:a16="http://schemas.microsoft.com/office/drawing/2014/main" id="{24AF9386-5637-4A5A-B230-38B6C5C0E61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4333" y="4953392"/>
            <a:ext cx="2829717" cy="1738188"/>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7025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9" name="Picture 8" descr="One in a crowd">
            <a:extLst>
              <a:ext uri="{FF2B5EF4-FFF2-40B4-BE49-F238E27FC236}">
                <a16:creationId xmlns:a16="http://schemas.microsoft.com/office/drawing/2014/main" id="{556088C6-5A20-750B-4DB8-F9B33DF31AA5}"/>
              </a:ext>
            </a:extLst>
          </p:cNvPr>
          <p:cNvPicPr>
            <a:picLocks noChangeAspect="1"/>
          </p:cNvPicPr>
          <p:nvPr/>
        </p:nvPicPr>
        <p:blipFill rotWithShape="1">
          <a:blip r:embed="rId3"/>
          <a:srcRect l="9987" r="1798" b="1"/>
          <a:stretch/>
        </p:blipFill>
        <p:spPr>
          <a:xfrm>
            <a:off x="20" y="1666568"/>
            <a:ext cx="6106195" cy="5191432"/>
          </a:xfrm>
          <a:prstGeom prst="rect">
            <a:avLst/>
          </a:prstGeom>
        </p:spPr>
      </p:pic>
      <p:sp useBgFill="1">
        <p:nvSpPr>
          <p:cNvPr id="15" name="Rectangle 14">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7" name="Title 6">
            <a:extLst>
              <a:ext uri="{FF2B5EF4-FFF2-40B4-BE49-F238E27FC236}">
                <a16:creationId xmlns:a16="http://schemas.microsoft.com/office/drawing/2014/main" id="{A68B33FB-3B92-437B-B2C6-261AC4931B6D}"/>
              </a:ext>
            </a:extLst>
          </p:cNvPr>
          <p:cNvSpPr>
            <a:spLocks noGrp="1"/>
          </p:cNvSpPr>
          <p:nvPr>
            <p:ph type="title"/>
          </p:nvPr>
        </p:nvSpPr>
        <p:spPr>
          <a:xfrm>
            <a:off x="761801" y="352766"/>
            <a:ext cx="10591999" cy="1023584"/>
          </a:xfrm>
        </p:spPr>
        <p:txBody>
          <a:bodyPr vert="horz" lIns="91440" tIns="45720" rIns="91440" bIns="45720" rtlCol="0" anchor="ctr">
            <a:normAutofit/>
          </a:bodyPr>
          <a:lstStyle/>
          <a:p>
            <a:r>
              <a:rPr lang="en-GB" sz="4000" noProof="0" dirty="0"/>
              <a:t>The Changing Face of Terrorism</a:t>
            </a:r>
          </a:p>
        </p:txBody>
      </p:sp>
      <p:sp>
        <p:nvSpPr>
          <p:cNvPr id="3" name="TextBox 2">
            <a:extLst>
              <a:ext uri="{FF2B5EF4-FFF2-40B4-BE49-F238E27FC236}">
                <a16:creationId xmlns:a16="http://schemas.microsoft.com/office/drawing/2014/main" id="{13D3F248-2971-03C5-CDE3-013074419112}"/>
              </a:ext>
            </a:extLst>
          </p:cNvPr>
          <p:cNvSpPr txBox="1"/>
          <p:nvPr/>
        </p:nvSpPr>
        <p:spPr>
          <a:xfrm>
            <a:off x="6803408" y="1729116"/>
            <a:ext cx="4550391" cy="4590953"/>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GB" sz="2800" noProof="0" dirty="0"/>
              <a:t>Between all of the examples you just found:</a:t>
            </a:r>
          </a:p>
          <a:p>
            <a:pPr>
              <a:lnSpc>
                <a:spcPct val="90000"/>
              </a:lnSpc>
              <a:spcAft>
                <a:spcPts val="600"/>
              </a:spcAft>
            </a:pPr>
            <a:endParaRPr lang="en-GB" sz="2800" noProof="0" dirty="0"/>
          </a:p>
          <a:p>
            <a:pPr marL="285750" indent="-228600">
              <a:lnSpc>
                <a:spcPct val="90000"/>
              </a:lnSpc>
              <a:spcAft>
                <a:spcPts val="600"/>
              </a:spcAft>
              <a:buFont typeface="Arial" panose="020B0604020202020204" pitchFamily="34" charset="0"/>
              <a:buChar char="•"/>
            </a:pPr>
            <a:r>
              <a:rPr lang="en-GB" sz="2800" noProof="0" dirty="0"/>
              <a:t>What are the differences?</a:t>
            </a:r>
          </a:p>
          <a:p>
            <a:pPr indent="-228600">
              <a:lnSpc>
                <a:spcPct val="90000"/>
              </a:lnSpc>
              <a:spcAft>
                <a:spcPts val="600"/>
              </a:spcAft>
              <a:buFont typeface="Arial" panose="020B0604020202020204" pitchFamily="34" charset="0"/>
              <a:buChar char="•"/>
            </a:pPr>
            <a:endParaRPr lang="en-GB" sz="2800" noProof="0" dirty="0"/>
          </a:p>
          <a:p>
            <a:pPr marL="285750" indent="-228600">
              <a:lnSpc>
                <a:spcPct val="90000"/>
              </a:lnSpc>
              <a:spcAft>
                <a:spcPts val="600"/>
              </a:spcAft>
              <a:buFont typeface="Arial" panose="020B0604020202020204" pitchFamily="34" charset="0"/>
              <a:buChar char="•"/>
            </a:pPr>
            <a:r>
              <a:rPr lang="en-GB" sz="2800" noProof="0" dirty="0"/>
              <a:t>What are the similarities?</a:t>
            </a:r>
          </a:p>
          <a:p>
            <a:pPr indent="-228600">
              <a:lnSpc>
                <a:spcPct val="90000"/>
              </a:lnSpc>
              <a:spcAft>
                <a:spcPts val="600"/>
              </a:spcAft>
              <a:buFont typeface="Arial" panose="020B0604020202020204" pitchFamily="34" charset="0"/>
              <a:buChar char="•"/>
            </a:pPr>
            <a:endParaRPr lang="en-GB" sz="2800" noProof="0" dirty="0"/>
          </a:p>
          <a:p>
            <a:pPr marL="285750" indent="-228600">
              <a:lnSpc>
                <a:spcPct val="90000"/>
              </a:lnSpc>
              <a:spcAft>
                <a:spcPts val="600"/>
              </a:spcAft>
              <a:buFont typeface="Arial" panose="020B0604020202020204" pitchFamily="34" charset="0"/>
              <a:buChar char="•"/>
            </a:pPr>
            <a:r>
              <a:rPr lang="en-GB" sz="2800" noProof="0" dirty="0"/>
              <a:t>Does anything change with time/technology?</a:t>
            </a:r>
          </a:p>
        </p:txBody>
      </p:sp>
    </p:spTree>
    <p:extLst>
      <p:ext uri="{BB962C8B-B14F-4D97-AF65-F5344CB8AC3E}">
        <p14:creationId xmlns:p14="http://schemas.microsoft.com/office/powerpoint/2010/main" val="14306308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7491-86C9-0F76-1273-858116FC1C49}"/>
              </a:ext>
            </a:extLst>
          </p:cNvPr>
          <p:cNvSpPr>
            <a:spLocks noGrp="1"/>
          </p:cNvSpPr>
          <p:nvPr>
            <p:ph type="title"/>
          </p:nvPr>
        </p:nvSpPr>
        <p:spPr>
          <a:xfrm>
            <a:off x="1242646" y="2921802"/>
            <a:ext cx="3610707" cy="2370984"/>
          </a:xfrm>
        </p:spPr>
        <p:txBody>
          <a:bodyPr vert="horz" lIns="91440" tIns="45720" rIns="91440" bIns="45720" rtlCol="0" anchor="ctr">
            <a:normAutofit/>
          </a:bodyPr>
          <a:lstStyle/>
          <a:p>
            <a:pPr algn="ctr"/>
            <a:r>
              <a:rPr lang="en-GB" sz="2800" b="1" kern="0" noProof="0" dirty="0">
                <a:solidFill>
                  <a:srgbClr val="374151"/>
                </a:solidFill>
                <a:latin typeface="Segoe UI" panose="020B0502040204020203" pitchFamily="34" charset="0"/>
                <a:ea typeface="Times New Roman" panose="02020603050405020304" pitchFamily="18" charset="0"/>
                <a:cs typeface="Times New Roman" panose="02020603050405020304" pitchFamily="18" charset="0"/>
              </a:rPr>
              <a:t>T</a:t>
            </a:r>
            <a:r>
              <a:rPr lang="en-GB" sz="2800" b="1" kern="0" noProof="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t>errorism and its different forms</a:t>
            </a:r>
            <a:br>
              <a:rPr lang="en-GB" sz="1800" kern="100" noProof="0" dirty="0">
                <a:solidFill>
                  <a:srgbClr val="374151"/>
                </a:solidFill>
                <a:effectLst/>
                <a:latin typeface="Calibri" panose="020F0502020204030204" pitchFamily="34" charset="0"/>
                <a:ea typeface="Calibri" panose="020F0502020204030204" pitchFamily="34" charset="0"/>
                <a:cs typeface="Times New Roman" panose="02020603050405020304" pitchFamily="18" charset="0"/>
              </a:rPr>
            </a:br>
            <a:endParaRPr lang="en-GB" sz="2800" kern="1200" cap="all" spc="390" baseline="0" noProof="0" dirty="0">
              <a:solidFill>
                <a:schemeClr val="tx2"/>
              </a:solidFill>
              <a:latin typeface="+mj-lt"/>
              <a:ea typeface="+mj-ea"/>
              <a:cs typeface="+mj-cs"/>
            </a:endParaRPr>
          </a:p>
        </p:txBody>
      </p:sp>
      <p:sp>
        <p:nvSpPr>
          <p:cNvPr id="4" name="TextBox 3">
            <a:extLst>
              <a:ext uri="{FF2B5EF4-FFF2-40B4-BE49-F238E27FC236}">
                <a16:creationId xmlns:a16="http://schemas.microsoft.com/office/drawing/2014/main" id="{5FACFCEA-9CD2-84B3-C035-D8A17C5E959C}"/>
              </a:ext>
            </a:extLst>
          </p:cNvPr>
          <p:cNvSpPr txBox="1"/>
          <p:nvPr/>
        </p:nvSpPr>
        <p:spPr>
          <a:xfrm>
            <a:off x="6652858" y="630645"/>
            <a:ext cx="5108218" cy="5239127"/>
          </a:xfrm>
          <a:prstGeom prst="rect">
            <a:avLst/>
          </a:prstGeom>
          <a:noFill/>
        </p:spPr>
        <p:txBody>
          <a:bodyPr wrap="square" rtlCol="0">
            <a:spAutoFit/>
          </a:bodyPr>
          <a:lstStyle/>
          <a:p>
            <a:pPr>
              <a:lnSpc>
                <a:spcPct val="107000"/>
              </a:lnSpc>
              <a:spcAft>
                <a:spcPts val="800"/>
              </a:spcAft>
            </a:pPr>
            <a:r>
              <a:rPr lang="en-GB" sz="2800" kern="100" noProof="0" dirty="0">
                <a:latin typeface="Calibri" panose="020F0502020204030204" pitchFamily="34" charset="0"/>
                <a:ea typeface="Calibri" panose="020F0502020204030204" pitchFamily="34" charset="0"/>
                <a:cs typeface="Times New Roman" panose="02020603050405020304" pitchFamily="18" charset="0"/>
              </a:rPr>
              <a:t>C</a:t>
            </a:r>
            <a:r>
              <a:rPr lang="en-GB" sz="2800" kern="100" noProof="0" dirty="0">
                <a:effectLst/>
                <a:latin typeface="Calibri" panose="020F0502020204030204" pitchFamily="34" charset="0"/>
                <a:ea typeface="Calibri" panose="020F0502020204030204" pitchFamily="34" charset="0"/>
                <a:cs typeface="Times New Roman" panose="02020603050405020304" pitchFamily="18" charset="0"/>
              </a:rPr>
              <a:t>ommon elements that many definitions share:</a:t>
            </a:r>
          </a:p>
          <a:p>
            <a:pPr>
              <a:lnSpc>
                <a:spcPct val="107000"/>
              </a:lnSpc>
              <a:spcAft>
                <a:spcPts val="800"/>
              </a:spcAft>
            </a:pPr>
            <a:endParaRPr lang="en-GB" sz="2800" kern="100" noProof="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buFont typeface="Arial" panose="020B0604020202020204" pitchFamily="34" charset="0"/>
              <a:buChar char="•"/>
            </a:pPr>
            <a:r>
              <a:rPr lang="en-GB" sz="2800" kern="100" noProof="0" dirty="0">
                <a:effectLst/>
                <a:latin typeface="Calibri" panose="020F0502020204030204" pitchFamily="34" charset="0"/>
                <a:ea typeface="Calibri" panose="020F0502020204030204" pitchFamily="34" charset="0"/>
                <a:cs typeface="Times New Roman" panose="02020603050405020304" pitchFamily="18" charset="0"/>
              </a:rPr>
              <a:t>Use of Violence or Threats</a:t>
            </a:r>
          </a:p>
          <a:p>
            <a:pPr marL="457200" indent="-457200">
              <a:lnSpc>
                <a:spcPct val="107000"/>
              </a:lnSpc>
              <a:spcAft>
                <a:spcPts val="800"/>
              </a:spcAft>
              <a:buFont typeface="Arial" panose="020B0604020202020204" pitchFamily="34" charset="0"/>
              <a:buChar char="•"/>
            </a:pPr>
            <a:r>
              <a:rPr lang="en-GB" sz="2800" kern="100" noProof="0" dirty="0">
                <a:effectLst/>
                <a:latin typeface="Calibri" panose="020F0502020204030204" pitchFamily="34" charset="0"/>
                <a:ea typeface="Calibri" panose="020F0502020204030204" pitchFamily="34" charset="0"/>
                <a:cs typeface="Times New Roman" panose="02020603050405020304" pitchFamily="18" charset="0"/>
              </a:rPr>
              <a:t>Political, Religious, or Ideological Motivation</a:t>
            </a:r>
          </a:p>
          <a:p>
            <a:pPr marL="457200" indent="-457200">
              <a:lnSpc>
                <a:spcPct val="107000"/>
              </a:lnSpc>
              <a:spcAft>
                <a:spcPts val="800"/>
              </a:spcAft>
              <a:buFont typeface="Arial" panose="020B0604020202020204" pitchFamily="34" charset="0"/>
              <a:buChar char="•"/>
            </a:pPr>
            <a:r>
              <a:rPr lang="en-GB" sz="2800" kern="100" noProof="0" dirty="0">
                <a:effectLst/>
                <a:latin typeface="Calibri" panose="020F0502020204030204" pitchFamily="34" charset="0"/>
                <a:ea typeface="Calibri" panose="020F0502020204030204" pitchFamily="34" charset="0"/>
                <a:cs typeface="Times New Roman" panose="02020603050405020304" pitchFamily="18" charset="0"/>
              </a:rPr>
              <a:t>Intention to Spread Fear</a:t>
            </a:r>
          </a:p>
          <a:p>
            <a:pPr marL="457200" indent="-457200">
              <a:lnSpc>
                <a:spcPct val="107000"/>
              </a:lnSpc>
              <a:spcAft>
                <a:spcPts val="800"/>
              </a:spcAft>
              <a:buFont typeface="Arial" panose="020B0604020202020204" pitchFamily="34" charset="0"/>
              <a:buChar char="•"/>
            </a:pPr>
            <a:r>
              <a:rPr lang="en-GB" sz="2800" kern="100" noProof="0" dirty="0">
                <a:effectLst/>
                <a:latin typeface="Calibri" panose="020F0502020204030204" pitchFamily="34" charset="0"/>
                <a:ea typeface="Calibri" panose="020F0502020204030204" pitchFamily="34" charset="0"/>
                <a:cs typeface="Times New Roman" panose="02020603050405020304" pitchFamily="18" charset="0"/>
              </a:rPr>
              <a:t>Targets and Victims</a:t>
            </a:r>
          </a:p>
          <a:p>
            <a:pPr marL="457200" indent="-457200">
              <a:lnSpc>
                <a:spcPct val="107000"/>
              </a:lnSpc>
              <a:spcAft>
                <a:spcPts val="800"/>
              </a:spcAft>
              <a:buFont typeface="Arial" panose="020B0604020202020204" pitchFamily="34" charset="0"/>
              <a:buChar char="•"/>
            </a:pPr>
            <a:r>
              <a:rPr lang="en-GB" sz="2800" kern="100" noProof="0" dirty="0">
                <a:effectLst/>
                <a:latin typeface="Calibri" panose="020F0502020204030204" pitchFamily="34" charset="0"/>
                <a:ea typeface="Calibri" panose="020F0502020204030204" pitchFamily="34" charset="0"/>
                <a:cs typeface="Times New Roman" panose="02020603050405020304" pitchFamily="18" charset="0"/>
              </a:rPr>
              <a:t>Non-State Actors</a:t>
            </a:r>
          </a:p>
          <a:p>
            <a:pPr>
              <a:lnSpc>
                <a:spcPct val="107000"/>
              </a:lnSpc>
              <a:spcAft>
                <a:spcPts val="800"/>
              </a:spcAft>
            </a:pPr>
            <a:endParaRPr lang="en-GB" noProof="0" dirty="0"/>
          </a:p>
        </p:txBody>
      </p:sp>
      <p:pic>
        <p:nvPicPr>
          <p:cNvPr id="29" name="Picture 28" descr="A screen shot of a computer&#10;&#10;Description automatically generated">
            <a:extLst>
              <a:ext uri="{FF2B5EF4-FFF2-40B4-BE49-F238E27FC236}">
                <a16:creationId xmlns:a16="http://schemas.microsoft.com/office/drawing/2014/main" id="{1F1396AA-3C11-7161-A4F0-7C6CC7884B7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83120" y="869679"/>
            <a:ext cx="3984180" cy="2241765"/>
          </a:xfrm>
          <a:prstGeom prst="rect">
            <a:avLst/>
          </a:prstGeom>
        </p:spPr>
      </p:pic>
    </p:spTree>
    <p:extLst>
      <p:ext uri="{BB962C8B-B14F-4D97-AF65-F5344CB8AC3E}">
        <p14:creationId xmlns:p14="http://schemas.microsoft.com/office/powerpoint/2010/main" val="25977878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0859C-367B-C476-B629-AF124C26973C}"/>
              </a:ext>
            </a:extLst>
          </p:cNvPr>
          <p:cNvSpPr>
            <a:spLocks noGrp="1"/>
          </p:cNvSpPr>
          <p:nvPr>
            <p:ph type="title"/>
          </p:nvPr>
        </p:nvSpPr>
        <p:spPr>
          <a:xfrm>
            <a:off x="589560" y="856180"/>
            <a:ext cx="4560584" cy="1128068"/>
          </a:xfrm>
        </p:spPr>
        <p:txBody>
          <a:bodyPr anchor="ctr">
            <a:normAutofit/>
          </a:bodyPr>
          <a:lstStyle/>
          <a:p>
            <a:r>
              <a:rPr lang="en-GB" sz="4000" noProof="0" dirty="0">
                <a:latin typeface="Calibri" panose="020F0502020204030204" pitchFamily="34" charset="0"/>
                <a:cs typeface="Calibri" panose="020F0502020204030204" pitchFamily="34" charset="0"/>
              </a:rPr>
              <a:t>Defining Terrorism</a:t>
            </a:r>
          </a:p>
        </p:txBody>
      </p:sp>
      <p:sp>
        <p:nvSpPr>
          <p:cNvPr id="3" name="Content Placeholder 2">
            <a:extLst>
              <a:ext uri="{FF2B5EF4-FFF2-40B4-BE49-F238E27FC236}">
                <a16:creationId xmlns:a16="http://schemas.microsoft.com/office/drawing/2014/main" id="{94DFCB16-F736-9A0D-B8F2-476DA81BD356}"/>
              </a:ext>
            </a:extLst>
          </p:cNvPr>
          <p:cNvSpPr>
            <a:spLocks noGrp="1"/>
          </p:cNvSpPr>
          <p:nvPr>
            <p:ph idx="1"/>
          </p:nvPr>
        </p:nvSpPr>
        <p:spPr>
          <a:xfrm>
            <a:off x="590719" y="2079063"/>
            <a:ext cx="4559425" cy="3979585"/>
          </a:xfrm>
        </p:spPr>
        <p:txBody>
          <a:bodyPr anchor="ctr">
            <a:normAutofit/>
          </a:bodyPr>
          <a:lstStyle/>
          <a:p>
            <a:r>
              <a:rPr lang="en-GB" sz="2400" noProof="0" dirty="0">
                <a:latin typeface="Calibri" panose="020F0502020204030204" pitchFamily="34" charset="0"/>
                <a:cs typeface="Calibri" panose="020F0502020204030204" pitchFamily="34" charset="0"/>
              </a:rPr>
              <a:t>Why should there be a definition for ‘terrorism’?</a:t>
            </a:r>
          </a:p>
          <a:p>
            <a:endParaRPr lang="en-GB" sz="2400" noProof="0" dirty="0">
              <a:latin typeface="Calibri" panose="020F0502020204030204" pitchFamily="34" charset="0"/>
              <a:cs typeface="Calibri" panose="020F0502020204030204" pitchFamily="34" charset="0"/>
            </a:endParaRPr>
          </a:p>
          <a:p>
            <a:pPr lvl="1"/>
            <a:r>
              <a:rPr lang="en-GB" sz="2400" noProof="0" dirty="0">
                <a:latin typeface="Calibri" panose="020F0502020204030204" pitchFamily="34" charset="0"/>
                <a:cs typeface="Calibri" panose="020F0502020204030204" pitchFamily="34" charset="0"/>
              </a:rPr>
              <a:t>Can you think of a definition of terrorism?</a:t>
            </a:r>
          </a:p>
          <a:p>
            <a:pPr lvl="1"/>
            <a:r>
              <a:rPr lang="en-GB" sz="2400" noProof="0" dirty="0">
                <a:latin typeface="Calibri" panose="020F0502020204030204" pitchFamily="34" charset="0"/>
                <a:cs typeface="Calibri" panose="020F0502020204030204" pitchFamily="34" charset="0"/>
              </a:rPr>
              <a:t>What should we use a definition of terrorism for?</a:t>
            </a:r>
          </a:p>
        </p:txBody>
      </p:sp>
      <p:pic>
        <p:nvPicPr>
          <p:cNvPr id="1026" name="Picture 2" descr="The Importance of Definitions">
            <a:extLst>
              <a:ext uri="{FF2B5EF4-FFF2-40B4-BE49-F238E27FC236}">
                <a16:creationId xmlns:a16="http://schemas.microsoft.com/office/drawing/2014/main" id="{B5CEC418-71D7-AC2F-1C5E-BFB9D451D5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673" r="1372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6423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EA88A69-5553-660C-44F9-C753A9D581B5}"/>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GB" sz="3800" noProof="0" dirty="0"/>
              <a:t>Differing approaches to Defining “Terrorism”</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8CC3F9A-19E3-3B19-B652-93082E508FBC}"/>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GB" sz="2200" noProof="0" dirty="0"/>
              <a:t>Legal</a:t>
            </a:r>
          </a:p>
          <a:p>
            <a:r>
              <a:rPr lang="en-GB" sz="2200" noProof="0" dirty="0"/>
              <a:t>Academic</a:t>
            </a:r>
          </a:p>
          <a:p>
            <a:r>
              <a:rPr lang="en-GB" sz="2200" noProof="0" dirty="0"/>
              <a:t>Political</a:t>
            </a:r>
          </a:p>
          <a:p>
            <a:pPr marL="0"/>
            <a:endParaRPr lang="en-GB" sz="2200" noProof="0" dirty="0"/>
          </a:p>
          <a:p>
            <a:pPr marL="0"/>
            <a:r>
              <a:rPr lang="en-GB" sz="2200" noProof="0" dirty="0"/>
              <a:t>How might definitions change through each of these lens’s?</a:t>
            </a:r>
          </a:p>
          <a:p>
            <a:pPr marL="0"/>
            <a:endParaRPr lang="en-GB" sz="2200" noProof="0" dirty="0"/>
          </a:p>
        </p:txBody>
      </p:sp>
      <p:pic>
        <p:nvPicPr>
          <p:cNvPr id="5" name="Picture 4" descr="Camera lens">
            <a:extLst>
              <a:ext uri="{FF2B5EF4-FFF2-40B4-BE49-F238E27FC236}">
                <a16:creationId xmlns:a16="http://schemas.microsoft.com/office/drawing/2014/main" id="{32F325B8-305F-07CC-23C5-2677ECEB14CE}"/>
              </a:ext>
            </a:extLst>
          </p:cNvPr>
          <p:cNvPicPr>
            <a:picLocks noChangeAspect="1"/>
          </p:cNvPicPr>
          <p:nvPr/>
        </p:nvPicPr>
        <p:blipFill rotWithShape="1">
          <a:blip r:embed="rId2"/>
          <a:srcRect l="4677" r="28370" b="-1"/>
          <a:stretch/>
        </p:blipFill>
        <p:spPr>
          <a:xfrm>
            <a:off x="6572250" y="10"/>
            <a:ext cx="561822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875240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405C224-6BB0-FC40-547D-79768A161474}"/>
              </a:ext>
            </a:extLst>
          </p:cNvPr>
          <p:cNvSpPr>
            <a:spLocks noGrp="1"/>
          </p:cNvSpPr>
          <p:nvPr>
            <p:ph type="title"/>
          </p:nvPr>
        </p:nvSpPr>
        <p:spPr>
          <a:xfrm>
            <a:off x="589560" y="856180"/>
            <a:ext cx="4560584" cy="1128068"/>
          </a:xfrm>
        </p:spPr>
        <p:txBody>
          <a:bodyPr anchor="ctr">
            <a:normAutofit/>
          </a:bodyPr>
          <a:lstStyle/>
          <a:p>
            <a:r>
              <a:rPr lang="en-GB" sz="3700" noProof="0" dirty="0"/>
              <a:t>Defining Terrorism – Legal Approach</a:t>
            </a:r>
          </a:p>
        </p:txBody>
      </p:sp>
      <p:grpSp>
        <p:nvGrpSpPr>
          <p:cNvPr id="20"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1"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22"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A052A097-7B0F-A5DC-025A-263F1209152A}"/>
              </a:ext>
            </a:extLst>
          </p:cNvPr>
          <p:cNvSpPr>
            <a:spLocks noGrp="1"/>
          </p:cNvSpPr>
          <p:nvPr>
            <p:ph idx="1"/>
          </p:nvPr>
        </p:nvSpPr>
        <p:spPr>
          <a:xfrm>
            <a:off x="590719" y="2330505"/>
            <a:ext cx="4559425" cy="3979585"/>
          </a:xfrm>
        </p:spPr>
        <p:txBody>
          <a:bodyPr anchor="ctr">
            <a:normAutofit/>
          </a:bodyPr>
          <a:lstStyle/>
          <a:p>
            <a:r>
              <a:rPr lang="en-GB" sz="2000" noProof="0" dirty="0"/>
              <a:t>Provide a framework to view and tackle terrorist activity through the application of legislation.</a:t>
            </a:r>
          </a:p>
          <a:p>
            <a:endParaRPr lang="en-GB" sz="2000" noProof="0" dirty="0"/>
          </a:p>
          <a:p>
            <a:r>
              <a:rPr lang="en-GB" sz="2000" noProof="0" dirty="0"/>
              <a:t>Historically, legislation relating to terrorism has been introduced as a ‘knee jerk’ reaction to some situation or event.</a:t>
            </a:r>
          </a:p>
          <a:p>
            <a:endParaRPr lang="en-GB" sz="2000" noProof="0" dirty="0"/>
          </a:p>
          <a:p>
            <a:r>
              <a:rPr lang="en-GB" sz="2000" noProof="0" dirty="0"/>
              <a:t>The Terrorism Act 2000 changed this pattern. However, post- 9/11 further legislation was rushed through. </a:t>
            </a:r>
          </a:p>
          <a:p>
            <a:endParaRPr lang="en-GB" sz="2000" noProof="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2" descr="Current Index to Legal Periodicals | HeinOnline">
            <a:extLst>
              <a:ext uri="{FF2B5EF4-FFF2-40B4-BE49-F238E27FC236}">
                <a16:creationId xmlns:a16="http://schemas.microsoft.com/office/drawing/2014/main" id="{CD88ABFC-5299-C866-C44B-96812DBECFF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679" r="19551"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98719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2" descr="Academic achievements of area residents celebrated | Detroit Lakes Tribune">
            <a:extLst>
              <a:ext uri="{FF2B5EF4-FFF2-40B4-BE49-F238E27FC236}">
                <a16:creationId xmlns:a16="http://schemas.microsoft.com/office/drawing/2014/main" id="{9DA3DC69-1A74-FFDD-2C04-5F76D71AB2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548" r="24635"/>
          <a:stretch/>
        </p:blipFill>
        <p:spPr bwMode="auto">
          <a:xfrm>
            <a:off x="621675" y="623275"/>
            <a:ext cx="4032621" cy="5607882"/>
          </a:xfrm>
          <a:prstGeom prst="rect">
            <a:avLst/>
          </a:prstGeom>
          <a:noFill/>
          <a:extLst>
            <a:ext uri="{909E8E84-426E-40DD-AFC4-6F175D3DCCD1}">
              <a14:hiddenFill xmlns:a14="http://schemas.microsoft.com/office/drawing/2010/main">
                <a:solidFill>
                  <a:srgbClr val="FFFFFF"/>
                </a:solidFill>
              </a14:hiddenFill>
            </a:ext>
          </a:extLst>
        </p:spPr>
      </p:pic>
      <p:sp>
        <p:nvSpPr>
          <p:cNvPr id="29" name="Right Triangle 2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1" name="Rectangle 30">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029" y="623275"/>
            <a:ext cx="6570797"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F7AB6BD-DF85-AAD3-492D-9698CDE051A5}"/>
              </a:ext>
            </a:extLst>
          </p:cNvPr>
          <p:cNvSpPr>
            <a:spLocks noGrp="1"/>
          </p:cNvSpPr>
          <p:nvPr>
            <p:ph type="title"/>
          </p:nvPr>
        </p:nvSpPr>
        <p:spPr>
          <a:xfrm>
            <a:off x="5465659" y="812800"/>
            <a:ext cx="5642312" cy="1175657"/>
          </a:xfrm>
        </p:spPr>
        <p:txBody>
          <a:bodyPr>
            <a:noAutofit/>
          </a:bodyPr>
          <a:lstStyle/>
          <a:p>
            <a:r>
              <a:rPr lang="en-GB" noProof="0" dirty="0"/>
              <a:t>Defining Terrorism - Academic Approach</a:t>
            </a:r>
          </a:p>
        </p:txBody>
      </p:sp>
      <p:sp>
        <p:nvSpPr>
          <p:cNvPr id="3" name="Content Placeholder 2">
            <a:extLst>
              <a:ext uri="{FF2B5EF4-FFF2-40B4-BE49-F238E27FC236}">
                <a16:creationId xmlns:a16="http://schemas.microsoft.com/office/drawing/2014/main" id="{6775CA2D-3099-F67D-463E-25CBC3D58B9F}"/>
              </a:ext>
            </a:extLst>
          </p:cNvPr>
          <p:cNvSpPr>
            <a:spLocks noGrp="1"/>
          </p:cNvSpPr>
          <p:nvPr>
            <p:ph idx="1"/>
          </p:nvPr>
        </p:nvSpPr>
        <p:spPr>
          <a:xfrm>
            <a:off x="5465659" y="2259655"/>
            <a:ext cx="5642312" cy="3700304"/>
          </a:xfrm>
        </p:spPr>
        <p:txBody>
          <a:bodyPr anchor="t">
            <a:normAutofit fontScale="92500" lnSpcReduction="20000"/>
          </a:bodyPr>
          <a:lstStyle/>
          <a:p>
            <a:pPr indent="-228600">
              <a:spcAft>
                <a:spcPts val="600"/>
              </a:spcAft>
              <a:buFont typeface="Arial" panose="020B0604020202020204" pitchFamily="34" charset="0"/>
              <a:buChar char="•"/>
            </a:pPr>
            <a:r>
              <a:rPr lang="en-GB" sz="1800" noProof="0" dirty="0"/>
              <a:t>Definitions of terrorism by academics tend to mirror the disciplines of those who devise them </a:t>
            </a:r>
            <a:r>
              <a:rPr lang="en-GB" sz="1800" noProof="0" dirty="0" err="1"/>
              <a:t>e.g</a:t>
            </a:r>
            <a:r>
              <a:rPr lang="en-GB" sz="1800" noProof="0" dirty="0"/>
              <a:t> former police officers and psychologists. </a:t>
            </a:r>
          </a:p>
          <a:p>
            <a:pPr indent="-228600">
              <a:spcAft>
                <a:spcPts val="600"/>
              </a:spcAft>
              <a:buFont typeface="Arial" panose="020B0604020202020204" pitchFamily="34" charset="0"/>
              <a:buChar char="•"/>
            </a:pPr>
            <a:endParaRPr lang="en-GB" sz="1800" noProof="0" dirty="0"/>
          </a:p>
          <a:p>
            <a:pPr indent="-228600">
              <a:spcAft>
                <a:spcPts val="600"/>
              </a:spcAft>
              <a:buFont typeface="Arial" panose="020B0604020202020204" pitchFamily="34" charset="0"/>
              <a:buChar char="•"/>
            </a:pPr>
            <a:r>
              <a:rPr lang="en-GB" sz="1800" noProof="0" dirty="0"/>
              <a:t>Social psychologists argue that terrorism is a </a:t>
            </a:r>
            <a:r>
              <a:rPr lang="en-GB" sz="1800" u="sng" noProof="0" dirty="0"/>
              <a:t>product of group processes or dynamics</a:t>
            </a:r>
            <a:r>
              <a:rPr lang="en-GB" sz="1800" noProof="0" dirty="0"/>
              <a:t> (McCauley </a:t>
            </a:r>
            <a:r>
              <a:rPr lang="en-GB" sz="1800" i="1" noProof="0" dirty="0"/>
              <a:t>et al</a:t>
            </a:r>
            <a:r>
              <a:rPr lang="en-GB" sz="1800" noProof="0" dirty="0"/>
              <a:t>, 1972) </a:t>
            </a:r>
          </a:p>
          <a:p>
            <a:pPr indent="-228600">
              <a:spcAft>
                <a:spcPts val="600"/>
              </a:spcAft>
              <a:buFont typeface="Arial" panose="020B0604020202020204" pitchFamily="34" charset="0"/>
              <a:buChar char="•"/>
            </a:pPr>
            <a:endParaRPr lang="en-GB" sz="1800" noProof="0" dirty="0"/>
          </a:p>
          <a:p>
            <a:pPr indent="-228600">
              <a:spcAft>
                <a:spcPts val="600"/>
              </a:spcAft>
              <a:buFont typeface="Arial" panose="020B0604020202020204" pitchFamily="34" charset="0"/>
              <a:buChar char="•"/>
            </a:pPr>
            <a:r>
              <a:rPr lang="en-GB" sz="1800" noProof="0" dirty="0"/>
              <a:t>Psychoanalysts deem it to be the tool of </a:t>
            </a:r>
            <a:r>
              <a:rPr lang="en-GB" sz="1800" u="sng" noProof="0" dirty="0"/>
              <a:t>unconscious patriarchal impulses</a:t>
            </a:r>
            <a:r>
              <a:rPr lang="en-GB" sz="1800" noProof="0" dirty="0"/>
              <a:t> (Konrad, 1979) </a:t>
            </a:r>
          </a:p>
          <a:p>
            <a:pPr indent="-228600">
              <a:spcAft>
                <a:spcPts val="600"/>
              </a:spcAft>
              <a:buFont typeface="Arial" panose="020B0604020202020204" pitchFamily="34" charset="0"/>
              <a:buChar char="•"/>
            </a:pPr>
            <a:endParaRPr lang="en-GB" sz="1800" noProof="0" dirty="0"/>
          </a:p>
          <a:p>
            <a:pPr indent="-228600">
              <a:spcAft>
                <a:spcPts val="600"/>
              </a:spcAft>
              <a:buFont typeface="Arial" panose="020B0604020202020204" pitchFamily="34" charset="0"/>
              <a:buChar char="•"/>
            </a:pPr>
            <a:r>
              <a:rPr lang="en-GB" sz="1800" noProof="0" dirty="0"/>
              <a:t>Sociologists conceptualise terrorism through an understanding of </a:t>
            </a:r>
            <a:r>
              <a:rPr lang="en-GB" sz="1800" u="sng" noProof="0" dirty="0"/>
              <a:t>‘structural inequalities’ </a:t>
            </a:r>
            <a:r>
              <a:rPr lang="en-GB" sz="1800" noProof="0" dirty="0"/>
              <a:t>(Turk, 2004; </a:t>
            </a:r>
            <a:r>
              <a:rPr lang="en-GB" sz="1800" noProof="0" dirty="0" err="1"/>
              <a:t>Boyns</a:t>
            </a:r>
            <a:r>
              <a:rPr lang="en-GB" sz="1800" noProof="0" dirty="0"/>
              <a:t> &amp; Ballard, 2004)</a:t>
            </a:r>
            <a:endParaRPr lang="en-GB" sz="1800" u="sng" noProof="0" dirty="0"/>
          </a:p>
        </p:txBody>
      </p:sp>
    </p:spTree>
    <p:extLst>
      <p:ext uri="{BB962C8B-B14F-4D97-AF65-F5344CB8AC3E}">
        <p14:creationId xmlns:p14="http://schemas.microsoft.com/office/powerpoint/2010/main" val="35181923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F452353-E2A9-7F4E-B69F-D321C259B245}"/>
              </a:ext>
            </a:extLst>
          </p:cNvPr>
          <p:cNvSpPr>
            <a:spLocks noGrp="1"/>
          </p:cNvSpPr>
          <p:nvPr>
            <p:ph type="title"/>
          </p:nvPr>
        </p:nvSpPr>
        <p:spPr>
          <a:xfrm>
            <a:off x="793662" y="386930"/>
            <a:ext cx="10066122" cy="1298448"/>
          </a:xfrm>
        </p:spPr>
        <p:txBody>
          <a:bodyPr anchor="b">
            <a:normAutofit/>
          </a:bodyPr>
          <a:lstStyle/>
          <a:p>
            <a:r>
              <a:rPr lang="en-GB" sz="4800" noProof="0" dirty="0"/>
              <a:t>Defining Terrorism – Political Approach</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EF88124-D8EB-8171-B243-D8FCD8B51702}"/>
              </a:ext>
            </a:extLst>
          </p:cNvPr>
          <p:cNvSpPr>
            <a:spLocks noGrp="1"/>
          </p:cNvSpPr>
          <p:nvPr>
            <p:ph idx="1"/>
          </p:nvPr>
        </p:nvSpPr>
        <p:spPr>
          <a:xfrm>
            <a:off x="793661" y="2599509"/>
            <a:ext cx="4530898" cy="3639450"/>
          </a:xfrm>
        </p:spPr>
        <p:txBody>
          <a:bodyPr anchor="ctr">
            <a:normAutofit/>
          </a:bodyPr>
          <a:lstStyle/>
          <a:p>
            <a:r>
              <a:rPr lang="en-GB" sz="2000" noProof="0" dirty="0"/>
              <a:t>Implementation of Counter Terrorism Legislation. </a:t>
            </a:r>
          </a:p>
          <a:p>
            <a:endParaRPr lang="en-GB" sz="2000" noProof="0" dirty="0"/>
          </a:p>
          <a:p>
            <a:r>
              <a:rPr lang="en-GB" sz="2000" noProof="0" dirty="0"/>
              <a:t>Creation of Counter Terrorism Strategies. </a:t>
            </a:r>
          </a:p>
          <a:p>
            <a:endParaRPr lang="en-GB" sz="2000" noProof="0" dirty="0"/>
          </a:p>
          <a:p>
            <a:r>
              <a:rPr lang="en-GB" sz="2000" noProof="0" dirty="0"/>
              <a:t>States in the USA have opted for sub state definitions to suit their political purposes – How can this work?</a:t>
            </a:r>
          </a:p>
        </p:txBody>
      </p:sp>
      <p:pic>
        <p:nvPicPr>
          <p:cNvPr id="4" name="Picture 4" descr="The Political Economy of Economic Policy - IMF F&amp;D">
            <a:extLst>
              <a:ext uri="{FF2B5EF4-FFF2-40B4-BE49-F238E27FC236}">
                <a16:creationId xmlns:a16="http://schemas.microsoft.com/office/drawing/2014/main" id="{F75F346D-8301-40DD-3C87-3F58FCFC33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11532" y="2649409"/>
            <a:ext cx="5150277" cy="3383936"/>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17608147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0">
            <a:extLst>
              <a:ext uri="{FF2B5EF4-FFF2-40B4-BE49-F238E27FC236}">
                <a16:creationId xmlns:a16="http://schemas.microsoft.com/office/drawing/2014/main" id="{EB708185-20C0-40F2-8F2D-8EB9E34B3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3" name="Group 12">
            <a:extLst>
              <a:ext uri="{FF2B5EF4-FFF2-40B4-BE49-F238E27FC236}">
                <a16:creationId xmlns:a16="http://schemas.microsoft.com/office/drawing/2014/main" id="{19A6B5CE-CB1D-48EE-8B43-E952235C8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4" name="Rectangle 13">
              <a:extLst>
                <a:ext uri="{FF2B5EF4-FFF2-40B4-BE49-F238E27FC236}">
                  <a16:creationId xmlns:a16="http://schemas.microsoft.com/office/drawing/2014/main" id="{E3F3EAA5-4E15-400B-BBA3-82B3F49A2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72BA2E40-BE9B-4C54-9CDD-40EE804CC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7" name="Rectangle 16">
            <a:extLst>
              <a:ext uri="{FF2B5EF4-FFF2-40B4-BE49-F238E27FC236}">
                <a16:creationId xmlns:a16="http://schemas.microsoft.com/office/drawing/2014/main" id="{0DA909B4-15FF-46A6-8A7F-7AEF977FE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EAF9C3F-72C9-58BB-0828-4E5445E71367}"/>
              </a:ext>
            </a:extLst>
          </p:cNvPr>
          <p:cNvSpPr>
            <a:spLocks noGrp="1"/>
          </p:cNvSpPr>
          <p:nvPr>
            <p:ph type="title"/>
          </p:nvPr>
        </p:nvSpPr>
        <p:spPr>
          <a:xfrm>
            <a:off x="1057025" y="922644"/>
            <a:ext cx="5040285" cy="1169585"/>
          </a:xfrm>
        </p:spPr>
        <p:txBody>
          <a:bodyPr anchor="b">
            <a:normAutofit fontScale="90000"/>
          </a:bodyPr>
          <a:lstStyle/>
          <a:p>
            <a:r>
              <a:rPr lang="en-GB" sz="4000" noProof="0" dirty="0"/>
              <a:t>Defining Political Violence </a:t>
            </a:r>
          </a:p>
        </p:txBody>
      </p:sp>
      <p:sp>
        <p:nvSpPr>
          <p:cNvPr id="19" name="Rectangle 1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83DD792A-34C9-3347-41AD-E0CBF7959372}"/>
              </a:ext>
            </a:extLst>
          </p:cNvPr>
          <p:cNvSpPr>
            <a:spLocks noGrp="1"/>
          </p:cNvSpPr>
          <p:nvPr>
            <p:ph idx="1"/>
          </p:nvPr>
        </p:nvSpPr>
        <p:spPr>
          <a:xfrm>
            <a:off x="1055715" y="2508105"/>
            <a:ext cx="5040285" cy="3632493"/>
          </a:xfrm>
        </p:spPr>
        <p:txBody>
          <a:bodyPr anchor="ctr">
            <a:normAutofit/>
          </a:bodyPr>
          <a:lstStyle/>
          <a:p>
            <a:r>
              <a:rPr lang="en-GB" sz="1900" noProof="0" dirty="0"/>
              <a:t>‘Guerrilla Warfare’ </a:t>
            </a:r>
          </a:p>
          <a:p>
            <a:pPr marL="0" indent="0">
              <a:buNone/>
            </a:pPr>
            <a:r>
              <a:rPr lang="en-GB" sz="1900" noProof="0" dirty="0"/>
              <a:t>– targets military personnel and facilities </a:t>
            </a:r>
          </a:p>
          <a:p>
            <a:endParaRPr lang="en-GB" sz="1900" noProof="0" dirty="0"/>
          </a:p>
          <a:p>
            <a:r>
              <a:rPr lang="en-GB" sz="1900" noProof="0" dirty="0"/>
              <a:t>‘Freedom Fighter’ </a:t>
            </a:r>
          </a:p>
          <a:p>
            <a:pPr marL="0" indent="0">
              <a:buNone/>
            </a:pPr>
            <a:r>
              <a:rPr lang="en-GB" sz="1900" noProof="0" dirty="0"/>
              <a:t>– conducts a campaign to liberate people from dictatorial oppression</a:t>
            </a:r>
          </a:p>
          <a:p>
            <a:endParaRPr lang="en-GB" sz="1900" noProof="0" dirty="0"/>
          </a:p>
          <a:p>
            <a:r>
              <a:rPr lang="en-GB" sz="1900" noProof="0" dirty="0"/>
              <a:t> ‘Terrorism’ </a:t>
            </a:r>
          </a:p>
          <a:p>
            <a:pPr marL="0" indent="0">
              <a:buNone/>
            </a:pPr>
            <a:r>
              <a:rPr lang="en-GB" sz="1900" noProof="0" dirty="0"/>
              <a:t>– indiscriminately targets civilians to achieve political ends </a:t>
            </a:r>
          </a:p>
        </p:txBody>
      </p:sp>
      <p:pic>
        <p:nvPicPr>
          <p:cNvPr id="5" name="Picture 6" descr="9/11 Quotes: Remembering September 11th With A Rainbow Sign On The Eve |  Adebiyi&amp;#39;s Blog">
            <a:extLst>
              <a:ext uri="{FF2B5EF4-FFF2-40B4-BE49-F238E27FC236}">
                <a16:creationId xmlns:a16="http://schemas.microsoft.com/office/drawing/2014/main" id="{A8500EAA-300C-7BB1-9B82-751331D5794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09" r="7971" b="-5"/>
          <a:stretch/>
        </p:blipFill>
        <p:spPr bwMode="auto">
          <a:xfrm>
            <a:off x="6946666"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Free Wales Army - Wikipedia">
            <a:extLst>
              <a:ext uri="{FF2B5EF4-FFF2-40B4-BE49-F238E27FC236}">
                <a16:creationId xmlns:a16="http://schemas.microsoft.com/office/drawing/2014/main" id="{B73D0872-BC3C-FFCE-56C1-22D2191BD4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106" r="20188" b="-3"/>
          <a:stretch/>
        </p:blipFill>
        <p:spPr bwMode="auto">
          <a:xfrm>
            <a:off x="9223523" y="774285"/>
            <a:ext cx="2112264" cy="199967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Guerrilla Warfare by Guevara | Waterstones">
            <a:extLst>
              <a:ext uri="{FF2B5EF4-FFF2-40B4-BE49-F238E27FC236}">
                <a16:creationId xmlns:a16="http://schemas.microsoft.com/office/drawing/2014/main" id="{10F5F35F-7AAF-4708-D2C8-858882AD332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8731" r="-1" b="32547"/>
          <a:stretch/>
        </p:blipFill>
        <p:spPr bwMode="auto">
          <a:xfrm>
            <a:off x="6946667" y="2942704"/>
            <a:ext cx="4389120" cy="3213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25877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30A8FA3-002E-0992-75F1-A76692CA4504}"/>
              </a:ext>
            </a:extLst>
          </p:cNvPr>
          <p:cNvSpPr>
            <a:spLocks noGrp="1"/>
          </p:cNvSpPr>
          <p:nvPr>
            <p:ph type="title"/>
          </p:nvPr>
        </p:nvSpPr>
        <p:spPr>
          <a:xfrm>
            <a:off x="6803409" y="762001"/>
            <a:ext cx="4156512" cy="1708244"/>
          </a:xfrm>
        </p:spPr>
        <p:txBody>
          <a:bodyPr anchor="ctr">
            <a:normAutofit/>
          </a:bodyPr>
          <a:lstStyle/>
          <a:p>
            <a:r>
              <a:rPr lang="en-GB" sz="3700" noProof="0" dirty="0"/>
              <a:t>Who does, and who should define Terrorism?</a:t>
            </a:r>
          </a:p>
        </p:txBody>
      </p:sp>
      <p:pic>
        <p:nvPicPr>
          <p:cNvPr id="5" name="Picture 4" descr="Abstract blurred public library with bookshelves">
            <a:extLst>
              <a:ext uri="{FF2B5EF4-FFF2-40B4-BE49-F238E27FC236}">
                <a16:creationId xmlns:a16="http://schemas.microsoft.com/office/drawing/2014/main" id="{467706DB-56CE-296C-2763-1783D0BFF1EA}"/>
              </a:ext>
            </a:extLst>
          </p:cNvPr>
          <p:cNvPicPr>
            <a:picLocks noChangeAspect="1"/>
          </p:cNvPicPr>
          <p:nvPr/>
        </p:nvPicPr>
        <p:blipFill rotWithShape="1">
          <a:blip r:embed="rId2"/>
          <a:srcRect l="9163" r="31503" b="-2"/>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2AAB36AE-8E3F-C382-6E08-6CA231E3404F}"/>
              </a:ext>
            </a:extLst>
          </p:cNvPr>
          <p:cNvSpPr>
            <a:spLocks noGrp="1"/>
          </p:cNvSpPr>
          <p:nvPr>
            <p:ph idx="1"/>
          </p:nvPr>
        </p:nvSpPr>
        <p:spPr>
          <a:xfrm>
            <a:off x="6803409" y="2470245"/>
            <a:ext cx="4156512" cy="3769835"/>
          </a:xfrm>
        </p:spPr>
        <p:txBody>
          <a:bodyPr anchor="ctr">
            <a:normAutofit/>
          </a:bodyPr>
          <a:lstStyle/>
          <a:p>
            <a:pPr>
              <a:buFont typeface="Wingdings" panose="05000000000000000000" pitchFamily="2" charset="2"/>
              <a:buChar char="Ø"/>
            </a:pPr>
            <a:r>
              <a:rPr lang="en-GB" sz="2000" noProof="0" dirty="0"/>
              <a:t>Politicians or Policy Makers?</a:t>
            </a:r>
          </a:p>
          <a:p>
            <a:pPr marL="0" indent="0">
              <a:buNone/>
            </a:pPr>
            <a:endParaRPr lang="en-GB" sz="2000" noProof="0" dirty="0"/>
          </a:p>
          <a:p>
            <a:pPr>
              <a:buFont typeface="Wingdings" panose="05000000000000000000" pitchFamily="2" charset="2"/>
              <a:buChar char="Ø"/>
            </a:pPr>
            <a:r>
              <a:rPr lang="en-GB" sz="2000" noProof="0" dirty="0"/>
              <a:t>Academics?</a:t>
            </a:r>
          </a:p>
          <a:p>
            <a:pPr marL="0" indent="0">
              <a:buNone/>
            </a:pPr>
            <a:endParaRPr lang="en-GB" sz="2000" noProof="0" dirty="0"/>
          </a:p>
          <a:p>
            <a:pPr>
              <a:buFont typeface="Wingdings" panose="05000000000000000000" pitchFamily="2" charset="2"/>
              <a:buChar char="Ø"/>
            </a:pPr>
            <a:r>
              <a:rPr lang="en-GB" sz="2000" noProof="0" dirty="0"/>
              <a:t>Media?</a:t>
            </a:r>
          </a:p>
          <a:p>
            <a:pPr marL="0" indent="0">
              <a:buNone/>
            </a:pPr>
            <a:endParaRPr lang="en-GB" sz="2000" noProof="0" dirty="0"/>
          </a:p>
          <a:p>
            <a:pPr>
              <a:buFont typeface="Wingdings" panose="05000000000000000000" pitchFamily="2" charset="2"/>
              <a:buChar char="Ø"/>
            </a:pPr>
            <a:r>
              <a:rPr lang="en-GB" sz="2000" noProof="0" dirty="0"/>
              <a:t>Investigators? </a:t>
            </a:r>
          </a:p>
          <a:p>
            <a:pPr marL="0" indent="0">
              <a:buNone/>
            </a:pPr>
            <a:endParaRPr lang="en-GB" sz="2000" noProof="0" dirty="0"/>
          </a:p>
        </p:txBody>
      </p:sp>
    </p:spTree>
    <p:extLst>
      <p:ext uri="{BB962C8B-B14F-4D97-AF65-F5344CB8AC3E}">
        <p14:creationId xmlns:p14="http://schemas.microsoft.com/office/powerpoint/2010/main" val="8968129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7891482-C38A-4F0C-8183-0121632F0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5EEE2F9-290F-A4E8-9107-37F92D090E82}"/>
              </a:ext>
            </a:extLst>
          </p:cNvPr>
          <p:cNvSpPr>
            <a:spLocks noGrp="1"/>
          </p:cNvSpPr>
          <p:nvPr>
            <p:ph type="title"/>
          </p:nvPr>
        </p:nvSpPr>
        <p:spPr>
          <a:xfrm>
            <a:off x="5430129" y="486185"/>
            <a:ext cx="6118403" cy="730070"/>
          </a:xfrm>
        </p:spPr>
        <p:txBody>
          <a:bodyPr>
            <a:normAutofit/>
          </a:bodyPr>
          <a:lstStyle/>
          <a:p>
            <a:r>
              <a:rPr lang="en-GB" noProof="0" dirty="0"/>
              <a:t>UK Legal Definition</a:t>
            </a:r>
          </a:p>
        </p:txBody>
      </p:sp>
      <p:pic>
        <p:nvPicPr>
          <p:cNvPr id="4" name="Picture 2" descr="Legislation.gov.uk - Mental Health Law Online">
            <a:extLst>
              <a:ext uri="{FF2B5EF4-FFF2-40B4-BE49-F238E27FC236}">
                <a16:creationId xmlns:a16="http://schemas.microsoft.com/office/drawing/2014/main" id="{8BAB2100-2CD9-7B04-F555-17080C30F8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851" y="1216254"/>
            <a:ext cx="4100921" cy="1190986"/>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Miranda detention is a &quot;defining point&quot; - Index on Censorship Index on  Censorship">
            <a:extLst>
              <a:ext uri="{FF2B5EF4-FFF2-40B4-BE49-F238E27FC236}">
                <a16:creationId xmlns:a16="http://schemas.microsoft.com/office/drawing/2014/main" id="{596B1952-B5FD-F4D2-071F-3CFBC7E57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2024" y="3531496"/>
            <a:ext cx="4072421" cy="271001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3B2B4BD-8BBC-89A1-C2A4-9D3C1E08A9CA}"/>
              </a:ext>
            </a:extLst>
          </p:cNvPr>
          <p:cNvSpPr>
            <a:spLocks noGrp="1"/>
          </p:cNvSpPr>
          <p:nvPr>
            <p:ph idx="1"/>
          </p:nvPr>
        </p:nvSpPr>
        <p:spPr>
          <a:xfrm>
            <a:off x="4912623" y="1539240"/>
            <a:ext cx="6873526" cy="4832576"/>
          </a:xfrm>
        </p:spPr>
        <p:txBody>
          <a:bodyPr vert="horz" lIns="91440" tIns="45720" rIns="91440" bIns="45720" rtlCol="0" anchor="t">
            <a:normAutofit fontScale="92500" lnSpcReduction="10000"/>
          </a:bodyPr>
          <a:lstStyle/>
          <a:p>
            <a:pPr marL="0" indent="0">
              <a:spcBef>
                <a:spcPct val="50000"/>
              </a:spcBef>
              <a:buNone/>
              <a:defRPr/>
            </a:pPr>
            <a:r>
              <a:rPr lang="en-GB" sz="1800" u="sng" noProof="0" dirty="0"/>
              <a:t>“Terrorism” </a:t>
            </a:r>
          </a:p>
          <a:p>
            <a:pPr>
              <a:spcBef>
                <a:spcPct val="50000"/>
              </a:spcBef>
              <a:defRPr/>
            </a:pPr>
            <a:r>
              <a:rPr lang="en-GB" sz="1800" noProof="0" dirty="0"/>
              <a:t>The use or threat of “action” where -</a:t>
            </a:r>
          </a:p>
          <a:p>
            <a:pPr marL="342900" indent="-342900">
              <a:buAutoNum type="alphaLcParenBoth"/>
            </a:pPr>
            <a:r>
              <a:rPr lang="en-GB" sz="1800" noProof="0" dirty="0"/>
              <a:t>involves serious violence against a person,</a:t>
            </a:r>
          </a:p>
          <a:p>
            <a:pPr marL="0" indent="0">
              <a:buNone/>
            </a:pPr>
            <a:r>
              <a:rPr lang="en-GB" sz="1800" noProof="0" dirty="0"/>
              <a:t>(b) involves serious damage to property,</a:t>
            </a:r>
          </a:p>
          <a:p>
            <a:pPr marL="0" indent="0">
              <a:buNone/>
            </a:pPr>
            <a:r>
              <a:rPr lang="en-GB" sz="1800" noProof="0" dirty="0"/>
              <a:t>(c) endangers a person's life, other than that of the person committing the action,</a:t>
            </a:r>
          </a:p>
          <a:p>
            <a:pPr marL="0" indent="0">
              <a:buNone/>
            </a:pPr>
            <a:r>
              <a:rPr lang="en-GB" sz="1800" noProof="0" dirty="0"/>
              <a:t>(d) creates a serious risk to the health or safety of the public or a section of the public, or</a:t>
            </a:r>
          </a:p>
          <a:p>
            <a:pPr marL="0" indent="0">
              <a:buNone/>
            </a:pPr>
            <a:r>
              <a:rPr lang="en-GB" sz="1800" noProof="0" dirty="0"/>
              <a:t>(e) is designed seriously to interfere with or seriously to disrupt an electronic system,</a:t>
            </a:r>
          </a:p>
          <a:p>
            <a:pPr indent="-228600">
              <a:buFont typeface="Arial" panose="020B0604020202020204" pitchFamily="34" charset="0"/>
              <a:buChar char="•"/>
            </a:pPr>
            <a:endParaRPr lang="en-GB" sz="1800" noProof="0" dirty="0"/>
          </a:p>
          <a:p>
            <a:r>
              <a:rPr lang="en-GB" sz="1800" noProof="0" dirty="0"/>
              <a:t>to influence the government, or an international governmental organisation, </a:t>
            </a:r>
            <a:endParaRPr lang="en-GB" sz="1800" noProof="0" dirty="0">
              <a:cs typeface="Calibri"/>
            </a:endParaRPr>
          </a:p>
          <a:p>
            <a:r>
              <a:rPr lang="en-GB" sz="1800" noProof="0" dirty="0"/>
              <a:t>Or to intimidate the public, or a section of the public, </a:t>
            </a:r>
          </a:p>
          <a:p>
            <a:pPr indent="-228600">
              <a:buFont typeface="Arial" panose="020B0604020202020204" pitchFamily="34" charset="0"/>
              <a:buChar char="•"/>
            </a:pPr>
            <a:r>
              <a:rPr lang="en-GB" sz="1800" noProof="0" dirty="0"/>
              <a:t>Or the purpose of advancing</a:t>
            </a:r>
          </a:p>
          <a:p>
            <a:pPr>
              <a:spcBef>
                <a:spcPct val="50000"/>
              </a:spcBef>
              <a:defRPr/>
            </a:pPr>
            <a:r>
              <a:rPr lang="en-GB" sz="1800" noProof="0" dirty="0"/>
              <a:t>A </a:t>
            </a:r>
            <a:r>
              <a:rPr lang="en-GB" sz="1800" u="sng" noProof="0" dirty="0"/>
              <a:t>Political, Racial, Religious or Ideological </a:t>
            </a:r>
            <a:r>
              <a:rPr lang="en-GB" sz="1800" noProof="0" dirty="0"/>
              <a:t>(PRRI) Cause. </a:t>
            </a:r>
          </a:p>
        </p:txBody>
      </p:sp>
      <p:sp>
        <p:nvSpPr>
          <p:cNvPr id="37" name="Arc 36">
            <a:extLst>
              <a:ext uri="{FF2B5EF4-FFF2-40B4-BE49-F238E27FC236}">
                <a16:creationId xmlns:a16="http://schemas.microsoft.com/office/drawing/2014/main" id="{DA4B6E73-2318-4814-8EB1-306D537236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064111">
            <a:off x="-991925" y="5644752"/>
            <a:ext cx="2987899" cy="2987899"/>
          </a:xfrm>
          <a:prstGeom prst="arc">
            <a:avLst>
              <a:gd name="adj1" fmla="val 16200000"/>
              <a:gd name="adj2" fmla="val 21581479"/>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272963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39BB-58D3-B8E0-6DD6-70BC7CDC1475}"/>
              </a:ext>
            </a:extLst>
          </p:cNvPr>
          <p:cNvSpPr>
            <a:spLocks noGrp="1"/>
          </p:cNvSpPr>
          <p:nvPr>
            <p:ph type="title"/>
          </p:nvPr>
        </p:nvSpPr>
        <p:spPr/>
        <p:txBody>
          <a:bodyPr/>
          <a:lstStyle/>
          <a:p>
            <a:r>
              <a:rPr lang="en-GB" dirty="0"/>
              <a:t>Concise Version</a:t>
            </a:r>
            <a:endParaRPr lang="en-US" dirty="0"/>
          </a:p>
        </p:txBody>
      </p:sp>
      <p:sp>
        <p:nvSpPr>
          <p:cNvPr id="3" name="Content Placeholder 2">
            <a:extLst>
              <a:ext uri="{FF2B5EF4-FFF2-40B4-BE49-F238E27FC236}">
                <a16:creationId xmlns:a16="http://schemas.microsoft.com/office/drawing/2014/main" id="{EF5CFE6C-4354-F986-3C4F-3F239CAD3D0B}"/>
              </a:ext>
            </a:extLst>
          </p:cNvPr>
          <p:cNvSpPr>
            <a:spLocks noGrp="1"/>
          </p:cNvSpPr>
          <p:nvPr>
            <p:ph idx="1"/>
          </p:nvPr>
        </p:nvSpPr>
        <p:spPr>
          <a:xfrm>
            <a:off x="838200" y="1557867"/>
            <a:ext cx="10515600" cy="4619096"/>
          </a:xfrm>
        </p:spPr>
        <p:txBody>
          <a:bodyPr>
            <a:normAutofit/>
          </a:bodyPr>
          <a:lstStyle/>
          <a:p>
            <a:pPr algn="ctr"/>
            <a:r>
              <a:rPr lang="en-GB" b="1" dirty="0"/>
              <a:t>The Terrorism Act 2000 defines terrorism, both in and outside of the UK, as the use or threat of one or more of the actions listed below, and where they are designed to influence the government, or an international governmental organisation or to intimidate the public. The use or threat must also be for the purpose of advance of a political, religious, racial or ideological cause (CPS, 2023). </a:t>
            </a:r>
          </a:p>
          <a:p>
            <a:pPr algn="ctr"/>
            <a:r>
              <a:rPr lang="en-GB" dirty="0"/>
              <a:t>Range of actions that fall under the definition</a:t>
            </a:r>
          </a:p>
          <a:p>
            <a:pPr algn="ctr"/>
            <a:r>
              <a:rPr lang="en-GB" dirty="0"/>
              <a:t>Serious violence against a person, serious damage to a building, endangering life, creating serious risk to the health or safety of the public, an action designed to seriously interfere with or disrupt electronic systems (CPS, 2023)</a:t>
            </a:r>
            <a:endParaRPr lang="en-US" dirty="0"/>
          </a:p>
        </p:txBody>
      </p:sp>
    </p:spTree>
    <p:extLst>
      <p:ext uri="{BB962C8B-B14F-4D97-AF65-F5344CB8AC3E}">
        <p14:creationId xmlns:p14="http://schemas.microsoft.com/office/powerpoint/2010/main" val="6203755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CBF47B3-9E14-D182-1369-C841C6F1263F}"/>
              </a:ext>
            </a:extLst>
          </p:cNvPr>
          <p:cNvSpPr txBox="1"/>
          <p:nvPr/>
        </p:nvSpPr>
        <p:spPr>
          <a:xfrm>
            <a:off x="876694" y="2533476"/>
            <a:ext cx="3331526"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What if these incidents were caused by another country or groups?</a:t>
            </a:r>
          </a:p>
        </p:txBody>
      </p:sp>
      <p:pic>
        <p:nvPicPr>
          <p:cNvPr id="5" name="Picture 4" descr="A person and person smiling&#10;&#10;AI-generated content may be incorrect.">
            <a:extLst>
              <a:ext uri="{FF2B5EF4-FFF2-40B4-BE49-F238E27FC236}">
                <a16:creationId xmlns:a16="http://schemas.microsoft.com/office/drawing/2014/main" id="{28901798-2372-78D5-1950-F336ACA375D1}"/>
              </a:ext>
            </a:extLst>
          </p:cNvPr>
          <p:cNvPicPr>
            <a:picLocks noChangeAspect="1"/>
          </p:cNvPicPr>
          <p:nvPr/>
        </p:nvPicPr>
        <p:blipFill>
          <a:blip r:embed="rId3"/>
          <a:stretch>
            <a:fillRect/>
          </a:stretch>
        </p:blipFill>
        <p:spPr>
          <a:xfrm>
            <a:off x="5230667" y="499414"/>
            <a:ext cx="2766550" cy="2028576"/>
          </a:xfrm>
          <a:prstGeom prst="rect">
            <a:avLst/>
          </a:prstGeom>
        </p:spPr>
      </p:pic>
      <p:pic>
        <p:nvPicPr>
          <p:cNvPr id="2" name="Picture 1" descr="A large fire at night&#10;&#10;AI-generated content may be incorrect.">
            <a:extLst>
              <a:ext uri="{FF2B5EF4-FFF2-40B4-BE49-F238E27FC236}">
                <a16:creationId xmlns:a16="http://schemas.microsoft.com/office/drawing/2014/main" id="{2342EDA6-4E81-0ED2-C027-C8E177F48710}"/>
              </a:ext>
            </a:extLst>
          </p:cNvPr>
          <p:cNvPicPr>
            <a:picLocks noChangeAspect="1"/>
          </p:cNvPicPr>
          <p:nvPr/>
        </p:nvPicPr>
        <p:blipFill>
          <a:blip r:embed="rId4"/>
          <a:srcRect r="7883" b="2"/>
          <a:stretch>
            <a:fillRect/>
          </a:stretch>
        </p:blipFill>
        <p:spPr>
          <a:xfrm>
            <a:off x="4195497" y="3424516"/>
            <a:ext cx="3614814" cy="2552760"/>
          </a:xfrm>
          <a:prstGeom prst="rect">
            <a:avLst/>
          </a:prstGeom>
        </p:spPr>
      </p:pic>
      <p:pic>
        <p:nvPicPr>
          <p:cNvPr id="3" name="Picture 2" descr="A building on fire with smoke and flames&#10;&#10;AI-generated content may be incorrect.">
            <a:extLst>
              <a:ext uri="{FF2B5EF4-FFF2-40B4-BE49-F238E27FC236}">
                <a16:creationId xmlns:a16="http://schemas.microsoft.com/office/drawing/2014/main" id="{8C828319-7029-4A5B-8753-A16DB43A5841}"/>
              </a:ext>
            </a:extLst>
          </p:cNvPr>
          <p:cNvPicPr>
            <a:picLocks noChangeAspect="1"/>
          </p:cNvPicPr>
          <p:nvPr/>
        </p:nvPicPr>
        <p:blipFill>
          <a:blip r:embed="rId5"/>
          <a:srcRect t="10133" r="1" b="6624"/>
          <a:stretch>
            <a:fillRect/>
          </a:stretch>
        </p:blipFill>
        <p:spPr>
          <a:xfrm>
            <a:off x="8371969" y="2029923"/>
            <a:ext cx="3331526" cy="2796506"/>
          </a:xfrm>
          <a:prstGeom prst="rect">
            <a:avLst/>
          </a:prstGeom>
        </p:spPr>
      </p:pic>
      <p:grpSp>
        <p:nvGrpSpPr>
          <p:cNvPr id="16" name="Group 15">
            <a:extLst>
              <a:ext uri="{FF2B5EF4-FFF2-40B4-BE49-F238E27FC236}">
                <a16:creationId xmlns:a16="http://schemas.microsoft.com/office/drawing/2014/main" id="{50A0A18D-98B4-40E5-4078-A318C95547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7" name="Rectangle 16">
              <a:extLst>
                <a:ext uri="{FF2B5EF4-FFF2-40B4-BE49-F238E27FC236}">
                  <a16:creationId xmlns:a16="http://schemas.microsoft.com/office/drawing/2014/main" id="{B102A9A7-35A0-25BE-8907-0AB62C454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28BDF14-9776-769C-B15E-E2D6BA4DC8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2684821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78F7DF9-10E8-A3CC-0BF6-74366D38D8D1}"/>
              </a:ext>
            </a:extLst>
          </p:cNvPr>
          <p:cNvSpPr>
            <a:spLocks noGrp="1"/>
          </p:cNvSpPr>
          <p:nvPr>
            <p:ph type="title"/>
          </p:nvPr>
        </p:nvSpPr>
        <p:spPr>
          <a:xfrm>
            <a:off x="838200" y="585216"/>
            <a:ext cx="10515600" cy="1325563"/>
          </a:xfrm>
        </p:spPr>
        <p:txBody>
          <a:bodyPr>
            <a:normAutofit/>
          </a:bodyPr>
          <a:lstStyle/>
          <a:p>
            <a:r>
              <a:rPr lang="en-GB" noProof="0" dirty="0">
                <a:solidFill>
                  <a:srgbClr val="FFFFFF"/>
                </a:solidFill>
              </a:rPr>
              <a:t>USA Legal Definition</a:t>
            </a:r>
          </a:p>
        </p:txBody>
      </p:sp>
      <p:pic>
        <p:nvPicPr>
          <p:cNvPr id="4" name="Picture 2" descr="United States Government | Days Gone Wiki | Fandom">
            <a:extLst>
              <a:ext uri="{FF2B5EF4-FFF2-40B4-BE49-F238E27FC236}">
                <a16:creationId xmlns:a16="http://schemas.microsoft.com/office/drawing/2014/main" id="{63D7CBF3-EBF1-E557-C66A-00789130D9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555" r="4858" b="-1"/>
          <a:stretch/>
        </p:blipFill>
        <p:spPr bwMode="auto">
          <a:xfrm>
            <a:off x="838200" y="2803856"/>
            <a:ext cx="5355841" cy="31434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E2433B-9E4A-9B3C-5946-CE1664F597CD}"/>
              </a:ext>
            </a:extLst>
          </p:cNvPr>
          <p:cNvSpPr>
            <a:spLocks noGrp="1"/>
          </p:cNvSpPr>
          <p:nvPr>
            <p:ph idx="1"/>
          </p:nvPr>
        </p:nvSpPr>
        <p:spPr>
          <a:xfrm>
            <a:off x="6633029" y="2516777"/>
            <a:ext cx="4717723" cy="3993752"/>
          </a:xfrm>
        </p:spPr>
        <p:txBody>
          <a:bodyPr anchor="ctr">
            <a:normAutofit fontScale="92500"/>
          </a:bodyPr>
          <a:lstStyle/>
          <a:p>
            <a:r>
              <a:rPr lang="en-GB" noProof="0" dirty="0"/>
              <a:t>United States Government relies upon the definition which contains the term “non-combatants”</a:t>
            </a:r>
          </a:p>
          <a:p>
            <a:pPr marL="0" indent="0">
              <a:buNone/>
            </a:pPr>
            <a:r>
              <a:rPr lang="en-GB" noProof="0" dirty="0"/>
              <a:t> </a:t>
            </a:r>
          </a:p>
          <a:p>
            <a:pPr lvl="1"/>
            <a:r>
              <a:rPr lang="en-GB" sz="2800" noProof="0" dirty="0"/>
              <a:t>What does ‘non-combatants’ mean to you?</a:t>
            </a:r>
          </a:p>
          <a:p>
            <a:pPr marL="457200" lvl="1" indent="0">
              <a:buNone/>
            </a:pPr>
            <a:endParaRPr lang="en-GB" sz="2800" noProof="0" dirty="0"/>
          </a:p>
          <a:p>
            <a:pPr lvl="1"/>
            <a:r>
              <a:rPr lang="en-GB" sz="2800" noProof="0" dirty="0"/>
              <a:t>What about ‘off-duty’ combatants? </a:t>
            </a:r>
          </a:p>
        </p:txBody>
      </p:sp>
    </p:spTree>
    <p:extLst>
      <p:ext uri="{BB962C8B-B14F-4D97-AF65-F5344CB8AC3E}">
        <p14:creationId xmlns:p14="http://schemas.microsoft.com/office/powerpoint/2010/main" val="27753501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FA382-787A-0A05-A69B-594CACF5A572}"/>
              </a:ext>
            </a:extLst>
          </p:cNvPr>
          <p:cNvSpPr>
            <a:spLocks noGrp="1"/>
          </p:cNvSpPr>
          <p:nvPr>
            <p:ph type="title"/>
          </p:nvPr>
        </p:nvSpPr>
        <p:spPr>
          <a:xfrm>
            <a:off x="6486524" y="629266"/>
            <a:ext cx="5053203" cy="1676603"/>
          </a:xfrm>
        </p:spPr>
        <p:txBody>
          <a:bodyPr>
            <a:normAutofit/>
          </a:bodyPr>
          <a:lstStyle/>
          <a:p>
            <a:r>
              <a:rPr lang="en-GB" noProof="0" dirty="0"/>
              <a:t>Problems of Defining Terrorism</a:t>
            </a:r>
          </a:p>
        </p:txBody>
      </p:sp>
      <p:sp>
        <p:nvSpPr>
          <p:cNvPr id="11" name="Rectangle 10">
            <a:extLst>
              <a:ext uri="{FF2B5EF4-FFF2-40B4-BE49-F238E27FC236}">
                <a16:creationId xmlns:a16="http://schemas.microsoft.com/office/drawing/2014/main" id="{9F620FD9-5A17-4A65-B166-3E0EE820EE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90566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ounded Rectangle 9">
            <a:extLst>
              <a:ext uri="{FF2B5EF4-FFF2-40B4-BE49-F238E27FC236}">
                <a16:creationId xmlns:a16="http://schemas.microsoft.com/office/drawing/2014/main" id="{84F02FAD-10F5-4D80-993C-B851BF049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512559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descr="Civilians 'suffer first, last and in the middle' during wartime, Stanford  scholar says">
            <a:extLst>
              <a:ext uri="{FF2B5EF4-FFF2-40B4-BE49-F238E27FC236}">
                <a16:creationId xmlns:a16="http://schemas.microsoft.com/office/drawing/2014/main" id="{7F46BD32-6103-0397-3D52-9438FF86A4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923"/>
          <a:stretch/>
        </p:blipFill>
        <p:spPr bwMode="auto">
          <a:xfrm>
            <a:off x="804672" y="803050"/>
            <a:ext cx="2170252" cy="183826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Police officer killed in Westminster terror attack named - ITV News">
            <a:extLst>
              <a:ext uri="{FF2B5EF4-FFF2-40B4-BE49-F238E27FC236}">
                <a16:creationId xmlns:a16="http://schemas.microsoft.com/office/drawing/2014/main" id="{9619379A-9EFE-641F-152B-537860E5C07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975" r="18034" b="-1"/>
          <a:stretch/>
        </p:blipFill>
        <p:spPr bwMode="auto">
          <a:xfrm>
            <a:off x="3135793" y="803050"/>
            <a:ext cx="2166243" cy="183826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2AFCEF57-50AD-7140-4B5A-0760931688FD}"/>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253" b="-4"/>
          <a:stretch/>
        </p:blipFill>
        <p:spPr bwMode="auto">
          <a:xfrm>
            <a:off x="804672" y="2795222"/>
            <a:ext cx="4511508" cy="3112797"/>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BF72D34-56F2-6D0C-4523-B23B4E9980ED}"/>
              </a:ext>
            </a:extLst>
          </p:cNvPr>
          <p:cNvSpPr>
            <a:spLocks noGrp="1"/>
          </p:cNvSpPr>
          <p:nvPr>
            <p:ph idx="1"/>
          </p:nvPr>
        </p:nvSpPr>
        <p:spPr>
          <a:xfrm>
            <a:off x="6486524" y="2438400"/>
            <a:ext cx="5053203" cy="3785419"/>
          </a:xfrm>
        </p:spPr>
        <p:txBody>
          <a:bodyPr>
            <a:normAutofit/>
          </a:bodyPr>
          <a:lstStyle/>
          <a:p>
            <a:r>
              <a:rPr lang="en-GB" sz="2000" noProof="0" dirty="0" err="1"/>
              <a:t>Schwenkbekker</a:t>
            </a:r>
            <a:r>
              <a:rPr lang="en-GB" sz="2000" noProof="0" dirty="0"/>
              <a:t> (2009) describes terrorism as targeting ‘innocents’ or ‘civilians’ </a:t>
            </a:r>
          </a:p>
          <a:p>
            <a:endParaRPr lang="en-GB" sz="2000" noProof="0" dirty="0"/>
          </a:p>
          <a:p>
            <a:r>
              <a:rPr lang="en-GB" sz="2000" noProof="0" dirty="0"/>
              <a:t>Richardson (2006), Ganor (1998) and Wilkinson (2003) argues that the definition should include the deliberate targeting of civilians</a:t>
            </a:r>
          </a:p>
          <a:p>
            <a:endParaRPr lang="en-GB" sz="2000" noProof="0" dirty="0"/>
          </a:p>
          <a:p>
            <a:r>
              <a:rPr lang="en-GB" sz="2000" noProof="0" dirty="0"/>
              <a:t>Whittaker (2004) concentrates on ‘civilians’ or ‘non-combatants’ targets </a:t>
            </a:r>
          </a:p>
          <a:p>
            <a:endParaRPr lang="en-GB" sz="2000" noProof="0" dirty="0"/>
          </a:p>
        </p:txBody>
      </p:sp>
    </p:spTree>
    <p:extLst>
      <p:ext uri="{BB962C8B-B14F-4D97-AF65-F5344CB8AC3E}">
        <p14:creationId xmlns:p14="http://schemas.microsoft.com/office/powerpoint/2010/main" val="67848445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group of people posing for a photo&#10;&#10;AI-generated content may be incorrect.">
            <a:extLst>
              <a:ext uri="{FF2B5EF4-FFF2-40B4-BE49-F238E27FC236}">
                <a16:creationId xmlns:a16="http://schemas.microsoft.com/office/drawing/2014/main" id="{1A8CD7A9-94AB-77E9-4BAC-90FCB92F4187}"/>
              </a:ext>
            </a:extLst>
          </p:cNvPr>
          <p:cNvPicPr>
            <a:picLocks noChangeAspect="1"/>
          </p:cNvPicPr>
          <p:nvPr/>
        </p:nvPicPr>
        <p:blipFill>
          <a:blip r:embed="rId2"/>
          <a:stretch>
            <a:fillRect/>
          </a:stretch>
        </p:blipFill>
        <p:spPr>
          <a:xfrm>
            <a:off x="481562" y="321733"/>
            <a:ext cx="4053602" cy="2269066"/>
          </a:xfrm>
          <a:prstGeom prst="rect">
            <a:avLst/>
          </a:prstGeom>
        </p:spPr>
      </p:pic>
      <p:sp>
        <p:nvSpPr>
          <p:cNvPr id="26" name="Rectangle 25">
            <a:extLst>
              <a:ext uri="{FF2B5EF4-FFF2-40B4-BE49-F238E27FC236}">
                <a16:creationId xmlns:a16="http://schemas.microsoft.com/office/drawing/2014/main" id="{94E1CBB2-207D-4AB2-9FE1-BB3DFB5F5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8347" y="-1"/>
            <a:ext cx="2981737" cy="2590799"/>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group of people posing for a photo&#10;&#10;AI-generated content may be incorrect.">
            <a:extLst>
              <a:ext uri="{FF2B5EF4-FFF2-40B4-BE49-F238E27FC236}">
                <a16:creationId xmlns:a16="http://schemas.microsoft.com/office/drawing/2014/main" id="{1946A167-1F62-641E-8290-473EF365A98C}"/>
              </a:ext>
            </a:extLst>
          </p:cNvPr>
          <p:cNvPicPr>
            <a:picLocks noChangeAspect="1"/>
          </p:cNvPicPr>
          <p:nvPr/>
        </p:nvPicPr>
        <p:blipFill>
          <a:blip r:embed="rId3"/>
          <a:stretch>
            <a:fillRect/>
          </a:stretch>
        </p:blipFill>
        <p:spPr>
          <a:xfrm>
            <a:off x="3581399" y="3298843"/>
            <a:ext cx="4128685" cy="3116765"/>
          </a:xfrm>
          <a:prstGeom prst="rect">
            <a:avLst/>
          </a:prstGeom>
        </p:spPr>
      </p:pic>
      <p:pic>
        <p:nvPicPr>
          <p:cNvPr id="4" name="Picture 3" descr="A person in a uniform with a person in a scarf&#10;&#10;AI-generated content may be incorrect.">
            <a:extLst>
              <a:ext uri="{FF2B5EF4-FFF2-40B4-BE49-F238E27FC236}">
                <a16:creationId xmlns:a16="http://schemas.microsoft.com/office/drawing/2014/main" id="{88636DF5-B190-7D98-09BA-C08567B6661F}"/>
              </a:ext>
            </a:extLst>
          </p:cNvPr>
          <p:cNvPicPr>
            <a:picLocks noChangeAspect="1"/>
          </p:cNvPicPr>
          <p:nvPr/>
        </p:nvPicPr>
        <p:blipFill>
          <a:blip r:embed="rId4"/>
          <a:stretch>
            <a:fillRect/>
          </a:stretch>
        </p:blipFill>
        <p:spPr>
          <a:xfrm>
            <a:off x="8175686" y="451702"/>
            <a:ext cx="3244943" cy="4043837"/>
          </a:xfrm>
          <a:prstGeom prst="rect">
            <a:avLst/>
          </a:prstGeom>
        </p:spPr>
      </p:pic>
      <p:sp>
        <p:nvSpPr>
          <p:cNvPr id="28" name="Rectangle 27">
            <a:extLst>
              <a:ext uri="{FF2B5EF4-FFF2-40B4-BE49-F238E27FC236}">
                <a16:creationId xmlns:a16="http://schemas.microsoft.com/office/drawing/2014/main" id="{7B7C8768-C0E6-4BF8-9262-74D645629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97165"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063FAF9-ACC5-4257-A431-AB2FCFD5C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52928"/>
            <a:ext cx="79552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3842A57-5543-489A-8D76-ECB59F25A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06496"/>
            <a:ext cx="3380433" cy="3851503"/>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B5AB787-5A1E-418D-8980-5F3361C6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5760" y="4508919"/>
            <a:ext cx="420624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7098FE3-765E-C034-28EB-094AC8C0B0D4}"/>
              </a:ext>
            </a:extLst>
          </p:cNvPr>
          <p:cNvSpPr txBox="1"/>
          <p:nvPr/>
        </p:nvSpPr>
        <p:spPr>
          <a:xfrm>
            <a:off x="9366250" y="5286375"/>
            <a:ext cx="16827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London 2017</a:t>
            </a:r>
            <a:endParaRPr lang="en-GB" dirty="0"/>
          </a:p>
        </p:txBody>
      </p:sp>
    </p:spTree>
    <p:extLst>
      <p:ext uri="{BB962C8B-B14F-4D97-AF65-F5344CB8AC3E}">
        <p14:creationId xmlns:p14="http://schemas.microsoft.com/office/powerpoint/2010/main" val="71566915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FE001-6B2C-F23F-EA18-8C49B4E08950}"/>
              </a:ext>
            </a:extLst>
          </p:cNvPr>
          <p:cNvSpPr>
            <a:spLocks noGrp="1"/>
          </p:cNvSpPr>
          <p:nvPr>
            <p:ph type="title"/>
          </p:nvPr>
        </p:nvSpPr>
        <p:spPr/>
        <p:txBody>
          <a:bodyPr/>
          <a:lstStyle/>
          <a:p>
            <a:r>
              <a:rPr lang="en-GB" noProof="0" dirty="0"/>
              <a:t>Extremism </a:t>
            </a:r>
          </a:p>
        </p:txBody>
      </p:sp>
      <p:sp>
        <p:nvSpPr>
          <p:cNvPr id="3" name="Content Placeholder 2">
            <a:extLst>
              <a:ext uri="{FF2B5EF4-FFF2-40B4-BE49-F238E27FC236}">
                <a16:creationId xmlns:a16="http://schemas.microsoft.com/office/drawing/2014/main" id="{AC5872C8-AD1B-94C5-372B-773ECA7BFC6B}"/>
              </a:ext>
            </a:extLst>
          </p:cNvPr>
          <p:cNvSpPr>
            <a:spLocks noGrp="1"/>
          </p:cNvSpPr>
          <p:nvPr>
            <p:ph idx="1"/>
          </p:nvPr>
        </p:nvSpPr>
        <p:spPr/>
        <p:txBody>
          <a:bodyPr/>
          <a:lstStyle/>
          <a:p>
            <a:r>
              <a:rPr lang="en-GB" noProof="0" dirty="0"/>
              <a:t>The term used more today but is it controversial?</a:t>
            </a:r>
          </a:p>
          <a:p>
            <a:r>
              <a:rPr lang="en-GB" noProof="0" dirty="0"/>
              <a:t>Behaviour or ideology that opposes fundamental British values such as democracy, the rule of law, individual liberty, and mutual respect.</a:t>
            </a:r>
            <a:endParaRPr lang="en-GB" b="1" noProof="0" dirty="0"/>
          </a:p>
          <a:p>
            <a:r>
              <a:rPr lang="en-GB" noProof="0" dirty="0"/>
              <a:t>Can be violent or non-violent</a:t>
            </a:r>
          </a:p>
          <a:p>
            <a:r>
              <a:rPr lang="en-GB" noProof="0" dirty="0"/>
              <a:t>Motivated by a range of ideologies such as Extrema Far Right or Islamist</a:t>
            </a:r>
          </a:p>
          <a:p>
            <a:r>
              <a:rPr lang="en-GB" noProof="0" dirty="0"/>
              <a:t>People can have extreme views (political, religious) and not break the law therefore, understanding the term is important</a:t>
            </a:r>
          </a:p>
          <a:p>
            <a:endParaRPr lang="en-GB" noProof="0" dirty="0"/>
          </a:p>
        </p:txBody>
      </p:sp>
    </p:spTree>
    <p:extLst>
      <p:ext uri="{BB962C8B-B14F-4D97-AF65-F5344CB8AC3E}">
        <p14:creationId xmlns:p14="http://schemas.microsoft.com/office/powerpoint/2010/main" val="275886971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6DC18-DF59-FAFC-07D8-63F7E407970E}"/>
              </a:ext>
            </a:extLst>
          </p:cNvPr>
          <p:cNvSpPr>
            <a:spLocks noGrp="1"/>
          </p:cNvSpPr>
          <p:nvPr>
            <p:ph type="title"/>
          </p:nvPr>
        </p:nvSpPr>
        <p:spPr/>
        <p:txBody>
          <a:bodyPr/>
          <a:lstStyle/>
          <a:p>
            <a:r>
              <a:rPr lang="en-GB" dirty="0"/>
              <a:t>Extremism &amp; Labelling </a:t>
            </a:r>
            <a:endParaRPr lang="en-US" dirty="0"/>
          </a:p>
        </p:txBody>
      </p:sp>
      <p:sp>
        <p:nvSpPr>
          <p:cNvPr id="3" name="Content Placeholder 2">
            <a:extLst>
              <a:ext uri="{FF2B5EF4-FFF2-40B4-BE49-F238E27FC236}">
                <a16:creationId xmlns:a16="http://schemas.microsoft.com/office/drawing/2014/main" id="{F1741096-269F-B20F-6664-BF6C594B772F}"/>
              </a:ext>
            </a:extLst>
          </p:cNvPr>
          <p:cNvSpPr>
            <a:spLocks noGrp="1"/>
          </p:cNvSpPr>
          <p:nvPr>
            <p:ph idx="1"/>
          </p:nvPr>
        </p:nvSpPr>
        <p:spPr/>
        <p:txBody>
          <a:bodyPr/>
          <a:lstStyle/>
          <a:p>
            <a:r>
              <a:rPr lang="en-GB" dirty="0"/>
              <a:t>The power of labelling is important to understand. </a:t>
            </a:r>
          </a:p>
          <a:p>
            <a:r>
              <a:rPr lang="en-US" b="1" dirty="0"/>
              <a:t>Types of Extremism</a:t>
            </a:r>
          </a:p>
          <a:p>
            <a:r>
              <a:rPr lang="en-US" b="1" dirty="0"/>
              <a:t>Islamist extremism</a:t>
            </a:r>
            <a:endParaRPr lang="en-US" dirty="0"/>
          </a:p>
          <a:p>
            <a:r>
              <a:rPr lang="en-US" b="1" dirty="0"/>
              <a:t>Far-right and neo-Nazi movements</a:t>
            </a:r>
            <a:endParaRPr lang="en-US" dirty="0"/>
          </a:p>
          <a:p>
            <a:r>
              <a:rPr lang="en-US" b="1" dirty="0"/>
              <a:t>Left-wing anarchist groups</a:t>
            </a:r>
            <a:endParaRPr lang="en-US" dirty="0"/>
          </a:p>
          <a:p>
            <a:r>
              <a:rPr lang="en-US" b="1" dirty="0"/>
              <a:t>Single-issue extremists</a:t>
            </a:r>
            <a:r>
              <a:rPr lang="en-US" dirty="0"/>
              <a:t> (e.g. anti-vaxxers, eco-terrorists)</a:t>
            </a:r>
          </a:p>
          <a:p>
            <a:endParaRPr lang="en-GB" dirty="0"/>
          </a:p>
          <a:p>
            <a:endParaRPr lang="en-US" dirty="0"/>
          </a:p>
        </p:txBody>
      </p:sp>
    </p:spTree>
    <p:extLst>
      <p:ext uri="{BB962C8B-B14F-4D97-AF65-F5344CB8AC3E}">
        <p14:creationId xmlns:p14="http://schemas.microsoft.com/office/powerpoint/2010/main" val="2220629070"/>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10562-2099-665D-5E7A-979249E086EB}"/>
              </a:ext>
            </a:extLst>
          </p:cNvPr>
          <p:cNvSpPr>
            <a:spLocks noGrp="1"/>
          </p:cNvSpPr>
          <p:nvPr>
            <p:ph type="title"/>
          </p:nvPr>
        </p:nvSpPr>
        <p:spPr>
          <a:xfrm>
            <a:off x="838200" y="365126"/>
            <a:ext cx="10515600" cy="820208"/>
          </a:xfrm>
        </p:spPr>
        <p:txBody>
          <a:bodyPr/>
          <a:lstStyle/>
          <a:p>
            <a:r>
              <a:rPr lang="en-GB" dirty="0"/>
              <a:t>Extremism &amp; Labelling </a:t>
            </a:r>
            <a:endParaRPr lang="en-US" dirty="0"/>
          </a:p>
        </p:txBody>
      </p:sp>
      <p:sp>
        <p:nvSpPr>
          <p:cNvPr id="3" name="Content Placeholder 2">
            <a:extLst>
              <a:ext uri="{FF2B5EF4-FFF2-40B4-BE49-F238E27FC236}">
                <a16:creationId xmlns:a16="http://schemas.microsoft.com/office/drawing/2014/main" id="{147A097D-9704-1C1A-B448-638B80D6CB23}"/>
              </a:ext>
            </a:extLst>
          </p:cNvPr>
          <p:cNvSpPr>
            <a:spLocks noGrp="1"/>
          </p:cNvSpPr>
          <p:nvPr>
            <p:ph idx="1"/>
          </p:nvPr>
        </p:nvSpPr>
        <p:spPr>
          <a:xfrm>
            <a:off x="838200" y="1690688"/>
            <a:ext cx="10515600" cy="4621741"/>
          </a:xfrm>
        </p:spPr>
        <p:txBody>
          <a:bodyPr>
            <a:normAutofit fontScale="92500" lnSpcReduction="20000"/>
          </a:bodyPr>
          <a:lstStyle/>
          <a:p>
            <a:r>
              <a:rPr lang="en-GB" dirty="0"/>
              <a:t>Far right terrorism and Islamist terrorism rarely used as a label but changing. </a:t>
            </a:r>
          </a:p>
          <a:p>
            <a:r>
              <a:rPr lang="en-GB" dirty="0"/>
              <a:t>Labelling of groups as one or the other has impacted how actors within each of these ideologies have been viewed by the public and by legislation.</a:t>
            </a:r>
          </a:p>
          <a:p>
            <a:r>
              <a:rPr lang="en-GB"/>
              <a:t>Is far </a:t>
            </a:r>
            <a:r>
              <a:rPr lang="en-GB" dirty="0"/>
              <a:t>right is less dangerous than Islamists because one is more involved in extremism and the other is largely involved in terrorism</a:t>
            </a:r>
            <a:r>
              <a:rPr lang="en-GB"/>
              <a:t>. </a:t>
            </a:r>
          </a:p>
          <a:p>
            <a:r>
              <a:rPr lang="en-GB"/>
              <a:t>This </a:t>
            </a:r>
            <a:r>
              <a:rPr lang="en-GB" dirty="0"/>
              <a:t>is problematic and has more recently been acknowledged as such. </a:t>
            </a:r>
          </a:p>
          <a:p>
            <a:r>
              <a:rPr lang="en-US" b="1" dirty="0"/>
              <a:t>Far-Right Terrorism</a:t>
            </a:r>
            <a:r>
              <a:rPr lang="en-US" dirty="0"/>
              <a:t>: </a:t>
            </a:r>
            <a:r>
              <a:rPr lang="en-US" i="1" dirty="0"/>
              <a:t>Thomas Mair</a:t>
            </a:r>
            <a:r>
              <a:rPr lang="en-US" dirty="0"/>
              <a:t> (Jo Cox murder, 2016) – Initially treated as an isolated act, not labelled as terrorism until later.</a:t>
            </a:r>
          </a:p>
          <a:p>
            <a:r>
              <a:rPr lang="en-US" b="1" dirty="0"/>
              <a:t>Islamist Terrorism</a:t>
            </a:r>
            <a:r>
              <a:rPr lang="en-US" dirty="0"/>
              <a:t>: </a:t>
            </a:r>
            <a:r>
              <a:rPr lang="en-US" i="1" dirty="0"/>
              <a:t>Manchester Arena Bombing, 2017</a:t>
            </a:r>
            <a:r>
              <a:rPr lang="en-US" dirty="0"/>
              <a:t> – Immediately labelled as terrorism, triggering national security responses.</a:t>
            </a:r>
          </a:p>
          <a:p>
            <a:r>
              <a:rPr lang="en-US" dirty="0"/>
              <a:t>These cases show how labelling influences public perception, media coverage, and legal treatment.</a:t>
            </a:r>
          </a:p>
          <a:p>
            <a:endParaRPr lang="en-US" dirty="0"/>
          </a:p>
        </p:txBody>
      </p:sp>
    </p:spTree>
    <p:extLst>
      <p:ext uri="{BB962C8B-B14F-4D97-AF65-F5344CB8AC3E}">
        <p14:creationId xmlns:p14="http://schemas.microsoft.com/office/powerpoint/2010/main" val="28546117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7B56548B-4DE4-F36D-1841-E9E054C652EC}"/>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GB" sz="4000" kern="1200" noProof="0" dirty="0">
                <a:solidFill>
                  <a:schemeClr val="tx2"/>
                </a:solidFill>
                <a:latin typeface="+mj-lt"/>
                <a:ea typeface="+mj-ea"/>
                <a:cs typeface="+mj-cs"/>
              </a:rPr>
              <a:t>Workshop</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pic>
        <p:nvPicPr>
          <p:cNvPr id="7" name="Graphic 6" descr="Saw blade">
            <a:extLst>
              <a:ext uri="{FF2B5EF4-FFF2-40B4-BE49-F238E27FC236}">
                <a16:creationId xmlns:a16="http://schemas.microsoft.com/office/drawing/2014/main" id="{B7FCF643-861C-371F-BD6E-ED27655B8C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338667430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noProof="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noProof="0" dirty="0"/>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buNone/>
            </a:pPr>
            <a:endParaRPr lang="en-GB" sz="2400" noProof="0" dirty="0"/>
          </a:p>
          <a:p>
            <a:pPr marL="0" indent="0" algn="r">
              <a:buNone/>
            </a:pPr>
            <a:r>
              <a:rPr lang="en-GB" sz="1600" noProof="0" dirty="0"/>
              <a:t>Tilley, C. (2004) ''Terror, Terrorism, Terrorists" </a:t>
            </a:r>
            <a:r>
              <a:rPr lang="en-GB" sz="1600" i="1" noProof="0" dirty="0"/>
              <a:t>Sociological Theory</a:t>
            </a:r>
            <a:r>
              <a:rPr lang="en-GB" sz="1600" noProof="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6816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noProof="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pPr marL="0" indent="0">
              <a:buNone/>
            </a:pPr>
            <a:r>
              <a:rPr lang="en-GB" sz="2400" b="0" i="0" u="none" strike="noStrike" baseline="0" noProof="0" dirty="0">
                <a:latin typeface="AdvTimes"/>
              </a:rPr>
              <a:t>“Echoed Secretary of State Colin L. Powell in May 2002: ‘‘In this global campaign against terrorism, no country has the luxury of remaining on the sidelines. There </a:t>
            </a:r>
            <a:r>
              <a:rPr lang="en-GB" sz="2400" b="0" i="0" u="none" strike="noStrike" baseline="0" noProof="0" dirty="0">
                <a:latin typeface="AdvTimes-i"/>
              </a:rPr>
              <a:t>are </a:t>
            </a:r>
            <a:r>
              <a:rPr lang="en-GB" sz="2400" b="0" i="0" u="none" strike="noStrike" baseline="0" noProof="0" dirty="0">
                <a:latin typeface="AdvTimes"/>
              </a:rPr>
              <a:t>no sidelines.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buNone/>
            </a:pPr>
            <a:endParaRPr lang="en-GB" sz="2400" noProof="0" dirty="0"/>
          </a:p>
          <a:p>
            <a:pPr marL="0" indent="0" algn="r">
              <a:buNone/>
            </a:pPr>
            <a:r>
              <a:rPr lang="en-GB" sz="1600" noProof="0" dirty="0"/>
              <a:t>Tilley, C. (2004) ''Terror, Terrorism, Terrorists" </a:t>
            </a:r>
            <a:r>
              <a:rPr lang="en-GB" sz="1600" i="1" noProof="0" dirty="0"/>
              <a:t>Sociological Theory</a:t>
            </a:r>
            <a:r>
              <a:rPr lang="en-GB" sz="1600" noProof="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094016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noProof="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noProof="0" dirty="0"/>
              <a:t>What kind of definitions of terrorism are Bush and Powell invoking here?</a:t>
            </a:r>
          </a:p>
          <a:p>
            <a:endParaRPr lang="en-GB" sz="2000" noProof="0" dirty="0"/>
          </a:p>
          <a:p>
            <a:r>
              <a:rPr lang="en-GB" sz="2000" noProof="0" dirty="0"/>
              <a:t>Do these definition link with what we have learned so far?</a:t>
            </a:r>
          </a:p>
          <a:p>
            <a:endParaRPr lang="en-GB" sz="2000" noProof="0" dirty="0"/>
          </a:p>
          <a:p>
            <a:r>
              <a:rPr lang="en-GB" sz="2000" noProof="0" dirty="0"/>
              <a:t>What does the following sentence tell you about their perspective on the influence and impact of terrorism?</a:t>
            </a:r>
          </a:p>
          <a:p>
            <a:pPr lvl="1"/>
            <a:r>
              <a:rPr lang="en-GB" sz="1600" noProof="0" dirty="0"/>
              <a:t>“Terrorism not only kills people. It also threatens democratic institutions, undermines economies, and destabilizes regions”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0029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1043631" y="809898"/>
            <a:ext cx="9942716" cy="1554480"/>
          </a:xfrm>
        </p:spPr>
        <p:txBody>
          <a:bodyPr anchor="ctr">
            <a:normAutofit/>
          </a:bodyPr>
          <a:lstStyle/>
          <a:p>
            <a:r>
              <a:rPr lang="en-GB" sz="4800" noProof="0" dirty="0"/>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1045028" y="3017522"/>
            <a:ext cx="9941319" cy="3124658"/>
          </a:xfrm>
        </p:spPr>
        <p:txBody>
          <a:bodyPr anchor="ctr">
            <a:normAutofit/>
          </a:bodyPr>
          <a:lstStyle/>
          <a:p>
            <a:pPr marL="0" indent="0">
              <a:buNone/>
            </a:pPr>
            <a:r>
              <a:rPr lang="en-GB" sz="1700" noProof="0" dirty="0"/>
              <a:t>“The State Department’s annual human rights report complements the work of such organizations as Human Rights Watch and Freedom House by cataloguing specific abuses one country at a time (see Human Rights Watch 2000; </a:t>
            </a:r>
            <a:r>
              <a:rPr lang="en-GB" sz="1700" noProof="0" dirty="0" err="1"/>
              <a:t>Karatnycky</a:t>
            </a:r>
            <a:r>
              <a:rPr lang="en-GB" sz="1700" noProof="0" dirty="0"/>
              <a:t> 2000). Each one of these agencies issues an annual inventory of grim governmental actions and of governmental complicity with other people’s assaults on citizens. By no means all of the abuses they report qualify as violence in the brute force sense of immediate infliction of physical damage. Only a minority of the violent events, furthermore, qualifies as terror defined as asymmetrical deployment of threats and violence against enemies using means that fall outside the forms of political struggle routinely operating within the current regime. But all of them constitute significant threats to the quality of life in the offending countries.”</a:t>
            </a:r>
          </a:p>
          <a:p>
            <a:pPr marL="0" indent="0">
              <a:buNone/>
            </a:pPr>
            <a:endParaRPr lang="en-GB" sz="1700" noProof="0" dirty="0"/>
          </a:p>
          <a:p>
            <a:pPr marL="0" indent="0" algn="r">
              <a:buNone/>
            </a:pPr>
            <a:r>
              <a:rPr lang="en-GB" sz="1700" noProof="0" dirty="0"/>
              <a:t>Tilley, C. (2004) ''Terror, Terrorism, Terrorists" </a:t>
            </a:r>
            <a:r>
              <a:rPr lang="en-GB" sz="1700" i="1" noProof="0" dirty="0"/>
              <a:t>Sociological Theory</a:t>
            </a:r>
            <a:r>
              <a:rPr lang="en-GB" sz="1700" noProof="0" dirty="0"/>
              <a:t>, 22(1), 5-13.</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13229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noProof="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a:bodyPr>
          <a:lstStyle/>
          <a:p>
            <a:r>
              <a:rPr lang="en-GB" sz="2000" noProof="0" dirty="0"/>
              <a:t>Does this change your perception of what terrorism is?</a:t>
            </a:r>
          </a:p>
          <a:p>
            <a:endParaRPr lang="en-GB" sz="2000" noProof="0" dirty="0"/>
          </a:p>
          <a:p>
            <a:r>
              <a:rPr lang="en-GB" sz="2000" noProof="0" dirty="0"/>
              <a:t>Does this change how the definitions we spoke about earlier work?</a:t>
            </a:r>
          </a:p>
          <a:p>
            <a:endParaRPr lang="en-GB" sz="2000" noProof="0" dirty="0"/>
          </a:p>
          <a:p>
            <a:r>
              <a:rPr lang="en-GB" sz="2000" noProof="0" dirty="0"/>
              <a:t>What does the following sentence tell you about the perpetrators of terrorism and the identification of them by Anti-terrorist agencies?</a:t>
            </a:r>
          </a:p>
          <a:p>
            <a:pPr lvl="1"/>
            <a:r>
              <a:rPr lang="en-GB" sz="1600" noProof="0" dirty="0"/>
              <a:t>“Each one of these agencies issues an annual inventory of grim governmental actions and of governmental complicity with other people’s assaults on citizens…all of them constitute significant threats to the quality of life in the offending countries.”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8495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793662" y="386930"/>
            <a:ext cx="10066122" cy="1298448"/>
          </a:xfrm>
        </p:spPr>
        <p:txBody>
          <a:bodyPr anchor="b">
            <a:normAutofit/>
          </a:bodyPr>
          <a:lstStyle/>
          <a:p>
            <a:r>
              <a:rPr lang="en-GB" sz="4800" noProof="0" dirty="0"/>
              <a:t>Workshop discussion</a:t>
            </a:r>
          </a:p>
        </p:txBody>
      </p:sp>
      <p:sp>
        <p:nvSpPr>
          <p:cNvPr id="24" name="Rectangle 2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6" name="Rectangle 2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793661" y="2599509"/>
            <a:ext cx="5309202" cy="3639450"/>
          </a:xfrm>
        </p:spPr>
        <p:txBody>
          <a:bodyPr anchor="ctr">
            <a:normAutofit fontScale="77500" lnSpcReduction="20000"/>
          </a:bodyPr>
          <a:lstStyle/>
          <a:p>
            <a:pPr marL="0" indent="0">
              <a:buNone/>
            </a:pPr>
            <a:r>
              <a:rPr lang="en-GB" sz="2400" noProof="0" dirty="0"/>
              <a:t>“…the 346 attacks of 2001 lay far below the frequencies of the 1980s, and the overall levels of casualties declined as well from the 1980s onward. (The similarly defined Enders-Sandler (2002:161) series for death-dealing events alone from 1970 to 1999 shows a second lethal peak during the early 1990s, and a steep decline thereafter.) From the later 1990s, around half of all tallied attacks consisted not of injuries to persons but of bombs directed at oil pipelines, especially pipelines carrying oil northward to the United States through Colombia. That fact in itself demonstrates that State Department specialists interpreted the ‘‘political motivation’’ required by their definition of terror rather broadly.”</a:t>
            </a:r>
          </a:p>
          <a:p>
            <a:pPr marL="0" indent="0">
              <a:buNone/>
            </a:pPr>
            <a:endParaRPr lang="en-GB" sz="1300" noProof="0" dirty="0"/>
          </a:p>
          <a:p>
            <a:pPr marL="0" indent="0" algn="r">
              <a:buNone/>
            </a:pPr>
            <a:r>
              <a:rPr lang="en-GB" sz="1200" noProof="0" dirty="0"/>
              <a:t>Tilley, C. (2004) ''Terror, Terrorism, Terrorists" </a:t>
            </a:r>
            <a:r>
              <a:rPr lang="en-GB" sz="1200" i="1" noProof="0" dirty="0"/>
              <a:t>Sociological Theory</a:t>
            </a:r>
            <a:r>
              <a:rPr lang="en-GB" sz="1200" noProof="0" dirty="0"/>
              <a:t>, 22(1), 5-13.</a:t>
            </a:r>
          </a:p>
        </p:txBody>
      </p:sp>
      <p:pic>
        <p:nvPicPr>
          <p:cNvPr id="5" name="Picture 4" descr="Chart, line chart&#10;&#10;Description automatically generated">
            <a:extLst>
              <a:ext uri="{FF2B5EF4-FFF2-40B4-BE49-F238E27FC236}">
                <a16:creationId xmlns:a16="http://schemas.microsoft.com/office/drawing/2014/main" id="{661C30A2-8C82-73BF-87AA-FFE41CA546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02863" y="2783419"/>
            <a:ext cx="4958946" cy="3000162"/>
          </a:xfrm>
          <a:prstGeom prst="rect">
            <a:avLst/>
          </a:prstGeom>
        </p:spPr>
      </p:pic>
      <p:sp>
        <p:nvSpPr>
          <p:cNvPr id="28" name="Rectangle 2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171486996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43631" y="809898"/>
            <a:ext cx="9942716" cy="1554480"/>
          </a:xfrm>
        </p:spPr>
        <p:txBody>
          <a:bodyPr anchor="ctr">
            <a:normAutofit/>
          </a:bodyPr>
          <a:lstStyle/>
          <a:p>
            <a:r>
              <a:rPr lang="en-GB" sz="4800" noProof="0" dirty="0"/>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045028" y="3017522"/>
            <a:ext cx="9941319" cy="3124658"/>
          </a:xfrm>
        </p:spPr>
        <p:txBody>
          <a:bodyPr anchor="ctr">
            <a:normAutofit lnSpcReduction="10000"/>
          </a:bodyPr>
          <a:lstStyle/>
          <a:p>
            <a:r>
              <a:rPr lang="en-GB" sz="2000" noProof="0" dirty="0"/>
              <a:t>Does this match up with the public perception of the rates of terrorism? Did you think terrorism is getting more or less prevalent before seeing this chart?</a:t>
            </a:r>
          </a:p>
          <a:p>
            <a:endParaRPr lang="en-GB" sz="2000" noProof="0" dirty="0"/>
          </a:p>
          <a:p>
            <a:r>
              <a:rPr lang="en-GB" sz="2000" noProof="0" dirty="0"/>
              <a:t>Does it surprise you that half of all counted terrorist attacks did not injure a person, but attacked a pipeline? Does that change your perception of the definitions of terrorism?</a:t>
            </a:r>
          </a:p>
          <a:p>
            <a:endParaRPr lang="en-GB" sz="2000" noProof="0" dirty="0"/>
          </a:p>
          <a:p>
            <a:r>
              <a:rPr lang="en-GB" sz="2000" noProof="0" dirty="0"/>
              <a:t>What does the following sentence tell you about the use of definitions of terrorism by official agencies?</a:t>
            </a:r>
          </a:p>
          <a:p>
            <a:pPr lvl="1"/>
            <a:r>
              <a:rPr lang="en-GB" sz="1600" noProof="0" dirty="0"/>
              <a:t>“that State Department specialists interpreted the ‘‘political motivation’’ required by their definition of terror rather broadly.”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7266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EE5B8-2CD0-D82F-8687-83C9681BA1F1}"/>
              </a:ext>
            </a:extLst>
          </p:cNvPr>
          <p:cNvSpPr>
            <a:spLocks noGrp="1"/>
          </p:cNvSpPr>
          <p:nvPr>
            <p:ph type="title"/>
          </p:nvPr>
        </p:nvSpPr>
        <p:spPr>
          <a:xfrm>
            <a:off x="1136428" y="627564"/>
            <a:ext cx="7474172" cy="1325563"/>
          </a:xfrm>
        </p:spPr>
        <p:txBody>
          <a:bodyPr>
            <a:normAutofit/>
          </a:bodyPr>
          <a:lstStyle/>
          <a:p>
            <a:r>
              <a:rPr lang="en-GB" noProof="0" dirty="0"/>
              <a:t>Any Questions?</a:t>
            </a:r>
          </a:p>
        </p:txBody>
      </p:sp>
      <p:sp>
        <p:nvSpPr>
          <p:cNvPr id="3" name="Content Placeholder 2">
            <a:extLst>
              <a:ext uri="{FF2B5EF4-FFF2-40B4-BE49-F238E27FC236}">
                <a16:creationId xmlns:a16="http://schemas.microsoft.com/office/drawing/2014/main" id="{40F7BF13-7972-E0E6-FC23-C6D273B600A3}"/>
              </a:ext>
            </a:extLst>
          </p:cNvPr>
          <p:cNvSpPr>
            <a:spLocks noGrp="1"/>
          </p:cNvSpPr>
          <p:nvPr>
            <p:ph idx="1"/>
          </p:nvPr>
        </p:nvSpPr>
        <p:spPr>
          <a:xfrm>
            <a:off x="1136429" y="2278173"/>
            <a:ext cx="6467867" cy="3450613"/>
          </a:xfrm>
        </p:spPr>
        <p:txBody>
          <a:bodyPr anchor="ctr">
            <a:normAutofit/>
          </a:bodyPr>
          <a:lstStyle/>
          <a:p>
            <a:r>
              <a:rPr lang="en-GB" sz="3200" noProof="0" dirty="0"/>
              <a:t>About the content?</a:t>
            </a:r>
          </a:p>
          <a:p>
            <a:r>
              <a:rPr lang="en-GB" sz="3200" noProof="0" dirty="0"/>
              <a:t>About the assessment?</a:t>
            </a:r>
          </a:p>
          <a:p>
            <a:r>
              <a:rPr lang="en-GB" sz="3200" noProof="0" dirty="0"/>
              <a:t>About anything else?</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7" name="Graphic 6" descr="Head with Gears">
            <a:extLst>
              <a:ext uri="{FF2B5EF4-FFF2-40B4-BE49-F238E27FC236}">
                <a16:creationId xmlns:a16="http://schemas.microsoft.com/office/drawing/2014/main" id="{1D56ADAD-0FBD-BC09-53A6-9C8726CB466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366388254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84EF4F94-26B6-AEC8-1C5D-952C7DC60A50}"/>
              </a:ext>
            </a:extLst>
          </p:cNvPr>
          <p:cNvSpPr>
            <a:spLocks noGrp="1"/>
          </p:cNvSpPr>
          <p:nvPr>
            <p:ph type="title"/>
          </p:nvPr>
        </p:nvSpPr>
        <p:spPr>
          <a:xfrm>
            <a:off x="640080" y="325369"/>
            <a:ext cx="4368602" cy="1956841"/>
          </a:xfrm>
        </p:spPr>
        <p:txBody>
          <a:bodyPr anchor="b">
            <a:normAutofit/>
          </a:bodyPr>
          <a:lstStyle/>
          <a:p>
            <a:r>
              <a:rPr lang="en-GB" sz="5400" noProof="0" dirty="0"/>
              <a:t>Week 1 complete!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1E0E4764-C5D9-17A7-B13B-3237D266F6A1}"/>
              </a:ext>
            </a:extLst>
          </p:cNvPr>
          <p:cNvSpPr>
            <a:spLocks noGrp="1"/>
          </p:cNvSpPr>
          <p:nvPr>
            <p:ph idx="1"/>
          </p:nvPr>
        </p:nvSpPr>
        <p:spPr>
          <a:xfrm>
            <a:off x="640080" y="2872899"/>
            <a:ext cx="4243589" cy="3320668"/>
          </a:xfrm>
        </p:spPr>
        <p:txBody>
          <a:bodyPr>
            <a:normAutofit/>
          </a:bodyPr>
          <a:lstStyle/>
          <a:p>
            <a:r>
              <a:rPr lang="en-GB" sz="2200" noProof="0" dirty="0"/>
              <a:t>Thanks for listening!</a:t>
            </a:r>
          </a:p>
          <a:p>
            <a:endParaRPr lang="en-GB" sz="2200" noProof="0" dirty="0"/>
          </a:p>
          <a:p>
            <a:r>
              <a:rPr lang="en-GB" sz="2200" noProof="0" dirty="0"/>
              <a:t>See you next week!</a:t>
            </a:r>
          </a:p>
        </p:txBody>
      </p:sp>
      <p:pic>
        <p:nvPicPr>
          <p:cNvPr id="5" name="Picture 4" descr="Wood human figure">
            <a:extLst>
              <a:ext uri="{FF2B5EF4-FFF2-40B4-BE49-F238E27FC236}">
                <a16:creationId xmlns:a16="http://schemas.microsoft.com/office/drawing/2014/main" id="{66BB593E-9725-82C4-1A7C-BBF71FF0194C}"/>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0723579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3F48B-1997-81F8-C231-50B9ACE2B661}"/>
              </a:ext>
            </a:extLst>
          </p:cNvPr>
          <p:cNvSpPr>
            <a:spLocks noGrp="1"/>
          </p:cNvSpPr>
          <p:nvPr>
            <p:ph type="title"/>
          </p:nvPr>
        </p:nvSpPr>
        <p:spPr>
          <a:xfrm>
            <a:off x="474427" y="392224"/>
            <a:ext cx="9984615" cy="1000601"/>
          </a:xfrm>
        </p:spPr>
        <p:txBody>
          <a:bodyPr>
            <a:normAutofit/>
          </a:bodyPr>
          <a:lstStyle/>
          <a:p>
            <a:r>
              <a:rPr lang="en-GB" sz="6000" noProof="0" dirty="0">
                <a:latin typeface="Calibri" panose="020F0502020204030204" pitchFamily="34" charset="0"/>
                <a:cs typeface="Calibri" panose="020F0502020204030204" pitchFamily="34" charset="0"/>
              </a:rPr>
              <a:t>Terrorism Act 2000</a:t>
            </a:r>
          </a:p>
        </p:txBody>
      </p:sp>
      <p:pic>
        <p:nvPicPr>
          <p:cNvPr id="4" name="Picture 3" descr="Miranda detention is a &quot;defining point&quot; - Index on Censorship Index on  Censorship">
            <a:extLst>
              <a:ext uri="{FF2B5EF4-FFF2-40B4-BE49-F238E27FC236}">
                <a16:creationId xmlns:a16="http://schemas.microsoft.com/office/drawing/2014/main" id="{287513F9-6D2D-AF52-6C16-587CBA6A8D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929" r="2870" b="-1"/>
          <a:stretch/>
        </p:blipFill>
        <p:spPr bwMode="auto">
          <a:xfrm>
            <a:off x="8183588" y="560565"/>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BEA74D8-55D0-2DDD-FA26-18E6AF7B41EC}"/>
              </a:ext>
            </a:extLst>
          </p:cNvPr>
          <p:cNvSpPr>
            <a:spLocks noGrp="1"/>
          </p:cNvSpPr>
          <p:nvPr>
            <p:ph idx="1"/>
          </p:nvPr>
        </p:nvSpPr>
        <p:spPr>
          <a:xfrm>
            <a:off x="634182" y="1502644"/>
            <a:ext cx="10766322" cy="4963131"/>
          </a:xfrm>
        </p:spPr>
        <p:txBody>
          <a:bodyPr anchor="t">
            <a:noAutofit/>
          </a:bodyPr>
          <a:lstStyle/>
          <a:p>
            <a:pPr marL="0" indent="0">
              <a:spcBef>
                <a:spcPct val="50000"/>
              </a:spcBef>
              <a:buNone/>
              <a:defRPr/>
            </a:pPr>
            <a:r>
              <a:rPr lang="en-GB" sz="1600" u="sng" noProof="0" dirty="0">
                <a:latin typeface="Calibri" panose="020F0502020204030204" pitchFamily="34" charset="0"/>
                <a:cs typeface="Calibri" panose="020F0502020204030204" pitchFamily="34" charset="0"/>
              </a:rPr>
              <a:t>“Terrorism” </a:t>
            </a:r>
          </a:p>
          <a:p>
            <a:pPr>
              <a:spcBef>
                <a:spcPct val="50000"/>
              </a:spcBef>
              <a:defRPr/>
            </a:pPr>
            <a:r>
              <a:rPr lang="en-GB" sz="1600" noProof="0" dirty="0">
                <a:latin typeface="Calibri" panose="020F0502020204030204" pitchFamily="34" charset="0"/>
                <a:cs typeface="Calibri" panose="020F0502020204030204" pitchFamily="34" charset="0"/>
              </a:rPr>
              <a:t>The use or threat of “action” where -</a:t>
            </a:r>
          </a:p>
          <a:p>
            <a:pPr marL="342900" indent="-342900">
              <a:buAutoNum type="alphaLcParenBoth"/>
            </a:pPr>
            <a:r>
              <a:rPr lang="en-GB" sz="1600" noProof="0" dirty="0">
                <a:latin typeface="Calibri" panose="020F0502020204030204" pitchFamily="34" charset="0"/>
                <a:cs typeface="Calibri" panose="020F0502020204030204" pitchFamily="34" charset="0"/>
              </a:rPr>
              <a:t>involves serious violence against a person,</a:t>
            </a:r>
          </a:p>
          <a:p>
            <a:pPr marL="0" indent="0">
              <a:buNone/>
            </a:pPr>
            <a:r>
              <a:rPr lang="en-GB" sz="1600" noProof="0" dirty="0">
                <a:latin typeface="Calibri" panose="020F0502020204030204" pitchFamily="34" charset="0"/>
                <a:cs typeface="Calibri" panose="020F0502020204030204" pitchFamily="34" charset="0"/>
              </a:rPr>
              <a:t>(b) involves serious damage to property,</a:t>
            </a:r>
          </a:p>
          <a:p>
            <a:pPr marL="0" indent="0">
              <a:buNone/>
            </a:pPr>
            <a:r>
              <a:rPr lang="en-GB" sz="1600" noProof="0" dirty="0">
                <a:latin typeface="Calibri" panose="020F0502020204030204" pitchFamily="34" charset="0"/>
                <a:cs typeface="Calibri" panose="020F0502020204030204" pitchFamily="34" charset="0"/>
              </a:rPr>
              <a:t>(c) endangers a person's life, other than that of the person committing the action,</a:t>
            </a:r>
          </a:p>
          <a:p>
            <a:pPr marL="0" indent="0">
              <a:buNone/>
            </a:pPr>
            <a:r>
              <a:rPr lang="en-GB" sz="1600" noProof="0" dirty="0">
                <a:latin typeface="Calibri" panose="020F0502020204030204" pitchFamily="34" charset="0"/>
                <a:cs typeface="Calibri" panose="020F0502020204030204" pitchFamily="34" charset="0"/>
              </a:rPr>
              <a:t>(d) creates a serious risk to the health or safety of the public or a section of the public, or</a:t>
            </a:r>
          </a:p>
          <a:p>
            <a:pPr marL="0" indent="0">
              <a:buNone/>
            </a:pPr>
            <a:r>
              <a:rPr lang="en-GB" sz="1600" noProof="0" dirty="0">
                <a:latin typeface="Calibri" panose="020F0502020204030204" pitchFamily="34" charset="0"/>
                <a:cs typeface="Calibri" panose="020F0502020204030204" pitchFamily="34" charset="0"/>
              </a:rPr>
              <a:t>(e) is designed seriously to interfere with or seriously to disrupt an electronic system,</a:t>
            </a:r>
          </a:p>
          <a:p>
            <a:pPr indent="-228600">
              <a:buFont typeface="Arial" panose="020B0604020202020204" pitchFamily="34" charset="0"/>
              <a:buChar char="•"/>
            </a:pPr>
            <a:endParaRPr lang="en-GB" sz="1600" noProof="0" dirty="0">
              <a:latin typeface="Calibri" panose="020F0502020204030204" pitchFamily="34" charset="0"/>
              <a:cs typeface="Calibri" panose="020F0502020204030204" pitchFamily="34" charset="0"/>
            </a:endParaRPr>
          </a:p>
          <a:p>
            <a:pPr indent="-228600">
              <a:buFont typeface="Arial" panose="020B0604020202020204" pitchFamily="34" charset="0"/>
              <a:buChar char="•"/>
            </a:pPr>
            <a:r>
              <a:rPr lang="en-GB" sz="1600" noProof="0" dirty="0">
                <a:latin typeface="Calibri" panose="020F0502020204030204" pitchFamily="34" charset="0"/>
                <a:cs typeface="Calibri" panose="020F0502020204030204" pitchFamily="34" charset="0"/>
              </a:rPr>
              <a:t>to influence the government, or an international governmental organisation, </a:t>
            </a:r>
          </a:p>
          <a:p>
            <a:pPr indent="-228600">
              <a:buFont typeface="Arial" panose="020B0604020202020204" pitchFamily="34" charset="0"/>
              <a:buChar char="•"/>
            </a:pPr>
            <a:r>
              <a:rPr lang="en-GB" sz="1600" noProof="0" dirty="0">
                <a:latin typeface="Calibri" panose="020F0502020204030204" pitchFamily="34" charset="0"/>
                <a:cs typeface="Calibri" panose="020F0502020204030204" pitchFamily="34" charset="0"/>
              </a:rPr>
              <a:t>Or to intimidate the public, or a section of the public, </a:t>
            </a:r>
          </a:p>
          <a:p>
            <a:pPr indent="-228600">
              <a:buFont typeface="Arial" panose="020B0604020202020204" pitchFamily="34" charset="0"/>
              <a:buChar char="•"/>
            </a:pPr>
            <a:r>
              <a:rPr lang="en-GB" sz="1600" noProof="0" dirty="0">
                <a:latin typeface="Calibri" panose="020F0502020204030204" pitchFamily="34" charset="0"/>
                <a:cs typeface="Calibri" panose="020F0502020204030204" pitchFamily="34" charset="0"/>
              </a:rPr>
              <a:t>Or the purpose of advancing</a:t>
            </a:r>
          </a:p>
          <a:p>
            <a:pPr indent="-228600">
              <a:spcBef>
                <a:spcPct val="50000"/>
              </a:spcBef>
              <a:buFont typeface="Arial" panose="020B0604020202020204" pitchFamily="34" charset="0"/>
              <a:buChar char="•"/>
              <a:defRPr/>
            </a:pPr>
            <a:r>
              <a:rPr lang="en-GB" sz="1600" noProof="0" dirty="0">
                <a:latin typeface="Calibri" panose="020F0502020204030204" pitchFamily="34" charset="0"/>
                <a:cs typeface="Calibri" panose="020F0502020204030204" pitchFamily="34" charset="0"/>
              </a:rPr>
              <a:t>A </a:t>
            </a:r>
            <a:r>
              <a:rPr lang="en-GB" sz="1600" u="sng" noProof="0" dirty="0">
                <a:latin typeface="Calibri" panose="020F0502020204030204" pitchFamily="34" charset="0"/>
                <a:cs typeface="Calibri" panose="020F0502020204030204" pitchFamily="34" charset="0"/>
              </a:rPr>
              <a:t>Political, Racial, Religious or Ideological </a:t>
            </a:r>
            <a:r>
              <a:rPr lang="en-GB" sz="1600" noProof="0" dirty="0">
                <a:latin typeface="Calibri" panose="020F0502020204030204" pitchFamily="34" charset="0"/>
                <a:cs typeface="Calibri" panose="020F0502020204030204" pitchFamily="34" charset="0"/>
              </a:rPr>
              <a:t>(PRRI) Cause. </a:t>
            </a:r>
          </a:p>
        </p:txBody>
      </p:sp>
    </p:spTree>
    <p:extLst>
      <p:ext uri="{BB962C8B-B14F-4D97-AF65-F5344CB8AC3E}">
        <p14:creationId xmlns:p14="http://schemas.microsoft.com/office/powerpoint/2010/main" val="394437483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74909-BBF0-9E16-99B6-05FF258EE868}"/>
              </a:ext>
            </a:extLst>
          </p:cNvPr>
          <p:cNvSpPr>
            <a:spLocks noGrp="1"/>
          </p:cNvSpPr>
          <p:nvPr>
            <p:ph type="title"/>
          </p:nvPr>
        </p:nvSpPr>
        <p:spPr>
          <a:xfrm>
            <a:off x="838200" y="365125"/>
            <a:ext cx="10515600" cy="779224"/>
          </a:xfrm>
        </p:spPr>
        <p:txBody>
          <a:bodyPr>
            <a:normAutofit/>
          </a:bodyPr>
          <a:lstStyle/>
          <a:p>
            <a:r>
              <a:rPr lang="en-GB" sz="2000" b="1" noProof="0" dirty="0">
                <a:solidFill>
                  <a:srgbClr val="444444"/>
                </a:solidFill>
                <a:latin typeface="Calibri"/>
                <a:ea typeface="Calibri"/>
                <a:cs typeface="Calibri"/>
              </a:rPr>
              <a:t>T</a:t>
            </a:r>
            <a:r>
              <a:rPr lang="en-GB" sz="2400" b="1" noProof="0" dirty="0">
                <a:solidFill>
                  <a:srgbClr val="444444"/>
                </a:solidFill>
                <a:latin typeface="Calibri"/>
                <a:ea typeface="Calibri"/>
                <a:cs typeface="Calibri"/>
              </a:rPr>
              <a:t>he Counter-Terrorism and Border Security Act 2019</a:t>
            </a:r>
            <a:endParaRPr lang="en-GB" sz="2400" noProof="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4C2B716-9688-ACC4-3C9F-C0E3B88402D5}"/>
              </a:ext>
            </a:extLst>
          </p:cNvPr>
          <p:cNvSpPr>
            <a:spLocks noGrp="1"/>
          </p:cNvSpPr>
          <p:nvPr>
            <p:ph idx="1"/>
          </p:nvPr>
        </p:nvSpPr>
        <p:spPr>
          <a:xfrm>
            <a:off x="291861" y="1149890"/>
            <a:ext cx="11507637" cy="5429639"/>
          </a:xfrm>
        </p:spPr>
        <p:txBody>
          <a:bodyPr vert="horz" lIns="91440" tIns="45720" rIns="91440" bIns="45720" rtlCol="0" anchor="t">
            <a:noAutofit/>
          </a:bodyPr>
          <a:lstStyle/>
          <a:p>
            <a:pPr marL="0" indent="0">
              <a:buNone/>
            </a:pPr>
            <a:r>
              <a:rPr lang="en-GB" sz="1800" noProof="0" dirty="0">
                <a:ea typeface="+mn-lt"/>
                <a:cs typeface="+mn-lt"/>
              </a:rPr>
              <a:t>Updates existing counter-terrorism legislation to ensure that it is fit for the digital age and reflect contemporary patterns of radicalisation.  Some of the main provisions:</a:t>
            </a:r>
            <a:endParaRPr lang="en-GB" sz="1800" noProof="0" dirty="0">
              <a:ea typeface="Calibri" panose="020F0502020204030204"/>
              <a:cs typeface="Calibri" panose="020F0502020204030204"/>
            </a:endParaRPr>
          </a:p>
          <a:p>
            <a:r>
              <a:rPr lang="en-GB" sz="1800" noProof="0" dirty="0">
                <a:ea typeface="+mn-lt"/>
                <a:cs typeface="+mn-lt"/>
              </a:rPr>
              <a:t>Section 1 extends the offence of inviting support for a organisation in section 12 of the Terrorism Act 2000;</a:t>
            </a:r>
          </a:p>
          <a:p>
            <a:r>
              <a:rPr lang="en-GB" sz="1800" noProof="0" dirty="0">
                <a:ea typeface="+mn-lt"/>
                <a:cs typeface="+mn-lt"/>
              </a:rPr>
              <a:t>Section 2 clarifies that the existing offence in section 13 of the Terrorism Act 2000 of displaying in a public place an image which arouses reasonable suspicion that the person is a member or supporter of a proscribed organisation;</a:t>
            </a:r>
          </a:p>
          <a:p>
            <a:r>
              <a:rPr lang="en-GB" sz="1800" noProof="0" dirty="0">
                <a:ea typeface="+mn-lt"/>
                <a:cs typeface="+mn-lt"/>
              </a:rPr>
              <a:t>Section 3 updates the offence in section 58 of the Terrorism Act 2000 of obtaining information likely to be useful to a terrorist to cover terrorist material </a:t>
            </a:r>
          </a:p>
          <a:p>
            <a:r>
              <a:rPr lang="en-GB" sz="1800" noProof="0" dirty="0">
                <a:ea typeface="+mn-lt"/>
                <a:cs typeface="+mn-lt"/>
              </a:rPr>
              <a:t>Section 4 provides for a new offence of entering or remaining in an area outside the United Kingdom that has been designated in regulations by the Secretary of State in order to protect the public from a risk of terrorism;</a:t>
            </a:r>
            <a:endParaRPr lang="en-GB" sz="1800" noProof="0" dirty="0">
              <a:ea typeface="Calibri"/>
              <a:cs typeface="Calibri"/>
            </a:endParaRPr>
          </a:p>
          <a:p>
            <a:r>
              <a:rPr lang="en-GB" sz="1800" noProof="0" dirty="0">
                <a:ea typeface="+mn-lt"/>
                <a:cs typeface="+mn-lt"/>
              </a:rPr>
              <a:t>Section 6  offences to ensure that individuals abroad can be prosecuted for having encouraged or carried out acts of terror overseas;</a:t>
            </a:r>
            <a:endParaRPr lang="en-GB" sz="1800" noProof="0" dirty="0">
              <a:ea typeface="Calibri"/>
              <a:cs typeface="Calibri"/>
            </a:endParaRPr>
          </a:p>
          <a:p>
            <a:r>
              <a:rPr lang="en-GB" sz="1800" noProof="0" dirty="0">
                <a:ea typeface="+mn-lt"/>
                <a:cs typeface="+mn-lt"/>
              </a:rPr>
              <a:t>Section 7 increases to 15 years’ imprisonment the maximum penalty for certain preparatory terrorism offences; and</a:t>
            </a:r>
            <a:endParaRPr lang="en-GB" sz="1800" noProof="0" dirty="0">
              <a:ea typeface="Calibri"/>
              <a:cs typeface="Calibri"/>
            </a:endParaRPr>
          </a:p>
          <a:p>
            <a:r>
              <a:rPr lang="en-GB" sz="1800" noProof="0" dirty="0">
                <a:ea typeface="+mn-lt"/>
                <a:cs typeface="+mn-lt"/>
              </a:rPr>
              <a:t>Section 18 amends the Terrorism Act 2000 so that the pre-charge detention clock can be paused when a detained person is transferred from police custody to hospital.</a:t>
            </a:r>
            <a:endParaRPr lang="en-GB" sz="1800" noProof="0" dirty="0">
              <a:ea typeface="Calibri"/>
              <a:cs typeface="Calibri"/>
            </a:endParaRPr>
          </a:p>
          <a:p>
            <a:endParaRPr lang="en-GB" sz="2000" noProof="0" dirty="0">
              <a:ea typeface="Calibri"/>
              <a:cs typeface="Calibri"/>
            </a:endParaRPr>
          </a:p>
        </p:txBody>
      </p:sp>
    </p:spTree>
    <p:extLst>
      <p:ext uri="{BB962C8B-B14F-4D97-AF65-F5344CB8AC3E}">
        <p14:creationId xmlns:p14="http://schemas.microsoft.com/office/powerpoint/2010/main" val="115636839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46D4-3BE5-B132-852B-4688ACBA054E}"/>
              </a:ext>
            </a:extLst>
          </p:cNvPr>
          <p:cNvSpPr>
            <a:spLocks noGrp="1"/>
          </p:cNvSpPr>
          <p:nvPr>
            <p:ph type="title"/>
          </p:nvPr>
        </p:nvSpPr>
        <p:spPr>
          <a:xfrm>
            <a:off x="838200" y="365125"/>
            <a:ext cx="10515600" cy="678581"/>
          </a:xfrm>
        </p:spPr>
        <p:txBody>
          <a:bodyPr>
            <a:normAutofit/>
          </a:bodyPr>
          <a:lstStyle/>
          <a:p>
            <a:r>
              <a:rPr lang="en-GB" sz="2400" noProof="0" dirty="0">
                <a:latin typeface="Calibri"/>
                <a:ea typeface="Calibri"/>
                <a:cs typeface="Calibri"/>
              </a:rPr>
              <a:t>The Counter-Terrorism and Sentencing Act (2021) </a:t>
            </a:r>
            <a:endParaRPr lang="en-GB" noProof="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C4EA4E7-F664-D525-1136-BF80B5FA11FD}"/>
              </a:ext>
            </a:extLst>
          </p:cNvPr>
          <p:cNvSpPr>
            <a:spLocks noGrp="1"/>
          </p:cNvSpPr>
          <p:nvPr>
            <p:ph idx="1"/>
          </p:nvPr>
        </p:nvSpPr>
        <p:spPr>
          <a:xfrm>
            <a:off x="838200" y="1135513"/>
            <a:ext cx="10515600" cy="5041450"/>
          </a:xfrm>
        </p:spPr>
        <p:txBody>
          <a:bodyPr vert="horz" lIns="91440" tIns="45720" rIns="91440" bIns="45720" rtlCol="0" anchor="t">
            <a:noAutofit/>
          </a:bodyPr>
          <a:lstStyle/>
          <a:p>
            <a:r>
              <a:rPr lang="en-GB" sz="2000" noProof="0" dirty="0">
                <a:ea typeface="+mn-lt"/>
                <a:cs typeface="+mn-lt"/>
              </a:rPr>
              <a:t>ends early release for anyone convicted of a serious terror offence and forces them to spend their whole term in jail. The most dangerous offenders – such as those found guilty of preparing or carrying out acts of terrorism where lives were lost or at risk – now face a minimum of 14 years in prison and up to 25 years on licence, with stricter supervision. Key measures include:</a:t>
            </a:r>
            <a:endParaRPr lang="en-GB" sz="2000" noProof="0" dirty="0">
              <a:ea typeface="Calibri" panose="020F0502020204030204"/>
              <a:cs typeface="Calibri" panose="020F0502020204030204"/>
            </a:endParaRPr>
          </a:p>
          <a:p>
            <a:r>
              <a:rPr lang="en-GB" sz="2000" noProof="0" dirty="0">
                <a:ea typeface="+mn-lt"/>
                <a:cs typeface="+mn-lt"/>
              </a:rPr>
              <a:t>a new ‘Serious Terrorism Sentence’ for dangerous offenders with a 14-year minimum jail term and up to 25 years spent on licence;</a:t>
            </a:r>
            <a:endParaRPr lang="en-GB" sz="2000" noProof="0" dirty="0">
              <a:ea typeface="Calibri"/>
              <a:cs typeface="Calibri"/>
            </a:endParaRPr>
          </a:p>
          <a:p>
            <a:r>
              <a:rPr lang="en-GB" sz="2000" noProof="0" dirty="0">
                <a:ea typeface="+mn-lt"/>
                <a:cs typeface="+mn-lt"/>
              </a:rPr>
              <a:t>increasing the maximum penalty from 10 to 14 years for a number of terror offences, including membership of a proscribed organisation;</a:t>
            </a:r>
            <a:endParaRPr lang="en-GB" sz="2000" noProof="0" dirty="0">
              <a:ea typeface="Calibri"/>
              <a:cs typeface="Calibri"/>
            </a:endParaRPr>
          </a:p>
          <a:p>
            <a:r>
              <a:rPr lang="en-GB" sz="2000" noProof="0" dirty="0">
                <a:ea typeface="+mn-lt"/>
                <a:cs typeface="+mn-lt"/>
              </a:rPr>
              <a:t>widening the offences that can be classed as terror-connected to ensure they carry tougher sentences and offenders are subject to the Registered Terrorist Offender notification requirements post-release;  and</a:t>
            </a:r>
            <a:endParaRPr lang="en-GB" sz="2000" noProof="0" dirty="0">
              <a:ea typeface="Calibri"/>
              <a:cs typeface="Calibri"/>
            </a:endParaRPr>
          </a:p>
          <a:p>
            <a:r>
              <a:rPr lang="en-GB" sz="2000" noProof="0" dirty="0">
                <a:ea typeface="+mn-lt"/>
                <a:cs typeface="+mn-lt"/>
              </a:rPr>
              <a:t>boosting the disruption and risk management tools available to Counter-Terrorism Policing and the Security Service, by strengthening Terrorism Prevention and Investigation Measures </a:t>
            </a:r>
            <a:endParaRPr lang="en-GB" sz="2000" noProof="0" dirty="0">
              <a:ea typeface="Calibri"/>
              <a:cs typeface="Calibri"/>
            </a:endParaRPr>
          </a:p>
        </p:txBody>
      </p:sp>
    </p:spTree>
    <p:extLst>
      <p:ext uri="{BB962C8B-B14F-4D97-AF65-F5344CB8AC3E}">
        <p14:creationId xmlns:p14="http://schemas.microsoft.com/office/powerpoint/2010/main" val="728553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1710</TotalTime>
  <Words>9111</Words>
  <Application>Microsoft Office PowerPoint</Application>
  <PresentationFormat>Widescreen</PresentationFormat>
  <Paragraphs>676</Paragraphs>
  <Slides>73</Slides>
  <Notes>27</Notes>
  <HiddenSlides>0</HiddenSlides>
  <MMClips>0</MMClips>
  <ScaleCrop>false</ScaleCrop>
  <HeadingPairs>
    <vt:vector size="4" baseType="variant">
      <vt:variant>
        <vt:lpstr>Theme</vt:lpstr>
      </vt:variant>
      <vt:variant>
        <vt:i4>1</vt:i4>
      </vt:variant>
      <vt:variant>
        <vt:lpstr>Slide Titles</vt:lpstr>
      </vt:variant>
      <vt:variant>
        <vt:i4>73</vt:i4>
      </vt:variant>
    </vt:vector>
  </HeadingPairs>
  <TitlesOfParts>
    <vt:vector size="74" baseType="lpstr">
      <vt:lpstr>Office Theme</vt:lpstr>
      <vt:lpstr>Public Protection &amp; Counter-Terrorism BMPL6014 2025</vt:lpstr>
      <vt:lpstr>Lesson Structure Introductions Ground rules and general info Introduction to the course Assessment 1 Defining Terrorism Historical terrorism Changing understandings of terrorism</vt:lpstr>
      <vt:lpstr>Introductions </vt:lpstr>
      <vt:lpstr>Welcome</vt:lpstr>
      <vt:lpstr>Module Aims</vt:lpstr>
      <vt:lpstr>Assignment 1</vt:lpstr>
      <vt:lpstr>Assignment 2</vt:lpstr>
      <vt:lpstr>Literature Review</vt:lpstr>
      <vt:lpstr>Assignment 1 Questions </vt:lpstr>
      <vt:lpstr>Assignment 1 Continued…..</vt:lpstr>
      <vt:lpstr>OR</vt:lpstr>
      <vt:lpstr>Assignment 1 Question 2</vt:lpstr>
      <vt:lpstr>Referencing</vt:lpstr>
      <vt:lpstr>Sources for assignments </vt:lpstr>
      <vt:lpstr>Class discussion </vt:lpstr>
      <vt:lpstr>PowerPoint Presentation</vt:lpstr>
      <vt:lpstr>PowerPoint Presentation</vt:lpstr>
      <vt:lpstr>PowerPoint Presentation</vt:lpstr>
      <vt:lpstr> 1987 Rheindahlen Bombing - IRA </vt:lpstr>
      <vt:lpstr>Terrorism – A Historical Context</vt:lpstr>
      <vt:lpstr>Terrorism – A Historical Context </vt:lpstr>
      <vt:lpstr>Terrorism – A Brief History</vt:lpstr>
      <vt:lpstr>Sicarii – Ancient History</vt:lpstr>
      <vt:lpstr>Sicarii</vt:lpstr>
      <vt:lpstr>PowerPoint Presentation</vt:lpstr>
      <vt:lpstr>Sicarii</vt:lpstr>
      <vt:lpstr>“Party of the Narodnaya Volya”  “The Will of the People”</vt:lpstr>
      <vt:lpstr>PowerPoint Presentation</vt:lpstr>
      <vt:lpstr>PowerPoint Presentation</vt:lpstr>
      <vt:lpstr>PowerPoint Presentation</vt:lpstr>
      <vt:lpstr>PowerPoint Presentation</vt:lpstr>
      <vt:lpstr>Historical Examples of Terror</vt:lpstr>
      <vt:lpstr>Today – Actions would be classed as Terrorist’s  What’s your thoughts on Israel and Gaza? Recognise Palestinian Statehood UK and other countries </vt:lpstr>
      <vt:lpstr>Terrorism</vt:lpstr>
      <vt:lpstr>May Bulman 2018 </vt:lpstr>
      <vt:lpstr>Defining Terrorism </vt:lpstr>
      <vt:lpstr>Why should there be a definition of “Terrorism”?</vt:lpstr>
      <vt:lpstr>Defining Terrorism</vt:lpstr>
      <vt:lpstr>Threat Level - UK</vt:lpstr>
      <vt:lpstr>Defining Terrorism</vt:lpstr>
      <vt:lpstr>Overview of Terrorism</vt:lpstr>
      <vt:lpstr>The Changing Face of Terrorism  -Group Task (10-15 mins)</vt:lpstr>
      <vt:lpstr>The Changing Face of Terrorism</vt:lpstr>
      <vt:lpstr>Terrorism and its different forms </vt:lpstr>
      <vt:lpstr>Defining Terrorism</vt:lpstr>
      <vt:lpstr>Differing approaches to Defining “Terrorism”</vt:lpstr>
      <vt:lpstr>Defining Terrorism – Legal Approach</vt:lpstr>
      <vt:lpstr>Defining Terrorism - Academic Approach</vt:lpstr>
      <vt:lpstr>Defining Terrorism – Political Approach</vt:lpstr>
      <vt:lpstr>Defining Political Violence </vt:lpstr>
      <vt:lpstr>Who does, and who should define Terrorism?</vt:lpstr>
      <vt:lpstr>UK Legal Definition</vt:lpstr>
      <vt:lpstr>Concise Version</vt:lpstr>
      <vt:lpstr>PowerPoint Presentation</vt:lpstr>
      <vt:lpstr>USA Legal Definition</vt:lpstr>
      <vt:lpstr>Problems of Defining Terrorism</vt:lpstr>
      <vt:lpstr>PowerPoint Presentation</vt:lpstr>
      <vt:lpstr>Extremism </vt:lpstr>
      <vt:lpstr>Extremism &amp; Labelling </vt:lpstr>
      <vt:lpstr>Extremism &amp; Labelling </vt:lpstr>
      <vt:lpstr>Workshop</vt:lpstr>
      <vt:lpstr>Workshop Discussion</vt:lpstr>
      <vt:lpstr>Workshop Discussion</vt:lpstr>
      <vt:lpstr>Workshop Discussion</vt:lpstr>
      <vt:lpstr>Workshop discussion</vt:lpstr>
      <vt:lpstr>Workshop Discussion</vt:lpstr>
      <vt:lpstr>Workshop discussion</vt:lpstr>
      <vt:lpstr>Workshop Discussion</vt:lpstr>
      <vt:lpstr>Any Questions?</vt:lpstr>
      <vt:lpstr>Week 1 complete!</vt:lpstr>
      <vt:lpstr>Terrorism Act 2000</vt:lpstr>
      <vt:lpstr>The Counter-Terrorism and Border Security Act 2019</vt:lpstr>
      <vt:lpstr>The Counter-Terrorism and Sentencing Act (2021)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Jane Davies</cp:lastModifiedBy>
  <cp:revision>281</cp:revision>
  <dcterms:created xsi:type="dcterms:W3CDTF">2022-09-28T11:35:43Z</dcterms:created>
  <dcterms:modified xsi:type="dcterms:W3CDTF">2025-09-26T09:30:56Z</dcterms:modified>
</cp:coreProperties>
</file>