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5" autoAdjust="0"/>
    <p:restoredTop sz="94660"/>
  </p:normalViewPr>
  <p:slideViewPr>
    <p:cSldViewPr snapToGrid="0">
      <p:cViewPr varScale="1">
        <p:scale>
          <a:sx n="73" d="100"/>
          <a:sy n="73" d="100"/>
        </p:scale>
        <p:origin x="36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BD3055-791E-4169-B5CC-2433348F72C4}" type="datetimeFigureOut">
              <a:rPr lang="en-IN" smtClean="0"/>
              <a:t>06-12-2022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FB60BD-D19F-4C6E-B514-9C294007A2AA}" type="slidenum">
              <a:rPr lang="en-IN" smtClean="0"/>
              <a:t>‹#›</a:t>
            </a:fld>
            <a:endParaRPr lang="en-IN"/>
          </a:p>
        </p:txBody>
      </p:sp>
    </p:spTree>
    <p:extLst>
      <p:ext uri="{BB962C8B-B14F-4D97-AF65-F5344CB8AC3E}">
        <p14:creationId xmlns:p14="http://schemas.microsoft.com/office/powerpoint/2010/main" val="1992564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It can be said that employee engagement is the most important part in every sector where the hotel industry is the most important for providing a specific customer experience. In the hotel, it is highly important for a customer to feel overwhelmed which can only be served through maintaining an effective employee engagement within the sector</a:t>
            </a:r>
            <a:endParaRPr lang="en-IN" dirty="0"/>
          </a:p>
        </p:txBody>
      </p:sp>
      <p:sp>
        <p:nvSpPr>
          <p:cNvPr id="4" name="Slide Number Placeholder 3"/>
          <p:cNvSpPr>
            <a:spLocks noGrp="1"/>
          </p:cNvSpPr>
          <p:nvPr>
            <p:ph type="sldNum" sz="quarter" idx="5"/>
          </p:nvPr>
        </p:nvSpPr>
        <p:spPr/>
        <p:txBody>
          <a:bodyPr/>
          <a:lstStyle/>
          <a:p>
            <a:fld id="{9CFB60BD-D19F-4C6E-B514-9C294007A2AA}" type="slidenum">
              <a:rPr lang="en-IN" smtClean="0"/>
              <a:t>2</a:t>
            </a:fld>
            <a:endParaRPr lang="en-IN"/>
          </a:p>
        </p:txBody>
      </p:sp>
    </p:spTree>
    <p:extLst>
      <p:ext uri="{BB962C8B-B14F-4D97-AF65-F5344CB8AC3E}">
        <p14:creationId xmlns:p14="http://schemas.microsoft.com/office/powerpoint/2010/main" val="1090199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Employee engagement determines a significant performance of the employee within the working sector. It considers that an effective employee engagement always walks far more than the expectations. In order to impress, the high-end managers or superior employee engagement can portray the level of efficiency to increase employee effectiveness</a:t>
            </a:r>
            <a:endParaRPr lang="en-IN" dirty="0"/>
          </a:p>
        </p:txBody>
      </p:sp>
      <p:sp>
        <p:nvSpPr>
          <p:cNvPr id="4" name="Slide Number Placeholder 3"/>
          <p:cNvSpPr>
            <a:spLocks noGrp="1"/>
          </p:cNvSpPr>
          <p:nvPr>
            <p:ph type="sldNum" sz="quarter" idx="5"/>
          </p:nvPr>
        </p:nvSpPr>
        <p:spPr/>
        <p:txBody>
          <a:bodyPr/>
          <a:lstStyle/>
          <a:p>
            <a:fld id="{9CFB60BD-D19F-4C6E-B514-9C294007A2AA}" type="slidenum">
              <a:rPr lang="en-IN" smtClean="0"/>
              <a:t>3</a:t>
            </a:fld>
            <a:endParaRPr lang="en-IN"/>
          </a:p>
        </p:txBody>
      </p:sp>
    </p:spTree>
    <p:extLst>
      <p:ext uri="{BB962C8B-B14F-4D97-AF65-F5344CB8AC3E}">
        <p14:creationId xmlns:p14="http://schemas.microsoft.com/office/powerpoint/2010/main" val="1868359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In order to develop the strength of the workforce, it is highly required for hospitality firms to maintain employee engagement in a higher exposure. For developing the quality of service and maintaining the significance of the organizational infrastructure, the establishment of employee engagement within the hotel sector is highly important.</a:t>
            </a:r>
          </a:p>
          <a:p>
            <a:endParaRPr lang="en-IN" dirty="0"/>
          </a:p>
        </p:txBody>
      </p:sp>
      <p:sp>
        <p:nvSpPr>
          <p:cNvPr id="4" name="Slide Number Placeholder 3"/>
          <p:cNvSpPr>
            <a:spLocks noGrp="1"/>
          </p:cNvSpPr>
          <p:nvPr>
            <p:ph type="sldNum" sz="quarter" idx="5"/>
          </p:nvPr>
        </p:nvSpPr>
        <p:spPr/>
        <p:txBody>
          <a:bodyPr/>
          <a:lstStyle/>
          <a:p>
            <a:fld id="{9CFB60BD-D19F-4C6E-B514-9C294007A2AA}" type="slidenum">
              <a:rPr lang="en-IN" smtClean="0"/>
              <a:t>4</a:t>
            </a:fld>
            <a:endParaRPr lang="en-IN"/>
          </a:p>
        </p:txBody>
      </p:sp>
    </p:spTree>
    <p:extLst>
      <p:ext uri="{BB962C8B-B14F-4D97-AF65-F5344CB8AC3E}">
        <p14:creationId xmlns:p14="http://schemas.microsoft.com/office/powerpoint/2010/main" val="14830175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It has been conceptualized that using this model organization can establish a good relationship with the employees. It determines the effective strategy for employee engagement that can develop the employee recognition and acknowledgement within hotel companies.</a:t>
            </a:r>
          </a:p>
          <a:p>
            <a:endParaRPr lang="en-IN" dirty="0"/>
          </a:p>
        </p:txBody>
      </p:sp>
      <p:sp>
        <p:nvSpPr>
          <p:cNvPr id="4" name="Slide Number Placeholder 3"/>
          <p:cNvSpPr>
            <a:spLocks noGrp="1"/>
          </p:cNvSpPr>
          <p:nvPr>
            <p:ph type="sldNum" sz="quarter" idx="5"/>
          </p:nvPr>
        </p:nvSpPr>
        <p:spPr/>
        <p:txBody>
          <a:bodyPr/>
          <a:lstStyle/>
          <a:p>
            <a:fld id="{9CFB60BD-D19F-4C6E-B514-9C294007A2AA}" type="slidenum">
              <a:rPr lang="en-IN" smtClean="0"/>
              <a:t>5</a:t>
            </a:fld>
            <a:endParaRPr lang="en-IN"/>
          </a:p>
        </p:txBody>
      </p:sp>
    </p:spTree>
    <p:extLst>
      <p:ext uri="{BB962C8B-B14F-4D97-AF65-F5344CB8AC3E}">
        <p14:creationId xmlns:p14="http://schemas.microsoft.com/office/powerpoint/2010/main" val="4201228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Using this model, the hotel industries can strengthen the employee engagement within the sector. Though providing effective recognition to the employee, this helps to maintain a good relationship among the employees and with the hotel sector.</a:t>
            </a:r>
          </a:p>
          <a:p>
            <a:endParaRPr lang="en-IN" dirty="0"/>
          </a:p>
        </p:txBody>
      </p:sp>
      <p:sp>
        <p:nvSpPr>
          <p:cNvPr id="4" name="Slide Number Placeholder 3"/>
          <p:cNvSpPr>
            <a:spLocks noGrp="1"/>
          </p:cNvSpPr>
          <p:nvPr>
            <p:ph type="sldNum" sz="quarter" idx="5"/>
          </p:nvPr>
        </p:nvSpPr>
        <p:spPr/>
        <p:txBody>
          <a:bodyPr/>
          <a:lstStyle/>
          <a:p>
            <a:fld id="{9CFB60BD-D19F-4C6E-B514-9C294007A2AA}" type="slidenum">
              <a:rPr lang="en-IN" smtClean="0"/>
              <a:t>6</a:t>
            </a:fld>
            <a:endParaRPr lang="en-IN"/>
          </a:p>
        </p:txBody>
      </p:sp>
    </p:spTree>
    <p:extLst>
      <p:ext uri="{BB962C8B-B14F-4D97-AF65-F5344CB8AC3E}">
        <p14:creationId xmlns:p14="http://schemas.microsoft.com/office/powerpoint/2010/main" val="219554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Growth opportunities in the career can increase the employee enthusiasm that can enhance the employee engagement within the workplace of the hotel sector. It can develop the ability of employees through encouraging their working and providing effective motivational support to them.</a:t>
            </a:r>
          </a:p>
          <a:p>
            <a:endParaRPr lang="en-IN" dirty="0"/>
          </a:p>
        </p:txBody>
      </p:sp>
      <p:sp>
        <p:nvSpPr>
          <p:cNvPr id="4" name="Slide Number Placeholder 3"/>
          <p:cNvSpPr>
            <a:spLocks noGrp="1"/>
          </p:cNvSpPr>
          <p:nvPr>
            <p:ph type="sldNum" sz="quarter" idx="5"/>
          </p:nvPr>
        </p:nvSpPr>
        <p:spPr/>
        <p:txBody>
          <a:bodyPr/>
          <a:lstStyle/>
          <a:p>
            <a:fld id="{9CFB60BD-D19F-4C6E-B514-9C294007A2AA}" type="slidenum">
              <a:rPr lang="en-IN" smtClean="0"/>
              <a:t>7</a:t>
            </a:fld>
            <a:endParaRPr lang="en-IN"/>
          </a:p>
        </p:txBody>
      </p:sp>
    </p:spTree>
    <p:extLst>
      <p:ext uri="{BB962C8B-B14F-4D97-AF65-F5344CB8AC3E}">
        <p14:creationId xmlns:p14="http://schemas.microsoft.com/office/powerpoint/2010/main" val="5436243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It can be said that recognizing employee efficiency can increase their value in the workplace which can insist the employee to work better. It can develop employee engagement in the specific zone. It will similarly increase their activity through considering the environmental factors that will be effective for the hotel sectors.</a:t>
            </a:r>
          </a:p>
          <a:p>
            <a:endParaRPr lang="en-IN" dirty="0"/>
          </a:p>
        </p:txBody>
      </p:sp>
      <p:sp>
        <p:nvSpPr>
          <p:cNvPr id="4" name="Slide Number Placeholder 3"/>
          <p:cNvSpPr>
            <a:spLocks noGrp="1"/>
          </p:cNvSpPr>
          <p:nvPr>
            <p:ph type="sldNum" sz="quarter" idx="5"/>
          </p:nvPr>
        </p:nvSpPr>
        <p:spPr/>
        <p:txBody>
          <a:bodyPr/>
          <a:lstStyle/>
          <a:p>
            <a:fld id="{9CFB60BD-D19F-4C6E-B514-9C294007A2AA}" type="slidenum">
              <a:rPr lang="en-IN" smtClean="0"/>
              <a:t>8</a:t>
            </a:fld>
            <a:endParaRPr lang="en-IN"/>
          </a:p>
        </p:txBody>
      </p:sp>
    </p:spTree>
    <p:extLst>
      <p:ext uri="{BB962C8B-B14F-4D97-AF65-F5344CB8AC3E}">
        <p14:creationId xmlns:p14="http://schemas.microsoft.com/office/powerpoint/2010/main" val="1960530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Statistical data ensures that the UK hospitality industry failed to engage employees due to poor recruiting and staffing strategies. In this respect, this UK hospitality sector faces challenges in terms of amplifying more employees to intensify engagement. However, other countries’ hotel companies provide training and empowerment opportunities to increase employee engagement. </a:t>
            </a:r>
          </a:p>
          <a:p>
            <a:endParaRPr lang="en-IN" dirty="0"/>
          </a:p>
        </p:txBody>
      </p:sp>
      <p:sp>
        <p:nvSpPr>
          <p:cNvPr id="4" name="Slide Number Placeholder 3"/>
          <p:cNvSpPr>
            <a:spLocks noGrp="1"/>
          </p:cNvSpPr>
          <p:nvPr>
            <p:ph type="sldNum" sz="quarter" idx="5"/>
          </p:nvPr>
        </p:nvSpPr>
        <p:spPr/>
        <p:txBody>
          <a:bodyPr/>
          <a:lstStyle/>
          <a:p>
            <a:fld id="{9CFB60BD-D19F-4C6E-B514-9C294007A2AA}" type="slidenum">
              <a:rPr lang="en-IN" smtClean="0"/>
              <a:t>9</a:t>
            </a:fld>
            <a:endParaRPr lang="en-IN"/>
          </a:p>
        </p:txBody>
      </p:sp>
    </p:spTree>
    <p:extLst>
      <p:ext uri="{BB962C8B-B14F-4D97-AF65-F5344CB8AC3E}">
        <p14:creationId xmlns:p14="http://schemas.microsoft.com/office/powerpoint/2010/main" val="1004864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According to the motivational factors it can develop the employees’ working intentions in the hotel sector which can similarly improve their level of working efficiency. It can similarly improve the employee’s capability working in a wider range of their boundaries.</a:t>
            </a:r>
          </a:p>
          <a:p>
            <a:endParaRPr lang="en-IN" dirty="0"/>
          </a:p>
        </p:txBody>
      </p:sp>
      <p:sp>
        <p:nvSpPr>
          <p:cNvPr id="4" name="Slide Number Placeholder 3"/>
          <p:cNvSpPr>
            <a:spLocks noGrp="1"/>
          </p:cNvSpPr>
          <p:nvPr>
            <p:ph type="sldNum" sz="quarter" idx="5"/>
          </p:nvPr>
        </p:nvSpPr>
        <p:spPr/>
        <p:txBody>
          <a:bodyPr/>
          <a:lstStyle/>
          <a:p>
            <a:fld id="{9CFB60BD-D19F-4C6E-B514-9C294007A2AA}" type="slidenum">
              <a:rPr lang="en-IN" smtClean="0"/>
              <a:t>10</a:t>
            </a:fld>
            <a:endParaRPr lang="en-IN"/>
          </a:p>
        </p:txBody>
      </p:sp>
    </p:spTree>
    <p:extLst>
      <p:ext uri="{BB962C8B-B14F-4D97-AF65-F5344CB8AC3E}">
        <p14:creationId xmlns:p14="http://schemas.microsoft.com/office/powerpoint/2010/main" val="7282139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It has been conceptualized that the employees in the hotel sector are the key area of development where a specific strategy of employee engagement can improve the workforce of the sector. It can similarly improve the abilities of the employees to work better for the organization through providing them effective value in the workplace as per their quality of providing service to the customers.</a:t>
            </a:r>
            <a:endParaRPr lang="en-IN" dirty="0"/>
          </a:p>
        </p:txBody>
      </p:sp>
      <p:sp>
        <p:nvSpPr>
          <p:cNvPr id="4" name="Slide Number Placeholder 3"/>
          <p:cNvSpPr>
            <a:spLocks noGrp="1"/>
          </p:cNvSpPr>
          <p:nvPr>
            <p:ph type="sldNum" sz="quarter" idx="5"/>
          </p:nvPr>
        </p:nvSpPr>
        <p:spPr/>
        <p:txBody>
          <a:bodyPr/>
          <a:lstStyle/>
          <a:p>
            <a:fld id="{9CFB60BD-D19F-4C6E-B514-9C294007A2AA}" type="slidenum">
              <a:rPr lang="en-IN" smtClean="0"/>
              <a:t>11</a:t>
            </a:fld>
            <a:endParaRPr lang="en-IN"/>
          </a:p>
        </p:txBody>
      </p:sp>
    </p:spTree>
    <p:extLst>
      <p:ext uri="{BB962C8B-B14F-4D97-AF65-F5344CB8AC3E}">
        <p14:creationId xmlns:p14="http://schemas.microsoft.com/office/powerpoint/2010/main" val="652475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663D1-FF79-49C8-CD6C-5CDE30EBD9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72EF279F-B343-EFF0-4F20-C2D1B7BEBC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1908518-A42A-2B5A-8B63-52CCFC9D216E}"/>
              </a:ext>
            </a:extLst>
          </p:cNvPr>
          <p:cNvSpPr>
            <a:spLocks noGrp="1"/>
          </p:cNvSpPr>
          <p:nvPr>
            <p:ph type="dt" sz="half" idx="10"/>
          </p:nvPr>
        </p:nvSpPr>
        <p:spPr/>
        <p:txBody>
          <a:bodyPr/>
          <a:lstStyle/>
          <a:p>
            <a:fld id="{54839020-441F-47A5-8096-9F571DF59E4D}" type="datetimeFigureOut">
              <a:rPr lang="en-IN" smtClean="0"/>
              <a:t>06-12-2022</a:t>
            </a:fld>
            <a:endParaRPr lang="en-IN"/>
          </a:p>
        </p:txBody>
      </p:sp>
      <p:sp>
        <p:nvSpPr>
          <p:cNvPr id="5" name="Footer Placeholder 4">
            <a:extLst>
              <a:ext uri="{FF2B5EF4-FFF2-40B4-BE49-F238E27FC236}">
                <a16:creationId xmlns:a16="http://schemas.microsoft.com/office/drawing/2014/main" id="{77915A41-2B12-F251-D680-BE4F8CB0F7A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A90F521-5456-BC15-F1B6-5AF6B310FBA4}"/>
              </a:ext>
            </a:extLst>
          </p:cNvPr>
          <p:cNvSpPr>
            <a:spLocks noGrp="1"/>
          </p:cNvSpPr>
          <p:nvPr>
            <p:ph type="sldNum" sz="quarter" idx="12"/>
          </p:nvPr>
        </p:nvSpPr>
        <p:spPr/>
        <p:txBody>
          <a:bodyPr/>
          <a:lstStyle/>
          <a:p>
            <a:fld id="{085DECEB-B558-48A0-B021-5A781E0B2B95}" type="slidenum">
              <a:rPr lang="en-IN" smtClean="0"/>
              <a:t>‹#›</a:t>
            </a:fld>
            <a:endParaRPr lang="en-IN"/>
          </a:p>
        </p:txBody>
      </p:sp>
    </p:spTree>
    <p:extLst>
      <p:ext uri="{BB962C8B-B14F-4D97-AF65-F5344CB8AC3E}">
        <p14:creationId xmlns:p14="http://schemas.microsoft.com/office/powerpoint/2010/main" val="2913319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10531-FC3F-5D7C-241D-62F327D4528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0076137-6F6C-496A-F8B0-139CA7C4FA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747DA21-45B3-A020-E4DF-9ADA8088ABF7}"/>
              </a:ext>
            </a:extLst>
          </p:cNvPr>
          <p:cNvSpPr>
            <a:spLocks noGrp="1"/>
          </p:cNvSpPr>
          <p:nvPr>
            <p:ph type="dt" sz="half" idx="10"/>
          </p:nvPr>
        </p:nvSpPr>
        <p:spPr/>
        <p:txBody>
          <a:bodyPr/>
          <a:lstStyle/>
          <a:p>
            <a:fld id="{54839020-441F-47A5-8096-9F571DF59E4D}" type="datetimeFigureOut">
              <a:rPr lang="en-IN" smtClean="0"/>
              <a:t>06-12-2022</a:t>
            </a:fld>
            <a:endParaRPr lang="en-IN"/>
          </a:p>
        </p:txBody>
      </p:sp>
      <p:sp>
        <p:nvSpPr>
          <p:cNvPr id="5" name="Footer Placeholder 4">
            <a:extLst>
              <a:ext uri="{FF2B5EF4-FFF2-40B4-BE49-F238E27FC236}">
                <a16:creationId xmlns:a16="http://schemas.microsoft.com/office/drawing/2014/main" id="{62A8893D-9E1B-FE6F-2380-2EC11F825B4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70246E5-2B2C-1492-0DD0-1B552AADD32A}"/>
              </a:ext>
            </a:extLst>
          </p:cNvPr>
          <p:cNvSpPr>
            <a:spLocks noGrp="1"/>
          </p:cNvSpPr>
          <p:nvPr>
            <p:ph type="sldNum" sz="quarter" idx="12"/>
          </p:nvPr>
        </p:nvSpPr>
        <p:spPr/>
        <p:txBody>
          <a:bodyPr/>
          <a:lstStyle/>
          <a:p>
            <a:fld id="{085DECEB-B558-48A0-B021-5A781E0B2B95}" type="slidenum">
              <a:rPr lang="en-IN" smtClean="0"/>
              <a:t>‹#›</a:t>
            </a:fld>
            <a:endParaRPr lang="en-IN"/>
          </a:p>
        </p:txBody>
      </p:sp>
    </p:spTree>
    <p:extLst>
      <p:ext uri="{BB962C8B-B14F-4D97-AF65-F5344CB8AC3E}">
        <p14:creationId xmlns:p14="http://schemas.microsoft.com/office/powerpoint/2010/main" val="1110966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F5563-22DE-EFB3-9325-56B60777C2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E2676B9-854B-60A9-B80F-DB23CEC6DD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7104C8-4ECE-6ABC-973D-BCA27AF0BB5E}"/>
              </a:ext>
            </a:extLst>
          </p:cNvPr>
          <p:cNvSpPr>
            <a:spLocks noGrp="1"/>
          </p:cNvSpPr>
          <p:nvPr>
            <p:ph type="dt" sz="half" idx="10"/>
          </p:nvPr>
        </p:nvSpPr>
        <p:spPr/>
        <p:txBody>
          <a:bodyPr/>
          <a:lstStyle/>
          <a:p>
            <a:fld id="{54839020-441F-47A5-8096-9F571DF59E4D}" type="datetimeFigureOut">
              <a:rPr lang="en-IN" smtClean="0"/>
              <a:t>06-12-2022</a:t>
            </a:fld>
            <a:endParaRPr lang="en-IN"/>
          </a:p>
        </p:txBody>
      </p:sp>
      <p:sp>
        <p:nvSpPr>
          <p:cNvPr id="5" name="Footer Placeholder 4">
            <a:extLst>
              <a:ext uri="{FF2B5EF4-FFF2-40B4-BE49-F238E27FC236}">
                <a16:creationId xmlns:a16="http://schemas.microsoft.com/office/drawing/2014/main" id="{D734F241-D643-F914-CEA1-1D8AFC9B6C3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C3ECFBF-050E-063F-8C66-06AE0E000F42}"/>
              </a:ext>
            </a:extLst>
          </p:cNvPr>
          <p:cNvSpPr>
            <a:spLocks noGrp="1"/>
          </p:cNvSpPr>
          <p:nvPr>
            <p:ph type="sldNum" sz="quarter" idx="12"/>
          </p:nvPr>
        </p:nvSpPr>
        <p:spPr/>
        <p:txBody>
          <a:bodyPr/>
          <a:lstStyle/>
          <a:p>
            <a:fld id="{085DECEB-B558-48A0-B021-5A781E0B2B95}" type="slidenum">
              <a:rPr lang="en-IN" smtClean="0"/>
              <a:t>‹#›</a:t>
            </a:fld>
            <a:endParaRPr lang="en-IN"/>
          </a:p>
        </p:txBody>
      </p:sp>
    </p:spTree>
    <p:extLst>
      <p:ext uri="{BB962C8B-B14F-4D97-AF65-F5344CB8AC3E}">
        <p14:creationId xmlns:p14="http://schemas.microsoft.com/office/powerpoint/2010/main" val="2855042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3E930-A6F1-225B-19C8-C178D4BA7DE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001692A-6685-4827-F531-472D754144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368D5AED-1328-3577-8086-84FA4D15EF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4068E637-8210-CF9D-035D-B411407F1E4F}"/>
              </a:ext>
            </a:extLst>
          </p:cNvPr>
          <p:cNvSpPr>
            <a:spLocks noGrp="1"/>
          </p:cNvSpPr>
          <p:nvPr>
            <p:ph type="dt" sz="half" idx="10"/>
          </p:nvPr>
        </p:nvSpPr>
        <p:spPr/>
        <p:txBody>
          <a:bodyPr/>
          <a:lstStyle/>
          <a:p>
            <a:fld id="{54839020-441F-47A5-8096-9F571DF59E4D}" type="datetimeFigureOut">
              <a:rPr lang="en-IN" smtClean="0"/>
              <a:t>06-12-2022</a:t>
            </a:fld>
            <a:endParaRPr lang="en-IN"/>
          </a:p>
        </p:txBody>
      </p:sp>
      <p:sp>
        <p:nvSpPr>
          <p:cNvPr id="6" name="Footer Placeholder 5">
            <a:extLst>
              <a:ext uri="{FF2B5EF4-FFF2-40B4-BE49-F238E27FC236}">
                <a16:creationId xmlns:a16="http://schemas.microsoft.com/office/drawing/2014/main" id="{BAC1DD11-951A-3159-01EF-10A3FDF2423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5127AB9-1177-6A0C-9098-8349A373C52D}"/>
              </a:ext>
            </a:extLst>
          </p:cNvPr>
          <p:cNvSpPr>
            <a:spLocks noGrp="1"/>
          </p:cNvSpPr>
          <p:nvPr>
            <p:ph type="sldNum" sz="quarter" idx="12"/>
          </p:nvPr>
        </p:nvSpPr>
        <p:spPr/>
        <p:txBody>
          <a:bodyPr/>
          <a:lstStyle/>
          <a:p>
            <a:fld id="{085DECEB-B558-48A0-B021-5A781E0B2B95}" type="slidenum">
              <a:rPr lang="en-IN" smtClean="0"/>
              <a:t>‹#›</a:t>
            </a:fld>
            <a:endParaRPr lang="en-IN"/>
          </a:p>
        </p:txBody>
      </p:sp>
    </p:spTree>
    <p:extLst>
      <p:ext uri="{BB962C8B-B14F-4D97-AF65-F5344CB8AC3E}">
        <p14:creationId xmlns:p14="http://schemas.microsoft.com/office/powerpoint/2010/main" val="3250955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7D02E-57FA-599C-A6EA-3B9218EE377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656A19F-344C-3AFB-E7C4-7E2244676F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9C97A4-F0FE-38B9-705B-8CCC1735A8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F18EA54F-6F11-A9D4-A3F8-E62944501F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7FB77F-B8C3-7A2F-BD70-5DA0392A0F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B93F1C51-F693-D020-9D47-818A4F2D55FB}"/>
              </a:ext>
            </a:extLst>
          </p:cNvPr>
          <p:cNvSpPr>
            <a:spLocks noGrp="1"/>
          </p:cNvSpPr>
          <p:nvPr>
            <p:ph type="dt" sz="half" idx="10"/>
          </p:nvPr>
        </p:nvSpPr>
        <p:spPr/>
        <p:txBody>
          <a:bodyPr/>
          <a:lstStyle/>
          <a:p>
            <a:fld id="{54839020-441F-47A5-8096-9F571DF59E4D}" type="datetimeFigureOut">
              <a:rPr lang="en-IN" smtClean="0"/>
              <a:t>06-12-2022</a:t>
            </a:fld>
            <a:endParaRPr lang="en-IN"/>
          </a:p>
        </p:txBody>
      </p:sp>
      <p:sp>
        <p:nvSpPr>
          <p:cNvPr id="8" name="Footer Placeholder 7">
            <a:extLst>
              <a:ext uri="{FF2B5EF4-FFF2-40B4-BE49-F238E27FC236}">
                <a16:creationId xmlns:a16="http://schemas.microsoft.com/office/drawing/2014/main" id="{2CFA9FBC-D081-16F4-CB56-76E975FE56C9}"/>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8AA87B89-34FD-2831-F1F3-939862382EB9}"/>
              </a:ext>
            </a:extLst>
          </p:cNvPr>
          <p:cNvSpPr>
            <a:spLocks noGrp="1"/>
          </p:cNvSpPr>
          <p:nvPr>
            <p:ph type="sldNum" sz="quarter" idx="12"/>
          </p:nvPr>
        </p:nvSpPr>
        <p:spPr/>
        <p:txBody>
          <a:bodyPr/>
          <a:lstStyle/>
          <a:p>
            <a:fld id="{085DECEB-B558-48A0-B021-5A781E0B2B95}" type="slidenum">
              <a:rPr lang="en-IN" smtClean="0"/>
              <a:t>‹#›</a:t>
            </a:fld>
            <a:endParaRPr lang="en-IN"/>
          </a:p>
        </p:txBody>
      </p:sp>
    </p:spTree>
    <p:extLst>
      <p:ext uri="{BB962C8B-B14F-4D97-AF65-F5344CB8AC3E}">
        <p14:creationId xmlns:p14="http://schemas.microsoft.com/office/powerpoint/2010/main" val="3020827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04A3F-7507-50B2-5FBC-7E8D78769570}"/>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3380122-5FF3-85EE-A624-4969FC9082A1}"/>
              </a:ext>
            </a:extLst>
          </p:cNvPr>
          <p:cNvSpPr>
            <a:spLocks noGrp="1"/>
          </p:cNvSpPr>
          <p:nvPr>
            <p:ph type="dt" sz="half" idx="10"/>
          </p:nvPr>
        </p:nvSpPr>
        <p:spPr/>
        <p:txBody>
          <a:bodyPr/>
          <a:lstStyle/>
          <a:p>
            <a:fld id="{54839020-441F-47A5-8096-9F571DF59E4D}" type="datetimeFigureOut">
              <a:rPr lang="en-IN" smtClean="0"/>
              <a:t>06-12-2022</a:t>
            </a:fld>
            <a:endParaRPr lang="en-IN"/>
          </a:p>
        </p:txBody>
      </p:sp>
      <p:sp>
        <p:nvSpPr>
          <p:cNvPr id="4" name="Footer Placeholder 3">
            <a:extLst>
              <a:ext uri="{FF2B5EF4-FFF2-40B4-BE49-F238E27FC236}">
                <a16:creationId xmlns:a16="http://schemas.microsoft.com/office/drawing/2014/main" id="{6BC8C038-845E-5FFF-C0C3-28A43DAFF25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C90303B1-9CDD-B295-6626-ED5D8900C143}"/>
              </a:ext>
            </a:extLst>
          </p:cNvPr>
          <p:cNvSpPr>
            <a:spLocks noGrp="1"/>
          </p:cNvSpPr>
          <p:nvPr>
            <p:ph type="sldNum" sz="quarter" idx="12"/>
          </p:nvPr>
        </p:nvSpPr>
        <p:spPr/>
        <p:txBody>
          <a:bodyPr/>
          <a:lstStyle/>
          <a:p>
            <a:fld id="{085DECEB-B558-48A0-B021-5A781E0B2B95}" type="slidenum">
              <a:rPr lang="en-IN" smtClean="0"/>
              <a:t>‹#›</a:t>
            </a:fld>
            <a:endParaRPr lang="en-IN"/>
          </a:p>
        </p:txBody>
      </p:sp>
    </p:spTree>
    <p:extLst>
      <p:ext uri="{BB962C8B-B14F-4D97-AF65-F5344CB8AC3E}">
        <p14:creationId xmlns:p14="http://schemas.microsoft.com/office/powerpoint/2010/main" val="3356328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6940EA-1AF1-DCB6-3CB9-6A29F43A9E1D}"/>
              </a:ext>
            </a:extLst>
          </p:cNvPr>
          <p:cNvSpPr>
            <a:spLocks noGrp="1"/>
          </p:cNvSpPr>
          <p:nvPr>
            <p:ph type="dt" sz="half" idx="10"/>
          </p:nvPr>
        </p:nvSpPr>
        <p:spPr/>
        <p:txBody>
          <a:bodyPr/>
          <a:lstStyle/>
          <a:p>
            <a:fld id="{54839020-441F-47A5-8096-9F571DF59E4D}" type="datetimeFigureOut">
              <a:rPr lang="en-IN" smtClean="0"/>
              <a:t>06-12-2022</a:t>
            </a:fld>
            <a:endParaRPr lang="en-IN"/>
          </a:p>
        </p:txBody>
      </p:sp>
      <p:sp>
        <p:nvSpPr>
          <p:cNvPr id="3" name="Footer Placeholder 2">
            <a:extLst>
              <a:ext uri="{FF2B5EF4-FFF2-40B4-BE49-F238E27FC236}">
                <a16:creationId xmlns:a16="http://schemas.microsoft.com/office/drawing/2014/main" id="{A2EE4D79-5697-8F2A-E64A-6374ADCCA03B}"/>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6124512C-5206-5965-EA4B-6280F9F090B8}"/>
              </a:ext>
            </a:extLst>
          </p:cNvPr>
          <p:cNvSpPr>
            <a:spLocks noGrp="1"/>
          </p:cNvSpPr>
          <p:nvPr>
            <p:ph type="sldNum" sz="quarter" idx="12"/>
          </p:nvPr>
        </p:nvSpPr>
        <p:spPr/>
        <p:txBody>
          <a:bodyPr/>
          <a:lstStyle/>
          <a:p>
            <a:fld id="{085DECEB-B558-48A0-B021-5A781E0B2B95}" type="slidenum">
              <a:rPr lang="en-IN" smtClean="0"/>
              <a:t>‹#›</a:t>
            </a:fld>
            <a:endParaRPr lang="en-IN"/>
          </a:p>
        </p:txBody>
      </p:sp>
    </p:spTree>
    <p:extLst>
      <p:ext uri="{BB962C8B-B14F-4D97-AF65-F5344CB8AC3E}">
        <p14:creationId xmlns:p14="http://schemas.microsoft.com/office/powerpoint/2010/main" val="3824001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F249C-6F96-38E2-D7F7-A31819F165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5DB7075C-3D2C-7379-8EF9-7EF144B95F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343FECF-0D8F-94B8-72AD-D849C8BB1F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B5CE2F-DA60-275F-1189-7F15218C4D72}"/>
              </a:ext>
            </a:extLst>
          </p:cNvPr>
          <p:cNvSpPr>
            <a:spLocks noGrp="1"/>
          </p:cNvSpPr>
          <p:nvPr>
            <p:ph type="dt" sz="half" idx="10"/>
          </p:nvPr>
        </p:nvSpPr>
        <p:spPr/>
        <p:txBody>
          <a:bodyPr/>
          <a:lstStyle/>
          <a:p>
            <a:fld id="{54839020-441F-47A5-8096-9F571DF59E4D}" type="datetimeFigureOut">
              <a:rPr lang="en-IN" smtClean="0"/>
              <a:t>06-12-2022</a:t>
            </a:fld>
            <a:endParaRPr lang="en-IN"/>
          </a:p>
        </p:txBody>
      </p:sp>
      <p:sp>
        <p:nvSpPr>
          <p:cNvPr id="6" name="Footer Placeholder 5">
            <a:extLst>
              <a:ext uri="{FF2B5EF4-FFF2-40B4-BE49-F238E27FC236}">
                <a16:creationId xmlns:a16="http://schemas.microsoft.com/office/drawing/2014/main" id="{E34928BD-7A4F-801F-C3DF-842D2FB4E5E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35D1A99-F950-6A19-936B-2BA5B9669074}"/>
              </a:ext>
            </a:extLst>
          </p:cNvPr>
          <p:cNvSpPr>
            <a:spLocks noGrp="1"/>
          </p:cNvSpPr>
          <p:nvPr>
            <p:ph type="sldNum" sz="quarter" idx="12"/>
          </p:nvPr>
        </p:nvSpPr>
        <p:spPr/>
        <p:txBody>
          <a:bodyPr/>
          <a:lstStyle/>
          <a:p>
            <a:fld id="{085DECEB-B558-48A0-B021-5A781E0B2B95}" type="slidenum">
              <a:rPr lang="en-IN" smtClean="0"/>
              <a:t>‹#›</a:t>
            </a:fld>
            <a:endParaRPr lang="en-IN"/>
          </a:p>
        </p:txBody>
      </p:sp>
    </p:spTree>
    <p:extLst>
      <p:ext uri="{BB962C8B-B14F-4D97-AF65-F5344CB8AC3E}">
        <p14:creationId xmlns:p14="http://schemas.microsoft.com/office/powerpoint/2010/main" val="2288346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A789E-D667-6440-79B6-95955A6E32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F002948-9689-0E10-A32F-04246213D8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ABAC44B0-B2AA-269A-79D0-D70AF68A47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09B849-B39D-540F-D622-0D0CFBD724EA}"/>
              </a:ext>
            </a:extLst>
          </p:cNvPr>
          <p:cNvSpPr>
            <a:spLocks noGrp="1"/>
          </p:cNvSpPr>
          <p:nvPr>
            <p:ph type="dt" sz="half" idx="10"/>
          </p:nvPr>
        </p:nvSpPr>
        <p:spPr/>
        <p:txBody>
          <a:bodyPr/>
          <a:lstStyle/>
          <a:p>
            <a:fld id="{54839020-441F-47A5-8096-9F571DF59E4D}" type="datetimeFigureOut">
              <a:rPr lang="en-IN" smtClean="0"/>
              <a:t>06-12-2022</a:t>
            </a:fld>
            <a:endParaRPr lang="en-IN"/>
          </a:p>
        </p:txBody>
      </p:sp>
      <p:sp>
        <p:nvSpPr>
          <p:cNvPr id="6" name="Footer Placeholder 5">
            <a:extLst>
              <a:ext uri="{FF2B5EF4-FFF2-40B4-BE49-F238E27FC236}">
                <a16:creationId xmlns:a16="http://schemas.microsoft.com/office/drawing/2014/main" id="{AF33C14B-7902-2933-5E4E-D52F50CA830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DE82F04-4092-FBB6-8E98-BD4B0E08DF68}"/>
              </a:ext>
            </a:extLst>
          </p:cNvPr>
          <p:cNvSpPr>
            <a:spLocks noGrp="1"/>
          </p:cNvSpPr>
          <p:nvPr>
            <p:ph type="sldNum" sz="quarter" idx="12"/>
          </p:nvPr>
        </p:nvSpPr>
        <p:spPr/>
        <p:txBody>
          <a:bodyPr/>
          <a:lstStyle/>
          <a:p>
            <a:fld id="{085DECEB-B558-48A0-B021-5A781E0B2B95}" type="slidenum">
              <a:rPr lang="en-IN" smtClean="0"/>
              <a:t>‹#›</a:t>
            </a:fld>
            <a:endParaRPr lang="en-IN"/>
          </a:p>
        </p:txBody>
      </p:sp>
    </p:spTree>
    <p:extLst>
      <p:ext uri="{BB962C8B-B14F-4D97-AF65-F5344CB8AC3E}">
        <p14:creationId xmlns:p14="http://schemas.microsoft.com/office/powerpoint/2010/main" val="1851769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292E7-AC27-FF5B-0EF0-E7D3576C07C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4772126-A76A-CCA8-AD43-7EEF5750DD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ED3FF68-2975-AB08-6351-6F2F9FFAF8B8}"/>
              </a:ext>
            </a:extLst>
          </p:cNvPr>
          <p:cNvSpPr>
            <a:spLocks noGrp="1"/>
          </p:cNvSpPr>
          <p:nvPr>
            <p:ph type="dt" sz="half" idx="10"/>
          </p:nvPr>
        </p:nvSpPr>
        <p:spPr/>
        <p:txBody>
          <a:bodyPr/>
          <a:lstStyle/>
          <a:p>
            <a:fld id="{54839020-441F-47A5-8096-9F571DF59E4D}" type="datetimeFigureOut">
              <a:rPr lang="en-IN" smtClean="0"/>
              <a:t>06-12-2022</a:t>
            </a:fld>
            <a:endParaRPr lang="en-IN"/>
          </a:p>
        </p:txBody>
      </p:sp>
      <p:sp>
        <p:nvSpPr>
          <p:cNvPr id="5" name="Footer Placeholder 4">
            <a:extLst>
              <a:ext uri="{FF2B5EF4-FFF2-40B4-BE49-F238E27FC236}">
                <a16:creationId xmlns:a16="http://schemas.microsoft.com/office/drawing/2014/main" id="{96188B90-219A-3085-5780-25B65358FD0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13D13D0-02C2-B341-BF53-8A41A7A54BB1}"/>
              </a:ext>
            </a:extLst>
          </p:cNvPr>
          <p:cNvSpPr>
            <a:spLocks noGrp="1"/>
          </p:cNvSpPr>
          <p:nvPr>
            <p:ph type="sldNum" sz="quarter" idx="12"/>
          </p:nvPr>
        </p:nvSpPr>
        <p:spPr/>
        <p:txBody>
          <a:bodyPr/>
          <a:lstStyle/>
          <a:p>
            <a:fld id="{085DECEB-B558-48A0-B021-5A781E0B2B95}" type="slidenum">
              <a:rPr lang="en-IN" smtClean="0"/>
              <a:t>‹#›</a:t>
            </a:fld>
            <a:endParaRPr lang="en-IN"/>
          </a:p>
        </p:txBody>
      </p:sp>
    </p:spTree>
    <p:extLst>
      <p:ext uri="{BB962C8B-B14F-4D97-AF65-F5344CB8AC3E}">
        <p14:creationId xmlns:p14="http://schemas.microsoft.com/office/powerpoint/2010/main" val="2105411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521E1D-2B73-A38C-E0F0-3AA59A3AE5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DA2000A-14F4-51AF-BD4E-9594056A03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21D8276-A013-01DE-D1ED-1BE84D101BEF}"/>
              </a:ext>
            </a:extLst>
          </p:cNvPr>
          <p:cNvSpPr>
            <a:spLocks noGrp="1"/>
          </p:cNvSpPr>
          <p:nvPr>
            <p:ph type="dt" sz="half" idx="10"/>
          </p:nvPr>
        </p:nvSpPr>
        <p:spPr/>
        <p:txBody>
          <a:bodyPr/>
          <a:lstStyle/>
          <a:p>
            <a:fld id="{54839020-441F-47A5-8096-9F571DF59E4D}" type="datetimeFigureOut">
              <a:rPr lang="en-IN" smtClean="0"/>
              <a:t>06-12-2022</a:t>
            </a:fld>
            <a:endParaRPr lang="en-IN"/>
          </a:p>
        </p:txBody>
      </p:sp>
      <p:sp>
        <p:nvSpPr>
          <p:cNvPr id="5" name="Footer Placeholder 4">
            <a:extLst>
              <a:ext uri="{FF2B5EF4-FFF2-40B4-BE49-F238E27FC236}">
                <a16:creationId xmlns:a16="http://schemas.microsoft.com/office/drawing/2014/main" id="{D6679533-B342-1114-B060-C7473BFE5D8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77FA55F-9C7E-58CC-D719-1659C37F3CFD}"/>
              </a:ext>
            </a:extLst>
          </p:cNvPr>
          <p:cNvSpPr>
            <a:spLocks noGrp="1"/>
          </p:cNvSpPr>
          <p:nvPr>
            <p:ph type="sldNum" sz="quarter" idx="12"/>
          </p:nvPr>
        </p:nvSpPr>
        <p:spPr/>
        <p:txBody>
          <a:bodyPr/>
          <a:lstStyle/>
          <a:p>
            <a:fld id="{085DECEB-B558-48A0-B021-5A781E0B2B95}" type="slidenum">
              <a:rPr lang="en-IN" smtClean="0"/>
              <a:t>‹#›</a:t>
            </a:fld>
            <a:endParaRPr lang="en-IN"/>
          </a:p>
        </p:txBody>
      </p:sp>
    </p:spTree>
    <p:extLst>
      <p:ext uri="{BB962C8B-B14F-4D97-AF65-F5344CB8AC3E}">
        <p14:creationId xmlns:p14="http://schemas.microsoft.com/office/powerpoint/2010/main" val="28177794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979F21-25C2-28B7-1062-527E787BB4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323AA7E-DE4C-0EF8-216F-05781FBA17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24038B0-9C4F-7A12-5EAD-E2261F5A2E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839020-441F-47A5-8096-9F571DF59E4D}" type="datetimeFigureOut">
              <a:rPr lang="en-IN" smtClean="0"/>
              <a:t>06-12-2022</a:t>
            </a:fld>
            <a:endParaRPr lang="en-IN"/>
          </a:p>
        </p:txBody>
      </p:sp>
      <p:sp>
        <p:nvSpPr>
          <p:cNvPr id="5" name="Footer Placeholder 4">
            <a:extLst>
              <a:ext uri="{FF2B5EF4-FFF2-40B4-BE49-F238E27FC236}">
                <a16:creationId xmlns:a16="http://schemas.microsoft.com/office/drawing/2014/main" id="{F1D2FB7C-D51C-23E4-0E7B-A77EE903DE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319CE55E-9A97-7F8C-5204-2ED19D0AD3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5DECEB-B558-48A0-B021-5A781E0B2B95}" type="slidenum">
              <a:rPr lang="en-IN" smtClean="0"/>
              <a:t>‹#›</a:t>
            </a:fld>
            <a:endParaRPr lang="en-IN"/>
          </a:p>
        </p:txBody>
      </p:sp>
    </p:spTree>
    <p:extLst>
      <p:ext uri="{BB962C8B-B14F-4D97-AF65-F5344CB8AC3E}">
        <p14:creationId xmlns:p14="http://schemas.microsoft.com/office/powerpoint/2010/main" val="23160560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2B3EE-094F-A08B-E343-7BC24ED49DAA}"/>
              </a:ext>
            </a:extLst>
          </p:cNvPr>
          <p:cNvSpPr>
            <a:spLocks noGrp="1"/>
          </p:cNvSpPr>
          <p:nvPr>
            <p:ph type="ctrTitle"/>
          </p:nvPr>
        </p:nvSpPr>
        <p:spPr/>
        <p:txBody>
          <a:bodyPr>
            <a:normAutofit fontScale="90000"/>
          </a:bodyPr>
          <a:lstStyle/>
          <a:p>
            <a:br>
              <a:rPr lang="en-IN" sz="2800" b="1" dirty="0">
                <a:effectLst/>
                <a:latin typeface="Times New Roman" panose="02020603050405020304" pitchFamily="18" charset="0"/>
                <a:ea typeface="Times New Roman" panose="02020603050405020304" pitchFamily="18" charset="0"/>
              </a:rPr>
            </a:br>
            <a:br>
              <a:rPr lang="en-IN" sz="2800" b="1" dirty="0">
                <a:effectLst/>
                <a:latin typeface="Times New Roman" panose="02020603050405020304" pitchFamily="18" charset="0"/>
                <a:ea typeface="Times New Roman" panose="02020603050405020304" pitchFamily="18" charset="0"/>
              </a:rPr>
            </a:br>
            <a:br>
              <a:rPr lang="en-IN" sz="2800" b="1" dirty="0">
                <a:effectLst/>
                <a:latin typeface="Times New Roman" panose="02020603050405020304" pitchFamily="18" charset="0"/>
                <a:ea typeface="Times New Roman" panose="02020603050405020304" pitchFamily="18" charset="0"/>
              </a:rPr>
            </a:br>
            <a:br>
              <a:rPr lang="en-IN" sz="2800" b="1" dirty="0">
                <a:effectLst/>
                <a:latin typeface="Times New Roman" panose="02020603050405020304" pitchFamily="18" charset="0"/>
                <a:ea typeface="Times New Roman" panose="02020603050405020304" pitchFamily="18" charset="0"/>
              </a:rPr>
            </a:br>
            <a:r>
              <a:rPr lang="en-IN" sz="2800" b="1" dirty="0">
                <a:effectLst/>
                <a:latin typeface="Times New Roman" panose="02020603050405020304" pitchFamily="18" charset="0"/>
                <a:ea typeface="Times New Roman" panose="02020603050405020304" pitchFamily="18" charset="0"/>
              </a:rPr>
              <a:t>Assignment 3: Employee Engagement Presentation</a:t>
            </a:r>
            <a:br>
              <a:rPr lang="en-IN" sz="2800" dirty="0">
                <a:effectLst/>
                <a:latin typeface="Times New Roman" panose="02020603050405020304" pitchFamily="18" charset="0"/>
                <a:ea typeface="Times New Roman" panose="02020603050405020304" pitchFamily="18" charset="0"/>
              </a:rPr>
            </a:br>
            <a:r>
              <a:rPr lang="en-IN" sz="2800" b="1" dirty="0">
                <a:latin typeface="Times New Roman" panose="02020603050405020304" pitchFamily="18" charset="0"/>
                <a:ea typeface="Times New Roman" panose="02020603050405020304" pitchFamily="18" charset="0"/>
              </a:rPr>
              <a:t>Student </a:t>
            </a:r>
            <a:r>
              <a:rPr lang="en-IN" sz="2800" b="1" dirty="0" err="1">
                <a:latin typeface="Times New Roman" panose="02020603050405020304" pitchFamily="18" charset="0"/>
                <a:ea typeface="Times New Roman" panose="02020603050405020304" pitchFamily="18" charset="0"/>
              </a:rPr>
              <a:t>name:Maria</a:t>
            </a:r>
            <a:r>
              <a:rPr lang="en-IN" sz="2800" b="1" dirty="0">
                <a:latin typeface="Times New Roman" panose="02020603050405020304" pitchFamily="18" charset="0"/>
                <a:ea typeface="Times New Roman" panose="02020603050405020304" pitchFamily="18" charset="0"/>
              </a:rPr>
              <a:t> Luca</a:t>
            </a:r>
            <a:br>
              <a:rPr lang="en-IN" sz="2800" b="1" dirty="0">
                <a:latin typeface="Times New Roman" panose="02020603050405020304" pitchFamily="18" charset="0"/>
                <a:ea typeface="Times New Roman" panose="02020603050405020304" pitchFamily="18" charset="0"/>
              </a:rPr>
            </a:br>
            <a:r>
              <a:rPr lang="en-IN" sz="2800" b="1" dirty="0" err="1">
                <a:latin typeface="Times New Roman" panose="02020603050405020304" pitchFamily="18" charset="0"/>
                <a:ea typeface="Times New Roman" panose="02020603050405020304" pitchFamily="18" charset="0"/>
              </a:rPr>
              <a:t>Sudent</a:t>
            </a:r>
            <a:r>
              <a:rPr lang="en-IN" sz="2800" b="1">
                <a:latin typeface="Times New Roman" panose="02020603050405020304" pitchFamily="18" charset="0"/>
                <a:ea typeface="Times New Roman" panose="02020603050405020304" pitchFamily="18" charset="0"/>
              </a:rPr>
              <a:t> id:2121185</a:t>
            </a:r>
            <a:endParaRPr lang="en-IN" sz="8000" dirty="0"/>
          </a:p>
        </p:txBody>
      </p:sp>
    </p:spTree>
    <p:extLst>
      <p:ext uri="{BB962C8B-B14F-4D97-AF65-F5344CB8AC3E}">
        <p14:creationId xmlns:p14="http://schemas.microsoft.com/office/powerpoint/2010/main" val="2028710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070D1-D754-DBAB-2D42-EFF1520C2C94}"/>
              </a:ext>
            </a:extLst>
          </p:cNvPr>
          <p:cNvSpPr>
            <a:spLocks noGrp="1"/>
          </p:cNvSpPr>
          <p:nvPr>
            <p:ph type="title"/>
          </p:nvPr>
        </p:nvSpPr>
        <p:spPr/>
        <p:txBody>
          <a:bodyPr>
            <a:normAutofit/>
          </a:bodyPr>
          <a:lstStyle/>
          <a:p>
            <a:pPr algn="ctr"/>
            <a:r>
              <a:rPr lang="en-IN" sz="4000" b="1" dirty="0">
                <a:effectLst/>
                <a:latin typeface="Times New Roman" panose="02020603050405020304" pitchFamily="18" charset="0"/>
                <a:ea typeface="Times New Roman" panose="02020603050405020304" pitchFamily="18" charset="0"/>
              </a:rPr>
              <a:t>Introduction</a:t>
            </a:r>
            <a:endParaRPr lang="en-IN" sz="4000" b="1" dirty="0"/>
          </a:p>
        </p:txBody>
      </p:sp>
      <p:sp>
        <p:nvSpPr>
          <p:cNvPr id="3" name="Content Placeholder 2">
            <a:extLst>
              <a:ext uri="{FF2B5EF4-FFF2-40B4-BE49-F238E27FC236}">
                <a16:creationId xmlns:a16="http://schemas.microsoft.com/office/drawing/2014/main" id="{A69ECB3E-8895-A49F-0352-E434506E116D}"/>
              </a:ext>
            </a:extLst>
          </p:cNvPr>
          <p:cNvSpPr>
            <a:spLocks noGrp="1"/>
          </p:cNvSpPr>
          <p:nvPr>
            <p:ph idx="1"/>
          </p:nvPr>
        </p:nvSpPr>
        <p:spPr/>
        <p:txBody>
          <a:bodyPr>
            <a:normAutofit/>
          </a:bodyPr>
          <a:lstStyle/>
          <a:p>
            <a:pPr marL="342900" lvl="0" indent="-342900" algn="just">
              <a:lnSpc>
                <a:spcPct val="2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Employee engagement can boost the service of hotel industries.</a:t>
            </a:r>
          </a:p>
          <a:p>
            <a:pPr marL="342900" lvl="0" indent="-342900" algn="just">
              <a:lnSpc>
                <a:spcPct val="2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Employee engagement is the most effective way to make the customers feel overwhelmed.</a:t>
            </a:r>
          </a:p>
          <a:p>
            <a:pPr marL="342900" lvl="0" indent="-342900" algn="just">
              <a:lnSpc>
                <a:spcPct val="2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In the hotel industry employee engagement can develop the hospitality infrastructure within the sector.</a:t>
            </a:r>
          </a:p>
          <a:p>
            <a:pPr marL="0" indent="0">
              <a:lnSpc>
                <a:spcPct val="250000"/>
              </a:lnSpc>
              <a:buNone/>
            </a:pPr>
            <a:endParaRPr lang="en-IN" sz="1400" dirty="0"/>
          </a:p>
        </p:txBody>
      </p:sp>
    </p:spTree>
    <p:extLst>
      <p:ext uri="{BB962C8B-B14F-4D97-AF65-F5344CB8AC3E}">
        <p14:creationId xmlns:p14="http://schemas.microsoft.com/office/powerpoint/2010/main" val="559166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30A04-2229-C2C5-0204-DD9F3852DF90}"/>
              </a:ext>
            </a:extLst>
          </p:cNvPr>
          <p:cNvSpPr>
            <a:spLocks noGrp="1"/>
          </p:cNvSpPr>
          <p:nvPr>
            <p:ph type="title"/>
          </p:nvPr>
        </p:nvSpPr>
        <p:spPr/>
        <p:txBody>
          <a:bodyPr>
            <a:normAutofit/>
          </a:bodyPr>
          <a:lstStyle/>
          <a:p>
            <a:pPr algn="ctr"/>
            <a:r>
              <a:rPr lang="en-IN" sz="4000" b="1" kern="0" dirty="0">
                <a:effectLst/>
                <a:latin typeface="Times New Roman" panose="02020603050405020304" pitchFamily="18" charset="0"/>
              </a:rPr>
              <a:t>Definition of employee engagement </a:t>
            </a:r>
            <a:br>
              <a:rPr lang="en-IN" sz="4000" b="1" kern="0" dirty="0">
                <a:effectLst/>
                <a:latin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C6AA3B02-8BB6-009E-2B9B-402554BEE5C5}"/>
              </a:ext>
            </a:extLst>
          </p:cNvPr>
          <p:cNvSpPr>
            <a:spLocks noGrp="1"/>
          </p:cNvSpPr>
          <p:nvPr>
            <p:ph idx="1"/>
          </p:nvPr>
        </p:nvSpPr>
        <p:spPr>
          <a:xfrm>
            <a:off x="838200" y="1453243"/>
            <a:ext cx="4337957" cy="4723720"/>
          </a:xfrm>
        </p:spPr>
        <p:txBody>
          <a:bodyPr>
            <a:normAutofit lnSpcReduction="10000"/>
          </a:bodyPr>
          <a:lstStyle/>
          <a:p>
            <a:pPr marL="342900" lvl="0" indent="-342900" algn="just">
              <a:lnSpc>
                <a:spcPct val="20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Employee engagement means the strongest performance of the employee.</a:t>
            </a:r>
          </a:p>
          <a:p>
            <a:pPr marL="342900" lvl="0" indent="-342900" algn="just">
              <a:lnSpc>
                <a:spcPct val="20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Best employee engagement always walks extra miles than expectations.</a:t>
            </a:r>
          </a:p>
          <a:p>
            <a:pPr marL="342900" lvl="0" indent="-342900" algn="just">
              <a:lnSpc>
                <a:spcPct val="20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The pro-environmental </a:t>
            </a:r>
            <a:r>
              <a:rPr lang="en-IN" sz="1400" u="none" strike="noStrike" dirty="0" err="1">
                <a:effectLst/>
                <a:latin typeface="Times New Roman" panose="02020603050405020304" pitchFamily="18" charset="0"/>
                <a:ea typeface="Times New Roman" panose="02020603050405020304" pitchFamily="18" charset="0"/>
              </a:rPr>
              <a:t>behavior</a:t>
            </a:r>
            <a:r>
              <a:rPr lang="en-IN" sz="1400" u="none" strike="noStrike" dirty="0">
                <a:effectLst/>
                <a:latin typeface="Times New Roman" panose="02020603050405020304" pitchFamily="18" charset="0"/>
                <a:ea typeface="Times New Roman" panose="02020603050405020304" pitchFamily="18" charset="0"/>
              </a:rPr>
              <a:t> impacts the employee engagement in hotel organizations (</a:t>
            </a:r>
            <a:r>
              <a:rPr lang="en-IN" sz="1400" u="none" strike="noStrike" dirty="0" err="1">
                <a:effectLst/>
                <a:latin typeface="Times New Roman" panose="02020603050405020304" pitchFamily="18" charset="0"/>
                <a:ea typeface="Times New Roman" panose="02020603050405020304" pitchFamily="18" charset="0"/>
              </a:rPr>
              <a:t>Karatepe</a:t>
            </a:r>
            <a:r>
              <a:rPr lang="en-IN" sz="1400" u="none" strike="noStrike" dirty="0">
                <a:effectLst/>
                <a:latin typeface="Times New Roman" panose="02020603050405020304" pitchFamily="18" charset="0"/>
                <a:ea typeface="Times New Roman" panose="02020603050405020304" pitchFamily="18" charset="0"/>
              </a:rPr>
              <a:t> </a:t>
            </a:r>
            <a:r>
              <a:rPr lang="en-IN" sz="1400" i="1" u="none" strike="noStrike" dirty="0">
                <a:effectLst/>
                <a:latin typeface="Times New Roman" panose="02020603050405020304" pitchFamily="18" charset="0"/>
                <a:ea typeface="Times New Roman" panose="02020603050405020304" pitchFamily="18" charset="0"/>
              </a:rPr>
              <a:t>et al.</a:t>
            </a:r>
            <a:r>
              <a:rPr lang="en-IN" sz="1400" u="none" strike="noStrike" dirty="0">
                <a:effectLst/>
                <a:latin typeface="Times New Roman" panose="02020603050405020304" pitchFamily="18" charset="0"/>
                <a:ea typeface="Times New Roman" panose="02020603050405020304" pitchFamily="18" charset="0"/>
              </a:rPr>
              <a:t> 2021). </a:t>
            </a:r>
          </a:p>
          <a:p>
            <a:pPr marL="342900" lvl="0" indent="-342900" algn="just">
              <a:lnSpc>
                <a:spcPct val="20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Impressing superiors and the clients are the most effective part of the employee engagement.</a:t>
            </a:r>
          </a:p>
          <a:p>
            <a:pPr marL="0" indent="0">
              <a:lnSpc>
                <a:spcPct val="200000"/>
              </a:lnSpc>
              <a:buNone/>
            </a:pPr>
            <a:endParaRPr lang="en-IN" sz="1400" dirty="0"/>
          </a:p>
        </p:txBody>
      </p:sp>
      <p:pic>
        <p:nvPicPr>
          <p:cNvPr id="5" name="Picture 4">
            <a:extLst>
              <a:ext uri="{FF2B5EF4-FFF2-40B4-BE49-F238E27FC236}">
                <a16:creationId xmlns:a16="http://schemas.microsoft.com/office/drawing/2014/main" id="{5D129807-1628-DD76-B663-3B29417B806E}"/>
              </a:ext>
            </a:extLst>
          </p:cNvPr>
          <p:cNvPicPr>
            <a:picLocks noChangeAspect="1"/>
          </p:cNvPicPr>
          <p:nvPr/>
        </p:nvPicPr>
        <p:blipFill>
          <a:blip r:embed="rId3"/>
          <a:stretch>
            <a:fillRect/>
          </a:stretch>
        </p:blipFill>
        <p:spPr>
          <a:xfrm>
            <a:off x="5829715" y="1627973"/>
            <a:ext cx="5224728" cy="4723720"/>
          </a:xfrm>
          <a:prstGeom prst="rect">
            <a:avLst/>
          </a:prstGeom>
        </p:spPr>
      </p:pic>
    </p:spTree>
    <p:extLst>
      <p:ext uri="{BB962C8B-B14F-4D97-AF65-F5344CB8AC3E}">
        <p14:creationId xmlns:p14="http://schemas.microsoft.com/office/powerpoint/2010/main" val="2371578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290BC-FD4B-2237-4871-53EBE08B0621}"/>
              </a:ext>
            </a:extLst>
          </p:cNvPr>
          <p:cNvSpPr>
            <a:spLocks noGrp="1"/>
          </p:cNvSpPr>
          <p:nvPr>
            <p:ph type="title"/>
          </p:nvPr>
        </p:nvSpPr>
        <p:spPr/>
        <p:txBody>
          <a:bodyPr>
            <a:noAutofit/>
          </a:bodyPr>
          <a:lstStyle/>
          <a:p>
            <a:pPr algn="ctr"/>
            <a:r>
              <a:rPr lang="en-IN" sz="4000" b="1" kern="0" dirty="0">
                <a:effectLst/>
                <a:latin typeface="Times New Roman" panose="02020603050405020304" pitchFamily="18" charset="0"/>
              </a:rPr>
              <a:t>Importance of employee engagement in hotel success</a:t>
            </a:r>
            <a:br>
              <a:rPr lang="en-IN" sz="4000" b="1" kern="0" dirty="0">
                <a:effectLst/>
                <a:latin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7A85685B-CB34-A8CE-32D3-92B28CC1E2DD}"/>
              </a:ext>
            </a:extLst>
          </p:cNvPr>
          <p:cNvSpPr>
            <a:spLocks noGrp="1"/>
          </p:cNvSpPr>
          <p:nvPr>
            <p:ph idx="1"/>
          </p:nvPr>
        </p:nvSpPr>
        <p:spPr>
          <a:xfrm>
            <a:off x="838200" y="1825625"/>
            <a:ext cx="5889171" cy="4351338"/>
          </a:xfrm>
        </p:spPr>
        <p:txBody>
          <a:bodyPr>
            <a:normAutofit/>
          </a:bodyPr>
          <a:lstStyle/>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Employee engagement can strengthen the workforce of the specific sector. </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Employee engagement is highly required for developing the quality of service. </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Professional identity of the employee has a positive impact on the employee's engagement.</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Satisfactory levels of the employees possess career practice and career affirmation that lead to greater organisational commitment (Wang </a:t>
            </a:r>
            <a:r>
              <a:rPr lang="en-IN" sz="1400" i="1" u="none" strike="noStrike" dirty="0">
                <a:effectLst/>
                <a:latin typeface="Times New Roman" panose="02020603050405020304" pitchFamily="18" charset="0"/>
                <a:ea typeface="Times New Roman" panose="02020603050405020304" pitchFamily="18" charset="0"/>
              </a:rPr>
              <a:t>et al.</a:t>
            </a:r>
            <a:r>
              <a:rPr lang="en-IN" sz="1400" u="none" strike="noStrike" dirty="0">
                <a:effectLst/>
                <a:latin typeface="Times New Roman" panose="02020603050405020304" pitchFamily="18" charset="0"/>
                <a:ea typeface="Times New Roman" panose="02020603050405020304" pitchFamily="18" charset="0"/>
              </a:rPr>
              <a:t> 2020).</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It is more important for developing the infrastructure of the organization.</a:t>
            </a:r>
          </a:p>
          <a:p>
            <a:pPr marL="0" indent="0">
              <a:buNone/>
            </a:pPr>
            <a:endParaRPr lang="en-IN" sz="1400" dirty="0"/>
          </a:p>
        </p:txBody>
      </p:sp>
      <p:pic>
        <p:nvPicPr>
          <p:cNvPr id="5" name="Picture 4">
            <a:extLst>
              <a:ext uri="{FF2B5EF4-FFF2-40B4-BE49-F238E27FC236}">
                <a16:creationId xmlns:a16="http://schemas.microsoft.com/office/drawing/2014/main" id="{B6ECB3A1-9FEE-B15A-B366-CEF55DEFA709}"/>
              </a:ext>
            </a:extLst>
          </p:cNvPr>
          <p:cNvPicPr>
            <a:picLocks noChangeAspect="1"/>
          </p:cNvPicPr>
          <p:nvPr/>
        </p:nvPicPr>
        <p:blipFill>
          <a:blip r:embed="rId3"/>
          <a:stretch>
            <a:fillRect/>
          </a:stretch>
        </p:blipFill>
        <p:spPr>
          <a:xfrm>
            <a:off x="7379882" y="1825625"/>
            <a:ext cx="4164417" cy="4134304"/>
          </a:xfrm>
          <a:prstGeom prst="rect">
            <a:avLst/>
          </a:prstGeom>
        </p:spPr>
      </p:pic>
    </p:spTree>
    <p:extLst>
      <p:ext uri="{BB962C8B-B14F-4D97-AF65-F5344CB8AC3E}">
        <p14:creationId xmlns:p14="http://schemas.microsoft.com/office/powerpoint/2010/main" val="3240275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60ED9-12F7-F0EB-8C97-45A5F2689891}"/>
              </a:ext>
            </a:extLst>
          </p:cNvPr>
          <p:cNvSpPr>
            <a:spLocks noGrp="1"/>
          </p:cNvSpPr>
          <p:nvPr>
            <p:ph type="title"/>
          </p:nvPr>
        </p:nvSpPr>
        <p:spPr/>
        <p:txBody>
          <a:bodyPr>
            <a:normAutofit/>
          </a:bodyPr>
          <a:lstStyle/>
          <a:p>
            <a:pPr algn="ctr"/>
            <a:r>
              <a:rPr lang="en-IN" sz="4000" b="1" kern="0" dirty="0">
                <a:effectLst/>
                <a:latin typeface="Times New Roman" panose="02020603050405020304" pitchFamily="18" charset="0"/>
              </a:rPr>
              <a:t>Zinger model of employee engagement </a:t>
            </a:r>
            <a:br>
              <a:rPr lang="en-IN" sz="4000" b="1" kern="0" dirty="0">
                <a:effectLst/>
                <a:latin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3F20F02C-BDB4-2890-9DB5-379B502F69EB}"/>
              </a:ext>
            </a:extLst>
          </p:cNvPr>
          <p:cNvSpPr>
            <a:spLocks noGrp="1"/>
          </p:cNvSpPr>
          <p:nvPr>
            <p:ph idx="1"/>
          </p:nvPr>
        </p:nvSpPr>
        <p:spPr>
          <a:xfrm>
            <a:off x="838200" y="1825625"/>
            <a:ext cx="5257800" cy="4351338"/>
          </a:xfrm>
        </p:spPr>
        <p:txBody>
          <a:bodyPr>
            <a:normAutofit fontScale="92500"/>
          </a:bodyPr>
          <a:lstStyle/>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Leveraging connections between the employees can achieve success.</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This zinger model consists of ten stages.</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Achieve results, excel at performance, path progress, recognition, foster community, master moments, leverage strengths, make meaning, leverage energies and experience well being are key for stages of Zinger employee engagement model  (Ghosh and </a:t>
            </a:r>
            <a:r>
              <a:rPr lang="en-IN" sz="1400" u="none" strike="noStrike" dirty="0">
                <a:effectLst/>
                <a:highlight>
                  <a:srgbClr val="FFFFFF"/>
                </a:highlight>
                <a:latin typeface="Times New Roman" panose="02020603050405020304" pitchFamily="18" charset="0"/>
                <a:ea typeface="Times New Roman" panose="02020603050405020304" pitchFamily="18" charset="0"/>
              </a:rPr>
              <a:t>Sourav, </a:t>
            </a:r>
            <a:r>
              <a:rPr lang="en-IN" sz="1400" u="none" strike="noStrike" dirty="0">
                <a:effectLst/>
                <a:latin typeface="Times New Roman" panose="02020603050405020304" pitchFamily="18" charset="0"/>
                <a:ea typeface="Times New Roman" panose="02020603050405020304" pitchFamily="18" charset="0"/>
              </a:rPr>
              <a:t>2019).</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This model helps to focus on the effective strategy for employee engagement.</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Recognition and acknowledgement are the most effective parts in this model.</a:t>
            </a:r>
          </a:p>
          <a:p>
            <a:pPr marL="0" indent="0">
              <a:buNone/>
            </a:pPr>
            <a:endParaRPr lang="en-IN" sz="1400" dirty="0"/>
          </a:p>
        </p:txBody>
      </p:sp>
      <p:pic>
        <p:nvPicPr>
          <p:cNvPr id="5" name="Picture 4">
            <a:extLst>
              <a:ext uri="{FF2B5EF4-FFF2-40B4-BE49-F238E27FC236}">
                <a16:creationId xmlns:a16="http://schemas.microsoft.com/office/drawing/2014/main" id="{643961A6-29F4-8E8C-F8D8-FE6848BF374B}"/>
              </a:ext>
            </a:extLst>
          </p:cNvPr>
          <p:cNvPicPr>
            <a:picLocks noChangeAspect="1"/>
          </p:cNvPicPr>
          <p:nvPr/>
        </p:nvPicPr>
        <p:blipFill>
          <a:blip r:embed="rId3"/>
          <a:stretch>
            <a:fillRect/>
          </a:stretch>
        </p:blipFill>
        <p:spPr>
          <a:xfrm>
            <a:off x="6609598" y="1690687"/>
            <a:ext cx="4744201" cy="4486275"/>
          </a:xfrm>
          <a:prstGeom prst="rect">
            <a:avLst/>
          </a:prstGeom>
        </p:spPr>
      </p:pic>
    </p:spTree>
    <p:extLst>
      <p:ext uri="{BB962C8B-B14F-4D97-AF65-F5344CB8AC3E}">
        <p14:creationId xmlns:p14="http://schemas.microsoft.com/office/powerpoint/2010/main" val="3247006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31A26-D7C3-71A0-3E86-B1ACE575323B}"/>
              </a:ext>
            </a:extLst>
          </p:cNvPr>
          <p:cNvSpPr>
            <a:spLocks noGrp="1"/>
          </p:cNvSpPr>
          <p:nvPr>
            <p:ph type="title"/>
          </p:nvPr>
        </p:nvSpPr>
        <p:spPr/>
        <p:txBody>
          <a:bodyPr>
            <a:normAutofit/>
          </a:bodyPr>
          <a:lstStyle/>
          <a:p>
            <a:pPr algn="ctr"/>
            <a:r>
              <a:rPr lang="en-IN" sz="4000" b="1" kern="0" dirty="0">
                <a:effectLst/>
                <a:latin typeface="Times New Roman" panose="02020603050405020304" pitchFamily="18" charset="0"/>
              </a:rPr>
              <a:t>Theoretical interpretations in the hotel success </a:t>
            </a:r>
            <a:br>
              <a:rPr lang="en-IN" sz="4000" b="1" kern="0" dirty="0">
                <a:effectLst/>
                <a:latin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A231A549-3C30-AFD7-03DF-D562B84A4A4F}"/>
              </a:ext>
            </a:extLst>
          </p:cNvPr>
          <p:cNvSpPr>
            <a:spLocks noGrp="1"/>
          </p:cNvSpPr>
          <p:nvPr>
            <p:ph idx="1"/>
          </p:nvPr>
        </p:nvSpPr>
        <p:spPr>
          <a:xfrm>
            <a:off x="838200" y="1825625"/>
            <a:ext cx="5529943" cy="4351338"/>
          </a:xfrm>
        </p:spPr>
        <p:txBody>
          <a:bodyPr>
            <a:normAutofit/>
          </a:bodyPr>
          <a:lstStyle/>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Using this theory hotel industries can leverage the strength of employment engagement. </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This model can help the hotel sector to establish meaningful relationships among the employees.</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Organizational identification and personal growth initiative can affect psychological empowerment (Srivastava and </a:t>
            </a:r>
            <a:r>
              <a:rPr lang="en-IN" sz="1400" u="none" strike="noStrike" dirty="0">
                <a:effectLst/>
                <a:highlight>
                  <a:srgbClr val="FFFFFF"/>
                </a:highlight>
                <a:latin typeface="Times New Roman" panose="02020603050405020304" pitchFamily="18" charset="0"/>
                <a:ea typeface="Times New Roman" panose="02020603050405020304" pitchFamily="18" charset="0"/>
              </a:rPr>
              <a:t>Singh, </a:t>
            </a:r>
            <a:r>
              <a:rPr lang="en-IN" sz="1400" u="none" strike="noStrike" dirty="0">
                <a:effectLst/>
                <a:latin typeface="Times New Roman" panose="02020603050405020304" pitchFamily="18" charset="0"/>
                <a:ea typeface="Times New Roman" panose="02020603050405020304" pitchFamily="18" charset="0"/>
              </a:rPr>
              <a:t>2020). </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This model can boost the performance of the employee.</a:t>
            </a:r>
          </a:p>
          <a:p>
            <a:pPr marL="0" indent="0">
              <a:buNone/>
            </a:pPr>
            <a:endParaRPr lang="en-IN" sz="1400" dirty="0"/>
          </a:p>
        </p:txBody>
      </p:sp>
      <p:pic>
        <p:nvPicPr>
          <p:cNvPr id="5" name="Picture 4">
            <a:extLst>
              <a:ext uri="{FF2B5EF4-FFF2-40B4-BE49-F238E27FC236}">
                <a16:creationId xmlns:a16="http://schemas.microsoft.com/office/drawing/2014/main" id="{762F8F05-51C6-4062-D204-E61BC3A18CC3}"/>
              </a:ext>
            </a:extLst>
          </p:cNvPr>
          <p:cNvPicPr>
            <a:picLocks noChangeAspect="1"/>
          </p:cNvPicPr>
          <p:nvPr/>
        </p:nvPicPr>
        <p:blipFill>
          <a:blip r:embed="rId3"/>
          <a:stretch>
            <a:fillRect/>
          </a:stretch>
        </p:blipFill>
        <p:spPr>
          <a:xfrm>
            <a:off x="7057043" y="1879742"/>
            <a:ext cx="3866771" cy="3655643"/>
          </a:xfrm>
          <a:prstGeom prst="rect">
            <a:avLst/>
          </a:prstGeom>
        </p:spPr>
      </p:pic>
    </p:spTree>
    <p:extLst>
      <p:ext uri="{BB962C8B-B14F-4D97-AF65-F5344CB8AC3E}">
        <p14:creationId xmlns:p14="http://schemas.microsoft.com/office/powerpoint/2010/main" val="1946364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DE42C-7D7A-66F5-0811-6B75EB014B3E}"/>
              </a:ext>
            </a:extLst>
          </p:cNvPr>
          <p:cNvSpPr>
            <a:spLocks noGrp="1"/>
          </p:cNvSpPr>
          <p:nvPr>
            <p:ph type="title"/>
          </p:nvPr>
        </p:nvSpPr>
        <p:spPr/>
        <p:txBody>
          <a:bodyPr>
            <a:noAutofit/>
          </a:bodyPr>
          <a:lstStyle/>
          <a:p>
            <a:pPr algn="ctr"/>
            <a:r>
              <a:rPr lang="en-IN" sz="4000" b="1" kern="0" dirty="0">
                <a:effectLst/>
                <a:latin typeface="Times New Roman" panose="02020603050405020304" pitchFamily="18" charset="0"/>
              </a:rPr>
              <a:t>Best practice to engage employees for hotel industry </a:t>
            </a:r>
            <a:br>
              <a:rPr lang="en-IN" sz="4000" b="1" kern="0" dirty="0">
                <a:effectLst/>
                <a:latin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D9BC2477-159F-2502-9C2D-2C12ABD5E2A4}"/>
              </a:ext>
            </a:extLst>
          </p:cNvPr>
          <p:cNvSpPr>
            <a:spLocks noGrp="1"/>
          </p:cNvSpPr>
          <p:nvPr>
            <p:ph idx="1"/>
          </p:nvPr>
        </p:nvSpPr>
        <p:spPr>
          <a:xfrm>
            <a:off x="838200" y="1825625"/>
            <a:ext cx="5546271" cy="4351338"/>
          </a:xfrm>
        </p:spPr>
        <p:txBody>
          <a:bodyPr>
            <a:normAutofit/>
          </a:bodyPr>
          <a:lstStyle/>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Providing growth opportunities can incur best employee engagement in the hotel sector.</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Encouraging their working ability can develop employee engagement within the sector.</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Employee motivation, job satisfaction and employee loyalty are the key areas that can improve employee engagement in the hotel sector (</a:t>
            </a:r>
            <a:r>
              <a:rPr lang="en-IN" sz="1400" u="none" strike="noStrike" dirty="0" err="1">
                <a:effectLst/>
                <a:latin typeface="Times New Roman" panose="02020603050405020304" pitchFamily="18" charset="0"/>
                <a:ea typeface="Times New Roman" panose="02020603050405020304" pitchFamily="18" charset="0"/>
              </a:rPr>
              <a:t>Khuong</a:t>
            </a:r>
            <a:r>
              <a:rPr lang="en-IN" sz="1400" u="none" strike="noStrike" dirty="0">
                <a:effectLst/>
                <a:latin typeface="Times New Roman" panose="02020603050405020304" pitchFamily="18" charset="0"/>
                <a:ea typeface="Times New Roman" panose="02020603050405020304" pitchFamily="18" charset="0"/>
              </a:rPr>
              <a:t> and</a:t>
            </a:r>
            <a:r>
              <a:rPr lang="en-IN" sz="1400" u="none" strike="noStrike" dirty="0">
                <a:effectLst/>
                <a:highlight>
                  <a:srgbClr val="FFFFFF"/>
                </a:highlight>
                <a:latin typeface="Times New Roman" panose="02020603050405020304" pitchFamily="18" charset="0"/>
                <a:ea typeface="Times New Roman" panose="02020603050405020304" pitchFamily="18" charset="0"/>
              </a:rPr>
              <a:t> Linh, </a:t>
            </a:r>
            <a:r>
              <a:rPr lang="en-IN" sz="1400" u="none" strike="noStrike" dirty="0">
                <a:effectLst/>
                <a:latin typeface="Times New Roman" panose="02020603050405020304" pitchFamily="18" charset="0"/>
                <a:ea typeface="Times New Roman" panose="02020603050405020304" pitchFamily="18" charset="0"/>
              </a:rPr>
              <a:t>2020).</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Providing them effective motivational support can develop employee engagement.</a:t>
            </a:r>
          </a:p>
          <a:p>
            <a:endParaRPr lang="en-IN" sz="1400" dirty="0"/>
          </a:p>
        </p:txBody>
      </p:sp>
      <p:pic>
        <p:nvPicPr>
          <p:cNvPr id="5" name="Picture 4">
            <a:extLst>
              <a:ext uri="{FF2B5EF4-FFF2-40B4-BE49-F238E27FC236}">
                <a16:creationId xmlns:a16="http://schemas.microsoft.com/office/drawing/2014/main" id="{C62795D7-535F-325C-2D51-9D5F2D41985F}"/>
              </a:ext>
            </a:extLst>
          </p:cNvPr>
          <p:cNvPicPr>
            <a:picLocks noChangeAspect="1"/>
          </p:cNvPicPr>
          <p:nvPr/>
        </p:nvPicPr>
        <p:blipFill>
          <a:blip r:embed="rId3"/>
          <a:stretch>
            <a:fillRect/>
          </a:stretch>
        </p:blipFill>
        <p:spPr>
          <a:xfrm>
            <a:off x="7119692" y="1965314"/>
            <a:ext cx="4538907" cy="4211649"/>
          </a:xfrm>
          <a:prstGeom prst="rect">
            <a:avLst/>
          </a:prstGeom>
        </p:spPr>
      </p:pic>
    </p:spTree>
    <p:extLst>
      <p:ext uri="{BB962C8B-B14F-4D97-AF65-F5344CB8AC3E}">
        <p14:creationId xmlns:p14="http://schemas.microsoft.com/office/powerpoint/2010/main" val="638848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23511-DE0C-0D11-3931-D8F6D54ECE45}"/>
              </a:ext>
            </a:extLst>
          </p:cNvPr>
          <p:cNvSpPr>
            <a:spLocks noGrp="1"/>
          </p:cNvSpPr>
          <p:nvPr>
            <p:ph type="title"/>
          </p:nvPr>
        </p:nvSpPr>
        <p:spPr/>
        <p:txBody>
          <a:bodyPr>
            <a:noAutofit/>
          </a:bodyPr>
          <a:lstStyle/>
          <a:p>
            <a:pPr algn="ctr"/>
            <a:r>
              <a:rPr lang="en-IN" sz="4000" b="1" kern="0" dirty="0">
                <a:effectLst/>
                <a:latin typeface="Times New Roman" panose="02020603050405020304" pitchFamily="18" charset="0"/>
              </a:rPr>
              <a:t>Best practice to engage employees for hotel industry</a:t>
            </a:r>
            <a:br>
              <a:rPr lang="en-IN" sz="4000" b="1" kern="0" dirty="0">
                <a:effectLst/>
                <a:latin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A4F1E151-6DEA-03E2-FF5A-D2FA85EC23E4}"/>
              </a:ext>
            </a:extLst>
          </p:cNvPr>
          <p:cNvSpPr>
            <a:spLocks noGrp="1"/>
          </p:cNvSpPr>
          <p:nvPr>
            <p:ph idx="1"/>
          </p:nvPr>
        </p:nvSpPr>
        <p:spPr>
          <a:xfrm>
            <a:off x="838200" y="1825625"/>
            <a:ext cx="5497286" cy="4351338"/>
          </a:xfrm>
        </p:spPr>
        <p:txBody>
          <a:bodyPr>
            <a:normAutofit/>
          </a:bodyPr>
          <a:lstStyle/>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Recognizing employee efficiency within the sector can maintain employee engagement in a higher exposure.</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Providing monetary motivational support can establish employee engagement within the sector.</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Linking an employee's environmental performance with green motivation can increase the proactive environmental management maturity among employees (Ahmed </a:t>
            </a:r>
            <a:r>
              <a:rPr lang="en-IN" sz="1400" i="1" u="none" strike="noStrike" dirty="0">
                <a:effectLst/>
                <a:latin typeface="Times New Roman" panose="02020603050405020304" pitchFamily="18" charset="0"/>
                <a:ea typeface="Times New Roman" panose="02020603050405020304" pitchFamily="18" charset="0"/>
              </a:rPr>
              <a:t>et al.</a:t>
            </a:r>
            <a:r>
              <a:rPr lang="en-IN" sz="1400" u="none" strike="noStrike" dirty="0">
                <a:effectLst/>
                <a:latin typeface="Times New Roman" panose="02020603050405020304" pitchFamily="18" charset="0"/>
                <a:ea typeface="Times New Roman" panose="02020603050405020304" pitchFamily="18" charset="0"/>
              </a:rPr>
              <a:t> 2021).</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Enhancing the motivational factors through the managers can develop employee engagement.</a:t>
            </a:r>
          </a:p>
          <a:p>
            <a:pPr marL="0" indent="0">
              <a:buNone/>
            </a:pPr>
            <a:endParaRPr lang="en-IN" sz="1400" dirty="0"/>
          </a:p>
        </p:txBody>
      </p:sp>
      <p:pic>
        <p:nvPicPr>
          <p:cNvPr id="5" name="Picture 4">
            <a:extLst>
              <a:ext uri="{FF2B5EF4-FFF2-40B4-BE49-F238E27FC236}">
                <a16:creationId xmlns:a16="http://schemas.microsoft.com/office/drawing/2014/main" id="{BA60337C-B2BD-54B2-AF70-99DEE9F58AA3}"/>
              </a:ext>
            </a:extLst>
          </p:cNvPr>
          <p:cNvPicPr>
            <a:picLocks noChangeAspect="1"/>
          </p:cNvPicPr>
          <p:nvPr/>
        </p:nvPicPr>
        <p:blipFill>
          <a:blip r:embed="rId3"/>
          <a:stretch>
            <a:fillRect/>
          </a:stretch>
        </p:blipFill>
        <p:spPr>
          <a:xfrm>
            <a:off x="6537281" y="1828661"/>
            <a:ext cx="4816519" cy="3755710"/>
          </a:xfrm>
          <a:prstGeom prst="rect">
            <a:avLst/>
          </a:prstGeom>
        </p:spPr>
      </p:pic>
    </p:spTree>
    <p:extLst>
      <p:ext uri="{BB962C8B-B14F-4D97-AF65-F5344CB8AC3E}">
        <p14:creationId xmlns:p14="http://schemas.microsoft.com/office/powerpoint/2010/main" val="2545074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3AFEA-20A7-C4B1-0A4E-4F172E5CAE7A}"/>
              </a:ext>
            </a:extLst>
          </p:cNvPr>
          <p:cNvSpPr>
            <a:spLocks noGrp="1"/>
          </p:cNvSpPr>
          <p:nvPr>
            <p:ph type="title"/>
          </p:nvPr>
        </p:nvSpPr>
        <p:spPr/>
        <p:txBody>
          <a:bodyPr>
            <a:noAutofit/>
          </a:bodyPr>
          <a:lstStyle/>
          <a:p>
            <a:pPr algn="ctr"/>
            <a:r>
              <a:rPr lang="en-IN" sz="4000" b="1" kern="0" dirty="0">
                <a:effectLst/>
                <a:latin typeface="Times New Roman" panose="02020603050405020304" pitchFamily="18" charset="0"/>
              </a:rPr>
              <a:t>Data and statistical information regarding employee engagement in hotel success</a:t>
            </a:r>
            <a:br>
              <a:rPr lang="en-IN" sz="4000" b="1" kern="0" dirty="0">
                <a:effectLst/>
                <a:latin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E9CF6FC1-A7C0-6013-7169-1DADE3EEC19A}"/>
              </a:ext>
            </a:extLst>
          </p:cNvPr>
          <p:cNvSpPr>
            <a:spLocks noGrp="1"/>
          </p:cNvSpPr>
          <p:nvPr>
            <p:ph idx="1"/>
          </p:nvPr>
        </p:nvSpPr>
        <p:spPr>
          <a:xfrm>
            <a:off x="838200" y="1825625"/>
            <a:ext cx="5595257" cy="4351338"/>
          </a:xfrm>
        </p:spPr>
        <p:txBody>
          <a:bodyPr>
            <a:normAutofit/>
          </a:bodyPr>
          <a:lstStyle/>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28% of the UK hospitality companies remarked regarding poor employee engagement (</a:t>
            </a:r>
            <a:r>
              <a:rPr lang="en-IN" sz="1400" u="none" strike="noStrike" dirty="0">
                <a:effectLst/>
                <a:highlight>
                  <a:srgbClr val="FFFFFF"/>
                </a:highlight>
                <a:latin typeface="Times New Roman" panose="02020603050405020304" pitchFamily="18" charset="0"/>
                <a:ea typeface="Times New Roman" panose="02020603050405020304" pitchFamily="18" charset="0"/>
              </a:rPr>
              <a:t>Lock, 2021).</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Frontline employee involvement, training and empowerment can increase the employee engagement (Pascual</a:t>
            </a:r>
            <a:r>
              <a:rPr lang="en-IN" sz="1400" u="none" strike="noStrike" dirty="0">
                <a:effectLst/>
                <a:highlight>
                  <a:srgbClr val="FFFFFF"/>
                </a:highlight>
                <a:latin typeface="Times New Roman" panose="02020603050405020304" pitchFamily="18" charset="0"/>
                <a:ea typeface="Times New Roman" panose="02020603050405020304" pitchFamily="18" charset="0"/>
              </a:rPr>
              <a:t>-Fernández</a:t>
            </a:r>
            <a:r>
              <a:rPr lang="en-IN" sz="1400" u="none" strike="noStrike" dirty="0">
                <a:effectLst/>
                <a:latin typeface="Times New Roman" panose="02020603050405020304" pitchFamily="18" charset="0"/>
                <a:ea typeface="Times New Roman" panose="02020603050405020304" pitchFamily="18" charset="0"/>
              </a:rPr>
              <a:t> </a:t>
            </a:r>
            <a:r>
              <a:rPr lang="en-IN" sz="1400" i="1" u="none" strike="noStrike" dirty="0">
                <a:effectLst/>
                <a:latin typeface="Times New Roman" panose="02020603050405020304" pitchFamily="18" charset="0"/>
                <a:ea typeface="Times New Roman" panose="02020603050405020304" pitchFamily="18" charset="0"/>
              </a:rPr>
              <a:t>et al.</a:t>
            </a:r>
            <a:r>
              <a:rPr lang="en-IN" sz="1400" u="none" strike="noStrike" dirty="0">
                <a:effectLst/>
                <a:latin typeface="Times New Roman" panose="02020603050405020304" pitchFamily="18" charset="0"/>
                <a:ea typeface="Times New Roman" panose="02020603050405020304" pitchFamily="18" charset="0"/>
              </a:rPr>
              <a:t> 2020). </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Effect of the positive activity, </a:t>
            </a:r>
            <a:r>
              <a:rPr lang="en-IN" sz="1400" u="none" strike="noStrike" dirty="0" err="1">
                <a:effectLst/>
                <a:latin typeface="Times New Roman" panose="02020603050405020304" pitchFamily="18" charset="0"/>
                <a:ea typeface="Times New Roman" panose="02020603050405020304" pitchFamily="18" charset="0"/>
              </a:rPr>
              <a:t>polychronicity</a:t>
            </a:r>
            <a:r>
              <a:rPr lang="en-IN" sz="1400" u="none" strike="noStrike" dirty="0">
                <a:effectLst/>
                <a:latin typeface="Times New Roman" panose="02020603050405020304" pitchFamily="18" charset="0"/>
                <a:ea typeface="Times New Roman" panose="02020603050405020304" pitchFamily="18" charset="0"/>
              </a:rPr>
              <a:t> and task significance can improve the employees' working engagement through improving their job performance (</a:t>
            </a:r>
            <a:r>
              <a:rPr lang="en-IN" sz="1400" u="none" strike="noStrike" dirty="0" err="1">
                <a:effectLst/>
                <a:latin typeface="Times New Roman" panose="02020603050405020304" pitchFamily="18" charset="0"/>
                <a:ea typeface="Times New Roman" panose="02020603050405020304" pitchFamily="18" charset="0"/>
              </a:rPr>
              <a:t>Grobelna</a:t>
            </a:r>
            <a:r>
              <a:rPr lang="en-IN" sz="1400" u="none" strike="noStrike" dirty="0">
                <a:effectLst/>
                <a:latin typeface="Times New Roman" panose="02020603050405020304" pitchFamily="18" charset="0"/>
                <a:ea typeface="Times New Roman" panose="02020603050405020304" pitchFamily="18" charset="0"/>
              </a:rPr>
              <a:t> </a:t>
            </a:r>
            <a:r>
              <a:rPr lang="en-IN" sz="1400" i="1" u="none" strike="noStrike" dirty="0">
                <a:effectLst/>
                <a:latin typeface="Times New Roman" panose="02020603050405020304" pitchFamily="18" charset="0"/>
                <a:ea typeface="Times New Roman" panose="02020603050405020304" pitchFamily="18" charset="0"/>
              </a:rPr>
              <a:t>et al. </a:t>
            </a:r>
            <a:r>
              <a:rPr lang="en-IN" sz="1400" u="none" strike="noStrike" dirty="0">
                <a:effectLst/>
                <a:latin typeface="Times New Roman" panose="02020603050405020304" pitchFamily="18" charset="0"/>
                <a:ea typeface="Times New Roman" panose="02020603050405020304" pitchFamily="18" charset="0"/>
              </a:rPr>
              <a:t>2018).</a:t>
            </a:r>
          </a:p>
          <a:p>
            <a:pPr marL="0" indent="0">
              <a:buNone/>
            </a:pPr>
            <a:endParaRPr lang="en-IN" sz="1400" dirty="0"/>
          </a:p>
        </p:txBody>
      </p:sp>
      <p:pic>
        <p:nvPicPr>
          <p:cNvPr id="5" name="Picture 4">
            <a:extLst>
              <a:ext uri="{FF2B5EF4-FFF2-40B4-BE49-F238E27FC236}">
                <a16:creationId xmlns:a16="http://schemas.microsoft.com/office/drawing/2014/main" id="{F54FD669-52B2-5F67-7F1F-8405157C28DE}"/>
              </a:ext>
            </a:extLst>
          </p:cNvPr>
          <p:cNvPicPr>
            <a:picLocks noChangeAspect="1"/>
          </p:cNvPicPr>
          <p:nvPr/>
        </p:nvPicPr>
        <p:blipFill>
          <a:blip r:embed="rId3"/>
          <a:stretch>
            <a:fillRect/>
          </a:stretch>
        </p:blipFill>
        <p:spPr>
          <a:xfrm>
            <a:off x="7070989" y="2064901"/>
            <a:ext cx="4282811" cy="4112061"/>
          </a:xfrm>
          <a:prstGeom prst="rect">
            <a:avLst/>
          </a:prstGeom>
        </p:spPr>
      </p:pic>
    </p:spTree>
    <p:extLst>
      <p:ext uri="{BB962C8B-B14F-4D97-AF65-F5344CB8AC3E}">
        <p14:creationId xmlns:p14="http://schemas.microsoft.com/office/powerpoint/2010/main" val="3225773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D787F-32AB-8AC1-0128-18F8D42A91D6}"/>
              </a:ext>
            </a:extLst>
          </p:cNvPr>
          <p:cNvSpPr>
            <a:spLocks noGrp="1"/>
          </p:cNvSpPr>
          <p:nvPr>
            <p:ph type="title"/>
          </p:nvPr>
        </p:nvSpPr>
        <p:spPr/>
        <p:txBody>
          <a:bodyPr>
            <a:noAutofit/>
          </a:bodyPr>
          <a:lstStyle/>
          <a:p>
            <a:pPr algn="ctr"/>
            <a:r>
              <a:rPr lang="en-IN" sz="4000" b="1" kern="0" dirty="0">
                <a:effectLst/>
                <a:latin typeface="Times New Roman" panose="02020603050405020304" pitchFamily="18" charset="0"/>
              </a:rPr>
              <a:t>Recommending ways to improve employee engagement </a:t>
            </a:r>
            <a:br>
              <a:rPr lang="en-IN" sz="4000" b="1" kern="0" dirty="0">
                <a:effectLst/>
                <a:latin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E338D5A1-CB4A-B2E5-C32B-B22382CD7134}"/>
              </a:ext>
            </a:extLst>
          </p:cNvPr>
          <p:cNvSpPr>
            <a:spLocks noGrp="1"/>
          </p:cNvSpPr>
          <p:nvPr>
            <p:ph idx="1"/>
          </p:nvPr>
        </p:nvSpPr>
        <p:spPr>
          <a:xfrm>
            <a:off x="838200" y="1825625"/>
            <a:ext cx="5970814" cy="4351338"/>
          </a:xfrm>
        </p:spPr>
        <p:txBody>
          <a:bodyPr>
            <a:normAutofit/>
          </a:bodyPr>
          <a:lstStyle/>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Managing employees' motivational factors can develop the employee engagement within the hotel sector.</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Proposing organizational identification can increase the pro-environmental </a:t>
            </a:r>
            <a:r>
              <a:rPr lang="en-IN" sz="1400" u="none" strike="noStrike" dirty="0" err="1">
                <a:effectLst/>
                <a:latin typeface="Times New Roman" panose="02020603050405020304" pitchFamily="18" charset="0"/>
                <a:ea typeface="Times New Roman" panose="02020603050405020304" pitchFamily="18" charset="0"/>
              </a:rPr>
              <a:t>behaviors</a:t>
            </a:r>
            <a:r>
              <a:rPr lang="en-IN" sz="1400" u="none" strike="noStrike" dirty="0">
                <a:effectLst/>
                <a:latin typeface="Times New Roman" panose="02020603050405020304" pitchFamily="18" charset="0"/>
                <a:ea typeface="Times New Roman" panose="02020603050405020304" pitchFamily="18" charset="0"/>
              </a:rPr>
              <a:t> among the employees which can increase their performance (Peng </a:t>
            </a:r>
            <a:r>
              <a:rPr lang="en-IN" sz="1400" i="1" u="none" strike="noStrike" dirty="0">
                <a:effectLst/>
                <a:latin typeface="Times New Roman" panose="02020603050405020304" pitchFamily="18" charset="0"/>
                <a:ea typeface="Times New Roman" panose="02020603050405020304" pitchFamily="18" charset="0"/>
              </a:rPr>
              <a:t>et al. </a:t>
            </a:r>
            <a:r>
              <a:rPr lang="en-IN" sz="1400" u="none" strike="noStrike" dirty="0">
                <a:effectLst/>
                <a:latin typeface="Times New Roman" panose="02020603050405020304" pitchFamily="18" charset="0"/>
                <a:ea typeface="Times New Roman" panose="02020603050405020304" pitchFamily="18" charset="0"/>
              </a:rPr>
              <a:t>2020).</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Providing job security has a significant impact on developing employee engagement within the workplace which is highly beneficial for the hotel sectors (</a:t>
            </a:r>
            <a:r>
              <a:rPr lang="en-IN" sz="1400" u="none" strike="noStrike" dirty="0" err="1">
                <a:effectLst/>
                <a:latin typeface="Times New Roman" panose="02020603050405020304" pitchFamily="18" charset="0"/>
                <a:ea typeface="Times New Roman" panose="02020603050405020304" pitchFamily="18" charset="0"/>
              </a:rPr>
              <a:t>Altinay</a:t>
            </a:r>
            <a:r>
              <a:rPr lang="en-IN" sz="1400" u="none" strike="noStrike" dirty="0">
                <a:effectLst/>
                <a:latin typeface="Times New Roman" panose="02020603050405020304" pitchFamily="18" charset="0"/>
                <a:ea typeface="Times New Roman" panose="02020603050405020304" pitchFamily="18" charset="0"/>
              </a:rPr>
              <a:t> </a:t>
            </a:r>
            <a:r>
              <a:rPr lang="en-IN" sz="1400" i="1" u="none" strike="noStrike" dirty="0">
                <a:effectLst/>
                <a:latin typeface="Times New Roman" panose="02020603050405020304" pitchFamily="18" charset="0"/>
                <a:ea typeface="Times New Roman" panose="02020603050405020304" pitchFamily="18" charset="0"/>
              </a:rPr>
              <a:t>et al.</a:t>
            </a:r>
            <a:r>
              <a:rPr lang="en-IN" sz="1400" u="none" strike="noStrike" dirty="0">
                <a:effectLst/>
                <a:latin typeface="Times New Roman" panose="02020603050405020304" pitchFamily="18" charset="0"/>
                <a:ea typeface="Times New Roman" panose="02020603050405020304" pitchFamily="18" charset="0"/>
              </a:rPr>
              <a:t> 2019).</a:t>
            </a:r>
          </a:p>
          <a:p>
            <a:pPr marL="342900" lvl="0" indent="-342900" algn="just">
              <a:lnSpc>
                <a:spcPct val="150000"/>
              </a:lnSpc>
              <a:spcBef>
                <a:spcPts val="1000"/>
              </a:spcBef>
              <a:spcAft>
                <a:spcPts val="1000"/>
              </a:spcAf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Encouraging employees for technical advancement can develop their ability of working in the hotel sector.</a:t>
            </a:r>
          </a:p>
          <a:p>
            <a:pPr marL="0" indent="0">
              <a:buNone/>
            </a:pPr>
            <a:endParaRPr lang="en-IN" sz="1400" dirty="0"/>
          </a:p>
        </p:txBody>
      </p:sp>
      <p:pic>
        <p:nvPicPr>
          <p:cNvPr id="5" name="Picture 4">
            <a:extLst>
              <a:ext uri="{FF2B5EF4-FFF2-40B4-BE49-F238E27FC236}">
                <a16:creationId xmlns:a16="http://schemas.microsoft.com/office/drawing/2014/main" id="{DDDE76CB-1A9A-A9DF-2D8A-3009458E5B5B}"/>
              </a:ext>
            </a:extLst>
          </p:cNvPr>
          <p:cNvPicPr>
            <a:picLocks noChangeAspect="1"/>
          </p:cNvPicPr>
          <p:nvPr/>
        </p:nvPicPr>
        <p:blipFill>
          <a:blip r:embed="rId3"/>
          <a:stretch>
            <a:fillRect/>
          </a:stretch>
        </p:blipFill>
        <p:spPr>
          <a:xfrm>
            <a:off x="7190334" y="1874385"/>
            <a:ext cx="4163466" cy="3954915"/>
          </a:xfrm>
          <a:prstGeom prst="rect">
            <a:avLst/>
          </a:prstGeom>
        </p:spPr>
      </p:pic>
    </p:spTree>
    <p:extLst>
      <p:ext uri="{BB962C8B-B14F-4D97-AF65-F5344CB8AC3E}">
        <p14:creationId xmlns:p14="http://schemas.microsoft.com/office/powerpoint/2010/main" val="639503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0ACC9-E8BD-B7E2-FEBE-A333C4F50855}"/>
              </a:ext>
            </a:extLst>
          </p:cNvPr>
          <p:cNvSpPr>
            <a:spLocks noGrp="1"/>
          </p:cNvSpPr>
          <p:nvPr>
            <p:ph type="title"/>
          </p:nvPr>
        </p:nvSpPr>
        <p:spPr/>
        <p:txBody>
          <a:bodyPr>
            <a:normAutofit/>
          </a:bodyPr>
          <a:lstStyle/>
          <a:p>
            <a:pPr algn="ctr"/>
            <a:r>
              <a:rPr lang="en-IN" sz="4000" b="1" kern="0" dirty="0">
                <a:effectLst/>
                <a:latin typeface="Times New Roman" panose="02020603050405020304" pitchFamily="18" charset="0"/>
              </a:rPr>
              <a:t>Conclusion </a:t>
            </a:r>
            <a:br>
              <a:rPr lang="en-IN" sz="4000" b="1" kern="0" dirty="0">
                <a:effectLst/>
                <a:latin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F6A72C27-8A37-D538-045F-827AA4431FA4}"/>
              </a:ext>
            </a:extLst>
          </p:cNvPr>
          <p:cNvSpPr>
            <a:spLocks noGrp="1"/>
          </p:cNvSpPr>
          <p:nvPr>
            <p:ph idx="1"/>
          </p:nvPr>
        </p:nvSpPr>
        <p:spPr/>
        <p:txBody>
          <a:bodyPr>
            <a:normAutofit/>
          </a:bodyPr>
          <a:lstStyle/>
          <a:p>
            <a:pPr marL="342900" lvl="0" indent="-342900" algn="just">
              <a:lnSpc>
                <a:spcPct val="300000"/>
              </a:lnSpc>
              <a:spcBef>
                <a:spcPts val="1000"/>
              </a:spcBef>
              <a:buFont typeface="Symbol" panose="05050102010706020507" pitchFamily="18" charset="2"/>
              <a:buChar char=""/>
            </a:pPr>
            <a:r>
              <a:rPr lang="en-IN" sz="1400" dirty="0">
                <a:effectLst/>
                <a:latin typeface="Times New Roman" panose="02020603050405020304" pitchFamily="18" charset="0"/>
                <a:ea typeface="Times New Roman" panose="02020603050405020304" pitchFamily="18" charset="0"/>
              </a:rPr>
              <a:t>This presentation portrays the positive impact of employee engagement in the hotel sector.</a:t>
            </a:r>
          </a:p>
          <a:p>
            <a:pPr marL="342900" lvl="0" indent="-342900" algn="just">
              <a:lnSpc>
                <a:spcPct val="300000"/>
              </a:lnSpc>
              <a:buFont typeface="Symbol" panose="05050102010706020507" pitchFamily="18" charset="2"/>
              <a:buChar char=""/>
            </a:pPr>
            <a:r>
              <a:rPr lang="en-IN" sz="1400" dirty="0">
                <a:effectLst/>
                <a:latin typeface="Times New Roman" panose="02020603050405020304" pitchFamily="18" charset="0"/>
                <a:ea typeface="Times New Roman" panose="02020603050405020304" pitchFamily="18" charset="0"/>
              </a:rPr>
              <a:t>Better service of employees can improve their values in the hotel sector.</a:t>
            </a:r>
          </a:p>
          <a:p>
            <a:pPr marL="342900" lvl="0" indent="-342900" algn="just">
              <a:lnSpc>
                <a:spcPct val="300000"/>
              </a:lnSpc>
              <a:spcAft>
                <a:spcPts val="1000"/>
              </a:spcAft>
              <a:buFont typeface="Symbol" panose="05050102010706020507" pitchFamily="18" charset="2"/>
              <a:buChar char=""/>
            </a:pPr>
            <a:r>
              <a:rPr lang="en-IN" sz="1400" dirty="0">
                <a:effectLst/>
                <a:latin typeface="Times New Roman" panose="02020603050405020304" pitchFamily="18" charset="0"/>
                <a:ea typeface="Times New Roman" panose="02020603050405020304" pitchFamily="18" charset="0"/>
              </a:rPr>
              <a:t>Characteristic recognition can improve their ability to work in the sector.</a:t>
            </a:r>
          </a:p>
          <a:p>
            <a:pPr marL="0" indent="0">
              <a:lnSpc>
                <a:spcPct val="300000"/>
              </a:lnSpc>
              <a:buNone/>
            </a:pPr>
            <a:endParaRPr lang="en-IN" sz="1400" dirty="0"/>
          </a:p>
        </p:txBody>
      </p:sp>
    </p:spTree>
    <p:extLst>
      <p:ext uri="{BB962C8B-B14F-4D97-AF65-F5344CB8AC3E}">
        <p14:creationId xmlns:p14="http://schemas.microsoft.com/office/powerpoint/2010/main" val="3420669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803BA-01AF-DD90-E1F5-8D714AC07410}"/>
              </a:ext>
            </a:extLst>
          </p:cNvPr>
          <p:cNvSpPr>
            <a:spLocks noGrp="1"/>
          </p:cNvSpPr>
          <p:nvPr>
            <p:ph type="title"/>
          </p:nvPr>
        </p:nvSpPr>
        <p:spPr/>
        <p:txBody>
          <a:bodyPr>
            <a:normAutofit/>
          </a:bodyPr>
          <a:lstStyle/>
          <a:p>
            <a:pPr algn="ctr"/>
            <a:r>
              <a:rPr lang="en-IN" sz="4000" b="1" kern="0" dirty="0">
                <a:effectLst/>
                <a:latin typeface="Times New Roman" panose="02020603050405020304" pitchFamily="18" charset="0"/>
              </a:rPr>
              <a:t>Reference list </a:t>
            </a:r>
            <a:br>
              <a:rPr lang="en-IN" sz="4000" b="1" kern="0" dirty="0">
                <a:effectLst/>
                <a:latin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EC4D23FB-4550-E4EB-8CA7-0EB9C6FC1C18}"/>
              </a:ext>
            </a:extLst>
          </p:cNvPr>
          <p:cNvSpPr>
            <a:spLocks noGrp="1"/>
          </p:cNvSpPr>
          <p:nvPr>
            <p:ph idx="1"/>
          </p:nvPr>
        </p:nvSpPr>
        <p:spPr>
          <a:xfrm>
            <a:off x="838200" y="1224643"/>
            <a:ext cx="10515600" cy="4952320"/>
          </a:xfrm>
        </p:spPr>
        <p:txBody>
          <a:bodyPr>
            <a:normAutofit fontScale="40000" lnSpcReduction="20000"/>
          </a:bodyPr>
          <a:lstStyle/>
          <a:p>
            <a:pPr algn="just">
              <a:lnSpc>
                <a:spcPct val="150000"/>
              </a:lnSpc>
              <a:spcBef>
                <a:spcPts val="1000"/>
              </a:spcBef>
              <a:spcAft>
                <a:spcPts val="1000"/>
              </a:spcAft>
            </a:pPr>
            <a:r>
              <a:rPr lang="en-IN" sz="1800" dirty="0">
                <a:effectLst/>
                <a:highlight>
                  <a:srgbClr val="FFFFFF"/>
                </a:highlight>
                <a:latin typeface="Times New Roman" panose="02020603050405020304" pitchFamily="18" charset="0"/>
                <a:ea typeface="Times New Roman" panose="02020603050405020304" pitchFamily="18" charset="0"/>
              </a:rPr>
              <a:t>Ahmed, M., Guo, Q., Qureshi, M.A., Raza, S.A., Khan, K.A. and Salam, J., 2021. Do green HR practices enhance green motivation and proactive environmental management maturity in hotel industry?. </a:t>
            </a:r>
            <a:r>
              <a:rPr lang="en-IN" sz="1800" i="1" dirty="0">
                <a:effectLst/>
                <a:highlight>
                  <a:srgbClr val="FFFFFF"/>
                </a:highlight>
                <a:latin typeface="Times New Roman" panose="02020603050405020304" pitchFamily="18" charset="0"/>
                <a:ea typeface="Times New Roman" panose="02020603050405020304" pitchFamily="18" charset="0"/>
              </a:rPr>
              <a:t>International Journal of Hospitality Management</a:t>
            </a:r>
            <a:r>
              <a:rPr lang="en-IN" sz="1800" dirty="0">
                <a:effectLst/>
                <a:highlight>
                  <a:srgbClr val="FFFFFF"/>
                </a:highlight>
                <a:latin typeface="Times New Roman" panose="02020603050405020304" pitchFamily="18" charset="0"/>
                <a:ea typeface="Times New Roman" panose="02020603050405020304" pitchFamily="18" charset="0"/>
              </a:rPr>
              <a:t>, </a:t>
            </a:r>
            <a:r>
              <a:rPr lang="en-IN" sz="1800" i="1" dirty="0">
                <a:effectLst/>
                <a:highlight>
                  <a:srgbClr val="FFFFFF"/>
                </a:highlight>
                <a:latin typeface="Times New Roman" panose="02020603050405020304" pitchFamily="18" charset="0"/>
                <a:ea typeface="Times New Roman" panose="02020603050405020304" pitchFamily="18" charset="0"/>
              </a:rPr>
              <a:t>94</a:t>
            </a:r>
            <a:r>
              <a:rPr lang="en-IN" sz="1800" dirty="0">
                <a:effectLst/>
                <a:highlight>
                  <a:srgbClr val="FFFFFF"/>
                </a:highlight>
                <a:latin typeface="Times New Roman" panose="02020603050405020304" pitchFamily="18" charset="0"/>
                <a:ea typeface="Times New Roman" panose="02020603050405020304" pitchFamily="18" charset="0"/>
              </a:rPr>
              <a:t>, p.102852.</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IN" sz="1800" dirty="0" err="1">
                <a:effectLst/>
                <a:highlight>
                  <a:srgbClr val="FFFFFF"/>
                </a:highlight>
                <a:latin typeface="Times New Roman" panose="02020603050405020304" pitchFamily="18" charset="0"/>
                <a:ea typeface="Times New Roman" panose="02020603050405020304" pitchFamily="18" charset="0"/>
              </a:rPr>
              <a:t>Altinay</a:t>
            </a:r>
            <a:r>
              <a:rPr lang="en-IN" sz="1800" dirty="0">
                <a:effectLst/>
                <a:highlight>
                  <a:srgbClr val="FFFFFF"/>
                </a:highlight>
                <a:latin typeface="Times New Roman" panose="02020603050405020304" pitchFamily="18" charset="0"/>
                <a:ea typeface="Times New Roman" panose="02020603050405020304" pitchFamily="18" charset="0"/>
              </a:rPr>
              <a:t>, L., Dai, Y.D., Chang, J., Lee, C.H., Zhuang, W.L. and Liu, Y.C., 2019. How to facilitate hotel employees’ work engagement: The roles of leader-member exchange, role overload and job security. </a:t>
            </a:r>
            <a:r>
              <a:rPr lang="en-IN" sz="1800" i="1" dirty="0">
                <a:effectLst/>
                <a:highlight>
                  <a:srgbClr val="FFFFFF"/>
                </a:highlight>
                <a:latin typeface="Times New Roman" panose="02020603050405020304" pitchFamily="18" charset="0"/>
                <a:ea typeface="Times New Roman" panose="02020603050405020304" pitchFamily="18" charset="0"/>
              </a:rPr>
              <a:t>International Journal of Contemporary Hospitality Management</a:t>
            </a:r>
            <a:r>
              <a:rPr lang="en-IN" sz="1800" dirty="0">
                <a:effectLst/>
                <a:highlight>
                  <a:srgbClr val="FFFFFF"/>
                </a:highligh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IN" sz="1800" dirty="0">
                <a:effectLst/>
                <a:highlight>
                  <a:srgbClr val="FFFFFF"/>
                </a:highlight>
                <a:latin typeface="Times New Roman" panose="02020603050405020304" pitchFamily="18" charset="0"/>
                <a:ea typeface="Times New Roman" panose="02020603050405020304" pitchFamily="18" charset="0"/>
              </a:rPr>
              <a:t>Ghosh, A. and Sourav, S., 2019. A comprehensive study of Employee Engagement: Contemplating 7-D model in view of NIFTY 50 companies. </a:t>
            </a:r>
            <a:r>
              <a:rPr lang="en-IN" sz="1800" i="1" dirty="0">
                <a:effectLst/>
                <a:highlight>
                  <a:srgbClr val="FFFFFF"/>
                </a:highlight>
                <a:latin typeface="Times New Roman" panose="02020603050405020304" pitchFamily="18" charset="0"/>
                <a:ea typeface="Times New Roman" panose="02020603050405020304" pitchFamily="18" charset="0"/>
              </a:rPr>
              <a:t>International Journal of Advanced Engineering, Management and Science</a:t>
            </a:r>
            <a:r>
              <a:rPr lang="en-IN" sz="1800" dirty="0">
                <a:effectLst/>
                <a:highlight>
                  <a:srgbClr val="FFFFFF"/>
                </a:highlight>
                <a:latin typeface="Times New Roman" panose="02020603050405020304" pitchFamily="18" charset="0"/>
                <a:ea typeface="Times New Roman" panose="02020603050405020304" pitchFamily="18" charset="0"/>
              </a:rPr>
              <a:t>, </a:t>
            </a:r>
            <a:r>
              <a:rPr lang="en-IN" sz="1800" i="1" dirty="0">
                <a:effectLst/>
                <a:highlight>
                  <a:srgbClr val="FFFFFF"/>
                </a:highlight>
                <a:latin typeface="Times New Roman" panose="02020603050405020304" pitchFamily="18" charset="0"/>
                <a:ea typeface="Times New Roman" panose="02020603050405020304" pitchFamily="18" charset="0"/>
              </a:rPr>
              <a:t>5</a:t>
            </a:r>
            <a:r>
              <a:rPr lang="en-IN" sz="1800" dirty="0">
                <a:effectLst/>
                <a:highlight>
                  <a:srgbClr val="FFFFFF"/>
                </a:highlight>
                <a:latin typeface="Times New Roman" panose="02020603050405020304" pitchFamily="18" charset="0"/>
                <a:ea typeface="Times New Roman" panose="02020603050405020304" pitchFamily="18" charset="0"/>
              </a:rPr>
              <a:t>(9), pp.549-555.</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IN" sz="1800" dirty="0" err="1">
                <a:effectLst/>
                <a:highlight>
                  <a:srgbClr val="FFFFFF"/>
                </a:highlight>
                <a:latin typeface="Times New Roman" panose="02020603050405020304" pitchFamily="18" charset="0"/>
                <a:ea typeface="Times New Roman" panose="02020603050405020304" pitchFamily="18" charset="0"/>
              </a:rPr>
              <a:t>Grobelna</a:t>
            </a:r>
            <a:r>
              <a:rPr lang="en-IN" sz="1800" dirty="0">
                <a:effectLst/>
                <a:highlight>
                  <a:srgbClr val="FFFFFF"/>
                </a:highlight>
                <a:latin typeface="Times New Roman" panose="02020603050405020304" pitchFamily="18" charset="0"/>
                <a:ea typeface="Times New Roman" panose="02020603050405020304" pitchFamily="18" charset="0"/>
              </a:rPr>
              <a:t>, A., 2018. Effects of individual and job characteristics on hotel contact employees’ work engagement and their performance outcomes: A case study from Poland. </a:t>
            </a:r>
            <a:r>
              <a:rPr lang="en-IN" sz="1800" i="1" dirty="0">
                <a:effectLst/>
                <a:highlight>
                  <a:srgbClr val="FFFFFF"/>
                </a:highlight>
                <a:latin typeface="Times New Roman" panose="02020603050405020304" pitchFamily="18" charset="0"/>
                <a:ea typeface="Times New Roman" panose="02020603050405020304" pitchFamily="18" charset="0"/>
              </a:rPr>
              <a:t>International journal of contemporary hospitality management</a:t>
            </a:r>
            <a:r>
              <a:rPr lang="en-IN" sz="1800" dirty="0">
                <a:effectLst/>
                <a:highlight>
                  <a:srgbClr val="FFFFFF"/>
                </a:highligh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IN" sz="1800" dirty="0" err="1">
                <a:effectLst/>
                <a:highlight>
                  <a:srgbClr val="FFFFFF"/>
                </a:highlight>
                <a:latin typeface="Times New Roman" panose="02020603050405020304" pitchFamily="18" charset="0"/>
                <a:ea typeface="Times New Roman" panose="02020603050405020304" pitchFamily="18" charset="0"/>
              </a:rPr>
              <a:t>Karatepe</a:t>
            </a:r>
            <a:r>
              <a:rPr lang="en-IN" sz="1800" dirty="0">
                <a:effectLst/>
                <a:highlight>
                  <a:srgbClr val="FFFFFF"/>
                </a:highlight>
                <a:latin typeface="Times New Roman" panose="02020603050405020304" pitchFamily="18" charset="0"/>
                <a:ea typeface="Times New Roman" panose="02020603050405020304" pitchFamily="18" charset="0"/>
              </a:rPr>
              <a:t>, O.M., </a:t>
            </a:r>
            <a:r>
              <a:rPr lang="en-IN" sz="1800" dirty="0" err="1">
                <a:effectLst/>
                <a:highlight>
                  <a:srgbClr val="FFFFFF"/>
                </a:highlight>
                <a:latin typeface="Times New Roman" panose="02020603050405020304" pitchFamily="18" charset="0"/>
                <a:ea typeface="Times New Roman" panose="02020603050405020304" pitchFamily="18" charset="0"/>
              </a:rPr>
              <a:t>Rezapouraghdam</a:t>
            </a:r>
            <a:r>
              <a:rPr lang="en-IN" sz="1800" dirty="0">
                <a:effectLst/>
                <a:highlight>
                  <a:srgbClr val="FFFFFF"/>
                </a:highlight>
                <a:latin typeface="Times New Roman" panose="02020603050405020304" pitchFamily="18" charset="0"/>
                <a:ea typeface="Times New Roman" panose="02020603050405020304" pitchFamily="18" charset="0"/>
              </a:rPr>
              <a:t>, H. and </a:t>
            </a:r>
            <a:r>
              <a:rPr lang="en-IN" sz="1800" dirty="0" err="1">
                <a:effectLst/>
                <a:highlight>
                  <a:srgbClr val="FFFFFF"/>
                </a:highlight>
                <a:latin typeface="Times New Roman" panose="02020603050405020304" pitchFamily="18" charset="0"/>
                <a:ea typeface="Times New Roman" panose="02020603050405020304" pitchFamily="18" charset="0"/>
              </a:rPr>
              <a:t>Hassannia</a:t>
            </a:r>
            <a:r>
              <a:rPr lang="en-IN" sz="1800" dirty="0">
                <a:effectLst/>
                <a:highlight>
                  <a:srgbClr val="FFFFFF"/>
                </a:highlight>
                <a:latin typeface="Times New Roman" panose="02020603050405020304" pitchFamily="18" charset="0"/>
                <a:ea typeface="Times New Roman" panose="02020603050405020304" pitchFamily="18" charset="0"/>
              </a:rPr>
              <a:t>, R., 2021. Does employee engagement mediate the influence of psychological contract breach on pro-environmental </a:t>
            </a:r>
            <a:r>
              <a:rPr lang="en-IN" sz="1800" dirty="0" err="1">
                <a:effectLst/>
                <a:highlight>
                  <a:srgbClr val="FFFFFF"/>
                </a:highlight>
                <a:latin typeface="Times New Roman" panose="02020603050405020304" pitchFamily="18" charset="0"/>
                <a:ea typeface="Times New Roman" panose="02020603050405020304" pitchFamily="18" charset="0"/>
              </a:rPr>
              <a:t>behaviors</a:t>
            </a:r>
            <a:r>
              <a:rPr lang="en-IN" sz="1800" dirty="0">
                <a:effectLst/>
                <a:highlight>
                  <a:srgbClr val="FFFFFF"/>
                </a:highlight>
                <a:latin typeface="Times New Roman" panose="02020603050405020304" pitchFamily="18" charset="0"/>
                <a:ea typeface="Times New Roman" panose="02020603050405020304" pitchFamily="18" charset="0"/>
              </a:rPr>
              <a:t> and intent to remain with the organization in the hotel industry?. </a:t>
            </a:r>
            <a:r>
              <a:rPr lang="en-IN" sz="1800" i="1" dirty="0">
                <a:effectLst/>
                <a:highlight>
                  <a:srgbClr val="FFFFFF"/>
                </a:highlight>
                <a:latin typeface="Times New Roman" panose="02020603050405020304" pitchFamily="18" charset="0"/>
                <a:ea typeface="Times New Roman" panose="02020603050405020304" pitchFamily="18" charset="0"/>
              </a:rPr>
              <a:t>Journal of Hospitality Marketing &amp; Management</a:t>
            </a:r>
            <a:r>
              <a:rPr lang="en-IN" sz="1800" dirty="0">
                <a:effectLst/>
                <a:highlight>
                  <a:srgbClr val="FFFFFF"/>
                </a:highlight>
                <a:latin typeface="Times New Roman" panose="02020603050405020304" pitchFamily="18" charset="0"/>
                <a:ea typeface="Times New Roman" panose="02020603050405020304" pitchFamily="18" charset="0"/>
              </a:rPr>
              <a:t>, </a:t>
            </a:r>
            <a:r>
              <a:rPr lang="en-IN" sz="1800" i="1" dirty="0">
                <a:effectLst/>
                <a:highlight>
                  <a:srgbClr val="FFFFFF"/>
                </a:highlight>
                <a:latin typeface="Times New Roman" panose="02020603050405020304" pitchFamily="18" charset="0"/>
                <a:ea typeface="Times New Roman" panose="02020603050405020304" pitchFamily="18" charset="0"/>
              </a:rPr>
              <a:t>30</a:t>
            </a:r>
            <a:r>
              <a:rPr lang="en-IN" sz="1800" dirty="0">
                <a:effectLst/>
                <a:highlight>
                  <a:srgbClr val="FFFFFF"/>
                </a:highlight>
                <a:latin typeface="Times New Roman" panose="02020603050405020304" pitchFamily="18" charset="0"/>
                <a:ea typeface="Times New Roman" panose="02020603050405020304" pitchFamily="18" charset="0"/>
              </a:rPr>
              <a:t>(3), pp.326-353.</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IN" sz="1800" dirty="0" err="1">
                <a:effectLst/>
                <a:highlight>
                  <a:srgbClr val="FFFFFF"/>
                </a:highlight>
                <a:latin typeface="Times New Roman" panose="02020603050405020304" pitchFamily="18" charset="0"/>
                <a:ea typeface="Times New Roman" panose="02020603050405020304" pitchFamily="18" charset="0"/>
              </a:rPr>
              <a:t>Khuong</a:t>
            </a:r>
            <a:r>
              <a:rPr lang="en-IN" sz="1800" dirty="0">
                <a:effectLst/>
                <a:highlight>
                  <a:srgbClr val="FFFFFF"/>
                </a:highlight>
                <a:latin typeface="Times New Roman" panose="02020603050405020304" pitchFamily="18" charset="0"/>
                <a:ea typeface="Times New Roman" panose="02020603050405020304" pitchFamily="18" charset="0"/>
              </a:rPr>
              <a:t>, M. and Linh, U., 2020. Influence of work-related stress on employee motivation, job satisfaction and employee loyalty in the hospitality industry. </a:t>
            </a:r>
            <a:r>
              <a:rPr lang="en-IN" sz="1800" i="1" dirty="0">
                <a:effectLst/>
                <a:highlight>
                  <a:srgbClr val="FFFFFF"/>
                </a:highlight>
                <a:latin typeface="Times New Roman" panose="02020603050405020304" pitchFamily="18" charset="0"/>
                <a:ea typeface="Times New Roman" panose="02020603050405020304" pitchFamily="18" charset="0"/>
              </a:rPr>
              <a:t>Management Science Letters</a:t>
            </a:r>
            <a:r>
              <a:rPr lang="en-IN" sz="1800" dirty="0">
                <a:effectLst/>
                <a:highlight>
                  <a:srgbClr val="FFFFFF"/>
                </a:highlight>
                <a:latin typeface="Times New Roman" panose="02020603050405020304" pitchFamily="18" charset="0"/>
                <a:ea typeface="Times New Roman" panose="02020603050405020304" pitchFamily="18" charset="0"/>
              </a:rPr>
              <a:t>, </a:t>
            </a:r>
            <a:r>
              <a:rPr lang="en-IN" sz="1800" i="1" dirty="0">
                <a:effectLst/>
                <a:highlight>
                  <a:srgbClr val="FFFFFF"/>
                </a:highlight>
                <a:latin typeface="Times New Roman" panose="02020603050405020304" pitchFamily="18" charset="0"/>
                <a:ea typeface="Times New Roman" panose="02020603050405020304" pitchFamily="18" charset="0"/>
              </a:rPr>
              <a:t>10</a:t>
            </a:r>
            <a:r>
              <a:rPr lang="en-IN" sz="1800" dirty="0">
                <a:effectLst/>
                <a:highlight>
                  <a:srgbClr val="FFFFFF"/>
                </a:highlight>
                <a:latin typeface="Times New Roman" panose="02020603050405020304" pitchFamily="18" charset="0"/>
                <a:ea typeface="Times New Roman" panose="02020603050405020304" pitchFamily="18" charset="0"/>
              </a:rPr>
              <a:t>(14), pp.3279-3290.</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IN" sz="1800" dirty="0">
                <a:effectLst/>
                <a:latin typeface="Times New Roman" panose="02020603050405020304" pitchFamily="18" charset="0"/>
                <a:ea typeface="Times New Roman" panose="02020603050405020304" pitchFamily="18" charset="0"/>
              </a:rPr>
              <a:t>Lock, S. 2021. </a:t>
            </a:r>
            <a:r>
              <a:rPr lang="en-IN" sz="1800" i="1" dirty="0">
                <a:effectLst/>
                <a:latin typeface="Times New Roman" panose="02020603050405020304" pitchFamily="18" charset="0"/>
                <a:ea typeface="Times New Roman" panose="02020603050405020304" pitchFamily="18" charset="0"/>
              </a:rPr>
              <a:t>Reasons for hard-to-fill vacancies in the hospitality sector in the UK 2019, Statista. </a:t>
            </a:r>
            <a:r>
              <a:rPr lang="en-IN" sz="1800" i="1" dirty="0">
                <a:effectLst/>
                <a:highlight>
                  <a:srgbClr val="FFFFFF"/>
                </a:highlight>
                <a:latin typeface="Times New Roman" panose="02020603050405020304" pitchFamily="18" charset="0"/>
                <a:ea typeface="Times New Roman" panose="02020603050405020304" pitchFamily="18" charset="0"/>
              </a:rPr>
              <a:t>Statista</a:t>
            </a:r>
            <a:r>
              <a:rPr lang="en-IN" sz="1800" dirty="0">
                <a:effectLst/>
                <a:highlight>
                  <a:srgbClr val="FFFFFF"/>
                </a:highlight>
                <a:latin typeface="Times New Roman" panose="02020603050405020304" pitchFamily="18" charset="0"/>
                <a:ea typeface="Times New Roman" panose="02020603050405020304" pitchFamily="18" charset="0"/>
              </a:rPr>
              <a:t>. Available at: https://www.statista.com/statistics/506893/reasons-difficult-recruitment-hospitality-sector-united-kingdom-uk/(Accessed: December 2, 2022). </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IN" sz="1800" dirty="0">
                <a:effectLst/>
                <a:highlight>
                  <a:srgbClr val="FFFFFF"/>
                </a:highlight>
                <a:latin typeface="Times New Roman" panose="02020603050405020304" pitchFamily="18" charset="0"/>
                <a:ea typeface="Times New Roman" panose="02020603050405020304" pitchFamily="18" charset="0"/>
              </a:rPr>
              <a:t>Pascual-Fernández, P., Santos-</a:t>
            </a:r>
            <a:r>
              <a:rPr lang="en-IN" sz="1800" dirty="0" err="1">
                <a:effectLst/>
                <a:highlight>
                  <a:srgbClr val="FFFFFF"/>
                </a:highlight>
                <a:latin typeface="Times New Roman" panose="02020603050405020304" pitchFamily="18" charset="0"/>
                <a:ea typeface="Times New Roman" panose="02020603050405020304" pitchFamily="18" charset="0"/>
              </a:rPr>
              <a:t>Vijande</a:t>
            </a:r>
            <a:r>
              <a:rPr lang="en-IN" sz="1800" dirty="0">
                <a:effectLst/>
                <a:highlight>
                  <a:srgbClr val="FFFFFF"/>
                </a:highlight>
                <a:latin typeface="Times New Roman" panose="02020603050405020304" pitchFamily="18" charset="0"/>
                <a:ea typeface="Times New Roman" panose="02020603050405020304" pitchFamily="18" charset="0"/>
              </a:rPr>
              <a:t>, M.L. and López-Sánchez, J.Á., 2020. Harnessing innovation success in hotels: the interplay among key drivers of new service performance. </a:t>
            </a:r>
            <a:r>
              <a:rPr lang="en-IN" sz="1800" i="1" dirty="0">
                <a:effectLst/>
                <a:highlight>
                  <a:srgbClr val="FFFFFF"/>
                </a:highlight>
                <a:latin typeface="Times New Roman" panose="02020603050405020304" pitchFamily="18" charset="0"/>
                <a:ea typeface="Times New Roman" panose="02020603050405020304" pitchFamily="18" charset="0"/>
              </a:rPr>
              <a:t>International Journal of Contemporary Hospitality Management</a:t>
            </a:r>
            <a:r>
              <a:rPr lang="en-IN" sz="1800" dirty="0">
                <a:effectLst/>
                <a:highlight>
                  <a:srgbClr val="FFFFFF"/>
                </a:highligh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IN" sz="1800" dirty="0">
                <a:effectLst/>
                <a:highlight>
                  <a:srgbClr val="FFFFFF"/>
                </a:highlight>
                <a:latin typeface="Times New Roman" panose="02020603050405020304" pitchFamily="18" charset="0"/>
                <a:ea typeface="Times New Roman" panose="02020603050405020304" pitchFamily="18" charset="0"/>
              </a:rPr>
              <a:t>Peng, X., Lee, S. and Lu, Z., 2020. Employees' perceived job performance, organizational identification, and pro-environmental </a:t>
            </a:r>
            <a:r>
              <a:rPr lang="en-IN" sz="1800" dirty="0" err="1">
                <a:effectLst/>
                <a:highlight>
                  <a:srgbClr val="FFFFFF"/>
                </a:highlight>
                <a:latin typeface="Times New Roman" panose="02020603050405020304" pitchFamily="18" charset="0"/>
                <a:ea typeface="Times New Roman" panose="02020603050405020304" pitchFamily="18" charset="0"/>
              </a:rPr>
              <a:t>behaviors</a:t>
            </a:r>
            <a:r>
              <a:rPr lang="en-IN" sz="1800" dirty="0">
                <a:effectLst/>
                <a:highlight>
                  <a:srgbClr val="FFFFFF"/>
                </a:highlight>
                <a:latin typeface="Times New Roman" panose="02020603050405020304" pitchFamily="18" charset="0"/>
                <a:ea typeface="Times New Roman" panose="02020603050405020304" pitchFamily="18" charset="0"/>
              </a:rPr>
              <a:t> in the hotel industry. </a:t>
            </a:r>
            <a:r>
              <a:rPr lang="en-IN" sz="1800" i="1" dirty="0">
                <a:effectLst/>
                <a:highlight>
                  <a:srgbClr val="FFFFFF"/>
                </a:highlight>
                <a:latin typeface="Times New Roman" panose="02020603050405020304" pitchFamily="18" charset="0"/>
                <a:ea typeface="Times New Roman" panose="02020603050405020304" pitchFamily="18" charset="0"/>
              </a:rPr>
              <a:t>International Journal of Hospitality Management</a:t>
            </a:r>
            <a:r>
              <a:rPr lang="en-IN" sz="1800" dirty="0">
                <a:effectLst/>
                <a:highlight>
                  <a:srgbClr val="FFFFFF"/>
                </a:highlight>
                <a:latin typeface="Times New Roman" panose="02020603050405020304" pitchFamily="18" charset="0"/>
                <a:ea typeface="Times New Roman" panose="02020603050405020304" pitchFamily="18" charset="0"/>
              </a:rPr>
              <a:t>, </a:t>
            </a:r>
            <a:r>
              <a:rPr lang="en-IN" sz="1800" i="1" dirty="0">
                <a:effectLst/>
                <a:highlight>
                  <a:srgbClr val="FFFFFF"/>
                </a:highlight>
                <a:latin typeface="Times New Roman" panose="02020603050405020304" pitchFamily="18" charset="0"/>
                <a:ea typeface="Times New Roman" panose="02020603050405020304" pitchFamily="18" charset="0"/>
              </a:rPr>
              <a:t>90</a:t>
            </a:r>
            <a:r>
              <a:rPr lang="en-IN" sz="1800" dirty="0">
                <a:effectLst/>
                <a:highlight>
                  <a:srgbClr val="FFFFFF"/>
                </a:highlight>
                <a:latin typeface="Times New Roman" panose="02020603050405020304" pitchFamily="18" charset="0"/>
                <a:ea typeface="Times New Roman" panose="02020603050405020304" pitchFamily="18" charset="0"/>
              </a:rPr>
              <a:t>, p.102632.</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IN" sz="1800" dirty="0">
                <a:effectLst/>
                <a:highlight>
                  <a:srgbClr val="FFFFFF"/>
                </a:highlight>
                <a:latin typeface="Times New Roman" panose="02020603050405020304" pitchFamily="18" charset="0"/>
                <a:ea typeface="Times New Roman" panose="02020603050405020304" pitchFamily="18" charset="0"/>
              </a:rPr>
              <a:t>Srivastava, S. and Singh, S., 2020. Linking personal growth initiative and organizational identification to employee engagement: testing the mediating-moderating effects in the Indian hotel industry. </a:t>
            </a:r>
            <a:r>
              <a:rPr lang="en-IN" sz="1800" i="1" dirty="0">
                <a:effectLst/>
                <a:highlight>
                  <a:srgbClr val="FFFFFF"/>
                </a:highlight>
                <a:latin typeface="Times New Roman" panose="02020603050405020304" pitchFamily="18" charset="0"/>
                <a:ea typeface="Times New Roman" panose="02020603050405020304" pitchFamily="18" charset="0"/>
              </a:rPr>
              <a:t>Journal of Hospitality and Tourism Management</a:t>
            </a:r>
            <a:r>
              <a:rPr lang="en-IN" sz="1800" dirty="0">
                <a:effectLst/>
                <a:highlight>
                  <a:srgbClr val="FFFFFF"/>
                </a:highlight>
                <a:latin typeface="Times New Roman" panose="02020603050405020304" pitchFamily="18" charset="0"/>
                <a:ea typeface="Times New Roman" panose="02020603050405020304" pitchFamily="18" charset="0"/>
              </a:rPr>
              <a:t>, </a:t>
            </a:r>
            <a:r>
              <a:rPr lang="en-IN" sz="1800" i="1" dirty="0">
                <a:effectLst/>
                <a:highlight>
                  <a:srgbClr val="FFFFFF"/>
                </a:highlight>
                <a:latin typeface="Times New Roman" panose="02020603050405020304" pitchFamily="18" charset="0"/>
                <a:ea typeface="Times New Roman" panose="02020603050405020304" pitchFamily="18" charset="0"/>
              </a:rPr>
              <a:t>45</a:t>
            </a:r>
            <a:r>
              <a:rPr lang="en-IN" sz="1800" dirty="0">
                <a:effectLst/>
                <a:highlight>
                  <a:srgbClr val="FFFFFF"/>
                </a:highlight>
                <a:latin typeface="Times New Roman" panose="02020603050405020304" pitchFamily="18" charset="0"/>
                <a:ea typeface="Times New Roman" panose="02020603050405020304" pitchFamily="18" charset="0"/>
              </a:rPr>
              <a:t>, pp.79-89.</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IN" sz="1800" dirty="0">
                <a:effectLst/>
                <a:highlight>
                  <a:srgbClr val="FFFFFF"/>
                </a:highlight>
                <a:latin typeface="Times New Roman" panose="02020603050405020304" pitchFamily="18" charset="0"/>
                <a:ea typeface="Times New Roman" panose="02020603050405020304" pitchFamily="18" charset="0"/>
              </a:rPr>
              <a:t>Wang, C., Xu, J., Zhang, T.C. and Li, Q.M., 2020. Effects of professional identity on turnover intention in China's hotel employees: The mediating role of employee engagement and job satisfaction. </a:t>
            </a:r>
            <a:r>
              <a:rPr lang="en-IN" sz="1800" i="1" dirty="0">
                <a:effectLst/>
                <a:highlight>
                  <a:srgbClr val="FFFFFF"/>
                </a:highlight>
                <a:latin typeface="Times New Roman" panose="02020603050405020304" pitchFamily="18" charset="0"/>
                <a:ea typeface="Times New Roman" panose="02020603050405020304" pitchFamily="18" charset="0"/>
              </a:rPr>
              <a:t>Journal of Hospitality and Tourism Management</a:t>
            </a:r>
            <a:r>
              <a:rPr lang="en-IN" sz="1800" dirty="0">
                <a:effectLst/>
                <a:highlight>
                  <a:srgbClr val="FFFFFF"/>
                </a:highlight>
                <a:latin typeface="Times New Roman" panose="02020603050405020304" pitchFamily="18" charset="0"/>
                <a:ea typeface="Times New Roman" panose="02020603050405020304" pitchFamily="18" charset="0"/>
              </a:rPr>
              <a:t>, </a:t>
            </a:r>
            <a:r>
              <a:rPr lang="en-IN" sz="1800" i="1" dirty="0">
                <a:effectLst/>
                <a:highlight>
                  <a:srgbClr val="FFFFFF"/>
                </a:highlight>
                <a:latin typeface="Times New Roman" panose="02020603050405020304" pitchFamily="18" charset="0"/>
                <a:ea typeface="Times New Roman" panose="02020603050405020304" pitchFamily="18" charset="0"/>
              </a:rPr>
              <a:t>45</a:t>
            </a:r>
            <a:r>
              <a:rPr lang="en-IN" sz="1800" dirty="0">
                <a:effectLst/>
                <a:highlight>
                  <a:srgbClr val="FFFFFF"/>
                </a:highlight>
                <a:latin typeface="Times New Roman" panose="02020603050405020304" pitchFamily="18" charset="0"/>
                <a:ea typeface="Times New Roman" panose="02020603050405020304" pitchFamily="18" charset="0"/>
              </a:rPr>
              <a:t>, pp.10-22.</a:t>
            </a:r>
            <a:endParaRPr lang="en-IN" sz="1800" dirty="0">
              <a:effectLst/>
              <a:latin typeface="Times New Roman" panose="02020603050405020304" pitchFamily="18" charset="0"/>
              <a:ea typeface="Times New Roman" panose="02020603050405020304" pitchFamily="18" charset="0"/>
            </a:endParaRPr>
          </a:p>
          <a:p>
            <a:endParaRPr lang="en-IN" dirty="0"/>
          </a:p>
        </p:txBody>
      </p:sp>
    </p:spTree>
    <p:extLst>
      <p:ext uri="{BB962C8B-B14F-4D97-AF65-F5344CB8AC3E}">
        <p14:creationId xmlns:p14="http://schemas.microsoft.com/office/powerpoint/2010/main" val="3118708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3A663-6BAB-917E-CFC0-D48BE3760379}"/>
              </a:ext>
            </a:extLst>
          </p:cNvPr>
          <p:cNvSpPr>
            <a:spLocks noGrp="1"/>
          </p:cNvSpPr>
          <p:nvPr>
            <p:ph type="title"/>
          </p:nvPr>
        </p:nvSpPr>
        <p:spPr/>
        <p:txBody>
          <a:bodyPr/>
          <a:lstStyle/>
          <a:p>
            <a:endParaRPr lang="en-IN"/>
          </a:p>
        </p:txBody>
      </p:sp>
      <p:pic>
        <p:nvPicPr>
          <p:cNvPr id="5" name="Content Placeholder 4">
            <a:extLst>
              <a:ext uri="{FF2B5EF4-FFF2-40B4-BE49-F238E27FC236}">
                <a16:creationId xmlns:a16="http://schemas.microsoft.com/office/drawing/2014/main" id="{6E17A749-8086-E26D-E24D-012606DAD6E7}"/>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25719415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1758</Words>
  <Application>Microsoft Office PowerPoint</Application>
  <PresentationFormat>Widescreen</PresentationFormat>
  <Paragraphs>82</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Symbol</vt:lpstr>
      <vt:lpstr>Times New Roman</vt:lpstr>
      <vt:lpstr>Office Theme</vt:lpstr>
      <vt:lpstr>    Assignment 3: Employee Engagement Presentation Student name:Maria Luca Sudent id:2121185</vt:lpstr>
      <vt:lpstr>Introduction</vt:lpstr>
      <vt:lpstr>Definition of employee engagement  </vt:lpstr>
      <vt:lpstr>Importance of employee engagement in hotel success </vt:lpstr>
      <vt:lpstr>Zinger model of employee engagement  </vt:lpstr>
      <vt:lpstr>Theoretical interpretations in the hotel success  </vt:lpstr>
      <vt:lpstr>Best practice to engage employees for hotel industry  </vt:lpstr>
      <vt:lpstr>Best practice to engage employees for hotel industry </vt:lpstr>
      <vt:lpstr>Data and statistical information regarding employee engagement in hotel success </vt:lpstr>
      <vt:lpstr>Recommending ways to improve employee engagement  </vt:lpstr>
      <vt:lpstr>Conclusion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Assignment 3: Employee Engagement Presentation Student name:Maria Luca Sudent id:2121185</dc:title>
  <cp:lastModifiedBy>Victor-Ioan Talpan (2110032)</cp:lastModifiedBy>
  <cp:revision>2</cp:revision>
  <dcterms:created xsi:type="dcterms:W3CDTF">2022-12-02T12:52:02Z</dcterms:created>
  <dcterms:modified xsi:type="dcterms:W3CDTF">2022-12-06T09:11:10Z</dcterms:modified>
</cp:coreProperties>
</file>