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306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16" r:id="rId15"/>
    <p:sldId id="317" r:id="rId16"/>
    <p:sldId id="318" r:id="rId17"/>
    <p:sldId id="315" r:id="rId18"/>
    <p:sldId id="319" r:id="rId19"/>
    <p:sldId id="320" r:id="rId20"/>
    <p:sldId id="321" r:id="rId21"/>
    <p:sldId id="322" r:id="rId22"/>
    <p:sldId id="323" r:id="rId23"/>
    <p:sldId id="324" r:id="rId24"/>
    <p:sldId id="325" r:id="rId25"/>
    <p:sldId id="326" r:id="rId26"/>
    <p:sldId id="327" r:id="rId27"/>
    <p:sldId id="328" r:id="rId28"/>
    <p:sldId id="329" r:id="rId29"/>
    <p:sldId id="330" r:id="rId30"/>
    <p:sldId id="30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44E20DC-9C9D-434F-A5F4-540398238A8E}">
          <p14:sldIdLst>
            <p14:sldId id="256"/>
          </p14:sldIdLst>
        </p14:section>
        <p14:section name="Untitled Section" id="{23FEC289-4C70-4373-80F9-15440A854DF6}">
          <p14:sldIdLst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6"/>
            <p14:sldId id="317"/>
            <p14:sldId id="318"/>
            <p14:sldId id="315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0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594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7/11/2023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ujUs_6qeUI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80728"/>
            <a:ext cx="9036496" cy="5040560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International Business Communications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10: Module Summary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11256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Communications allows the exchange of knowledge, the development and maintenance of relationships, the negotiation of deals/contracts, and the establishment and preservation of partnerships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Organisations are created, managed and developed through communications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is thus important in all business operations especially in international business operations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Businesses will generally have both Internal and External Business communication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31434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1125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communication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communication between employees within a business/company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communication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communication between a company and all its stakeholders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a business operates internationally (2 issues)</a:t>
            </a:r>
          </a:p>
          <a:p>
            <a:pPr marL="447675" indent="-18415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need to be sensitive of variations in cultural norms, expectations when developing communication strategies </a:t>
            </a:r>
          </a:p>
          <a:p>
            <a:pPr marL="263525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7675" indent="-184150"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Need to also assess all risk associated with change and evolving events in the global external environment</a:t>
            </a:r>
          </a:p>
        </p:txBody>
      </p:sp>
    </p:spTree>
    <p:extLst>
      <p:ext uri="{BB962C8B-B14F-4D97-AF65-F5344CB8AC3E}">
        <p14:creationId xmlns:p14="http://schemas.microsoft.com/office/powerpoint/2010/main" val="116172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Pertinent Issues in IB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8965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Sustaining the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Supply Chain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presence of multiple issues (insecurity, global warming, integration)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of the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Value Chain (GVCs)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presence of multiple issues (Politics, unexpected shocks). 77% of businesses experienced inputs shortages associated with covid) 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fragmentation of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Payment System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be resilient through digitalisation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Demography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evolution of international business</a:t>
            </a:r>
          </a:p>
        </p:txBody>
      </p:sp>
    </p:spTree>
    <p:extLst>
      <p:ext uri="{BB962C8B-B14F-4D97-AF65-F5344CB8AC3E}">
        <p14:creationId xmlns:p14="http://schemas.microsoft.com/office/powerpoint/2010/main" val="347146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89654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the process of planning, organising, leading and controlling activities of a business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management will involve all these issues all be it with an international dimension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Hence, international managers have to deal with additional layers of issues beyond their national market</a:t>
            </a:r>
          </a:p>
        </p:txBody>
      </p:sp>
    </p:spTree>
    <p:extLst>
      <p:ext uri="{BB962C8B-B14F-4D97-AF65-F5344CB8AC3E}">
        <p14:creationId xmlns:p14="http://schemas.microsoft.com/office/powerpoint/2010/main" val="352400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The Global Manager’s Role</a:t>
            </a:r>
          </a:p>
        </p:txBody>
      </p:sp>
      <p:pic>
        <p:nvPicPr>
          <p:cNvPr id="4" name="Picture 9">
            <a:extLst>
              <a:ext uri="{FF2B5EF4-FFF2-40B4-BE49-F238E27FC236}">
                <a16:creationId xmlns:a16="http://schemas.microsoft.com/office/drawing/2014/main" id="{3E5190BE-7C2F-502F-08D6-DFD0F1694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0688"/>
            <a:ext cx="9144000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068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10445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chart shows that international managers have to deal with multiple of issues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Globalisation has made the world more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interdependent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virtually every aspect of human and business life which adds to the complexities managers have to deal with</a:t>
            </a:r>
          </a:p>
        </p:txBody>
      </p:sp>
    </p:spTree>
    <p:extLst>
      <p:ext uri="{BB962C8B-B14F-4D97-AF65-F5344CB8AC3E}">
        <p14:creationId xmlns:p14="http://schemas.microsoft.com/office/powerpoint/2010/main" val="344360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Managing Across Borders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8052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businesses have outsourced part of their activities in other countries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Even the produces/services we use may see different parts of a whole emanating from different countries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interdependencies  raises important questions: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is or should be responsible of what (duty of care)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to manage the PESTLE in different countries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Should profit also comes with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03638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1. The Duty of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496855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Your stance on social responsibilities and ethical issues (positive or not seen as part of your role)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Welfare of employees in your supply chain especially in developing countries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your business complement economic development in host country (reinvest profits or support good causes)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concern are you about environmental protection in your strategic plans and decisions (sustainability issues)</a:t>
            </a:r>
          </a:p>
          <a:p>
            <a:pPr marL="0" indent="0"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0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2. How to Manage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424847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Which aspects of PESTLE affects your business and how to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contextualise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do you develop communication strategy with reference to the different PESTLE factors in which you operate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Will you manage with the view that the world is homogenous or heterogenous</a:t>
            </a:r>
          </a:p>
        </p:txBody>
      </p:sp>
    </p:spTree>
    <p:extLst>
      <p:ext uri="{BB962C8B-B14F-4D97-AF65-F5344CB8AC3E}">
        <p14:creationId xmlns:p14="http://schemas.microsoft.com/office/powerpoint/2010/main" val="143948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Shared Values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C2BCE47-254E-C2FA-2640-CDFD213E9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5174"/>
            <a:ext cx="8712968" cy="5400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4329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2. How to Manage 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44824"/>
            <a:ext cx="8964488" cy="388843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sociocultural aspect (S) is quite necessary to understand by international managers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270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53650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set of shared values, beliefs, practices, behaviours, understandings, norms and assumptions</a:t>
            </a:r>
          </a:p>
          <a:p>
            <a:pPr marL="0" indent="0"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shapes the way we think, behave, view things and how we interact with each other and our environment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Culture is not static (it is dynamic). So can change over time due to several factors such as globalisation,  migration, ICT, economic hardship, consensus building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95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44" y="116632"/>
            <a:ext cx="8229600" cy="1008112"/>
          </a:xfrm>
        </p:spPr>
        <p:txBody>
          <a:bodyPr>
            <a:normAutofit/>
          </a:bodyPr>
          <a:lstStyle/>
          <a:p>
            <a:r>
              <a:rPr lang="en-GB" dirty="0"/>
              <a:t>Two Cultural Aspects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424847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Organisational culture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which refers to the internal way of doing things and </a:t>
            </a:r>
          </a:p>
          <a:p>
            <a:pPr marL="0" indent="0">
              <a:buNone/>
              <a:defRPr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Societal culture 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which refers to the beliefs and norms of a society and may be external to businesses</a:t>
            </a:r>
          </a:p>
          <a:p>
            <a:pPr marL="0" indent="0">
              <a:buNone/>
              <a:defRPr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ea typeface="MS PGothic" pitchFamily="34" charset="-128"/>
                <a:cs typeface="Arial" panose="020B0604020202020204" pitchFamily="34" charset="0"/>
              </a:rPr>
              <a:t>Both can reinforce each other 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73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Importance of Culture in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56" y="908720"/>
            <a:ext cx="8964488" cy="4536504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Black and Mendenhall found that 40% of expatriate managers leave their jobs early due to poor performance or lack of adjustments to local cultures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understanding of cross-cultural differences leads to failed negotiations and interactions costing USA firms about $2bn per year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Therefore, Cultural sensitivity and empathy is vital in IBC and the entire management processes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Hence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inductions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could be incorporated to enable understanding of cultural differences</a:t>
            </a:r>
            <a:endParaRPr lang="en-US" altLang="en-US" sz="2000" dirty="0"/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85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Cultural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56" y="1052736"/>
            <a:ext cx="8964488" cy="4680520"/>
          </a:xfrm>
        </p:spPr>
        <p:txBody>
          <a:bodyPr>
            <a:noAutofit/>
          </a:bodyPr>
          <a:lstStyle/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 and expectations towards work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Towards time management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Towards change and how it is accepted and embraced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or group working and develop relationships rather than being individualistic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 and solve problems when they arise</a:t>
            </a:r>
          </a:p>
          <a:p>
            <a:pPr marL="195263" indent="0" eaLnBrk="1" hangingPunct="1">
              <a:lnSpc>
                <a:spcPct val="80000"/>
              </a:lnSpc>
              <a:buNone/>
              <a:defRPr/>
            </a:pP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8163" eaLnBrk="1" hangingPunct="1">
              <a:lnSpc>
                <a:spcPct val="8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Trust, loyalty and commitments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78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Global Perspective on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453650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Global Leadership and Organisational Behaviour Effectiveness (GLOBE)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170 researchers across the world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Collected data over a 7-year period on cultural values and practices, and leadership attributes from 18000 managers in 62 countries.</a:t>
            </a: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45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080120"/>
          </a:xfrm>
        </p:spPr>
        <p:txBody>
          <a:bodyPr>
            <a:normAutofit/>
          </a:bodyPr>
          <a:lstStyle/>
          <a:p>
            <a:r>
              <a:rPr lang="en-GB" dirty="0"/>
              <a:t>Global Perspective on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12776"/>
            <a:ext cx="9036496" cy="460851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(9) cultural dimensions that distinguishes societies from one another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Assertiveness, future orientation, performance orientation, humane orientation, gender differentiation, uncertainty avoidance, power distance, institutional collectivism vs individualism, and in-group collectivism</a:t>
            </a:r>
          </a:p>
          <a:p>
            <a:pPr marL="0" indent="0">
              <a:buNone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31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Looking at theory about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 Theory is widely used to understand cultural differences across countries and regions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identifies four(4)  cultural dimensions that businesses can use to understand how different cultures approach and treat issues including planning, decision making, teamwork, communications etc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Power Distance: Uncertainty Avoidance: Individualism: Masculinity.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Recent studies have added Femininity, Short VS Long term orientations, collectivism vs Individualism</a:t>
            </a:r>
          </a:p>
          <a:p>
            <a:pPr marL="0" indent="0">
              <a:buNone/>
              <a:defRPr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18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Looking at theory about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Theories on culture have implication on the communication process businesses should pursue globally whether internally or externally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solidFill>
                  <a:srgbClr val="000000"/>
                </a:solidFill>
              </a:rPr>
              <a:t>The </a:t>
            </a:r>
            <a:r>
              <a:rPr lang="en-US" altLang="en-US" sz="2400" b="1" dirty="0">
                <a:solidFill>
                  <a:srgbClr val="000000"/>
                </a:solidFill>
              </a:rPr>
              <a:t>Communication Process </a:t>
            </a:r>
            <a:r>
              <a:rPr lang="en-US" altLang="en-US" sz="2400" dirty="0">
                <a:solidFill>
                  <a:srgbClr val="000000"/>
                </a:solidFill>
              </a:rPr>
              <a:t>would involve writing, talking, listening, sign language, body language, signal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Hence, it is vital for the </a:t>
            </a:r>
            <a:r>
              <a:rPr lang="en-US" altLang="en-US" sz="2400" b="1" dirty="0">
                <a:solidFill>
                  <a:srgbClr val="000000"/>
                </a:solidFill>
              </a:rPr>
              <a:t>receiver to interpret </a:t>
            </a:r>
            <a:r>
              <a:rPr lang="en-US" altLang="en-US" sz="2400" dirty="0">
                <a:solidFill>
                  <a:srgbClr val="000000"/>
                </a:solidFill>
              </a:rPr>
              <a:t>the communication message </a:t>
            </a:r>
            <a:r>
              <a:rPr lang="en-US" altLang="en-US" sz="2400" b="1" dirty="0">
                <a:solidFill>
                  <a:srgbClr val="000000"/>
                </a:solidFill>
              </a:rPr>
              <a:t>as intended by the sender</a:t>
            </a:r>
            <a:r>
              <a:rPr lang="en-US" altLang="en-US" sz="2400" dirty="0">
                <a:solidFill>
                  <a:srgbClr val="000000"/>
                </a:solidFill>
              </a:rPr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400" dirty="0">
                <a:solidFill>
                  <a:srgbClr val="000000"/>
                </a:solidFill>
              </a:rPr>
              <a:t>This is where understanding </a:t>
            </a:r>
            <a:r>
              <a:rPr lang="en-US" altLang="en-US" sz="2400" b="1" dirty="0">
                <a:solidFill>
                  <a:srgbClr val="C00000"/>
                </a:solidFill>
              </a:rPr>
              <a:t>cross-cultural differences </a:t>
            </a:r>
            <a:r>
              <a:rPr lang="en-US" altLang="en-US" sz="2400" dirty="0">
                <a:solidFill>
                  <a:srgbClr val="000000"/>
                </a:solidFill>
              </a:rPr>
              <a:t>come in especially when managing a </a:t>
            </a:r>
            <a:r>
              <a:rPr lang="en-US" altLang="en-US" sz="2400" b="1" dirty="0">
                <a:solidFill>
                  <a:srgbClr val="000000"/>
                </a:solidFill>
              </a:rPr>
              <a:t>diverse workforce</a:t>
            </a:r>
            <a:r>
              <a:rPr lang="en-US" altLang="en-US" sz="2400" dirty="0">
                <a:solidFill>
                  <a:srgbClr val="000000"/>
                </a:solidFill>
              </a:rPr>
              <a:t> and/or </a:t>
            </a:r>
            <a:r>
              <a:rPr lang="en-US" altLang="en-US" sz="2400" b="1" dirty="0">
                <a:solidFill>
                  <a:srgbClr val="000000"/>
                </a:solidFill>
              </a:rPr>
              <a:t>operating your business internationally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22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Secrets of Cross Culture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2420888"/>
            <a:ext cx="9036496" cy="3384376"/>
          </a:xfrm>
        </p:spPr>
        <p:txBody>
          <a:bodyPr>
            <a:noAutofit/>
          </a:bodyPr>
          <a:lstStyle/>
          <a:p>
            <a:r>
              <a:rPr lang="en-GB" sz="2400" dirty="0">
                <a:hlinkClick r:id="rId2"/>
              </a:rPr>
              <a:t>Secrets of cross-cultural communication - YouTube</a:t>
            </a:r>
            <a:endParaRPr lang="en-US" altLang="en-US" sz="2400" dirty="0">
              <a:solidFill>
                <a:srgbClr val="000000"/>
              </a:solidFill>
            </a:endParaRP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71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Negotiations is also important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itchFamily="34" charset="0"/>
              </a:rPr>
              <a:t>The process of discussion by which two or more parties aim for mutually acceptable agreement</a:t>
            </a:r>
          </a:p>
          <a:p>
            <a:pPr marL="0" indent="0">
              <a:buNone/>
            </a:pPr>
            <a:endParaRPr lang="en-US" sz="2400" dirty="0">
              <a:latin typeface="arial" pitchFamily="34" charset="0"/>
            </a:endParaRPr>
          </a:p>
          <a:p>
            <a:pPr marL="457200" indent="-4572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itchFamily="34" charset="0"/>
              </a:rPr>
              <a:t>Ability to negotiate important in international business due to the complexities and difficulties understanding how things are done in different cultures</a:t>
            </a:r>
          </a:p>
          <a:p>
            <a:pPr>
              <a:spcBef>
                <a:spcPts val="0"/>
              </a:spcBef>
              <a:defRPr/>
            </a:pPr>
            <a:endParaRPr lang="en-US" sz="2400" dirty="0">
              <a:latin typeface="arial" pitchFamily="34" charset="0"/>
            </a:endParaRPr>
          </a:p>
          <a:p>
            <a:pPr marL="457200" indent="-457200"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en-US" sz="2400" dirty="0" err="1">
                <a:latin typeface="arial" pitchFamily="34" charset="0"/>
              </a:rPr>
              <a:t>Eg</a:t>
            </a:r>
            <a:r>
              <a:rPr lang="en-US" sz="2400" dirty="0">
                <a:latin typeface="arial" pitchFamily="34" charset="0"/>
              </a:rPr>
              <a:t>: differences in native bargaining ritual can create problems (</a:t>
            </a:r>
            <a:r>
              <a:rPr lang="en-US" sz="2400" dirty="0" err="1">
                <a:latin typeface="arial" pitchFamily="34" charset="0"/>
              </a:rPr>
              <a:t>eg</a:t>
            </a:r>
            <a:r>
              <a:rPr lang="en-US" sz="2400" dirty="0">
                <a:latin typeface="arial" pitchFamily="34" charset="0"/>
              </a:rPr>
              <a:t>, prepare food and snacks in every round of negotiation)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7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Negotiations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16140369-65DA-A8DA-FE56-F6F2B3AB99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3588"/>
            <a:ext cx="8712968" cy="5833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287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048" y="836712"/>
            <a:ext cx="9036496" cy="4968552"/>
          </a:xfrm>
        </p:spPr>
        <p:txBody>
          <a:bodyPr>
            <a:noAutofit/>
          </a:bodyPr>
          <a:lstStyle/>
          <a:p>
            <a:r>
              <a:rPr lang="en-US" altLang="en-US" sz="2400" dirty="0">
                <a:solidFill>
                  <a:srgbClr val="000000"/>
                </a:solidFill>
              </a:rPr>
              <a:t>All what we have covered raised the importance of strategy, and managing people to make a business a success, and to remain competitive internationally.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US" altLang="en-US" sz="2400" dirty="0">
                <a:solidFill>
                  <a:srgbClr val="000000"/>
                </a:solidFill>
              </a:rPr>
              <a:t>With regard to strategy, the business should be aware of ho why it is in global business (Reactive or proactive reasons)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latin typeface="Lucida Sans" panose="020B0602030504020204" pitchFamily="34" charset="0"/>
              </a:rPr>
              <a:t>Strategic planning is the process of evaluating and analysing trends, future prospect and potential of a firm in order to develop appropriate actions and activities to manage the firm be it locally or globally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633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256" y="0"/>
            <a:ext cx="9144000" cy="72008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80" y="706016"/>
            <a:ext cx="9036496" cy="4955232"/>
          </a:xfrm>
        </p:spPr>
        <p:txBody>
          <a:bodyPr>
            <a:noAutofit/>
          </a:bodyPr>
          <a:lstStyle/>
          <a:p>
            <a:r>
              <a:rPr lang="en-US" altLang="en-US" sz="2400" dirty="0">
                <a:solidFill>
                  <a:srgbClr val="000000"/>
                </a:solidFill>
              </a:rPr>
              <a:t>Motivation is central to managing people effectively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 is the energy, commitment and effort  that encourages people to do their jobs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Irem Uz (2015) research found two types of cultural context which has implication on motivation and leadership</a:t>
            </a:r>
          </a:p>
          <a:p>
            <a:pPr marL="53816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Tightness</a:t>
            </a:r>
          </a:p>
          <a:p>
            <a:pPr marL="538163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Looseness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have implication around motivation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44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FF725-DBF7-8925-E5F2-F7D5182D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256" y="0"/>
            <a:ext cx="9144000" cy="1052736"/>
          </a:xfrm>
        </p:spPr>
        <p:txBody>
          <a:bodyPr>
            <a:normAutofit/>
          </a:bodyPr>
          <a:lstStyle/>
          <a:p>
            <a:r>
              <a:rPr lang="en-GB" dirty="0"/>
              <a:t>Strategy and Managing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34291-9485-8D93-4794-1B51B0035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84784"/>
            <a:ext cx="8627224" cy="417646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2 Discussion</a:t>
            </a:r>
          </a:p>
          <a:p>
            <a:endParaRPr lang="en-US" altLang="en-US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240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ea typeface="MS PGothic" pitchFamily="34" charset="-128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sz="2400" dirty="0">
              <a:solidFill>
                <a:srgbClr val="FFFF00"/>
              </a:solidFill>
              <a:ea typeface="MS PGothic" pitchFamily="34" charset="-128"/>
            </a:endParaRP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505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A036-8662-48AB-98DF-0436D1D1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BA86E-2FB6-41E4-9F0B-23882D65B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Deresky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 (2017). International management. Harlow, Essex: Pearson.</a:t>
            </a:r>
          </a:p>
          <a:p>
            <a:endParaRPr lang="en-GB" sz="18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Dignen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B., McMaster, I. (2013).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Collins Effective International Business Communication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Collins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929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1251</Words>
  <Application>Microsoft Office PowerPoint</Application>
  <PresentationFormat>On-screen Show (4:3)</PresentationFormat>
  <Paragraphs>167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Arial</vt:lpstr>
      <vt:lpstr>Calibri</vt:lpstr>
      <vt:lpstr>Lucida Sans</vt:lpstr>
      <vt:lpstr>Myriad Pro</vt:lpstr>
      <vt:lpstr>Wingdings</vt:lpstr>
      <vt:lpstr>20140311PresentationUWTSDTemplate</vt:lpstr>
      <vt:lpstr>International Business Communications   Week 10: Module Summary</vt:lpstr>
      <vt:lpstr>Introduction</vt:lpstr>
      <vt:lpstr>Introduction</vt:lpstr>
      <vt:lpstr>Pertinent Issues in IB</vt:lpstr>
      <vt:lpstr>Managing Across Borders</vt:lpstr>
      <vt:lpstr>The Global Manager’s Role</vt:lpstr>
      <vt:lpstr>Managing Across Borders</vt:lpstr>
      <vt:lpstr>Managing Across Borders</vt:lpstr>
      <vt:lpstr>1. The Duty of Care</vt:lpstr>
      <vt:lpstr>2. How to Manage PESTLE</vt:lpstr>
      <vt:lpstr>Shared Values</vt:lpstr>
      <vt:lpstr>2. How to Manage PESTLE</vt:lpstr>
      <vt:lpstr>What is Culture</vt:lpstr>
      <vt:lpstr>Two Cultural Aspects to Note</vt:lpstr>
      <vt:lpstr>Importance of Culture in Management</vt:lpstr>
      <vt:lpstr>Cultural Variables</vt:lpstr>
      <vt:lpstr>Global Perspective on Culture</vt:lpstr>
      <vt:lpstr>Global Perspective on Culture</vt:lpstr>
      <vt:lpstr>Looking at theory about Culture</vt:lpstr>
      <vt:lpstr>Looking at theory about Culture</vt:lpstr>
      <vt:lpstr>Secrets of Cross Culture communication</vt:lpstr>
      <vt:lpstr>Negotiations is also important </vt:lpstr>
      <vt:lpstr>Negotiations Process </vt:lpstr>
      <vt:lpstr>Strategy and Managing People</vt:lpstr>
      <vt:lpstr>Strategy and Managing People</vt:lpstr>
      <vt:lpstr>Strategy and Managing People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Essa Bah</cp:lastModifiedBy>
  <cp:revision>14</cp:revision>
  <dcterms:created xsi:type="dcterms:W3CDTF">2015-04-14T15:21:28Z</dcterms:created>
  <dcterms:modified xsi:type="dcterms:W3CDTF">2023-07-11T23:07:52Z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