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theme/theme17.xml" ContentType="application/vnd.openxmlformats-officedocument.theme+xml"/>
  <Override PartName="/ppt/slideLayouts/slideLayout19.xml" ContentType="application/vnd.openxmlformats-officedocument.presentationml.slideLayout+xml"/>
  <Override PartName="/ppt/theme/theme1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  <p:sldMasterId id="2147483680" r:id="rId23"/>
  </p:sldMasterIdLst>
  <p:notesMasterIdLst>
    <p:notesMasterId r:id="rId56"/>
  </p:notesMasterIdLst>
  <p:sldIdLst>
    <p:sldId id="258" r:id="rId24"/>
    <p:sldId id="259" r:id="rId25"/>
    <p:sldId id="261" r:id="rId26"/>
    <p:sldId id="263" r:id="rId27"/>
    <p:sldId id="262" r:id="rId28"/>
    <p:sldId id="264" r:id="rId29"/>
    <p:sldId id="265" r:id="rId30"/>
    <p:sldId id="266" r:id="rId31"/>
    <p:sldId id="267" r:id="rId32"/>
    <p:sldId id="269" r:id="rId33"/>
    <p:sldId id="268" r:id="rId34"/>
    <p:sldId id="270" r:id="rId35"/>
    <p:sldId id="271" r:id="rId36"/>
    <p:sldId id="274" r:id="rId37"/>
    <p:sldId id="278" r:id="rId38"/>
    <p:sldId id="272" r:id="rId39"/>
    <p:sldId id="277" r:id="rId40"/>
    <p:sldId id="275" r:id="rId41"/>
    <p:sldId id="276" r:id="rId42"/>
    <p:sldId id="279" r:id="rId43"/>
    <p:sldId id="291" r:id="rId44"/>
    <p:sldId id="281" r:id="rId45"/>
    <p:sldId id="282" r:id="rId46"/>
    <p:sldId id="283" r:id="rId47"/>
    <p:sldId id="284" r:id="rId48"/>
    <p:sldId id="257" r:id="rId49"/>
    <p:sldId id="285" r:id="rId50"/>
    <p:sldId id="286" r:id="rId51"/>
    <p:sldId id="292" r:id="rId52"/>
    <p:sldId id="289" r:id="rId53"/>
    <p:sldId id="288" r:id="rId54"/>
    <p:sldId id="290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70"/>
    <p:restoredTop sz="83314" autoAdjust="0"/>
  </p:normalViewPr>
  <p:slideViewPr>
    <p:cSldViewPr snapToGrid="0" snapToObjects="1">
      <p:cViewPr varScale="1">
        <p:scale>
          <a:sx n="95" d="100"/>
          <a:sy n="95" d="100"/>
        </p:scale>
        <p:origin x="112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4928" y="1448124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32636" y="1475832"/>
        <a:ext cx="1051812" cy="890618"/>
      </dsp:txXfrm>
    </dsp:sp>
    <dsp:sp modelId="{8EB536D5-E057-4809-81DF-B151F4E34E28}">
      <dsp:nvSpPr>
        <dsp:cNvPr id="0" name=""/>
        <dsp:cNvSpPr/>
      </dsp:nvSpPr>
      <dsp:spPr>
        <a:xfrm>
          <a:off x="120502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5024" y="1852047"/>
        <a:ext cx="137816" cy="138188"/>
      </dsp:txXfrm>
    </dsp:sp>
    <dsp:sp modelId="{44968944-A20C-480A-B33A-E72166629DFD}">
      <dsp:nvSpPr>
        <dsp:cNvPr id="0" name=""/>
        <dsp:cNvSpPr/>
      </dsp:nvSpPr>
      <dsp:spPr>
        <a:xfrm>
          <a:off x="1483628" y="1464808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491539"/>
        <a:ext cx="875218" cy="859205"/>
      </dsp:txXfrm>
    </dsp:sp>
    <dsp:sp modelId="{5437896B-7EC7-43D5-9682-2A84CFA7FFE5}">
      <dsp:nvSpPr>
        <dsp:cNvPr id="0" name=""/>
        <dsp:cNvSpPr/>
      </dsp:nvSpPr>
      <dsp:spPr>
        <a:xfrm>
          <a:off x="2505176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05176" y="1852047"/>
        <a:ext cx="137816" cy="138188"/>
      </dsp:txXfrm>
    </dsp:sp>
    <dsp:sp modelId="{A70C150A-2D59-4052-ACE5-C84C122E4279}">
      <dsp:nvSpPr>
        <dsp:cNvPr id="0" name=""/>
        <dsp:cNvSpPr/>
      </dsp:nvSpPr>
      <dsp:spPr>
        <a:xfrm>
          <a:off x="2783780" y="1464808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810511" y="1491539"/>
        <a:ext cx="1021754" cy="859205"/>
      </dsp:txXfrm>
    </dsp:sp>
    <dsp:sp modelId="{12D91E65-45FE-4CA2-B7F1-EAFD758469DB}">
      <dsp:nvSpPr>
        <dsp:cNvPr id="0" name=""/>
        <dsp:cNvSpPr/>
      </dsp:nvSpPr>
      <dsp:spPr>
        <a:xfrm>
          <a:off x="395186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51864" y="1852047"/>
        <a:ext cx="137816" cy="138188"/>
      </dsp:txXfrm>
    </dsp:sp>
    <dsp:sp modelId="{E4554106-1812-4884-B085-B407B2BBD18F}">
      <dsp:nvSpPr>
        <dsp:cNvPr id="0" name=""/>
        <dsp:cNvSpPr/>
      </dsp:nvSpPr>
      <dsp:spPr>
        <a:xfrm>
          <a:off x="4230468" y="1464808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57199" y="1491539"/>
        <a:ext cx="2132037" cy="8592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 more as necessary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73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67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57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38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323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3353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796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56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0426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slide with the colleague who fills this role, please provide more information on the specific duties of the role in relation to the cohort. </a:t>
            </a:r>
          </a:p>
          <a:p>
            <a:r>
              <a:rPr lang="en-GB" dirty="0"/>
              <a:t>Students do not need to know about the APR or internal work that the colleague does– the focus here should be in what this role offers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248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7872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6979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some time to go on HWB and find the Academic Support pages, and then guide them to the Guide to Regulations section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06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D4C40-F779-FBF8-EF85-BF8CE53D4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09CF4-5897-3EFB-8686-73B6519501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5C709-2C94-B226-70EF-A8B1AD8C3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01CA7-47B5-42FE-88C3-2CC6EEC0B24F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01A6B-247B-E8F9-30D6-1CC22CCAC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AD00A3-14B7-239B-4CBF-A1225D6DD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EE4E6-C684-46D5-B9FD-B6ED6FF20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8051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6.png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8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image" Target="../media/image27.png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46" y="1470582"/>
            <a:ext cx="6662444" cy="3751868"/>
          </a:xfrm>
        </p:spPr>
        <p:txBody>
          <a:bodyPr/>
          <a:lstStyle/>
          <a:p>
            <a:pPr algn="ctr"/>
            <a:r>
              <a:rPr lang="en-GB" dirty="0"/>
              <a:t>MSc Public Health and Social Care in Practice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Level 7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Institute of Inner-City Learning</a:t>
            </a:r>
          </a:p>
          <a:p>
            <a:pPr marL="0" indent="0" algn="ctr">
              <a:buNone/>
            </a:pPr>
            <a:r>
              <a:rPr lang="en-GB" dirty="0"/>
              <a:t>London</a:t>
            </a:r>
          </a:p>
          <a:p>
            <a:pPr marL="0" indent="0" algn="ctr">
              <a:buNone/>
            </a:pPr>
            <a:r>
              <a:rPr lang="en-GB" dirty="0"/>
              <a:t>University of Wales Trinity Saint David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12E42-BDDF-88E7-068F-7EE6FF79E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296713"/>
            <a:ext cx="10803903" cy="3864989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This session will </a:t>
            </a:r>
            <a:r>
              <a:rPr lang="en-GB" sz="3600" dirty="0"/>
              <a:t>remind you of the </a:t>
            </a:r>
            <a:r>
              <a:rPr lang="en-GB" sz="3600" dirty="0">
                <a:solidFill>
                  <a:schemeClr val="bg1"/>
                </a:solidFill>
              </a:rPr>
              <a:t>information about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lecturers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programme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University Regulations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Where to find important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463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743200"/>
            <a:ext cx="4535079" cy="105294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Absolute Basics</a:t>
            </a:r>
          </a:p>
        </p:txBody>
      </p:sp>
    </p:spTree>
    <p:extLst>
      <p:ext uri="{BB962C8B-B14F-4D97-AF65-F5344CB8AC3E}">
        <p14:creationId xmlns:p14="http://schemas.microsoft.com/office/powerpoint/2010/main" val="3022645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And 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9541164" y="64654"/>
            <a:ext cx="2189018" cy="19304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Institute will contact you by email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 every day!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this [semester, term, 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95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  <a:p>
            <a:r>
              <a:rPr lang="en-GB" dirty="0"/>
              <a:t>Information about your scheduled classes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682182" y="193964"/>
            <a:ext cx="3048000" cy="307571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do you need to be for your modules this [semester/term/block]?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42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modules you are taking in the first [semester/term/block]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58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353097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264908"/>
            <a:ext cx="4535079" cy="921637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Your programme</a:t>
            </a:r>
          </a:p>
        </p:txBody>
      </p:sp>
    </p:spTree>
    <p:extLst>
      <p:ext uri="{BB962C8B-B14F-4D97-AF65-F5344CB8AC3E}">
        <p14:creationId xmlns:p14="http://schemas.microsoft.com/office/powerpoint/2010/main" val="3219230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of Study Handbook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166945" cy="3575934"/>
          </a:xfrm>
        </p:spPr>
        <p:txBody>
          <a:bodyPr/>
          <a:lstStyle/>
          <a:p>
            <a:r>
              <a:rPr lang="en-GB" dirty="0"/>
              <a:t>You can find your programme of study handbook at: every module Moodle page</a:t>
            </a:r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6042005-9631-7371-3B5F-A25BF0C7F0CA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your Programme of Study Handbook.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Find the required information.</a:t>
            </a:r>
          </a:p>
        </p:txBody>
      </p:sp>
    </p:spTree>
    <p:extLst>
      <p:ext uri="{BB962C8B-B14F-4D97-AF65-F5344CB8AC3E}">
        <p14:creationId xmlns:p14="http://schemas.microsoft.com/office/powerpoint/2010/main" val="3575685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Overview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054C628-57A7-AA69-4654-28CD410F85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1930313"/>
              </p:ext>
            </p:extLst>
          </p:nvPr>
        </p:nvGraphicFramePr>
        <p:xfrm>
          <a:off x="285293" y="1825626"/>
          <a:ext cx="8592072" cy="3772205"/>
        </p:xfrm>
        <a:graphic>
          <a:graphicData uri="http://schemas.openxmlformats.org/drawingml/2006/table">
            <a:tbl>
              <a:tblPr/>
              <a:tblGrid>
                <a:gridCol w="1492301">
                  <a:extLst>
                    <a:ext uri="{9D8B030D-6E8A-4147-A177-3AD203B41FA5}">
                      <a16:colId xmlns:a16="http://schemas.microsoft.com/office/drawing/2014/main" val="2334502172"/>
                    </a:ext>
                  </a:extLst>
                </a:gridCol>
                <a:gridCol w="7099771">
                  <a:extLst>
                    <a:ext uri="{9D8B030D-6E8A-4147-A177-3AD203B41FA5}">
                      <a16:colId xmlns:a16="http://schemas.microsoft.com/office/drawing/2014/main" val="1337015126"/>
                    </a:ext>
                  </a:extLst>
                </a:gridCol>
              </a:tblGrid>
              <a:tr h="472163">
                <a:tc rowSpan="3"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Term 1 (Oct 2023)​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Social Epidemiology and Public Health Development​</a:t>
                      </a:r>
                    </a:p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LCHS7000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197038"/>
                  </a:ext>
                </a:extLst>
              </a:tr>
              <a:tr h="47216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Health Care System Organisation and Leadership​</a:t>
                      </a:r>
                    </a:p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LCHS7002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57672255"/>
                  </a:ext>
                </a:extLst>
              </a:tr>
              <a:tr h="47216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Community Care and Management of Long term conditions​</a:t>
                      </a:r>
                    </a:p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LCHS7003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3561994"/>
                  </a:ext>
                </a:extLst>
              </a:tr>
              <a:tr h="472163">
                <a:tc rowSpan="4"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Term 2 (Feb 2024)​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Service Integration and Partnership Working​</a:t>
                      </a:r>
                    </a:p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LCHS7005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76227788"/>
                  </a:ext>
                </a:extLst>
              </a:tr>
              <a:tr h="47216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Quality Assurance and Service Improvements</a:t>
                      </a:r>
                    </a:p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LCHS7006​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5249036"/>
                  </a:ext>
                </a:extLst>
              </a:tr>
              <a:tr h="47216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Population Health and Digital Health Promotion​</a:t>
                      </a:r>
                    </a:p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LCHS7007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0340976"/>
                  </a:ext>
                </a:extLst>
              </a:tr>
              <a:tr h="36887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Practice-based Research​</a:t>
                      </a:r>
                    </a:p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LCHS7001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39273275"/>
                  </a:ext>
                </a:extLst>
              </a:tr>
              <a:tr h="47216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Term 3 (June 2023)​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Public Health and Social Care in Practice Dissertation​</a:t>
                      </a:r>
                    </a:p>
                    <a:p>
                      <a:pPr algn="l" rtl="0" fontAlgn="base"/>
                      <a:r>
                        <a:rPr lang="en-GB" sz="13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LCHS7004</a:t>
                      </a:r>
                      <a:endParaRPr lang="en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0825" marR="70825" marT="35412" marB="35412">
                    <a:lnL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88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41178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93508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from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ALL scheduled sessions.</a:t>
            </a: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Inform your lecturer and Programme Manager if you are going to be absent and why.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814255"/>
              </p:ext>
            </p:extLst>
          </p:nvPr>
        </p:nvGraphicFramePr>
        <p:xfrm>
          <a:off x="257174" y="1467059"/>
          <a:ext cx="11582892" cy="4184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10215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2967664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e-bost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20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EFBE2-A1CB-6684-4CF6-582C1EDE6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select modules Term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C6514-11C4-F627-A77E-A40AC099B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0559162" cy="357593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The program manager will come and provide this information around Week 3</a:t>
            </a:r>
          </a:p>
          <a:p>
            <a:endParaRPr lang="en-GB" dirty="0"/>
          </a:p>
          <a:p>
            <a:r>
              <a:rPr lang="en-GB" dirty="0"/>
              <a:t>2 Optional modules (out of 3)</a:t>
            </a:r>
          </a:p>
          <a:p>
            <a:endParaRPr lang="en-GB" dirty="0"/>
          </a:p>
          <a:p>
            <a:r>
              <a:rPr lang="en-GB" dirty="0"/>
              <a:t>Respond to the email you will receive from London Assessment Team to indicate your choice.</a:t>
            </a:r>
          </a:p>
          <a:p>
            <a:endParaRPr lang="en-GB" dirty="0"/>
          </a:p>
          <a:p>
            <a:r>
              <a:rPr lang="en-GB" dirty="0"/>
              <a:t>Changing of modules not possible after your confirmation email send to London Assessment Team (week 8)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875EECC-FB77-5DE5-A09F-5BFE980D03D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module change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821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826747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Meet your 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lecturers</a:t>
            </a:r>
          </a:p>
        </p:txBody>
      </p:sp>
    </p:spTree>
    <p:extLst>
      <p:ext uri="{BB962C8B-B14F-4D97-AF65-F5344CB8AC3E}">
        <p14:creationId xmlns:p14="http://schemas.microsoft.com/office/powerpoint/2010/main" val="1280529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F7AC5CD-A79D-8019-EA93-B3F3C1CBDF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8514110"/>
              </p:ext>
            </p:extLst>
          </p:nvPr>
        </p:nvGraphicFramePr>
        <p:xfrm>
          <a:off x="1244184" y="497840"/>
          <a:ext cx="9062436" cy="6431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1218">
                  <a:extLst>
                    <a:ext uri="{9D8B030D-6E8A-4147-A177-3AD203B41FA5}">
                      <a16:colId xmlns:a16="http://schemas.microsoft.com/office/drawing/2014/main" val="1034127064"/>
                    </a:ext>
                  </a:extLst>
                </a:gridCol>
                <a:gridCol w="4531218">
                  <a:extLst>
                    <a:ext uri="{9D8B030D-6E8A-4147-A177-3AD203B41FA5}">
                      <a16:colId xmlns:a16="http://schemas.microsoft.com/office/drawing/2014/main" val="30810435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Lecturer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Module tutor/lead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0073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Dr Diola Bijlhout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000" dirty="0"/>
                        <a:t>Practice Based Research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000" dirty="0"/>
                        <a:t>Dissertation module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000" dirty="0"/>
                        <a:t>Population Health and Digital Health Promotion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584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Dr Gregory Cowan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000" dirty="0"/>
                        <a:t>Service Integration and Partnership Working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9864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Bianca Sanfilippo Med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000" dirty="0"/>
                        <a:t>Community Care and Management of Longer Term Conditions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2288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Olusegun Awolaran MPH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000" dirty="0"/>
                        <a:t>Quality Assurance and Service Improvements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359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r>
                        <a:rPr lang="en-GB" sz="2000" dirty="0" err="1"/>
                        <a:t>Itse</a:t>
                      </a:r>
                      <a:r>
                        <a:rPr lang="en-GB" sz="2000" dirty="0"/>
                        <a:t> Olaoye 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000" dirty="0"/>
                        <a:t>Health Care System Organisation and Leadership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000" dirty="0"/>
                        <a:t>Social Epidemiology and Public Health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9731375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i="1" dirty="0"/>
                        <a:t>Office hours will be communicated by the lecturer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3247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09337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Programme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B72D2-4DC4-79EF-29AE-E90CB4677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am Dr Diola </a:t>
            </a:r>
            <a:r>
              <a:rPr lang="en-GB" dirty="0" err="1"/>
              <a:t>Bijlhout</a:t>
            </a:r>
            <a:endParaRPr lang="en-GB" dirty="0" err="1">
              <a:ea typeface="Calibri"/>
              <a:cs typeface="Calibri"/>
            </a:endParaRPr>
          </a:p>
          <a:p>
            <a:r>
              <a:rPr lang="en-GB" dirty="0"/>
              <a:t>You can find me at Salisbury House (Lecturers Office)</a:t>
            </a:r>
          </a:p>
          <a:p>
            <a:r>
              <a:rPr lang="en-GB" dirty="0"/>
              <a:t>I love……</a:t>
            </a:r>
          </a:p>
          <a:p>
            <a:endParaRPr lang="en-GB" dirty="0"/>
          </a:p>
          <a:p>
            <a:r>
              <a:rPr lang="en-GB" dirty="0"/>
              <a:t>Office Hours: 9am-5pm</a:t>
            </a:r>
          </a:p>
          <a:p>
            <a:r>
              <a:rPr lang="en-GB" dirty="0"/>
              <a:t>Email: d.bijlhout@uwtsd.ac.uk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90E9BDB-562B-8B5F-B2CF-A4E2BB01864D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Who is your Programme Manager?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372D08A-A2A9-0D8A-10AC-3BA296AAC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1959" y="2428407"/>
            <a:ext cx="2441246" cy="318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1659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B209C-F329-D2C1-DD71-818A5D5B6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Responsibilities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5FD40-610F-0E77-EAD7-559F4659B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r>
              <a:rPr lang="en-GB" dirty="0">
                <a:latin typeface="Arial"/>
                <a:cs typeface="Arial"/>
              </a:rPr>
              <a:t>I am responsible for:</a:t>
            </a:r>
            <a:endParaRPr lang="en-US" dirty="0">
              <a:latin typeface="Arial"/>
              <a:cs typeface="Arial"/>
            </a:endParaRPr>
          </a:p>
          <a:p>
            <a:pPr marL="457200" lvl="1" indent="0">
              <a:buNone/>
            </a:pPr>
            <a:endParaRPr lang="en-GB" dirty="0">
              <a:latin typeface="Arial"/>
              <a:cs typeface="Arial"/>
            </a:endParaRPr>
          </a:p>
          <a:p>
            <a:pPr lvl="2">
              <a:buFont typeface="Wingdings,Sans-Serif" panose="020B0604020202020204" pitchFamily="34" charset="0"/>
              <a:buChar char="Ø"/>
            </a:pPr>
            <a:r>
              <a:rPr lang="en-GB" sz="2400" dirty="0">
                <a:latin typeface="Arial"/>
                <a:cs typeface="Arial"/>
              </a:rPr>
              <a:t>Management of the MSc programme</a:t>
            </a:r>
            <a:endParaRPr lang="en-US" sz="2400" dirty="0">
              <a:latin typeface="Arial"/>
              <a:cs typeface="Arial"/>
            </a:endParaRPr>
          </a:p>
          <a:p>
            <a:pPr lvl="2">
              <a:buFont typeface="Wingdings,Sans-Serif" panose="020B0604020202020204" pitchFamily="34" charset="0"/>
              <a:buChar char="Ø"/>
            </a:pPr>
            <a:r>
              <a:rPr lang="en-GB" sz="2400" dirty="0">
                <a:latin typeface="Arial"/>
                <a:cs typeface="Arial"/>
              </a:rPr>
              <a:t>Organising student activities or events</a:t>
            </a:r>
            <a:endParaRPr lang="en-US" sz="2400" dirty="0">
              <a:latin typeface="Arial"/>
              <a:cs typeface="Arial"/>
            </a:endParaRPr>
          </a:p>
          <a:p>
            <a:pPr lvl="2">
              <a:buFont typeface="Wingdings,Sans-Serif" panose="020B0604020202020204" pitchFamily="34" charset="0"/>
              <a:buChar char="Ø"/>
            </a:pPr>
            <a:r>
              <a:rPr lang="en-GB" sz="2400" dirty="0">
                <a:latin typeface="Arial"/>
                <a:cs typeface="Arial"/>
              </a:rPr>
              <a:t>Answering course-related academic queries</a:t>
            </a:r>
            <a:endParaRPr lang="en-US" sz="2400" dirty="0">
              <a:latin typeface="Arial"/>
              <a:cs typeface="Arial"/>
            </a:endParaRPr>
          </a:p>
          <a:p>
            <a:pPr lvl="2">
              <a:buFont typeface="Wingdings,Sans-Serif" panose="020B0604020202020204" pitchFamily="34" charset="0"/>
              <a:buChar char="Ø"/>
            </a:pPr>
            <a:r>
              <a:rPr lang="en-GB" sz="2400" dirty="0">
                <a:latin typeface="Arial"/>
                <a:cs typeface="Arial"/>
              </a:rPr>
              <a:t>Teaching various modules</a:t>
            </a:r>
            <a:endParaRPr lang="en-GB" sz="2400" dirty="0">
              <a:latin typeface="Arial"/>
              <a:ea typeface="Calibri"/>
              <a:cs typeface="Arial"/>
            </a:endParaRPr>
          </a:p>
          <a:p>
            <a:pPr lvl="2">
              <a:buFont typeface="Wingdings,Sans-Serif" panose="020B0604020202020204" pitchFamily="34" charset="0"/>
              <a:buChar char="Ø"/>
            </a:pPr>
            <a:r>
              <a:rPr lang="en-GB" sz="2400" dirty="0">
                <a:latin typeface="Arial"/>
                <a:ea typeface="Calibri"/>
                <a:cs typeface="Arial"/>
              </a:rPr>
              <a:t>Engage in conversations with students to receive your input, hear about your successes /concerns</a:t>
            </a:r>
          </a:p>
        </p:txBody>
      </p:sp>
      <p:pic>
        <p:nvPicPr>
          <p:cNvPr id="5" name="Picture 2" descr="A person wearing glasses and a black shirt&#10;&#10;Description automatically generated">
            <a:extLst>
              <a:ext uri="{FF2B5EF4-FFF2-40B4-BE49-F238E27FC236}">
                <a16:creationId xmlns:a16="http://schemas.microsoft.com/office/drawing/2014/main" id="{6598CB89-5256-905B-0F32-C7D9F775C4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48" y="674763"/>
            <a:ext cx="2441246" cy="318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1951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Academic Director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2877CE-F508-93C4-8F80-D30C224ABA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3000" r="12644"/>
          <a:stretch/>
        </p:blipFill>
        <p:spPr>
          <a:xfrm>
            <a:off x="8743309" y="776787"/>
            <a:ext cx="2476071" cy="26522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39EB719-E3A9-9669-CF84-7AB8ED8CAC53}"/>
              </a:ext>
            </a:extLst>
          </p:cNvPr>
          <p:cNvSpPr txBox="1"/>
          <p:nvPr/>
        </p:nvSpPr>
        <p:spPr>
          <a:xfrm>
            <a:off x="8631961" y="3429000"/>
            <a:ext cx="3208105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600" b="1" i="0" dirty="0">
                <a:solidFill>
                  <a:srgbClr val="444444"/>
                </a:solidFill>
                <a:effectLst/>
                <a:cs typeface="Arial" panose="020B0604020202020204" pitchFamily="34" charset="0"/>
              </a:rPr>
              <a:t>Dr Ruzanna Gevorgyan</a:t>
            </a:r>
          </a:p>
          <a:p>
            <a:pPr algn="l"/>
            <a:endParaRPr lang="en-GB" sz="1600" i="0" dirty="0">
              <a:solidFill>
                <a:srgbClr val="444444"/>
              </a:solidFill>
              <a:effectLst/>
              <a:cs typeface="Arial" panose="020B0604020202020204" pitchFamily="34" charset="0"/>
            </a:endParaRPr>
          </a:p>
          <a:p>
            <a:pPr algn="l"/>
            <a:r>
              <a:rPr lang="it-IT" sz="1600" dirty="0">
                <a:solidFill>
                  <a:srgbClr val="333333"/>
                </a:solidFill>
                <a:effectLst/>
              </a:rPr>
              <a:t>MPH; MA in HMPP; PhD in PH Medicine</a:t>
            </a:r>
          </a:p>
          <a:p>
            <a:pPr algn="l"/>
            <a:endParaRPr lang="en-GB" sz="1600" b="1" dirty="0">
              <a:solidFill>
                <a:srgbClr val="444444"/>
              </a:solidFill>
              <a:cs typeface="Arial" panose="020B0604020202020204" pitchFamily="34" charset="0"/>
            </a:endParaRPr>
          </a:p>
          <a:p>
            <a:pPr algn="l"/>
            <a:endParaRPr lang="en-GB" sz="1600" i="0" dirty="0">
              <a:solidFill>
                <a:srgbClr val="444444"/>
              </a:solidFill>
              <a:effectLst/>
              <a:cs typeface="Arial" panose="020B0604020202020204" pitchFamily="34" charset="0"/>
            </a:endParaRPr>
          </a:p>
          <a:p>
            <a:pPr algn="l"/>
            <a:r>
              <a:rPr lang="en-GB" sz="1600" b="0" i="0" dirty="0">
                <a:solidFill>
                  <a:srgbClr val="404040"/>
                </a:solidFill>
                <a:effectLst/>
              </a:rPr>
              <a:t>E-mail: </a:t>
            </a:r>
            <a:r>
              <a:rPr lang="en-GB" sz="1600" b="0" i="0" dirty="0">
                <a:solidFill>
                  <a:srgbClr val="0C64C0"/>
                </a:solidFill>
                <a:effectLst/>
              </a:rPr>
              <a:t>r.gevorgyan@uwtsd.ac.uk</a:t>
            </a:r>
            <a:endParaRPr lang="en-GB" sz="1600" i="0" dirty="0">
              <a:solidFill>
                <a:srgbClr val="444444"/>
              </a:solidFill>
              <a:effectLst/>
              <a:cs typeface="Arial" panose="020B0604020202020204" pitchFamily="34" charset="0"/>
            </a:endParaRPr>
          </a:p>
          <a:p>
            <a:pPr algn="l"/>
            <a:r>
              <a:rPr lang="en-GB" sz="1600" b="0" i="0" dirty="0">
                <a:solidFill>
                  <a:srgbClr val="404040"/>
                </a:solidFill>
                <a:effectLst/>
              </a:rPr>
              <a:t>Phone: 020 7127 7413</a:t>
            </a:r>
            <a:endParaRPr lang="en-GB" sz="1600" i="0" dirty="0">
              <a:solidFill>
                <a:srgbClr val="444444"/>
              </a:solidFill>
              <a:effectLst/>
              <a:cs typeface="Arial" panose="020B0604020202020204" pitchFamily="34" charset="0"/>
            </a:endParaRPr>
          </a:p>
          <a:p>
            <a:pPr algn="l"/>
            <a:endParaRPr lang="en-GB" sz="1800" i="0" dirty="0">
              <a:solidFill>
                <a:srgbClr val="44444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5845E7E0-3220-771A-64A8-CFFB5F9C8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3309" y="4512111"/>
            <a:ext cx="2533650" cy="41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A7A77E1-297A-D1C0-7B9E-8CAA510BEE4E}"/>
              </a:ext>
            </a:extLst>
          </p:cNvPr>
          <p:cNvSpPr txBox="1"/>
          <p:nvPr/>
        </p:nvSpPr>
        <p:spPr>
          <a:xfrm>
            <a:off x="511184" y="1477648"/>
            <a:ext cx="6290308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Contributes to IICL strategic developments, planning, and leadership for the implementation and delivery of Institute’s vision and mission both internally and externally;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Develops and ensures the successful implementation of academic strategy, delivery of high-quality learning and teaching, and the enhancement of student experience and outcomes;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Ensures the highest standards of excellence in learning, teaching, progression, outcomes, and professional practice;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Oversights day-to-day learning and teaching operations, as well as covers the leadership of longer-term academic and portfolio development;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Provides leadership to academic staff, assures the quality of the performance and continuous development.</a:t>
            </a:r>
          </a:p>
        </p:txBody>
      </p:sp>
    </p:spTree>
    <p:extLst>
      <p:ext uri="{BB962C8B-B14F-4D97-AF65-F5344CB8AC3E}">
        <p14:creationId xmlns:p14="http://schemas.microsoft.com/office/powerpoint/2010/main" val="2622303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5737144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4345603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  <a:p>
            <a:endParaRPr lang="en-GB" sz="25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sz="25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Classroom conduct</a:t>
            </a:r>
          </a:p>
          <a:p>
            <a:r>
              <a:rPr lang="en-GB" sz="25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Student Engagement policies</a:t>
            </a:r>
          </a:p>
          <a:p>
            <a:r>
              <a:rPr lang="en-GB" sz="25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Assessment policies</a:t>
            </a:r>
          </a:p>
        </p:txBody>
      </p:sp>
    </p:spTree>
    <p:extLst>
      <p:ext uri="{BB962C8B-B14F-4D97-AF65-F5344CB8AC3E}">
        <p14:creationId xmlns:p14="http://schemas.microsoft.com/office/powerpoint/2010/main" val="30092522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1B59-861B-4135-E436-BF6A2FB1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1325563"/>
          </a:xfrm>
        </p:spPr>
        <p:txBody>
          <a:bodyPr/>
          <a:lstStyle/>
          <a:p>
            <a:r>
              <a:rPr lang="en-GB" dirty="0"/>
              <a:t>University Regulations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F6B1ED-FDFD-F177-8579-263C12379B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90903" y="964642"/>
            <a:ext cx="8813971" cy="4742822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DEC065A-823C-1286-105A-6D8F3E1BA6B9}"/>
              </a:ext>
            </a:extLst>
          </p:cNvPr>
          <p:cNvSpPr/>
          <p:nvPr/>
        </p:nvSpPr>
        <p:spPr>
          <a:xfrm>
            <a:off x="3024554" y="3429000"/>
            <a:ext cx="2381459" cy="1906675"/>
          </a:xfrm>
          <a:prstGeom prst="ellipse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632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448F2-3127-7F32-7722-D034B11FA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89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  <a:latin typeface="Lato" panose="020F0502020204030203" pitchFamily="34" charset="0"/>
              </a:rPr>
              <a:t>The way that class attendance is recorded has changed significantly!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B538F-96A0-C4AA-BEE8-CC1EEB454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300" y="1612045"/>
            <a:ext cx="11823700" cy="5249863"/>
          </a:xfrm>
        </p:spPr>
        <p:txBody>
          <a:bodyPr>
            <a:normAutofit/>
          </a:bodyPr>
          <a:lstStyle/>
          <a:p>
            <a:r>
              <a:rPr lang="en-GB" sz="2200" b="1" dirty="0">
                <a:solidFill>
                  <a:srgbClr val="FF0000"/>
                </a:solidFill>
              </a:rPr>
              <a:t>Attending your classes (registered)</a:t>
            </a:r>
          </a:p>
          <a:p>
            <a:r>
              <a:rPr lang="en-GB" sz="2200" b="1" dirty="0">
                <a:solidFill>
                  <a:srgbClr val="FF0000"/>
                </a:solidFill>
              </a:rPr>
              <a:t>Engagement with your module Moodle pages, Teams, (VLE),..(tracked)</a:t>
            </a:r>
          </a:p>
          <a:p>
            <a:pPr marL="0" indent="0">
              <a:buNone/>
            </a:pPr>
            <a:r>
              <a:rPr lang="en-GB" sz="2200" dirty="0"/>
              <a:t>What does engagement with VLE mean:</a:t>
            </a:r>
          </a:p>
          <a:p>
            <a:pPr lvl="1"/>
            <a:r>
              <a:rPr lang="en-GB" sz="2200" dirty="0"/>
              <a:t>In preparation to attending your classes read through the weekly PowerPoint sessions on Moodle</a:t>
            </a:r>
          </a:p>
          <a:p>
            <a:pPr lvl="1"/>
            <a:r>
              <a:rPr lang="en-GB" sz="2200" dirty="0"/>
              <a:t>In preparation to your weekly classes read through at least 1 further reading resource on Moodle </a:t>
            </a:r>
          </a:p>
          <a:p>
            <a:pPr lvl="1"/>
            <a:r>
              <a:rPr lang="en-GB" sz="2200" dirty="0"/>
              <a:t>Following the publication of the assignment brief read through them regularly on Moodle</a:t>
            </a:r>
          </a:p>
          <a:p>
            <a:pPr lvl="1"/>
            <a:r>
              <a:rPr lang="en-GB" sz="2200" dirty="0"/>
              <a:t>Weekly look up at least 2 sources from the online reading list on Moodle</a:t>
            </a:r>
          </a:p>
          <a:p>
            <a:r>
              <a:rPr lang="en-GB" sz="2200" b="1" dirty="0"/>
              <a:t>Make sure to built in this habit which will not only benefit your attendance records but also your knowledge, skills and understanding of your subjects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764218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the Program Manager of any issues that affect or are expected to affect your engagement with your course.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BB15CC-6892-A1E8-E49F-7519EDD86F1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Student Engagement Policy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629258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8531922"/>
              </p:ext>
            </p:extLst>
          </p:nvPr>
        </p:nvGraphicFramePr>
        <p:xfrm>
          <a:off x="5667270" y="2361131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68343" y="2996215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1319181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DEB9E-9476-1F7D-64C5-21F96FEFF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441903"/>
            <a:ext cx="10515600" cy="1325563"/>
          </a:xfrm>
        </p:spPr>
        <p:txBody>
          <a:bodyPr/>
          <a:lstStyle/>
          <a:p>
            <a:pPr algn="ctr"/>
            <a:r>
              <a:rPr lang="en-GB" sz="3400" b="1" i="1" dirty="0">
                <a:latin typeface="Calibri (body)"/>
              </a:rPr>
              <a:t>Academic Integrity</a:t>
            </a:r>
            <a:br>
              <a:rPr lang="en-GB" sz="3400" b="1" i="1" dirty="0">
                <a:latin typeface="Calibri (body)"/>
              </a:rPr>
            </a:br>
            <a:r>
              <a:rPr lang="en-GB" sz="3400" b="1" i="1" dirty="0">
                <a:latin typeface="Calibri (body)"/>
              </a:rPr>
              <a:t>ORIGINALITY OF WORK!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E808C-6814-414A-5914-9834C148B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2811463"/>
            <a:ext cx="12192000" cy="4351338"/>
          </a:xfrm>
        </p:spPr>
        <p:txBody>
          <a:bodyPr/>
          <a:lstStyle/>
          <a:p>
            <a:r>
              <a:rPr lang="en-GB" dirty="0"/>
              <a:t>Make sure that </a:t>
            </a:r>
            <a:r>
              <a:rPr lang="en-GB" u="sng" dirty="0"/>
              <a:t>all sections </a:t>
            </a:r>
            <a:r>
              <a:rPr lang="en-GB" dirty="0"/>
              <a:t>of your work/assignments for all modules are original!</a:t>
            </a:r>
          </a:p>
          <a:p>
            <a:r>
              <a:rPr lang="en-GB" dirty="0"/>
              <a:t>Avoid engaging in practices of plagiarism (copying text, no/bogus references,.)! </a:t>
            </a:r>
          </a:p>
          <a:p>
            <a:r>
              <a:rPr lang="en-GB" dirty="0"/>
              <a:t>Avoid buying assessments!</a:t>
            </a:r>
          </a:p>
          <a:p>
            <a:r>
              <a:rPr lang="en-GB" dirty="0"/>
              <a:t>Do not collude with classmates/university students!</a:t>
            </a:r>
          </a:p>
          <a:p>
            <a:pPr marL="0" indent="0" algn="ctr">
              <a:buNone/>
            </a:pPr>
            <a:r>
              <a:rPr lang="en-GB" b="1" dirty="0"/>
              <a:t>Build your own academic writing practices and skills so you can really be proud of yourself and your achievements at current and for your future!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41E37-4DFA-DB5B-6CDB-0B9323114EF5}"/>
              </a:ext>
            </a:extLst>
          </p:cNvPr>
          <p:cNvSpPr txBox="1"/>
          <p:nvPr/>
        </p:nvSpPr>
        <p:spPr>
          <a:xfrm>
            <a:off x="2116985" y="1594532"/>
            <a:ext cx="831088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b="1" i="1" dirty="0">
                <a:solidFill>
                  <a:srgbClr val="FF0000"/>
                </a:solidFill>
              </a:rPr>
              <a:t>The university treats this very seriously</a:t>
            </a:r>
            <a:endParaRPr lang="en-GB" sz="3400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8B8741-8711-DE43-86B8-D4328DB17014}"/>
              </a:ext>
            </a:extLst>
          </p:cNvPr>
          <p:cNvSpPr txBox="1"/>
          <p:nvPr/>
        </p:nvSpPr>
        <p:spPr>
          <a:xfrm rot="20160727">
            <a:off x="286138" y="504519"/>
            <a:ext cx="1879600" cy="1200329"/>
          </a:xfrm>
          <a:prstGeom prst="rect">
            <a:avLst/>
          </a:prstGeom>
          <a:solidFill>
            <a:srgbClr val="FF0000"/>
          </a:solidFill>
          <a:ln w="539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Penalties:</a:t>
            </a:r>
          </a:p>
          <a:p>
            <a:pPr algn="ctr"/>
            <a:r>
              <a:rPr lang="en-GB" b="1" dirty="0"/>
              <a:t>Viva</a:t>
            </a:r>
          </a:p>
          <a:p>
            <a:pPr algn="ctr"/>
            <a:r>
              <a:rPr lang="en-GB" b="1" dirty="0"/>
              <a:t>Expulsion</a:t>
            </a:r>
          </a:p>
          <a:p>
            <a:pPr algn="ctr"/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229F15-3802-F047-2A32-31E7FEA58B89}"/>
              </a:ext>
            </a:extLst>
          </p:cNvPr>
          <p:cNvSpPr txBox="1"/>
          <p:nvPr/>
        </p:nvSpPr>
        <p:spPr>
          <a:xfrm rot="1107991">
            <a:off x="9596904" y="554439"/>
            <a:ext cx="2289440" cy="1523494"/>
          </a:xfrm>
          <a:prstGeom prst="rect">
            <a:avLst/>
          </a:prstGeom>
          <a:solidFill>
            <a:srgbClr val="FFFF00"/>
          </a:solidFill>
          <a:ln w="4762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200" b="1" dirty="0"/>
              <a:t>Say NO!</a:t>
            </a:r>
          </a:p>
          <a:p>
            <a:pPr algn="ctr"/>
            <a:r>
              <a:rPr lang="en-GB" sz="2200" b="1" dirty="0"/>
              <a:t> to Academic Misconduct!</a:t>
            </a:r>
            <a:br>
              <a:rPr lang="en-GB" sz="2700" b="1" dirty="0"/>
            </a:b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40935467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26147" y="5378022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To report an incident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Don’t miss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Pregnancy Maternity Paternity and Adoption Leave Policy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Safeguarding Policy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E55A8AA-6D76-D008-80B0-86BB8C3ABBCE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at least one of these policies.</a:t>
            </a:r>
          </a:p>
        </p:txBody>
      </p:sp>
    </p:spTree>
    <p:extLst>
      <p:ext uri="{BB962C8B-B14F-4D97-AF65-F5344CB8AC3E}">
        <p14:creationId xmlns:p14="http://schemas.microsoft.com/office/powerpoint/2010/main" val="33590351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6" ma:contentTypeDescription="Create a new document." ma:contentTypeScope="" ma:versionID="2a9b1f571841f0fd585bbe003da36f6f">
  <xsd:schema xmlns:xsd="http://www.w3.org/2001/XMLSchema" xmlns:xs="http://www.w3.org/2001/XMLSchema" xmlns:p="http://schemas.microsoft.com/office/2006/metadata/properties" xmlns:ns2="f4770729-68ee-4e1e-a757-d7b8c23c3985" xmlns:ns3="c9669272-fe8d-41e9-a030-a18459a136e8" targetNamespace="http://schemas.microsoft.com/office/2006/metadata/properties" ma:root="true" ma:fieldsID="78c41c650a187a3d926185fb209d0305" ns2:_="" ns3:_="">
    <xsd:import namespace="f4770729-68ee-4e1e-a757-d7b8c23c3985"/>
    <xsd:import namespace="c9669272-fe8d-41e9-a030-a18459a136e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c9669272-fe8d-41e9-a030-a18459a136e8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3486F2D-6689-4335-94BA-268666B3D2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770729-68ee-4e1e-a757-d7b8c23c3985"/>
    <ds:schemaRef ds:uri="c9669272-fe8d-41e9-a030-a18459a136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http://schemas.openxmlformats.org/package/2006/metadata/core-properties"/>
    <ds:schemaRef ds:uri="http://schemas.microsoft.com/office/2006/metadata/properties"/>
    <ds:schemaRef ds:uri="1084fe36-8241-4751-a893-1fa9f44ff207"/>
    <ds:schemaRef ds:uri="http://purl.org/dc/elements/1.1/"/>
    <ds:schemaRef ds:uri="58fca413-3b36-4298-af2b-d24aa1f4750f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c9669272-fe8d-41e9-a030-a18459a136e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1633</Words>
  <Application>Microsoft Office PowerPoint</Application>
  <PresentationFormat>Widescreen</PresentationFormat>
  <Paragraphs>254</Paragraphs>
  <Slides>32</Slides>
  <Notes>27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8" baseType="lpstr">
      <vt:lpstr>Arial</vt:lpstr>
      <vt:lpstr>Calibri</vt:lpstr>
      <vt:lpstr>Calibri (body)</vt:lpstr>
      <vt:lpstr>Calibri Light</vt:lpstr>
      <vt:lpstr>Lato</vt:lpstr>
      <vt:lpstr>Wingdings,Sans-Serif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Text 1</vt:lpstr>
      <vt:lpstr>PowerPoint Presentation</vt:lpstr>
      <vt:lpstr>PowerPoint Presentation</vt:lpstr>
      <vt:lpstr>PowerPoint Presentation</vt:lpstr>
      <vt:lpstr>Your Basic Information</vt:lpstr>
      <vt:lpstr>UWTSD HWB: Your first line of support</vt:lpstr>
      <vt:lpstr>Your University Email</vt:lpstr>
      <vt:lpstr>MyTSD: Your access to your information</vt:lpstr>
      <vt:lpstr>Your Timetable</vt:lpstr>
      <vt:lpstr>Moodle: Your virtual learning environment</vt:lpstr>
      <vt:lpstr>PowerPoint Presentation</vt:lpstr>
      <vt:lpstr>PowerPoint Presentation</vt:lpstr>
      <vt:lpstr>Programme of Study Handbook</vt:lpstr>
      <vt:lpstr>Programme Overview</vt:lpstr>
      <vt:lpstr>Expectations from you!</vt:lpstr>
      <vt:lpstr>Welsh Language Standards</vt:lpstr>
      <vt:lpstr>How to select modules Term 2</vt:lpstr>
      <vt:lpstr>PowerPoint Presentation</vt:lpstr>
      <vt:lpstr>PowerPoint Presentation</vt:lpstr>
      <vt:lpstr>PowerPoint Presentation</vt:lpstr>
      <vt:lpstr>The Programme Manager</vt:lpstr>
      <vt:lpstr>Responsibilities</vt:lpstr>
      <vt:lpstr>The Academic Director</vt:lpstr>
      <vt:lpstr>PowerPoint Presentation</vt:lpstr>
      <vt:lpstr>PowerPoint Presentation</vt:lpstr>
      <vt:lpstr>University Regulations</vt:lpstr>
      <vt:lpstr>The way that class attendance is recorded has changed significantly! </vt:lpstr>
      <vt:lpstr>Student Engagement Requirements</vt:lpstr>
      <vt:lpstr>Mitigating Circumstances</vt:lpstr>
      <vt:lpstr>Academic Integrity ORIGINALITY OF WORK!</vt:lpstr>
      <vt:lpstr>Non-Academic Misconduct</vt:lpstr>
      <vt:lpstr>Don’t miss out!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Diola Bijlhout</cp:lastModifiedBy>
  <cp:revision>124</cp:revision>
  <dcterms:created xsi:type="dcterms:W3CDTF">2021-03-09T15:35:42Z</dcterms:created>
  <dcterms:modified xsi:type="dcterms:W3CDTF">2023-10-11T16:47:32Z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  <property fmtid="{D5CDD505-2E9C-101B-9397-08002B2CF9AE}" pid="3" name="MediaServiceImageTags">
    <vt:lpwstr/>
  </property>
</Properties>
</file>