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56" r:id="rId5"/>
    <p:sldId id="268" r:id="rId6"/>
    <p:sldId id="269" r:id="rId7"/>
    <p:sldId id="259" r:id="rId8"/>
    <p:sldId id="270" r:id="rId9"/>
    <p:sldId id="272" r:id="rId10"/>
    <p:sldId id="274" r:id="rId11"/>
    <p:sldId id="275" r:id="rId12"/>
    <p:sldId id="265" r:id="rId13"/>
    <p:sldId id="277" r:id="rId14"/>
    <p:sldId id="278" r:id="rId15"/>
    <p:sldId id="276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5079B93-9652-6626-7181-414354FAD15D}" name="Sher Dionisio" initials="SD" userId="Sher Dionisio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0" autoAdjust="0"/>
    <p:restoredTop sz="94682"/>
  </p:normalViewPr>
  <p:slideViewPr>
    <p:cSldViewPr snapToGrid="0" showGuides="1">
      <p:cViewPr varScale="1">
        <p:scale>
          <a:sx n="61" d="100"/>
          <a:sy n="61" d="100"/>
        </p:scale>
        <p:origin x="83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262D2F-43F4-484D-8E1E-064702A39883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69018-15EF-FA44-A0CD-93FBD5651F8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088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69018-15EF-FA44-A0CD-93FBD5651F86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805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69018-15EF-FA44-A0CD-93FBD5651F86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8808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CC3F92-5E07-EBFC-70B2-201981493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7"/>
            <a:ext cx="2828926" cy="3362007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58D411A-2B44-E0C5-601C-606B8B493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7005" y="4728524"/>
            <a:ext cx="2442543" cy="1494475"/>
          </a:xfrm>
        </p:spPr>
        <p:txBody>
          <a:bodyPr anchor="b">
            <a:normAutofit/>
          </a:bodyPr>
          <a:lstStyle>
            <a:lvl1pPr marL="0" indent="0" algn="l">
              <a:buNone/>
              <a:defRPr sz="1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05936" y="0"/>
            <a:ext cx="7786063" cy="6858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521000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0A79EC8-112B-47F4-5D3E-70AAE7CB0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4" y="1000757"/>
            <a:ext cx="4158284" cy="261429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348904" cy="6858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4BBFE655-5E2D-48CE-1C91-B81AEA4CE1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933235" y="13328"/>
            <a:ext cx="2738772" cy="621671"/>
          </a:xfrm>
        </p:spPr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9211BEB-B07A-D14E-FD4C-79884A14B49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43F5667-633A-91DE-24B0-EF1392427E7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F777AFAD-8FE8-D68A-6510-5620CD6B6FA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24713" y="3981450"/>
            <a:ext cx="3776662" cy="2241550"/>
          </a:xfrm>
        </p:spPr>
        <p:txBody>
          <a:bodyPr anchor="t"/>
          <a:lstStyle>
            <a:lvl1pPr marL="22860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2153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3ACE9A1-3AF7-E0E5-66F2-93827C7E6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999803"/>
            <a:ext cx="4158283" cy="262319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1439972-02DA-79D3-2813-EFFE1BF357B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E3374AB6-CE46-DFF1-1ED4-7C835B6E0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3C32CCA-68F0-B5CB-303C-A0C85CB8071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76CBB19-A83F-1844-8C0F-1A225A6E66D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76388" y="3981450"/>
            <a:ext cx="3771900" cy="224155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43095" y="634997"/>
            <a:ext cx="5348904" cy="622300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4838190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92E69F6-2B95-3A25-BCE7-0C3D0A83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6722" y="1001715"/>
            <a:ext cx="7534656" cy="485546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AA53DA6-26B8-5945-423A-CBA67AF143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E37F581-F5F0-FB8D-1E82-9E548C16678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077B35A-8DAC-F90D-D724-A9949DF29F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634997"/>
            <a:ext cx="2736924" cy="622300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09999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duc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0B3EFB4-1260-A6D3-17B8-6A6823F06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9"/>
            <a:ext cx="9810756" cy="493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EB3A59F-813B-31D9-652C-53C97ED4B9A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FF91651-A2A7-3270-AA09-49B11B8BEF9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F341229-9976-5379-6741-A4EA09B2A22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29">
            <a:extLst>
              <a:ext uri="{FF2B5EF4-FFF2-40B4-BE49-F238E27FC236}">
                <a16:creationId xmlns:a16="http://schemas.microsoft.com/office/drawing/2014/main" id="{D5A4256C-B192-D197-63A4-7B144DF2152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577358" y="1748475"/>
            <a:ext cx="3929577" cy="1482222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7" name="Text Placeholder 29">
            <a:extLst>
              <a:ext uri="{FF2B5EF4-FFF2-40B4-BE49-F238E27FC236}">
                <a16:creationId xmlns:a16="http://schemas.microsoft.com/office/drawing/2014/main" id="{CE4C0529-0745-9666-A4B6-33EBDE982F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05502" y="1751829"/>
            <a:ext cx="3929577" cy="1482222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3623950"/>
            <a:ext cx="12192000" cy="323404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363464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perie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D4511B2-BEB1-B910-8AD3-1A9260AC9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7"/>
            <a:ext cx="9810756" cy="4937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875843C-B9BC-7BD6-C025-522392638FB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36EB8C9-4C38-CF7B-3AAD-ED7D3353F392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5E8850A8-CC09-F420-C956-C257793339A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29">
            <a:extLst>
              <a:ext uri="{FF2B5EF4-FFF2-40B4-BE49-F238E27FC236}">
                <a16:creationId xmlns:a16="http://schemas.microsoft.com/office/drawing/2014/main" id="{6115AD76-2D58-2947-D999-569371B4DCD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577358" y="1748475"/>
            <a:ext cx="3929577" cy="4471170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9">
            <a:extLst>
              <a:ext uri="{FF2B5EF4-FFF2-40B4-BE49-F238E27FC236}">
                <a16:creationId xmlns:a16="http://schemas.microsoft.com/office/drawing/2014/main" id="{99E0F73A-895A-8394-D4F1-C4D8879CC1E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05502" y="1751829"/>
            <a:ext cx="3929577" cy="4471170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148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64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m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84B6766-6741-0252-E14D-5C6E99E51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3"/>
            <a:ext cx="4704116" cy="756615"/>
          </a:xfrm>
        </p:spPr>
        <p:txBody>
          <a:bodyPr/>
          <a:lstStyle>
            <a:lvl1pPr>
              <a:lnSpc>
                <a:spcPct val="7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66E975E-8600-0212-A279-1EAB6F47F61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29A8429-9C4A-6AB2-255D-28B68D58FE96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53F694D4-3C3D-65B3-8197-7D0AD17239C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Text Placeholder 29">
            <a:extLst>
              <a:ext uri="{FF2B5EF4-FFF2-40B4-BE49-F238E27FC236}">
                <a16:creationId xmlns:a16="http://schemas.microsoft.com/office/drawing/2014/main" id="{A94752D1-5440-1401-1821-F62236A624E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86499" y="987433"/>
            <a:ext cx="4704115" cy="756611"/>
          </a:xfrm>
        </p:spPr>
        <p:txBody>
          <a:bodyPr anchor="b"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" y="2123130"/>
            <a:ext cx="5905499" cy="2605396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Text Placeholder 29">
            <a:extLst>
              <a:ext uri="{FF2B5EF4-FFF2-40B4-BE49-F238E27FC236}">
                <a16:creationId xmlns:a16="http://schemas.microsoft.com/office/drawing/2014/main" id="{261E8F51-773B-EC58-E703-966A5440846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71626" y="5094281"/>
            <a:ext cx="4323112" cy="1128717"/>
          </a:xfrm>
        </p:spPr>
        <p:txBody>
          <a:bodyPr anchor="t"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72F4DB5-F664-373B-A176-114831BB7DB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86500" y="2123130"/>
            <a:ext cx="5905499" cy="47348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64603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m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DEFCAB3-7FE0-3527-3838-A9860DF2A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4" y="1000757"/>
            <a:ext cx="4158284" cy="261429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6286497" cy="6223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EB48C59-1856-412B-5F2D-56050D6FD3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843086" y="13328"/>
            <a:ext cx="2828913" cy="621671"/>
          </a:xfrm>
        </p:spPr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A2341E2-C125-2A85-BD46-E4A218F286D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E668E5-E2E6-0C4C-3031-D00BEA71672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E391C788-7B92-2C1F-50CE-43AD246D802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224713" y="3981450"/>
            <a:ext cx="3776662" cy="2241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2093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 imag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2B6C6C48-2B0C-AF7C-68AA-D38D3DA95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4347525"/>
            <a:ext cx="4709493" cy="4586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098526CA-6215-DE95-8BC3-D6497389F061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C41BA090-CE81-7B84-3E7C-DFFF1176D649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E90CC3C1-F295-DF40-806F-60CB2F0A479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23D6629-B12F-699F-B997-31309132E2D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90623" y="976964"/>
            <a:ext cx="4709493" cy="300480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6" name="Picture Placeholder 7">
            <a:extLst>
              <a:ext uri="{FF2B5EF4-FFF2-40B4-BE49-F238E27FC236}">
                <a16:creationId xmlns:a16="http://schemas.microsoft.com/office/drawing/2014/main" id="{500C3197-46AF-1548-E952-0499BD0A4F3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34101" y="971387"/>
            <a:ext cx="2736924" cy="172478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8" name="Picture Placeholder 7">
            <a:extLst>
              <a:ext uri="{FF2B5EF4-FFF2-40B4-BE49-F238E27FC236}">
                <a16:creationId xmlns:a16="http://schemas.microsoft.com/office/drawing/2014/main" id="{F5DFC99C-CF09-5E92-A7F1-149F06AABC5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468522" y="971387"/>
            <a:ext cx="2736926" cy="172478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08042D2B-076D-3DCC-DB90-D0870471AAD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334101" y="3117742"/>
            <a:ext cx="2736924" cy="168841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7" name="Picture Placeholder 7">
            <a:extLst>
              <a:ext uri="{FF2B5EF4-FFF2-40B4-BE49-F238E27FC236}">
                <a16:creationId xmlns:a16="http://schemas.microsoft.com/office/drawing/2014/main" id="{80D30DF9-D425-F777-8961-E87BBDAF02C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68522" y="3117742"/>
            <a:ext cx="2736926" cy="168841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Text Placeholder 29">
            <a:extLst>
              <a:ext uri="{FF2B5EF4-FFF2-40B4-BE49-F238E27FC236}">
                <a16:creationId xmlns:a16="http://schemas.microsoft.com/office/drawing/2014/main" id="{65EE16AB-CE9A-066E-87FB-8E3D93BF595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577358" y="5109523"/>
            <a:ext cx="4322758" cy="1113477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9">
            <a:extLst>
              <a:ext uri="{FF2B5EF4-FFF2-40B4-BE49-F238E27FC236}">
                <a16:creationId xmlns:a16="http://schemas.microsoft.com/office/drawing/2014/main" id="{818A0BA5-13A9-4AA7-C9C8-C19C3F2253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6262" y="5109524"/>
            <a:ext cx="4325116" cy="1113476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6693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mage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10FE3B9-CCDC-2B15-44E8-77C24C8A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5100630"/>
            <a:ext cx="4325115" cy="11312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2F85F3E-34BC-8B30-7EE2-3D35237E7DB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C7A73C3-BC12-A228-2C84-B0530C73B83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5E574FA-76E7-6D97-9FCF-E7BA145E915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634997"/>
            <a:ext cx="11001370" cy="4085591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4658BA4-B060-0E70-1E82-94C4D763559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96000" y="5100638"/>
            <a:ext cx="4905375" cy="11398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00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5F7D5DA-9751-FFAB-A0BA-ABCA674F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6070" y="1009653"/>
            <a:ext cx="3215308" cy="37188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ABB222A-10E1-6572-664B-442460A3429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F054A044-8842-73D8-F988-F9BD11672E6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99B6D05-B2B5-8DCF-8414-C493199967C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658795"/>
            <a:ext cx="7229470" cy="6199205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Text Placeholder 29">
            <a:extLst>
              <a:ext uri="{FF2B5EF4-FFF2-40B4-BE49-F238E27FC236}">
                <a16:creationId xmlns:a16="http://schemas.microsoft.com/office/drawing/2014/main" id="{F970E206-5075-C9F9-2F55-80DA7D65862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72446" y="5109523"/>
            <a:ext cx="2828931" cy="1155069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430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865A134-EFD2-51B2-D979-FA9C1ED59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2C436CD-66D0-AD96-860B-1CC343639B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C879992-4E05-57F1-E509-95916EB888D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E7E567-2E09-D40A-ED79-F2A77BA468A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C02D5DC-4448-9D20-F623-5B3B8EA8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6388" y="2495550"/>
            <a:ext cx="9424987" cy="3714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1228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ACAC06-7823-9FE6-3AD6-3316271CD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381759"/>
            <a:ext cx="9810756" cy="7477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78434-6A1E-AE1B-3DE9-15DEE585D2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90622" y="13328"/>
            <a:ext cx="7924804" cy="6216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EUGENIA LOPEZ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861A9-D75A-3871-6BE2-D5C47DDE88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72014" y="0"/>
            <a:ext cx="942971" cy="62167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CF6E4AA3-5061-4582-9E4E-711BF936076D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429A1-1A28-E680-45E7-AB46B4A178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14988" y="0"/>
            <a:ext cx="386389" cy="62167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F6F4B-8C5B-4B93-078F-F1D83797D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7004" y="2509519"/>
            <a:ext cx="9424373" cy="3713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052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 spc="-7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harvard.edu/mind-and-mood/emotional-intelligence" TargetMode="External"/><Relationship Id="rId2" Type="http://schemas.openxmlformats.org/officeDocument/2006/relationships/hyperlink" Target="https://www.ey.com/en_uk/insights/workforce/how-to-be-a-high-performing-leader-in-a-hybrid-workplace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researchgate.net/publication/229462304_Why_Emotional_Intelligence_is_an_Invalid_Concep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40FB8F73-C8DC-961E-E0C4-B8A4B74C9D96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283780" y="2490952"/>
            <a:ext cx="4122156" cy="4367050"/>
          </a:xfrm>
        </p:spPr>
        <p:txBody>
          <a:bodyPr>
            <a:normAutofit fontScale="92500" lnSpcReduction="10000"/>
          </a:bodyPr>
          <a:lstStyle/>
          <a:p>
            <a:endParaRPr lang="en-GB" sz="1600" b="1" dirty="0">
              <a:latin typeface="+mj-lt"/>
            </a:endParaRPr>
          </a:p>
          <a:p>
            <a:r>
              <a:rPr lang="en-GB" sz="1600" b="1" dirty="0">
                <a:latin typeface="+mj-lt"/>
              </a:rPr>
              <a:t>BA (Hons) Business Management </a:t>
            </a:r>
          </a:p>
          <a:p>
            <a:r>
              <a:rPr lang="en-US" sz="1600" b="1" dirty="0">
                <a:latin typeface="+mj-lt"/>
              </a:rPr>
              <a:t>LCBB6022</a:t>
            </a:r>
          </a:p>
          <a:p>
            <a:r>
              <a:rPr lang="en-GB" sz="1600" b="1" dirty="0">
                <a:latin typeface="+mj-lt"/>
              </a:rPr>
              <a:t>Leadership and Management </a:t>
            </a:r>
          </a:p>
          <a:p>
            <a:r>
              <a:rPr lang="en-GB" sz="1600" b="1" dirty="0">
                <a:latin typeface="+mj-lt"/>
              </a:rPr>
              <a:t>Theory and Practice</a:t>
            </a:r>
            <a:endParaRPr lang="en-US" sz="1600" b="1" dirty="0">
              <a:latin typeface="+mj-lt"/>
            </a:endParaRPr>
          </a:p>
          <a:p>
            <a:r>
              <a:rPr lang="en-US" sz="1600" b="1" dirty="0">
                <a:latin typeface="+mj-lt"/>
              </a:rPr>
              <a:t>Dr </a:t>
            </a:r>
            <a:r>
              <a:rPr lang="en-US" sz="1600" b="1" dirty="0" err="1">
                <a:latin typeface="+mj-lt"/>
              </a:rPr>
              <a:t>Faizu</a:t>
            </a:r>
            <a:r>
              <a:rPr lang="en-US" sz="1600" b="1" dirty="0">
                <a:latin typeface="+mj-lt"/>
              </a:rPr>
              <a:t> Edu, Dr </a:t>
            </a:r>
            <a:r>
              <a:rPr lang="en-US" sz="1600" b="1" dirty="0" err="1">
                <a:latin typeface="+mj-lt"/>
              </a:rPr>
              <a:t>Piyumika</a:t>
            </a:r>
            <a:r>
              <a:rPr lang="en-US" sz="1600" b="1" dirty="0">
                <a:latin typeface="+mj-lt"/>
              </a:rPr>
              <a:t> K. Gamage, Dr Anupam Mazumdar</a:t>
            </a:r>
          </a:p>
          <a:p>
            <a:r>
              <a:rPr lang="en-US" sz="1600" b="1" dirty="0">
                <a:latin typeface="+mj-lt"/>
              </a:rPr>
              <a:t>Filip Ionescu</a:t>
            </a:r>
            <a:br>
              <a:rPr lang="en-US" sz="1600" b="1" dirty="0">
                <a:latin typeface="+mj-lt"/>
              </a:rPr>
            </a:br>
            <a:r>
              <a:rPr lang="en-US" sz="1600" b="1" dirty="0">
                <a:latin typeface="+mj-lt"/>
              </a:rPr>
              <a:t>2316736@student.uwtsd.ac.uk</a:t>
            </a:r>
            <a:br>
              <a:rPr lang="en-US" dirty="0"/>
            </a:br>
            <a:endParaRPr lang="en-US" dirty="0"/>
          </a:p>
          <a:p>
            <a:endParaRPr lang="en-US" dirty="0"/>
          </a:p>
          <a:p>
            <a:r>
              <a:rPr lang="en-US" dirty="0"/>
              <a:t>                                                                             </a:t>
            </a:r>
          </a:p>
          <a:p>
            <a:r>
              <a:rPr lang="en-US" dirty="0"/>
              <a:t>			               (X, 2025)</a:t>
            </a:r>
          </a:p>
        </p:txBody>
      </p:sp>
      <p:pic>
        <p:nvPicPr>
          <p:cNvPr id="8" name="Picture Placeholder 7" descr="A mirror with red balls">
            <a:extLst>
              <a:ext uri="{FF2B5EF4-FFF2-40B4-BE49-F238E27FC236}">
                <a16:creationId xmlns:a16="http://schemas.microsoft.com/office/drawing/2014/main" id="{A7B547AE-0ED1-F708-2948-7882FF343C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153" r="12153"/>
          <a:stretch/>
        </p:blipFill>
        <p:spPr>
          <a:xfrm>
            <a:off x="4405936" y="0"/>
            <a:ext cx="7786063" cy="6858000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4B3CA4A-275D-DD4E-75E7-9E8460B2EC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655" y="331076"/>
            <a:ext cx="7031421" cy="567558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E95B946-FDBA-2944-A2C5-31ACC880C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3780" y="331076"/>
            <a:ext cx="4122156" cy="286932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The Importance of Emotional &amp; Cultural Intelligence </a:t>
            </a:r>
            <a:b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in Leadership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41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C0AA97E5-2280-F040-8B71-7B79C5F7CF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1AE2FB9-AE16-F976-020C-C155E6B39EAF}"/>
              </a:ext>
            </a:extLst>
          </p:cNvPr>
          <p:cNvSpPr txBox="1">
            <a:spLocks/>
          </p:cNvSpPr>
          <p:nvPr/>
        </p:nvSpPr>
        <p:spPr bwMode="auto">
          <a:xfrm>
            <a:off x="0" y="1772098"/>
            <a:ext cx="12192000" cy="5085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  <a:defRPr/>
            </a:pPr>
            <a:r>
              <a:rPr lang="en-GB" b="1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	       	Leaders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b="1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adapt to diverse realities</a:t>
            </a:r>
          </a:p>
          <a:p>
            <a:pPr lvl="0">
              <a:buNone/>
              <a:defRPr/>
            </a:pPr>
            <a:endParaRPr lang="en-GB" sz="2000" b="1" dirty="0">
              <a:solidFill>
                <a:sysClr val="windowText" lastClr="000000"/>
              </a:solidFill>
              <a:latin typeface="Myriad Pro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                	</a:t>
            </a:r>
            <a:r>
              <a:rPr lang="en-GB" b="1" dirty="0">
                <a:solidFill>
                  <a:sysClr val="windowText" lastClr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Teams: 40% failures from cultural gaps</a:t>
            </a:r>
            <a:endParaRPr lang="en-GB" sz="2800" b="1" dirty="0">
              <a:solidFill>
                <a:sysClr val="windowText" lastClr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15000"/>
              </a:lnSpc>
              <a:spcBef>
                <a:spcPct val="2000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EI/CQ → trust, innovation, retention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Leaders must adapt fast to hybrid, diverse realities or risk misalignment and lost performance </a:t>
            </a:r>
            <a:r>
              <a:rPr lang="en-GB" sz="1600" i="0" dirty="0">
                <a:solidFill>
                  <a:schemeClr val="accent6">
                    <a:lumMod val="50000"/>
                  </a:schemeClr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(EY, 2024).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 algn="ctr">
              <a:buNone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</a:rPr>
              <a:t>Global teams fail 40% of the time due to cultural gaps, costing up to $1.25M per assignment (Fly, 2025).</a:t>
            </a:r>
          </a:p>
          <a:p>
            <a:pPr marL="0" indent="0" algn="ctr">
              <a:buNone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</a:rPr>
              <a:t>	EI/CQ boost trust (+21% profitability), innovation, 59% reduction in voluntary turnover (Celestin, 2024) 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1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Globalisation hasn’t fixed these issues. In fact, costs are rising.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n-ea"/>
                <a:cs typeface="+mn-cs"/>
              </a:rPr>
              <a:t>EI and CQ aren’t soft skills; they’re business necessities.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2" name="Graphic 11" descr="Earth globe: Africa and Europe with solid fill">
            <a:extLst>
              <a:ext uri="{FF2B5EF4-FFF2-40B4-BE49-F238E27FC236}">
                <a16:creationId xmlns:a16="http://schemas.microsoft.com/office/drawing/2014/main" id="{E0714F6A-247A-17E3-B6A6-DCFC56310E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67742" y="2717425"/>
            <a:ext cx="601216" cy="601216"/>
          </a:xfrm>
          <a:prstGeom prst="rect">
            <a:avLst/>
          </a:prstGeom>
        </p:spPr>
      </p:pic>
      <p:pic>
        <p:nvPicPr>
          <p:cNvPr id="16" name="Graphic 15" descr="Arrow: Clockwise curve with solid fill">
            <a:extLst>
              <a:ext uri="{FF2B5EF4-FFF2-40B4-BE49-F238E27FC236}">
                <a16:creationId xmlns:a16="http://schemas.microsoft.com/office/drawing/2014/main" id="{B0EA7EB2-7B77-CE24-915D-5A7106BEAE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9729" y="3486788"/>
            <a:ext cx="601216" cy="566416"/>
          </a:xfrm>
          <a:prstGeom prst="rect">
            <a:avLst/>
          </a:prstGeom>
        </p:spPr>
      </p:pic>
      <p:pic>
        <p:nvPicPr>
          <p:cNvPr id="17" name="Graphic 16" descr="Gauge with solid fill">
            <a:extLst>
              <a:ext uri="{FF2B5EF4-FFF2-40B4-BE49-F238E27FC236}">
                <a16:creationId xmlns:a16="http://schemas.microsoft.com/office/drawing/2014/main" id="{DC33D5DD-002F-8F9B-97CF-F432F081001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775797" y="1609324"/>
            <a:ext cx="745920" cy="74592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BDCCB6B-F204-94E4-5823-22181D0AE926}"/>
              </a:ext>
            </a:extLst>
          </p:cNvPr>
          <p:cNvSpPr txBox="1"/>
          <p:nvPr/>
        </p:nvSpPr>
        <p:spPr>
          <a:xfrm>
            <a:off x="0" y="285885"/>
            <a:ext cx="12192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Now?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07932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308BA-459D-301F-8B39-EB14A0A87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794" y="0"/>
            <a:ext cx="5234152" cy="1481959"/>
          </a:xfrm>
        </p:spPr>
        <p:txBody>
          <a:bodyPr>
            <a:normAutofit/>
          </a:bodyPr>
          <a:lstStyle/>
          <a:p>
            <a:pPr algn="ctr"/>
            <a:r>
              <a:rPr kumimoji="0" lang="en-GB" altLang="en-US" sz="4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What is Emotional Intelligence?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A674B4E-E934-FC53-3B0B-CFD37AD59B0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-1" y="1765738"/>
            <a:ext cx="6843095" cy="4162096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800" b="1" dirty="0"/>
              <a:t>Ability to recognise, understand, and manage emotions in yourself </a:t>
            </a:r>
          </a:p>
          <a:p>
            <a:pPr algn="ctr"/>
            <a:r>
              <a:rPr lang="en-GB" sz="2800" b="1" dirty="0"/>
              <a:t>and others.</a:t>
            </a:r>
          </a:p>
          <a:p>
            <a:r>
              <a:rPr lang="en-GB" sz="2200" b="1" dirty="0"/>
              <a:t>Core Leadership Skills:</a:t>
            </a:r>
          </a:p>
          <a:p>
            <a:r>
              <a:rPr lang="en-GB" sz="2200" b="1" dirty="0"/>
              <a:t>	Empathy (listen + tune in)</a:t>
            </a:r>
          </a:p>
          <a:p>
            <a:r>
              <a:rPr lang="en-GB" sz="2200" b="1" dirty="0"/>
              <a:t>	Self-awareness (know your triggers)</a:t>
            </a:r>
          </a:p>
          <a:p>
            <a:r>
              <a:rPr lang="en-GB" sz="2200" b="1" dirty="0"/>
              <a:t>	Relationship management (build trust)</a:t>
            </a:r>
            <a:r>
              <a:rPr lang="en-GB" dirty="0"/>
              <a:t> 				</a:t>
            </a:r>
            <a:r>
              <a:rPr lang="en-GB" sz="2000" dirty="0"/>
              <a:t>(Harvard Medical School, 2021).</a:t>
            </a:r>
            <a:endParaRPr lang="en-US" sz="2200" b="1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DDD0E804-9DAC-9FC9-9361-C2340EFCFA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6542" r="6542"/>
          <a:stretch>
            <a:fillRect/>
          </a:stretch>
        </p:blipFill>
        <p:spPr>
          <a:xfrm>
            <a:off x="6526924" y="246277"/>
            <a:ext cx="5391808" cy="63654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8B49A3-AECB-17D7-0DC0-7052F5EB20FC}"/>
              </a:ext>
            </a:extLst>
          </p:cNvPr>
          <p:cNvSpPr txBox="1"/>
          <p:nvPr/>
        </p:nvSpPr>
        <p:spPr>
          <a:xfrm>
            <a:off x="-1" y="6211613"/>
            <a:ext cx="121920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EI isn’t just being nice, it’s the skill that turns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technical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leaders into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inspiring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ones, directly echoing our quote on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empathy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7078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he 5 Dimensions of Emotional Intelligence">
            <a:extLst>
              <a:ext uri="{FF2B5EF4-FFF2-40B4-BE49-F238E27FC236}">
                <a16:creationId xmlns:a16="http://schemas.microsoft.com/office/drawing/2014/main" id="{74F2B7CC-A230-C71C-6520-191BF75B0A62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2" r="875"/>
          <a:stretch>
            <a:fillRect/>
          </a:stretch>
        </p:blipFill>
        <p:spPr bwMode="auto">
          <a:xfrm>
            <a:off x="20" y="10"/>
            <a:ext cx="12191980" cy="665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81A18018-BC0C-FB65-52C4-1AC06ECA4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473" y="1413769"/>
            <a:ext cx="5541054" cy="41100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spcAft>
                <a:spcPts val="1000"/>
              </a:spcAft>
            </a:pPr>
            <a:br>
              <a:rPr lang="en-US" sz="1400" dirty="0">
                <a:effectLst/>
              </a:rPr>
            </a:br>
            <a:r>
              <a:rPr lang="en-US" sz="3100" dirty="0">
                <a:effectLst/>
              </a:rPr>
              <a:t>Self-awareness ✓</a:t>
            </a:r>
            <a:br>
              <a:rPr lang="en-US" sz="3100" dirty="0">
                <a:effectLst/>
              </a:rPr>
            </a:br>
            <a:br>
              <a:rPr lang="en-US" sz="3100" dirty="0">
                <a:effectLst/>
              </a:rPr>
            </a:br>
            <a:r>
              <a:rPr lang="en-US" sz="3100" dirty="0">
                <a:effectLst/>
              </a:rPr>
              <a:t>Self-regulation ✓</a:t>
            </a:r>
            <a:br>
              <a:rPr lang="en-US" sz="3100" dirty="0">
                <a:effectLst/>
              </a:rPr>
            </a:br>
            <a:br>
              <a:rPr lang="en-US" sz="3100" dirty="0">
                <a:effectLst/>
              </a:rPr>
            </a:br>
            <a:r>
              <a:rPr lang="en-US" sz="3100" dirty="0">
                <a:effectLst/>
              </a:rPr>
              <a:t>Motivation ✓</a:t>
            </a:r>
            <a:br>
              <a:rPr lang="en-US" sz="3100" dirty="0">
                <a:effectLst/>
              </a:rPr>
            </a:br>
            <a:br>
              <a:rPr lang="en-US" sz="3100" dirty="0">
                <a:effectLst/>
              </a:rPr>
            </a:br>
            <a:r>
              <a:rPr lang="en-US" sz="3100" dirty="0">
                <a:effectLst/>
              </a:rPr>
              <a:t>Empathy ✓</a:t>
            </a:r>
            <a:br>
              <a:rPr lang="en-US" sz="3100" dirty="0">
                <a:effectLst/>
              </a:rPr>
            </a:br>
            <a:br>
              <a:rPr lang="en-US" sz="3100" dirty="0">
                <a:effectLst/>
              </a:rPr>
            </a:br>
            <a:r>
              <a:rPr lang="en-US" sz="3100" dirty="0">
                <a:effectLst/>
              </a:rPr>
              <a:t>Social skills ✓</a:t>
            </a:r>
            <a:br>
              <a:rPr lang="en-US" sz="1400" dirty="0">
                <a:effectLst/>
              </a:rPr>
            </a:br>
            <a:endParaRPr lang="en-US" sz="1400" dirty="0">
              <a:effectLst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AC1255-600E-BA08-32BE-2132FD2B7F8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C4D2C22B-87F1-4657-B131-25AE8DE9FB05}" type="datetime1">
              <a:rPr lang="en-US" sz="1200" spc="0">
                <a:solidFill>
                  <a:srgbClr val="FFFFFF"/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3/28/2026</a:t>
            </a:fld>
            <a:endParaRPr lang="en-US" sz="1200" spc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8A7C8F-152A-E11D-9E9D-5E2C83F4EEE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1200" kern="1200" spc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EUGENIA LOPEZ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47DC0F-5F89-071B-C1F5-B2608401DD9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4D65F33-A771-944D-9289-CA575F1D1B7F}" type="slidenum">
              <a:rPr lang="en-US" sz="1200" spc="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</a:t>
            </a:fld>
            <a:endParaRPr lang="en-US" sz="1200" spc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D10081-66A5-A054-4405-84EB1422AC4B}"/>
              </a:ext>
            </a:extLst>
          </p:cNvPr>
          <p:cNvSpPr txBox="1"/>
          <p:nvPr/>
        </p:nvSpPr>
        <p:spPr>
          <a:xfrm>
            <a:off x="-3048" y="0"/>
            <a:ext cx="51427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Verdana" panose="020B0604030504040204" pitchFamily="34" charset="0"/>
                <a:ea typeface="Verdana" panose="020B0604030504040204" pitchFamily="34" charset="0"/>
              </a:rPr>
              <a:t>E.I. Model</a:t>
            </a:r>
          </a:p>
          <a:p>
            <a:pPr algn="ctr"/>
            <a:r>
              <a:rPr lang="en-US" sz="3600" b="1" dirty="0">
                <a:latin typeface="Verdana" panose="020B0604030504040204" pitchFamily="34" charset="0"/>
                <a:ea typeface="Verdana" panose="020B0604030504040204" pitchFamily="34" charset="0"/>
              </a:rPr>
              <a:t>Goleman’s 5 DIMENSIONS</a:t>
            </a:r>
            <a:endParaRPr lang="en-GB" sz="36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A4F2A-C3D7-2760-509E-E5CA0C208ED0}"/>
              </a:ext>
            </a:extLst>
          </p:cNvPr>
          <p:cNvSpPr txBox="1"/>
          <p:nvPr/>
        </p:nvSpPr>
        <p:spPr>
          <a:xfrm>
            <a:off x="7252138" y="-18969"/>
            <a:ext cx="49368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Strengths:</a:t>
            </a:r>
            <a:r>
              <a:rPr lang="en-GB" dirty="0">
                <a:solidFill>
                  <a:srgbClr val="7030A0"/>
                </a:solidFill>
              </a:rPr>
              <a:t> Practical, trainable, predicts leadership success (Fripp, 2023). </a:t>
            </a:r>
          </a:p>
          <a:p>
            <a:r>
              <a:rPr lang="en-GB" b="1" dirty="0">
                <a:solidFill>
                  <a:srgbClr val="7030A0"/>
                </a:solidFill>
              </a:rPr>
              <a:t>Critique:</a:t>
            </a:r>
            <a:r>
              <a:rPr lang="en-GB" dirty="0">
                <a:solidFill>
                  <a:srgbClr val="7030A0"/>
                </a:solidFill>
              </a:rPr>
              <a:t> Overlaps personality traits; self-report bias questions reliability (Locke, 2005).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439676-7BAF-C45A-9E6A-9B0FE7A5FEBA}"/>
              </a:ext>
            </a:extLst>
          </p:cNvPr>
          <p:cNvSpPr txBox="1"/>
          <p:nvPr/>
        </p:nvSpPr>
        <p:spPr>
          <a:xfrm>
            <a:off x="3048" y="5934660"/>
            <a:ext cx="1218895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Goleman’s model is </a:t>
            </a:r>
            <a:r>
              <a:rPr lang="en-GB" b="1" dirty="0"/>
              <a:t>intuitive</a:t>
            </a:r>
            <a:r>
              <a:rPr lang="en-GB" dirty="0"/>
              <a:t>: spin these 5 wheels, and you </a:t>
            </a:r>
            <a:r>
              <a:rPr lang="en-GB" b="1" dirty="0"/>
              <a:t>lead better</a:t>
            </a:r>
            <a:r>
              <a:rPr lang="en-GB" dirty="0"/>
              <a:t>. </a:t>
            </a:r>
          </a:p>
          <a:p>
            <a:pPr algn="ctr"/>
            <a:r>
              <a:rPr lang="en-GB" dirty="0"/>
              <a:t>But critics say it’s not fully 'new'—still, </a:t>
            </a:r>
            <a:r>
              <a:rPr lang="en-GB" b="1" dirty="0"/>
              <a:t>it’s the gold standard for development </a:t>
            </a:r>
            <a:r>
              <a:rPr lang="en-GB" dirty="0"/>
              <a:t>(Aleksandra </a:t>
            </a:r>
            <a:r>
              <a:rPr lang="en-GB" dirty="0" err="1"/>
              <a:t>Lobaskova</a:t>
            </a:r>
            <a:r>
              <a:rPr lang="en-GB" dirty="0"/>
              <a:t>, 2015).</a:t>
            </a:r>
          </a:p>
          <a:p>
            <a:pPr algn="r"/>
            <a:r>
              <a:rPr lang="en-GB" sz="1600" dirty="0"/>
              <a:t>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3CFD67-31EA-5C24-2076-F8B80A781CE6}"/>
              </a:ext>
            </a:extLst>
          </p:cNvPr>
          <p:cNvSpPr txBox="1"/>
          <p:nvPr/>
        </p:nvSpPr>
        <p:spPr>
          <a:xfrm>
            <a:off x="8610600" y="5017920"/>
            <a:ext cx="2725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(www.linkedin.com, n.d.)</a:t>
            </a:r>
          </a:p>
        </p:txBody>
      </p:sp>
    </p:spTree>
    <p:extLst>
      <p:ext uri="{BB962C8B-B14F-4D97-AF65-F5344CB8AC3E}">
        <p14:creationId xmlns:p14="http://schemas.microsoft.com/office/powerpoint/2010/main" val="288996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2ABD3D9C-026C-538B-4ED4-B2B6C8F61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5392" y="7139"/>
            <a:ext cx="5696607" cy="1963550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E I  in Action:</a:t>
            </a:r>
            <a:br>
              <a:rPr lang="en-GB" sz="4000" dirty="0"/>
            </a:br>
            <a:r>
              <a:rPr lang="en-GB" sz="4000" dirty="0"/>
              <a:t>Satya Nadella (Microsoft)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A2A3A86-8F0F-3016-3D7B-84FA27CD6CE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95394" y="2464409"/>
            <a:ext cx="5696606" cy="439359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+mj-lt"/>
              </a:rPr>
              <a:t>Pre-2014 Context: Siloed, "know-it-all"</a:t>
            </a:r>
          </a:p>
          <a:p>
            <a:endParaRPr lang="en-US" sz="2000" dirty="0">
              <a:latin typeface="+mj-lt"/>
            </a:endParaRPr>
          </a:p>
          <a:p>
            <a:r>
              <a:rPr lang="en-US" sz="2000" dirty="0">
                <a:latin typeface="+mj-lt"/>
              </a:rPr>
              <a:t>EI Applied: Empathy + "growth mindset"; listening tours across teams.</a:t>
            </a:r>
          </a:p>
          <a:p>
            <a:endParaRPr lang="en-US" sz="2000" dirty="0">
              <a:latin typeface="+mj-lt"/>
            </a:endParaRPr>
          </a:p>
          <a:p>
            <a:r>
              <a:rPr lang="en-US" sz="2000" dirty="0">
                <a:latin typeface="+mj-lt"/>
              </a:rPr>
              <a:t>Results: Employee confidence → 85%; market value ×10 ($300B to $3T+)</a:t>
            </a:r>
          </a:p>
          <a:p>
            <a:endParaRPr lang="en-US" sz="2000" dirty="0">
              <a:latin typeface="+mj-lt"/>
            </a:endParaRPr>
          </a:p>
          <a:p>
            <a:r>
              <a:rPr lang="en-US" sz="2000" dirty="0">
                <a:latin typeface="+mj-lt"/>
              </a:rPr>
              <a:t>Goleman Link: Empathy &amp; relationship management (Curator, 2025).</a:t>
            </a:r>
          </a:p>
          <a:p>
            <a:endParaRPr lang="en-US" sz="2000" dirty="0">
              <a:latin typeface="+mj-lt"/>
            </a:endParaRPr>
          </a:p>
          <a:p>
            <a:endParaRPr lang="en-US" dirty="0"/>
          </a:p>
        </p:txBody>
      </p:sp>
      <p:pic>
        <p:nvPicPr>
          <p:cNvPr id="16" name="Picture Placeholder 6" descr="Two blue spheres">
            <a:extLst>
              <a:ext uri="{FF2B5EF4-FFF2-40B4-BE49-F238E27FC236}">
                <a16:creationId xmlns:a16="http://schemas.microsoft.com/office/drawing/2014/main" id="{B3E54B81-9BC6-9E5A-F322-B319720FA75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" b="25"/>
          <a:stretch/>
        </p:blipFill>
        <p:spPr>
          <a:xfrm>
            <a:off x="0" y="500859"/>
            <a:ext cx="6495393" cy="6357141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26EBE4-2D76-416A-E324-2C7E484CC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015" y="661175"/>
            <a:ext cx="6171948" cy="3485155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774E03D-541E-885C-523C-C9053B4411F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31076" y="4306646"/>
            <a:ext cx="5764924" cy="217298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sz="3300" b="1" dirty="0">
                <a:latin typeface="+mj-lt"/>
              </a:rPr>
              <a:t>Nadella didn’t just talk empathy: he lived it. </a:t>
            </a:r>
          </a:p>
          <a:p>
            <a:pPr algn="ctr"/>
            <a:r>
              <a:rPr lang="en-US" sz="3300" b="1" dirty="0">
                <a:latin typeface="+mj-lt"/>
              </a:rPr>
              <a:t>His E.I. rebuilt Microsoft’s soul and its stock.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782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40028162-589B-5C86-7B4D-EDA581753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291"/>
            <a:ext cx="4704116" cy="1721372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br>
              <a:rPr lang="en-GB" dirty="0"/>
            </a:br>
            <a:r>
              <a:rPr lang="en-GB" dirty="0"/>
              <a:t>EI in Action: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Jacinda Ardern</a:t>
            </a:r>
            <a:endParaRPr lang="en-US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F985D976-0607-ADA8-2D5E-AB7B2B2E629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86500" y="23292"/>
            <a:ext cx="5894738" cy="1837040"/>
          </a:xfrm>
        </p:spPr>
        <p:txBody>
          <a:bodyPr>
            <a:normAutofit/>
          </a:bodyPr>
          <a:lstStyle/>
          <a:p>
            <a:pPr algn="ctr"/>
            <a:r>
              <a:rPr lang="en-GB" sz="2200" dirty="0"/>
              <a:t>Ardern’s raw empathy created voluntary </a:t>
            </a:r>
          </a:p>
          <a:p>
            <a:pPr algn="ctr"/>
            <a:r>
              <a:rPr lang="en-GB" sz="2200" dirty="0"/>
              <a:t>buy-in—no coercion needed. </a:t>
            </a:r>
          </a:p>
          <a:p>
            <a:pPr algn="ctr"/>
            <a:r>
              <a:rPr lang="en-GB" sz="2200" dirty="0"/>
              <a:t>E I  turned fear into unity, saving lives.</a:t>
            </a:r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EB62227-6FA2-1BA1-2A61-150AA60C4B0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0" y="1744663"/>
            <a:ext cx="5880538" cy="5100009"/>
          </a:xfrm>
        </p:spPr>
        <p:txBody>
          <a:bodyPr>
            <a:normAutofit fontScale="85000" lnSpcReduction="10000"/>
          </a:bodyPr>
          <a:lstStyle/>
          <a:p>
            <a:endParaRPr lang="en-US" sz="1600" dirty="0"/>
          </a:p>
          <a:p>
            <a:r>
              <a:rPr lang="en-US" sz="2600" b="1" dirty="0"/>
              <a:t>Context: Sudden national lockdown crisis.</a:t>
            </a:r>
          </a:p>
          <a:p>
            <a:endParaRPr lang="en-US" sz="2600" b="1" dirty="0"/>
          </a:p>
          <a:p>
            <a:r>
              <a:rPr lang="en-US" sz="2600" b="1" dirty="0"/>
              <a:t>E I  Applied: "I know this is hard" empathy; transparent, calm communication.</a:t>
            </a:r>
          </a:p>
          <a:p>
            <a:endParaRPr lang="en-US" sz="2600" b="1" dirty="0"/>
          </a:p>
          <a:p>
            <a:r>
              <a:rPr lang="en-US" sz="2600" b="1" dirty="0"/>
              <a:t>Results: 5 deaths/million (early); 95%+ public trust &amp; compliance.</a:t>
            </a:r>
          </a:p>
          <a:p>
            <a:endParaRPr lang="en-US" sz="2600" b="1" dirty="0"/>
          </a:p>
          <a:p>
            <a:r>
              <a:rPr lang="en-US" sz="2600" b="1" dirty="0"/>
              <a:t>Goleman Link: Self-regulation + social skills </a:t>
            </a:r>
            <a:r>
              <a:rPr lang="en-US" sz="2600" dirty="0"/>
              <a:t>(Simpson et al., 2021).</a:t>
            </a:r>
          </a:p>
          <a:p>
            <a:endParaRPr lang="en-US" sz="1600" dirty="0"/>
          </a:p>
          <a:p>
            <a:r>
              <a:rPr lang="en-US" sz="1600" dirty="0"/>
              <a:t>. 				                 (O’Shea, 2024)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9BC439-0C83-C28B-26E4-E363E282B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0538" y="2459420"/>
            <a:ext cx="6311462" cy="4398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486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6F6866A-27AE-0DE2-B0EF-286BF7A463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969" b="592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ADBD6-0C6B-368B-9D80-E6666D2FE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400" dirty="0"/>
              <a:t>Introducing </a:t>
            </a:r>
            <a:br>
              <a:rPr lang="en-US" sz="3400" dirty="0"/>
            </a:br>
            <a:r>
              <a:rPr lang="en-US" sz="3400" dirty="0"/>
              <a:t>Cultural Intelligence (CQ)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B240928-9180-14ED-39F3-DC4B586C76B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-1" y="2265037"/>
            <a:ext cx="5808133" cy="4592953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algn="ctr">
              <a:lnSpc>
                <a:spcPct val="90000"/>
              </a:lnSpc>
            </a:pPr>
            <a:r>
              <a:rPr lang="en-US" sz="2600" b="1" dirty="0"/>
              <a:t>Capability to function effectively in situations characterized by cultural diversity.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600" b="1" dirty="0"/>
          </a:p>
          <a:p>
            <a:pPr>
              <a:lnSpc>
                <a:spcPct val="90000"/>
              </a:lnSpc>
            </a:pPr>
            <a:r>
              <a:rPr lang="en-US" sz="2600" b="1" dirty="0"/>
              <a:t>Why critical for Leaders?</a:t>
            </a:r>
          </a:p>
          <a:p>
            <a:pPr>
              <a:lnSpc>
                <a:spcPct val="120000"/>
              </a:lnSpc>
            </a:pPr>
            <a:r>
              <a:rPr lang="en-US" sz="2600" b="1" dirty="0"/>
              <a:t>• Navigate global norms &amp; expectations,</a:t>
            </a:r>
          </a:p>
          <a:p>
            <a:pPr>
              <a:lnSpc>
                <a:spcPct val="120000"/>
              </a:lnSpc>
            </a:pPr>
            <a:r>
              <a:rPr lang="en-US" sz="2600" b="1" dirty="0"/>
              <a:t>• Foster true inclusion + collaboration,</a:t>
            </a:r>
          </a:p>
          <a:p>
            <a:pPr>
              <a:lnSpc>
                <a:spcPct val="120000"/>
              </a:lnSpc>
            </a:pPr>
            <a:r>
              <a:rPr lang="en-US" sz="2600" b="1" dirty="0"/>
              <a:t>• Avoid costly misunderstandings </a:t>
            </a:r>
            <a:r>
              <a:rPr lang="en-US" sz="2400" dirty="0"/>
              <a:t>(Ang and Van Dyne, 2015)</a:t>
            </a:r>
            <a:r>
              <a:rPr lang="en-US" sz="2400" b="1" dirty="0"/>
              <a:t>.</a:t>
            </a:r>
            <a:endParaRPr lang="en-US" sz="2600" b="1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600" b="1" dirty="0"/>
          </a:p>
          <a:p>
            <a:pPr>
              <a:lnSpc>
                <a:spcPct val="90000"/>
              </a:lnSpc>
            </a:pPr>
            <a:r>
              <a:rPr lang="en-US" sz="2600" b="1" dirty="0">
                <a:solidFill>
                  <a:srgbClr val="002060"/>
                </a:solidFill>
              </a:rPr>
              <a:t>While E I handles emotions universally …</a:t>
            </a:r>
          </a:p>
          <a:p>
            <a:pPr>
              <a:lnSpc>
                <a:spcPct val="90000"/>
              </a:lnSpc>
            </a:pPr>
            <a:r>
              <a:rPr lang="en-US" sz="2600" b="1" dirty="0">
                <a:solidFill>
                  <a:srgbClr val="002060"/>
                </a:solidFill>
              </a:rPr>
              <a:t> …C Q adds the cultural lens essential when '</a:t>
            </a:r>
            <a:r>
              <a:rPr lang="en-US" sz="2600" b="1" dirty="0" err="1">
                <a:solidFill>
                  <a:srgbClr val="002060"/>
                </a:solidFill>
              </a:rPr>
              <a:t>yes’</a:t>
            </a:r>
            <a:r>
              <a:rPr lang="en-US" sz="2600" b="1" dirty="0">
                <a:solidFill>
                  <a:srgbClr val="002060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sz="2600" b="1" dirty="0">
                <a:solidFill>
                  <a:srgbClr val="002060"/>
                </a:solidFill>
              </a:rPr>
              <a:t>might mean 'maybe' across borders.</a:t>
            </a:r>
            <a:endParaRPr lang="en-US" sz="2600" dirty="0">
              <a:solidFill>
                <a:srgbClr val="002060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				(</a:t>
            </a:r>
            <a:r>
              <a:rPr lang="en-US" sz="1400" dirty="0" err="1"/>
              <a:t>Mycoolsites</a:t>
            </a:r>
            <a:r>
              <a:rPr lang="en-US" sz="1400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2520751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EEA47B65-B92E-05EE-30F3-43840A8EC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77" y="198102"/>
            <a:ext cx="4685467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CQ Model: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Ang &amp; Van Dyne’s 4 Factors</a:t>
            </a:r>
            <a:br>
              <a:rPr lang="en-US" sz="2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520E1A4E-7BDF-E15D-B310-950535AB637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 Metacognitive</a:t>
            </a:r>
            <a:r>
              <a:rPr lang="en-US" sz="1700" dirty="0"/>
              <a:t> </a:t>
            </a:r>
            <a:r>
              <a:rPr lang="en-US" sz="1700" b="1" dirty="0"/>
              <a:t>(plan) ✓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 Cognitive (know) ✓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 Motivational (drive) ✓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 Behavioral (adapt) ✓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	</a:t>
            </a:r>
            <a:r>
              <a:rPr lang="en-US" sz="1700" dirty="0"/>
              <a:t>(Van Dyne et al., 2012).</a:t>
            </a: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27DD921-1C45-50F3-F4B1-CC4CC823A002}"/>
              </a:ext>
            </a:extLst>
          </p:cNvPr>
          <p:cNvSpPr txBox="1"/>
          <p:nvPr/>
        </p:nvSpPr>
        <p:spPr>
          <a:xfrm>
            <a:off x="0" y="5918022"/>
            <a:ext cx="1219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Critique: Oversimplifies identities </a:t>
            </a:r>
            <a:r>
              <a:rPr lang="nl-NL" sz="1600" dirty="0">
                <a:solidFill>
                  <a:srgbClr val="0070C0"/>
                </a:solidFill>
              </a:rPr>
              <a:t>(Rockstuhl and Van Dyne, 2018)</a:t>
            </a:r>
            <a:r>
              <a:rPr lang="nl-NL" b="1" dirty="0">
                <a:solidFill>
                  <a:srgbClr val="0070C0"/>
                </a:solidFill>
              </a:rPr>
              <a:t>.</a:t>
            </a:r>
            <a:endParaRPr lang="en-GB" b="1" dirty="0">
              <a:solidFill>
                <a:srgbClr val="0070C0"/>
              </a:solidFill>
            </a:endParaRPr>
          </a:p>
          <a:p>
            <a:pPr algn="ctr"/>
            <a:r>
              <a:rPr lang="en-GB" b="1" dirty="0">
                <a:solidFill>
                  <a:srgbClr val="0070C0"/>
                </a:solidFill>
              </a:rPr>
              <a:t>Like building blocks: know it, want it, plan it, do it. </a:t>
            </a:r>
          </a:p>
          <a:p>
            <a:pPr algn="ctr"/>
            <a:r>
              <a:rPr lang="en-GB" b="1" dirty="0">
                <a:solidFill>
                  <a:srgbClr val="0070C0"/>
                </a:solidFill>
              </a:rPr>
              <a:t>Powerful, but no checklist replaces real experience. 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6B306FC-0EA4-0180-7BBB-56F36C2E2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564996"/>
            <a:ext cx="6903720" cy="372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216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D8C65E-05EE-92B8-8CEC-C594DA60E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8490"/>
            <a:ext cx="5554469" cy="16631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Indra Nooyi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27CB66-5303-E821-AC18-656D2B0AABD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0" y="1854272"/>
            <a:ext cx="6156079" cy="467265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2000" b="1" dirty="0">
                <a:solidFill>
                  <a:schemeClr val="bg1"/>
                </a:solidFill>
              </a:rPr>
              <a:t>Context: Shifting global tastes + sustainability demands</a:t>
            </a:r>
          </a:p>
          <a:p>
            <a:pPr algn="ctr">
              <a:lnSpc>
                <a:spcPct val="90000"/>
              </a:lnSpc>
            </a:pPr>
            <a:endParaRPr lang="en-US" sz="2000" b="1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CQ Applied: "Performance with Purpose“ products + values adapted locally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Results: Revenue up 80% tenure; ESG pioneer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CQ Link: Cognitive knowledge + motivational drive</a:t>
            </a:r>
          </a:p>
          <a:p>
            <a:pPr algn="ctr">
              <a:lnSpc>
                <a:spcPct val="90000"/>
              </a:lnSpc>
            </a:pPr>
            <a:endParaRPr lang="en-US" sz="2000" b="1" dirty="0">
              <a:solidFill>
                <a:schemeClr val="bg1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2000" b="1" dirty="0">
                <a:solidFill>
                  <a:schemeClr val="bg1"/>
                </a:solidFill>
              </a:rPr>
              <a:t>Nooyi’s Indian roots + CQ let her 'translate' Pepsi globally </a:t>
            </a:r>
            <a:r>
              <a:rPr lang="en-US" sz="2000" dirty="0">
                <a:solidFill>
                  <a:schemeClr val="bg1"/>
                </a:solidFill>
              </a:rPr>
              <a:t>(Tempest, 2016). </a:t>
            </a:r>
          </a:p>
          <a:p>
            <a:pPr algn="ctr">
              <a:lnSpc>
                <a:spcPct val="90000"/>
              </a:lnSpc>
            </a:pPr>
            <a:r>
              <a:rPr lang="en-US" sz="2000" b="1" dirty="0">
                <a:solidFill>
                  <a:schemeClr val="bg1"/>
                </a:solidFill>
              </a:rPr>
              <a:t>Not just sales; cultural resonance built loyalty.</a:t>
            </a:r>
          </a:p>
        </p:txBody>
      </p:sp>
      <p:grpSp>
        <p:nvGrpSpPr>
          <p:cNvPr id="29" name="Graphic 4">
            <a:extLst>
              <a:ext uri="{FF2B5EF4-FFF2-40B4-BE49-F238E27FC236}">
                <a16:creationId xmlns:a16="http://schemas.microsoft.com/office/drawing/2014/main" id="{D92F9A1A-77F4-4E16-958B-64BB489F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2349" y="739986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19A42ED-6B91-49E6-9BDB-6339893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B732C3B-202D-4B4E-9C2B-283338B2A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38433EC-2142-4B86-B9BA-25AFE2629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F3A02D8-E8AA-47DC-B215-ED01D604E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1A156CC-0ACD-4554-947F-A9FD30B6A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BACA1F0-7581-48CC-BB3D-29D84E66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8C34CDB-6796-4AA3-9001-DA5B717D7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9D783F9-0F69-4135-9961-9BAB1C1A6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FFBBC22-B7E4-49E9-9BD1-36B5F6299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E179D1A-1F7F-41FF-A993-7DB78E9EB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565B3A8-B9D8-4EA9-B3DA-DDB2A574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891E65D-798E-4741-A582-606A9152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8BAB8E0-D711-471F-8EB7-6F8C42092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A1FA3F5-4B1F-2DF8-735F-ABF4BE17C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3241" y="538046"/>
            <a:ext cx="5708029" cy="3160354"/>
          </a:xfrm>
          <a:prstGeom prst="rect">
            <a:avLst/>
          </a:prstGeom>
        </p:spPr>
      </p:pic>
      <p:pic>
        <p:nvPicPr>
          <p:cNvPr id="22" name="Picture Placeholder 21" descr="A close-up of a roof">
            <a:extLst>
              <a:ext uri="{FF2B5EF4-FFF2-40B4-BE49-F238E27FC236}">
                <a16:creationId xmlns:a16="http://schemas.microsoft.com/office/drawing/2014/main" id="{6BBEEA8D-70F1-77E9-4075-21C65088FA42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/>
          <a:srcRect l="32" r="32"/>
          <a:stretch/>
        </p:blipFill>
        <p:spPr>
          <a:xfrm>
            <a:off x="7016696" y="4350789"/>
            <a:ext cx="4763801" cy="1763735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C4C270DE-0BEB-4372-B440-7EADA6FAF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757ACA0C-8702-4043-8D4D-582EAED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240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oncept Iq Vs Eq Emotional Intelligence Stock Vector (Royalty Free ...">
            <a:extLst>
              <a:ext uri="{FF2B5EF4-FFF2-40B4-BE49-F238E27FC236}">
                <a16:creationId xmlns:a16="http://schemas.microsoft.com/office/drawing/2014/main" id="{B378BF79-0BE8-0DED-2A99-067713916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5255"/>
            <a:ext cx="4656667" cy="343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966AA6-C53F-CC4E-C1C5-D4B20FE9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665" y="319687"/>
            <a:ext cx="7183238" cy="179364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EI vs CQ</a:t>
            </a:r>
            <a:br>
              <a:rPr lang="en-GB" dirty="0">
                <a:solidFill>
                  <a:srgbClr val="0070C0"/>
                </a:solidFill>
              </a:rPr>
            </a:b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Why Both?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25781A89-AFA6-7121-128C-F182960B92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097" y="61557"/>
            <a:ext cx="4304568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Modern leaders need </a:t>
            </a:r>
            <a:r>
              <a:rPr kumimoji="0" lang="en-GB" altLang="en-US" sz="2000" b="1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both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 for hybrid/global success.</a:t>
            </a:r>
            <a:endParaRPr lang="en-GB" altLang="en-US" sz="1600" b="1" dirty="0">
              <a:solidFill>
                <a:srgbClr val="7030A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EI without CQ?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You’re empathetic but blind to 'why they act that way.’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CQ without EI?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Knowledge without heart.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Together? “Unstoppable.”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		      (</a:t>
            </a:r>
            <a:r>
              <a:rPr kumimoji="0" lang="en-GB" altLang="en-US" sz="1600" i="0" u="none" strike="noStrike" cap="none" normalizeH="0" baseline="0" dirty="0" err="1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raglandtg</a:t>
            </a:r>
            <a:r>
              <a:rPr kumimoji="0" lang="en-GB" altLang="en-US" sz="160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</a:rPr>
              <a:t>, 2025)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6B607D8-2821-8F74-A198-19BFCC9F65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389436"/>
              </p:ext>
            </p:extLst>
          </p:nvPr>
        </p:nvGraphicFramePr>
        <p:xfrm>
          <a:off x="4656666" y="2502793"/>
          <a:ext cx="7535334" cy="4355207"/>
        </p:xfrm>
        <a:graphic>
          <a:graphicData uri="http://schemas.openxmlformats.org/drawingml/2006/table">
            <a:tbl>
              <a:tblPr firstRow="1" firstCol="1" bandRow="1"/>
              <a:tblGrid>
                <a:gridCol w="2511778">
                  <a:extLst>
                    <a:ext uri="{9D8B030D-6E8A-4147-A177-3AD203B41FA5}">
                      <a16:colId xmlns:a16="http://schemas.microsoft.com/office/drawing/2014/main" val="3044489742"/>
                    </a:ext>
                  </a:extLst>
                </a:gridCol>
                <a:gridCol w="2511778">
                  <a:extLst>
                    <a:ext uri="{9D8B030D-6E8A-4147-A177-3AD203B41FA5}">
                      <a16:colId xmlns:a16="http://schemas.microsoft.com/office/drawing/2014/main" val="2161656651"/>
                    </a:ext>
                  </a:extLst>
                </a:gridCol>
                <a:gridCol w="2511778">
                  <a:extLst>
                    <a:ext uri="{9D8B030D-6E8A-4147-A177-3AD203B41FA5}">
                      <a16:colId xmlns:a16="http://schemas.microsoft.com/office/drawing/2014/main" val="2428531441"/>
                    </a:ext>
                  </a:extLst>
                </a:gridCol>
              </a:tblGrid>
              <a:tr h="67846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Dimension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Emotional Intelligence (EI)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Cultural Intelligence (CQ)</a:t>
                      </a:r>
                      <a:endParaRPr lang="en-GB" sz="1400" b="1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2821656"/>
                  </a:ext>
                </a:extLst>
              </a:tr>
              <a:tr h="10870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Core Focus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Emotions (universal)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Cultural norms (context-specific)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5741171"/>
                  </a:ext>
                </a:extLst>
              </a:tr>
              <a:tr h="10870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Blind Spot Without Other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Misread cultural signals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Lack personal empathy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43994"/>
                  </a:ext>
                </a:extLst>
              </a:tr>
              <a:tr h="149572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Combined Impact</a:t>
                      </a:r>
                      <a:endParaRPr lang="en-GB" sz="1400" b="1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ea typeface="Verdana" panose="020B0604030504040204" pitchFamily="34" charset="0"/>
                          <a:cs typeface="Times New Roman" panose="02020603050405020304" pitchFamily="18" charset="0"/>
                        </a:rPr>
                        <a:t>Trust + adaptation in diverse teams → 21% higher profitability</a:t>
                      </a: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endParaRPr lang="en-GB" sz="1400" b="1" dirty="0"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ea typeface="Verdana" panose="020B060403050404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3587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9274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B5799C6-1CC5-AF78-D85F-CAD23BA489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7310" y="-1"/>
            <a:ext cx="7304689" cy="73624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35C798-ECB2-235D-C463-1AA95CAF1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60" y="835572"/>
            <a:ext cx="6306206" cy="5076498"/>
          </a:xfrm>
        </p:spPr>
        <p:txBody>
          <a:bodyPr>
            <a:normAutofit/>
          </a:bodyPr>
          <a:lstStyle/>
          <a:p>
            <a:r>
              <a:rPr lang="en-GB" sz="2200" dirty="0"/>
              <a:t>Act Now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1.Assess yourself</a:t>
            </a:r>
            <a:br>
              <a:rPr lang="en-GB" sz="2200" dirty="0"/>
            </a:br>
            <a:r>
              <a:rPr lang="en-GB" sz="2200" dirty="0"/>
              <a:t>	EI/CQ self-tests (Goleman/Ang surveys)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2.Build daily: </a:t>
            </a:r>
            <a:br>
              <a:rPr lang="en-GB" sz="2200" dirty="0"/>
            </a:br>
            <a:r>
              <a:rPr lang="en-GB" sz="2200" dirty="0"/>
              <a:t>	Practice empathy + cultural curiosity in every interaction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3.Impact proven: </a:t>
            </a:r>
            <a:br>
              <a:rPr lang="en-GB" sz="2200" dirty="0"/>
            </a:br>
            <a:r>
              <a:rPr lang="en-GB" sz="2200" dirty="0"/>
              <a:t>	Higher trust, retention, profitability in diverse teams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Q&amp;A – What’s your first step?</a:t>
            </a:r>
            <a:br>
              <a:rPr lang="en-GB" sz="2200" dirty="0"/>
            </a:br>
            <a:br>
              <a:rPr lang="en-GB" sz="2200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27C78E-CB7C-5BC1-135E-F236BA3EDF93}"/>
              </a:ext>
            </a:extLst>
          </p:cNvPr>
          <p:cNvSpPr txBox="1"/>
          <p:nvPr/>
        </p:nvSpPr>
        <p:spPr>
          <a:xfrm>
            <a:off x="0" y="0"/>
            <a:ext cx="1219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  <a:latin typeface="Stencil" panose="040409050D0802020404" pitchFamily="82" charset="0"/>
                <a:ea typeface="Verdana" panose="020B0604030504040204" pitchFamily="34" charset="0"/>
              </a:rPr>
              <a:t>T a k e a w a y 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950B54E-4030-6A51-46FE-FB94E4E1BADC}"/>
              </a:ext>
            </a:extLst>
          </p:cNvPr>
          <p:cNvSpPr txBox="1"/>
          <p:nvPr/>
        </p:nvSpPr>
        <p:spPr>
          <a:xfrm>
            <a:off x="0" y="5750004"/>
            <a:ext cx="1219199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         EI and CQ aren’t innate; </a:t>
            </a:r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</a:rPr>
              <a:t>they’re skills.                                   </a:t>
            </a:r>
          </a:p>
          <a:p>
            <a:pPr algn="ctr"/>
            <a:r>
              <a:rPr lang="en-GB" sz="24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Start with one conversation today.                                    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</a:rPr>
              <a:t>goir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</a:rPr>
              <a:t>, 2015)</a:t>
            </a:r>
            <a:br>
              <a:rPr lang="en-GB" sz="1400" dirty="0">
                <a:latin typeface="Verdana" panose="020B0604030504040204" pitchFamily="34" charset="0"/>
                <a:ea typeface="Verdana" panose="020B0604030504040204" pitchFamily="34" charset="0"/>
              </a:rPr>
            </a:br>
            <a:endParaRPr lang="en-GB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905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9E138B-D41C-EF7E-FFD0-5304C80B6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2977" y="701174"/>
            <a:ext cx="6117791" cy="4086370"/>
          </a:xfrm>
          <a:prstGeom prst="rect">
            <a:avLst/>
          </a:prstGeom>
        </p:spPr>
      </p:pic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4F69895C-B7BA-DF47-C649-05DCDD16DA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257204"/>
            <a:ext cx="5642312" cy="15972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dirty="0"/>
              <a:t>    Thank you !</a:t>
            </a:r>
            <a:br>
              <a:rPr lang="en-US" sz="5400" dirty="0"/>
            </a:br>
            <a:br>
              <a:rPr lang="en-US" sz="5400" dirty="0"/>
            </a:br>
            <a:r>
              <a:rPr lang="en-US" sz="2000" b="0" dirty="0"/>
              <a:t>Filip Ionescu</a:t>
            </a:r>
            <a:br>
              <a:rPr lang="en-US" sz="2000" b="0" dirty="0"/>
            </a:br>
            <a:r>
              <a:rPr lang="en-US" sz="2000" b="0" dirty="0"/>
              <a:t>2316736@student.uwtsd.ac.uk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0457DCF-5867-5D2F-3FDF-F6A18D74D00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042977" y="5092262"/>
            <a:ext cx="4294688" cy="10645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noProof="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noProof="0" dirty="0"/>
              <a:t>		    </a:t>
            </a:r>
            <a:r>
              <a:rPr lang="en-US" sz="1800" noProof="0" dirty="0"/>
              <a:t>(Alamy.com,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noProof="0" dirty="0"/>
          </a:p>
        </p:txBody>
      </p:sp>
    </p:spTree>
    <p:extLst>
      <p:ext uri="{BB962C8B-B14F-4D97-AF65-F5344CB8AC3E}">
        <p14:creationId xmlns:p14="http://schemas.microsoft.com/office/powerpoint/2010/main" val="517791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B0013F39-0773-2ADC-C8F5-BDC8BAB52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2837793" cy="788276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E6D3AC8-B62C-0F43-5DBB-92A614814A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0" y="599090"/>
            <a:ext cx="12192000" cy="6258909"/>
          </a:xfrm>
        </p:spPr>
        <p:txBody>
          <a:bodyPr numCol="2">
            <a:normAutofit fontScale="85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Alamy.com. (2026). Available at: https://c8.alamy.com/comp/JJF4TY/portrait-of-confused-man-scratching-head-against-question-mark-JJF4TY.jpg [Accessed 21 Mar.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Aleksandra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Lobaskova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 (2015). The Issue of Multiple Theories of Emotional Intelligence: Criticisms and Measurement Limitations. [online] ResearchGate. Available at: https://www.researchgate.net/publication/309293190_The_Issue_of_Multiple_Theories_of_Emotional_Intelligence_Criticisms_a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Ang, S. and Van Dyne, L. (2015). Handbook of Cultural Intelligence. Routledge.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doi:https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://doi.org/10.4324/9781315703855.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Celestin, M. (2024). Enhancing Employee Satisfaction and Engagement to Boost Productivity: The Role of Leadership, Culture, And Recognition Programs.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Zenodo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, [online] 9(2).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doi:https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://doi.org/10.5281/zenodo.13871930.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Curator (2025). Satya Nadella: The Quiet Transformer of Microsoft. [online] Leadership Story Bank . Available at: https://www.leadershipstorybank.com/satya-nadella-the-quiet-transformer-of-microsoft/.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EY (2024). How to be a high-performing leader in a hybrid workplace. [online] Ey.com. Available at: 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  <a:hlinkClick r:id="rId2"/>
              </a:rPr>
              <a:t>https://www.ey.com/en_uk/insights/workforce/how-to-be-a-high-performing-leader-in-a-hybrid-workplace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Fripp, G. (2023). Goleman’s Emotional Intelligence Framework‍ - Organizational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Behavior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. [online] www.myorganisationalbehaviour.com. Available at: https://www.myorganisationalbehaviour.com/golemans-emotional-intelligence-framework/.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Fly, N. (2025). </a:t>
            </a:r>
            <a:r>
              <a:rPr lang="en-GB" sz="1300" i="1" dirty="0">
                <a:latin typeface="Verdana" panose="020B0604030504040204" pitchFamily="34" charset="0"/>
                <a:ea typeface="Verdana" panose="020B0604030504040204" pitchFamily="34" charset="0"/>
              </a:rPr>
              <a:t>Why Global Teams Fail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. [online] When Notes Fly. Available at: https://whennotesfly.com/culture/global-cross-cultural/why-global-teams-fail [Accessed 21 Mar.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goir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 (2015). Basket with groceries. [online]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Dreamstime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. Available at: https://www.dreamstime.com/stock-photo-basket-groceries-fruits-vegetable-other-isolated-white-image58493611 [Accessed 21 Mar.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Harvard Medical School (2021). Emotional Intelligence. [online] Harvard Health. Available at: 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  <a:hlinkClick r:id="rId3"/>
              </a:rPr>
              <a:t>https://www.health.harvard.edu/mind-and-mood/emotional-intelligence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O’Shea, M. (2024). Jacinda Ardern Receives Damehood from Prince William at Windsor Castle. [online] The Epoch Times. Available at: https://www.theepochtimes.com/world/jacinda-ardern-receives-damehood-from-prince-william-at-windsor-castle-5743294 [Accessed 14 Mar.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Locke, E.A. (2005). Why Emotional Intelligence is an Invalid Concept. [online] ResearchGate. Available at: 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  <a:hlinkClick r:id="rId4"/>
              </a:rPr>
              <a:t>https://www.researchgate.net/publication/229462304_Why_Emotional_Intelligence_is_an_Invalid_Concept</a:t>
            </a:r>
            <a:endParaRPr lang="en-GB" sz="13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raglandtg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 (2025). Cultural vs Emotional Intelligence - Institute of Organization Effectiveness. [online] Institute of Organization Effectiveness. Available at: https://www.instituteofoe.com/2025/08/02/cultural-vs-emotional-intelligence/.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Rockstuhl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, T. and Van Dyne, L. (2018). A bi-factor theory of the four-factor model of cultural intelligence: Meta-analysis and theoretical extensions. Organizational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Behavior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 and Human Decision Processes, 148, pp.124–144.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doi:https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://doi.org/10.1016/j.obhdp.2018.07.005.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Simpson, A.V., Rego, A., Berti, M., Clegg, S. and Pina e Cunha, M. (2021). Theorizing compassionate leadership from the case of Jacinda Ardern: Legitimacy, paradox and resource conservation. Leadership, 18(3), p.174271502110552.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doi:https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://doi.org/10.1177/17427150211055291.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Tempest, L. (2016). How Indra Nooyi changed the face of PepsiCo. [online] Worldfinance.com. Available at: https://www.worldfinance.com/special-reports/how-indra-nooyi-changed-the-face-of-pepsico.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Van Dyne, L., Ang, S., Ng, K.Y.,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Rockstuhl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, T., Tan, M.L. and Koh, C. (2012). Sub-Dimensions of the Four Factor Model of Cultural Intelligence: Expanding the Conceptualization and Measurement of Cultural Intelligence. Social and Personality Psychology Compass, [online] 6(4), pp.295–313. </a:t>
            </a:r>
            <a:r>
              <a:rPr lang="en-GB" sz="1300" dirty="0" err="1">
                <a:latin typeface="Verdana" panose="020B0604030504040204" pitchFamily="34" charset="0"/>
                <a:ea typeface="Verdana" panose="020B0604030504040204" pitchFamily="34" charset="0"/>
              </a:rPr>
              <a:t>doi:https</a:t>
            </a: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://doi.org/10.1111/j.1751-9004.2012.00429.x.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X, R. (2025). Listen to: Cross-Cultural Emotional Intelligence in AI Classrooms. [online] AICompetence.org. Available at: https://aicompetence.org/cross-cultural-emotional-intelligence/ [Accessed 07 Mar.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300" dirty="0">
                <a:latin typeface="Verdana" panose="020B0604030504040204" pitchFamily="34" charset="0"/>
                <a:ea typeface="Verdana" panose="020B0604030504040204" pitchFamily="34" charset="0"/>
              </a:rPr>
              <a:t>www.linkedin.com. (n.d.). The 5 Dimensions of Emotional Intelligence. [online] Available at: https://www.linkedin.com/pulse/5-dimensions-emotional-intelligence-jose-luis-longoria.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167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lideshow Portfolio fine ar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4DB8D8"/>
      </a:accent1>
      <a:accent2>
        <a:srgbClr val="EAA1CF"/>
      </a:accent2>
      <a:accent3>
        <a:srgbClr val="FC5C2A"/>
      </a:accent3>
      <a:accent4>
        <a:srgbClr val="F3DC30"/>
      </a:accent4>
      <a:accent5>
        <a:srgbClr val="A0BBD8"/>
      </a:accent5>
      <a:accent6>
        <a:srgbClr val="9C99E5"/>
      </a:accent6>
      <a:hlink>
        <a:srgbClr val="467886"/>
      </a:hlink>
      <a:folHlink>
        <a:srgbClr val="96607D"/>
      </a:folHlink>
    </a:clrScheme>
    <a:fontScheme name="Custom 7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inimalist bold art portfolio slideshow_win32_SD_V6" id="{C52A829B-9920-4C81-8D0C-F76930EFCFE6}" vid="{BCF2A361-6E4A-4ACF-87F2-C79EA6C3764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4A27870-E3A0-4DC2-ACD3-2BFDF0AC42F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DACB12F-DD39-4F86-BACC-E4030A817F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C8546E-4006-4939-8EA1-AE4BA1AB18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Minimalist bold art portfolio slideshow</Template>
  <TotalTime>553</TotalTime>
  <Words>1866</Words>
  <Application>Microsoft Office PowerPoint</Application>
  <PresentationFormat>Widescreen</PresentationFormat>
  <Paragraphs>156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Aptos</vt:lpstr>
      <vt:lpstr>Arial</vt:lpstr>
      <vt:lpstr>Avenir Next LT Pro</vt:lpstr>
      <vt:lpstr>Avenir Next LT Pro Light</vt:lpstr>
      <vt:lpstr>Calibri</vt:lpstr>
      <vt:lpstr>Myriad Pro</vt:lpstr>
      <vt:lpstr>Stencil</vt:lpstr>
      <vt:lpstr>Verdana</vt:lpstr>
      <vt:lpstr>Office Theme</vt:lpstr>
      <vt:lpstr>The Importance of Emotional &amp; Cultural Intelligence  in Leadership  </vt:lpstr>
      <vt:lpstr>PowerPoint Presentation</vt:lpstr>
      <vt:lpstr>What is Emotional Intelligence?</vt:lpstr>
      <vt:lpstr> Self-awareness ✓  Self-regulation ✓  Motivation ✓  Empathy ✓  Social skills ✓ </vt:lpstr>
      <vt:lpstr>E I  in Action: Satya Nadella (Microsoft)</vt:lpstr>
      <vt:lpstr> EI in Action:  Jacinda Ardern</vt:lpstr>
      <vt:lpstr>Introducing  Cultural Intelligence (CQ)</vt:lpstr>
      <vt:lpstr>CQ Model: Ang &amp; Van Dyne’s 4 Factors </vt:lpstr>
      <vt:lpstr>Indra Nooyi</vt:lpstr>
      <vt:lpstr>EI vs CQ  Why Both?</vt:lpstr>
      <vt:lpstr>Act Now  1.Assess yourself  EI/CQ self-tests (Goleman/Ang surveys)  2.Build daily:   Practice empathy + cultural curiosity in every interaction  3.Impact proven:   Higher trust, retention, profitability in diverse teams  Q&amp;A – What’s your first step?  </vt:lpstr>
      <vt:lpstr>    Thank you !  Filip Ionescu 2316736@student.uwtsd.ac.uk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 Ionescu (2316736)</dc:creator>
  <cp:lastModifiedBy>Filip Ionescu (2316736)</cp:lastModifiedBy>
  <cp:revision>21</cp:revision>
  <dcterms:created xsi:type="dcterms:W3CDTF">2026-03-27T22:52:31Z</dcterms:created>
  <dcterms:modified xsi:type="dcterms:W3CDTF">2026-03-28T11:33:15Z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