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2"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showGuides="1">
      <p:cViewPr varScale="1">
        <p:scale>
          <a:sx n="102" d="100"/>
          <a:sy n="102" d="100"/>
        </p:scale>
        <p:origin x="114" y="31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C53D08-9283-4398-B8BF-33BB2363F347}" type="doc">
      <dgm:prSet loTypeId="urn:microsoft.com/office/officeart/2018/2/layout/IconCircleList" loCatId="icon" qsTypeId="urn:microsoft.com/office/officeart/2005/8/quickstyle/simple1" qsCatId="simple" csTypeId="urn:microsoft.com/office/officeart/2018/5/colors/Iconchunking_neutralbg_colorful5" csCatId="colorful" phldr="1"/>
      <dgm:spPr/>
      <dgm:t>
        <a:bodyPr/>
        <a:lstStyle/>
        <a:p>
          <a:endParaRPr lang="en-US"/>
        </a:p>
      </dgm:t>
    </dgm:pt>
    <dgm:pt modelId="{3BBB5AEB-671D-4066-919B-273DF13B1F43}">
      <dgm:prSet/>
      <dgm:spPr/>
      <dgm:t>
        <a:bodyPr/>
        <a:lstStyle/>
        <a:p>
          <a:r>
            <a:rPr lang="en-US" b="1"/>
            <a:t>Introduction:</a:t>
          </a:r>
          <a:endParaRPr lang="en-US"/>
        </a:p>
      </dgm:t>
    </dgm:pt>
    <dgm:pt modelId="{EF2AAE8D-FF35-4C52-840C-A59DC19FC9FB}" type="parTrans" cxnId="{2CD360F2-EEAD-4238-942A-ECD5ECA7F8E1}">
      <dgm:prSet/>
      <dgm:spPr/>
      <dgm:t>
        <a:bodyPr/>
        <a:lstStyle/>
        <a:p>
          <a:endParaRPr lang="en-US"/>
        </a:p>
      </dgm:t>
    </dgm:pt>
    <dgm:pt modelId="{9A7201B5-8A69-41F4-B8FB-50BF05CA7522}" type="sibTrans" cxnId="{2CD360F2-EEAD-4238-942A-ECD5ECA7F8E1}">
      <dgm:prSet/>
      <dgm:spPr/>
      <dgm:t>
        <a:bodyPr/>
        <a:lstStyle/>
        <a:p>
          <a:endParaRPr lang="en-US"/>
        </a:p>
      </dgm:t>
    </dgm:pt>
    <dgm:pt modelId="{C1BB152A-1CC0-479B-9EEC-ECE5C9718F5D}">
      <dgm:prSet/>
      <dgm:spPr/>
      <dgm:t>
        <a:bodyPr/>
        <a:lstStyle/>
        <a:p>
          <a:r>
            <a:rPr lang="en-US"/>
            <a:t>The " Academic and Professional Skills " unit has introduced me to the world of employable skills.In the 21 century, companies are looking for employable workers and, besides their expertise and knowledge, have the required abilities to perform different daily tasks professionally and efficiently. Academic skills are a range of learning and study techniques, abilities, habits that help the students to gain and retain academic information in university, educational institutions. Employability Skills are a range of abilities such as communication, teamwork, time and task management, and problem-solving that make the workers able to perform different working tasks and become employable workers. ( Cottrel 1999)</a:t>
          </a:r>
        </a:p>
      </dgm:t>
    </dgm:pt>
    <dgm:pt modelId="{66B1D595-18A7-4609-BFB0-0E1499EA307D}" type="parTrans" cxnId="{4276211D-A2EE-4BC1-A1E7-4F8793080A37}">
      <dgm:prSet/>
      <dgm:spPr/>
      <dgm:t>
        <a:bodyPr/>
        <a:lstStyle/>
        <a:p>
          <a:endParaRPr lang="en-US"/>
        </a:p>
      </dgm:t>
    </dgm:pt>
    <dgm:pt modelId="{850D3552-E022-4E07-93DB-0BA3DE478720}" type="sibTrans" cxnId="{4276211D-A2EE-4BC1-A1E7-4F8793080A37}">
      <dgm:prSet/>
      <dgm:spPr/>
      <dgm:t>
        <a:bodyPr/>
        <a:lstStyle/>
        <a:p>
          <a:endParaRPr lang="en-US"/>
        </a:p>
      </dgm:t>
    </dgm:pt>
    <dgm:pt modelId="{8C434988-69BD-4406-975F-20F608DC3B94}" type="pres">
      <dgm:prSet presAssocID="{91C53D08-9283-4398-B8BF-33BB2363F347}" presName="root" presStyleCnt="0">
        <dgm:presLayoutVars>
          <dgm:dir/>
          <dgm:resizeHandles val="exact"/>
        </dgm:presLayoutVars>
      </dgm:prSet>
      <dgm:spPr/>
    </dgm:pt>
    <dgm:pt modelId="{EB265965-C537-4C40-8CF0-A6C456E55F14}" type="pres">
      <dgm:prSet presAssocID="{91C53D08-9283-4398-B8BF-33BB2363F347}" presName="container" presStyleCnt="0">
        <dgm:presLayoutVars>
          <dgm:dir/>
          <dgm:resizeHandles val="exact"/>
        </dgm:presLayoutVars>
      </dgm:prSet>
      <dgm:spPr/>
    </dgm:pt>
    <dgm:pt modelId="{02FB658C-0772-448B-ACA6-E951636A1235}" type="pres">
      <dgm:prSet presAssocID="{3BBB5AEB-671D-4066-919B-273DF13B1F43}" presName="compNode" presStyleCnt="0"/>
      <dgm:spPr/>
    </dgm:pt>
    <dgm:pt modelId="{B4252955-7163-475B-A923-8BE66A929876}" type="pres">
      <dgm:prSet presAssocID="{3BBB5AEB-671D-4066-919B-273DF13B1F43}" presName="iconBgRect" presStyleLbl="bgShp" presStyleIdx="0" presStyleCnt="2"/>
      <dgm:spPr/>
    </dgm:pt>
    <dgm:pt modelId="{6A7E0A92-1534-4E48-B594-54A2B3BED997}" type="pres">
      <dgm:prSet presAssocID="{3BBB5AEB-671D-4066-919B-273DF13B1F4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Newspaper"/>
        </a:ext>
      </dgm:extLst>
    </dgm:pt>
    <dgm:pt modelId="{D0405058-3EF4-4C0D-89A5-99E16016546B}" type="pres">
      <dgm:prSet presAssocID="{3BBB5AEB-671D-4066-919B-273DF13B1F43}" presName="spaceRect" presStyleCnt="0"/>
      <dgm:spPr/>
    </dgm:pt>
    <dgm:pt modelId="{5619BC6A-0B29-4426-88F5-26D4640C4CF3}" type="pres">
      <dgm:prSet presAssocID="{3BBB5AEB-671D-4066-919B-273DF13B1F43}" presName="textRect" presStyleLbl="revTx" presStyleIdx="0" presStyleCnt="2">
        <dgm:presLayoutVars>
          <dgm:chMax val="1"/>
          <dgm:chPref val="1"/>
        </dgm:presLayoutVars>
      </dgm:prSet>
      <dgm:spPr/>
    </dgm:pt>
    <dgm:pt modelId="{A0DF16D0-C5FA-41F4-8DCE-73DF984E4E75}" type="pres">
      <dgm:prSet presAssocID="{9A7201B5-8A69-41F4-B8FB-50BF05CA7522}" presName="sibTrans" presStyleLbl="sibTrans2D1" presStyleIdx="0" presStyleCnt="0"/>
      <dgm:spPr/>
    </dgm:pt>
    <dgm:pt modelId="{23760EE3-DE55-4A9B-B4CE-FA2A43FD6E84}" type="pres">
      <dgm:prSet presAssocID="{C1BB152A-1CC0-479B-9EEC-ECE5C9718F5D}" presName="compNode" presStyleCnt="0"/>
      <dgm:spPr/>
    </dgm:pt>
    <dgm:pt modelId="{3A73719A-9B9E-446F-BB54-57713B427CD9}" type="pres">
      <dgm:prSet presAssocID="{C1BB152A-1CC0-479B-9EEC-ECE5C9718F5D}" presName="iconBgRect" presStyleLbl="bgShp" presStyleIdx="1" presStyleCnt="2"/>
      <dgm:spPr/>
    </dgm:pt>
    <dgm:pt modelId="{65A6760F-52B7-4FD1-92C2-ED3961C6FD0F}" type="pres">
      <dgm:prSet presAssocID="{C1BB152A-1CC0-479B-9EEC-ECE5C9718F5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ffice Worker"/>
        </a:ext>
      </dgm:extLst>
    </dgm:pt>
    <dgm:pt modelId="{C9390AA0-300B-4DDF-9898-21C4AC1DAD2B}" type="pres">
      <dgm:prSet presAssocID="{C1BB152A-1CC0-479B-9EEC-ECE5C9718F5D}" presName="spaceRect" presStyleCnt="0"/>
      <dgm:spPr/>
    </dgm:pt>
    <dgm:pt modelId="{ECE977BA-7A67-4C39-8390-2EEFE95275D5}" type="pres">
      <dgm:prSet presAssocID="{C1BB152A-1CC0-479B-9EEC-ECE5C9718F5D}" presName="textRect" presStyleLbl="revTx" presStyleIdx="1" presStyleCnt="2">
        <dgm:presLayoutVars>
          <dgm:chMax val="1"/>
          <dgm:chPref val="1"/>
        </dgm:presLayoutVars>
      </dgm:prSet>
      <dgm:spPr/>
    </dgm:pt>
  </dgm:ptLst>
  <dgm:cxnLst>
    <dgm:cxn modelId="{4276211D-A2EE-4BC1-A1E7-4F8793080A37}" srcId="{91C53D08-9283-4398-B8BF-33BB2363F347}" destId="{C1BB152A-1CC0-479B-9EEC-ECE5C9718F5D}" srcOrd="1" destOrd="0" parTransId="{66B1D595-18A7-4609-BFB0-0E1499EA307D}" sibTransId="{850D3552-E022-4E07-93DB-0BA3DE478720}"/>
    <dgm:cxn modelId="{1A3822B7-0FBD-4185-8AB6-B48C21547497}" type="presOf" srcId="{9A7201B5-8A69-41F4-B8FB-50BF05CA7522}" destId="{A0DF16D0-C5FA-41F4-8DCE-73DF984E4E75}" srcOrd="0" destOrd="0" presId="urn:microsoft.com/office/officeart/2018/2/layout/IconCircleList"/>
    <dgm:cxn modelId="{77BB5CB8-CA7E-4BF9-B51C-C27E170D95FE}" type="presOf" srcId="{C1BB152A-1CC0-479B-9EEC-ECE5C9718F5D}" destId="{ECE977BA-7A67-4C39-8390-2EEFE95275D5}" srcOrd="0" destOrd="0" presId="urn:microsoft.com/office/officeart/2018/2/layout/IconCircleList"/>
    <dgm:cxn modelId="{DDF31DBE-648A-4266-BFD8-DE510B39890C}" type="presOf" srcId="{3BBB5AEB-671D-4066-919B-273DF13B1F43}" destId="{5619BC6A-0B29-4426-88F5-26D4640C4CF3}" srcOrd="0" destOrd="0" presId="urn:microsoft.com/office/officeart/2018/2/layout/IconCircleList"/>
    <dgm:cxn modelId="{2CD360F2-EEAD-4238-942A-ECD5ECA7F8E1}" srcId="{91C53D08-9283-4398-B8BF-33BB2363F347}" destId="{3BBB5AEB-671D-4066-919B-273DF13B1F43}" srcOrd="0" destOrd="0" parTransId="{EF2AAE8D-FF35-4C52-840C-A59DC19FC9FB}" sibTransId="{9A7201B5-8A69-41F4-B8FB-50BF05CA7522}"/>
    <dgm:cxn modelId="{FD2636F7-1973-40C1-BDA6-BC4203D00AF6}" type="presOf" srcId="{91C53D08-9283-4398-B8BF-33BB2363F347}" destId="{8C434988-69BD-4406-975F-20F608DC3B94}" srcOrd="0" destOrd="0" presId="urn:microsoft.com/office/officeart/2018/2/layout/IconCircleList"/>
    <dgm:cxn modelId="{385C9F1E-3E3A-4F12-9209-E956C6ACB010}" type="presParOf" srcId="{8C434988-69BD-4406-975F-20F608DC3B94}" destId="{EB265965-C537-4C40-8CF0-A6C456E55F14}" srcOrd="0" destOrd="0" presId="urn:microsoft.com/office/officeart/2018/2/layout/IconCircleList"/>
    <dgm:cxn modelId="{10D02E35-37B6-40BF-91CE-CAF7841F7A79}" type="presParOf" srcId="{EB265965-C537-4C40-8CF0-A6C456E55F14}" destId="{02FB658C-0772-448B-ACA6-E951636A1235}" srcOrd="0" destOrd="0" presId="urn:microsoft.com/office/officeart/2018/2/layout/IconCircleList"/>
    <dgm:cxn modelId="{29620B5A-AD54-44E2-A173-7B52C088505C}" type="presParOf" srcId="{02FB658C-0772-448B-ACA6-E951636A1235}" destId="{B4252955-7163-475B-A923-8BE66A929876}" srcOrd="0" destOrd="0" presId="urn:microsoft.com/office/officeart/2018/2/layout/IconCircleList"/>
    <dgm:cxn modelId="{7809A071-2AC2-407D-AE36-6725CA2C9D6D}" type="presParOf" srcId="{02FB658C-0772-448B-ACA6-E951636A1235}" destId="{6A7E0A92-1534-4E48-B594-54A2B3BED997}" srcOrd="1" destOrd="0" presId="urn:microsoft.com/office/officeart/2018/2/layout/IconCircleList"/>
    <dgm:cxn modelId="{4DECBE9D-2141-45ED-A07D-815C58803041}" type="presParOf" srcId="{02FB658C-0772-448B-ACA6-E951636A1235}" destId="{D0405058-3EF4-4C0D-89A5-99E16016546B}" srcOrd="2" destOrd="0" presId="urn:microsoft.com/office/officeart/2018/2/layout/IconCircleList"/>
    <dgm:cxn modelId="{88099B27-0677-4D70-89C0-9CCFA539FD1A}" type="presParOf" srcId="{02FB658C-0772-448B-ACA6-E951636A1235}" destId="{5619BC6A-0B29-4426-88F5-26D4640C4CF3}" srcOrd="3" destOrd="0" presId="urn:microsoft.com/office/officeart/2018/2/layout/IconCircleList"/>
    <dgm:cxn modelId="{A0FC9058-3CED-44F4-9597-D4ACAF3796C0}" type="presParOf" srcId="{EB265965-C537-4C40-8CF0-A6C456E55F14}" destId="{A0DF16D0-C5FA-41F4-8DCE-73DF984E4E75}" srcOrd="1" destOrd="0" presId="urn:microsoft.com/office/officeart/2018/2/layout/IconCircleList"/>
    <dgm:cxn modelId="{F3221173-E53B-4403-B2DE-75CE5BA6F85F}" type="presParOf" srcId="{EB265965-C537-4C40-8CF0-A6C456E55F14}" destId="{23760EE3-DE55-4A9B-B4CE-FA2A43FD6E84}" srcOrd="2" destOrd="0" presId="urn:microsoft.com/office/officeart/2018/2/layout/IconCircleList"/>
    <dgm:cxn modelId="{D30C076C-308B-4D66-BD98-526ED8CDA73F}" type="presParOf" srcId="{23760EE3-DE55-4A9B-B4CE-FA2A43FD6E84}" destId="{3A73719A-9B9E-446F-BB54-57713B427CD9}" srcOrd="0" destOrd="0" presId="urn:microsoft.com/office/officeart/2018/2/layout/IconCircleList"/>
    <dgm:cxn modelId="{09C2E8D1-23DC-4C88-BEE1-99CAAA22338C}" type="presParOf" srcId="{23760EE3-DE55-4A9B-B4CE-FA2A43FD6E84}" destId="{65A6760F-52B7-4FD1-92C2-ED3961C6FD0F}" srcOrd="1" destOrd="0" presId="urn:microsoft.com/office/officeart/2018/2/layout/IconCircleList"/>
    <dgm:cxn modelId="{B6299C7B-66A3-41BE-B924-4F890CE2AA5F}" type="presParOf" srcId="{23760EE3-DE55-4A9B-B4CE-FA2A43FD6E84}" destId="{C9390AA0-300B-4DDF-9898-21C4AC1DAD2B}" srcOrd="2" destOrd="0" presId="urn:microsoft.com/office/officeart/2018/2/layout/IconCircleList"/>
    <dgm:cxn modelId="{76673717-9F91-41F3-8953-80D4BD4A38F1}" type="presParOf" srcId="{23760EE3-DE55-4A9B-B4CE-FA2A43FD6E84}" destId="{ECE977BA-7A67-4C39-8390-2EEFE95275D5}"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252955-7163-475B-A923-8BE66A929876}">
      <dsp:nvSpPr>
        <dsp:cNvPr id="0" name=""/>
        <dsp:cNvSpPr/>
      </dsp:nvSpPr>
      <dsp:spPr>
        <a:xfrm>
          <a:off x="565644" y="1031161"/>
          <a:ext cx="1292807" cy="129280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7E0A92-1534-4E48-B594-54A2B3BED997}">
      <dsp:nvSpPr>
        <dsp:cNvPr id="0" name=""/>
        <dsp:cNvSpPr/>
      </dsp:nvSpPr>
      <dsp:spPr>
        <a:xfrm>
          <a:off x="837133" y="1302650"/>
          <a:ext cx="749828" cy="74982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619BC6A-0B29-4426-88F5-26D4640C4CF3}">
      <dsp:nvSpPr>
        <dsp:cNvPr id="0" name=""/>
        <dsp:cNvSpPr/>
      </dsp:nvSpPr>
      <dsp:spPr>
        <a:xfrm>
          <a:off x="2135481" y="1031161"/>
          <a:ext cx="3047331" cy="12928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US" sz="1100" b="1" kern="1200"/>
            <a:t>Introduction:</a:t>
          </a:r>
          <a:endParaRPr lang="en-US" sz="1100" kern="1200"/>
        </a:p>
      </dsp:txBody>
      <dsp:txXfrm>
        <a:off x="2135481" y="1031161"/>
        <a:ext cx="3047331" cy="1292807"/>
      </dsp:txXfrm>
    </dsp:sp>
    <dsp:sp modelId="{3A73719A-9B9E-446F-BB54-57713B427CD9}">
      <dsp:nvSpPr>
        <dsp:cNvPr id="0" name=""/>
        <dsp:cNvSpPr/>
      </dsp:nvSpPr>
      <dsp:spPr>
        <a:xfrm>
          <a:off x="5713787" y="1031161"/>
          <a:ext cx="1292807" cy="129280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A6760F-52B7-4FD1-92C2-ED3961C6FD0F}">
      <dsp:nvSpPr>
        <dsp:cNvPr id="0" name=""/>
        <dsp:cNvSpPr/>
      </dsp:nvSpPr>
      <dsp:spPr>
        <a:xfrm>
          <a:off x="5985276" y="1302650"/>
          <a:ext cx="749828" cy="74982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CE977BA-7A67-4C39-8390-2EEFE95275D5}">
      <dsp:nvSpPr>
        <dsp:cNvPr id="0" name=""/>
        <dsp:cNvSpPr/>
      </dsp:nvSpPr>
      <dsp:spPr>
        <a:xfrm>
          <a:off x="7283624" y="1031161"/>
          <a:ext cx="3047331" cy="12928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US" sz="1100" kern="1200"/>
            <a:t>The " Academic and Professional Skills " unit has introduced me to the world of employable skills.In the 21 century, companies are looking for employable workers and, besides their expertise and knowledge, have the required abilities to perform different daily tasks professionally and efficiently. Academic skills are a range of learning and study techniques, abilities, habits that help the students to gain and retain academic information in university, educational institutions. Employability Skills are a range of abilities such as communication, teamwork, time and task management, and problem-solving that make the workers able to perform different working tasks and become employable workers. ( Cottrel 1999)</a:t>
          </a:r>
        </a:p>
      </dsp:txBody>
      <dsp:txXfrm>
        <a:off x="7283624" y="1031161"/>
        <a:ext cx="3047331" cy="1292807"/>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82EDB8D0-98ED-4B86-9D5F-E61ADC70144D}" type="datetimeFigureOut">
              <a:rPr lang="en-US" smtClean="0"/>
              <a:t>12/9/2021</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54181D-6920-4594-9A5D-6CE56DC9F8B2}"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16014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EDB8D0-98ED-4B86-9D5F-E61ADC70144D}" type="datetimeFigureOut">
              <a:rPr lang="en-US" smtClean="0"/>
              <a:t>12/9/2021</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25411953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2EDB8D0-98ED-4B86-9D5F-E61ADC70144D}" type="datetimeFigureOut">
              <a:rPr lang="en-US" smtClean="0"/>
              <a:t>12/9/2021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54181D-6920-4594-9A5D-6CE56DC9F8B2}"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039335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2EDB8D0-98ED-4B86-9D5F-E61ADC70144D}" type="datetimeFigureOut">
              <a:rPr lang="en-US" smtClean="0"/>
              <a:t>12/9/2021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36262045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2EDB8D0-98ED-4B86-9D5F-E61ADC70144D}" type="datetimeFigureOut">
              <a:rPr lang="en-US" smtClean="0"/>
              <a:t>12/9/2021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24996752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2EDB8D0-98ED-4B86-9D5F-E61ADC70144D}" type="datetimeFigureOut">
              <a:rPr lang="en-US" smtClean="0"/>
              <a:t>12/9/2021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40493188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2EDB8D0-98ED-4B86-9D5F-E61ADC70144D}" type="datetimeFigureOut">
              <a:rPr lang="en-US" smtClean="0"/>
              <a:t>12/9/2021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28576597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2EDB8D0-98ED-4B86-9D5F-E61ADC70144D}" type="datetimeFigureOut">
              <a:rPr lang="en-US" smtClean="0"/>
              <a:t>12/9/2021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26454791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2EDB8D0-98ED-4B86-9D5F-E61ADC70144D}" type="datetimeFigureOut">
              <a:rPr lang="en-US" smtClean="0"/>
              <a:t>12/9/2021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54181D-6920-4594-9A5D-6CE56DC9F8B2}"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438003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EDB8D0-98ED-4B86-9D5F-E61ADC70144D}" type="datetimeFigureOut">
              <a:rPr lang="en-US" smtClean="0"/>
              <a:t>12/9/2021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33197303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EDB8D0-98ED-4B86-9D5F-E61ADC70144D}" type="datetimeFigureOut">
              <a:rPr lang="en-US" smtClean="0"/>
              <a:t>12/9/2021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54181D-6920-4594-9A5D-6CE56DC9F8B2}" type="slidenum">
              <a:rPr lang="en-US" smtClean="0"/>
              <a:t>‹#›</a:t>
            </a:fld>
            <a:endParaRPr lang="en-US"/>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727320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82EDB8D0-98ED-4B86-9D5F-E61ADC70144D}" type="datetimeFigureOut">
              <a:rPr lang="en-US" smtClean="0"/>
              <a:pPr/>
              <a:t>12/9/2021</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854181D-6920-4594-9A5D-6CE56DC9F8B2}" type="slidenum">
              <a:rPr lang="en-US" smtClean="0"/>
              <a:pPr/>
              <a:t>‹#›</a:t>
            </a:fld>
            <a:endParaRPr lang="en-US"/>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52910646"/>
      </p:ext>
    </p:extLst>
  </p:cSld>
  <p:clrMap bg1="lt1" tx1="dk1" bg2="lt2" tx2="dk2" accent1="accent1" accent2="accent2" accent3="accent3" accent4="accent4" accent5="accent5" accent6="accent6" hlink="hlink" folHlink="folHlink"/>
  <p:sldLayoutIdLst>
    <p:sldLayoutId id="2147483803" r:id="rId1"/>
    <p:sldLayoutId id="2147483804" r:id="rId2"/>
    <p:sldLayoutId id="2147483805" r:id="rId3"/>
    <p:sldLayoutId id="2147483806" r:id="rId4"/>
    <p:sldLayoutId id="2147483807" r:id="rId5"/>
    <p:sldLayoutId id="2147483808" r:id="rId6"/>
    <p:sldLayoutId id="2147483809" r:id="rId7"/>
    <p:sldLayoutId id="2147483810" r:id="rId8"/>
    <p:sldLayoutId id="2147483811" r:id="rId9"/>
    <p:sldLayoutId id="2147483812" r:id="rId10"/>
    <p:sldLayoutId id="2147483813"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1" name="Picture 1" descr="Abstract ocean">
            <a:extLst>
              <a:ext uri="{FF2B5EF4-FFF2-40B4-BE49-F238E27FC236}">
                <a16:creationId xmlns:a16="http://schemas.microsoft.com/office/drawing/2014/main" id="{16D8299B-0A57-451B-B143-03A46E425BF3}"/>
              </a:ext>
            </a:extLst>
          </p:cNvPr>
          <p:cNvPicPr>
            <a:picLocks noChangeAspect="1"/>
          </p:cNvPicPr>
          <p:nvPr/>
        </p:nvPicPr>
        <p:blipFill rotWithShape="1">
          <a:blip r:embed="rId2">
            <a:alphaModFix amt="55000"/>
          </a:blip>
          <a:srcRect t="15730"/>
          <a:stretch/>
        </p:blipFill>
        <p:spPr>
          <a:xfrm>
            <a:off x="20" y="10"/>
            <a:ext cx="12191980" cy="6857990"/>
          </a:xfrm>
          <a:prstGeom prst="rect">
            <a:avLst/>
          </a:prstGeom>
        </p:spPr>
      </p:pic>
      <p:sp>
        <p:nvSpPr>
          <p:cNvPr id="60" name="TextBox 59">
            <a:extLst>
              <a:ext uri="{FF2B5EF4-FFF2-40B4-BE49-F238E27FC236}">
                <a16:creationId xmlns:a16="http://schemas.microsoft.com/office/drawing/2014/main" id="{BB5BFF14-2D6E-4A82-8C06-07313FA6CEBA}"/>
              </a:ext>
            </a:extLst>
          </p:cNvPr>
          <p:cNvSpPr txBox="1"/>
          <p:nvPr/>
        </p:nvSpPr>
        <p:spPr>
          <a:xfrm>
            <a:off x="2340554" y="1143288"/>
            <a:ext cx="6160654" cy="3285964"/>
          </a:xfrm>
          <a:prstGeom prst="rect">
            <a:avLst/>
          </a:prstGeom>
          <a:noFill/>
        </p:spPr>
        <p:txBody>
          <a:bodyPr wrap="square">
            <a:spAutoFit/>
          </a:bodyPr>
          <a:lstStyle/>
          <a:p>
            <a:pPr marL="0" marR="0" algn="ctr">
              <a:lnSpc>
                <a:spcPct val="107000"/>
              </a:lnSpc>
              <a:spcBef>
                <a:spcPts val="0"/>
              </a:spcBef>
              <a:spcAft>
                <a:spcPts val="800"/>
              </a:spcAft>
            </a:pPr>
            <a:r>
              <a:rPr lang="en-PH" sz="1600" b="1"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algn="ctr">
              <a:lnSpc>
                <a:spcPct val="107000"/>
              </a:lnSpc>
              <a:spcBef>
                <a:spcPts val="0"/>
              </a:spcBef>
              <a:spcAft>
                <a:spcPts val="800"/>
              </a:spcAft>
            </a:pPr>
            <a:r>
              <a:rPr lang="en-PH" sz="2000" b="1" dirty="0">
                <a:effectLst/>
                <a:latin typeface="Times New Roman" panose="02020603050405020304" pitchFamily="18" charset="0"/>
                <a:ea typeface="Calibri" panose="020F0502020204030204" pitchFamily="34" charset="0"/>
                <a:cs typeface="Times New Roman" panose="02020603050405020304" pitchFamily="18" charset="0"/>
              </a:rPr>
              <a:t>Academic and Employability Skills:</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algn="ctr">
              <a:lnSpc>
                <a:spcPct val="107000"/>
              </a:lnSpc>
              <a:spcBef>
                <a:spcPts val="0"/>
              </a:spcBef>
              <a:spcAft>
                <a:spcPts val="800"/>
              </a:spcAft>
            </a:pPr>
            <a:r>
              <a:rPr lang="en-PH" sz="1600" b="1" dirty="0">
                <a:effectLst/>
                <a:latin typeface="Times New Roman" panose="02020603050405020304" pitchFamily="18" charset="0"/>
                <a:ea typeface="Calibri" panose="020F0502020204030204" pitchFamily="34" charset="0"/>
                <a:cs typeface="Times New Roman" panose="02020603050405020304" pitchFamily="18" charset="0"/>
              </a:rPr>
              <a:t>BMSW4001</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a:lnSpc>
                <a:spcPct val="107000"/>
              </a:lnSpc>
              <a:spcBef>
                <a:spcPts val="0"/>
              </a:spcBef>
              <a:spcAft>
                <a:spcPts val="800"/>
              </a:spcAft>
            </a:pPr>
            <a:r>
              <a:rPr lang="en-PH" sz="1600" b="1"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ctr">
              <a:lnSpc>
                <a:spcPct val="200000"/>
              </a:lnSpc>
              <a:spcBef>
                <a:spcPts val="0"/>
              </a:spcBef>
              <a:spcAft>
                <a:spcPts val="1000"/>
              </a:spcAft>
            </a:pPr>
            <a:r>
              <a:rPr lang="en-US" sz="1600" b="1" dirty="0">
                <a:effectLst/>
                <a:latin typeface="Times New Roman" panose="02020603050405020304" pitchFamily="18" charset="0"/>
                <a:ea typeface="Calibri" panose="020F0502020204030204" pitchFamily="34" charset="0"/>
                <a:cs typeface="Times New Roman" panose="02020603050405020304" pitchFamily="18" charset="0"/>
              </a:rPr>
              <a:t>REFLECTIVE REPORT ON KEY SKILLS DEVELOPMENT</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ctr">
              <a:lnSpc>
                <a:spcPct val="200000"/>
              </a:lnSpc>
              <a:spcBef>
                <a:spcPts val="0"/>
              </a:spcBef>
              <a:spcAft>
                <a:spcPts val="1000"/>
              </a:spcAft>
            </a:pPr>
            <a:r>
              <a:rPr lang="en-US" sz="1600" b="1" dirty="0">
                <a:effectLst/>
                <a:latin typeface="Times New Roman" panose="02020603050405020304" pitchFamily="18" charset="0"/>
                <a:ea typeface="Calibri" panose="020F0502020204030204" pitchFamily="34" charset="0"/>
                <a:cs typeface="Times New Roman" panose="02020603050405020304" pitchFamily="18" charset="0"/>
              </a:rPr>
              <a:t>SUBMITTED BY: CATALIN BOROSU</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ctr">
              <a:lnSpc>
                <a:spcPct val="200000"/>
              </a:lnSpc>
              <a:spcBef>
                <a:spcPts val="0"/>
              </a:spcBef>
              <a:spcAft>
                <a:spcPts val="1000"/>
              </a:spcAft>
            </a:pPr>
            <a:r>
              <a:rPr lang="en-US" sz="1600" b="1" dirty="0">
                <a:effectLst/>
                <a:latin typeface="Times New Roman" panose="02020603050405020304" pitchFamily="18" charset="0"/>
                <a:ea typeface="Calibri" panose="020F0502020204030204" pitchFamily="34" charset="0"/>
                <a:cs typeface="Times New Roman" panose="02020603050405020304" pitchFamily="18" charset="0"/>
              </a:rPr>
              <a:t>Id number: 2115218</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2169755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AE4C84F-7457-4662-AFA3-554A32B9C3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54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DF9B39E-8A25-4BC3-B3C0-ACD46B94E6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2457"/>
            <a:ext cx="12188952" cy="228554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BA91CE2E-0B4F-41F3-95F2-0EB7003685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5242273"/>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graphicFrame>
        <p:nvGraphicFramePr>
          <p:cNvPr id="7" name="TextBox 4">
            <a:extLst>
              <a:ext uri="{FF2B5EF4-FFF2-40B4-BE49-F238E27FC236}">
                <a16:creationId xmlns:a16="http://schemas.microsoft.com/office/drawing/2014/main" id="{D99DBA90-9388-4BF0-9DFF-6EA459B842DA}"/>
              </a:ext>
            </a:extLst>
          </p:cNvPr>
          <p:cNvGraphicFramePr/>
          <p:nvPr>
            <p:extLst>
              <p:ext uri="{D42A27DB-BD31-4B8C-83A1-F6EECF244321}">
                <p14:modId xmlns:p14="http://schemas.microsoft.com/office/powerpoint/2010/main" val="2911278370"/>
              </p:ext>
            </p:extLst>
          </p:nvPr>
        </p:nvGraphicFramePr>
        <p:xfrm>
          <a:off x="642938" y="642938"/>
          <a:ext cx="10896600" cy="33551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798680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hade val="85000"/>
            <a:satMod val="125000"/>
          </a:schemeClr>
        </a:solidFill>
        <a:effectLst/>
      </p:bgPr>
    </p:bg>
    <p:spTree>
      <p:nvGrpSpPr>
        <p:cNvPr id="1" name=""/>
        <p:cNvGrpSpPr/>
        <p:nvPr/>
      </p:nvGrpSpPr>
      <p:grpSpPr>
        <a:xfrm>
          <a:off x="0" y="0"/>
          <a:ext cx="0" cy="0"/>
          <a:chOff x="0" y="0"/>
          <a:chExt cx="0" cy="0"/>
        </a:xfrm>
      </p:grpSpPr>
      <p:sp>
        <p:nvSpPr>
          <p:cNvPr id="10"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blipFill dpi="0" rotWithShape="1">
            <a:blip r:embed="rId2">
              <a:duotone>
                <a:schemeClr val="accent1">
                  <a:shade val="45000"/>
                  <a:satMod val="135000"/>
                </a:schemeClr>
                <a:prstClr val="white"/>
              </a:duotone>
            </a:blip>
            <a:srcRect/>
            <a:tile tx="-444500" ty="-127000" sx="50000" sy="50000" flip="xy"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useBgFill="1">
        <p:nvSpPr>
          <p:cNvPr id="12" name="Rectangle 11">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4020" y="643461"/>
            <a:ext cx="7654513" cy="557106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85027146-B767-4DE4-BCBD-D429AC0A0985}"/>
              </a:ext>
            </a:extLst>
          </p:cNvPr>
          <p:cNvSpPr txBox="1"/>
          <p:nvPr/>
        </p:nvSpPr>
        <p:spPr>
          <a:xfrm>
            <a:off x="4219802" y="1045600"/>
            <a:ext cx="7006998" cy="3370634"/>
          </a:xfrm>
          <a:prstGeom prst="rect">
            <a:avLst/>
          </a:prstGeom>
        </p:spPr>
        <p:txBody>
          <a:bodyPr vert="horz" lIns="45720" tIns="45720" rIns="45720" bIns="45720" rtlCol="0" anchor="b">
            <a:normAutofit/>
          </a:bodyPr>
          <a:lstStyle/>
          <a:p>
            <a:pPr marL="457200" marR="0" defTabSz="914400">
              <a:lnSpc>
                <a:spcPct val="90000"/>
              </a:lnSpc>
              <a:spcBef>
                <a:spcPts val="0"/>
              </a:spcBef>
              <a:spcAft>
                <a:spcPts val="800"/>
              </a:spcAft>
              <a:buClr>
                <a:schemeClr val="accent1"/>
              </a:buClr>
            </a:pPr>
            <a:r>
              <a:rPr lang="en-US" sz="1400" b="1">
                <a:effectLst/>
              </a:rPr>
              <a:t>The assessment of a job: </a:t>
            </a:r>
            <a:endParaRPr lang="en-US" sz="1400">
              <a:effectLst/>
            </a:endParaRPr>
          </a:p>
          <a:p>
            <a:pPr marL="457200" marR="0" defTabSz="914400">
              <a:lnSpc>
                <a:spcPct val="90000"/>
              </a:lnSpc>
              <a:spcBef>
                <a:spcPts val="0"/>
              </a:spcBef>
              <a:spcAft>
                <a:spcPts val="800"/>
              </a:spcAft>
              <a:buClr>
                <a:schemeClr val="accent1"/>
              </a:buClr>
            </a:pPr>
            <a:r>
              <a:rPr lang="en-US" sz="1400">
                <a:effectLst/>
              </a:rPr>
              <a:t>Business Manager for my own company As a Business Manager for a cleaning company . The main responsibilities that I have are to monitor the activities of the employees, evaluate new workers' abilities, ensure that the business and each department is on according to line and track to reach its goals, and financial objectives. Required skills that I need are: Flexibility, adaptability, leadership, customer service, communication,time management. </a:t>
            </a:r>
          </a:p>
          <a:p>
            <a:pPr marL="457200" marR="0" defTabSz="914400">
              <a:lnSpc>
                <a:spcPct val="90000"/>
              </a:lnSpc>
              <a:spcBef>
                <a:spcPts val="0"/>
              </a:spcBef>
              <a:spcAft>
                <a:spcPts val="800"/>
              </a:spcAft>
              <a:buClr>
                <a:schemeClr val="accent1"/>
              </a:buClr>
            </a:pPr>
            <a:r>
              <a:rPr lang="en-US" sz="1400" b="1">
                <a:effectLst/>
              </a:rPr>
              <a:t>Analysis of Professional Skills: SWOT</a:t>
            </a:r>
            <a:r>
              <a:rPr lang="en-US" sz="1400">
                <a:effectLst/>
              </a:rPr>
              <a:t>: I conducting also a SWOT analysis of my company </a:t>
            </a:r>
          </a:p>
          <a:p>
            <a:pPr marL="457200" marR="0" defTabSz="914400">
              <a:lnSpc>
                <a:spcPct val="90000"/>
              </a:lnSpc>
              <a:spcBef>
                <a:spcPts val="0"/>
              </a:spcBef>
              <a:spcAft>
                <a:spcPts val="800"/>
              </a:spcAft>
              <a:buClr>
                <a:schemeClr val="accent1"/>
              </a:buClr>
            </a:pPr>
            <a:r>
              <a:rPr lang="en-US" sz="1400">
                <a:effectLst/>
              </a:rPr>
              <a:t> Strenghts: adaptability faster to a changing environment good communication ability positive culture Weaknesses: -lack of time management skills, cannot reach the deadlines in time -lack of shortcoming in excellent client service -the gap in talent management Opportunites: -have available a range of training -good and professional workers, manager -the opportunity for expanding Threats: -lack of competition between workers significantly changing environment appearance of new trends need of digital skills. (Draft and Marcic 2014)</a:t>
            </a:r>
          </a:p>
        </p:txBody>
      </p:sp>
      <p:cxnSp>
        <p:nvCxnSpPr>
          <p:cNvPr id="14" name="Straight Connector 13">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24317" y="4576004"/>
            <a:ext cx="457200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2421438"/>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0">
            <a:extLst>
              <a:ext uri="{FF2B5EF4-FFF2-40B4-BE49-F238E27FC236}">
                <a16:creationId xmlns:a16="http://schemas.microsoft.com/office/drawing/2014/main" id="{3A8EC506-B1DA-46A1-B44D-774E68468E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5">
            <a:extLst>
              <a:ext uri="{FF2B5EF4-FFF2-40B4-BE49-F238E27FC236}">
                <a16:creationId xmlns:a16="http://schemas.microsoft.com/office/drawing/2014/main" id="{BFF30785-305E-45D7-984F-5AA93D3CA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2" name="Straight Connector 14">
            <a:extLst>
              <a:ext uri="{FF2B5EF4-FFF2-40B4-BE49-F238E27FC236}">
                <a16:creationId xmlns:a16="http://schemas.microsoft.com/office/drawing/2014/main" id="{15E01FA5-D766-43CA-A83D-E7CF3F04E9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23" name="Rectangle 16">
            <a:extLst>
              <a:ext uri="{FF2B5EF4-FFF2-40B4-BE49-F238E27FC236}">
                <a16:creationId xmlns:a16="http://schemas.microsoft.com/office/drawing/2014/main" id="{42DD0C21-8FEE-4C18-8789-CC8ABE206F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8">
            <a:extLst>
              <a:ext uri="{FF2B5EF4-FFF2-40B4-BE49-F238E27FC236}">
                <a16:creationId xmlns:a16="http://schemas.microsoft.com/office/drawing/2014/main" id="{A4B51757-7607-4CEA-A0EE-3C5BDC2C1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1998"/>
            <a:ext cx="12188952" cy="228554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4CD6FB06-70BC-4655-8781-6FC63BC2C972}"/>
              </a:ext>
            </a:extLst>
          </p:cNvPr>
          <p:cNvSpPr/>
          <p:nvPr/>
        </p:nvSpPr>
        <p:spPr>
          <a:xfrm>
            <a:off x="457200" y="4960137"/>
            <a:ext cx="7772400" cy="1463040"/>
          </a:xfrm>
          <a:prstGeom prst="rect">
            <a:avLst/>
          </a:prstGeom>
        </p:spPr>
        <p:txBody>
          <a:bodyPr vert="horz" lIns="91440" tIns="45720" rIns="91440" bIns="45720" rtlCol="0" anchor="ctr">
            <a:normAutofit/>
          </a:bodyPr>
          <a:lstStyle/>
          <a:p>
            <a:pPr algn="r" defTabSz="914400">
              <a:lnSpc>
                <a:spcPct val="80000"/>
              </a:lnSpc>
              <a:spcBef>
                <a:spcPct val="0"/>
              </a:spcBef>
              <a:spcAft>
                <a:spcPts val="600"/>
              </a:spcAft>
            </a:pPr>
            <a:r>
              <a:rPr lang="en-US" sz="5000" b="0" kern="1200" cap="all" spc="200" baseline="0">
                <a:ln w="0"/>
                <a:solidFill>
                  <a:srgbClr val="FFFFFF"/>
                </a:solidFill>
                <a:effectLst>
                  <a:outerShdw blurRad="38100" dist="25400" dir="5400000" algn="ctr" rotWithShape="0">
                    <a:srgbClr val="6E747A">
                      <a:alpha val="43000"/>
                    </a:srgbClr>
                  </a:outerShdw>
                </a:effectLst>
                <a:latin typeface="+mj-lt"/>
                <a:ea typeface="+mj-ea"/>
                <a:cs typeface="+mj-cs"/>
              </a:rPr>
              <a:t>PDP</a:t>
            </a:r>
          </a:p>
        </p:txBody>
      </p:sp>
      <p:cxnSp>
        <p:nvCxnSpPr>
          <p:cNvPr id="25" name="Straight Connector 20">
            <a:extLst>
              <a:ext uri="{FF2B5EF4-FFF2-40B4-BE49-F238E27FC236}">
                <a16:creationId xmlns:a16="http://schemas.microsoft.com/office/drawing/2014/main" id="{FEF39256-F095-41C8-8707-6C1A665E8F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406507" y="5220212"/>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graphicFrame>
        <p:nvGraphicFramePr>
          <p:cNvPr id="4" name="Table 3">
            <a:extLst>
              <a:ext uri="{FF2B5EF4-FFF2-40B4-BE49-F238E27FC236}">
                <a16:creationId xmlns:a16="http://schemas.microsoft.com/office/drawing/2014/main" id="{2237C25E-C04E-495B-A7F6-5E44962A23E9}"/>
              </a:ext>
            </a:extLst>
          </p:cNvPr>
          <p:cNvGraphicFramePr>
            <a:graphicFrameLocks noGrp="1"/>
          </p:cNvGraphicFramePr>
          <p:nvPr>
            <p:extLst>
              <p:ext uri="{D42A27DB-BD31-4B8C-83A1-F6EECF244321}">
                <p14:modId xmlns:p14="http://schemas.microsoft.com/office/powerpoint/2010/main" val="3366648918"/>
              </p:ext>
            </p:extLst>
          </p:nvPr>
        </p:nvGraphicFramePr>
        <p:xfrm>
          <a:off x="634276" y="1179236"/>
          <a:ext cx="10917646" cy="2228146"/>
        </p:xfrm>
        <a:graphic>
          <a:graphicData uri="http://schemas.openxmlformats.org/drawingml/2006/table">
            <a:tbl>
              <a:tblPr firstRow="1" firstCol="1" bandRow="1">
                <a:solidFill>
                  <a:schemeClr val="bg1"/>
                </a:solidFill>
              </a:tblPr>
              <a:tblGrid>
                <a:gridCol w="1342249">
                  <a:extLst>
                    <a:ext uri="{9D8B030D-6E8A-4147-A177-3AD203B41FA5}">
                      <a16:colId xmlns:a16="http://schemas.microsoft.com/office/drawing/2014/main" val="1249901768"/>
                    </a:ext>
                  </a:extLst>
                </a:gridCol>
                <a:gridCol w="3498101">
                  <a:extLst>
                    <a:ext uri="{9D8B030D-6E8A-4147-A177-3AD203B41FA5}">
                      <a16:colId xmlns:a16="http://schemas.microsoft.com/office/drawing/2014/main" val="2379942713"/>
                    </a:ext>
                  </a:extLst>
                </a:gridCol>
                <a:gridCol w="1870682">
                  <a:extLst>
                    <a:ext uri="{9D8B030D-6E8A-4147-A177-3AD203B41FA5}">
                      <a16:colId xmlns:a16="http://schemas.microsoft.com/office/drawing/2014/main" val="3479993249"/>
                    </a:ext>
                  </a:extLst>
                </a:gridCol>
                <a:gridCol w="2759061">
                  <a:extLst>
                    <a:ext uri="{9D8B030D-6E8A-4147-A177-3AD203B41FA5}">
                      <a16:colId xmlns:a16="http://schemas.microsoft.com/office/drawing/2014/main" val="2160669734"/>
                    </a:ext>
                  </a:extLst>
                </a:gridCol>
                <a:gridCol w="1447553">
                  <a:extLst>
                    <a:ext uri="{9D8B030D-6E8A-4147-A177-3AD203B41FA5}">
                      <a16:colId xmlns:a16="http://schemas.microsoft.com/office/drawing/2014/main" val="606851734"/>
                    </a:ext>
                  </a:extLst>
                </a:gridCol>
              </a:tblGrid>
              <a:tr h="546047">
                <a:tc>
                  <a:txBody>
                    <a:bodyPr/>
                    <a:lstStyle/>
                    <a:p>
                      <a:pPr marL="0" marR="0">
                        <a:lnSpc>
                          <a:spcPct val="107000"/>
                        </a:lnSpc>
                        <a:spcBef>
                          <a:spcPts val="0"/>
                        </a:spcBef>
                        <a:spcAft>
                          <a:spcPts val="0"/>
                        </a:spcAft>
                      </a:pPr>
                      <a:r>
                        <a:rPr lang="en-PH" sz="1200" b="0" cap="none" spc="0">
                          <a:solidFill>
                            <a:schemeClr val="bg1"/>
                          </a:solidFill>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What do I want to do?</a:t>
                      </a:r>
                      <a:endParaRPr lang="en-US" sz="1200" b="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76909" marR="18544" marT="59161" marB="59161" anchor="ctr">
                    <a:lnL w="19050" cap="flat" cmpd="sng" algn="ctr">
                      <a:solidFill>
                        <a:schemeClr val="tx1"/>
                      </a:solidFill>
                      <a:prstDash val="solid"/>
                    </a:lnL>
                    <a:lnR w="19050" cap="flat" cmpd="sng" algn="ctr">
                      <a:solidFill>
                        <a:schemeClr val="tx1"/>
                      </a:solidFill>
                      <a:prstDash val="solid"/>
                    </a:lnR>
                    <a:lnT w="19050" cap="flat" cmpd="sng" algn="ctr">
                      <a:solidFill>
                        <a:schemeClr val="tx1"/>
                      </a:solidFill>
                      <a:prstDash val="solid"/>
                    </a:lnT>
                    <a:lnB w="38100" cmpd="sng">
                      <a:noFill/>
                    </a:lnB>
                    <a:solidFill>
                      <a:schemeClr val="tx1"/>
                    </a:solidFill>
                  </a:tcPr>
                </a:tc>
                <a:tc>
                  <a:txBody>
                    <a:bodyPr/>
                    <a:lstStyle/>
                    <a:p>
                      <a:pPr marL="0" marR="0">
                        <a:lnSpc>
                          <a:spcPct val="107000"/>
                        </a:lnSpc>
                        <a:spcBef>
                          <a:spcPts val="0"/>
                        </a:spcBef>
                        <a:spcAft>
                          <a:spcPts val="0"/>
                        </a:spcAft>
                      </a:pPr>
                      <a:r>
                        <a:rPr lang="en-PH" sz="1200" b="0" cap="none" spc="0">
                          <a:solidFill>
                            <a:schemeClr val="bg1"/>
                          </a:solidFill>
                          <a:effectLst/>
                          <a:highlight>
                            <a:srgbClr val="00FFFF"/>
                          </a:highlight>
                          <a:latin typeface="Times New Roman" panose="02020603050405020304" pitchFamily="18" charset="0"/>
                          <a:ea typeface="Calibri" panose="020F0502020204030204" pitchFamily="34" charset="0"/>
                          <a:cs typeface="Times New Roman" panose="02020603050405020304" pitchFamily="18" charset="0"/>
                        </a:rPr>
                        <a:t>What do I have to do?</a:t>
                      </a:r>
                      <a:endParaRPr lang="en-US" sz="1200" b="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76909" marR="18544" marT="59161" marB="59161" anchor="ctr">
                    <a:lnL w="19050" cap="flat" cmpd="sng" algn="ctr">
                      <a:solidFill>
                        <a:schemeClr val="tx1"/>
                      </a:solidFill>
                      <a:prstDash val="solid"/>
                    </a:lnL>
                    <a:lnR w="19050" cap="flat" cmpd="sng" algn="ctr">
                      <a:solidFill>
                        <a:schemeClr val="tx1"/>
                      </a:solidFill>
                      <a:prstDash val="solid"/>
                    </a:lnR>
                    <a:lnT w="19050" cap="flat" cmpd="sng" algn="ctr">
                      <a:solidFill>
                        <a:schemeClr val="tx1"/>
                      </a:solidFill>
                      <a:prstDash val="solid"/>
                    </a:lnT>
                    <a:lnB w="38100" cmpd="sng">
                      <a:noFill/>
                    </a:lnB>
                    <a:solidFill>
                      <a:schemeClr val="tx1"/>
                    </a:solidFill>
                  </a:tcPr>
                </a:tc>
                <a:tc>
                  <a:txBody>
                    <a:bodyPr/>
                    <a:lstStyle/>
                    <a:p>
                      <a:pPr marL="0" marR="0">
                        <a:lnSpc>
                          <a:spcPct val="107000"/>
                        </a:lnSpc>
                        <a:spcBef>
                          <a:spcPts val="0"/>
                        </a:spcBef>
                        <a:spcAft>
                          <a:spcPts val="0"/>
                        </a:spcAft>
                      </a:pPr>
                      <a:r>
                        <a:rPr lang="en-PH" sz="1200" b="0" cap="none" spc="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What support and researched do I need?</a:t>
                      </a:r>
                      <a:endParaRPr lang="en-US" sz="1200" b="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76909" marR="18544" marT="59161" marB="59161" anchor="ctr">
                    <a:lnL w="19050" cap="flat" cmpd="sng" algn="ctr">
                      <a:solidFill>
                        <a:schemeClr val="tx1"/>
                      </a:solidFill>
                      <a:prstDash val="solid"/>
                    </a:lnL>
                    <a:lnR w="19050" cap="flat" cmpd="sng" algn="ctr">
                      <a:solidFill>
                        <a:schemeClr val="tx1"/>
                      </a:solidFill>
                      <a:prstDash val="solid"/>
                    </a:lnR>
                    <a:lnT w="19050" cap="flat" cmpd="sng" algn="ctr">
                      <a:solidFill>
                        <a:schemeClr val="tx1"/>
                      </a:solidFill>
                      <a:prstDash val="solid"/>
                    </a:lnT>
                    <a:lnB w="38100" cmpd="sng">
                      <a:noFill/>
                    </a:lnB>
                    <a:solidFill>
                      <a:schemeClr val="tx1"/>
                    </a:solidFill>
                  </a:tcPr>
                </a:tc>
                <a:tc>
                  <a:txBody>
                    <a:bodyPr/>
                    <a:lstStyle/>
                    <a:p>
                      <a:pPr marL="0" marR="0">
                        <a:lnSpc>
                          <a:spcPct val="107000"/>
                        </a:lnSpc>
                        <a:spcBef>
                          <a:spcPts val="0"/>
                        </a:spcBef>
                        <a:spcAft>
                          <a:spcPts val="0"/>
                        </a:spcAft>
                      </a:pPr>
                      <a:r>
                        <a:rPr lang="en-PH" sz="1200" b="0" cap="none" spc="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How I will measure my progress?</a:t>
                      </a:r>
                      <a:endParaRPr lang="en-US" sz="1200" b="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76909" marR="18544" marT="59161" marB="59161" anchor="ctr">
                    <a:lnL w="19050" cap="flat" cmpd="sng" algn="ctr">
                      <a:solidFill>
                        <a:schemeClr val="tx1"/>
                      </a:solidFill>
                      <a:prstDash val="solid"/>
                    </a:lnL>
                    <a:lnR w="19050" cap="flat" cmpd="sng" algn="ctr">
                      <a:solidFill>
                        <a:schemeClr val="tx1"/>
                      </a:solidFill>
                      <a:prstDash val="solid"/>
                    </a:lnR>
                    <a:lnT w="19050" cap="flat" cmpd="sng" algn="ctr">
                      <a:solidFill>
                        <a:schemeClr val="tx1"/>
                      </a:solidFill>
                      <a:prstDash val="solid"/>
                    </a:lnT>
                    <a:lnB w="38100" cmpd="sng">
                      <a:noFill/>
                    </a:lnB>
                    <a:solidFill>
                      <a:schemeClr val="tx1"/>
                    </a:solidFill>
                  </a:tcPr>
                </a:tc>
                <a:tc>
                  <a:txBody>
                    <a:bodyPr/>
                    <a:lstStyle/>
                    <a:p>
                      <a:pPr marL="0" marR="0">
                        <a:lnSpc>
                          <a:spcPct val="107000"/>
                        </a:lnSpc>
                        <a:spcBef>
                          <a:spcPts val="0"/>
                        </a:spcBef>
                        <a:spcAft>
                          <a:spcPts val="0"/>
                        </a:spcAft>
                      </a:pPr>
                      <a:r>
                        <a:rPr lang="en-PH" sz="1200" b="0" cap="none" spc="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What is the target date for review?</a:t>
                      </a:r>
                      <a:endParaRPr lang="en-US" sz="1200" b="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76909" marR="18544" marT="59161" marB="59161" anchor="ctr">
                    <a:lnL w="19050" cap="flat" cmpd="sng" algn="ctr">
                      <a:solidFill>
                        <a:schemeClr val="tx1"/>
                      </a:solidFill>
                      <a:prstDash val="solid"/>
                    </a:lnL>
                    <a:lnR w="12700" cmpd="sng">
                      <a:noFill/>
                    </a:lnR>
                    <a:lnT w="19050" cap="flat" cmpd="sng" algn="ctr">
                      <a:solidFill>
                        <a:schemeClr val="tx1"/>
                      </a:solidFill>
                      <a:prstDash val="solid"/>
                    </a:lnT>
                    <a:lnB w="38100" cmpd="sng">
                      <a:noFill/>
                    </a:lnB>
                    <a:solidFill>
                      <a:schemeClr val="tx1"/>
                    </a:solidFill>
                  </a:tcPr>
                </a:tc>
                <a:extLst>
                  <a:ext uri="{0D108BD9-81ED-4DB2-BD59-A6C34878D82A}">
                    <a16:rowId xmlns:a16="http://schemas.microsoft.com/office/drawing/2014/main" val="1378240697"/>
                  </a:ext>
                </a:extLst>
              </a:tr>
              <a:tr h="939384">
                <a:tc>
                  <a:txBody>
                    <a:bodyPr/>
                    <a:lstStyle/>
                    <a:p>
                      <a:pPr marL="0" marR="0">
                        <a:lnSpc>
                          <a:spcPct val="107000"/>
                        </a:lnSpc>
                        <a:spcBef>
                          <a:spcPts val="0"/>
                        </a:spcBef>
                        <a:spcAft>
                          <a:spcPts val="0"/>
                        </a:spcAft>
                      </a:pPr>
                      <a:r>
                        <a:rPr lang="en-PH" sz="1200" cap="none" spc="0">
                          <a:solidFill>
                            <a:schemeClr val="bg1"/>
                          </a:solidFill>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To have a succesful business</a:t>
                      </a:r>
                      <a:endParaRPr lang="en-US" sz="12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76909" marR="18544" marT="59161" marB="59161">
                    <a:lnL w="19050" cap="flat" cmpd="sng" algn="ctr">
                      <a:solidFill>
                        <a:schemeClr val="tx1"/>
                      </a:solidFill>
                      <a:prstDash val="solid"/>
                    </a:lnL>
                    <a:lnR w="6350" cap="flat" cmpd="sng" algn="ctr">
                      <a:solidFill>
                        <a:schemeClr val="tx1">
                          <a:lumMod val="50000"/>
                          <a:lumOff val="50000"/>
                        </a:schemeClr>
                      </a:solidFill>
                      <a:prstDash val="solid"/>
                    </a:lnR>
                    <a:lnT w="38100" cmpd="sng">
                      <a:noFill/>
                    </a:lnT>
                    <a:lnB w="19050" cap="flat" cmpd="sng" algn="ctr">
                      <a:solidFill>
                        <a:schemeClr val="tx1"/>
                      </a:solidFill>
                      <a:prstDash val="solid"/>
                    </a:lnB>
                    <a:noFill/>
                  </a:tcPr>
                </a:tc>
                <a:tc>
                  <a:txBody>
                    <a:bodyPr/>
                    <a:lstStyle/>
                    <a:p>
                      <a:pPr marL="0" marR="0">
                        <a:lnSpc>
                          <a:spcPct val="107000"/>
                        </a:lnSpc>
                        <a:spcBef>
                          <a:spcPts val="0"/>
                        </a:spcBef>
                        <a:spcAft>
                          <a:spcPts val="0"/>
                        </a:spcAft>
                      </a:pPr>
                      <a:r>
                        <a:rPr lang="en-PH" sz="1200" cap="none" spc="0">
                          <a:solidFill>
                            <a:schemeClr val="tx1"/>
                          </a:solidFill>
                          <a:effectLst/>
                          <a:highlight>
                            <a:srgbClr val="00FFFF"/>
                          </a:highlight>
                          <a:latin typeface="Times New Roman" panose="02020603050405020304" pitchFamily="18" charset="0"/>
                          <a:ea typeface="Calibri" panose="020F0502020204030204" pitchFamily="34" charset="0"/>
                          <a:cs typeface="Times New Roman" panose="02020603050405020304" pitchFamily="18" charset="0"/>
                        </a:rPr>
                        <a:t>Hire professional and skilled workers, to improve my weaknesses and to remove my threats, to become better, to set up a business model, to work on my employable skills such as leadership.(Cottrel 1999)</a:t>
                      </a:r>
                      <a:endParaRPr lang="en-US" sz="12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76909" marR="18544" marT="59161" marB="59161">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38100" cmpd="sng">
                      <a:noFill/>
                    </a:lnT>
                    <a:lnB w="19050" cap="flat" cmpd="sng" algn="ctr">
                      <a:solidFill>
                        <a:schemeClr val="tx1"/>
                      </a:solidFill>
                      <a:prstDash val="solid"/>
                    </a:lnB>
                    <a:noFill/>
                  </a:tcPr>
                </a:tc>
                <a:tc>
                  <a:txBody>
                    <a:bodyPr/>
                    <a:lstStyle/>
                    <a:p>
                      <a:pPr marL="0" marR="0">
                        <a:lnSpc>
                          <a:spcPct val="107000"/>
                        </a:lnSpc>
                        <a:spcBef>
                          <a:spcPts val="0"/>
                        </a:spcBef>
                        <a:spcAft>
                          <a:spcPts val="0"/>
                        </a:spcAft>
                      </a:pPr>
                      <a:r>
                        <a:rPr lang="en-PH" sz="1200" cap="none" spc="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Business course, experts that already owned a company and have one successful, employer blogs</a:t>
                      </a:r>
                      <a:endParaRPr lang="en-US" sz="12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76909" marR="18544" marT="59161" marB="59161">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38100" cmpd="sng">
                      <a:noFill/>
                    </a:lnT>
                    <a:lnB w="19050" cap="flat" cmpd="sng" algn="ctr">
                      <a:solidFill>
                        <a:schemeClr val="tx1"/>
                      </a:solidFill>
                      <a:prstDash val="solid"/>
                    </a:lnB>
                    <a:noFill/>
                  </a:tcPr>
                </a:tc>
                <a:tc>
                  <a:txBody>
                    <a:bodyPr/>
                    <a:lstStyle/>
                    <a:p>
                      <a:pPr marL="0" marR="0">
                        <a:lnSpc>
                          <a:spcPct val="107000"/>
                        </a:lnSpc>
                        <a:spcBef>
                          <a:spcPts val="0"/>
                        </a:spcBef>
                        <a:spcAft>
                          <a:spcPts val="0"/>
                        </a:spcAft>
                      </a:pPr>
                      <a:r>
                        <a:rPr lang="en-PH" sz="1200" cap="none" spc="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starting to organize my workers effciently, the completion of different jobs within the same Manager postion, as well as the ability to solve business issues.</a:t>
                      </a:r>
                      <a:endParaRPr lang="en-US" sz="12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76909" marR="18544" marT="59161" marB="59161">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38100" cmpd="sng">
                      <a:noFill/>
                    </a:lnT>
                    <a:lnB w="19050" cap="flat" cmpd="sng" algn="ctr">
                      <a:solidFill>
                        <a:schemeClr val="tx1"/>
                      </a:solidFill>
                      <a:prstDash val="solid"/>
                    </a:lnB>
                    <a:noFill/>
                  </a:tcPr>
                </a:tc>
                <a:tc>
                  <a:txBody>
                    <a:bodyPr/>
                    <a:lstStyle/>
                    <a:p>
                      <a:pPr marL="0" marR="0">
                        <a:lnSpc>
                          <a:spcPct val="107000"/>
                        </a:lnSpc>
                        <a:spcBef>
                          <a:spcPts val="0"/>
                        </a:spcBef>
                        <a:spcAft>
                          <a:spcPts val="0"/>
                        </a:spcAft>
                      </a:pPr>
                      <a:r>
                        <a:rPr lang="en-PH" sz="1200" cap="none" spc="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Following the graduation year.</a:t>
                      </a:r>
                      <a:endParaRPr lang="en-US" sz="12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76909" marR="18544" marT="59161" marB="59161">
                    <a:lnL w="6350" cap="flat" cmpd="sng" algn="ctr">
                      <a:solidFill>
                        <a:schemeClr val="tx1">
                          <a:lumMod val="50000"/>
                          <a:lumOff val="50000"/>
                        </a:schemeClr>
                      </a:solidFill>
                      <a:prstDash val="solid"/>
                    </a:lnL>
                    <a:lnR w="19050" cap="flat" cmpd="sng" algn="ctr">
                      <a:solidFill>
                        <a:schemeClr val="tx1"/>
                      </a:solidFill>
                      <a:prstDash val="solid"/>
                    </a:lnR>
                    <a:lnT w="38100" cmpd="sng">
                      <a:noFill/>
                    </a:lnT>
                    <a:lnB w="19050" cap="flat" cmpd="sng" algn="ctr">
                      <a:solidFill>
                        <a:schemeClr val="tx1"/>
                      </a:solidFill>
                      <a:prstDash val="solid"/>
                    </a:lnB>
                    <a:noFill/>
                  </a:tcPr>
                </a:tc>
                <a:extLst>
                  <a:ext uri="{0D108BD9-81ED-4DB2-BD59-A6C34878D82A}">
                    <a16:rowId xmlns:a16="http://schemas.microsoft.com/office/drawing/2014/main" val="565689113"/>
                  </a:ext>
                </a:extLst>
              </a:tr>
              <a:tr h="742715">
                <a:tc>
                  <a:txBody>
                    <a:bodyPr/>
                    <a:lstStyle/>
                    <a:p>
                      <a:pPr marL="0" marR="0">
                        <a:lnSpc>
                          <a:spcPct val="107000"/>
                        </a:lnSpc>
                        <a:spcBef>
                          <a:spcPts val="0"/>
                        </a:spcBef>
                        <a:spcAft>
                          <a:spcPts val="0"/>
                        </a:spcAft>
                      </a:pPr>
                      <a:r>
                        <a:rPr lang="en-PH" sz="1200" cap="none" spc="0">
                          <a:solidFill>
                            <a:schemeClr val="bg1"/>
                          </a:solidFill>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To organize my time efficiently</a:t>
                      </a:r>
                      <a:endParaRPr lang="en-US" sz="12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76909" marR="18544" marT="59161" marB="59161">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12700" cmpd="sng">
                      <a:noFill/>
                      <a:prstDash val="solid"/>
                    </a:lnB>
                    <a:solidFill>
                      <a:schemeClr val="bg1">
                        <a:lumMod val="85000"/>
                      </a:schemeClr>
                    </a:solidFill>
                  </a:tcPr>
                </a:tc>
                <a:tc>
                  <a:txBody>
                    <a:bodyPr/>
                    <a:lstStyle/>
                    <a:p>
                      <a:pPr marL="0" marR="0">
                        <a:lnSpc>
                          <a:spcPct val="107000"/>
                        </a:lnSpc>
                        <a:spcBef>
                          <a:spcPts val="0"/>
                        </a:spcBef>
                        <a:spcAft>
                          <a:spcPts val="0"/>
                        </a:spcAft>
                      </a:pPr>
                      <a:r>
                        <a:rPr lang="en-PH" sz="1200" cap="none" spc="0">
                          <a:solidFill>
                            <a:schemeClr val="tx1"/>
                          </a:solidFill>
                          <a:effectLst/>
                          <a:highlight>
                            <a:srgbClr val="00FFFF"/>
                          </a:highlight>
                          <a:latin typeface="Times New Roman" panose="02020603050405020304" pitchFamily="18" charset="0"/>
                          <a:ea typeface="Calibri" panose="020F0502020204030204" pitchFamily="34" charset="0"/>
                          <a:cs typeface="Times New Roman" panose="02020603050405020304" pitchFamily="18" charset="0"/>
                        </a:rPr>
                        <a:t>To be aware of the time management techniques, to develop a time management plan with my urgent and non urgent activities.( Gallangher 2013)</a:t>
                      </a:r>
                      <a:endParaRPr lang="en-US" sz="12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76909" marR="18544" marT="59161" marB="59161">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12700" cmpd="sng">
                      <a:noFill/>
                      <a:prstDash val="solid"/>
                    </a:lnB>
                    <a:solidFill>
                      <a:schemeClr val="bg1">
                        <a:lumMod val="85000"/>
                      </a:schemeClr>
                    </a:solidFill>
                  </a:tcPr>
                </a:tc>
                <a:tc>
                  <a:txBody>
                    <a:bodyPr/>
                    <a:lstStyle/>
                    <a:p>
                      <a:pPr marL="0" marR="0">
                        <a:lnSpc>
                          <a:spcPct val="107000"/>
                        </a:lnSpc>
                        <a:spcBef>
                          <a:spcPts val="0"/>
                        </a:spcBef>
                        <a:spcAft>
                          <a:spcPts val="0"/>
                        </a:spcAft>
                      </a:pPr>
                      <a:r>
                        <a:rPr lang="en-PH" sz="1200" cap="none" spc="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Time management courses, academic materials, magazines</a:t>
                      </a:r>
                      <a:endParaRPr lang="en-US" sz="12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76909" marR="18544" marT="59161" marB="59161">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12700" cmpd="sng">
                      <a:noFill/>
                      <a:prstDash val="solid"/>
                    </a:lnB>
                    <a:solidFill>
                      <a:schemeClr val="bg1">
                        <a:lumMod val="85000"/>
                      </a:schemeClr>
                    </a:solidFill>
                  </a:tcPr>
                </a:tc>
                <a:tc>
                  <a:txBody>
                    <a:bodyPr/>
                    <a:lstStyle/>
                    <a:p>
                      <a:pPr marL="0" marR="0">
                        <a:lnSpc>
                          <a:spcPct val="107000"/>
                        </a:lnSpc>
                        <a:spcBef>
                          <a:spcPts val="0"/>
                        </a:spcBef>
                        <a:spcAft>
                          <a:spcPts val="0"/>
                        </a:spcAft>
                      </a:pPr>
                      <a:r>
                        <a:rPr lang="en-PH" sz="1200" cap="none" spc="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deadlines will be reach, I will never appologizes for being late.</a:t>
                      </a:r>
                      <a:endParaRPr lang="en-US" sz="12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76909" marR="18544" marT="59161" marB="59161">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12700" cmpd="sng">
                      <a:noFill/>
                      <a:prstDash val="solid"/>
                    </a:lnB>
                    <a:solidFill>
                      <a:schemeClr val="bg1">
                        <a:lumMod val="85000"/>
                      </a:schemeClr>
                    </a:solidFill>
                  </a:tcPr>
                </a:tc>
                <a:tc>
                  <a:txBody>
                    <a:bodyPr/>
                    <a:lstStyle/>
                    <a:p>
                      <a:pPr marL="0" marR="0">
                        <a:lnSpc>
                          <a:spcPct val="107000"/>
                        </a:lnSpc>
                        <a:spcBef>
                          <a:spcPts val="0"/>
                        </a:spcBef>
                        <a:spcAft>
                          <a:spcPts val="0"/>
                        </a:spcAft>
                      </a:pPr>
                      <a:r>
                        <a:rPr lang="en-PH" sz="1200" cap="none" spc="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end of the year.</a:t>
                      </a:r>
                      <a:endParaRPr lang="en-US" sz="12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76909" marR="18544" marT="59161" marB="59161">
                    <a:lnL w="6350" cap="flat" cmpd="sng" algn="ctr">
                      <a:solidFill>
                        <a:schemeClr val="tx1">
                          <a:lumMod val="50000"/>
                          <a:lumOff val="50000"/>
                        </a:schemeClr>
                      </a:solidFill>
                      <a:prstDash val="solid"/>
                    </a:lnL>
                    <a:lnR w="12700" cmpd="sng">
                      <a:noFill/>
                      <a:prstDash val="solid"/>
                    </a:lnR>
                    <a:lnT w="19050" cap="flat" cmpd="sng" algn="ctr">
                      <a:solidFill>
                        <a:schemeClr val="tx1"/>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1186401341"/>
                  </a:ext>
                </a:extLst>
              </a:tr>
            </a:tbl>
          </a:graphicData>
        </a:graphic>
      </p:graphicFrame>
    </p:spTree>
    <p:extLst>
      <p:ext uri="{BB962C8B-B14F-4D97-AF65-F5344CB8AC3E}">
        <p14:creationId xmlns:p14="http://schemas.microsoft.com/office/powerpoint/2010/main" val="25071885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647F247E-B679-44E9-93C2-B2DD5EFB2B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FEE15661-B0F2-42AE-A75B-0999B2CF59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72744" y="484632"/>
            <a:ext cx="8948150" cy="5880916"/>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354706C1-38B7-4C23-8749-906CB0DC8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152" y="484632"/>
            <a:ext cx="2128933" cy="588091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35" name="Straight Connector 34">
            <a:extLst>
              <a:ext uri="{FF2B5EF4-FFF2-40B4-BE49-F238E27FC236}">
                <a16:creationId xmlns:a16="http://schemas.microsoft.com/office/drawing/2014/main" id="{CD161189-7A5B-4B2B-93DC-7771029947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207198" y="1029524"/>
            <a:ext cx="0" cy="914400"/>
          </a:xfrm>
          <a:prstGeom prst="line">
            <a:avLst/>
          </a:prstGeom>
          <a:ln w="19050">
            <a:solidFill>
              <a:schemeClr val="accent1">
                <a:alpha val="80000"/>
              </a:schemeClr>
            </a:solidFill>
          </a:ln>
        </p:spPr>
        <p:style>
          <a:lnRef idx="1">
            <a:schemeClr val="accent1"/>
          </a:lnRef>
          <a:fillRef idx="0">
            <a:schemeClr val="accent1"/>
          </a:fillRef>
          <a:effectRef idx="0">
            <a:schemeClr val="accent1"/>
          </a:effectRef>
          <a:fontRef idx="minor">
            <a:schemeClr val="tx1"/>
          </a:fontRef>
        </p:style>
      </p:cxnSp>
      <p:sp>
        <p:nvSpPr>
          <p:cNvPr id="13" name="TextBox 4">
            <a:extLst>
              <a:ext uri="{FF2B5EF4-FFF2-40B4-BE49-F238E27FC236}">
                <a16:creationId xmlns:a16="http://schemas.microsoft.com/office/drawing/2014/main" id="{10A0C467-B03E-4C26-B335-38B07B236D95}"/>
              </a:ext>
            </a:extLst>
          </p:cNvPr>
          <p:cNvSpPr txBox="1"/>
          <p:nvPr/>
        </p:nvSpPr>
        <p:spPr>
          <a:xfrm>
            <a:off x="3469327" y="2489202"/>
            <a:ext cx="7923264" cy="3554614"/>
          </a:xfrm>
          <a:prstGeom prst="rect">
            <a:avLst/>
          </a:prstGeom>
        </p:spPr>
        <p:txBody>
          <a:bodyPr vert="horz" lIns="45720" tIns="45720" rIns="45720" bIns="45720" rtlCol="0">
            <a:normAutofit/>
          </a:bodyPr>
          <a:lstStyle/>
          <a:p>
            <a:pPr marL="457200" marR="0" defTabSz="914400">
              <a:lnSpc>
                <a:spcPct val="90000"/>
              </a:lnSpc>
              <a:spcBef>
                <a:spcPts val="0"/>
              </a:spcBef>
              <a:spcAft>
                <a:spcPts val="800"/>
              </a:spcAft>
              <a:buClr>
                <a:schemeClr val="accent1"/>
              </a:buClr>
            </a:pPr>
            <a:r>
              <a:rPr lang="en-US" b="1">
                <a:solidFill>
                  <a:srgbClr val="FFFFFF"/>
                </a:solidFill>
                <a:effectLst/>
              </a:rPr>
              <a:t>Conclusion: </a:t>
            </a:r>
            <a:endParaRPr lang="en-US">
              <a:solidFill>
                <a:srgbClr val="FFFFFF"/>
              </a:solidFill>
              <a:effectLst/>
            </a:endParaRPr>
          </a:p>
          <a:p>
            <a:pPr marL="457200" marR="0" defTabSz="914400">
              <a:lnSpc>
                <a:spcPct val="90000"/>
              </a:lnSpc>
              <a:spcBef>
                <a:spcPts val="0"/>
              </a:spcBef>
              <a:spcAft>
                <a:spcPts val="800"/>
              </a:spcAft>
              <a:buClr>
                <a:schemeClr val="accent1"/>
              </a:buClr>
            </a:pPr>
            <a:r>
              <a:rPr lang="en-US" b="1">
                <a:solidFill>
                  <a:srgbClr val="FFFFFF"/>
                </a:solidFill>
                <a:effectLst/>
              </a:rPr>
              <a:t> </a:t>
            </a:r>
            <a:r>
              <a:rPr lang="en-US">
                <a:solidFill>
                  <a:srgbClr val="FFFFFF"/>
                </a:solidFill>
                <a:effectLst/>
              </a:rPr>
              <a:t>The academic module equipped me with a range of employable skills that will help me become a sustainable worker and increase my chances of getting the desired job. I learned about Personal Development Plan, which will help me plan my career change and build the required skills to reach my goals. The development of my PDP allows me to understand the heights in my career and what actions I need to do to achieve my desired goal. This PDP makes me to have a strict routine and constantly work on my dreams. The module taught me how to develop my SWOT Analysis and its importance. A SWOT Analysis helped me visualize my current professional status and profile. It helped me understand my strengths, weaknesses, gaps, and opportunities to learn how to change and improve.</a:t>
            </a:r>
          </a:p>
        </p:txBody>
      </p:sp>
    </p:spTree>
    <p:extLst>
      <p:ext uri="{BB962C8B-B14F-4D97-AF65-F5344CB8AC3E}">
        <p14:creationId xmlns:p14="http://schemas.microsoft.com/office/powerpoint/2010/main" val="2130244530"/>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hade val="85000"/>
            <a:satMod val="125000"/>
          </a:schemeClr>
        </a:solidFill>
        <a:effectLst/>
      </p:bgPr>
    </p:bg>
    <p:spTree>
      <p:nvGrpSpPr>
        <p:cNvPr id="1" name=""/>
        <p:cNvGrpSpPr/>
        <p:nvPr/>
      </p:nvGrpSpPr>
      <p:grpSpPr>
        <a:xfrm>
          <a:off x="0" y="0"/>
          <a:ext cx="0" cy="0"/>
          <a:chOff x="0" y="0"/>
          <a:chExt cx="0" cy="0"/>
        </a:xfrm>
      </p:grpSpPr>
      <p:sp>
        <p:nvSpPr>
          <p:cNvPr id="10"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blipFill dpi="0" rotWithShape="1">
            <a:blip r:embed="rId2">
              <a:duotone>
                <a:schemeClr val="accent1">
                  <a:shade val="45000"/>
                  <a:satMod val="135000"/>
                </a:schemeClr>
                <a:prstClr val="white"/>
              </a:duotone>
            </a:blip>
            <a:srcRect/>
            <a:tile tx="-444500" ty="-127000" sx="50000" sy="50000" flip="xy"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useBgFill="1">
        <p:nvSpPr>
          <p:cNvPr id="12" name="Rectangle 11">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4020" y="643461"/>
            <a:ext cx="7654513" cy="557106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9B5F0E34-F19D-48A9-8E27-C7420D976BA1}"/>
              </a:ext>
            </a:extLst>
          </p:cNvPr>
          <p:cNvSpPr txBox="1"/>
          <p:nvPr/>
        </p:nvSpPr>
        <p:spPr>
          <a:xfrm>
            <a:off x="4219802" y="1045600"/>
            <a:ext cx="7006998" cy="3370634"/>
          </a:xfrm>
          <a:prstGeom prst="rect">
            <a:avLst/>
          </a:prstGeom>
        </p:spPr>
        <p:txBody>
          <a:bodyPr vert="horz" lIns="45720" tIns="45720" rIns="45720" bIns="45720" rtlCol="0" anchor="b">
            <a:normAutofit/>
          </a:bodyPr>
          <a:lstStyle/>
          <a:p>
            <a:pPr marL="0" marR="0" defTabSz="914400">
              <a:lnSpc>
                <a:spcPct val="90000"/>
              </a:lnSpc>
              <a:spcBef>
                <a:spcPts val="0"/>
              </a:spcBef>
              <a:spcAft>
                <a:spcPts val="1000"/>
              </a:spcAft>
              <a:buClr>
                <a:schemeClr val="accent1"/>
              </a:buClr>
            </a:pPr>
            <a:r>
              <a:rPr lang="en-US" sz="2000" b="1">
                <a:effectLst/>
              </a:rPr>
              <a:t>References: </a:t>
            </a:r>
            <a:endParaRPr lang="en-US" sz="2000">
              <a:effectLst/>
            </a:endParaRPr>
          </a:p>
          <a:p>
            <a:pPr marL="0" marR="0" defTabSz="914400">
              <a:lnSpc>
                <a:spcPct val="90000"/>
              </a:lnSpc>
              <a:spcBef>
                <a:spcPts val="0"/>
              </a:spcBef>
              <a:spcAft>
                <a:spcPts val="1000"/>
              </a:spcAft>
              <a:buClr>
                <a:schemeClr val="accent1"/>
              </a:buClr>
            </a:pPr>
            <a:r>
              <a:rPr lang="en-US" sz="2000">
                <a:effectLst/>
              </a:rPr>
              <a:t>Cottrel,S (1999) “</a:t>
            </a:r>
            <a:r>
              <a:rPr lang="en-US" sz="2000" i="1">
                <a:effectLst/>
              </a:rPr>
              <a:t>The Study Skills Handbook”</a:t>
            </a:r>
            <a:r>
              <a:rPr lang="en-US" sz="2000">
                <a:effectLst/>
              </a:rPr>
              <a:t>.Paperback Macmillan Study Skills English </a:t>
            </a:r>
          </a:p>
          <a:p>
            <a:pPr marL="0" marR="0" defTabSz="914400">
              <a:lnSpc>
                <a:spcPct val="90000"/>
              </a:lnSpc>
              <a:spcBef>
                <a:spcPts val="0"/>
              </a:spcBef>
              <a:spcAft>
                <a:spcPts val="1000"/>
              </a:spcAft>
              <a:buClr>
                <a:schemeClr val="accent1"/>
              </a:buClr>
            </a:pPr>
            <a:r>
              <a:rPr lang="en-US" sz="2000">
                <a:effectLst/>
              </a:rPr>
              <a:t>Daft R &amp; Marcic D (2014) “</a:t>
            </a:r>
            <a:r>
              <a:rPr lang="en-US" sz="2000" i="1">
                <a:effectLst/>
              </a:rPr>
              <a:t>Building Management Skills – An Action First Approach</a:t>
            </a:r>
            <a:r>
              <a:rPr lang="en-US" sz="2000">
                <a:effectLst/>
              </a:rPr>
              <a:t>”. South- Western College Publishing</a:t>
            </a:r>
          </a:p>
          <a:p>
            <a:pPr marL="0" marR="0" defTabSz="914400">
              <a:lnSpc>
                <a:spcPct val="90000"/>
              </a:lnSpc>
              <a:spcBef>
                <a:spcPts val="0"/>
              </a:spcBef>
              <a:spcAft>
                <a:spcPts val="1000"/>
              </a:spcAft>
              <a:buClr>
                <a:schemeClr val="accent1"/>
              </a:buClr>
            </a:pPr>
            <a:r>
              <a:rPr lang="en-US" sz="2000">
                <a:effectLst/>
              </a:rPr>
              <a:t>Gallagher, K(2013) “</a:t>
            </a:r>
            <a:r>
              <a:rPr lang="en-US" sz="2000" i="1">
                <a:effectLst/>
              </a:rPr>
              <a:t>Skills Development for Business and Management</a:t>
            </a:r>
            <a:r>
              <a:rPr lang="en-US" sz="2000">
                <a:effectLst/>
              </a:rPr>
              <a:t> Students”.Oxford University Press</a:t>
            </a:r>
          </a:p>
        </p:txBody>
      </p:sp>
      <p:cxnSp>
        <p:nvCxnSpPr>
          <p:cNvPr id="14" name="Straight Connector 13">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24317" y="4576004"/>
            <a:ext cx="457200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42191505"/>
      </p:ext>
    </p:extLst>
  </p:cSld>
  <p:clrMapOvr>
    <a:overrideClrMapping bg1="dk1" tx1="lt1" bg2="dk2" tx2="lt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docProps/app.xml><?xml version="1.0" encoding="utf-8"?>
<Properties xmlns="http://schemas.openxmlformats.org/officeDocument/2006/extended-properties" xmlns:vt="http://schemas.openxmlformats.org/officeDocument/2006/docPropsVTypes">
  <Template>Integral</Template>
  <TotalTime>6</TotalTime>
  <Words>735</Words>
  <Application>Microsoft Office PowerPoint</Application>
  <PresentationFormat>Widescreen</PresentationFormat>
  <Paragraphs>35</Paragraphs>
  <Slides>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vt:i4>
      </vt:variant>
    </vt:vector>
  </HeadingPairs>
  <TitlesOfParts>
    <vt:vector size="13" baseType="lpstr">
      <vt:lpstr>Arial</vt:lpstr>
      <vt:lpstr>Calibri</vt:lpstr>
      <vt:lpstr>Times New Roman</vt:lpstr>
      <vt:lpstr>Tw Cen MT</vt:lpstr>
      <vt:lpstr>Tw Cen MT Condensed</vt:lpstr>
      <vt:lpstr>Wingdings 3</vt:lpstr>
      <vt:lpstr>Integral</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Cristina Gortoescu</dc:creator>
  <cp:lastModifiedBy>Cristina Gortoescu</cp:lastModifiedBy>
  <cp:revision>1</cp:revision>
  <dcterms:created xsi:type="dcterms:W3CDTF">2021-12-09T00:44:15Z</dcterms:created>
  <dcterms:modified xsi:type="dcterms:W3CDTF">2021-12-09T00:51:11Z</dcterms:modified>
</cp:coreProperties>
</file>