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72" r:id="rId3"/>
    <p:sldId id="256" r:id="rId4"/>
    <p:sldId id="294" r:id="rId5"/>
    <p:sldId id="295" r:id="rId6"/>
    <p:sldId id="296" r:id="rId7"/>
    <p:sldId id="258" r:id="rId8"/>
    <p:sldId id="271" r:id="rId9"/>
    <p:sldId id="259" r:id="rId10"/>
    <p:sldId id="262" r:id="rId11"/>
    <p:sldId id="269" r:id="rId12"/>
    <p:sldId id="270" r:id="rId13"/>
    <p:sldId id="307" r:id="rId14"/>
    <p:sldId id="308" r:id="rId15"/>
    <p:sldId id="309" r:id="rId16"/>
    <p:sldId id="260" r:id="rId17"/>
    <p:sldId id="261" r:id="rId18"/>
    <p:sldId id="303" r:id="rId19"/>
    <p:sldId id="299" r:id="rId20"/>
    <p:sldId id="300" r:id="rId21"/>
    <p:sldId id="298" r:id="rId22"/>
    <p:sldId id="301" r:id="rId23"/>
    <p:sldId id="268" r:id="rId24"/>
    <p:sldId id="266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67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63" r:id="rId45"/>
    <p:sldId id="273" r:id="rId4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C8EE1-E382-42F2-8405-DBC66884914F}" type="datetimeFigureOut">
              <a:rPr lang="en-US"/>
              <a:pPr>
                <a:defRPr/>
              </a:pPr>
              <a:t>2/21/2020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08591-55DD-4EC1-B529-3512961F53C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6D889-84BA-4126-87B1-96DAF491E308}" type="datetimeFigureOut">
              <a:rPr lang="en-US"/>
              <a:pPr>
                <a:defRPr/>
              </a:pPr>
              <a:t>2/21/2020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A9A2B-606F-4683-B126-3FE9B13688A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F9FA84-5B5B-47AE-95D7-4185C4D11443}" type="datetimeFigureOut">
              <a:rPr lang="en-US"/>
              <a:pPr>
                <a:defRPr/>
              </a:pPr>
              <a:t>2/21/2020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3E2CC-854E-42DA-A67B-7E734DA9338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87091-FAD8-4AB9-B522-09FA37491EAA}" type="datetimeFigureOut">
              <a:rPr lang="en-US"/>
              <a:pPr>
                <a:defRPr/>
              </a:pPr>
              <a:t>2/21/2020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DEF66-384B-4744-96A5-58F1C3CA65D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2BD8C4-586D-4FCC-A7D0-E12F4AC0E7C8}" type="datetimeFigureOut">
              <a:rPr lang="en-US"/>
              <a:pPr>
                <a:defRPr/>
              </a:pPr>
              <a:t>2/21/2020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3B242-F5B4-45FC-B134-B946916E756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083D7-7990-4379-B6B0-D61EC83FD0A9}" type="datetimeFigureOut">
              <a:rPr lang="en-US"/>
              <a:pPr>
                <a:defRPr/>
              </a:pPr>
              <a:t>2/21/2020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05980-454E-4152-A8D8-5812DA21B5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E6FD6-DED9-4341-A7C9-71A94EA94C7C}" type="datetimeFigureOut">
              <a:rPr lang="en-US"/>
              <a:pPr>
                <a:defRPr/>
              </a:pPr>
              <a:t>2/21/2020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9E2E8-5CA7-4273-91F9-FB997AB351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70152-EDB2-4706-AAA6-328B3A823754}" type="datetimeFigureOut">
              <a:rPr lang="en-US"/>
              <a:pPr>
                <a:defRPr/>
              </a:pPr>
              <a:t>2/21/2020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5157D-2787-417C-8759-76C4C53D12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C23ECC-4A33-49FA-AB87-0B045146EB98}" type="datetimeFigureOut">
              <a:rPr lang="en-US"/>
              <a:pPr>
                <a:defRPr/>
              </a:pPr>
              <a:t>2/21/2020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AE3EC-7B08-4A80-936C-A2B06248BB6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F2FB65-B3B2-42F0-AC2C-0B99B689E2C8}" type="datetimeFigureOut">
              <a:rPr lang="en-US"/>
              <a:pPr>
                <a:defRPr/>
              </a:pPr>
              <a:t>2/21/2020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122E8F-1FFD-4E3D-899E-5783E644674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8FC8A-852E-45A5-9C83-02FBBF5D1E2C}" type="datetimeFigureOut">
              <a:rPr lang="en-US"/>
              <a:pPr>
                <a:defRPr/>
              </a:pPr>
              <a:t>2/21/2020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90FE2-EA45-40D9-BB42-1AE4F744CCD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AB41006-253F-47A1-A9BA-1D44DF15C97E}" type="datetimeFigureOut">
              <a:rPr lang="en-US"/>
              <a:pPr>
                <a:defRPr/>
              </a:pPr>
              <a:t>2/21/2020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76215-FDDB-4337-97D5-87BBCD54CEE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formaworld.com/smpp/content~db=all~content=a770744763~frm=titlelink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o.png"/>
          <p:cNvPicPr>
            <a:picLocks noChangeAspect="1"/>
          </p:cNvPicPr>
          <p:nvPr/>
        </p:nvPicPr>
        <p:blipFill>
          <a:blip r:embed="rId2" cstate="print">
            <a:lum bright="-17000" contrast="-39000"/>
          </a:blip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3" name="TextBox 1"/>
          <p:cNvSpPr txBox="1">
            <a:spLocks noChangeArrowheads="1"/>
          </p:cNvSpPr>
          <p:nvPr/>
        </p:nvSpPr>
        <p:spPr bwMode="auto">
          <a:xfrm>
            <a:off x="1907704" y="5589240"/>
            <a:ext cx="685636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GB" sz="2800" b="1" dirty="0">
                <a:solidFill>
                  <a:schemeClr val="bg1"/>
                </a:solidFill>
                <a:cs typeface="Arial" charset="0"/>
              </a:rPr>
              <a:t>Export and exploitation </a:t>
            </a:r>
          </a:p>
          <a:p>
            <a:pPr algn="r"/>
            <a:r>
              <a:rPr lang="en-GB" sz="2800" b="1" i="1" dirty="0">
                <a:solidFill>
                  <a:schemeClr val="bg1"/>
                </a:solidFill>
                <a:cs typeface="Arial" charset="0"/>
              </a:rPr>
              <a:t>global capitalism &amp; battlefield </a:t>
            </a:r>
            <a:r>
              <a:rPr lang="en-GB" sz="2800" b="1" i="1" dirty="0" smtClean="0">
                <a:solidFill>
                  <a:schemeClr val="bg1"/>
                </a:solidFill>
                <a:cs typeface="Arial" charset="0"/>
              </a:rPr>
              <a:t>heritage </a:t>
            </a:r>
            <a:endParaRPr lang="en-GB" sz="2800" dirty="0">
              <a:solidFill>
                <a:schemeClr val="bg1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16 M3 Stu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231775" y="5753100"/>
            <a:ext cx="2406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b="1"/>
              <a:t>16 M3 ‘Stuart’</a:t>
            </a:r>
          </a:p>
          <a:p>
            <a:r>
              <a:rPr lang="en-GB" b="1"/>
              <a:t>Imported to UK 2008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 descr="Karelia 02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smtClean="0"/>
              <a:t>                                                                                            </a:t>
            </a:r>
          </a:p>
        </p:txBody>
      </p:sp>
      <p:pic>
        <p:nvPicPr>
          <p:cNvPr id="47106" name="Picture 3" descr="DFS 230 Drvar Bosnia 2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010400" cy="386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Picture 4" descr="DFS 230C-2 Belgrad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929063"/>
            <a:ext cx="5410200" cy="292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8" name="Text Box 5"/>
          <p:cNvSpPr txBox="1">
            <a:spLocks noChangeArrowheads="1"/>
          </p:cNvSpPr>
          <p:nvPr/>
        </p:nvSpPr>
        <p:spPr bwMode="auto">
          <a:xfrm>
            <a:off x="5867400" y="4800600"/>
            <a:ext cx="27098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b="1">
                <a:latin typeface="Helvetica" pitchFamily="34" charset="0"/>
              </a:rPr>
              <a:t>DFS 230</a:t>
            </a:r>
          </a:p>
          <a:p>
            <a:pPr algn="ctr"/>
            <a:r>
              <a:rPr lang="en-GB">
                <a:latin typeface="Helvetica" pitchFamily="34" charset="0"/>
              </a:rPr>
              <a:t>Drvar Bosnia 2001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smtClean="0"/>
              <a:t>                                                                                            </a:t>
            </a:r>
          </a:p>
        </p:txBody>
      </p:sp>
      <p:pic>
        <p:nvPicPr>
          <p:cNvPr id="48130" name="Picture 3" descr="Hawker Fury T-20 Iraq 2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30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Text Box 4"/>
          <p:cNvSpPr txBox="1">
            <a:spLocks noChangeArrowheads="1"/>
          </p:cNvSpPr>
          <p:nvPr/>
        </p:nvSpPr>
        <p:spPr bwMode="auto">
          <a:xfrm>
            <a:off x="3052763" y="4991100"/>
            <a:ext cx="28114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b="1">
                <a:latin typeface="Helvetica" pitchFamily="34" charset="0"/>
              </a:rPr>
              <a:t>Hawker Fury T-20</a:t>
            </a:r>
            <a:r>
              <a:rPr lang="en-GB">
                <a:latin typeface="Helvetica" pitchFamily="34" charset="0"/>
              </a:rPr>
              <a:t> </a:t>
            </a:r>
          </a:p>
          <a:p>
            <a:pPr algn="ctr"/>
            <a:r>
              <a:rPr lang="en-GB">
                <a:latin typeface="Helvetica" pitchFamily="34" charset="0"/>
              </a:rPr>
              <a:t>Iraq 2004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smtClean="0"/>
              <a:t>                                                                                            </a:t>
            </a:r>
          </a:p>
        </p:txBody>
      </p:sp>
      <p:pic>
        <p:nvPicPr>
          <p:cNvPr id="49154" name="Picture 3" descr="Hawker Hind Kabul Afghanistan 2004 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74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5" name="Text Box 4"/>
          <p:cNvSpPr txBox="1">
            <a:spLocks noChangeArrowheads="1"/>
          </p:cNvSpPr>
          <p:nvPr/>
        </p:nvSpPr>
        <p:spPr bwMode="auto">
          <a:xfrm>
            <a:off x="0" y="5181600"/>
            <a:ext cx="9144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b="1">
                <a:latin typeface="Helvetica" pitchFamily="34" charset="0"/>
              </a:rPr>
              <a:t>Hawker Hind</a:t>
            </a:r>
            <a:r>
              <a:rPr lang="en-GB">
                <a:latin typeface="Helvetica" pitchFamily="34" charset="0"/>
              </a:rPr>
              <a:t> </a:t>
            </a:r>
          </a:p>
          <a:p>
            <a:pPr algn="ctr"/>
            <a:r>
              <a:rPr lang="en-GB">
                <a:latin typeface="Helvetica" pitchFamily="34" charset="0"/>
              </a:rPr>
              <a:t>Kabul Afghanistan 2004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guild of battlefield guides - Falklands 0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79512" y="116632"/>
            <a:ext cx="50882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</a:rPr>
              <a:t>Falkland Islands </a:t>
            </a:r>
            <a:r>
              <a:rPr lang="en-GB" sz="2400" b="1" dirty="0" smtClean="0">
                <a:solidFill>
                  <a:schemeClr val="bg1"/>
                </a:solidFill>
              </a:rPr>
              <a:t>/ Islas Malvinas</a:t>
            </a:r>
            <a:endParaRPr lang="en-GB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sa-train-wreck-4-lawrence-of-arabia-arab-uprising-19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79512" y="332656"/>
            <a:ext cx="88569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WW1 Turkish steam engine wreck – Jordan (</a:t>
            </a:r>
            <a:r>
              <a:rPr lang="en-GB" dirty="0" smtClean="0"/>
              <a:t>Hejaz Railway, a 1,320-kilometre narrow-gauge line linking Damascus and </a:t>
            </a:r>
            <a:r>
              <a:rPr lang="en-GB" dirty="0" smtClean="0"/>
              <a:t>Medina)</a:t>
            </a:r>
          </a:p>
          <a:p>
            <a:endParaRPr lang="en-GB" dirty="0" smtClean="0"/>
          </a:p>
          <a:p>
            <a:r>
              <a:rPr lang="en-GB" dirty="0" smtClean="0"/>
              <a:t>Attacked and destroyed by </a:t>
            </a:r>
            <a:r>
              <a:rPr lang="en-GB" dirty="0" err="1" smtClean="0"/>
              <a:t>T.E.Lawrence</a:t>
            </a:r>
            <a:r>
              <a:rPr lang="en-GB" dirty="0" smtClean="0"/>
              <a:t> in 1917 </a:t>
            </a:r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philipines wrecks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philipines jap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32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oron Bay Philipines jap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truck 2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oron-bay-wrec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ron-palawan-travel-guide-island-tours-hotels-amp-itinerary-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usong gunboat wreck dive - Coron Bay, Philipin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PNG 201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8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PNG 2011b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75"/>
            <a:ext cx="9170988" cy="671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alvageMammo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5156380-3x2-940x6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529" y="5661248"/>
            <a:ext cx="8208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According to IHS Maritime 360, the “HAI WEI GONG 889”, although manned by Chinese nationals, is operated by a Malaysian company, </a:t>
            </a:r>
            <a:r>
              <a:rPr lang="en-GB" dirty="0" err="1" smtClean="0">
                <a:solidFill>
                  <a:schemeClr val="bg1"/>
                </a:solidFill>
              </a:rPr>
              <a:t>Rei</a:t>
            </a:r>
            <a:r>
              <a:rPr lang="en-GB" dirty="0" smtClean="0">
                <a:solidFill>
                  <a:schemeClr val="bg1"/>
                </a:solidFill>
              </a:rPr>
              <a:t> Management </a:t>
            </a:r>
            <a:r>
              <a:rPr lang="en-GB" dirty="0" err="1" smtClean="0">
                <a:solidFill>
                  <a:schemeClr val="bg1"/>
                </a:solidFill>
              </a:rPr>
              <a:t>Sdn</a:t>
            </a:r>
            <a:r>
              <a:rPr lang="en-GB" dirty="0" smtClean="0">
                <a:solidFill>
                  <a:schemeClr val="bg1"/>
                </a:solidFill>
              </a:rPr>
              <a:t>. </a:t>
            </a:r>
            <a:r>
              <a:rPr lang="en-GB" dirty="0" err="1" smtClean="0">
                <a:solidFill>
                  <a:schemeClr val="bg1"/>
                </a:solidFill>
              </a:rPr>
              <a:t>Bhd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188640"/>
            <a:ext cx="61350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Scavenging Dutch </a:t>
            </a:r>
            <a:r>
              <a:rPr lang="en-GB" dirty="0" smtClean="0">
                <a:solidFill>
                  <a:schemeClr val="bg1"/>
                </a:solidFill>
              </a:rPr>
              <a:t>WW2 submarine </a:t>
            </a:r>
            <a:r>
              <a:rPr lang="en-GB" dirty="0" smtClean="0">
                <a:solidFill>
                  <a:schemeClr val="bg1"/>
                </a:solidFill>
              </a:rPr>
              <a:t>O-16   - October 2013</a:t>
            </a:r>
            <a:endParaRPr lang="en-GB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vuQKH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5698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5a713ab0f1a6b4a658cb7bd836320695de36ed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283968" y="476672"/>
            <a:ext cx="4608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Java Sea – 2015 - The footprint of a the Dutch WW2 submarine O-16 on the sea bottom - note the tracks of the demolishing / scavenging machines</a:t>
            </a:r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acfb5437481823e382d67f365410029774190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87727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2" y="5934670"/>
            <a:ext cx="87849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</a:t>
            </a:r>
            <a:r>
              <a:rPr lang="en-GB" dirty="0" smtClean="0"/>
              <a:t>human remains are located </a:t>
            </a:r>
            <a:r>
              <a:rPr lang="en-GB" dirty="0" smtClean="0"/>
              <a:t>in at least </a:t>
            </a:r>
            <a:r>
              <a:rPr lang="en-GB" dirty="0" smtClean="0"/>
              <a:t>four places</a:t>
            </a:r>
            <a:r>
              <a:rPr lang="en-GB" dirty="0" smtClean="0"/>
              <a:t>: </a:t>
            </a:r>
            <a:r>
              <a:rPr lang="en-GB" dirty="0" err="1" smtClean="0"/>
              <a:t>Brondong</a:t>
            </a:r>
            <a:r>
              <a:rPr lang="en-GB" dirty="0" smtClean="0"/>
              <a:t> city cemetery, two mass graves somewhere in the harbour area and the city’s garbage dump where the remains are </a:t>
            </a:r>
            <a:r>
              <a:rPr lang="en-GB" dirty="0" smtClean="0"/>
              <a:t>unrecoverable</a:t>
            </a:r>
            <a:r>
              <a:rPr lang="en-GB" dirty="0" smtClean="0"/>
              <a:t> </a:t>
            </a:r>
            <a:r>
              <a:rPr lang="en-GB" dirty="0" smtClean="0"/>
              <a:t> - Indonesia</a:t>
            </a:r>
            <a:endParaRPr lang="en-GB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Tourists look at Khmer Rouge victims' skulls on display at the former Khmer Rouge extermination camp, Choeung Ek, Phnom Penh, Cambodia (2004)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5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TextBox 2"/>
          <p:cNvSpPr txBox="1">
            <a:spLocks noChangeArrowheads="1"/>
          </p:cNvSpPr>
          <p:nvPr/>
        </p:nvSpPr>
        <p:spPr bwMode="auto">
          <a:xfrm>
            <a:off x="285750" y="6072188"/>
            <a:ext cx="85725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b="1">
                <a:solidFill>
                  <a:schemeClr val="bg1"/>
                </a:solidFill>
                <a:cs typeface="Arial" charset="0"/>
              </a:rPr>
              <a:t>Tourists look at Khmer Rouge victims' skulls on display at the former Khmer Rouge extermination camp, Choeung Ek, Phnom Penh, Cambodia (2004)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gg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3" y="285750"/>
            <a:ext cx="7643812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TextBox 2"/>
          <p:cNvSpPr txBox="1">
            <a:spLocks noChangeArrowheads="1"/>
          </p:cNvSpPr>
          <p:nvPr/>
        </p:nvSpPr>
        <p:spPr bwMode="auto">
          <a:xfrm>
            <a:off x="571500" y="6000750"/>
            <a:ext cx="80724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>
                <a:latin typeface="Calibri" pitchFamily="34" charset="0"/>
              </a:rPr>
              <a:t>Erik Nemeth, "</a:t>
            </a:r>
            <a:r>
              <a:rPr lang="en-GB">
                <a:latin typeface="Calibri" pitchFamily="34" charset="0"/>
                <a:hlinkClick r:id="rId3"/>
              </a:rPr>
              <a:t>Cultural Security: The Evolving Role of Art in International Security</a:t>
            </a:r>
            <a:r>
              <a:rPr lang="en-GB">
                <a:latin typeface="Calibri" pitchFamily="34" charset="0"/>
              </a:rPr>
              <a:t>"</a:t>
            </a:r>
            <a:r>
              <a:rPr lang="en-GB" i="1">
                <a:latin typeface="Calibri" pitchFamily="34" charset="0"/>
              </a:rPr>
              <a:t/>
            </a:r>
            <a:br>
              <a:rPr lang="en-GB" i="1">
                <a:latin typeface="Calibri" pitchFamily="34" charset="0"/>
              </a:rPr>
            </a:br>
            <a:r>
              <a:rPr lang="en-GB" i="1">
                <a:latin typeface="Calibri" pitchFamily="34" charset="0"/>
              </a:rPr>
              <a:t>Terrorism and Political Violence</a:t>
            </a:r>
            <a:r>
              <a:rPr lang="en-GB">
                <a:latin typeface="Calibri" pitchFamily="34" charset="0"/>
              </a:rPr>
              <a:t>, 19:1, 19-42, 2007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3800" y="228600"/>
            <a:ext cx="5127625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228600"/>
            <a:ext cx="3130550" cy="357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 Box 4"/>
          <p:cNvSpPr txBox="1">
            <a:spLocks noChangeArrowheads="1"/>
          </p:cNvSpPr>
          <p:nvPr/>
        </p:nvSpPr>
        <p:spPr bwMode="auto">
          <a:xfrm>
            <a:off x="879475" y="4859338"/>
            <a:ext cx="2684413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altLang="en-GB" sz="2400" b="1" dirty="0" smtClean="0">
                <a:latin typeface="Arial" pitchFamily="34" charset="0"/>
                <a:cs typeface="Arial" pitchFamily="34" charset="0"/>
              </a:rPr>
              <a:t>Karelia</a:t>
            </a: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(ceded to Russia following the Winter War, 1939-40)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Text Box 5"/>
          <p:cNvSpPr txBox="1">
            <a:spLocks noChangeArrowheads="1"/>
          </p:cNvSpPr>
          <p:nvPr/>
        </p:nvSpPr>
        <p:spPr bwMode="auto">
          <a:xfrm>
            <a:off x="4343400" y="228600"/>
            <a:ext cx="45339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GB" altLang="en-GB" sz="3200" b="1">
                <a:solidFill>
                  <a:schemeClr val="bg1"/>
                </a:solidFill>
                <a:latin typeface="Helvetica" pitchFamily="34" charset="0"/>
              </a:rPr>
              <a:t>Big Kaleyarvi Lake</a:t>
            </a:r>
          </a:p>
          <a:p>
            <a:pPr eaLnBrk="0" hangingPunct="0"/>
            <a:r>
              <a:rPr lang="en-GB" altLang="en-GB" sz="3200" b="1">
                <a:solidFill>
                  <a:schemeClr val="bg1"/>
                </a:solidFill>
                <a:latin typeface="Helvetica" pitchFamily="34" charset="0"/>
              </a:rPr>
              <a:t>Republic of Karelia</a:t>
            </a:r>
            <a:endParaRPr lang="en-GB" altLang="en-GB" b="1">
              <a:latin typeface="Helvetic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94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Rectangle 5"/>
          <p:cNvSpPr>
            <a:spLocks noChangeArrowheads="1"/>
          </p:cNvSpPr>
          <p:nvPr/>
        </p:nvSpPr>
        <p:spPr bwMode="auto">
          <a:xfrm>
            <a:off x="6011863" y="1700213"/>
            <a:ext cx="2554287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GB" altLang="en-GB" sz="2000" b="1">
                <a:latin typeface="Helvetica" pitchFamily="34" charset="0"/>
              </a:rPr>
              <a:t>Marja Dmietriev (r)</a:t>
            </a:r>
          </a:p>
          <a:p>
            <a:pPr algn="ctr" eaLnBrk="0" hangingPunct="0"/>
            <a:endParaRPr lang="en-GB" altLang="en-GB" sz="2000" b="1">
              <a:latin typeface="Helvetica" pitchFamily="34" charset="0"/>
            </a:endParaRPr>
          </a:p>
          <a:p>
            <a:pPr algn="ctr" eaLnBrk="0" hangingPunct="0"/>
            <a:r>
              <a:rPr lang="en-GB" altLang="en-GB" sz="2000" b="1">
                <a:latin typeface="Helvetica" pitchFamily="34" charset="0"/>
              </a:rPr>
              <a:t>Vladimir Prytkov (l)</a:t>
            </a:r>
            <a:r>
              <a:rPr lang="en-GB" altLang="en-GB" sz="2000">
                <a:latin typeface="Helvetica" pitchFamily="34" charset="0"/>
              </a:rPr>
              <a:t> </a:t>
            </a:r>
          </a:p>
          <a:p>
            <a:pPr algn="ctr" eaLnBrk="0" hangingPunct="0"/>
            <a:endParaRPr lang="en-GB" altLang="en-GB" sz="2000">
              <a:latin typeface="Helvetica" pitchFamily="34" charset="0"/>
            </a:endParaRPr>
          </a:p>
          <a:p>
            <a:pPr algn="ctr" eaLnBrk="0" hangingPunct="0"/>
            <a:r>
              <a:rPr lang="en-GB" altLang="en-GB" sz="2000">
                <a:latin typeface="Helvetica" pitchFamily="34" charset="0"/>
              </a:rPr>
              <a:t>&amp; </a:t>
            </a:r>
            <a:r>
              <a:rPr lang="en-GB" altLang="en-GB" sz="2000" b="1">
                <a:latin typeface="Helvetica" pitchFamily="34" charset="0"/>
              </a:rPr>
              <a:t>Gary Villiard (c)</a:t>
            </a:r>
            <a:endParaRPr lang="en-GB" altLang="en-GB" sz="2000">
              <a:latin typeface="Helvetica" pitchFamily="34" charset="0"/>
            </a:endParaRPr>
          </a:p>
          <a:p>
            <a:pPr algn="ctr" eaLnBrk="0" hangingPunct="0"/>
            <a:endParaRPr lang="en-GB" altLang="en-GB" sz="2000">
              <a:latin typeface="Helvetica" pitchFamily="34" charset="0"/>
            </a:endParaRPr>
          </a:p>
          <a:p>
            <a:pPr algn="ctr" eaLnBrk="0" hangingPunct="0"/>
            <a:r>
              <a:rPr lang="en-GB" altLang="en-GB" sz="2000">
                <a:latin typeface="Helvetica" pitchFamily="34" charset="0"/>
              </a:rPr>
              <a:t>St.Isac Cathedral </a:t>
            </a:r>
          </a:p>
          <a:p>
            <a:pPr algn="ctr" eaLnBrk="0" hangingPunct="0"/>
            <a:r>
              <a:rPr lang="en-GB" altLang="en-GB" sz="2000">
                <a:latin typeface="Helvetica" pitchFamily="34" charset="0"/>
              </a:rPr>
              <a:t>St. Petersburgh</a:t>
            </a:r>
          </a:p>
          <a:p>
            <a:pPr algn="ctr" eaLnBrk="0" hangingPunct="0"/>
            <a:endParaRPr lang="en-GB" altLang="en-GB" sz="2000">
              <a:latin typeface="Helvetica" pitchFamily="34" charset="0"/>
            </a:endParaRPr>
          </a:p>
          <a:p>
            <a:pPr algn="ctr" eaLnBrk="0" hangingPunct="0"/>
            <a:r>
              <a:rPr lang="en-GB" altLang="en-GB" b="1">
                <a:latin typeface="Helvetica" pitchFamily="34" charset="0"/>
              </a:rPr>
              <a:t>June 1994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0" y="3810000"/>
            <a:ext cx="5162550" cy="288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Text Box 3"/>
          <p:cNvSpPr txBox="1">
            <a:spLocks noChangeArrowheads="1"/>
          </p:cNvSpPr>
          <p:nvPr/>
        </p:nvSpPr>
        <p:spPr bwMode="auto">
          <a:xfrm>
            <a:off x="2857500" y="285750"/>
            <a:ext cx="57562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GB" altLang="en-GB" sz="3200" b="1">
                <a:cs typeface="Arial" charset="0"/>
              </a:rPr>
              <a:t>Brewster Model 329  BW-372</a:t>
            </a:r>
            <a:endParaRPr lang="en-GB" altLang="en-GB" sz="3200">
              <a:cs typeface="Arial" charset="0"/>
            </a:endParaRPr>
          </a:p>
        </p:txBody>
      </p:sp>
      <p:pic>
        <p:nvPicPr>
          <p:cNvPr id="2969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990600"/>
            <a:ext cx="2895600" cy="284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990600"/>
            <a:ext cx="5181600" cy="284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895600"/>
            <a:ext cx="7315200" cy="373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8600" y="228600"/>
            <a:ext cx="4813300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561975" y="228600"/>
            <a:ext cx="3054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GB" altLang="en-GB" b="1">
                <a:latin typeface="Helvetica" pitchFamily="34" charset="0"/>
              </a:rPr>
              <a:t>Brewster Model 329</a:t>
            </a:r>
          </a:p>
          <a:p>
            <a:pPr algn="ctr" eaLnBrk="0" hangingPunct="0"/>
            <a:r>
              <a:rPr lang="en-GB" altLang="en-GB" b="1">
                <a:latin typeface="Helvetica" pitchFamily="34" charset="0"/>
              </a:rPr>
              <a:t>BW-372  2/LeLv 24</a:t>
            </a:r>
          </a:p>
        </p:txBody>
      </p:sp>
      <p:sp>
        <p:nvSpPr>
          <p:cNvPr id="30724" name="Text Box 5"/>
          <p:cNvSpPr txBox="1">
            <a:spLocks noChangeArrowheads="1"/>
          </p:cNvSpPr>
          <p:nvPr/>
        </p:nvSpPr>
        <p:spPr bwMode="auto">
          <a:xfrm>
            <a:off x="890588" y="987425"/>
            <a:ext cx="252253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GB" altLang="en-GB">
                <a:solidFill>
                  <a:srgbClr val="CC0000"/>
                </a:solidFill>
                <a:latin typeface="Helvetica" pitchFamily="34" charset="0"/>
              </a:rPr>
              <a:t>Tiiksjärvi airfield, </a:t>
            </a:r>
          </a:p>
          <a:p>
            <a:pPr algn="ctr" eaLnBrk="0" hangingPunct="0"/>
            <a:r>
              <a:rPr lang="en-GB" altLang="en-GB">
                <a:solidFill>
                  <a:srgbClr val="CC0000"/>
                </a:solidFill>
                <a:latin typeface="Helvetica" pitchFamily="34" charset="0"/>
              </a:rPr>
              <a:t>October 1941</a:t>
            </a:r>
          </a:p>
        </p:txBody>
      </p:sp>
      <p:sp>
        <p:nvSpPr>
          <p:cNvPr id="30725" name="Text Box 6"/>
          <p:cNvSpPr txBox="1">
            <a:spLocks noChangeArrowheads="1"/>
          </p:cNvSpPr>
          <p:nvPr/>
        </p:nvSpPr>
        <p:spPr bwMode="auto">
          <a:xfrm>
            <a:off x="300038" y="1825625"/>
            <a:ext cx="37909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GB" altLang="en-GB" sz="2000">
                <a:latin typeface="Helvetica" pitchFamily="34" charset="0"/>
              </a:rPr>
              <a:t>Pilot is </a:t>
            </a:r>
            <a:r>
              <a:rPr lang="en-GB" altLang="en-GB" sz="2000" b="1">
                <a:latin typeface="Helvetica" pitchFamily="34" charset="0"/>
              </a:rPr>
              <a:t>Sgt. P. Koskela</a:t>
            </a:r>
            <a:r>
              <a:rPr lang="en-GB" altLang="en-GB" sz="2000">
                <a:latin typeface="Helvetica" pitchFamily="34" charset="0"/>
              </a:rPr>
              <a:t> who on </a:t>
            </a:r>
          </a:p>
          <a:p>
            <a:pPr algn="ctr" eaLnBrk="0" hangingPunct="0"/>
            <a:r>
              <a:rPr lang="en-GB" altLang="en-GB" sz="2000">
                <a:latin typeface="Helvetica" pitchFamily="34" charset="0"/>
              </a:rPr>
              <a:t>24th January 1942 survived a</a:t>
            </a:r>
          </a:p>
          <a:p>
            <a:pPr algn="ctr" eaLnBrk="0" hangingPunct="0"/>
            <a:r>
              <a:rPr lang="en-GB" altLang="en-GB" sz="2000">
                <a:latin typeface="Helvetica" pitchFamily="34" charset="0"/>
              </a:rPr>
              <a:t>‘Taran’ attack in this aircraft</a:t>
            </a:r>
            <a:endParaRPr lang="en-GB" altLang="en-GB">
              <a:latin typeface="Helvetic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62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Text Box 3"/>
          <p:cNvSpPr txBox="1">
            <a:spLocks noChangeArrowheads="1"/>
          </p:cNvSpPr>
          <p:nvPr/>
        </p:nvSpPr>
        <p:spPr bwMode="auto">
          <a:xfrm>
            <a:off x="5638800" y="228600"/>
            <a:ext cx="3228975" cy="62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GB" altLang="en-GB" b="1">
                <a:latin typeface="Helvetica" pitchFamily="34" charset="0"/>
              </a:rPr>
              <a:t>1Lt. Lauri Pekuri</a:t>
            </a:r>
            <a:endParaRPr lang="en-GB" altLang="en-GB">
              <a:latin typeface="Helvetica" pitchFamily="34" charset="0"/>
            </a:endParaRPr>
          </a:p>
          <a:p>
            <a:pPr eaLnBrk="0" hangingPunct="0"/>
            <a:r>
              <a:rPr lang="en-GB" altLang="en-GB" sz="2000">
                <a:latin typeface="Helvetica" pitchFamily="34" charset="0"/>
              </a:rPr>
              <a:t>August 1942</a:t>
            </a:r>
            <a:endParaRPr lang="en-GB" altLang="en-GB">
              <a:latin typeface="Helvetica" pitchFamily="34" charset="0"/>
            </a:endParaRPr>
          </a:p>
          <a:p>
            <a:pPr eaLnBrk="0" hangingPunct="0"/>
            <a:endParaRPr lang="en-GB" altLang="en-GB">
              <a:latin typeface="Helvetica" pitchFamily="34" charset="0"/>
            </a:endParaRPr>
          </a:p>
          <a:p>
            <a:pPr eaLnBrk="0" hangingPunct="0"/>
            <a:r>
              <a:rPr lang="en-GB" altLang="en-GB">
                <a:latin typeface="Helvetica" pitchFamily="34" charset="0"/>
              </a:rPr>
              <a:t>18.5 </a:t>
            </a:r>
            <a:r>
              <a:rPr lang="en-GB" altLang="en-GB" i="1">
                <a:latin typeface="Helvetica" pitchFamily="34" charset="0"/>
              </a:rPr>
              <a:t>kills</a:t>
            </a:r>
          </a:p>
          <a:p>
            <a:pPr eaLnBrk="0" hangingPunct="0"/>
            <a:r>
              <a:rPr lang="en-GB" altLang="en-GB">
                <a:latin typeface="Helvetica" pitchFamily="34" charset="0"/>
              </a:rPr>
              <a:t>314 </a:t>
            </a:r>
            <a:r>
              <a:rPr lang="en-GB" altLang="en-GB" i="1">
                <a:latin typeface="Helvetica" pitchFamily="34" charset="0"/>
              </a:rPr>
              <a:t>combat sorties</a:t>
            </a:r>
            <a:endParaRPr lang="en-GB" altLang="en-GB">
              <a:latin typeface="Helvetica" pitchFamily="34" charset="0"/>
            </a:endParaRPr>
          </a:p>
          <a:p>
            <a:pPr eaLnBrk="0" hangingPunct="0"/>
            <a:endParaRPr lang="en-GB" altLang="en-GB">
              <a:latin typeface="Helvetica" pitchFamily="34" charset="0"/>
            </a:endParaRPr>
          </a:p>
          <a:p>
            <a:pPr eaLnBrk="0" hangingPunct="0"/>
            <a:r>
              <a:rPr lang="en-GB" altLang="en-GB" b="1">
                <a:latin typeface="Helvetica" pitchFamily="34" charset="0"/>
              </a:rPr>
              <a:t>2/LeLv 24</a:t>
            </a:r>
          </a:p>
          <a:p>
            <a:pPr eaLnBrk="0" hangingPunct="0"/>
            <a:r>
              <a:rPr lang="en-GB" altLang="en-GB">
                <a:latin typeface="Helvetica" pitchFamily="34" charset="0"/>
              </a:rPr>
              <a:t>	</a:t>
            </a:r>
            <a:r>
              <a:rPr lang="en-GB" altLang="en-GB" sz="2000">
                <a:latin typeface="Helvetica" pitchFamily="34" charset="0"/>
              </a:rPr>
              <a:t>1939 - Feb 43</a:t>
            </a:r>
            <a:endParaRPr lang="en-GB" altLang="en-GB">
              <a:latin typeface="Helvetica" pitchFamily="34" charset="0"/>
            </a:endParaRPr>
          </a:p>
          <a:p>
            <a:pPr eaLnBrk="0" hangingPunct="0"/>
            <a:endParaRPr lang="en-GB" altLang="en-GB">
              <a:latin typeface="Helvetica" pitchFamily="34" charset="0"/>
            </a:endParaRPr>
          </a:p>
          <a:p>
            <a:pPr eaLnBrk="0" hangingPunct="0"/>
            <a:r>
              <a:rPr lang="en-GB" altLang="en-GB" b="1">
                <a:latin typeface="Helvetica" pitchFamily="34" charset="0"/>
              </a:rPr>
              <a:t>1/LeLv 34</a:t>
            </a:r>
          </a:p>
          <a:p>
            <a:pPr eaLnBrk="0" hangingPunct="0"/>
            <a:r>
              <a:rPr lang="en-GB" altLang="en-GB">
                <a:latin typeface="Helvetica" pitchFamily="34" charset="0"/>
              </a:rPr>
              <a:t>	</a:t>
            </a:r>
            <a:r>
              <a:rPr lang="en-GB" altLang="en-GB" sz="2000">
                <a:latin typeface="Helvetica" pitchFamily="34" charset="0"/>
              </a:rPr>
              <a:t>Feb 43 - June 44</a:t>
            </a:r>
            <a:endParaRPr lang="en-GB" altLang="en-GB">
              <a:latin typeface="Helvetica" pitchFamily="34" charset="0"/>
            </a:endParaRPr>
          </a:p>
          <a:p>
            <a:pPr eaLnBrk="0" hangingPunct="0"/>
            <a:endParaRPr lang="en-GB" altLang="en-GB">
              <a:latin typeface="Helvetica" pitchFamily="34" charset="0"/>
            </a:endParaRPr>
          </a:p>
          <a:p>
            <a:pPr eaLnBrk="0" hangingPunct="0"/>
            <a:r>
              <a:rPr lang="en-GB" altLang="en-GB" b="1">
                <a:latin typeface="Helvetica" pitchFamily="34" charset="0"/>
              </a:rPr>
              <a:t>25</a:t>
            </a:r>
            <a:r>
              <a:rPr lang="en-GB" altLang="en-GB" b="1" baseline="30000">
                <a:latin typeface="Helvetica" pitchFamily="34" charset="0"/>
              </a:rPr>
              <a:t>th</a:t>
            </a:r>
            <a:r>
              <a:rPr lang="en-GB" altLang="en-GB" b="1">
                <a:latin typeface="Helvetica" pitchFamily="34" charset="0"/>
              </a:rPr>
              <a:t> June 1944</a:t>
            </a:r>
          </a:p>
          <a:p>
            <a:pPr eaLnBrk="0" hangingPunct="0"/>
            <a:r>
              <a:rPr lang="en-GB" altLang="en-GB">
                <a:latin typeface="Helvetica" pitchFamily="34" charset="0"/>
              </a:rPr>
              <a:t>	</a:t>
            </a:r>
            <a:r>
              <a:rPr lang="en-GB" altLang="en-GB" sz="2000" i="1">
                <a:latin typeface="Helvetica" pitchFamily="34" charset="0"/>
              </a:rPr>
              <a:t>shot down - P.o.W</a:t>
            </a:r>
            <a:endParaRPr lang="en-GB" altLang="en-GB">
              <a:latin typeface="Helvetica" pitchFamily="34" charset="0"/>
            </a:endParaRPr>
          </a:p>
          <a:p>
            <a:pPr eaLnBrk="0" hangingPunct="0"/>
            <a:endParaRPr lang="en-GB" altLang="en-GB">
              <a:latin typeface="Helvetica" pitchFamily="34" charset="0"/>
            </a:endParaRPr>
          </a:p>
          <a:p>
            <a:pPr eaLnBrk="0" hangingPunct="0"/>
            <a:r>
              <a:rPr lang="en-GB" altLang="en-GB" b="1">
                <a:latin typeface="Helvetica" pitchFamily="34" charset="0"/>
              </a:rPr>
              <a:t>Jan 1946</a:t>
            </a:r>
          </a:p>
          <a:p>
            <a:pPr eaLnBrk="0" hangingPunct="0"/>
            <a:r>
              <a:rPr lang="en-GB" altLang="en-GB">
                <a:latin typeface="Helvetica" pitchFamily="34" charset="0"/>
              </a:rPr>
              <a:t>	</a:t>
            </a:r>
            <a:r>
              <a:rPr lang="en-GB" altLang="en-GB" sz="2000" i="1">
                <a:latin typeface="Helvetica" pitchFamily="34" charset="0"/>
              </a:rPr>
              <a:t>returned to Finland</a:t>
            </a:r>
            <a:endParaRPr lang="en-GB" altLang="en-GB">
              <a:latin typeface="Helvetic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smtClean="0"/>
              <a:t>                                                                                            </a:t>
            </a:r>
          </a:p>
        </p:txBody>
      </p:sp>
      <p:pic>
        <p:nvPicPr>
          <p:cNvPr id="33794" name="Picture 3" descr="Buffalo BW-372 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25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Text Box 4"/>
          <p:cNvSpPr txBox="1">
            <a:spLocks noChangeArrowheads="1"/>
          </p:cNvSpPr>
          <p:nvPr/>
        </p:nvSpPr>
        <p:spPr bwMode="auto">
          <a:xfrm>
            <a:off x="0" y="5670550"/>
            <a:ext cx="914400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2400" b="1" dirty="0">
                <a:latin typeface="Arial" pitchFamily="34" charset="0"/>
                <a:cs typeface="Arial" pitchFamily="34" charset="0"/>
              </a:rPr>
              <a:t>Brewster Buffalo BW-372 </a:t>
            </a:r>
          </a:p>
          <a:p>
            <a:pPr algn="ctr"/>
            <a:r>
              <a:rPr lang="en-GB" sz="2400" b="1" dirty="0">
                <a:latin typeface="Arial" pitchFamily="34" charset="0"/>
                <a:cs typeface="Arial" pitchFamily="34" charset="0"/>
              </a:rPr>
              <a:t>September 1998</a:t>
            </a:r>
          </a:p>
          <a:p>
            <a:pPr algn="ctr"/>
            <a:endParaRPr lang="en-GB" dirty="0">
              <a:latin typeface="Helvetica" pitchFamily="34" charset="0"/>
            </a:endParaRPr>
          </a:p>
        </p:txBody>
      </p:sp>
      <p:pic>
        <p:nvPicPr>
          <p:cNvPr id="33797" name="Picture 5" descr="bw372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9925" y="5264150"/>
            <a:ext cx="1981200" cy="1485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smtClean="0"/>
              <a:t>                                                                                            </a:t>
            </a:r>
          </a:p>
        </p:txBody>
      </p:sp>
      <p:pic>
        <p:nvPicPr>
          <p:cNvPr id="34818" name="Picture 3" descr="Buffalo BW-372 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bbb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smtClean="0"/>
              <a:t>                                                                                            </a:t>
            </a:r>
          </a:p>
        </p:txBody>
      </p:sp>
      <p:pic>
        <p:nvPicPr>
          <p:cNvPr id="36866" name="Picture 3" descr="Buffalo BW-372 Sept98 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4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19600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0"/>
            <a:ext cx="4419600" cy="329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22663"/>
            <a:ext cx="4419600" cy="333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24400" y="3533775"/>
            <a:ext cx="4419600" cy="332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0"/>
            <a:ext cx="4191000" cy="341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81400"/>
            <a:ext cx="45720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3581400"/>
            <a:ext cx="41910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smtClean="0"/>
              <a:t>                                                                                            </a:t>
            </a:r>
          </a:p>
        </p:txBody>
      </p:sp>
      <p:pic>
        <p:nvPicPr>
          <p:cNvPr id="39938" name="Picture 3" descr="Buffalo_BW-372_preserved_Russia_199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smtClean="0"/>
              <a:t>                                                                                            </a:t>
            </a:r>
          </a:p>
        </p:txBody>
      </p:sp>
      <p:pic>
        <p:nvPicPr>
          <p:cNvPr id="40962" name="Picture 3" descr="Buffalo BW-372 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685800"/>
            <a:ext cx="55626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3600" y="685800"/>
            <a:ext cx="29337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3600" y="3581400"/>
            <a:ext cx="29718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smtClean="0"/>
              <a:t>                                                                                            </a:t>
            </a:r>
          </a:p>
        </p:txBody>
      </p:sp>
      <p:pic>
        <p:nvPicPr>
          <p:cNvPr id="41986" name="Picture 3" descr="Buffalo BW-372 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3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Text Box 5"/>
          <p:cNvSpPr txBox="1">
            <a:spLocks noChangeArrowheads="1"/>
          </p:cNvSpPr>
          <p:nvPr/>
        </p:nvSpPr>
        <p:spPr bwMode="auto">
          <a:xfrm>
            <a:off x="0" y="5895975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GB" sz="2400" b="1" dirty="0" err="1">
                <a:latin typeface="Arial" pitchFamily="34" charset="0"/>
                <a:cs typeface="Arial" pitchFamily="34" charset="0"/>
              </a:rPr>
              <a:t>Segezha</a:t>
            </a:r>
            <a:r>
              <a:rPr lang="en-GB" altLang="en-GB" sz="2400" b="1" dirty="0">
                <a:latin typeface="Arial" pitchFamily="34" charset="0"/>
                <a:cs typeface="Arial" pitchFamily="34" charset="0"/>
              </a:rPr>
              <a:t> airfield</a:t>
            </a:r>
          </a:p>
          <a:p>
            <a:pPr algn="ctr"/>
            <a:r>
              <a:rPr lang="en-GB" sz="2400" b="1" dirty="0">
                <a:latin typeface="Arial" pitchFamily="34" charset="0"/>
                <a:cs typeface="Arial" pitchFamily="34" charset="0"/>
              </a:rPr>
              <a:t>Russia  1999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smtClean="0"/>
              <a:t>                                                                                            </a:t>
            </a:r>
          </a:p>
        </p:txBody>
      </p:sp>
      <p:pic>
        <p:nvPicPr>
          <p:cNvPr id="43010" name="Picture 3" descr="Buffalo BW-372 1999 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smtClean="0"/>
              <a:t>                                                                                            </a:t>
            </a:r>
          </a:p>
        </p:txBody>
      </p:sp>
      <p:pic>
        <p:nvPicPr>
          <p:cNvPr id="44034" name="Picture 3" descr="Buffalo BW-372 1999 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22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smtClean="0"/>
              <a:t>                                                                                            </a:t>
            </a:r>
          </a:p>
        </p:txBody>
      </p:sp>
      <p:pic>
        <p:nvPicPr>
          <p:cNvPr id="45058" name="Picture 3" descr="Buffalo_BW-372_preserved_Shannon-199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5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Text Box 4"/>
          <p:cNvSpPr txBox="1">
            <a:spLocks noChangeArrowheads="1"/>
          </p:cNvSpPr>
          <p:nvPr/>
        </p:nvSpPr>
        <p:spPr bwMode="auto">
          <a:xfrm>
            <a:off x="2288877" y="6035675"/>
            <a:ext cx="394236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2400" b="1" dirty="0" smtClean="0">
                <a:latin typeface="Arial" pitchFamily="34" charset="0"/>
                <a:cs typeface="Arial" pitchFamily="34" charset="0"/>
              </a:rPr>
              <a:t>Brewster Buffalo </a:t>
            </a:r>
            <a:r>
              <a:rPr lang="en-GB" sz="2400" b="1" dirty="0">
                <a:latin typeface="Arial" pitchFamily="34" charset="0"/>
                <a:cs typeface="Arial" pitchFamily="34" charset="0"/>
              </a:rPr>
              <a:t>BW-372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en-GB" sz="2400" dirty="0">
                <a:latin typeface="Arial" pitchFamily="34" charset="0"/>
                <a:cs typeface="Arial" pitchFamily="34" charset="0"/>
              </a:rPr>
              <a:t>Shannon airport 2000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 descr="!BUFFALO.BW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1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51520" y="5877272"/>
            <a:ext cx="8892479" cy="86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</a:rPr>
              <a:t>August 2004, BW-372 was acquired by the Museum of Naval Aviation in Pensacola, Florida</a:t>
            </a:r>
            <a:endParaRPr lang="en-GB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Brewster%2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275856" y="188640"/>
            <a:ext cx="558980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i="1" dirty="0" err="1" smtClean="0">
                <a:solidFill>
                  <a:schemeClr val="bg1"/>
                </a:solidFill>
              </a:rPr>
              <a:t>Suomen</a:t>
            </a:r>
            <a:r>
              <a:rPr lang="en-GB" sz="2400" b="1" i="1" dirty="0" smtClean="0">
                <a:solidFill>
                  <a:schemeClr val="bg1"/>
                </a:solidFill>
              </a:rPr>
              <a:t> </a:t>
            </a:r>
            <a:r>
              <a:rPr lang="en-GB" sz="2400" b="1" i="1" dirty="0" err="1" smtClean="0">
                <a:solidFill>
                  <a:schemeClr val="bg1"/>
                </a:solidFill>
              </a:rPr>
              <a:t>Ilmavoimamuseo</a:t>
            </a:r>
            <a:r>
              <a:rPr lang="en-GB" sz="2400" b="1" dirty="0" smtClean="0">
                <a:solidFill>
                  <a:schemeClr val="bg1"/>
                </a:solidFill>
              </a:rPr>
              <a:t> </a:t>
            </a:r>
            <a:endParaRPr lang="en-GB" sz="2400" b="1" dirty="0" smtClean="0">
              <a:solidFill>
                <a:schemeClr val="bg1"/>
              </a:solidFill>
            </a:endParaRPr>
          </a:p>
          <a:p>
            <a:r>
              <a:rPr lang="en-GB" sz="2400" b="1" dirty="0" smtClean="0">
                <a:solidFill>
                  <a:schemeClr val="bg1"/>
                </a:solidFill>
              </a:rPr>
              <a:t>(</a:t>
            </a:r>
            <a:r>
              <a:rPr lang="en-GB" sz="2400" b="1" dirty="0" smtClean="0">
                <a:solidFill>
                  <a:schemeClr val="bg1"/>
                </a:solidFill>
              </a:rPr>
              <a:t>Finnish Air Force Museum</a:t>
            </a:r>
            <a:r>
              <a:rPr lang="en-GB" sz="2400" b="1" dirty="0" smtClean="0">
                <a:solidFill>
                  <a:schemeClr val="bg1"/>
                </a:solidFill>
              </a:rPr>
              <a:t>), Helsinki</a:t>
            </a:r>
            <a:endParaRPr lang="en-GB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430</TotalTime>
  <Words>345</Words>
  <Application>Microsoft Office PowerPoint</Application>
  <PresentationFormat>On-screen Show (4:3)</PresentationFormat>
  <Paragraphs>80</Paragraphs>
  <Slides>45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Office Theme</vt:lpstr>
      <vt:lpstr>Slide 1</vt:lpstr>
      <vt:lpstr>Slide 2</vt:lpstr>
      <vt:lpstr>Slide 3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                                                                                            </vt:lpstr>
      <vt:lpstr>                                                                                            </vt:lpstr>
      <vt:lpstr>Slide 34</vt:lpstr>
      <vt:lpstr>                                                                                            </vt:lpstr>
      <vt:lpstr>Slide 36</vt:lpstr>
      <vt:lpstr>Slide 37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                                                                                            </vt:lpstr>
      <vt:lpstr>Slide 44</vt:lpstr>
      <vt:lpstr>Slide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Quentin</dc:creator>
  <cp:lastModifiedBy>Quentin</cp:lastModifiedBy>
  <cp:revision>27</cp:revision>
  <dcterms:created xsi:type="dcterms:W3CDTF">2012-05-01T21:29:19Z</dcterms:created>
  <dcterms:modified xsi:type="dcterms:W3CDTF">2020-02-21T02:07:22Z</dcterms:modified>
</cp:coreProperties>
</file>