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8" r:id="rId2"/>
    <p:sldId id="257" r:id="rId3"/>
    <p:sldId id="258" r:id="rId4"/>
    <p:sldId id="259" r:id="rId5"/>
    <p:sldId id="260" r:id="rId6"/>
    <p:sldId id="261" r:id="rId7"/>
    <p:sldId id="266" r:id="rId8"/>
    <p:sldId id="262" r:id="rId9"/>
    <p:sldId id="263" r:id="rId10"/>
    <p:sldId id="264"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963EF0-7251-429B-AB8F-8BBC4EA01494}" v="21" dt="2024-12-17T18:38:34.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am arefaine" userId="5bb4c78cfe004e30" providerId="LiveId" clId="{96963EF0-7251-429B-AB8F-8BBC4EA01494}"/>
    <pc:docChg chg="custSel addSld delSld modSld sldOrd">
      <pc:chgData name="ariam arefaine" userId="5bb4c78cfe004e30" providerId="LiveId" clId="{96963EF0-7251-429B-AB8F-8BBC4EA01494}" dt="2024-12-17T18:42:02.453" v="10735" actId="1076"/>
      <pc:docMkLst>
        <pc:docMk/>
      </pc:docMkLst>
      <pc:sldChg chg="del">
        <pc:chgData name="ariam arefaine" userId="5bb4c78cfe004e30" providerId="LiveId" clId="{96963EF0-7251-429B-AB8F-8BBC4EA01494}" dt="2024-12-17T09:03:37.674" v="1" actId="2696"/>
        <pc:sldMkLst>
          <pc:docMk/>
          <pc:sldMk cId="4036016899" sldId="256"/>
        </pc:sldMkLst>
      </pc:sldChg>
      <pc:sldChg chg="addSp delSp modSp new mod">
        <pc:chgData name="ariam arefaine" userId="5bb4c78cfe004e30" providerId="LiveId" clId="{96963EF0-7251-429B-AB8F-8BBC4EA01494}" dt="2024-12-17T18:39:33.958" v="10722" actId="113"/>
        <pc:sldMkLst>
          <pc:docMk/>
          <pc:sldMk cId="4105008025" sldId="257"/>
        </pc:sldMkLst>
        <pc:spChg chg="add del mod">
          <ac:chgData name="ariam arefaine" userId="5bb4c78cfe004e30" providerId="LiveId" clId="{96963EF0-7251-429B-AB8F-8BBC4EA01494}" dt="2024-12-17T09:04:39.721" v="5"/>
          <ac:spMkLst>
            <pc:docMk/>
            <pc:sldMk cId="4105008025" sldId="257"/>
            <ac:spMk id="2" creationId="{AD61C6BA-81CD-4949-4C7B-05EEA6549D17}"/>
          </ac:spMkLst>
        </pc:spChg>
        <pc:spChg chg="add del mod">
          <ac:chgData name="ariam arefaine" userId="5bb4c78cfe004e30" providerId="LiveId" clId="{96963EF0-7251-429B-AB8F-8BBC4EA01494}" dt="2024-12-17T09:04:52.860" v="9"/>
          <ac:spMkLst>
            <pc:docMk/>
            <pc:sldMk cId="4105008025" sldId="257"/>
            <ac:spMk id="3" creationId="{269E4857-70D2-CA23-1AC1-23CAEDFA7963}"/>
          </ac:spMkLst>
        </pc:spChg>
        <pc:spChg chg="add mod">
          <ac:chgData name="ariam arefaine" userId="5bb4c78cfe004e30" providerId="LiveId" clId="{96963EF0-7251-429B-AB8F-8BBC4EA01494}" dt="2024-12-17T18:39:33.958" v="10722" actId="113"/>
          <ac:spMkLst>
            <pc:docMk/>
            <pc:sldMk cId="4105008025" sldId="257"/>
            <ac:spMk id="4" creationId="{A57A090E-3215-DDDC-31FB-07E70599CBC6}"/>
          </ac:spMkLst>
        </pc:spChg>
      </pc:sldChg>
      <pc:sldChg chg="addSp modSp new mod">
        <pc:chgData name="ariam arefaine" userId="5bb4c78cfe004e30" providerId="LiveId" clId="{96963EF0-7251-429B-AB8F-8BBC4EA01494}" dt="2024-12-17T18:42:02.453" v="10735" actId="1076"/>
        <pc:sldMkLst>
          <pc:docMk/>
          <pc:sldMk cId="1399343594" sldId="258"/>
        </pc:sldMkLst>
        <pc:spChg chg="add mod">
          <ac:chgData name="ariam arefaine" userId="5bb4c78cfe004e30" providerId="LiveId" clId="{96963EF0-7251-429B-AB8F-8BBC4EA01494}" dt="2024-12-17T18:42:02.453" v="10735" actId="1076"/>
          <ac:spMkLst>
            <pc:docMk/>
            <pc:sldMk cId="1399343594" sldId="258"/>
            <ac:spMk id="2" creationId="{1F7A28CA-D4F1-B9B1-AF6F-85214D48515A}"/>
          </ac:spMkLst>
        </pc:spChg>
      </pc:sldChg>
      <pc:sldChg chg="addSp modSp new mod">
        <pc:chgData name="ariam arefaine" userId="5bb4c78cfe004e30" providerId="LiveId" clId="{96963EF0-7251-429B-AB8F-8BBC4EA01494}" dt="2024-12-17T18:41:57.530" v="10734" actId="1076"/>
        <pc:sldMkLst>
          <pc:docMk/>
          <pc:sldMk cId="4281056833" sldId="259"/>
        </pc:sldMkLst>
        <pc:spChg chg="add mod">
          <ac:chgData name="ariam arefaine" userId="5bb4c78cfe004e30" providerId="LiveId" clId="{96963EF0-7251-429B-AB8F-8BBC4EA01494}" dt="2024-12-17T18:41:57.530" v="10734" actId="1076"/>
          <ac:spMkLst>
            <pc:docMk/>
            <pc:sldMk cId="4281056833" sldId="259"/>
            <ac:spMk id="2" creationId="{2CCCB3A3-A83F-AD35-25B5-6BE39DC30983}"/>
          </ac:spMkLst>
        </pc:spChg>
      </pc:sldChg>
      <pc:sldChg chg="addSp modSp new mod">
        <pc:chgData name="ariam arefaine" userId="5bb4c78cfe004e30" providerId="LiveId" clId="{96963EF0-7251-429B-AB8F-8BBC4EA01494}" dt="2024-12-17T18:41:49.802" v="10733" actId="1076"/>
        <pc:sldMkLst>
          <pc:docMk/>
          <pc:sldMk cId="3709597834" sldId="260"/>
        </pc:sldMkLst>
        <pc:spChg chg="add mod">
          <ac:chgData name="ariam arefaine" userId="5bb4c78cfe004e30" providerId="LiveId" clId="{96963EF0-7251-429B-AB8F-8BBC4EA01494}" dt="2024-12-17T18:41:49.802" v="10733" actId="1076"/>
          <ac:spMkLst>
            <pc:docMk/>
            <pc:sldMk cId="3709597834" sldId="260"/>
            <ac:spMk id="2" creationId="{EEA1C177-424F-9EF2-598C-E1037EC80372}"/>
          </ac:spMkLst>
        </pc:spChg>
      </pc:sldChg>
      <pc:sldChg chg="addSp modSp new mod">
        <pc:chgData name="ariam arefaine" userId="5bb4c78cfe004e30" providerId="LiveId" clId="{96963EF0-7251-429B-AB8F-8BBC4EA01494}" dt="2024-12-17T18:41:40.925" v="10732" actId="20577"/>
        <pc:sldMkLst>
          <pc:docMk/>
          <pc:sldMk cId="1001009140" sldId="261"/>
        </pc:sldMkLst>
        <pc:spChg chg="add mod">
          <ac:chgData name="ariam arefaine" userId="5bb4c78cfe004e30" providerId="LiveId" clId="{96963EF0-7251-429B-AB8F-8BBC4EA01494}" dt="2024-12-17T18:41:40.925" v="10732" actId="20577"/>
          <ac:spMkLst>
            <pc:docMk/>
            <pc:sldMk cId="1001009140" sldId="261"/>
            <ac:spMk id="2" creationId="{40301E43-7540-DC84-8EEA-966530C2CC7C}"/>
          </ac:spMkLst>
        </pc:spChg>
      </pc:sldChg>
      <pc:sldChg chg="addSp delSp modSp new mod">
        <pc:chgData name="ariam arefaine" userId="5bb4c78cfe004e30" providerId="LiveId" clId="{96963EF0-7251-429B-AB8F-8BBC4EA01494}" dt="2024-12-17T18:40:58.358" v="10727" actId="1076"/>
        <pc:sldMkLst>
          <pc:docMk/>
          <pc:sldMk cId="2597611970" sldId="262"/>
        </pc:sldMkLst>
        <pc:spChg chg="add del mod">
          <ac:chgData name="ariam arefaine" userId="5bb4c78cfe004e30" providerId="LiveId" clId="{96963EF0-7251-429B-AB8F-8BBC4EA01494}" dt="2024-12-17T10:10:27.599" v="2877"/>
          <ac:spMkLst>
            <pc:docMk/>
            <pc:sldMk cId="2597611970" sldId="262"/>
            <ac:spMk id="2" creationId="{913D1DDE-5160-AD3D-9B34-B75ACCBEB8B4}"/>
          </ac:spMkLst>
        </pc:spChg>
        <pc:spChg chg="add mod">
          <ac:chgData name="ariam arefaine" userId="5bb4c78cfe004e30" providerId="LiveId" clId="{96963EF0-7251-429B-AB8F-8BBC4EA01494}" dt="2024-12-17T18:40:58.358" v="10727" actId="1076"/>
          <ac:spMkLst>
            <pc:docMk/>
            <pc:sldMk cId="2597611970" sldId="262"/>
            <ac:spMk id="3" creationId="{E9B5E9EF-88FD-B966-27C4-DBE149720500}"/>
          </ac:spMkLst>
        </pc:spChg>
      </pc:sldChg>
      <pc:sldChg chg="addSp modSp new mod">
        <pc:chgData name="ariam arefaine" userId="5bb4c78cfe004e30" providerId="LiveId" clId="{96963EF0-7251-429B-AB8F-8BBC4EA01494}" dt="2024-12-17T18:40:52.751" v="10726" actId="1076"/>
        <pc:sldMkLst>
          <pc:docMk/>
          <pc:sldMk cId="489284127" sldId="263"/>
        </pc:sldMkLst>
        <pc:spChg chg="add mod">
          <ac:chgData name="ariam arefaine" userId="5bb4c78cfe004e30" providerId="LiveId" clId="{96963EF0-7251-429B-AB8F-8BBC4EA01494}" dt="2024-12-17T18:40:52.751" v="10726" actId="1076"/>
          <ac:spMkLst>
            <pc:docMk/>
            <pc:sldMk cId="489284127" sldId="263"/>
            <ac:spMk id="2" creationId="{FC3A9A14-EA5F-6266-4F55-F590F2B26CDB}"/>
          </ac:spMkLst>
        </pc:spChg>
      </pc:sldChg>
      <pc:sldChg chg="addSp modSp new mod">
        <pc:chgData name="ariam arefaine" userId="5bb4c78cfe004e30" providerId="LiveId" clId="{96963EF0-7251-429B-AB8F-8BBC4EA01494}" dt="2024-12-17T18:40:45.739" v="10725" actId="1076"/>
        <pc:sldMkLst>
          <pc:docMk/>
          <pc:sldMk cId="9088077" sldId="264"/>
        </pc:sldMkLst>
        <pc:spChg chg="add mod">
          <ac:chgData name="ariam arefaine" userId="5bb4c78cfe004e30" providerId="LiveId" clId="{96963EF0-7251-429B-AB8F-8BBC4EA01494}" dt="2024-12-17T18:40:45.739" v="10725" actId="1076"/>
          <ac:spMkLst>
            <pc:docMk/>
            <pc:sldMk cId="9088077" sldId="264"/>
            <ac:spMk id="2" creationId="{12C83B67-52EB-4472-47D8-58445B0B0342}"/>
          </ac:spMkLst>
        </pc:spChg>
      </pc:sldChg>
      <pc:sldChg chg="addSp modSp new mod">
        <pc:chgData name="ariam arefaine" userId="5bb4c78cfe004e30" providerId="LiveId" clId="{96963EF0-7251-429B-AB8F-8BBC4EA01494}" dt="2024-12-17T18:40:04.655" v="10723" actId="1076"/>
        <pc:sldMkLst>
          <pc:docMk/>
          <pc:sldMk cId="1359974180" sldId="265"/>
        </pc:sldMkLst>
        <pc:spChg chg="add mod">
          <ac:chgData name="ariam arefaine" userId="5bb4c78cfe004e30" providerId="LiveId" clId="{96963EF0-7251-429B-AB8F-8BBC4EA01494}" dt="2024-12-17T18:40:04.655" v="10723" actId="1076"/>
          <ac:spMkLst>
            <pc:docMk/>
            <pc:sldMk cId="1359974180" sldId="265"/>
            <ac:spMk id="2" creationId="{3BD7BDD9-93C1-B16E-9F47-16FAAE246B05}"/>
          </ac:spMkLst>
        </pc:spChg>
      </pc:sldChg>
      <pc:sldChg chg="addSp modSp new mod">
        <pc:chgData name="ariam arefaine" userId="5bb4c78cfe004e30" providerId="LiveId" clId="{96963EF0-7251-429B-AB8F-8BBC4EA01494}" dt="2024-12-17T18:41:13.754" v="10728" actId="1076"/>
        <pc:sldMkLst>
          <pc:docMk/>
          <pc:sldMk cId="971235540" sldId="266"/>
        </pc:sldMkLst>
        <pc:spChg chg="add mod">
          <ac:chgData name="ariam arefaine" userId="5bb4c78cfe004e30" providerId="LiveId" clId="{96963EF0-7251-429B-AB8F-8BBC4EA01494}" dt="2024-12-17T18:41:13.754" v="10728" actId="1076"/>
          <ac:spMkLst>
            <pc:docMk/>
            <pc:sldMk cId="971235540" sldId="266"/>
            <ac:spMk id="2" creationId="{EB2E07EA-311D-9FDD-3BAC-B3913B28FB85}"/>
          </ac:spMkLst>
        </pc:spChg>
      </pc:sldChg>
      <pc:sldChg chg="addSp delSp modSp new mod">
        <pc:chgData name="ariam arefaine" userId="5bb4c78cfe004e30" providerId="LiveId" clId="{96963EF0-7251-429B-AB8F-8BBC4EA01494}" dt="2024-12-17T18:40:34.857" v="10724" actId="1076"/>
        <pc:sldMkLst>
          <pc:docMk/>
          <pc:sldMk cId="3740140165" sldId="267"/>
        </pc:sldMkLst>
        <pc:spChg chg="add del mod">
          <ac:chgData name="ariam arefaine" userId="5bb4c78cfe004e30" providerId="LiveId" clId="{96963EF0-7251-429B-AB8F-8BBC4EA01494}" dt="2024-12-17T18:00:38.372" v="9609"/>
          <ac:spMkLst>
            <pc:docMk/>
            <pc:sldMk cId="3740140165" sldId="267"/>
            <ac:spMk id="2" creationId="{248B40C4-AF78-65FB-4293-B2F6ACA96597}"/>
          </ac:spMkLst>
        </pc:spChg>
        <pc:spChg chg="add mod">
          <ac:chgData name="ariam arefaine" userId="5bb4c78cfe004e30" providerId="LiveId" clId="{96963EF0-7251-429B-AB8F-8BBC4EA01494}" dt="2024-12-17T18:40:34.857" v="10724" actId="1076"/>
          <ac:spMkLst>
            <pc:docMk/>
            <pc:sldMk cId="3740140165" sldId="267"/>
            <ac:spMk id="3" creationId="{1FCBE39A-D58E-0AA0-C79B-18C5340D8DE1}"/>
          </ac:spMkLst>
        </pc:spChg>
      </pc:sldChg>
      <pc:sldChg chg="addSp modSp new mod ord">
        <pc:chgData name="ariam arefaine" userId="5bb4c78cfe004e30" providerId="LiveId" clId="{96963EF0-7251-429B-AB8F-8BBC4EA01494}" dt="2024-12-17T18:37:53.557" v="10719" actId="20577"/>
        <pc:sldMkLst>
          <pc:docMk/>
          <pc:sldMk cId="3250204296" sldId="268"/>
        </pc:sldMkLst>
        <pc:spChg chg="add mod">
          <ac:chgData name="ariam arefaine" userId="5bb4c78cfe004e30" providerId="LiveId" clId="{96963EF0-7251-429B-AB8F-8BBC4EA01494}" dt="2024-12-17T18:19:19.311" v="10260" actId="20577"/>
          <ac:spMkLst>
            <pc:docMk/>
            <pc:sldMk cId="3250204296" sldId="268"/>
            <ac:spMk id="2" creationId="{7258B359-8FAE-FF21-77FB-4CEA0F434151}"/>
          </ac:spMkLst>
        </pc:spChg>
        <pc:spChg chg="add mod">
          <ac:chgData name="ariam arefaine" userId="5bb4c78cfe004e30" providerId="LiveId" clId="{96963EF0-7251-429B-AB8F-8BBC4EA01494}" dt="2024-12-17T18:37:53.557" v="10719" actId="20577"/>
          <ac:spMkLst>
            <pc:docMk/>
            <pc:sldMk cId="3250204296" sldId="268"/>
            <ac:spMk id="3" creationId="{CD1ED2CD-B536-95BA-3744-8F9D2578217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606503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774762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1579077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4101146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D0BD93-3DC9-4D3A-8B16-A682C8F0464B}" type="datetimeFigureOut">
              <a:rPr lang="en-GB" smtClean="0"/>
              <a:t>17/12/2024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2029865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D0BD93-3DC9-4D3A-8B16-A682C8F0464B}" type="datetimeFigureOut">
              <a:rPr lang="en-GB" smtClean="0"/>
              <a:t>17/12/2024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554208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D0BD93-3DC9-4D3A-8B16-A682C8F0464B}" type="datetimeFigureOut">
              <a:rPr lang="en-GB" smtClean="0"/>
              <a:t>17/12/2024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59881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1388338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3924067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1931098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49BF68F-EFBC-44B1-8672-5E5ACC8B5A2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2768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843392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49BF68F-EFBC-44B1-8672-5E5ACC8B5A2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5018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CD0BD93-3DC9-4D3A-8B16-A682C8F0464B}"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527182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355806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D0BD93-3DC9-4D3A-8B16-A682C8F0464B}"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49BF68F-EFBC-44B1-8672-5E5ACC8B5A2E}" type="slidenum">
              <a:rPr lang="en-GB" smtClean="0"/>
              <a:t>‹#›</a:t>
            </a:fld>
            <a:endParaRPr lang="en-GB"/>
          </a:p>
        </p:txBody>
      </p:sp>
    </p:spTree>
    <p:extLst>
      <p:ext uri="{BB962C8B-B14F-4D97-AF65-F5344CB8AC3E}">
        <p14:creationId xmlns:p14="http://schemas.microsoft.com/office/powerpoint/2010/main" val="3371644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CD0BD93-3DC9-4D3A-8B16-A682C8F0464B}" type="datetimeFigureOut">
              <a:rPr lang="en-GB" smtClean="0"/>
              <a:t>17/12/2024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49BF68F-EFBC-44B1-8672-5E5ACC8B5A2E}" type="slidenum">
              <a:rPr lang="en-GB" smtClean="0"/>
              <a:t>‹#›</a:t>
            </a:fld>
            <a:endParaRPr lang="en-GB"/>
          </a:p>
        </p:txBody>
      </p:sp>
    </p:spTree>
    <p:extLst>
      <p:ext uri="{BB962C8B-B14F-4D97-AF65-F5344CB8AC3E}">
        <p14:creationId xmlns:p14="http://schemas.microsoft.com/office/powerpoint/2010/main" val="371872095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58B359-8FAE-FF21-77FB-4CEA0F434151}"/>
              </a:ext>
            </a:extLst>
          </p:cNvPr>
          <p:cNvSpPr txBox="1"/>
          <p:nvPr/>
        </p:nvSpPr>
        <p:spPr>
          <a:xfrm>
            <a:off x="731520" y="762000"/>
            <a:ext cx="10810240" cy="369332"/>
          </a:xfrm>
          <a:prstGeom prst="rect">
            <a:avLst/>
          </a:prstGeom>
          <a:noFill/>
        </p:spPr>
        <p:txBody>
          <a:bodyPr wrap="square" rtlCol="0">
            <a:spAutoFit/>
          </a:bodyPr>
          <a:lstStyle/>
          <a:p>
            <a:r>
              <a:rPr lang="en-GB"/>
              <a:t>                                                       </a:t>
            </a:r>
            <a:endParaRPr lang="en-GB" dirty="0"/>
          </a:p>
        </p:txBody>
      </p:sp>
      <p:sp>
        <p:nvSpPr>
          <p:cNvPr id="3" name="TextBox 2">
            <a:extLst>
              <a:ext uri="{FF2B5EF4-FFF2-40B4-BE49-F238E27FC236}">
                <a16:creationId xmlns:a16="http://schemas.microsoft.com/office/drawing/2014/main" id="{CD1ED2CD-B536-95BA-3744-8F9D25782170}"/>
              </a:ext>
            </a:extLst>
          </p:cNvPr>
          <p:cNvSpPr txBox="1"/>
          <p:nvPr/>
        </p:nvSpPr>
        <p:spPr>
          <a:xfrm>
            <a:off x="436880" y="386080"/>
            <a:ext cx="11369040" cy="4339650"/>
          </a:xfrm>
          <a:prstGeom prst="rect">
            <a:avLst/>
          </a:prstGeom>
          <a:noFill/>
        </p:spPr>
        <p:txBody>
          <a:bodyPr wrap="square" rtlCol="0">
            <a:spAutoFit/>
          </a:bodyPr>
          <a:lstStyle/>
          <a:p>
            <a:r>
              <a:rPr lang="en-GB" dirty="0"/>
              <a:t>                                                       </a:t>
            </a:r>
            <a:r>
              <a:rPr lang="en-GB" sz="3600" b="1" i="1" dirty="0"/>
              <a:t>University of Wales Trinity St DAVID</a:t>
            </a:r>
          </a:p>
          <a:p>
            <a:r>
              <a:rPr lang="en-GB" sz="2400" b="1" dirty="0"/>
              <a:t>COURSE NAME </a:t>
            </a:r>
            <a:r>
              <a:rPr lang="en-GB" sz="2400" dirty="0"/>
              <a:t> ACADAMIC SKILLS </a:t>
            </a:r>
          </a:p>
          <a:p>
            <a:r>
              <a:rPr lang="en-GB" sz="2400" b="1" dirty="0"/>
              <a:t>                                      </a:t>
            </a:r>
            <a:r>
              <a:rPr lang="en-GB" sz="2400" dirty="0"/>
              <a:t>GROUP 7</a:t>
            </a:r>
          </a:p>
          <a:p>
            <a:endParaRPr lang="en-GB" sz="2400" b="1" dirty="0"/>
          </a:p>
          <a:p>
            <a:r>
              <a:rPr lang="en-GB" sz="2400" b="1" dirty="0"/>
              <a:t>SUBMITTED BY  </a:t>
            </a:r>
            <a:r>
              <a:rPr lang="en-GB" sz="2400" dirty="0"/>
              <a:t>ARIAM YEMANE AREFAINE</a:t>
            </a:r>
          </a:p>
          <a:p>
            <a:r>
              <a:rPr lang="en-GB" sz="2400" b="1" dirty="0"/>
              <a:t>STUDENT ID </a:t>
            </a:r>
            <a:r>
              <a:rPr lang="en-GB" sz="2400" dirty="0"/>
              <a:t>2416065</a:t>
            </a:r>
          </a:p>
          <a:p>
            <a:r>
              <a:rPr lang="en-GB" sz="2400" b="1" dirty="0"/>
              <a:t>COURSE  </a:t>
            </a:r>
            <a:r>
              <a:rPr lang="en-GB" sz="2400" dirty="0"/>
              <a:t>CERTHE BUSINESS SKILLS FOR THE WORKPLACE</a:t>
            </a:r>
          </a:p>
          <a:p>
            <a:endParaRPr lang="en-GB" sz="2400" b="1" dirty="0"/>
          </a:p>
          <a:p>
            <a:r>
              <a:rPr lang="en-GB" sz="2400" b="1" dirty="0"/>
              <a:t>SUBMITTED TO </a:t>
            </a:r>
            <a:r>
              <a:rPr lang="en-GB" sz="2400" dirty="0"/>
              <a:t>LLOYD BEHARRY</a:t>
            </a:r>
          </a:p>
          <a:p>
            <a:endParaRPr lang="en-GB" sz="2400" b="1" dirty="0"/>
          </a:p>
          <a:p>
            <a:r>
              <a:rPr lang="en-GB" sz="2400" b="1" dirty="0"/>
              <a:t>DATE OF SUBMISSION; </a:t>
            </a:r>
            <a:r>
              <a:rPr lang="en-GB" sz="2400" dirty="0"/>
              <a:t>17/12/2024</a:t>
            </a:r>
            <a:endParaRPr lang="en-GB" sz="2400" b="1" dirty="0"/>
          </a:p>
        </p:txBody>
      </p:sp>
    </p:spTree>
    <p:extLst>
      <p:ext uri="{BB962C8B-B14F-4D97-AF65-F5344CB8AC3E}">
        <p14:creationId xmlns:p14="http://schemas.microsoft.com/office/powerpoint/2010/main" val="3250204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7A090E-3215-DDDC-31FB-07E70599CBC6}"/>
              </a:ext>
            </a:extLst>
          </p:cNvPr>
          <p:cNvSpPr txBox="1"/>
          <p:nvPr/>
        </p:nvSpPr>
        <p:spPr>
          <a:xfrm>
            <a:off x="3241040" y="1499771"/>
            <a:ext cx="8950960" cy="1446550"/>
          </a:xfrm>
          <a:prstGeom prst="rect">
            <a:avLst/>
          </a:prstGeom>
          <a:noFill/>
        </p:spPr>
        <p:txBody>
          <a:bodyPr wrap="square" rtlCol="0">
            <a:spAutoFit/>
          </a:bodyPr>
          <a:lstStyle/>
          <a:p>
            <a:r>
              <a:rPr lang="en-GB" sz="4400" b="1" dirty="0">
                <a:solidFill>
                  <a:srgbClr val="0070C0"/>
                </a:solidFill>
              </a:rPr>
              <a:t>Reflective Report Using Gibbs’</a:t>
            </a:r>
          </a:p>
          <a:p>
            <a:r>
              <a:rPr lang="en-GB" sz="4400" b="1" dirty="0">
                <a:solidFill>
                  <a:srgbClr val="0070C0"/>
                </a:solidFill>
              </a:rPr>
              <a:t>Reflective cycle</a:t>
            </a:r>
          </a:p>
        </p:txBody>
      </p:sp>
    </p:spTree>
    <p:extLst>
      <p:ext uri="{BB962C8B-B14F-4D97-AF65-F5344CB8AC3E}">
        <p14:creationId xmlns:p14="http://schemas.microsoft.com/office/powerpoint/2010/main" val="4105008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7A28CA-D4F1-B9B1-AF6F-85214D48515A}"/>
              </a:ext>
            </a:extLst>
          </p:cNvPr>
          <p:cNvSpPr txBox="1"/>
          <p:nvPr/>
        </p:nvSpPr>
        <p:spPr>
          <a:xfrm>
            <a:off x="741680" y="2072640"/>
            <a:ext cx="11348720" cy="3293209"/>
          </a:xfrm>
          <a:prstGeom prst="rect">
            <a:avLst/>
          </a:prstGeom>
          <a:noFill/>
        </p:spPr>
        <p:txBody>
          <a:bodyPr wrap="square" rtlCol="0">
            <a:spAutoFit/>
          </a:bodyPr>
          <a:lstStyle/>
          <a:p>
            <a:r>
              <a:rPr lang="en-GB" sz="2800" b="1" dirty="0"/>
              <a:t>Reflective writing </a:t>
            </a:r>
            <a:r>
              <a:rPr lang="en-GB" sz="2000" dirty="0"/>
              <a:t>is  an academic  skill that allows students to critically </a:t>
            </a:r>
            <a:r>
              <a:rPr lang="en-GB" sz="2000" dirty="0" err="1"/>
              <a:t>analyze</a:t>
            </a:r>
            <a:r>
              <a:rPr lang="en-GB" sz="2000" dirty="0"/>
              <a:t> their experiences and improve their  future practices. Gibbs’ reflective   cycle is a popular model used to structure reflective writing. There are six stages: description</a:t>
            </a:r>
          </a:p>
          <a:p>
            <a:r>
              <a:rPr lang="en-GB" sz="2000" b="1" dirty="0"/>
              <a:t>                                                                                                     </a:t>
            </a:r>
            <a:r>
              <a:rPr lang="en-GB" sz="2000" dirty="0"/>
              <a:t>feelings</a:t>
            </a:r>
          </a:p>
          <a:p>
            <a:r>
              <a:rPr lang="en-GB" sz="2000" b="1" dirty="0"/>
              <a:t>                                                                                                     </a:t>
            </a:r>
            <a:r>
              <a:rPr lang="en-GB" sz="2000" dirty="0"/>
              <a:t>Evaluation</a:t>
            </a:r>
          </a:p>
          <a:p>
            <a:r>
              <a:rPr lang="en-GB" sz="2000" b="1" dirty="0"/>
              <a:t>                                                                                                      </a:t>
            </a:r>
            <a:r>
              <a:rPr lang="en-GB" sz="2000" dirty="0"/>
              <a:t>analysis</a:t>
            </a:r>
          </a:p>
          <a:p>
            <a:r>
              <a:rPr lang="en-GB" sz="2000" b="1" dirty="0"/>
              <a:t>                                                                                                      </a:t>
            </a:r>
            <a:r>
              <a:rPr lang="en-GB" sz="2000" dirty="0"/>
              <a:t>conclusion and</a:t>
            </a:r>
          </a:p>
          <a:p>
            <a:r>
              <a:rPr lang="en-GB" sz="2000" b="1" dirty="0"/>
              <a:t>                                                                                                      </a:t>
            </a:r>
            <a:r>
              <a:rPr lang="en-GB" sz="2000" dirty="0"/>
              <a:t>action plan.</a:t>
            </a:r>
          </a:p>
          <a:p>
            <a:r>
              <a:rPr lang="en-GB" sz="2000" dirty="0"/>
              <a:t>This report reflects on how learning through Moodle has helped me to  develop my academic skills, focusing on academic writing skills, research skills, and summarizing skills.</a:t>
            </a:r>
            <a:endParaRPr lang="en-GB" sz="2800" dirty="0"/>
          </a:p>
        </p:txBody>
      </p:sp>
    </p:spTree>
    <p:extLst>
      <p:ext uri="{BB962C8B-B14F-4D97-AF65-F5344CB8AC3E}">
        <p14:creationId xmlns:p14="http://schemas.microsoft.com/office/powerpoint/2010/main" val="1399343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CCB3A3-A83F-AD35-25B5-6BE39DC30983}"/>
              </a:ext>
            </a:extLst>
          </p:cNvPr>
          <p:cNvSpPr txBox="1"/>
          <p:nvPr/>
        </p:nvSpPr>
        <p:spPr>
          <a:xfrm>
            <a:off x="812800" y="1412240"/>
            <a:ext cx="11277600" cy="3293209"/>
          </a:xfrm>
          <a:prstGeom prst="rect">
            <a:avLst/>
          </a:prstGeom>
          <a:noFill/>
        </p:spPr>
        <p:txBody>
          <a:bodyPr wrap="square" rtlCol="0">
            <a:spAutoFit/>
          </a:bodyPr>
          <a:lstStyle/>
          <a:p>
            <a:r>
              <a:rPr lang="en-GB" sz="2800" b="1" dirty="0"/>
              <a:t>Description:  </a:t>
            </a:r>
            <a:r>
              <a:rPr lang="en-GB" sz="2000" dirty="0"/>
              <a:t>during my time using Moodle for academic purposes, I engaged with various resources and assignments designed to enhance my academic skills. The platform provided access to numerous articles, videos, and interactive activities focused on improving writing, research, and </a:t>
            </a:r>
          </a:p>
          <a:p>
            <a:r>
              <a:rPr lang="en-GB" sz="2000" dirty="0"/>
              <a:t>Summarizing abilities.</a:t>
            </a:r>
          </a:p>
          <a:p>
            <a:r>
              <a:rPr lang="en-GB" sz="2000" dirty="0"/>
              <a:t>    in terms of research skills, Moodle featured tutorials on identifying credible sources, using database effectively, and understanding citation styles. These resources were crucial in helping me  navigate the amount of information available online and select the most relevant and reliable sources for my exam.</a:t>
            </a:r>
          </a:p>
          <a:p>
            <a:r>
              <a:rPr lang="en-GB" sz="2000" dirty="0"/>
              <a:t>    for summarizing skills, Moodle offered exercises that focused on complex texts into summaries. These activities identifying key ideas information to capture the essence of the material.</a:t>
            </a:r>
            <a:endParaRPr lang="en-GB" sz="2800" dirty="0"/>
          </a:p>
        </p:txBody>
      </p:sp>
    </p:spTree>
    <p:extLst>
      <p:ext uri="{BB962C8B-B14F-4D97-AF65-F5344CB8AC3E}">
        <p14:creationId xmlns:p14="http://schemas.microsoft.com/office/powerpoint/2010/main" val="4281056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A1C177-424F-9EF2-598C-E1037EC80372}"/>
              </a:ext>
            </a:extLst>
          </p:cNvPr>
          <p:cNvSpPr txBox="1"/>
          <p:nvPr/>
        </p:nvSpPr>
        <p:spPr>
          <a:xfrm>
            <a:off x="589280" y="1391920"/>
            <a:ext cx="11460480" cy="3293209"/>
          </a:xfrm>
          <a:prstGeom prst="rect">
            <a:avLst/>
          </a:prstGeom>
          <a:noFill/>
        </p:spPr>
        <p:txBody>
          <a:bodyPr wrap="square" rtlCol="0">
            <a:spAutoFit/>
          </a:bodyPr>
          <a:lstStyle/>
          <a:p>
            <a:r>
              <a:rPr lang="en-GB" sz="2800" b="1" dirty="0"/>
              <a:t>Feelings </a:t>
            </a:r>
            <a:r>
              <a:rPr lang="en-GB" sz="2000" dirty="0"/>
              <a:t>I felt overwhelmed by the volume of information available on Moodle. However, as I through the resources and completed assignments , I began to feel more confident in ability to manage </a:t>
            </a:r>
          </a:p>
          <a:p>
            <a:r>
              <a:rPr lang="en-GB" sz="2000" dirty="0"/>
              <a:t>and information effectively.  The structured nature of the modules helped initial anxiety. Each Module was broken down into manageable sections with clear objectives and outcomes. This organization made it easier for me to focus on one skill at a time without feeling overloaded.</a:t>
            </a:r>
          </a:p>
          <a:p>
            <a:endParaRPr lang="en-GB" sz="2000" dirty="0"/>
          </a:p>
          <a:p>
            <a:r>
              <a:rPr lang="en-GB" sz="2000" dirty="0"/>
              <a:t>      As I progressed through the modules, I experienced a growing sense of accomplishment. Successfully completing exercises and receiving feedback from instructors boosted my confidence in my abilities. I began to see improvements in my writing style, research techniques, and summarizing capabilities.</a:t>
            </a:r>
            <a:endParaRPr lang="en-GB" sz="2800" dirty="0"/>
          </a:p>
        </p:txBody>
      </p:sp>
    </p:spTree>
    <p:extLst>
      <p:ext uri="{BB962C8B-B14F-4D97-AF65-F5344CB8AC3E}">
        <p14:creationId xmlns:p14="http://schemas.microsoft.com/office/powerpoint/2010/main" val="3709597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301E43-7540-DC84-8EEA-966530C2CC7C}"/>
              </a:ext>
            </a:extLst>
          </p:cNvPr>
          <p:cNvSpPr txBox="1"/>
          <p:nvPr/>
        </p:nvSpPr>
        <p:spPr>
          <a:xfrm>
            <a:off x="579120" y="538480"/>
            <a:ext cx="11511280" cy="6186309"/>
          </a:xfrm>
          <a:prstGeom prst="rect">
            <a:avLst/>
          </a:prstGeom>
          <a:noFill/>
        </p:spPr>
        <p:txBody>
          <a:bodyPr wrap="square" rtlCol="0">
            <a:spAutoFit/>
          </a:bodyPr>
          <a:lstStyle/>
          <a:p>
            <a:r>
              <a:rPr lang="en-GB" sz="2800" b="1" dirty="0"/>
              <a:t>Evaluation </a:t>
            </a:r>
            <a:r>
              <a:rPr lang="en-GB" sz="2000" dirty="0"/>
              <a:t> the Moodle platform was Instrumental in developing my academic writing skills. It offered structured guidance on how to organize essays with clear introductions, bodies and conclusions. Additionally, the importance of using appropriate vocabulary and maintaining a formal tone. These resources  improved my ability to produce well structured and essays.</a:t>
            </a:r>
          </a:p>
          <a:p>
            <a:r>
              <a:rPr lang="en-GB" sz="2000" b="1" dirty="0"/>
              <a:t>      </a:t>
            </a:r>
            <a:r>
              <a:rPr lang="en-GB" sz="2800" b="1" dirty="0"/>
              <a:t> </a:t>
            </a:r>
            <a:r>
              <a:rPr lang="en-GB" sz="2000" dirty="0"/>
              <a:t>research skills, Moodle provided tutorials on how to find reliable sources an evaluate their relevance. This was particularly beneficial in my ability to support arguments with credible evidence.</a:t>
            </a:r>
          </a:p>
          <a:p>
            <a:r>
              <a:rPr lang="en-GB" sz="2000" b="1" dirty="0"/>
              <a:t>      </a:t>
            </a:r>
            <a:r>
              <a:rPr lang="en-GB" sz="2000" dirty="0"/>
              <a:t>Moodle also offered strategies for effective summarizing. Learning to identify key ideas and discard irrelevant information helped me create summaries that captured the essence of complex texts.</a:t>
            </a:r>
          </a:p>
          <a:p>
            <a:r>
              <a:rPr lang="en-GB" sz="2000" b="1" dirty="0"/>
              <a:t>  </a:t>
            </a:r>
            <a:r>
              <a:rPr lang="en-GB" sz="2000" dirty="0"/>
              <a:t>the summarizing exercises offered by Moodle were instrumental in my ability to complex information into summaries. These activities taught me how to identify main ideas quickly and unnecessary details. I became more efficient in processing large volumes of information. A skills that proved beneficial not only in academics but also in everyday life.</a:t>
            </a:r>
            <a:endParaRPr lang="en-GB" sz="2000" b="1" dirty="0"/>
          </a:p>
          <a:p>
            <a:r>
              <a:rPr lang="en-GB" sz="2000" b="1" dirty="0"/>
              <a:t>A positive aspect </a:t>
            </a:r>
            <a:r>
              <a:rPr lang="en-GB" sz="2000" dirty="0"/>
              <a:t>was I gained about the importance of early preparation. If I had attempted to upload the assignment earlier, I could have addressed the technical issues without the added pressure of a deadline. This experience taught me a valuable  lesson about time management and preparedness in an online learning environment.</a:t>
            </a:r>
            <a:endParaRPr lang="en-GB" sz="2000" b="1" dirty="0"/>
          </a:p>
        </p:txBody>
      </p:sp>
    </p:spTree>
    <p:extLst>
      <p:ext uri="{BB962C8B-B14F-4D97-AF65-F5344CB8AC3E}">
        <p14:creationId xmlns:p14="http://schemas.microsoft.com/office/powerpoint/2010/main" val="1001009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2E07EA-311D-9FDD-3BAC-B3913B28FB85}"/>
              </a:ext>
            </a:extLst>
          </p:cNvPr>
          <p:cNvSpPr txBox="1"/>
          <p:nvPr/>
        </p:nvSpPr>
        <p:spPr>
          <a:xfrm>
            <a:off x="812800" y="1473200"/>
            <a:ext cx="11216640" cy="1323439"/>
          </a:xfrm>
          <a:prstGeom prst="rect">
            <a:avLst/>
          </a:prstGeom>
          <a:noFill/>
        </p:spPr>
        <p:txBody>
          <a:bodyPr wrap="square" rtlCol="0">
            <a:spAutoFit/>
          </a:bodyPr>
          <a:lstStyle/>
          <a:p>
            <a:r>
              <a:rPr lang="en-GB" dirty="0"/>
              <a:t> </a:t>
            </a:r>
            <a:r>
              <a:rPr lang="en-GB" sz="2000" b="1" dirty="0"/>
              <a:t>negative aspects </a:t>
            </a:r>
            <a:r>
              <a:rPr lang="en-GB" sz="2000" dirty="0"/>
              <a:t>my lack of familiarity with Moodle’s interface and technical requirements created unnecessary stress. My limited technical skills , such as compressing files, revealed an area where I needed improvement. These factors combined to make the experience more challenging than it needed to be.</a:t>
            </a:r>
            <a:endParaRPr lang="en-GB" dirty="0"/>
          </a:p>
        </p:txBody>
      </p:sp>
    </p:spTree>
    <p:extLst>
      <p:ext uri="{BB962C8B-B14F-4D97-AF65-F5344CB8AC3E}">
        <p14:creationId xmlns:p14="http://schemas.microsoft.com/office/powerpoint/2010/main" val="971235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B5E9EF-88FD-B966-27C4-DBE149720500}"/>
              </a:ext>
            </a:extLst>
          </p:cNvPr>
          <p:cNvSpPr txBox="1"/>
          <p:nvPr/>
        </p:nvSpPr>
        <p:spPr>
          <a:xfrm>
            <a:off x="441960" y="1310640"/>
            <a:ext cx="11308080" cy="5139869"/>
          </a:xfrm>
          <a:prstGeom prst="rect">
            <a:avLst/>
          </a:prstGeom>
          <a:noFill/>
        </p:spPr>
        <p:txBody>
          <a:bodyPr wrap="square" rtlCol="0">
            <a:spAutoFit/>
          </a:bodyPr>
          <a:lstStyle/>
          <a:p>
            <a:r>
              <a:rPr lang="en-GB" sz="2800" b="1" dirty="0"/>
              <a:t>Analysis </a:t>
            </a:r>
            <a:r>
              <a:rPr lang="en-GB" sz="2000" dirty="0"/>
              <a:t>the structured approach provided by Gibbs’ Reflective cycle allowed me to systematically reflect on my learning experiences. By </a:t>
            </a:r>
            <a:r>
              <a:rPr lang="en-GB" sz="2000" dirty="0" err="1"/>
              <a:t>analyzing</a:t>
            </a:r>
            <a:r>
              <a:rPr lang="en-GB" sz="2000" dirty="0"/>
              <a:t> each stage of the cycle, I was able to identify specific areas where I excelled and areas needing improvement. For example: while my summarizing skills improved significantly, I realized that I needed more practice information from multiple sources.</a:t>
            </a:r>
          </a:p>
          <a:p>
            <a:r>
              <a:rPr lang="en-GB" sz="2000" b="1" dirty="0"/>
              <a:t>      </a:t>
            </a:r>
            <a:r>
              <a:rPr lang="en-GB" sz="2000" dirty="0"/>
              <a:t>The description stage helped me identify specific activities and resources that were most beneficial in my academic skills. This helped me to focus on areas where I needed further practice or exploration. </a:t>
            </a:r>
          </a:p>
          <a:p>
            <a:r>
              <a:rPr lang="en-GB" sz="2000" dirty="0"/>
              <a:t>      Reflecting on my feelings provided valuable into emotions influenced my learning process. It develops to strategies for managing stress and anxiety when faced with challenging tasks or unfamiliar content.</a:t>
            </a:r>
          </a:p>
          <a:p>
            <a:r>
              <a:rPr lang="en-GB" sz="2000" dirty="0"/>
              <a:t>       The assess to both positive outcomes and areas for improvement. By acknowledging strengths such as analytical thinking while addressing weaknesses like argument source evaluation criteria. This balanced continues growth rather than or discouragement.</a:t>
            </a:r>
          </a:p>
          <a:p>
            <a:endParaRPr lang="en-GB" sz="2000" dirty="0"/>
          </a:p>
          <a:p>
            <a:r>
              <a:rPr lang="en-GB" sz="2000" b="1" dirty="0"/>
              <a:t>     </a:t>
            </a:r>
            <a:endParaRPr lang="en-GB" sz="2800" b="1" dirty="0"/>
          </a:p>
        </p:txBody>
      </p:sp>
    </p:spTree>
    <p:extLst>
      <p:ext uri="{BB962C8B-B14F-4D97-AF65-F5344CB8AC3E}">
        <p14:creationId xmlns:p14="http://schemas.microsoft.com/office/powerpoint/2010/main" val="2597611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3A9A14-EA5F-6266-4F55-F590F2B26CDB}"/>
              </a:ext>
            </a:extLst>
          </p:cNvPr>
          <p:cNvSpPr txBox="1"/>
          <p:nvPr/>
        </p:nvSpPr>
        <p:spPr>
          <a:xfrm>
            <a:off x="355600" y="1300480"/>
            <a:ext cx="11257280" cy="3293209"/>
          </a:xfrm>
          <a:prstGeom prst="rect">
            <a:avLst/>
          </a:prstGeom>
          <a:noFill/>
        </p:spPr>
        <p:txBody>
          <a:bodyPr wrap="square" rtlCol="0">
            <a:spAutoFit/>
          </a:bodyPr>
          <a:lstStyle/>
          <a:p>
            <a:r>
              <a:rPr lang="en-GB" sz="2800" b="1" dirty="0"/>
              <a:t>Conclusion </a:t>
            </a:r>
            <a:r>
              <a:rPr lang="en-GB" sz="2000" dirty="0"/>
              <a:t>the use Moodle as a learning tool has been invaluable in developing my academic skills. The Moodle resources helped me  to develop my writing style by focusing on clarity. My research skills improved through guided practice in evaluating sources. Additionally, summarizing exercises taught me how to complex information into its most essential points.</a:t>
            </a:r>
          </a:p>
          <a:p>
            <a:r>
              <a:rPr lang="en-GB" sz="2000" b="1" dirty="0"/>
              <a:t>      1 structured learning </a:t>
            </a:r>
            <a:r>
              <a:rPr lang="en-GB" sz="2000" dirty="0"/>
              <a:t>the organized nature of Moodle’s modules provided for skill development without learners with information at once.</a:t>
            </a:r>
          </a:p>
          <a:p>
            <a:r>
              <a:rPr lang="en-GB" sz="2000" b="1" dirty="0"/>
              <a:t>       2 emotional awareness </a:t>
            </a:r>
            <a:r>
              <a:rPr lang="en-GB" sz="2000" dirty="0"/>
              <a:t>recognizing emotional responses during learning processes helped manage stress/ anxiety effectively  leading towards increased confidence over time.</a:t>
            </a:r>
          </a:p>
          <a:p>
            <a:r>
              <a:rPr lang="en-GB" sz="2000" b="1" dirty="0"/>
              <a:t>       3 transferable skills </a:t>
            </a:r>
            <a:r>
              <a:rPr lang="en-GB" sz="2000" dirty="0" err="1"/>
              <a:t>skills</a:t>
            </a:r>
            <a:r>
              <a:rPr lang="en-GB" sz="2000" dirty="0"/>
              <a:t> developed through Moodle beyond academics into everyday life. It overall efficiency / effectiveness across contexts/ daily basis outside classroom settings too.</a:t>
            </a:r>
            <a:endParaRPr lang="en-GB" sz="2800" b="1" dirty="0"/>
          </a:p>
        </p:txBody>
      </p:sp>
    </p:spTree>
    <p:extLst>
      <p:ext uri="{BB962C8B-B14F-4D97-AF65-F5344CB8AC3E}">
        <p14:creationId xmlns:p14="http://schemas.microsoft.com/office/powerpoint/2010/main" val="489284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C83B67-52EB-4472-47D8-58445B0B0342}"/>
              </a:ext>
            </a:extLst>
          </p:cNvPr>
          <p:cNvSpPr txBox="1"/>
          <p:nvPr/>
        </p:nvSpPr>
        <p:spPr>
          <a:xfrm>
            <a:off x="589280" y="1280160"/>
            <a:ext cx="11247120" cy="5262979"/>
          </a:xfrm>
          <a:prstGeom prst="rect">
            <a:avLst/>
          </a:prstGeom>
          <a:noFill/>
        </p:spPr>
        <p:txBody>
          <a:bodyPr wrap="square" rtlCol="0">
            <a:spAutoFit/>
          </a:bodyPr>
          <a:lstStyle/>
          <a:p>
            <a:r>
              <a:rPr lang="en-GB" sz="2800" b="1" dirty="0"/>
              <a:t>Action plan </a:t>
            </a:r>
            <a:r>
              <a:rPr lang="en-GB" sz="2000" dirty="0"/>
              <a:t>I plan to continue using the strategies learned through Moodle to my academic skills. I will practice drafting outlines before starting essays to logical flow of ideas. In research I will </a:t>
            </a:r>
            <a:r>
              <a:rPr lang="en-GB" sz="2000" dirty="0" err="1"/>
              <a:t>pritoitize</a:t>
            </a:r>
            <a:r>
              <a:rPr lang="en-GB" sz="2000" dirty="0"/>
              <a:t> using reviewed journals and database for sourcing information. To improve summarizing articles from different disciplines.</a:t>
            </a:r>
          </a:p>
          <a:p>
            <a:r>
              <a:rPr lang="en-GB" sz="2000" b="1" dirty="0"/>
              <a:t>            </a:t>
            </a:r>
            <a:r>
              <a:rPr lang="en-GB" sz="2000" dirty="0"/>
              <a:t>In conclusion, Gibbs’ Reflective cycle provided a valuable framework for reflecting on my learning experiences with Moodle. By systematically evaluating each stage of the cycle, I gained insights into my strengths and areas for growth in academic writing, research, and summarizing skills.  </a:t>
            </a:r>
          </a:p>
          <a:p>
            <a:r>
              <a:rPr lang="en-GB" sz="2800" b="1" dirty="0"/>
              <a:t>       </a:t>
            </a:r>
            <a:r>
              <a:rPr lang="en-GB" sz="2000" b="1" dirty="0"/>
              <a:t>writing practice </a:t>
            </a:r>
            <a:r>
              <a:rPr lang="en-GB" sz="2000" dirty="0"/>
              <a:t>to continue improving writing style , I plan regular practice sessions focusing specifically on drafting outlines before starting essays.  Logical flow ideas throughout entire piece than disjointed across paragraphs randomly placed together without any real connection between them whatsoever.</a:t>
            </a:r>
          </a:p>
          <a:p>
            <a:r>
              <a:rPr lang="en-GB" sz="2000" dirty="0"/>
              <a:t>         </a:t>
            </a:r>
            <a:r>
              <a:rPr lang="en-GB" sz="2000" b="1" dirty="0"/>
              <a:t>Familiarize myself with Moodle </a:t>
            </a:r>
            <a:r>
              <a:rPr lang="en-GB" sz="2000" dirty="0"/>
              <a:t>I will dedicate time to exploring Moodle and its features, including assignment submissions . This will help me become more confident to know the platform and reduce encountering similar issues in the future.</a:t>
            </a:r>
          </a:p>
          <a:p>
            <a:r>
              <a:rPr lang="en-GB" sz="2000" dirty="0"/>
              <a:t>        </a:t>
            </a:r>
            <a:r>
              <a:rPr lang="en-GB" sz="2000" b="1" dirty="0"/>
              <a:t>improve technical skills </a:t>
            </a:r>
            <a:r>
              <a:rPr lang="en-GB" sz="2000" dirty="0"/>
              <a:t>I plan to take an online course or tutorial on basic digital skills.</a:t>
            </a:r>
          </a:p>
          <a:p>
            <a:r>
              <a:rPr lang="en-GB" sz="2000" b="1" dirty="0"/>
              <a:t>        </a:t>
            </a:r>
          </a:p>
        </p:txBody>
      </p:sp>
    </p:spTree>
    <p:extLst>
      <p:ext uri="{BB962C8B-B14F-4D97-AF65-F5344CB8AC3E}">
        <p14:creationId xmlns:p14="http://schemas.microsoft.com/office/powerpoint/2010/main" val="9088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CBE39A-D58E-0AA0-C79B-18C5340D8DE1}"/>
              </a:ext>
            </a:extLst>
          </p:cNvPr>
          <p:cNvSpPr txBox="1"/>
          <p:nvPr/>
        </p:nvSpPr>
        <p:spPr>
          <a:xfrm>
            <a:off x="751840" y="2123440"/>
            <a:ext cx="10962640" cy="2246769"/>
          </a:xfrm>
          <a:prstGeom prst="rect">
            <a:avLst/>
          </a:prstGeom>
          <a:noFill/>
        </p:spPr>
        <p:txBody>
          <a:bodyPr wrap="square" rtlCol="0">
            <a:spAutoFit/>
          </a:bodyPr>
          <a:lstStyle/>
          <a:p>
            <a:r>
              <a:rPr lang="en-GB" sz="2000" b="1" dirty="0"/>
              <a:t>Time management</a:t>
            </a:r>
            <a:r>
              <a:rPr lang="en-GB" sz="2000" dirty="0"/>
              <a:t> for my next course I will create a schedule for completing and submitting assignments , to upload them at least 48 hours before the deadline . This will allow time to resolve any unexpected issues without the added pressure of an impending deadline.</a:t>
            </a:r>
          </a:p>
          <a:p>
            <a:r>
              <a:rPr lang="en-GB" sz="2000" b="1" dirty="0"/>
              <a:t>Advocate for clearer instructions </a:t>
            </a:r>
            <a:r>
              <a:rPr lang="en-GB" sz="2000" dirty="0"/>
              <a:t>I will provide feedback to my teachers about the usability of </a:t>
            </a:r>
            <a:r>
              <a:rPr lang="en-GB" sz="2000" dirty="0" err="1"/>
              <a:t>moodle</a:t>
            </a:r>
            <a:r>
              <a:rPr lang="en-GB" sz="2000" dirty="0"/>
              <a:t> and suggest including clearer instructions or video tutorials on how to use the platform effectively. This could benefit not only me but also other students who may be struggling with similar issues.</a:t>
            </a:r>
            <a:endParaRPr lang="en-GB" sz="2000" b="1" dirty="0"/>
          </a:p>
        </p:txBody>
      </p:sp>
    </p:spTree>
    <p:extLst>
      <p:ext uri="{BB962C8B-B14F-4D97-AF65-F5344CB8AC3E}">
        <p14:creationId xmlns:p14="http://schemas.microsoft.com/office/powerpoint/2010/main" val="3740140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D7BDD9-93C1-B16E-9F47-16FAAE246B05}"/>
              </a:ext>
            </a:extLst>
          </p:cNvPr>
          <p:cNvSpPr txBox="1"/>
          <p:nvPr/>
        </p:nvSpPr>
        <p:spPr>
          <a:xfrm>
            <a:off x="629920" y="1584960"/>
            <a:ext cx="11562080" cy="1015663"/>
          </a:xfrm>
          <a:prstGeom prst="rect">
            <a:avLst/>
          </a:prstGeom>
          <a:noFill/>
        </p:spPr>
        <p:txBody>
          <a:bodyPr wrap="square" rtlCol="0">
            <a:spAutoFit/>
          </a:bodyPr>
          <a:lstStyle/>
          <a:p>
            <a:r>
              <a:rPr lang="en-GB" dirty="0"/>
              <a:t> </a:t>
            </a:r>
            <a:r>
              <a:rPr lang="en-GB" sz="2000" dirty="0"/>
              <a:t>in conclusion Gibbs’ Reflective cycle provided valuable framework reflecting upon learning experiences gained through use Moodle platform to evaluating  each stage cycle deeper insights strengths weaknesses within different skill areas.</a:t>
            </a:r>
            <a:endParaRPr lang="en-GB" dirty="0"/>
          </a:p>
        </p:txBody>
      </p:sp>
    </p:spTree>
    <p:extLst>
      <p:ext uri="{BB962C8B-B14F-4D97-AF65-F5344CB8AC3E}">
        <p14:creationId xmlns:p14="http://schemas.microsoft.com/office/powerpoint/2010/main" val="13599741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577</TotalTime>
  <Words>1306</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ariam arefaine</dc:creator>
  <cp:lastModifiedBy>ariam arefaine</cp:lastModifiedBy>
  <cp:revision>1</cp:revision>
  <dcterms:created xsi:type="dcterms:W3CDTF">2024-12-17T08:57:25Z</dcterms:created>
  <dcterms:modified xsi:type="dcterms:W3CDTF">2024-12-17T18:42:03Z</dcterms:modified>
</cp:coreProperties>
</file>