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7" r:id="rId2"/>
    <p:sldId id="259" r:id="rId3"/>
    <p:sldId id="260" r:id="rId4"/>
    <p:sldId id="261" r:id="rId5"/>
    <p:sldId id="262" r:id="rId6"/>
    <p:sldId id="263" r:id="rId7"/>
    <p:sldId id="275" r:id="rId8"/>
    <p:sldId id="268" r:id="rId9"/>
    <p:sldId id="266" r:id="rId10"/>
    <p:sldId id="269" r:id="rId11"/>
    <p:sldId id="270" r:id="rId12"/>
    <p:sldId id="271" r:id="rId13"/>
    <p:sldId id="272" r:id="rId14"/>
    <p:sldId id="273" r:id="rId15"/>
    <p:sldId id="274" r:id="rId16"/>
    <p:sldId id="264" r:id="rId17"/>
    <p:sldId id="265" r:id="rId18"/>
    <p:sldId id="276" r:id="rId19"/>
    <p:sldId id="277" r:id="rId20"/>
    <p:sldId id="282" r:id="rId21"/>
    <p:sldId id="278" r:id="rId22"/>
    <p:sldId id="279" r:id="rId23"/>
    <p:sldId id="281" r:id="rId24"/>
    <p:sldId id="283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3" r:id="rId33"/>
    <p:sldId id="292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7666" autoAdjust="0"/>
  </p:normalViewPr>
  <p:slideViewPr>
    <p:cSldViewPr snapToGrid="0">
      <p:cViewPr>
        <p:scale>
          <a:sx n="76" d="100"/>
          <a:sy n="76" d="100"/>
        </p:scale>
        <p:origin x="-135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B1BC68-49E2-486B-B076-7C5226FA79A2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960313-5E7C-4F07-9DF1-4BA838ABB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7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6FCE014-0E07-4F2E-9A65-94106B44D315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671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40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45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537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59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48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511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200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33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705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65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DAE2738-1D07-4FF8-B2F5-A9759512CE43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33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59574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184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210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754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248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5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48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426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53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65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75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00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C3AF5-4641-467C-8485-46A46B104F57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8F3A6-96BB-45BD-ABB7-A81839460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313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://learnenglishteens.britishcouncil.org/study-break/video-zone/brief-history-writing" TargetMode="External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ngfl.ac.uk/curriculum/english/files/thesixtexttypes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-UHjxmHC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5DS2DnsJ0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holastic.com/teachers/story-starter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eyns.org.uk/alleyn/documents/Junior%20School%20Docs/Ed-Word/Ed-Word_2012-13/Ed-Word_2012-13_4L_March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4sCaAFkcwI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resource/114d5ea9-d5bf-487c-a4b4-d612d0dd5b3a/en" TargetMode="External"/><Relationship Id="rId2" Type="http://schemas.openxmlformats.org/officeDocument/2006/relationships/hyperlink" Target="https://hwb.gov.wales/creativity/resources/resource/fd08c706-e881-460d-90cc-570735e4783e/en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4writing.co.uk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consultations/education/nlnf/?lang=en" TargetMode="External"/><Relationship Id="rId5" Type="http://schemas.openxmlformats.org/officeDocument/2006/relationships/hyperlink" Target="http://www.youtube.com/watch?v=N4sCaAFkcwI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209800" y="1752602"/>
            <a:ext cx="7772400" cy="1829761"/>
          </a:xfrm>
        </p:spPr>
        <p:txBody>
          <a:bodyPr anchor="b"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SJEU5005/C</a:t>
            </a:r>
            <a:r>
              <a:rPr lang="en-GB" sz="4000" dirty="0" smtClean="0"/>
              <a:t> 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800" dirty="0"/>
              <a:t/>
            </a:r>
            <a:br>
              <a:rPr lang="en-GB" sz="4800" dirty="0"/>
            </a:br>
            <a:r>
              <a:rPr lang="en-GB" sz="4800" dirty="0"/>
              <a:t>The Three </a:t>
            </a:r>
            <a:r>
              <a:rPr lang="en-GB" sz="4800" dirty="0" err="1"/>
              <a:t>Rs</a:t>
            </a:r>
            <a:r>
              <a:rPr lang="en-GB" sz="4900" dirty="0"/>
              <a:t> </a:t>
            </a:r>
            <a:br>
              <a:rPr lang="en-GB" sz="4900" dirty="0"/>
            </a:br>
            <a:r>
              <a:rPr lang="en-GB" sz="4900" dirty="0"/>
              <a:t>Y Tri R</a:t>
            </a:r>
            <a:r>
              <a:rPr lang="en-US" sz="4900" dirty="0"/>
              <a:t/>
            </a:r>
            <a:br>
              <a:rPr lang="en-US" sz="4900" dirty="0"/>
            </a:br>
            <a:r>
              <a:rPr lang="en-GB" dirty="0" err="1" smtClean="0"/>
              <a:t>Sesiwn</a:t>
            </a:r>
            <a:r>
              <a:rPr lang="en-GB" smtClean="0"/>
              <a:t> 7/Session </a:t>
            </a:r>
            <a:r>
              <a:rPr lang="en-GB" dirty="0"/>
              <a:t>7</a:t>
            </a:r>
            <a:endParaRPr lang="en-GB" i="1" dirty="0"/>
          </a:p>
        </p:txBody>
      </p:sp>
      <p:pic>
        <p:nvPicPr>
          <p:cNvPr id="5123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414" y="3716338"/>
            <a:ext cx="4067175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616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 smtClean="0">
                <a:ea typeface="+mj-ea"/>
                <a:cs typeface="+mj-cs"/>
              </a:rPr>
              <a:t>Amcanion</a:t>
            </a:r>
            <a:r>
              <a:rPr lang="en-GB" dirty="0" smtClean="0">
                <a:ea typeface="+mj-ea"/>
                <a:cs typeface="+mj-cs"/>
              </a:rPr>
              <a:t>                          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Aims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8195" name="Text Placeholder 1"/>
          <p:cNvSpPr>
            <a:spLocks noGrp="1"/>
          </p:cNvSpPr>
          <p:nvPr>
            <p:ph type="body" idx="1"/>
          </p:nvPr>
        </p:nvSpPr>
        <p:spPr>
          <a:xfrm>
            <a:off x="1981200" y="5614988"/>
            <a:ext cx="4040188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8196" name="Text Placeholder 2"/>
          <p:cNvSpPr>
            <a:spLocks noGrp="1"/>
          </p:cNvSpPr>
          <p:nvPr>
            <p:ph type="body" sz="half" idx="3"/>
          </p:nvPr>
        </p:nvSpPr>
        <p:spPr>
          <a:xfrm>
            <a:off x="6194426" y="5629275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8197" name="Rectangle 3"/>
          <p:cNvSpPr>
            <a:spLocks noGrp="1" noChangeArrowheads="1"/>
          </p:cNvSpPr>
          <p:nvPr>
            <p:ph sz="quarter" idx="2"/>
          </p:nvPr>
        </p:nvSpPr>
        <p:spPr>
          <a:xfrm>
            <a:off x="1981200" y="1444626"/>
            <a:ext cx="4040188" cy="3941763"/>
          </a:xfrm>
          <a:ln>
            <a:solidFill>
              <a:schemeClr val="accent1"/>
            </a:solidFill>
            <a:headEnd/>
            <a:tailEnd/>
          </a:ln>
        </p:spPr>
        <p:txBody>
          <a:bodyPr/>
          <a:lstStyle/>
          <a:p>
            <a:r>
              <a:rPr lang="cy-GB" altLang="en-US" sz="2300" dirty="0">
                <a:ea typeface="ＭＳ Ｐゴシック" panose="020B0600070205080204" pitchFamily="34" charset="-128"/>
              </a:rPr>
              <a:t>Hybu dealltwriaeth o’r cyd-destun gwleidyddol a chymdeithasol o wella sgiliau llythrennedd a rhifedd.</a:t>
            </a:r>
            <a:endParaRPr lang="en-US" altLang="en-US" sz="2300" dirty="0">
              <a:ea typeface="ＭＳ Ｐゴシック" panose="020B0600070205080204" pitchFamily="34" charset="-128"/>
            </a:endParaRPr>
          </a:p>
          <a:p>
            <a:endParaRPr lang="en-US" altLang="en-US" sz="2300" dirty="0">
              <a:ea typeface="ＭＳ Ｐゴシック" panose="020B0600070205080204" pitchFamily="34" charset="-128"/>
            </a:endParaRPr>
          </a:p>
          <a:p>
            <a:r>
              <a:rPr lang="cy-GB" altLang="en-US" sz="2300" dirty="0">
                <a:ea typeface="ＭＳ Ｐゴシック" panose="020B0600070205080204" pitchFamily="34" charset="-128"/>
              </a:rPr>
              <a:t>Dadansoddi rôl </a:t>
            </a:r>
            <a:r>
              <a:rPr lang="cy-GB" altLang="en-US" sz="2300" dirty="0" smtClean="0">
                <a:ea typeface="ＭＳ Ｐゴシック" panose="020B0600070205080204" pitchFamily="34" charset="-128"/>
              </a:rPr>
              <a:t>llythrennedd,  </a:t>
            </a:r>
            <a:r>
              <a:rPr lang="cy-GB" altLang="en-US" sz="2300" dirty="0">
                <a:ea typeface="ＭＳ Ｐゴシック" panose="020B0600070205080204" pitchFamily="34" charset="-128"/>
              </a:rPr>
              <a:t>rhifedd a TGCh wrth gyfoethogi dysgu a chyrhaeddiad.</a:t>
            </a:r>
            <a:endParaRPr lang="en-US" altLang="en-US" sz="23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quarter" idx="4"/>
          </p:nvPr>
        </p:nvSpPr>
        <p:spPr>
          <a:xfrm>
            <a:off x="6169026" y="1444626"/>
            <a:ext cx="4041775" cy="3941763"/>
          </a:xfrm>
          <a:ln>
            <a:solidFill>
              <a:schemeClr val="accent3"/>
            </a:solidFill>
          </a:ln>
        </p:spPr>
        <p:txBody>
          <a:bodyPr/>
          <a:lstStyle/>
          <a:p>
            <a:pPr>
              <a:defRPr/>
            </a:pPr>
            <a:r>
              <a:rPr lang="en-GB" sz="2200" i="1" dirty="0"/>
              <a:t>To improve understanding of the political and social context of improving literacy and numeracy skills.</a:t>
            </a:r>
            <a:endParaRPr lang="en-US" sz="2200" i="1" dirty="0"/>
          </a:p>
          <a:p>
            <a:pPr marL="109537" indent="0">
              <a:buNone/>
              <a:defRPr/>
            </a:pPr>
            <a:endParaRPr lang="en-US" sz="2200" i="1" dirty="0"/>
          </a:p>
          <a:p>
            <a:pPr>
              <a:defRPr/>
            </a:pPr>
            <a:r>
              <a:rPr lang="en-GB" sz="2200" i="1" dirty="0"/>
              <a:t>To analyse the role of literacy, numeracy and ICT in enhancing learning and achievement.</a:t>
            </a:r>
          </a:p>
          <a:p>
            <a:pPr marL="109537" indent="0">
              <a:buNone/>
              <a:defRPr/>
            </a:pPr>
            <a:endParaRPr lang="en-US" i="1" dirty="0"/>
          </a:p>
          <a:p>
            <a:pPr>
              <a:defRPr/>
            </a:pPr>
            <a:endParaRPr lang="en-US" altLang="en-US" dirty="0" smtClean="0">
              <a:ea typeface="ＭＳ Ｐゴシック" pitchFamily="34" charset="-128"/>
            </a:endParaRPr>
          </a:p>
        </p:txBody>
      </p:sp>
      <p:pic>
        <p:nvPicPr>
          <p:cNvPr id="8199" name="Picture 5" descr="C:\Users\Dave\AppData\Local\Microsoft\Windows\Temporary Internet Files\Content.IE5\UIPWL3EI\MC9003836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53" y="3959226"/>
            <a:ext cx="1144587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897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err="1"/>
              <a:t>Deilliannau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                                   </a:t>
            </a:r>
            <a:r>
              <a:rPr lang="en-GB" sz="3600" i="1" dirty="0"/>
              <a:t>Learning Outcomes</a:t>
            </a:r>
            <a:r>
              <a:rPr lang="en-US" i="1" dirty="0">
                <a:effectLst/>
              </a:rPr>
              <a:t/>
            </a:r>
            <a:br>
              <a:rPr lang="en-US" i="1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0245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accent1"/>
            </a:solidFill>
            <a:headEnd/>
            <a:tailEnd/>
          </a:ln>
        </p:spPr>
        <p:txBody>
          <a:bodyPr/>
          <a:lstStyle/>
          <a:p>
            <a:r>
              <a:rPr lang="cy-GB" altLang="en-US" smtClean="0">
                <a:ea typeface="ＭＳ Ｐゴシック" panose="020B0600070205080204" pitchFamily="34" charset="-128"/>
              </a:rPr>
              <a:t>Gwerthuso'r tueddiadau allweddol wrth ddatblygu strategaethau rhifedd a llythrennedd ar draws holl gyfnodau’r gyfundrefn addysg.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/>
            </a:solidFill>
          </a:ln>
        </p:spPr>
        <p:txBody>
          <a:bodyPr/>
          <a:lstStyle/>
          <a:p>
            <a:pPr lvl="1">
              <a:defRPr/>
            </a:pPr>
            <a:r>
              <a:rPr lang="en-GB" altLang="en-US" sz="3000" i="1" dirty="0">
                <a:ea typeface="ＭＳ Ｐゴシック" panose="020B0600070205080204" pitchFamily="34" charset="-128"/>
              </a:rPr>
              <a:t>Evaluate the key trends in the development of numeracy and literacy strategies across all phases of the education system.</a:t>
            </a:r>
            <a:endParaRPr lang="en-US" altLang="en-US" sz="3000" i="1" dirty="0">
              <a:ea typeface="ＭＳ Ｐゴシック" panose="020B0600070205080204" pitchFamily="34" charset="-128"/>
            </a:endParaRPr>
          </a:p>
          <a:p>
            <a:pPr marL="107950" indent="0">
              <a:buNone/>
              <a:defRPr/>
            </a:pPr>
            <a:endParaRPr lang="en-US" altLang="en-US" sz="1800" dirty="0">
              <a:ea typeface="ＭＳ Ｐゴシック" panose="020B0600070205080204" pitchFamily="34" charset="-128"/>
            </a:endParaRPr>
          </a:p>
          <a:p>
            <a:pPr marL="107950" indent="0">
              <a:buNone/>
              <a:defRPr/>
            </a:pPr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0247" name="Picture 5" descr="C:\Users\Dave\AppData\Local\Microsoft\Windows\Temporary Internet Files\Content.IE5\UWE5TFNU\MC900441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764" y="4868864"/>
            <a:ext cx="3800475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02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>
                <a:solidFill>
                  <a:srgbClr val="4E5B6F"/>
                </a:solidFill>
              </a:rPr>
              <a:t/>
            </a:r>
            <a:br>
              <a:rPr lang="en-GB" dirty="0">
                <a:solidFill>
                  <a:srgbClr val="4E5B6F"/>
                </a:solidFill>
              </a:rPr>
            </a:br>
            <a:r>
              <a:rPr lang="en-GB" dirty="0">
                <a:solidFill>
                  <a:srgbClr val="4E5B6F"/>
                </a:solidFill>
              </a:rPr>
              <a:t/>
            </a:r>
            <a:br>
              <a:rPr lang="en-GB" dirty="0">
                <a:solidFill>
                  <a:srgbClr val="4E5B6F"/>
                </a:solidFill>
              </a:rPr>
            </a:br>
            <a:r>
              <a:rPr lang="en-GB" dirty="0" err="1">
                <a:solidFill>
                  <a:srgbClr val="4E5B6F"/>
                </a:solidFill>
              </a:rPr>
              <a:t>Deilliannau</a:t>
            </a:r>
            <a:r>
              <a:rPr lang="en-GB" dirty="0">
                <a:solidFill>
                  <a:srgbClr val="4E5B6F"/>
                </a:solidFill>
              </a:rPr>
              <a:t> </a:t>
            </a:r>
            <a:r>
              <a:rPr lang="en-GB" dirty="0" err="1">
                <a:solidFill>
                  <a:srgbClr val="4E5B6F"/>
                </a:solidFill>
              </a:rPr>
              <a:t>Dysgu</a:t>
            </a:r>
            <a:r>
              <a:rPr lang="en-GB" dirty="0">
                <a:solidFill>
                  <a:srgbClr val="4E5B6F"/>
                </a:solidFill>
              </a:rPr>
              <a:t>                                </a:t>
            </a:r>
            <a:r>
              <a:rPr lang="en-GB" i="1" dirty="0" err="1" smtClean="0">
                <a:solidFill>
                  <a:srgbClr val="4E5B6F"/>
                </a:solidFill>
              </a:rPr>
              <a:t>LearningOutcomes</a:t>
            </a:r>
            <a:r>
              <a:rPr lang="en-US" sz="5400" i="1" dirty="0">
                <a:solidFill>
                  <a:srgbClr val="4E5B6F"/>
                </a:solidFill>
              </a:rPr>
              <a:t/>
            </a:r>
            <a:br>
              <a:rPr lang="en-US" sz="5400" i="1" dirty="0">
                <a:solidFill>
                  <a:srgbClr val="4E5B6F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11269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accent1"/>
            </a:solidFill>
            <a:headEnd/>
            <a:tailEnd/>
          </a:ln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2400">
                <a:ea typeface="ＭＳ Ｐゴシック" panose="020B0600070205080204" pitchFamily="34" charset="-128"/>
              </a:rPr>
              <a:t>Gwerthuso’r cysylltiadau rhwng llythrennedd a meysydd eraill y cwricwlwm a rhwng rhifedd a meysydd eraill y cwricwlwm.</a:t>
            </a: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8195" name="Content Placeholder 6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/>
            </a:solidFill>
          </a:ln>
        </p:spPr>
        <p:txBody>
          <a:bodyPr/>
          <a:lstStyle/>
          <a:p>
            <a:pPr marL="365125" lvl="1" indent="-255588">
              <a:spcBef>
                <a:spcPts val="400"/>
              </a:spcBef>
              <a:buSzPct val="68000"/>
              <a:buFont typeface="Wingdings 3" panose="05040102010807070707" pitchFamily="18" charset="2"/>
              <a:buChar char=""/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 </a:t>
            </a:r>
            <a:r>
              <a:rPr lang="en-GB" altLang="en-US" i="1" dirty="0">
                <a:ea typeface="ＭＳ Ｐゴシック" panose="020B0600070205080204" pitchFamily="34" charset="-128"/>
              </a:rPr>
              <a:t>Evaluate the links between literacy and the other curriculum areas and between numeracy and the other curriculum areas.</a:t>
            </a:r>
            <a:endParaRPr lang="en-US" altLang="en-US" sz="1600" i="1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US" altLang="en-US" sz="3600" dirty="0">
              <a:ea typeface="ＭＳ Ｐゴシック" panose="020B0600070205080204" pitchFamily="34" charset="-128"/>
            </a:endParaRPr>
          </a:p>
        </p:txBody>
      </p:sp>
      <p:pic>
        <p:nvPicPr>
          <p:cNvPr id="11271" name="Picture 5" descr="C:\Users\Dave\AppData\Local\Microsoft\Windows\Temporary Internet Files\Content.IE5\UWE5TFNU\MC900441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176" y="4868864"/>
            <a:ext cx="3800475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73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r>
              <a:rPr lang="en-GB" sz="4000" dirty="0" err="1">
                <a:solidFill>
                  <a:srgbClr val="4E5B6F"/>
                </a:solidFill>
              </a:rPr>
              <a:t>Deilliannau</a:t>
            </a:r>
            <a:r>
              <a:rPr lang="en-GB" sz="4000" dirty="0">
                <a:solidFill>
                  <a:srgbClr val="4E5B6F"/>
                </a:solidFill>
              </a:rPr>
              <a:t> </a:t>
            </a:r>
            <a:r>
              <a:rPr lang="en-GB" sz="4000" dirty="0" err="1">
                <a:solidFill>
                  <a:srgbClr val="4E5B6F"/>
                </a:solidFill>
              </a:rPr>
              <a:t>Dysgu</a:t>
            </a:r>
            <a:r>
              <a:rPr lang="en-GB" sz="4000" dirty="0">
                <a:solidFill>
                  <a:srgbClr val="4E5B6F"/>
                </a:solidFill>
              </a:rPr>
              <a:t>                                  </a:t>
            </a:r>
            <a:r>
              <a:rPr lang="en-GB" sz="4000" dirty="0" smtClean="0">
                <a:solidFill>
                  <a:srgbClr val="4E5B6F"/>
                </a:solidFill>
              </a:rPr>
              <a:t/>
            </a:r>
            <a:br>
              <a:rPr lang="en-GB" sz="4000" dirty="0" smtClean="0">
                <a:solidFill>
                  <a:srgbClr val="4E5B6F"/>
                </a:solidFill>
              </a:rPr>
            </a:br>
            <a:r>
              <a:rPr lang="en-GB" sz="4000" i="1" dirty="0" smtClean="0">
                <a:solidFill>
                  <a:srgbClr val="4E5B6F"/>
                </a:solidFill>
              </a:rPr>
              <a:t>Learning </a:t>
            </a:r>
            <a:r>
              <a:rPr lang="en-GB" sz="4000" i="1" dirty="0">
                <a:solidFill>
                  <a:srgbClr val="4E5B6F"/>
                </a:solidFill>
              </a:rPr>
              <a:t>Outcomes</a:t>
            </a:r>
            <a:r>
              <a:rPr lang="en-US" sz="4800" i="1" dirty="0">
                <a:solidFill>
                  <a:srgbClr val="4E5B6F"/>
                </a:solidFill>
              </a:rPr>
              <a:t/>
            </a:r>
            <a:br>
              <a:rPr lang="en-US" sz="4800" i="1" dirty="0">
                <a:solidFill>
                  <a:srgbClr val="4E5B6F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2293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accent1"/>
            </a:solidFill>
            <a:headEnd/>
            <a:tailEnd/>
          </a:ln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 </a:t>
            </a:r>
            <a:r>
              <a:rPr lang="cy-GB" altLang="en-US" smtClean="0">
                <a:ea typeface="ＭＳ Ｐゴシック" panose="020B0600070205080204" pitchFamily="34" charset="-128"/>
              </a:rPr>
              <a:t>Adnabod, dadansoddi a gwerthuso ymagweddau gwahanol at godi lefelau cyflawniad mewn rhifedd a llythrennedd gan gynnwys y defnydd o DGCh.</a:t>
            </a: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3600">
              <a:ea typeface="ＭＳ Ｐゴシック" panose="020B0600070205080204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/>
            </a:solidFill>
          </a:ln>
        </p:spPr>
        <p:txBody>
          <a:bodyPr/>
          <a:lstStyle/>
          <a:p>
            <a:pPr marL="365125" lvl="1" indent="-255588">
              <a:spcBef>
                <a:spcPts val="400"/>
              </a:spcBef>
              <a:buSzPct val="68000"/>
              <a:buFont typeface="Wingdings 3" panose="05040102010807070707" pitchFamily="18" charset="2"/>
              <a:buChar char=""/>
              <a:defRPr/>
            </a:pPr>
            <a:r>
              <a:rPr lang="en-US" altLang="en-US" i="1" dirty="0">
                <a:ea typeface="ＭＳ Ｐゴシック" panose="020B0600070205080204" pitchFamily="34" charset="-128"/>
              </a:rPr>
              <a:t> </a:t>
            </a:r>
            <a:r>
              <a:rPr lang="en-GB" altLang="en-US" i="1" dirty="0">
                <a:ea typeface="ＭＳ Ｐゴシック" panose="020B0600070205080204" pitchFamily="34" charset="-128"/>
              </a:rPr>
              <a:t>Identify, analyse and evaluate different approaches to raising levels of achievements in numeracy and literacy including the use of ICT.</a:t>
            </a:r>
            <a:endParaRPr lang="en-US" altLang="en-US" sz="1600" i="1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US" altLang="en-US" sz="3600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US" altLang="en-US" sz="3600" dirty="0">
              <a:ea typeface="ＭＳ Ｐゴシック" panose="020B0600070205080204" pitchFamily="34" charset="-128"/>
            </a:endParaRPr>
          </a:p>
        </p:txBody>
      </p:sp>
      <p:pic>
        <p:nvPicPr>
          <p:cNvPr id="12295" name="Picture 5" descr="C:\Users\Dave\AppData\Local\Microsoft\Windows\Temporary Internet Files\Content.IE5\UWE5TFNU\MC900441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214" y="4868864"/>
            <a:ext cx="3800475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419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4000" dirty="0" err="1">
                <a:solidFill>
                  <a:srgbClr val="4E5B6F"/>
                </a:solidFill>
              </a:rPr>
              <a:t>Deilliannau</a:t>
            </a:r>
            <a:r>
              <a:rPr lang="en-GB" sz="4000" dirty="0">
                <a:solidFill>
                  <a:srgbClr val="4E5B6F"/>
                </a:solidFill>
              </a:rPr>
              <a:t> </a:t>
            </a:r>
            <a:r>
              <a:rPr lang="en-GB" sz="4000" dirty="0" err="1">
                <a:solidFill>
                  <a:srgbClr val="4E5B6F"/>
                </a:solidFill>
              </a:rPr>
              <a:t>Dysgu</a:t>
            </a:r>
            <a:r>
              <a:rPr lang="en-GB" sz="4000" dirty="0">
                <a:solidFill>
                  <a:srgbClr val="4E5B6F"/>
                </a:solidFill>
              </a:rPr>
              <a:t>             </a:t>
            </a:r>
            <a:br>
              <a:rPr lang="en-GB" sz="4000" dirty="0">
                <a:solidFill>
                  <a:srgbClr val="4E5B6F"/>
                </a:solidFill>
              </a:rPr>
            </a:br>
            <a:r>
              <a:rPr lang="en-GB" sz="4000" i="1" dirty="0" smtClean="0">
                <a:solidFill>
                  <a:srgbClr val="4E5B6F"/>
                </a:solidFill>
              </a:rPr>
              <a:t>Learning </a:t>
            </a:r>
            <a:r>
              <a:rPr lang="en-GB" sz="4000" i="1" dirty="0">
                <a:solidFill>
                  <a:srgbClr val="4E5B6F"/>
                </a:solidFill>
              </a:rPr>
              <a:t>Outcomes</a:t>
            </a:r>
            <a:r>
              <a:rPr lang="en-US" sz="4800" i="1" dirty="0">
                <a:solidFill>
                  <a:srgbClr val="4E5B6F"/>
                </a:solidFill>
              </a:rPr>
              <a:t/>
            </a:r>
            <a:br>
              <a:rPr lang="en-US" sz="4800" i="1" dirty="0">
                <a:solidFill>
                  <a:srgbClr val="4E5B6F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3317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accent1"/>
            </a:solidFill>
            <a:headEnd/>
            <a:tailEnd/>
          </a:ln>
        </p:spPr>
        <p:txBody>
          <a:bodyPr>
            <a:normAutofit/>
          </a:bodyPr>
          <a:lstStyle/>
          <a:p>
            <a:pPr eaLnBrk="1" hangingPunct="1"/>
            <a:r>
              <a:rPr lang="cy-GB" altLang="en-US" smtClean="0">
                <a:ea typeface="ＭＳ Ｐゴシック" panose="020B0600070205080204" pitchFamily="34" charset="-128"/>
              </a:rPr>
              <a:t>Trefnu eu gwybodaeth a’r hyn y maent wedi’u ddysgu drwy ddefnyddio amrywiaeth o ffynonellau gwybodaeth, gan gynnwys TGCh, a chyflwyno’u gwaith ar y lefel briodol.</a:t>
            </a:r>
            <a:endParaRPr lang="en-US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360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i="1" dirty="0" smtClean="0"/>
              <a:t>Organise </a:t>
            </a:r>
            <a:r>
              <a:rPr lang="en-GB" i="1" dirty="0"/>
              <a:t>their knowledge and learning through the use of a range of information sources, including ICT and present their work at the appropriate level.</a:t>
            </a:r>
            <a:endParaRPr lang="en-US" i="1" dirty="0"/>
          </a:p>
          <a:p>
            <a:pPr marL="109537" indent="0">
              <a:buNone/>
              <a:defRPr/>
            </a:pPr>
            <a:r>
              <a:rPr lang="en-US" sz="3600" i="1" dirty="0"/>
              <a:t> </a:t>
            </a:r>
          </a:p>
          <a:p>
            <a:pPr marL="109537" indent="0">
              <a:buNone/>
              <a:defRPr/>
            </a:pPr>
            <a:r>
              <a:rPr lang="en-US" sz="3600" dirty="0"/>
              <a:t> </a:t>
            </a:r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pic>
        <p:nvPicPr>
          <p:cNvPr id="13319" name="Picture 5" descr="C:\Users\Dave\AppData\Local\Microsoft\Windows\Temporary Internet Files\Content.IE5\UWE5TFNU\MC900441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214" y="4941889"/>
            <a:ext cx="3800475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159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>
                <a:hlinkClick r:id="rId3"/>
              </a:rPr>
              <a:t>What is writing? 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47872">
            <a:off x="596900" y="2099888"/>
            <a:ext cx="2890837" cy="21228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1874">
            <a:off x="4475162" y="2277532"/>
            <a:ext cx="3241675" cy="21611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5725" y="2368626"/>
            <a:ext cx="2378075" cy="1585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42318" y="4631949"/>
            <a:ext cx="2797175" cy="18647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03135" y="4826114"/>
            <a:ext cx="2607640" cy="173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74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Pam bod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Why </a:t>
            </a:r>
            <a:r>
              <a:rPr lang="en-GB" dirty="0" smtClean="0"/>
              <a:t>is writing important?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Ceir</a:t>
            </a:r>
            <a:r>
              <a:rPr lang="en-GB" dirty="0" smtClean="0"/>
              <a:t> </a:t>
            </a:r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> da a </a:t>
            </a:r>
            <a:r>
              <a:rPr lang="en-GB" dirty="0" err="1" smtClean="0"/>
              <a:t>rhagorol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.</a:t>
            </a:r>
          </a:p>
          <a:p>
            <a:r>
              <a:rPr lang="en-GB" dirty="0" err="1"/>
              <a:t>M</a:t>
            </a:r>
            <a:r>
              <a:rPr lang="en-GB" dirty="0" err="1" smtClean="0"/>
              <a:t>ae’r</a:t>
            </a:r>
            <a:r>
              <a:rPr lang="en-GB" dirty="0" smtClean="0"/>
              <a:t> </a:t>
            </a:r>
            <a:r>
              <a:rPr lang="en-GB" dirty="0" err="1" smtClean="0"/>
              <a:t>bwlch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perfformiad</a:t>
            </a:r>
            <a:r>
              <a:rPr lang="en-GB" dirty="0" smtClean="0"/>
              <a:t> </a:t>
            </a:r>
            <a:r>
              <a:rPr lang="en-GB" dirty="0" err="1" smtClean="0"/>
              <a:t>bechgyn</a:t>
            </a:r>
            <a:r>
              <a:rPr lang="en-GB" dirty="0" smtClean="0"/>
              <a:t> a </a:t>
            </a:r>
            <a:r>
              <a:rPr lang="en-GB" dirty="0" err="1" smtClean="0"/>
              <a:t>merched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cynyddu</a:t>
            </a:r>
            <a:r>
              <a:rPr lang="en-GB" dirty="0" smtClean="0"/>
              <a:t>, a </a:t>
            </a:r>
            <a:r>
              <a:rPr lang="en-GB" dirty="0" err="1" smtClean="0"/>
              <a:t>cheir</a:t>
            </a:r>
            <a:r>
              <a:rPr lang="en-GB" dirty="0" smtClean="0"/>
              <a:t> y </a:t>
            </a:r>
            <a:r>
              <a:rPr lang="en-GB" dirty="0" err="1" smtClean="0"/>
              <a:t>bwlch</a:t>
            </a:r>
            <a:r>
              <a:rPr lang="en-GB" dirty="0" smtClean="0"/>
              <a:t>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sillafu</a:t>
            </a:r>
            <a:r>
              <a:rPr lang="en-GB" dirty="0" smtClean="0"/>
              <a:t>, </a:t>
            </a:r>
            <a:r>
              <a:rPr lang="en-GB" dirty="0" err="1" smtClean="0"/>
              <a:t>atalnodi</a:t>
            </a:r>
            <a:r>
              <a:rPr lang="en-GB" dirty="0" smtClean="0"/>
              <a:t> a </a:t>
            </a:r>
            <a:r>
              <a:rPr lang="en-GB" dirty="0" err="1" smtClean="0"/>
              <a:t>gramadeg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difetha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y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ddysgwyr</a:t>
            </a:r>
            <a:r>
              <a:rPr lang="en-GB" dirty="0" smtClean="0"/>
              <a:t> o bob </a:t>
            </a:r>
            <a:r>
              <a:rPr lang="en-GB" dirty="0" err="1" smtClean="0"/>
              <a:t>gallu’n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Historically, pupils tend to do better in reading skills than writing skills. </a:t>
            </a:r>
          </a:p>
          <a:p>
            <a:r>
              <a:rPr lang="en-GB" dirty="0" smtClean="0"/>
              <a:t>There’s a ‘gender gap’ between boys’ and girls’ attainment in writing.</a:t>
            </a:r>
          </a:p>
          <a:p>
            <a:r>
              <a:rPr lang="en-GB" dirty="0" smtClean="0"/>
              <a:t>Schools have been criticised in the past for not paying enough attention to accuracy of spelling, punctuation and grammar.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94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da?</a:t>
            </a:r>
            <a:br>
              <a:rPr lang="en-GB" dirty="0" smtClean="0"/>
            </a:br>
            <a:r>
              <a:rPr lang="en-GB" dirty="0" smtClean="0"/>
              <a:t>What </a:t>
            </a:r>
            <a:r>
              <a:rPr lang="en-GB" dirty="0" smtClean="0"/>
              <a:t>does good writing look like?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838200" y="4724399"/>
            <a:ext cx="5181600" cy="14525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6172200" y="4724399"/>
            <a:ext cx="5181600" cy="14525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With a partner, discuss the characteristics of effective writing. 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499" y="1820332"/>
            <a:ext cx="3575051" cy="23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0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03224"/>
            <a:ext cx="5181600" cy="61118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 smtClean="0"/>
              <a:t>Mae </a:t>
            </a:r>
            <a:r>
              <a:rPr lang="en-GB" sz="3100" b="1" dirty="0" err="1" smtClean="0"/>
              <a:t>ysgrifennwyr</a:t>
            </a:r>
            <a:r>
              <a:rPr lang="en-GB" sz="3100" b="1" dirty="0" smtClean="0"/>
              <a:t> da </a:t>
            </a:r>
            <a:r>
              <a:rPr lang="en-GB" sz="3100" b="1" dirty="0" err="1" smtClean="0"/>
              <a:t>yn</a:t>
            </a:r>
            <a:r>
              <a:rPr lang="en-GB" sz="3100" b="1" dirty="0" smtClean="0"/>
              <a:t>…</a:t>
            </a:r>
          </a:p>
          <a:p>
            <a:r>
              <a:rPr lang="en-GB" dirty="0" err="1" smtClean="0"/>
              <a:t>ennyn</a:t>
            </a:r>
            <a:r>
              <a:rPr lang="en-GB" dirty="0" smtClean="0"/>
              <a:t> </a:t>
            </a:r>
            <a:r>
              <a:rPr lang="en-GB" dirty="0" err="1" smtClean="0"/>
              <a:t>diddordeb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/u d/</a:t>
            </a:r>
            <a:r>
              <a:rPr lang="en-GB" dirty="0" err="1" smtClean="0"/>
              <a:t>darllenwr</a:t>
            </a:r>
            <a:r>
              <a:rPr lang="en-GB" dirty="0" smtClean="0"/>
              <a:t>/</a:t>
            </a:r>
            <a:r>
              <a:rPr lang="en-GB" dirty="0" err="1" smtClean="0"/>
              <a:t>wyr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y </a:t>
            </a:r>
            <a:r>
              <a:rPr lang="en-GB" dirty="0" err="1" smtClean="0"/>
              <a:t>gynulleidfa</a:t>
            </a:r>
            <a:r>
              <a:rPr lang="en-GB" dirty="0" smtClean="0"/>
              <a:t> a </a:t>
            </a:r>
            <a:r>
              <a:rPr lang="en-GB" dirty="0" err="1" smtClean="0"/>
              <a:t>diben</a:t>
            </a:r>
            <a:r>
              <a:rPr lang="en-GB" dirty="0" smtClean="0"/>
              <a:t> y darn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gramadegol</a:t>
            </a:r>
            <a:r>
              <a:rPr lang="en-GB" dirty="0" smtClean="0"/>
              <a:t> ac </a:t>
            </a:r>
            <a:r>
              <a:rPr lang="en-GB" dirty="0" err="1" smtClean="0"/>
              <a:t>arddulliadol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eglurder</a:t>
            </a:r>
            <a:r>
              <a:rPr lang="en-GB" dirty="0" smtClean="0"/>
              <a:t>, y </a:t>
            </a:r>
            <a:r>
              <a:rPr lang="en-GB" dirty="0" err="1" smtClean="0"/>
              <a:t>naws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> ac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strwythurau</a:t>
            </a:r>
            <a:r>
              <a:rPr lang="en-GB" dirty="0" smtClean="0"/>
              <a:t> </a:t>
            </a:r>
            <a:r>
              <a:rPr lang="en-GB" dirty="0" err="1" smtClean="0"/>
              <a:t>brawddegau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</a:t>
            </a:r>
            <a:r>
              <a:rPr lang="en-GB" dirty="0" smtClean="0"/>
              <a:t>,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syniadau’n</a:t>
            </a:r>
            <a:r>
              <a:rPr lang="en-GB" dirty="0" smtClean="0"/>
              <a:t> </a:t>
            </a:r>
            <a:r>
              <a:rPr lang="en-GB" dirty="0" err="1" smtClean="0"/>
              <a:t>gydlynol</a:t>
            </a:r>
            <a:r>
              <a:rPr lang="en-GB" dirty="0" smtClean="0"/>
              <a:t> a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paragraffau’n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dewis</a:t>
            </a:r>
            <a:r>
              <a:rPr lang="en-GB" dirty="0" smtClean="0"/>
              <a:t> a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briodol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atalnodi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egluro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endParaRPr lang="en-GB" dirty="0"/>
          </a:p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amrywiaeth</a:t>
            </a:r>
            <a:r>
              <a:rPr lang="en-GB" dirty="0" smtClean="0"/>
              <a:t> o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sillafu’n</a:t>
            </a:r>
            <a:r>
              <a:rPr lang="en-GB" dirty="0" smtClean="0"/>
              <a:t> </a:t>
            </a:r>
            <a:r>
              <a:rPr lang="en-GB" dirty="0" err="1" smtClean="0"/>
              <a:t>gywir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cyflwyno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hysgrifennu’n</a:t>
            </a:r>
            <a:r>
              <a:rPr lang="en-GB" dirty="0" smtClean="0"/>
              <a:t> </a:t>
            </a:r>
            <a:r>
              <a:rPr lang="en-GB" dirty="0" err="1" smtClean="0"/>
              <a:t>briodol</a:t>
            </a:r>
            <a:r>
              <a:rPr lang="en-GB" dirty="0" smtClean="0"/>
              <a:t>, </a:t>
            </a:r>
            <a:r>
              <a:rPr lang="en-GB" dirty="0" err="1" smtClean="0"/>
              <a:t>naill</a:t>
            </a:r>
            <a:r>
              <a:rPr lang="en-GB" dirty="0" smtClean="0"/>
              <a:t> </a:t>
            </a:r>
            <a:r>
              <a:rPr lang="en-GB" dirty="0" err="1" smtClean="0"/>
              <a:t>ai</a:t>
            </a:r>
            <a:r>
              <a:rPr lang="en-GB" dirty="0" smtClean="0"/>
              <a:t> â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technoleg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a </a:t>
            </a:r>
            <a:r>
              <a:rPr lang="en-GB" dirty="0" err="1" smtClean="0"/>
              <a:t>chyfathrebu</a:t>
            </a:r>
            <a:r>
              <a:rPr lang="en-GB" dirty="0" smtClean="0"/>
              <a:t> (</a:t>
            </a:r>
            <a:r>
              <a:rPr lang="en-GB" dirty="0" err="1" smtClean="0"/>
              <a:t>TGCh</a:t>
            </a:r>
            <a:r>
              <a:rPr lang="en-GB" dirty="0" smtClean="0"/>
              <a:t>).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LlCC</a:t>
            </a:r>
            <a:r>
              <a:rPr lang="en-GB" dirty="0" smtClean="0"/>
              <a:t>, 2010)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00" y="403224"/>
            <a:ext cx="5181600" cy="61118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 smtClean="0"/>
              <a:t>Good writers…</a:t>
            </a:r>
          </a:p>
          <a:p>
            <a:r>
              <a:rPr lang="en-GB" dirty="0" smtClean="0"/>
              <a:t>engage their reader(s) </a:t>
            </a:r>
          </a:p>
          <a:p>
            <a:r>
              <a:rPr lang="en-GB" dirty="0" smtClean="0"/>
              <a:t>adapt their writing to suit the audience and purpose of the piece </a:t>
            </a:r>
          </a:p>
          <a:p>
            <a:r>
              <a:rPr lang="en-GB" dirty="0" smtClean="0"/>
              <a:t>use grammatical and stylistic features to ensure clarity, achieve the right tone and create particular effects </a:t>
            </a:r>
          </a:p>
          <a:p>
            <a:r>
              <a:rPr lang="en-GB" dirty="0" smtClean="0"/>
              <a:t>use a range of sentence structures </a:t>
            </a:r>
          </a:p>
          <a:p>
            <a:r>
              <a:rPr lang="en-GB" dirty="0" smtClean="0"/>
              <a:t>organise their writing, linking ideas coherently and using paragraphs effectively </a:t>
            </a:r>
          </a:p>
          <a:p>
            <a:r>
              <a:rPr lang="en-GB" dirty="0" smtClean="0"/>
              <a:t>choose and use appropriate vocabulary </a:t>
            </a:r>
          </a:p>
          <a:p>
            <a:r>
              <a:rPr lang="en-GB" dirty="0" smtClean="0"/>
              <a:t>use punctuation to clarify meaning </a:t>
            </a:r>
          </a:p>
          <a:p>
            <a:r>
              <a:rPr lang="en-GB" dirty="0" smtClean="0"/>
              <a:t>use a range of strategies to enable them to spell correctly </a:t>
            </a:r>
          </a:p>
          <a:p>
            <a:r>
              <a:rPr lang="en-GB" dirty="0" smtClean="0"/>
              <a:t>present their writing appropriately, either by hand or by using information and communication technology (ICT).</a:t>
            </a:r>
          </a:p>
          <a:p>
            <a:pPr marL="0" indent="0" algn="r">
              <a:buNone/>
            </a:pPr>
            <a:r>
              <a:rPr lang="en-GB" dirty="0" smtClean="0"/>
              <a:t>(Welsh Assembly Government,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20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dirty="0" err="1">
                <a:latin typeface="+mn-lt"/>
              </a:rPr>
              <a:t>Ysgrifennu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yn</a:t>
            </a:r>
            <a:r>
              <a:rPr lang="en-GB" dirty="0">
                <a:latin typeface="+mn-lt"/>
              </a:rPr>
              <a:t> y </a:t>
            </a:r>
            <a:r>
              <a:rPr lang="en-GB" dirty="0" err="1" smtClean="0">
                <a:latin typeface="+mn-lt"/>
              </a:rPr>
              <a:t>FfLlRh</a:t>
            </a:r>
            <a:r>
              <a:rPr lang="en-GB" i="1" dirty="0">
                <a:latin typeface="+mn-lt"/>
              </a:rPr>
              <a:t/>
            </a:r>
            <a:br>
              <a:rPr lang="en-GB" i="1" dirty="0">
                <a:latin typeface="+mn-lt"/>
              </a:rPr>
            </a:br>
            <a:r>
              <a:rPr lang="en-GB" i="1" dirty="0" smtClean="0">
                <a:latin typeface="+mn-lt"/>
              </a:rPr>
              <a:t>Writing </a:t>
            </a:r>
            <a:r>
              <a:rPr lang="en-GB" i="1" dirty="0">
                <a:latin typeface="+mn-lt"/>
              </a:rPr>
              <a:t>in the LNF </a:t>
            </a:r>
            <a:r>
              <a:rPr lang="en-US" i="1" dirty="0">
                <a:latin typeface="+mn-lt"/>
              </a:rPr>
              <a:t/>
            </a:r>
            <a:br>
              <a:rPr lang="en-US" i="1" dirty="0">
                <a:latin typeface="+mn-lt"/>
              </a:rPr>
            </a:br>
            <a:endParaRPr lang="en-GB" i="1" dirty="0">
              <a:latin typeface="+mn-lt"/>
            </a:endParaRP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altLang="en-US" dirty="0" err="1">
                <a:ea typeface="ＭＳ Ｐゴシック" pitchFamily="34" charset="-128"/>
              </a:rPr>
              <a:t>Ysgrifennu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er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gwybodaeth</a:t>
            </a:r>
            <a:r>
              <a:rPr lang="en-GB" altLang="en-US" dirty="0">
                <a:ea typeface="ＭＳ Ｐゴシック" pitchFamily="34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dirty="0" err="1">
                <a:ea typeface="ＭＳ Ｐゴシック" pitchFamily="34" charset="-128"/>
              </a:rPr>
              <a:t>Trefnu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syniadau</a:t>
            </a:r>
            <a:r>
              <a:rPr lang="en-GB" altLang="en-US" dirty="0">
                <a:ea typeface="ＭＳ Ｐゴシック" pitchFamily="34" charset="-128"/>
              </a:rPr>
              <a:t> a </a:t>
            </a:r>
            <a:r>
              <a:rPr lang="en-GB" altLang="en-US" dirty="0" err="1">
                <a:ea typeface="ＭＳ Ｐゴシック" pitchFamily="34" charset="-128"/>
              </a:rPr>
              <a:t>gwybodaeth</a:t>
            </a:r>
            <a:endParaRPr lang="en-GB" altLang="en-US" dirty="0">
              <a:ea typeface="ＭＳ Ｐゴシック" pitchFamily="34" charset="-128"/>
            </a:endParaRP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dirty="0" err="1">
                <a:ea typeface="ＭＳ Ｐゴシック" pitchFamily="34" charset="-128"/>
              </a:rPr>
              <a:t>Ysgrifennu’n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gywir</a:t>
            </a: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09537" lvl="1" indent="0">
              <a:spcBef>
                <a:spcPts val="400"/>
              </a:spcBef>
              <a:buSzPct val="68000"/>
              <a:buNone/>
              <a:defRPr/>
            </a:pPr>
            <a:r>
              <a:rPr lang="en-US" altLang="en-US" sz="2800" i="1" dirty="0" smtClean="0">
                <a:ea typeface="ＭＳ Ｐゴシック" pitchFamily="34" charset="-128"/>
              </a:rPr>
              <a:t>Writing </a:t>
            </a:r>
            <a:r>
              <a:rPr lang="en-US" altLang="en-US" sz="2800" i="1" dirty="0">
                <a:ea typeface="ＭＳ Ｐゴシック" pitchFamily="34" charset="-128"/>
              </a:rPr>
              <a:t>for information</a:t>
            </a:r>
            <a:r>
              <a:rPr lang="en-US" altLang="en-US" sz="2800" dirty="0">
                <a:ea typeface="ＭＳ Ｐゴシック" pitchFamily="34" charset="-128"/>
              </a:rPr>
              <a:t>: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Organising ideas and information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Writing accurately</a:t>
            </a: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7479" y="0"/>
            <a:ext cx="4392488" cy="1584176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ea typeface="+mj-ea"/>
                <a:cs typeface="+mj-cs"/>
              </a:rPr>
              <a:t/>
            </a:r>
            <a:br>
              <a:rPr lang="en-GB" sz="3600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7174" name="Picture 6" descr="C:\Users\Dave\AppData\Local\Microsoft\Windows\Temporary Internet Files\Content.IE5\UIPWL3EI\MP900408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099" y="4203004"/>
            <a:ext cx="2663825" cy="238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625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 err="1" smtClean="0"/>
              <a:t>Elfen</a:t>
            </a:r>
            <a:r>
              <a:rPr lang="en-GB" sz="3600" dirty="0" smtClean="0"/>
              <a:t>: </a:t>
            </a:r>
            <a:r>
              <a:rPr lang="en-GB" sz="3600" dirty="0" err="1" smtClean="0"/>
              <a:t>Trefnu</a:t>
            </a:r>
            <a:r>
              <a:rPr lang="en-GB" sz="3600" dirty="0" smtClean="0"/>
              <a:t> </a:t>
            </a:r>
            <a:r>
              <a:rPr lang="en-GB" sz="3600" dirty="0" err="1" smtClean="0"/>
              <a:t>syniadau</a:t>
            </a:r>
            <a:r>
              <a:rPr lang="en-GB" sz="3600" dirty="0" smtClean="0"/>
              <a:t> a </a:t>
            </a:r>
            <a:r>
              <a:rPr lang="en-GB" sz="3600" dirty="0" err="1" smtClean="0"/>
              <a:t>gwybodaeth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Element</a:t>
            </a:r>
            <a:r>
              <a:rPr lang="en-GB" sz="3600" dirty="0" smtClean="0"/>
              <a:t>: Organising ideas and information 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09537" lvl="2" indent="0"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cy-GB" altLang="en-US" b="1" dirty="0">
                <a:ea typeface="ＭＳ Ｐゴシック" pitchFamily="34" charset="-128"/>
              </a:rPr>
              <a:t>Ystyr, diben a chynulleidfa:</a:t>
            </a: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dirty="0">
                <a:ea typeface="ＭＳ Ｐゴシック" pitchFamily="34" charset="-128"/>
              </a:rPr>
              <a:t>Cynllunio ac addasu arddull ysgrifennu ar gyfer y cynulleidfa a’r pwrpas</a:t>
            </a: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dirty="0">
                <a:ea typeface="ＭＳ Ｐゴシック" pitchFamily="34" charset="-128"/>
              </a:rPr>
              <a:t>Gwellwch ysgrifennu trwy adolygu annibynnol ac ailddrafftio</a:t>
            </a: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dirty="0" err="1">
                <a:ea typeface="ＭＳ Ｐゴシック" pitchFamily="34" charset="-128"/>
              </a:rPr>
              <a:t>Ysgrifennwch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yn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llawn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ar</a:t>
            </a:r>
            <a:r>
              <a:rPr lang="en-GB" altLang="en-US" dirty="0">
                <a:ea typeface="ＭＳ Ｐゴシック" pitchFamily="34" charset="-128"/>
              </a:rPr>
              <a:t> y </a:t>
            </a:r>
            <a:r>
              <a:rPr lang="en-GB" altLang="en-US" dirty="0" err="1">
                <a:ea typeface="ＭＳ Ｐゴシック" pitchFamily="34" charset="-128"/>
              </a:rPr>
              <a:t>testun</a:t>
            </a:r>
            <a:endParaRPr lang="en-GB" altLang="en-US" dirty="0">
              <a:ea typeface="ＭＳ Ｐゴシック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dirty="0" err="1">
                <a:ea typeface="ＭＳ Ｐゴシック" pitchFamily="34" charset="-128"/>
              </a:rPr>
              <a:t>Gwellwch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cyflwyniad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yr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ysgrifennu</a:t>
            </a:r>
            <a:r>
              <a:rPr lang="en-GB" altLang="en-US" dirty="0">
                <a:ea typeface="ＭＳ Ｐゴシック" pitchFamily="34" charset="-128"/>
              </a:rPr>
              <a:t> (</a:t>
            </a:r>
            <a:r>
              <a:rPr lang="en-GB" altLang="en-US" dirty="0" err="1">
                <a:ea typeface="ＭＳ Ｐゴシック" pitchFamily="34" charset="-128"/>
              </a:rPr>
              <a:t>wrth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gynnwys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defnydd</a:t>
            </a:r>
            <a:r>
              <a:rPr lang="en-GB" altLang="en-US" dirty="0">
                <a:ea typeface="ＭＳ Ｐゴシック" pitchFamily="34" charset="-128"/>
              </a:rPr>
              <a:t> TG)</a:t>
            </a: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dirty="0" err="1">
                <a:ea typeface="ＭＳ Ｐゴシック" pitchFamily="34" charset="-128"/>
              </a:rPr>
              <a:t>Adlewyrchwch</a:t>
            </a:r>
            <a:r>
              <a:rPr lang="en-GB" altLang="en-US" dirty="0">
                <a:ea typeface="ＭＳ Ｐゴシック" pitchFamily="34" charset="-128"/>
              </a:rPr>
              <a:t>, </a:t>
            </a:r>
            <a:r>
              <a:rPr lang="en-GB" altLang="en-US" dirty="0" err="1">
                <a:ea typeface="ＭＳ Ｐゴシック" pitchFamily="34" charset="-128"/>
              </a:rPr>
              <a:t>addaswch</a:t>
            </a:r>
            <a:r>
              <a:rPr lang="en-GB" altLang="en-US" dirty="0">
                <a:ea typeface="ＭＳ Ｐゴシック" pitchFamily="34" charset="-128"/>
              </a:rPr>
              <a:t> ac </a:t>
            </a:r>
            <a:r>
              <a:rPr lang="en-GB" altLang="en-US" dirty="0" err="1">
                <a:ea typeface="ＭＳ Ｐゴシック" pitchFamily="34" charset="-128"/>
              </a:rPr>
              <a:t>ailddrafftiwch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er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mwyn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gwella’r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ysgrifennu</a:t>
            </a:r>
            <a:r>
              <a:rPr lang="en-GB" altLang="en-US" dirty="0">
                <a:ea typeface="ＭＳ Ｐゴシック" pitchFamily="34" charset="-128"/>
              </a:rPr>
              <a:t>.</a:t>
            </a:r>
            <a:endParaRPr lang="en-US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109537" indent="0">
              <a:buNone/>
              <a:defRPr/>
            </a:pPr>
            <a:r>
              <a:rPr lang="en-US" altLang="en-US" sz="2000" b="1" i="1" dirty="0" smtClean="0"/>
              <a:t>ASPECT - Meaning</a:t>
            </a:r>
            <a:r>
              <a:rPr lang="en-US" altLang="en-US" sz="2000" b="1" i="1" dirty="0"/>
              <a:t>, purposes and readers:  </a:t>
            </a:r>
            <a:endParaRPr lang="en-GB" altLang="en-US" sz="2000" b="1" i="1" dirty="0"/>
          </a:p>
          <a:p>
            <a:pPr>
              <a:defRPr/>
            </a:pPr>
            <a:r>
              <a:rPr lang="en-US" altLang="en-US" sz="2000" i="1" dirty="0"/>
              <a:t>plan and adapt writing style to suit the audience and purpose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writing through independent review and redrafting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write to ensure full coverage of a topic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the presentation of the writing (by including the use of ICT)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reflect, edit and redraft to improve writing. </a:t>
            </a:r>
            <a:endParaRPr lang="en-GB" altLang="en-US" sz="2000" i="1" dirty="0"/>
          </a:p>
          <a:p>
            <a:pPr marL="109537" lvl="1" indent="0" algn="ctr">
              <a:spcBef>
                <a:spcPts val="400"/>
              </a:spcBef>
              <a:buSzPct val="68000"/>
              <a:buNone/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5243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err="1" smtClean="0"/>
              <a:t>Elfen</a:t>
            </a:r>
            <a:r>
              <a:rPr lang="en-GB" dirty="0" smtClean="0"/>
              <a:t>: </a:t>
            </a:r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Element</a:t>
            </a:r>
            <a:r>
              <a:rPr lang="en-GB" dirty="0"/>
              <a:t>: Organising ideas and information </a:t>
            </a:r>
            <a:r>
              <a:rPr lang="en-US" dirty="0"/>
              <a:t/>
            </a:r>
            <a:br>
              <a:rPr lang="en-US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 smtClean="0">
                <a:ea typeface="ＭＳ Ｐゴシック" pitchFamily="34" charset="-128"/>
              </a:rPr>
              <a:t>AGWEDD – </a:t>
            </a:r>
            <a:r>
              <a:rPr lang="en-GB" altLang="en-US" sz="2400" b="1" dirty="0" err="1" smtClean="0">
                <a:ea typeface="ＭＳ Ｐゴシック" pitchFamily="34" charset="-128"/>
              </a:rPr>
              <a:t>S</a:t>
            </a:r>
            <a:r>
              <a:rPr lang="en-GB" altLang="en-US" sz="2400" b="1" dirty="0" err="1" smtClean="0">
                <a:ea typeface="ＭＳ Ｐゴシック" pitchFamily="34" charset="-128"/>
              </a:rPr>
              <a:t>trwythur</a:t>
            </a:r>
            <a:r>
              <a:rPr lang="en-GB" altLang="en-US" sz="2400" b="1" dirty="0" smtClean="0">
                <a:ea typeface="ＭＳ Ｐゴシック" pitchFamily="34" charset="-128"/>
              </a:rPr>
              <a:t> a </a:t>
            </a:r>
            <a:r>
              <a:rPr lang="en-GB" altLang="en-US" sz="2400" b="1" dirty="0" err="1" smtClean="0">
                <a:ea typeface="ＭＳ Ｐゴシック" pitchFamily="34" charset="-128"/>
              </a:rPr>
              <a:t>threfn</a:t>
            </a:r>
            <a:r>
              <a:rPr lang="en-GB" altLang="en-US" sz="2400" b="1" dirty="0" smtClean="0">
                <a:ea typeface="ＭＳ Ｐゴシック" pitchFamily="34" charset="-128"/>
              </a:rPr>
              <a:t>:</a:t>
            </a:r>
            <a:endParaRPr lang="en-GB" altLang="en-US" sz="2400" b="1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Defnyddiwch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sy’n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i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bwrpas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 smtClean="0">
                <a:ea typeface="ＭＳ Ｐゴシック" pitchFamily="34" charset="-128"/>
              </a:rPr>
              <a:t>ffocws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y </a:t>
            </a:r>
            <a:r>
              <a:rPr lang="en-GB" altLang="en-US" sz="2400" dirty="0" err="1">
                <a:ea typeface="ＭＳ Ｐゴシック" pitchFamily="34" charset="-128"/>
              </a:rPr>
              <a:t>dasg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400" dirty="0" err="1" smtClean="0">
                <a:ea typeface="ＭＳ Ｐゴシック" pitchFamily="34" charset="-128"/>
              </a:rPr>
              <a:t>Dewisiwch</a:t>
            </a:r>
            <a:r>
              <a:rPr lang="en-GB" altLang="en-US" sz="2400" dirty="0" smtClean="0">
                <a:ea typeface="ＭＳ Ｐゴシック" pitchFamily="34" charset="-128"/>
              </a:rPr>
              <a:t>, </a:t>
            </a:r>
            <a:r>
              <a:rPr lang="en-GB" altLang="en-US" sz="2400" dirty="0" err="1" smtClean="0">
                <a:ea typeface="ＭＳ Ｐゴシック" pitchFamily="34" charset="-128"/>
              </a:rPr>
              <a:t>dadansoddwch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 smtClean="0">
                <a:ea typeface="ＭＳ Ｐゴシック" pitchFamily="34" charset="-128"/>
              </a:rPr>
              <a:t>chyflwynwch</a:t>
            </a:r>
            <a:r>
              <a:rPr lang="en-GB" altLang="en-US" sz="2400" dirty="0" smtClean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wybodaeth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 smtClean="0">
                <a:ea typeface="ＭＳ Ｐゴシック" pitchFamily="34" charset="-128"/>
              </a:rPr>
              <a:t>briodol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Dilynwch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drefnu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Structure </a:t>
            </a:r>
            <a:r>
              <a:rPr lang="en-US" altLang="en-US" sz="2400" b="1" i="1" dirty="0"/>
              <a:t>and </a:t>
            </a:r>
            <a:r>
              <a:rPr lang="en-US" altLang="en-US" sz="2400" b="1" i="1" dirty="0" err="1"/>
              <a:t>organisation</a:t>
            </a:r>
            <a:r>
              <a:rPr lang="en-US" altLang="en-US" sz="2400" b="1" i="1" dirty="0"/>
              <a:t> : 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a structure that is appropriate to the purpose and focus of the task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select </a:t>
            </a:r>
            <a:r>
              <a:rPr lang="en-US" altLang="en-US" sz="2400" i="1" dirty="0" err="1"/>
              <a:t>analyse</a:t>
            </a:r>
            <a:r>
              <a:rPr lang="en-US" altLang="en-US" sz="2400" i="1" dirty="0"/>
              <a:t> and present information appropriately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establish a structure to </a:t>
            </a:r>
            <a:r>
              <a:rPr lang="en-US" altLang="en-US" sz="2400" i="1" dirty="0" err="1"/>
              <a:t>organise</a:t>
            </a:r>
            <a:r>
              <a:rPr lang="en-US" altLang="en-US" sz="2400" i="1" dirty="0"/>
              <a:t> writing. </a:t>
            </a:r>
            <a:endParaRPr lang="en-GB" altLang="en-US" sz="2400" i="1" dirty="0"/>
          </a:p>
        </p:txBody>
      </p:sp>
      <p:pic>
        <p:nvPicPr>
          <p:cNvPr id="9222" name="Picture 6" descr="C:\Users\Dave\AppData\Local\Microsoft\Windows\Temporary Internet Files\Content.IE5\RZMBD2OX\MC9004352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214" y="5270500"/>
            <a:ext cx="5267325" cy="158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684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/>
              <a:t/>
            </a:r>
            <a:br>
              <a:rPr lang="en-GB" sz="3600" dirty="0"/>
            </a:br>
            <a:r>
              <a:rPr lang="en-GB" sz="4200" dirty="0" err="1" smtClean="0"/>
              <a:t>Elfen</a:t>
            </a:r>
            <a:r>
              <a:rPr lang="en-GB" sz="4200" dirty="0" smtClean="0"/>
              <a:t>: </a:t>
            </a:r>
            <a:r>
              <a:rPr lang="en-GB" sz="4200" dirty="0" err="1" smtClean="0"/>
              <a:t>Ysgrifennu’n</a:t>
            </a:r>
            <a:r>
              <a:rPr lang="en-GB" sz="4200" dirty="0" smtClean="0"/>
              <a:t> </a:t>
            </a:r>
            <a:r>
              <a:rPr lang="en-GB" sz="4200" dirty="0" err="1" smtClean="0"/>
              <a:t>gywir</a:t>
            </a:r>
            <a:r>
              <a:rPr lang="en-GB" sz="4200" dirty="0" smtClean="0"/>
              <a:t/>
            </a:r>
            <a:br>
              <a:rPr lang="en-GB" sz="4200" dirty="0" smtClean="0"/>
            </a:br>
            <a:r>
              <a:rPr lang="en-GB" dirty="0" smtClean="0">
                <a:ea typeface="+mj-ea"/>
                <a:cs typeface="+mj-cs"/>
              </a:rPr>
              <a:t>Element</a:t>
            </a:r>
            <a:r>
              <a:rPr lang="en-GB" dirty="0" smtClean="0">
                <a:ea typeface="+mj-ea"/>
                <a:cs typeface="+mj-cs"/>
              </a:rPr>
              <a:t>: Writing Accurately 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97682" y="2108198"/>
            <a:ext cx="5181600" cy="4068764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 err="1">
                <a:ea typeface="ＭＳ Ｐゴシック" pitchFamily="34" charset="-128"/>
              </a:rPr>
              <a:t>Iaith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Defnyddiwch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iaith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at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Defnyddiwch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</a:t>
            </a:r>
            <a:r>
              <a:rPr lang="en-GB" altLang="en-US" sz="2400" dirty="0" err="1" smtClean="0">
                <a:ea typeface="ＭＳ Ｐゴシック" pitchFamily="34" charset="-128"/>
              </a:rPr>
              <a:t>ermau</a:t>
            </a:r>
            <a:r>
              <a:rPr lang="en-GB" altLang="en-US" sz="2400" dirty="0" smtClean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technegol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iaith</a:t>
            </a:r>
            <a:r>
              <a:rPr lang="en-GB" altLang="en-US" sz="2400" dirty="0">
                <a:ea typeface="ＭＳ Ｐゴシック" pitchFamily="34" charset="-128"/>
              </a:rPr>
              <a:t>/</a:t>
            </a:r>
            <a:r>
              <a:rPr lang="en-GB" altLang="en-US" sz="2400" dirty="0" err="1">
                <a:ea typeface="ＭＳ Ｐゴシック" pitchFamily="34" charset="-128"/>
              </a:rPr>
              <a:t>geirfa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cynnwys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</a:t>
            </a:r>
            <a:r>
              <a:rPr lang="en-GB" altLang="en-US" sz="2400" dirty="0" err="1" smtClean="0">
                <a:ea typeface="ＭＳ Ｐゴシック" pitchFamily="34" charset="-128"/>
              </a:rPr>
              <a:t>ynciol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489700" y="2108199"/>
            <a:ext cx="5181600" cy="4068763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Language</a:t>
            </a:r>
            <a:r>
              <a:rPr lang="en-US" altLang="en-US" sz="2400" b="1" i="1" dirty="0"/>
              <a:t>: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language appropriate to writing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use appropriate technical terms and vocabulary/language appropriate to the subject-specific context</a:t>
            </a:r>
            <a:endParaRPr lang="en-GB" altLang="en-US" sz="2400" i="1" dirty="0"/>
          </a:p>
        </p:txBody>
      </p:sp>
      <p:pic>
        <p:nvPicPr>
          <p:cNvPr id="10246" name="Picture 8" descr="C:\Users\Dave\AppData\Local\Microsoft\Windows\Temporary Internet Files\Content.IE5\PKVYITXV\MP900341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4437242"/>
            <a:ext cx="3001964" cy="187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728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 err="1" smtClean="0"/>
              <a:t>Elfen</a:t>
            </a:r>
            <a:r>
              <a:rPr lang="en-GB" sz="3600" dirty="0" smtClean="0"/>
              <a:t>: </a:t>
            </a:r>
            <a:r>
              <a:rPr lang="en-GB" sz="3600" dirty="0" err="1" smtClean="0"/>
              <a:t>Ysgrifennu’n</a:t>
            </a:r>
            <a:r>
              <a:rPr lang="en-GB" sz="3600" dirty="0" smtClean="0"/>
              <a:t> </a:t>
            </a:r>
            <a:r>
              <a:rPr lang="en-GB" sz="3600" dirty="0" err="1" smtClean="0"/>
              <a:t>gywir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Element</a:t>
            </a:r>
            <a:r>
              <a:rPr lang="en-GB" sz="3600" dirty="0"/>
              <a:t>: Writing Accurately </a:t>
            </a:r>
            <a:r>
              <a:rPr lang="en-US" sz="3600" dirty="0"/>
              <a:t/>
            </a:r>
            <a:br>
              <a:rPr lang="en-US" sz="3600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 smtClean="0">
                <a:ea typeface="ＭＳ Ｐゴシック" pitchFamily="34" charset="-128"/>
              </a:rPr>
              <a:t>AGWEDD - </a:t>
            </a:r>
            <a:r>
              <a:rPr lang="en-GB" altLang="en-US" sz="2400" b="1" dirty="0" err="1" smtClean="0">
                <a:ea typeface="ＭＳ Ｐゴシック" pitchFamily="34" charset="-128"/>
              </a:rPr>
              <a:t>Gramadeg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atalnodi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sillafu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llawysgrifen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Gosodiadau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mewn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perthynas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datblygu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pob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agwedd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gan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ddibynnu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y math o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lefel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oedran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 smtClean="0"/>
              <a:t>ASPECT - Grammar</a:t>
            </a:r>
            <a:r>
              <a:rPr lang="en-US" altLang="en-US" sz="2400" b="1" i="1" dirty="0"/>
              <a:t>, punctuation, spelling, handwriting:</a:t>
            </a:r>
          </a:p>
          <a:p>
            <a:pPr marL="109537" indent="0">
              <a:buNone/>
              <a:defRPr/>
            </a:pPr>
            <a:r>
              <a:rPr lang="en-US" altLang="en-US" sz="2400" b="1" i="1" dirty="0"/>
              <a:t> 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 specific statements relating to the progression of each aspect depending on the type of writing and the age level</a:t>
            </a:r>
            <a:endParaRPr lang="en-GB" altLang="en-US" sz="2400" b="1" i="1" dirty="0"/>
          </a:p>
        </p:txBody>
      </p:sp>
      <p:pic>
        <p:nvPicPr>
          <p:cNvPr id="11270" name="Picture 6" descr="C:\Users\Dave\AppData\Local\Microsoft\Windows\Temporary Internet Files\Content.IE5\UIPWL3EI\MC900360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9" y="5013326"/>
            <a:ext cx="38877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083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2874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/>
              <a:t>m</a:t>
            </a:r>
            <a:r>
              <a:rPr lang="en-GB" dirty="0" smtClean="0"/>
              <a:t>ath </a:t>
            </a:r>
            <a:r>
              <a:rPr lang="en-GB" dirty="0" smtClean="0"/>
              <a:t>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/>
              <a:t>How many types of writing are there? </a:t>
            </a:r>
            <a:endParaRPr lang="en-GB" i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838200" y="3340099"/>
            <a:ext cx="5181600" cy="31289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restr</a:t>
            </a:r>
            <a:r>
              <a:rPr lang="en-GB" dirty="0" smtClean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fathau</a:t>
            </a:r>
            <a:r>
              <a:rPr lang="en-GB" dirty="0" smtClean="0"/>
              <a:t> o </a:t>
            </a:r>
            <a:r>
              <a:rPr lang="en-GB" dirty="0" err="1" smtClean="0"/>
              <a:t>ysgrifennu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Trefnwch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– pa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ffuglen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err="1" smtClean="0"/>
              <a:t>’n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endParaRPr lang="en-GB" dirty="0"/>
          </a:p>
          <a:p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un,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i="1" dirty="0" err="1" smtClean="0"/>
              <a:t>pwrpas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3340099"/>
            <a:ext cx="5181600" cy="31289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Make a list of the different types of writing we might see in a primary classroom. </a:t>
            </a:r>
          </a:p>
          <a:p>
            <a:r>
              <a:rPr lang="en-GB" dirty="0" smtClean="0"/>
              <a:t>Sort your list according to whether they are fiction or non-fiction. </a:t>
            </a:r>
          </a:p>
          <a:p>
            <a:r>
              <a:rPr lang="en-GB" dirty="0" smtClean="0"/>
              <a:t>For each item on your list, identify what the </a:t>
            </a:r>
            <a:r>
              <a:rPr lang="en-GB" i="1" dirty="0" smtClean="0"/>
              <a:t>purpose</a:t>
            </a:r>
            <a:r>
              <a:rPr lang="en-GB" dirty="0" smtClean="0"/>
              <a:t> of each type of writing might be.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3200" y="1297797"/>
            <a:ext cx="3797300" cy="187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43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dirty="0" err="1" smtClean="0"/>
              <a:t>Chwech</a:t>
            </a:r>
            <a:r>
              <a:rPr lang="en-GB" dirty="0" smtClean="0"/>
              <a:t> Math 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r>
              <a:rPr lang="en-GB" dirty="0" smtClean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Six Non-Fiction Text Types 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Mae Sue Palmer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awgrymu</a:t>
            </a:r>
            <a:r>
              <a:rPr lang="en-GB" dirty="0" smtClean="0"/>
              <a:t> bod </a:t>
            </a:r>
            <a:r>
              <a:rPr lang="en-GB" dirty="0" err="1" smtClean="0"/>
              <a:t>yna</a:t>
            </a:r>
            <a:r>
              <a:rPr lang="en-GB" dirty="0" smtClean="0"/>
              <a:t> 6 math o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. </a:t>
            </a: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6 </a:t>
            </a:r>
            <a:r>
              <a:rPr lang="en-GB" dirty="0" err="1" smtClean="0"/>
              <a:t>categori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Cymharwch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chi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Sue Palmer.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Palmer suggest that there are only 6 types of non-fiction writing. </a:t>
            </a:r>
          </a:p>
          <a:p>
            <a:r>
              <a:rPr lang="en-GB" dirty="0" smtClean="0"/>
              <a:t>Look again at your list – can you categorise your non-fiction writing into 6 areas? </a:t>
            </a:r>
          </a:p>
          <a:p>
            <a:r>
              <a:rPr lang="en-GB" dirty="0" smtClean="0"/>
              <a:t>Compare your answers to </a:t>
            </a:r>
            <a:r>
              <a:rPr lang="en-GB" dirty="0" smtClean="0">
                <a:hlinkClick r:id="rId3"/>
              </a:rPr>
              <a:t>the six text types.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64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827" t="48354" r="24772" b="38735"/>
          <a:stretch/>
        </p:blipFill>
        <p:spPr>
          <a:xfrm>
            <a:off x="139700" y="723900"/>
            <a:ext cx="10675222" cy="2070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1112" y="2555874"/>
            <a:ext cx="4929711" cy="3692525"/>
          </a:xfrm>
          <a:prstGeom prst="rect">
            <a:avLst/>
          </a:prstGeom>
        </p:spPr>
      </p:pic>
      <p:sp>
        <p:nvSpPr>
          <p:cNvPr id="8" name="Explosion 2 7"/>
          <p:cNvSpPr/>
          <p:nvPr/>
        </p:nvSpPr>
        <p:spPr>
          <a:xfrm>
            <a:off x="393700" y="2971800"/>
            <a:ext cx="5588000" cy="3632200"/>
          </a:xfrm>
          <a:prstGeom prst="irregularSeal2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THE BIG BOOK!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Y LLYFR MAWR! </a:t>
            </a:r>
          </a:p>
        </p:txBody>
      </p:sp>
    </p:spTree>
    <p:extLst>
      <p:ext uri="{BB962C8B-B14F-4D97-AF65-F5344CB8AC3E}">
        <p14:creationId xmlns:p14="http://schemas.microsoft.com/office/powerpoint/2010/main" val="121932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hlinkClick r:id="rId3"/>
              </a:rPr>
              <a:t>Ysgrifennu</a:t>
            </a:r>
            <a:r>
              <a:rPr lang="en-GB" dirty="0" smtClean="0">
                <a:hlinkClick r:id="rId3"/>
              </a:rPr>
              <a:t>… </a:t>
            </a:r>
            <a:r>
              <a:rPr lang="en-GB" dirty="0" err="1" smtClean="0">
                <a:hlinkClick r:id="rId3"/>
              </a:rPr>
              <a:t>siarad</a:t>
            </a:r>
            <a:r>
              <a:rPr lang="en-GB" dirty="0" smtClean="0">
                <a:hlinkClick r:id="rId3"/>
              </a:rPr>
              <a:t> a </a:t>
            </a:r>
            <a:r>
              <a:rPr lang="en-GB" dirty="0" err="1" smtClean="0">
                <a:hlinkClick r:id="rId3"/>
              </a:rPr>
              <a:t>darllen</a:t>
            </a:r>
            <a:r>
              <a:rPr lang="en-GB" dirty="0" smtClean="0">
                <a:hlinkClick r:id="rId3"/>
              </a:rPr>
              <a:t>!</a:t>
            </a:r>
            <a:br>
              <a:rPr lang="en-GB" dirty="0" smtClean="0">
                <a:hlinkClick r:id="rId3"/>
              </a:rPr>
            </a:br>
            <a:r>
              <a:rPr lang="en-GB" dirty="0" smtClean="0">
                <a:hlinkClick r:id="rId3"/>
              </a:rPr>
              <a:t>Writing</a:t>
            </a:r>
            <a:r>
              <a:rPr lang="en-GB" dirty="0" smtClean="0">
                <a:hlinkClick r:id="rId3"/>
              </a:rPr>
              <a:t>… talk and reading!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Model tri cam:</a:t>
            </a:r>
          </a:p>
          <a:p>
            <a:pPr lvl="1"/>
            <a:r>
              <a:rPr lang="en-GB" dirty="0" smtClean="0"/>
              <a:t>“Imitate</a:t>
            </a:r>
          </a:p>
          <a:p>
            <a:pPr lvl="1"/>
            <a:r>
              <a:rPr lang="en-GB" dirty="0" smtClean="0"/>
              <a:t>Innovate</a:t>
            </a:r>
          </a:p>
          <a:p>
            <a:pPr lvl="1"/>
            <a:r>
              <a:rPr lang="en-GB" dirty="0" smtClean="0"/>
              <a:t>Invent” 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araith</a:t>
            </a:r>
            <a:r>
              <a:rPr lang="en-GB" dirty="0" smtClean="0"/>
              <a:t> </a:t>
            </a:r>
            <a:r>
              <a:rPr lang="en-GB" dirty="0" err="1" smtClean="0"/>
              <a:t>perswadiol</a:t>
            </a:r>
            <a:r>
              <a:rPr lang="en-GB" dirty="0" smtClean="0"/>
              <a:t>.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techneg</a:t>
            </a:r>
            <a:r>
              <a:rPr lang="en-GB" dirty="0" smtClean="0"/>
              <a:t> ‘talk for writing’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.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Three step model:</a:t>
            </a:r>
          </a:p>
          <a:p>
            <a:pPr lvl="1"/>
            <a:r>
              <a:rPr lang="en-GB" dirty="0" smtClean="0"/>
              <a:t>Imitate</a:t>
            </a:r>
          </a:p>
          <a:p>
            <a:pPr lvl="1"/>
            <a:r>
              <a:rPr lang="en-GB" dirty="0" smtClean="0"/>
              <a:t>Innovate</a:t>
            </a:r>
          </a:p>
          <a:p>
            <a:pPr lvl="1"/>
            <a:r>
              <a:rPr lang="en-GB" dirty="0" smtClean="0"/>
              <a:t>Invent </a:t>
            </a:r>
          </a:p>
          <a:p>
            <a:pPr lvl="1"/>
            <a:endParaRPr lang="en-GB" dirty="0"/>
          </a:p>
          <a:p>
            <a:r>
              <a:rPr lang="en-GB" dirty="0" smtClean="0"/>
              <a:t>You want your children to write a persuasive speech. Discuss how you could use the talk-for-writing approach to plan this outcome. </a:t>
            </a:r>
          </a:p>
        </p:txBody>
      </p:sp>
    </p:spTree>
    <p:extLst>
      <p:ext uri="{BB962C8B-B14F-4D97-AF65-F5344CB8AC3E}">
        <p14:creationId xmlns:p14="http://schemas.microsoft.com/office/powerpoint/2010/main" val="312833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Ysgrifennu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Ffeithiol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smtClean="0">
                <a:ea typeface="+mj-ea"/>
                <a:cs typeface="+mj-cs"/>
              </a:rPr>
              <a:t>a </a:t>
            </a:r>
            <a:r>
              <a:rPr lang="en-GB" dirty="0" err="1" smtClean="0">
                <a:ea typeface="+mj-ea"/>
                <a:cs typeface="+mj-cs"/>
              </a:rPr>
              <a:t>Chreadigrwydd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/>
              <a:t>Non fiction writing is just as creative! </a:t>
            </a:r>
            <a:r>
              <a:rPr lang="en-US" sz="6000" i="1" dirty="0"/>
              <a:t/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2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359400" y="1960562"/>
            <a:ext cx="5181600" cy="4351338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b="1" i="1" dirty="0" smtClean="0"/>
              <a:t>‘</a:t>
            </a:r>
            <a:r>
              <a:rPr lang="en-GB" altLang="en-US" b="1" i="1" dirty="0" err="1"/>
              <a:t>Sssshhhhh</a:t>
            </a:r>
            <a:r>
              <a:rPr lang="en-GB" altLang="en-US" b="1" i="1" dirty="0"/>
              <a:t>... don't tell anyone... it turns out non-fiction is just as exciting as fiction! A police report on a missing unicorn; a letter to the Ministry of Stories; instructions for </a:t>
            </a:r>
            <a:r>
              <a:rPr lang="en-GB" altLang="en-US" b="1" i="1" dirty="0" err="1"/>
              <a:t>minotaurs</a:t>
            </a:r>
            <a:r>
              <a:rPr lang="en-GB" altLang="en-US" b="1" i="1" dirty="0"/>
              <a:t> on maze management; how to keep a hobgoblin happy.’</a:t>
            </a:r>
          </a:p>
          <a:p>
            <a:pPr marL="109537" indent="0">
              <a:buNone/>
              <a:defRPr/>
            </a:pPr>
            <a:r>
              <a:rPr lang="en-GB" altLang="en-US" i="1" dirty="0"/>
              <a:t>Pie Corbett</a:t>
            </a:r>
          </a:p>
          <a:p>
            <a:pPr marL="109537" indent="0">
              <a:buNone/>
              <a:defRPr/>
            </a:pPr>
            <a:r>
              <a:rPr lang="en-GB" altLang="en-US" sz="1000" i="1" dirty="0"/>
              <a:t>http://www.piecorbett.org.uk</a:t>
            </a:r>
          </a:p>
          <a:p>
            <a:pPr marL="109537" indent="0">
              <a:buNone/>
              <a:defRPr/>
            </a:pPr>
            <a:endParaRPr lang="en-GB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9461" name="Picture 2" descr="C:\Users\s.ainsworth\Pictures\pIE cORBET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046" y="2473326"/>
            <a:ext cx="3247554" cy="2733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990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Ffeithiol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Fiction </a:t>
            </a:r>
            <a:r>
              <a:rPr lang="en-GB" dirty="0" smtClean="0"/>
              <a:t>Writing Approaches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497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 smtClean="0"/>
              <a:t>Cofiwch</a:t>
            </a:r>
            <a:r>
              <a:rPr lang="en-GB" dirty="0" smtClean="0"/>
              <a:t> y </a:t>
            </a:r>
            <a:r>
              <a:rPr lang="en-GB" dirty="0" err="1" smtClean="0"/>
              <a:t>stori</a:t>
            </a:r>
            <a:r>
              <a:rPr lang="en-GB" dirty="0" smtClean="0"/>
              <a:t> ‘Tri </a:t>
            </a:r>
            <a:r>
              <a:rPr lang="en-GB" dirty="0" err="1" smtClean="0"/>
              <a:t>Mochyn</a:t>
            </a:r>
            <a:r>
              <a:rPr lang="en-GB" dirty="0" smtClean="0"/>
              <a:t> Bach’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phartner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y </a:t>
            </a:r>
            <a:r>
              <a:rPr lang="en-GB" dirty="0"/>
              <a:t>m</a:t>
            </a:r>
            <a:r>
              <a:rPr lang="en-GB" dirty="0" smtClean="0"/>
              <a:t>ath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stori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Gwyliwch</a:t>
            </a:r>
            <a:r>
              <a:rPr lang="en-GB" dirty="0" smtClean="0"/>
              <a:t> Y Tri </a:t>
            </a:r>
            <a:r>
              <a:rPr lang="en-GB" dirty="0" err="1" smtClean="0"/>
              <a:t>Mochyn</a:t>
            </a:r>
            <a:r>
              <a:rPr lang="en-GB" dirty="0" smtClean="0"/>
              <a:t> Bach </a:t>
            </a:r>
            <a:r>
              <a:rPr lang="en-GB" dirty="0" err="1" smtClean="0"/>
              <a:t>gan</a:t>
            </a:r>
            <a:r>
              <a:rPr lang="en-GB" dirty="0" smtClean="0"/>
              <a:t> Roald Dahl. 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yddai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smtClean="0"/>
              <a:t>all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5497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smtClean="0"/>
              <a:t>With a partner, recall the </a:t>
            </a:r>
            <a:r>
              <a:rPr lang="en-GB" dirty="0" err="1" smtClean="0"/>
              <a:t>fairytale</a:t>
            </a:r>
            <a:r>
              <a:rPr lang="en-GB" dirty="0" smtClean="0"/>
              <a:t> ‘The Three Little Pigs’ </a:t>
            </a:r>
          </a:p>
          <a:p>
            <a:endParaRPr lang="en-GB" dirty="0"/>
          </a:p>
          <a:p>
            <a:r>
              <a:rPr lang="en-GB" dirty="0" smtClean="0"/>
              <a:t>Discuss the features of the </a:t>
            </a:r>
            <a:r>
              <a:rPr lang="en-GB" dirty="0" err="1" smtClean="0"/>
              <a:t>fairytale</a:t>
            </a:r>
            <a:r>
              <a:rPr lang="en-GB" dirty="0" smtClean="0"/>
              <a:t> that we might expect to see elsewhere too.</a:t>
            </a:r>
          </a:p>
          <a:p>
            <a:endParaRPr lang="en-GB" dirty="0"/>
          </a:p>
          <a:p>
            <a:r>
              <a:rPr lang="en-GB" dirty="0" smtClean="0"/>
              <a:t>Now, </a:t>
            </a:r>
            <a:r>
              <a:rPr lang="en-GB" dirty="0" smtClean="0">
                <a:hlinkClick r:id="rId3"/>
              </a:rPr>
              <a:t>watch Roald Dahl’s Three Little Pigs.  </a:t>
            </a:r>
            <a:endParaRPr lang="en-GB" dirty="0" smtClean="0"/>
          </a:p>
          <a:p>
            <a:pPr lvl="1"/>
            <a:r>
              <a:rPr lang="en-GB" dirty="0" smtClean="0"/>
              <a:t>How would pupils respond to this story?</a:t>
            </a:r>
          </a:p>
          <a:p>
            <a:pPr lvl="1"/>
            <a:r>
              <a:rPr lang="en-GB" dirty="0" smtClean="0"/>
              <a:t>How could you use this as a stimulus in the classroom?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Syniadau</a:t>
            </a:r>
            <a:r>
              <a:rPr lang="en-GB" dirty="0" smtClean="0"/>
              <a:t>!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Finding </a:t>
            </a:r>
            <a:r>
              <a:rPr lang="en-GB" dirty="0" smtClean="0"/>
              <a:t>ideas to write about!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444999"/>
            <a:ext cx="5181600" cy="173196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altLang="en-US" dirty="0" err="1">
                <a:ea typeface="ＭＳ Ｐゴシック" pitchFamily="34" charset="-128"/>
              </a:rPr>
              <a:t>Syniadau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gyfer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gweithgareddau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gychwynnol</a:t>
            </a:r>
            <a:r>
              <a:rPr lang="en-GB" altLang="en-US" dirty="0">
                <a:ea typeface="ＭＳ Ｐゴシック" pitchFamily="34" charset="-128"/>
              </a:rPr>
              <a:t>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  <a:endParaRPr lang="en-GB" altLang="en-US" dirty="0" smtClean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444999"/>
            <a:ext cx="5181600" cy="1731963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altLang="en-US" dirty="0">
                <a:ea typeface="ＭＳ Ｐゴシック" pitchFamily="34" charset="-128"/>
              </a:rPr>
              <a:t>Interactive story starter ideas: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</a:p>
          <a:p>
            <a:pPr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103" y="1690688"/>
            <a:ext cx="3818971" cy="2506661"/>
          </a:xfrm>
          <a:prstGeom prst="rect">
            <a:avLst/>
          </a:prstGeom>
        </p:spPr>
      </p:pic>
      <p:sp>
        <p:nvSpPr>
          <p:cNvPr id="6" name="Cloud 5"/>
          <p:cNvSpPr/>
          <p:nvPr/>
        </p:nvSpPr>
        <p:spPr>
          <a:xfrm>
            <a:off x="3035300" y="1293019"/>
            <a:ext cx="5727700" cy="350519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Beth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manteision</a:t>
            </a:r>
            <a:r>
              <a:rPr lang="en-GB" sz="2400" dirty="0" smtClean="0"/>
              <a:t> ac </a:t>
            </a:r>
            <a:r>
              <a:rPr lang="en-GB" sz="2400" dirty="0" err="1" smtClean="0"/>
              <a:t>anfanteision</a:t>
            </a:r>
            <a:r>
              <a:rPr lang="en-GB" sz="2400" dirty="0" smtClean="0"/>
              <a:t> y </a:t>
            </a:r>
            <a:r>
              <a:rPr lang="en-GB" sz="2400" dirty="0" err="1" smtClean="0"/>
              <a:t>ffordd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 o </a:t>
            </a:r>
            <a:r>
              <a:rPr lang="en-GB" sz="2400" dirty="0" err="1" smtClean="0"/>
              <a:t>weithio</a:t>
            </a:r>
            <a:r>
              <a:rPr lang="en-GB" sz="2400" dirty="0" smtClean="0"/>
              <a:t>?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What are the benefits and drawbacks of this approach?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168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7001"/>
            <a:ext cx="10515600" cy="965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Strwythur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Understanding Structure </a:t>
            </a:r>
            <a:endParaRPr lang="en-GB" i="1" dirty="0"/>
          </a:p>
        </p:txBody>
      </p:sp>
      <p:sp>
        <p:nvSpPr>
          <p:cNvPr id="17410" name="Date Placeholder 3"/>
          <p:cNvSpPr>
            <a:spLocks noGrp="1"/>
          </p:cNvSpPr>
          <p:nvPr>
            <p:ph type="dt" sz="half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tabLst>
                <a:tab pos="723900" algn="l"/>
                <a:tab pos="1447800" algn="l"/>
                <a:tab pos="2171700" algn="l"/>
                <a:tab pos="2895600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723900" algn="l"/>
                <a:tab pos="1447800" algn="l"/>
                <a:tab pos="2171700" algn="l"/>
                <a:tab pos="2895600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  <a:ea typeface="Microsoft YaHei" panose="020B0503020204020204" pitchFamily="34" charset="-122"/>
              </a:rPr>
              <a:t>02/11/12</a:t>
            </a:r>
          </a:p>
        </p:txBody>
      </p:sp>
      <p:pic>
        <p:nvPicPr>
          <p:cNvPr id="17413" name="Picture 5" descr="mount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1206500"/>
            <a:ext cx="12090400" cy="560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410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Barddoniaeth</a:t>
            </a:r>
            <a:r>
              <a:rPr lang="en-US" dirty="0"/>
              <a:t/>
            </a:r>
            <a:br>
              <a:rPr lang="en-US" dirty="0"/>
            </a:br>
            <a:r>
              <a:rPr lang="en-GB" i="1" dirty="0" smtClean="0"/>
              <a:t>Poetry</a:t>
            </a:r>
            <a:r>
              <a:rPr lang="en-US" i="1" dirty="0"/>
              <a:t/>
            </a:r>
            <a:br>
              <a:rPr lang="en-US" i="1" dirty="0"/>
            </a:br>
            <a:endParaRPr lang="en-GB" i="1" dirty="0"/>
          </a:p>
        </p:txBody>
      </p:sp>
      <p:sp>
        <p:nvSpPr>
          <p:cNvPr id="1843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2600" dirty="0">
                <a:ea typeface="ＭＳ Ｐゴシック" panose="020B0600070205080204" pitchFamily="34" charset="-128"/>
              </a:rPr>
              <a:t>Mae darllen ac ysgrifennu barddoniaeth yn hwyl</a:t>
            </a:r>
            <a:endParaRPr lang="en-US" altLang="en-US" sz="26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Dim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angen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bod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ddiflas</a:t>
            </a:r>
            <a:r>
              <a:rPr lang="en-GB" altLang="en-US" sz="2600" dirty="0"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Does dim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angen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dadansoddi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pob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rhan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o’r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barddoniaeth</a:t>
            </a:r>
            <a:r>
              <a:rPr lang="en-GB" altLang="en-US" sz="2600" dirty="0"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Plant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modelu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gwaith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600" dirty="0">
                <a:ea typeface="ＭＳ Ｐゴシック" panose="020B0600070205080204" pitchFamily="34" charset="-128"/>
              </a:rPr>
              <a:t> y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maent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wedi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glywed</a:t>
            </a:r>
            <a:r>
              <a:rPr lang="en-GB" altLang="en-US" sz="26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wedi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mwynhau</a:t>
            </a:r>
            <a:endParaRPr lang="en-US" altLang="en-US" sz="2600" dirty="0">
              <a:ea typeface="ＭＳ Ｐゴシック" panose="020B0600070205080204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 i="1" dirty="0">
                <a:ea typeface="ＭＳ Ｐゴシック" panose="020B0600070205080204" pitchFamily="34" charset="-128"/>
              </a:rPr>
              <a:t>Poetry reading and writing is fun</a:t>
            </a:r>
          </a:p>
          <a:p>
            <a:pPr eaLnBrk="1" hangingPunct="1"/>
            <a:r>
              <a:rPr lang="en-GB" altLang="en-US" i="1" dirty="0">
                <a:ea typeface="ＭＳ Ｐゴシック" panose="020B0600070205080204" pitchFamily="34" charset="-128"/>
              </a:rPr>
              <a:t>Need not be boring!</a:t>
            </a:r>
          </a:p>
          <a:p>
            <a:pPr eaLnBrk="1" hangingPunct="1"/>
            <a:r>
              <a:rPr lang="en-GB" altLang="en-US" i="1" dirty="0">
                <a:ea typeface="ＭＳ Ｐゴシック" panose="020B0600070205080204" pitchFamily="34" charset="-128"/>
              </a:rPr>
              <a:t>You do not need to only do a “post mortem” on a poem!</a:t>
            </a:r>
          </a:p>
          <a:p>
            <a:pPr eaLnBrk="1" hangingPunct="1"/>
            <a:r>
              <a:rPr lang="en-GB" altLang="en-US" i="1" dirty="0">
                <a:ea typeface="ＭＳ Ｐゴシック" panose="020B0600070205080204" pitchFamily="34" charset="-128"/>
              </a:rPr>
              <a:t>Children model their own work on what they have heard and enjoyed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60648"/>
            <a:ext cx="4104456" cy="1309390"/>
          </a:xfrm>
          <a:prstGeom prst="rect">
            <a:avLst/>
          </a:prstGeom>
        </p:spPr>
        <p:txBody>
          <a:bodyPr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endParaRPr lang="en-GB" sz="6000" i="1" dirty="0">
              <a:ea typeface="+mj-ea"/>
              <a:cs typeface="+mj-cs"/>
            </a:endParaRPr>
          </a:p>
        </p:txBody>
      </p:sp>
      <p:pic>
        <p:nvPicPr>
          <p:cNvPr id="18438" name="Picture 6" descr="C:\Users\Dave\AppData\Local\Microsoft\Windows\Temporary Internet Files\Content.IE5\PKVYITXV\MC90041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00" y="5334000"/>
            <a:ext cx="216058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165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6000" dirty="0" err="1"/>
              <a:t>Barddoniaeth</a:t>
            </a:r>
            <a:r>
              <a:rPr lang="en-GB" dirty="0" smtClean="0">
                <a:ea typeface="+mj-ea"/>
                <a:cs typeface="+mj-cs"/>
              </a:rPr>
              <a:t>        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/>
              <a:t>  </a:t>
            </a:r>
            <a:r>
              <a:rPr lang="en-GB" sz="6000" i="1" dirty="0"/>
              <a:t>Poetry</a:t>
            </a:r>
            <a:r>
              <a:rPr lang="en-US" sz="6000" i="1" dirty="0"/>
              <a:t/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993899"/>
            <a:ext cx="5181600" cy="4183063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3200" dirty="0">
                <a:ea typeface="ＭＳ Ｐゴシック" panose="020B0600070205080204" pitchFamily="34" charset="-128"/>
              </a:rPr>
              <a:t>Mae plant yn mwynhau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gemau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geiriau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o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chwarae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gyda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iaith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 smtClean="0">
                <a:ea typeface="ＭＳ Ｐゴシック" panose="020B0600070205080204" pitchFamily="34" charset="-128"/>
              </a:rPr>
              <a:t>Paratoad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ysgrifennu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barddoniaeth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>
          <a:xfrm>
            <a:off x="6172200" y="1993899"/>
            <a:ext cx="5181600" cy="418306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Children love word games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way to encourage children to play with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preparation for poetry writing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pic>
        <p:nvPicPr>
          <p:cNvPr id="20485" name="Picture 5" descr="C:\Users\Dave\AppData\Local\Microsoft\Windows\Temporary Internet Files\Content.IE5\RZMBD2OX\MC900282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5364164"/>
            <a:ext cx="1403350" cy="133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442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216" y="310306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 smtClean="0"/>
              <a:t>grŵp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Creating a group poem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09537" indent="0" algn="ctr">
              <a:buNone/>
              <a:defRPr/>
            </a:pPr>
            <a:r>
              <a:rPr lang="en-GB" altLang="en-US" sz="2000" b="1" dirty="0" err="1">
                <a:ea typeface="ＭＳ Ｐゴシック" pitchFamily="34" charset="-128"/>
              </a:rPr>
              <a:t>Cwestiynau</a:t>
            </a:r>
            <a:r>
              <a:rPr lang="en-GB" altLang="en-US" sz="2000" b="1" dirty="0">
                <a:ea typeface="ＭＳ Ｐゴシック" pitchFamily="34" charset="-128"/>
              </a:rPr>
              <a:t> ac </a:t>
            </a:r>
            <a:r>
              <a:rPr lang="en-GB" altLang="en-US" sz="2000" b="1" dirty="0" err="1">
                <a:ea typeface="ＭＳ Ｐゴシック" pitchFamily="34" charset="-128"/>
              </a:rPr>
              <a:t>atebion</a:t>
            </a:r>
            <a:endParaRPr lang="en-GB" altLang="en-US" sz="2000" b="1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Meddyliwch</a:t>
            </a:r>
            <a:r>
              <a:rPr lang="en-GB" altLang="en-US" sz="2000" dirty="0">
                <a:ea typeface="ＭＳ Ｐゴシック" pitchFamily="34" charset="-128"/>
              </a:rPr>
              <a:t> am </a:t>
            </a:r>
            <a:r>
              <a:rPr lang="en-GB" altLang="en-US" sz="2000" dirty="0" err="1">
                <a:ea typeface="ＭＳ Ｐゴシック" pitchFamily="34" charset="-128"/>
              </a:rPr>
              <a:t>gwestiwn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anghyffredin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E.e</a:t>
            </a:r>
            <a:r>
              <a:rPr lang="en-GB" altLang="en-US" sz="2000" dirty="0">
                <a:ea typeface="ＭＳ Ｐゴシック" pitchFamily="34" charset="-128"/>
              </a:rPr>
              <a:t>. “Beth </a:t>
            </a:r>
            <a:r>
              <a:rPr lang="en-GB" altLang="en-US" sz="2000" dirty="0" err="1">
                <a:ea typeface="ＭＳ Ｐゴシック" pitchFamily="34" charset="-128"/>
              </a:rPr>
              <a:t>sydd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ddiwedd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enfys</a:t>
            </a:r>
            <a:r>
              <a:rPr lang="en-GB" altLang="en-US" sz="2000" dirty="0">
                <a:ea typeface="ＭＳ Ｐゴシック" pitchFamily="34" charset="-128"/>
              </a:rPr>
              <a:t>?”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Pob</a:t>
            </a:r>
            <a:r>
              <a:rPr lang="en-GB" altLang="en-US" sz="2000" dirty="0">
                <a:ea typeface="ＭＳ Ｐゴシック" pitchFamily="34" charset="-128"/>
              </a:rPr>
              <a:t> person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feddwl</a:t>
            </a:r>
            <a:r>
              <a:rPr lang="en-GB" altLang="en-US" sz="2000" dirty="0">
                <a:ea typeface="ＭＳ Ｐゴシック" pitchFamily="34" charset="-128"/>
              </a:rPr>
              <a:t> am y </a:t>
            </a:r>
            <a:r>
              <a:rPr lang="en-GB" altLang="en-US" sz="2000" dirty="0" err="1">
                <a:ea typeface="ＭＳ Ｐゴシック" pitchFamily="34" charset="-128"/>
              </a:rPr>
              <a:t>ffordd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mwyaf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gwreiddiol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o’i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ateb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</a:t>
            </a:r>
            <a:r>
              <a:rPr lang="en-GB" altLang="en-US" sz="2000" dirty="0" err="1" smtClean="0">
                <a:ea typeface="ＭＳ Ｐゴシック" pitchFamily="34" charset="-128"/>
              </a:rPr>
              <a:t>.e</a:t>
            </a:r>
            <a:r>
              <a:rPr lang="en-GB" altLang="en-US" sz="2000" dirty="0">
                <a:ea typeface="ＭＳ Ｐゴシック" pitchFamily="34" charset="-128"/>
              </a:rPr>
              <a:t>. “</a:t>
            </a:r>
            <a:r>
              <a:rPr lang="en-GB" altLang="en-US" sz="2000" dirty="0" err="1">
                <a:ea typeface="ＭＳ Ｐゴシック" pitchFamily="34" charset="-128"/>
              </a:rPr>
              <a:t>atgof</a:t>
            </a:r>
            <a:r>
              <a:rPr lang="en-GB" altLang="en-US" sz="2000" dirty="0">
                <a:ea typeface="ＭＳ Ｐゴシック" pitchFamily="34" charset="-128"/>
              </a:rPr>
              <a:t> o </a:t>
            </a:r>
            <a:r>
              <a:rPr lang="en-GB" altLang="en-US" sz="2000" dirty="0" err="1">
                <a:ea typeface="ＭＳ Ｐゴシック" pitchFamily="34" charset="-128"/>
              </a:rPr>
              <a:t>fy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hoff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niwrnod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erioed</a:t>
            </a:r>
            <a:r>
              <a:rPr lang="en-GB" altLang="en-US" sz="2000" dirty="0">
                <a:ea typeface="ＭＳ Ｐゴシック" pitchFamily="34" charset="-128"/>
              </a:rPr>
              <a:t>”</a:t>
            </a:r>
          </a:p>
          <a:p>
            <a:pPr eaLnBrk="1" hangingPunct="1"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 smtClean="0">
                <a:ea typeface="ＭＳ Ｐゴシック" pitchFamily="34" charset="-128"/>
              </a:rPr>
              <a:t>Creuwch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b</a:t>
            </a:r>
            <a:r>
              <a:rPr lang="en-GB" altLang="en-US" sz="2000" dirty="0" err="1" smtClean="0">
                <a:ea typeface="ＭＳ Ｐゴシック" pitchFamily="34" charset="-128"/>
              </a:rPr>
              <a:t>ennill</a:t>
            </a:r>
            <a:r>
              <a:rPr lang="en-GB" altLang="en-US" sz="2000" dirty="0" smtClean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Dewisiwch</a:t>
            </a:r>
            <a:r>
              <a:rPr lang="en-GB" altLang="en-US" sz="2000" dirty="0">
                <a:ea typeface="ＭＳ Ｐゴシック" pitchFamily="34" charset="-128"/>
              </a:rPr>
              <a:t> un person </a:t>
            </a:r>
            <a:r>
              <a:rPr lang="en-GB" altLang="en-US" sz="2000" dirty="0" err="1">
                <a:ea typeface="ＭＳ Ｐゴシック" pitchFamily="34" charset="-128"/>
              </a:rPr>
              <a:t>i’w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 smtClean="0">
                <a:ea typeface="ＭＳ Ｐゴシック" pitchFamily="34" charset="-128"/>
              </a:rPr>
              <a:t>gofnodi</a:t>
            </a:r>
            <a:endParaRPr lang="en-GB" altLang="en-US" sz="20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dirty="0" err="1">
                <a:ea typeface="ＭＳ Ｐゴシック" pitchFamily="34" charset="-128"/>
              </a:rPr>
              <a:t>Darllenwch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nôl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i’r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12291" name="Content Placeholder 6"/>
          <p:cNvSpPr>
            <a:spLocks noGrp="1"/>
          </p:cNvSpPr>
          <p:nvPr>
            <p:ph sz="half" idx="2"/>
          </p:nvPr>
        </p:nvSpPr>
        <p:spPr>
          <a:xfrm>
            <a:off x="6240016" y="1825625"/>
            <a:ext cx="5181600" cy="4351338"/>
          </a:xfrm>
        </p:spPr>
        <p:txBody>
          <a:bodyPr>
            <a:normAutofit/>
          </a:bodyPr>
          <a:lstStyle/>
          <a:p>
            <a:pPr marL="109537" indent="0" algn="ctr">
              <a:buNone/>
              <a:defRPr/>
            </a:pPr>
            <a:r>
              <a:rPr lang="en-GB" altLang="en-US" sz="2000" b="1" i="1" dirty="0">
                <a:ea typeface="ＭＳ Ｐゴシック" pitchFamily="34" charset="-128"/>
              </a:rPr>
              <a:t>Questions and Answers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i="1" dirty="0">
                <a:ea typeface="ＭＳ Ｐゴシック" pitchFamily="34" charset="-128"/>
              </a:rPr>
              <a:t>Think up an unusual question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e.g. ‘What’s at the end of a rainbow?’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i="1" dirty="0">
                <a:ea typeface="ＭＳ Ｐゴシック" pitchFamily="34" charset="-128"/>
              </a:rPr>
              <a:t>Each person in the group thinks of the most original way to answer it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e.g. ‘A memory of my best-ever day’</a:t>
            </a: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Create a group poem</a:t>
            </a:r>
          </a:p>
          <a:p>
            <a:pPr marL="109537" indent="0">
              <a:buNone/>
              <a:defRPr/>
            </a:pPr>
            <a:r>
              <a:rPr lang="en-GB" altLang="en-US" sz="2000" i="1" dirty="0">
                <a:ea typeface="ＭＳ Ｐゴシック" pitchFamily="34" charset="-128"/>
              </a:rPr>
              <a:t>Ask a scribe to write </a:t>
            </a:r>
            <a:r>
              <a:rPr lang="en-GB" altLang="en-US" sz="2000" i="1" dirty="0" smtClean="0">
                <a:ea typeface="ＭＳ Ｐゴシック" pitchFamily="34" charset="-128"/>
              </a:rPr>
              <a:t>it</a:t>
            </a:r>
          </a:p>
          <a:p>
            <a:pPr marL="109537" indent="0">
              <a:buNone/>
              <a:defRPr/>
            </a:pPr>
            <a:r>
              <a:rPr lang="en-GB" altLang="en-US" sz="2000" i="1" dirty="0" smtClean="0">
                <a:ea typeface="ＭＳ Ｐゴシック" pitchFamily="34" charset="-128"/>
              </a:rPr>
              <a:t>Read </a:t>
            </a:r>
            <a:r>
              <a:rPr lang="en-GB" altLang="en-US" sz="2000" i="1" dirty="0">
                <a:ea typeface="ＭＳ Ｐゴシック" pitchFamily="34" charset="-128"/>
              </a:rPr>
              <a:t>it back to the group</a:t>
            </a:r>
          </a:p>
        </p:txBody>
      </p:sp>
    </p:spTree>
    <p:extLst>
      <p:ext uri="{BB962C8B-B14F-4D97-AF65-F5344CB8AC3E}">
        <p14:creationId xmlns:p14="http://schemas.microsoft.com/office/powerpoint/2010/main" val="306658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/>
              <a:t>D</a:t>
            </a:r>
            <a:r>
              <a:rPr lang="en-GB" dirty="0" err="1" smtClean="0"/>
              <a:t>odrefn</a:t>
            </a:r>
            <a:r>
              <a:rPr lang="en-GB" sz="4000" i="1" dirty="0"/>
              <a:t/>
            </a:r>
            <a:br>
              <a:rPr lang="en-GB" sz="4000" i="1" dirty="0"/>
            </a:br>
            <a:r>
              <a:rPr lang="en-GB" i="1" dirty="0" smtClean="0"/>
              <a:t>The </a:t>
            </a:r>
            <a:r>
              <a:rPr lang="en-GB" i="1" dirty="0"/>
              <a:t>Furniture Poem</a:t>
            </a:r>
            <a:r>
              <a:rPr lang="en-US" sz="5300" i="1" dirty="0">
                <a:effectLst/>
              </a:rPr>
              <a:t/>
            </a:r>
            <a:br>
              <a:rPr lang="en-US" sz="5300" i="1" dirty="0">
                <a:effectLst/>
              </a:rPr>
            </a:br>
            <a:endParaRPr lang="en-GB" sz="5300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109537" indent="0">
              <a:buNone/>
              <a:defRPr/>
            </a:pPr>
            <a:r>
              <a:rPr lang="en-GB" altLang="en-US" sz="2200" dirty="0" err="1">
                <a:ea typeface="ＭＳ Ｐゴシック" pitchFamily="34" charset="-128"/>
              </a:rPr>
              <a:t>Dewiswch</a:t>
            </a:r>
            <a:r>
              <a:rPr lang="en-GB" altLang="en-US" sz="2200" dirty="0">
                <a:ea typeface="ＭＳ Ｐゴシック" pitchFamily="34" charset="-128"/>
              </a:rPr>
              <a:t> un </a:t>
            </a:r>
            <a:r>
              <a:rPr lang="en-GB" altLang="en-US" sz="2200" dirty="0" err="1">
                <a:ea typeface="ＭＳ Ｐゴシック" pitchFamily="34" charset="-128"/>
              </a:rPr>
              <a:t>aelod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o’r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grwp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i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ysgrifennu</a:t>
            </a:r>
            <a:r>
              <a:rPr lang="en-GB" altLang="en-US" sz="2200" dirty="0">
                <a:ea typeface="ＭＳ Ｐゴシック" pitchFamily="34" charset="-128"/>
              </a:rPr>
              <a:t> am </a:t>
            </a:r>
            <a:r>
              <a:rPr lang="en-GB" altLang="en-US" sz="2200" dirty="0" err="1">
                <a:ea typeface="ＭＳ Ｐゴシック" pitchFamily="34" charset="-128"/>
              </a:rPr>
              <a:t>berson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enwog</a:t>
            </a:r>
            <a:r>
              <a:rPr lang="en-GB" altLang="en-US" sz="22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200" dirty="0" err="1">
                <a:ea typeface="ＭＳ Ｐゴシック" pitchFamily="34" charset="-128"/>
              </a:rPr>
              <a:t>Os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f</a:t>
            </a:r>
            <a:r>
              <a:rPr lang="en-GB" altLang="en-US" sz="2200" dirty="0" err="1" smtClean="0">
                <a:ea typeface="ＭＳ Ｐゴシック" pitchFamily="34" charset="-128"/>
              </a:rPr>
              <a:t>yddai’r</a:t>
            </a:r>
            <a:r>
              <a:rPr lang="en-GB" altLang="en-US" sz="2200" dirty="0" smtClean="0">
                <a:ea typeface="ＭＳ Ｐゴシック" pitchFamily="34" charset="-128"/>
              </a:rPr>
              <a:t> </a:t>
            </a:r>
            <a:r>
              <a:rPr lang="en-GB" altLang="en-US" sz="2200" dirty="0">
                <a:ea typeface="ＭＳ Ｐゴシック" pitchFamily="34" charset="-128"/>
              </a:rPr>
              <a:t>person </a:t>
            </a:r>
            <a:r>
              <a:rPr lang="en-GB" altLang="en-US" sz="2200" dirty="0" err="1">
                <a:ea typeface="ＭＳ Ｐゴシック" pitchFamily="34" charset="-128"/>
              </a:rPr>
              <a:t>yn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ddarn</a:t>
            </a:r>
            <a:r>
              <a:rPr lang="en-GB" altLang="en-US" sz="2200" dirty="0">
                <a:ea typeface="ＭＳ Ｐゴシック" pitchFamily="34" charset="-128"/>
              </a:rPr>
              <a:t> o </a:t>
            </a:r>
            <a:r>
              <a:rPr lang="en-GB" altLang="en-US" sz="2200" dirty="0" err="1">
                <a:ea typeface="ＭＳ Ｐゴシック" pitchFamily="34" charset="-128"/>
              </a:rPr>
              <a:t>ddodrefn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beth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fydden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nhw</a:t>
            </a:r>
            <a:r>
              <a:rPr lang="en-GB" altLang="en-US" sz="22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200" dirty="0" err="1">
                <a:ea typeface="ＭＳ Ｐゴシック" pitchFamily="34" charset="-128"/>
              </a:rPr>
              <a:t>Os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f</a:t>
            </a:r>
            <a:r>
              <a:rPr lang="en-GB" altLang="en-US" sz="2200" dirty="0" err="1" smtClean="0">
                <a:ea typeface="ＭＳ Ｐゴシック" pitchFamily="34" charset="-128"/>
              </a:rPr>
              <a:t>yddai’r</a:t>
            </a:r>
            <a:r>
              <a:rPr lang="en-GB" altLang="en-US" sz="2200" dirty="0" smtClean="0">
                <a:ea typeface="ＭＳ Ｐゴシック" pitchFamily="34" charset="-128"/>
              </a:rPr>
              <a:t> </a:t>
            </a:r>
            <a:r>
              <a:rPr lang="en-GB" altLang="en-US" sz="2200" dirty="0">
                <a:ea typeface="ＭＳ Ｐゴシック" pitchFamily="34" charset="-128"/>
              </a:rPr>
              <a:t>person </a:t>
            </a:r>
            <a:r>
              <a:rPr lang="en-GB" altLang="en-US" sz="2200" dirty="0" err="1">
                <a:ea typeface="ＭＳ Ｐゴシック" pitchFamily="34" charset="-128"/>
              </a:rPr>
              <a:t>yn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ddilledyn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beth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fydden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nhw</a:t>
            </a:r>
            <a:r>
              <a:rPr lang="en-GB" altLang="en-US" sz="22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200" dirty="0" err="1">
                <a:ea typeface="ＭＳ Ｐゴシック" pitchFamily="34" charset="-128"/>
              </a:rPr>
              <a:t>Mae’r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cwestiynau’n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parhau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wedi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selio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ar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destunau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fel</a:t>
            </a:r>
            <a:r>
              <a:rPr lang="en-GB" altLang="en-US" sz="2200" dirty="0">
                <a:ea typeface="ＭＳ Ｐゴシック" pitchFamily="34" charset="-128"/>
              </a:rPr>
              <a:t> y </a:t>
            </a:r>
            <a:r>
              <a:rPr lang="en-GB" altLang="en-US" sz="2200" dirty="0" err="1">
                <a:ea typeface="ＭＳ Ｐゴシック" pitchFamily="34" charset="-128"/>
              </a:rPr>
              <a:t>tywydd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amser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o’r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dydd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diwrnod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yr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wythnos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anifeiliaid</a:t>
            </a:r>
            <a:r>
              <a:rPr lang="en-GB" altLang="en-US" sz="2200" dirty="0">
                <a:ea typeface="ＭＳ Ｐゴシック" pitchFamily="34" charset="-128"/>
              </a:rPr>
              <a:t>, </a:t>
            </a:r>
            <a:r>
              <a:rPr lang="en-GB" altLang="en-US" sz="2200" dirty="0" err="1">
                <a:ea typeface="ＭＳ Ｐゴシック" pitchFamily="34" charset="-128"/>
              </a:rPr>
              <a:t>lliwiau</a:t>
            </a:r>
            <a:r>
              <a:rPr lang="en-GB" altLang="en-US" sz="2200" dirty="0">
                <a:ea typeface="ＭＳ Ｐゴシック" pitchFamily="34" charset="-128"/>
              </a:rPr>
              <a:t> </a:t>
            </a:r>
            <a:r>
              <a:rPr lang="en-GB" altLang="en-US" sz="2200" dirty="0" err="1">
                <a:ea typeface="ＭＳ Ｐゴシック" pitchFamily="34" charset="-128"/>
              </a:rPr>
              <a:t>ayb</a:t>
            </a:r>
            <a:r>
              <a:rPr lang="en-GB" altLang="en-US" sz="22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Mewn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grwpiau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bach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crëwch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barddoniaeth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dodrefn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a’i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ddarllen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i’r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. A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allwn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ni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200" dirty="0" err="1">
                <a:solidFill>
                  <a:srgbClr val="FF0000"/>
                </a:solidFill>
                <a:ea typeface="ＭＳ Ｐゴシック" pitchFamily="34" charset="-128"/>
              </a:rPr>
              <a:t>ddyfalu’r</a:t>
            </a:r>
            <a:r>
              <a:rPr lang="en-GB" altLang="en-US" sz="2200" dirty="0">
                <a:solidFill>
                  <a:srgbClr val="FF0000"/>
                </a:solidFill>
                <a:ea typeface="ＭＳ Ｐゴシック" pitchFamily="34" charset="-128"/>
              </a:rPr>
              <a:t> person? </a:t>
            </a:r>
            <a:endParaRPr lang="en-US" altLang="en-US" sz="22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109537" indent="0"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Choose one member of the group to write about a famous person.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 piece of furniture,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an item of clothing,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Questions continue based on topics such as weather, time of day, day of the week, animals, colours, etc.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rgbClr val="FF0000"/>
                </a:solidFill>
                <a:ea typeface="ＭＳ Ｐゴシック" pitchFamily="34" charset="-128"/>
              </a:rPr>
              <a:t>In small groups create a furniture poem to read to the group. Can we guess the person</a:t>
            </a:r>
            <a:r>
              <a:rPr lang="en-GB" altLang="en-US" sz="1800" i="1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588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/>
              <a:t>Parau</a:t>
            </a:r>
            <a:r>
              <a:rPr lang="en-GB" dirty="0"/>
              <a:t> </a:t>
            </a:r>
            <a:r>
              <a:rPr lang="en-GB" dirty="0" err="1"/>
              <a:t>odli</a:t>
            </a:r>
            <a:r>
              <a:rPr lang="en-GB" dirty="0"/>
              <a:t> </a:t>
            </a:r>
            <a:r>
              <a:rPr lang="en-US" dirty="0"/>
              <a:t/>
            </a:r>
            <a:br>
              <a:rPr lang="en-US" dirty="0"/>
            </a:br>
            <a:r>
              <a:rPr lang="en-GB" i="1" dirty="0" smtClean="0"/>
              <a:t>Rhyming pairs </a:t>
            </a:r>
            <a:r>
              <a:rPr lang="en-US" i="1" dirty="0">
                <a:effectLst/>
              </a:rPr>
              <a:t/>
            </a:r>
            <a:br>
              <a:rPr lang="en-US" i="1" dirty="0">
                <a:effectLst/>
              </a:rPr>
            </a:br>
            <a:endParaRPr lang="en-GB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400" dirty="0">
                <a:solidFill>
                  <a:srgbClr val="FF0000"/>
                </a:solidFill>
                <a:ea typeface="ＭＳ Ｐゴシック" pitchFamily="34" charset="-128"/>
              </a:rPr>
              <a:t>Crëwch eich parau odli eich hun</a:t>
            </a:r>
            <a:endParaRPr lang="en-US" altLang="en-US" sz="1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Cyngor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: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meddyliwch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yr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ateb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cyn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cwestiwn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Create your own rhyming pairs 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e.g. What do you call a cold horse?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        </a:t>
            </a:r>
            <a:r>
              <a:rPr lang="en-GB" altLang="en-US" sz="2400" i="1" dirty="0"/>
              <a:t>A chilly filly!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What do you call a goldfish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        A wet pet!</a:t>
            </a:r>
          </a:p>
          <a:p>
            <a:pPr marL="109537" indent="0">
              <a:buNone/>
              <a:defRPr/>
            </a:pPr>
            <a:endParaRPr lang="en-GB" altLang="en-US" sz="2400" i="1" dirty="0"/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Hint: compose the rhyming answer before the question!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  <a:p>
            <a:pPr marL="109537" indent="0">
              <a:buNone/>
              <a:defRPr/>
            </a:pPr>
            <a:r>
              <a:rPr lang="en-GB" altLang="en-US" sz="3200" b="1" dirty="0"/>
              <a:t>		</a:t>
            </a:r>
            <a:endParaRPr lang="en-GB" altLang="en-US" sz="3200" dirty="0"/>
          </a:p>
        </p:txBody>
      </p:sp>
      <p:pic>
        <p:nvPicPr>
          <p:cNvPr id="23558" name="Picture 6" descr="C:\Users\Dave\AppData\Local\Microsoft\Windows\Temporary Internet Files\Content.IE5\PKVYITXV\MP900448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39" y="2205038"/>
            <a:ext cx="193833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7" descr="C:\Users\Dave\AppData\Local\Microsoft\Windows\Temporary Internet Files\Content.IE5\RZMBD2OX\MP9004050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4" y="2205038"/>
            <a:ext cx="172878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568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/>
              <a:t>Penillion</a:t>
            </a:r>
            <a:r>
              <a:rPr lang="en-GB" dirty="0" smtClean="0"/>
              <a:t> </a:t>
            </a:r>
            <a:r>
              <a:rPr lang="en-GB" dirty="0" err="1" smtClean="0"/>
              <a:t>arddodiaid</a:t>
            </a:r>
            <a:r>
              <a:rPr lang="en-GB" sz="4000" i="1" dirty="0"/>
              <a:t/>
            </a:r>
            <a:br>
              <a:rPr lang="en-GB" sz="4000" i="1" dirty="0"/>
            </a:br>
            <a:r>
              <a:rPr lang="en-GB" dirty="0" smtClean="0"/>
              <a:t>Preposition poems</a:t>
            </a:r>
            <a:r>
              <a:rPr lang="en-US" sz="6000" dirty="0">
                <a:effectLst/>
              </a:rPr>
              <a:t/>
            </a:r>
            <a:br>
              <a:rPr lang="en-US" sz="6000" dirty="0">
                <a:effectLst/>
              </a:rPr>
            </a:br>
            <a:endParaRPr lang="en-GB" sz="6000" i="1" dirty="0"/>
          </a:p>
        </p:txBody>
      </p:sp>
      <p:sp>
        <p:nvSpPr>
          <p:cNvPr id="2457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400" dirty="0" err="1" smtClean="0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>
                <a:ea typeface="ＭＳ Ｐゴシック" panose="020B0600070205080204" pitchFamily="34" charset="-128"/>
              </a:rPr>
              <a:t>am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destun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Dr Who</a:t>
            </a: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5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arddodiad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gwmpas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uwch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ben,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tu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fewn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oddi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tano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Defnyddiwch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ddechrau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llinell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newydd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pennill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sydd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ddim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odli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Mewn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grwpiau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bach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rhowch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gynnig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arni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i="1" dirty="0" smtClean="0"/>
              <a:t>Think </a:t>
            </a:r>
            <a:r>
              <a:rPr lang="en-GB" i="1" dirty="0"/>
              <a:t>of a topic</a:t>
            </a:r>
          </a:p>
          <a:p>
            <a:pPr marL="109537" indent="0">
              <a:buNone/>
              <a:defRPr/>
            </a:pPr>
            <a:r>
              <a:rPr lang="en-GB" i="1" dirty="0">
                <a:solidFill>
                  <a:srgbClr val="FF0000"/>
                </a:solidFill>
              </a:rPr>
              <a:t>e.g. Dr Who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Think of 5 prepositions</a:t>
            </a:r>
          </a:p>
          <a:p>
            <a:pPr marL="109537" indent="0">
              <a:buNone/>
              <a:defRPr/>
            </a:pPr>
            <a:r>
              <a:rPr lang="en-GB" sz="2000" i="1" dirty="0">
                <a:solidFill>
                  <a:srgbClr val="FF0000"/>
                </a:solidFill>
              </a:rPr>
              <a:t>e.g. on, above, around, within, below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Use each preposition to begin a new line in a non-rhyming poem</a:t>
            </a:r>
          </a:p>
          <a:p>
            <a:pPr marL="109537" indent="0" algn="ctr">
              <a:buNone/>
              <a:defRPr/>
            </a:pPr>
            <a:r>
              <a:rPr lang="en-GB" altLang="en-US" sz="2000" i="1" dirty="0">
                <a:solidFill>
                  <a:srgbClr val="FF0000"/>
                </a:solidFill>
                <a:ea typeface="ＭＳ Ｐゴシック" pitchFamily="34" charset="-128"/>
              </a:rPr>
              <a:t>In small groups, have a go!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 smtClean="0">
              <a:ea typeface="ＭＳ Ｐゴシック" pitchFamily="34" charset="-128"/>
            </a:endParaRPr>
          </a:p>
          <a:p>
            <a:pPr>
              <a:defRPr/>
            </a:pPr>
            <a:r>
              <a:rPr lang="en-GB" sz="2400" i="1" dirty="0"/>
              <a:t>http://www.tardiswikia.com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9546"/>
            <a:ext cx="3801616" cy="1143000"/>
          </a:xfrm>
          <a:prstGeom prst="rect">
            <a:avLst/>
          </a:prstGeom>
        </p:spPr>
        <p:txBody>
          <a:bodyPr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/>
            </a:r>
            <a:br>
              <a:rPr lang="en-GB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4861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/>
              <a:t>Kit Wright</a:t>
            </a:r>
            <a:r>
              <a:rPr lang="en-US" dirty="0">
                <a:effectLst/>
                <a:hlinkClick r:id="rId3"/>
              </a:rPr>
              <a:t/>
            </a:r>
            <a:br>
              <a:rPr lang="en-US" dirty="0">
                <a:effectLst/>
                <a:hlinkClick r:id="rId3"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en-US" dirty="0" err="1" smtClean="0">
                <a:ea typeface="ＭＳ Ｐゴシック" panose="020B0600070205080204" pitchFamily="34" charset="-128"/>
              </a:rPr>
              <a:t>Darllenwch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>
                <a:ea typeface="ＭＳ Ｐゴシック" panose="020B0600070205080204" pitchFamily="34" charset="-128"/>
              </a:rPr>
              <a:t>The Magic Box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cynradd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ea typeface="ＭＳ Ｐゴシック" panose="020B0600070205080204" pitchFamily="34" charset="-128"/>
              </a:rPr>
              <a:t>gysylltiadau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traws</a:t>
            </a:r>
            <a:r>
              <a:rPr lang="en-GB" altLang="en-US" dirty="0">
                <a:ea typeface="ＭＳ Ｐゴシック" panose="020B0600070205080204" pitchFamily="34" charset="-128"/>
              </a:rPr>
              <a:t> -  </a:t>
            </a:r>
            <a:r>
              <a:rPr lang="en-GB" altLang="en-US" dirty="0" err="1">
                <a:ea typeface="ＭＳ Ｐゴシック" panose="020B0600070205080204" pitchFamily="34" charset="-128"/>
              </a:rPr>
              <a:t>gwrcwlaidd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sydd</a:t>
            </a:r>
            <a:r>
              <a:rPr lang="en-GB" altLang="en-US" dirty="0">
                <a:ea typeface="ＭＳ Ｐゴシック" panose="020B0600070205080204" pitchFamily="34" charset="-128"/>
              </a:rPr>
              <a:t>?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hwn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fan </a:t>
            </a:r>
            <a:r>
              <a:rPr lang="en-GB" altLang="en-US" dirty="0" err="1">
                <a:ea typeface="ＭＳ Ｐゴシック" panose="020B0600070205080204" pitchFamily="34" charset="-128"/>
              </a:rPr>
              <a:t>cychwyn</a:t>
            </a:r>
            <a:r>
              <a:rPr lang="en-GB" altLang="en-US" dirty="0">
                <a:ea typeface="ＭＳ Ｐゴシック" panose="020B0600070205080204" pitchFamily="34" charset="-128"/>
              </a:rPr>
              <a:t> am </a:t>
            </a:r>
            <a:r>
              <a:rPr lang="en-GB" altLang="en-US" dirty="0" err="1">
                <a:ea typeface="ＭＳ Ｐゴシック" panose="020B0600070205080204" pitchFamily="34" charset="-128"/>
              </a:rPr>
              <a:t>adnodd</a:t>
            </a:r>
            <a:r>
              <a:rPr lang="en-GB" altLang="en-US" dirty="0">
                <a:ea typeface="ＭＳ Ｐゴシック" panose="020B0600070205080204" pitchFamily="34" charset="-128"/>
              </a:rPr>
              <a:t>?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hlinkClick r:id="rId3"/>
              </a:rPr>
              <a:t>Read The Magic Box</a:t>
            </a:r>
            <a:endParaRPr lang="en-GB" i="1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Discuss how it could be used in a primary classroom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What cross-curricular links are there?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How could this be a starting point for a resource?</a:t>
            </a:r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2045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 smtClean="0"/>
              <a:t>barddoniaeth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i="1" dirty="0" smtClean="0">
                <a:ea typeface="+mj-ea"/>
                <a:cs typeface="+mj-cs"/>
              </a:rPr>
              <a:t>Performing poetry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err="1" smtClean="0">
                <a:ea typeface="ＭＳ Ｐゴシック" pitchFamily="34" charset="-128"/>
                <a:hlinkClick r:id="rId3"/>
              </a:rPr>
              <a:t>Gwyliwch</a:t>
            </a:r>
            <a:r>
              <a:rPr lang="en-GB" altLang="en-US" dirty="0" smtClean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Michael Rosen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yn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perfformio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ei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bennill</a:t>
            </a: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i="1" dirty="0"/>
              <a:t>‘Hand on the Bridge’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GB" i="1" dirty="0">
                <a:hlinkClick r:id="rId3"/>
              </a:rPr>
              <a:t>Watch Michael Rosen perform his poem </a:t>
            </a:r>
            <a:endParaRPr lang="en-GB" i="1" dirty="0"/>
          </a:p>
          <a:p>
            <a:pPr marL="109537" indent="0">
              <a:buNone/>
              <a:defRPr/>
            </a:pPr>
            <a:r>
              <a:rPr lang="en-GB" i="1" dirty="0"/>
              <a:t>‘Hand on the </a:t>
            </a:r>
            <a:r>
              <a:rPr lang="en-GB" i="1" dirty="0" err="1"/>
              <a:t>Bridge’on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pic>
        <p:nvPicPr>
          <p:cNvPr id="26630" name="Picture 6" descr="C:\Users\Dave\AppData\Local\Microsoft\Windows\Temporary Internet Files\Content.IE5\PKVYITXV\MP9004464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19" y="4001294"/>
            <a:ext cx="3789362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426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Astudiaethau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smtClean="0"/>
              <a:t>Case Studies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Datblygu</a:t>
            </a:r>
            <a:r>
              <a:rPr lang="en-GB" dirty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ysgrifennu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dull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llythrenned</a:t>
            </a:r>
            <a:r>
              <a:rPr lang="en-GB" dirty="0" smtClean="0"/>
              <a:t>/</a:t>
            </a:r>
            <a:r>
              <a:rPr lang="en-GB" dirty="0" err="1" smtClean="0"/>
              <a:t>rhifedd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elwa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dull </a:t>
            </a:r>
            <a:r>
              <a:rPr lang="en-GB" dirty="0" err="1" smtClean="0"/>
              <a:t>hwn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o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? Pam?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Creative approaches to developing literacy through writing. </a:t>
            </a: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Case Study 1 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Case Study 2 </a:t>
            </a:r>
            <a:endParaRPr lang="en-GB" dirty="0" smtClean="0"/>
          </a:p>
          <a:p>
            <a:pPr lvl="1"/>
            <a:r>
              <a:rPr lang="en-GB" dirty="0" smtClean="0"/>
              <a:t>How does this approach develop literacy/numeracy? </a:t>
            </a:r>
          </a:p>
          <a:p>
            <a:pPr lvl="1"/>
            <a:r>
              <a:rPr lang="en-GB" dirty="0" smtClean="0"/>
              <a:t>Who has benefited from this approach?</a:t>
            </a:r>
          </a:p>
          <a:p>
            <a:pPr lvl="1"/>
            <a:r>
              <a:rPr lang="en-GB" dirty="0" smtClean="0"/>
              <a:t>Why is this approach successful?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46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1919288" y="1628776"/>
            <a:ext cx="8229600" cy="4924425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sz="1800" dirty="0"/>
              <a:t>Corbett, P. </a:t>
            </a:r>
            <a:r>
              <a:rPr lang="en-GB" sz="1800" i="1" dirty="0"/>
              <a:t>Talk4Writing.</a:t>
            </a:r>
            <a:r>
              <a:rPr lang="en-GB" sz="1800" dirty="0"/>
              <a:t> Available at </a:t>
            </a:r>
            <a:r>
              <a:rPr lang="en-GB" sz="1800" dirty="0">
                <a:hlinkClick r:id="rId3"/>
              </a:rPr>
              <a:t>http://www.talk4writing.co.uk/</a:t>
            </a:r>
            <a:r>
              <a:rPr lang="en-GB" sz="1800" dirty="0"/>
              <a:t> [Accessed 07.08.14] </a:t>
            </a:r>
            <a:endParaRPr lang="en-GB" sz="1800" dirty="0" smtClean="0"/>
          </a:p>
          <a:p>
            <a:pPr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Estyn </a:t>
            </a:r>
            <a:r>
              <a:rPr lang="en-GB" altLang="en-US" sz="1800" dirty="0">
                <a:ea typeface="ＭＳ Ｐゴシック" pitchFamily="34" charset="-128"/>
              </a:rPr>
              <a:t>(2011) </a:t>
            </a:r>
            <a:r>
              <a:rPr lang="en-GB" altLang="en-US" sz="1800" i="1" dirty="0"/>
              <a:t>S</a:t>
            </a:r>
            <a:r>
              <a:rPr lang="en-GB" sz="1800" i="1" dirty="0"/>
              <a:t>trategy and guidance on inspecting literacy for pupils aged 3 to 18 years  </a:t>
            </a:r>
            <a:r>
              <a:rPr lang="en-GB" sz="1800" dirty="0"/>
              <a:t>Cardiff: Her Majesty’s Stationers </a:t>
            </a:r>
            <a:r>
              <a:rPr lang="en-GB" altLang="en-US" sz="1800" dirty="0">
                <a:ea typeface="ＭＳ Ｐゴシック" pitchFamily="34" charset="-128"/>
              </a:rPr>
              <a:t>Learning Wales.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http://learning.wales.gov.uk/resources/nlnf/?lang=en </a:t>
            </a:r>
            <a:r>
              <a:rPr lang="en-GB" altLang="en-US" sz="1800" dirty="0">
                <a:ea typeface="ＭＳ Ｐゴシック" pitchFamily="34" charset="-128"/>
              </a:rPr>
              <a:t>[Accessed 06.08.14] and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http://learning.wales.gov.uk/resources/nlnf/?skip=1&amp;lang=cy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Michael </a:t>
            </a:r>
            <a:r>
              <a:rPr lang="en-GB" altLang="en-US" sz="1800" dirty="0">
                <a:ea typeface="ＭＳ Ｐゴシック" pitchFamily="34" charset="-128"/>
              </a:rPr>
              <a:t>Rosen performs ‘Hands on the Bridge’ Available on </a:t>
            </a:r>
          </a:p>
          <a:p>
            <a:pPr marL="109537" indent="0">
              <a:lnSpc>
                <a:spcPct val="80000"/>
              </a:lnSpc>
              <a:buNone/>
              <a:defRPr/>
            </a:pPr>
            <a:r>
              <a:rPr lang="en-GB" sz="1800" i="1" dirty="0">
                <a:hlinkClick r:id="rId5"/>
              </a:rPr>
              <a:t>http://www.youtube.com/watch?v=N4sCaAFkcwI</a:t>
            </a:r>
            <a:r>
              <a:rPr lang="en-GB" sz="1800" i="1" dirty="0"/>
              <a:t> [Accessed 07.08.14]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pitchFamily="34" charset="-128"/>
              </a:rPr>
              <a:t>National </a:t>
            </a:r>
            <a:r>
              <a:rPr lang="en-GB" altLang="en-US" sz="1800" dirty="0">
                <a:ea typeface="ＭＳ Ｐゴシック" pitchFamily="34" charset="-128"/>
              </a:rPr>
              <a:t>Literacy Frameworks and Tests.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http://wales.gov.uk/consultations/education/nlnf/?lang=en</a:t>
            </a:r>
            <a:r>
              <a:rPr lang="en-GB" altLang="en-US" sz="1800" dirty="0">
                <a:ea typeface="ＭＳ Ｐゴシック" pitchFamily="34" charset="-128"/>
              </a:rPr>
              <a:t> [Accessed 06.08.14] and http://wales.gov.uk/consultations/education/nlnf/?</a:t>
            </a:r>
            <a:r>
              <a:rPr lang="en-GB" altLang="en-US" sz="1800" dirty="0" smtClean="0">
                <a:ea typeface="ＭＳ Ｐゴシック" pitchFamily="34" charset="-128"/>
              </a:rPr>
              <a:t>skip=1&amp;lang=cy</a:t>
            </a: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/>
              <a:t>Palmer, S. (2001) </a:t>
            </a:r>
            <a:r>
              <a:rPr lang="en-GB" sz="1800" i="1" dirty="0" smtClean="0"/>
              <a:t>How to teach writing across the curriculum at Key Stage 2. </a:t>
            </a:r>
            <a:r>
              <a:rPr lang="en-GB" sz="1800" dirty="0" smtClean="0"/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/>
              <a:t>Palmer, S. (</a:t>
            </a:r>
            <a:r>
              <a:rPr lang="en-GB" sz="1800" dirty="0" smtClean="0"/>
              <a:t>2003) </a:t>
            </a:r>
            <a:r>
              <a:rPr lang="en-GB" sz="1800" i="1" dirty="0"/>
              <a:t>How to teach writing across the curriculum at Key Stage </a:t>
            </a:r>
            <a:r>
              <a:rPr lang="en-GB" sz="1800" i="1" dirty="0" smtClean="0"/>
              <a:t>1. </a:t>
            </a:r>
            <a:r>
              <a:rPr lang="en-GB" sz="1800" dirty="0"/>
              <a:t>London: Fulton Publishers. </a:t>
            </a:r>
            <a:endParaRPr lang="en-GB" sz="1800" dirty="0" smtClean="0"/>
          </a:p>
          <a:p>
            <a:pPr>
              <a:lnSpc>
                <a:spcPct val="80000"/>
              </a:lnSpc>
              <a:defRPr/>
            </a:pPr>
            <a:r>
              <a:rPr lang="en-GB" sz="1800" dirty="0" smtClean="0"/>
              <a:t>Palmer, P. &amp; Corbett, P. (2003) </a:t>
            </a:r>
            <a:r>
              <a:rPr lang="en-GB" sz="1800" i="1" dirty="0" smtClean="0"/>
              <a:t>Literacy: What Works? </a:t>
            </a:r>
            <a:r>
              <a:rPr lang="en-GB" sz="1800" dirty="0" smtClean="0"/>
              <a:t>Cheltenham: Nelson Thornes. </a:t>
            </a: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 smtClean="0"/>
              <a:t>Llyfryddiaeth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04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2054</Words>
  <Application>Microsoft Office PowerPoint</Application>
  <PresentationFormat>Widescreen</PresentationFormat>
  <Paragraphs>291</Paragraphs>
  <Slides>33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Microsoft YaHei</vt:lpstr>
      <vt:lpstr>ＭＳ Ｐゴシック</vt:lpstr>
      <vt:lpstr>Arial</vt:lpstr>
      <vt:lpstr>Calibri</vt:lpstr>
      <vt:lpstr>Calibri Light</vt:lpstr>
      <vt:lpstr>Verdana</vt:lpstr>
      <vt:lpstr>Wingdings 3</vt:lpstr>
      <vt:lpstr>Office Theme</vt:lpstr>
      <vt:lpstr>SJEU5005/C   The Three Rs  Y Tri R Sesiwn 7/Session 7</vt:lpstr>
      <vt:lpstr>Amcanion                            Aims</vt:lpstr>
      <vt:lpstr> Deilliannau Dysgu                                    Learning Outcomes </vt:lpstr>
      <vt:lpstr>  Deilliannau Dysgu                                LearningOutcomes  </vt:lpstr>
      <vt:lpstr>   Deilliannau Dysgu                                   Learning Outcomes   </vt:lpstr>
      <vt:lpstr>  Deilliannau Dysgu              Learning Outcomes  </vt:lpstr>
      <vt:lpstr>Beth yw ysgrifennu? What is writing? </vt:lpstr>
      <vt:lpstr>Pam bod ysgrifennu yn bwysig? Why is writing important? </vt:lpstr>
      <vt:lpstr>Beth yw ysgrifennu da? What does good writing look like? </vt:lpstr>
      <vt:lpstr>PowerPoint Presentation</vt:lpstr>
      <vt:lpstr> Ysgrifennu yn y FfLlRh Writing in the LNF  </vt:lpstr>
      <vt:lpstr> Elfen: Trefnu syniadau a gwybodaeth Element: Organising ideas and information  </vt:lpstr>
      <vt:lpstr>Elfen: Trefnu syniadau a gwybodaeth Element: Organising ideas and information  </vt:lpstr>
      <vt:lpstr> Elfen: Ysgrifennu’n gywir Element: Writing Accurately  </vt:lpstr>
      <vt:lpstr>Elfen: Ysgrifennu’n gywir Element: Writing Accurately  </vt:lpstr>
      <vt:lpstr>Sawl math o ysgrifennu sydd? How many types of writing are there? </vt:lpstr>
      <vt:lpstr> Chwech Math o Ysgrifennu Ffeithiol  Six Non-Fiction Text Types </vt:lpstr>
      <vt:lpstr>PowerPoint Presentation</vt:lpstr>
      <vt:lpstr>Ysgrifennu… siarad a darllen! Writing… talk and reading! </vt:lpstr>
      <vt:lpstr> Ysgrifennu Ffeithiol a Chreadigrwydd Non fiction writing is just as creative!  </vt:lpstr>
      <vt:lpstr>Dulliau Ysgrifennu Ffeithiol Fiction Writing Approaches </vt:lpstr>
      <vt:lpstr>Syniadau! Finding ideas to write about! </vt:lpstr>
      <vt:lpstr>Deall Strwythur Understanding Structure </vt:lpstr>
      <vt:lpstr> Barddoniaeth Poetry </vt:lpstr>
      <vt:lpstr> Barddoniaeth            Poetry </vt:lpstr>
      <vt:lpstr>Creu barddoniaeth grŵp Creating a group poem</vt:lpstr>
      <vt:lpstr> Barddoniaeth Dodrefn The Furniture Poem </vt:lpstr>
      <vt:lpstr> Parau odli  Rhyming pairs  </vt:lpstr>
      <vt:lpstr> Penillion arddodiaid Preposition poems </vt:lpstr>
      <vt:lpstr> Kit Wright </vt:lpstr>
      <vt:lpstr>Perfformio barddoniaeth Performing poetry</vt:lpstr>
      <vt:lpstr>Astudiaethau Achos  Case Studies</vt:lpstr>
      <vt:lpstr>Llyfryddiaeth   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SJEU5005/C   The Three Rs  Y Tri R Sesiwn 6/Session 6</dc:title>
  <dc:creator>Sarah Stewart</dc:creator>
  <cp:lastModifiedBy>Helen A Griffiths</cp:lastModifiedBy>
  <cp:revision>23</cp:revision>
  <dcterms:created xsi:type="dcterms:W3CDTF">2017-03-01T14:39:31Z</dcterms:created>
  <dcterms:modified xsi:type="dcterms:W3CDTF">2018-03-12T12:51:05Z</dcterms:modified>
</cp:coreProperties>
</file>