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681" r:id="rId3"/>
  </p:sldMasterIdLst>
  <p:notesMasterIdLst>
    <p:notesMasterId r:id="rId40"/>
  </p:notesMasterIdLst>
  <p:sldIdLst>
    <p:sldId id="256" r:id="rId4"/>
    <p:sldId id="357" r:id="rId5"/>
    <p:sldId id="445" r:id="rId6"/>
    <p:sldId id="457" r:id="rId7"/>
    <p:sldId id="1102" r:id="rId8"/>
    <p:sldId id="381" r:id="rId9"/>
    <p:sldId id="310" r:id="rId10"/>
    <p:sldId id="278" r:id="rId11"/>
    <p:sldId id="279" r:id="rId12"/>
    <p:sldId id="314" r:id="rId13"/>
    <p:sldId id="280" r:id="rId14"/>
    <p:sldId id="336" r:id="rId15"/>
    <p:sldId id="377" r:id="rId16"/>
    <p:sldId id="378" r:id="rId17"/>
    <p:sldId id="1103" r:id="rId18"/>
    <p:sldId id="330" r:id="rId19"/>
    <p:sldId id="485" r:id="rId20"/>
    <p:sldId id="412" r:id="rId21"/>
    <p:sldId id="283" r:id="rId22"/>
    <p:sldId id="266" r:id="rId23"/>
    <p:sldId id="284" r:id="rId24"/>
    <p:sldId id="285" r:id="rId25"/>
    <p:sldId id="286" r:id="rId26"/>
    <p:sldId id="376" r:id="rId27"/>
    <p:sldId id="287" r:id="rId28"/>
    <p:sldId id="288" r:id="rId29"/>
    <p:sldId id="356" r:id="rId30"/>
    <p:sldId id="289" r:id="rId31"/>
    <p:sldId id="258" r:id="rId32"/>
    <p:sldId id="1106" r:id="rId33"/>
    <p:sldId id="332" r:id="rId34"/>
    <p:sldId id="320" r:id="rId35"/>
    <p:sldId id="290" r:id="rId36"/>
    <p:sldId id="1105" r:id="rId37"/>
    <p:sldId id="499" r:id="rId38"/>
    <p:sldId id="498" r:id="rId39"/>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EE967E-C609-FAA6-F3EB-8965E3834FEE}" v="20" dt="2024-10-23T10:08:18.2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microsoft.com/office/2015/10/relationships/revisionInfo" Target="revisionInfo.xml"/><Relationship Id="rId20" Type="http://schemas.openxmlformats.org/officeDocument/2006/relationships/slide" Target="slides/slide17.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S::deborah.jenkins@uwtsd.ac.uk::3cd02ba5-e528-4585-978d-4fde2b47730a" providerId="AD" clId="Web-{41EE967E-C609-FAA6-F3EB-8965E3834FEE}"/>
    <pc:docChg chg="modSld">
      <pc:chgData name="Deborah Jenkins" userId="S::deborah.jenkins@uwtsd.ac.uk::3cd02ba5-e528-4585-978d-4fde2b47730a" providerId="AD" clId="Web-{41EE967E-C609-FAA6-F3EB-8965E3834FEE}" dt="2024-10-23T10:08:18.203" v="21"/>
      <pc:docMkLst>
        <pc:docMk/>
      </pc:docMkLst>
      <pc:sldChg chg="modSp">
        <pc:chgData name="Deborah Jenkins" userId="S::deborah.jenkins@uwtsd.ac.uk::3cd02ba5-e528-4585-978d-4fde2b47730a" providerId="AD" clId="Web-{41EE967E-C609-FAA6-F3EB-8965E3834FEE}" dt="2024-10-23T10:07:41.078" v="18" actId="14100"/>
        <pc:sldMkLst>
          <pc:docMk/>
          <pc:sldMk cId="3156126348" sldId="266"/>
        </pc:sldMkLst>
        <pc:spChg chg="mod">
          <ac:chgData name="Deborah Jenkins" userId="S::deborah.jenkins@uwtsd.ac.uk::3cd02ba5-e528-4585-978d-4fde2b47730a" providerId="AD" clId="Web-{41EE967E-C609-FAA6-F3EB-8965E3834FEE}" dt="2024-10-23T10:07:41.078" v="18" actId="14100"/>
          <ac:spMkLst>
            <pc:docMk/>
            <pc:sldMk cId="3156126348" sldId="266"/>
            <ac:spMk id="3" creationId="{00000000-0000-0000-0000-000000000000}"/>
          </ac:spMkLst>
        </pc:spChg>
      </pc:sldChg>
      <pc:sldChg chg="delSp">
        <pc:chgData name="Deborah Jenkins" userId="S::deborah.jenkins@uwtsd.ac.uk::3cd02ba5-e528-4585-978d-4fde2b47730a" providerId="AD" clId="Web-{41EE967E-C609-FAA6-F3EB-8965E3834FEE}" dt="2024-10-23T10:08:18.203" v="21"/>
        <pc:sldMkLst>
          <pc:docMk/>
          <pc:sldMk cId="2488224969" sldId="314"/>
        </pc:sldMkLst>
        <pc:spChg chg="del">
          <ac:chgData name="Deborah Jenkins" userId="S::deborah.jenkins@uwtsd.ac.uk::3cd02ba5-e528-4585-978d-4fde2b47730a" providerId="AD" clId="Web-{41EE967E-C609-FAA6-F3EB-8965E3834FEE}" dt="2024-10-23T10:08:18.203" v="21"/>
          <ac:spMkLst>
            <pc:docMk/>
            <pc:sldMk cId="2488224969" sldId="314"/>
            <ac:spMk id="2" creationId="{882A7494-63BB-43E3-B449-E3DFBA9BA9F2}"/>
          </ac:spMkLst>
        </pc:spChg>
      </pc:sldChg>
      <pc:sldChg chg="modSp">
        <pc:chgData name="Deborah Jenkins" userId="S::deborah.jenkins@uwtsd.ac.uk::3cd02ba5-e528-4585-978d-4fde2b47730a" providerId="AD" clId="Web-{41EE967E-C609-FAA6-F3EB-8965E3834FEE}" dt="2024-10-23T10:07:57.187" v="20" actId="20577"/>
        <pc:sldMkLst>
          <pc:docMk/>
          <pc:sldMk cId="2524107000" sldId="356"/>
        </pc:sldMkLst>
        <pc:spChg chg="mod">
          <ac:chgData name="Deborah Jenkins" userId="S::deborah.jenkins@uwtsd.ac.uk::3cd02ba5-e528-4585-978d-4fde2b47730a" providerId="AD" clId="Web-{41EE967E-C609-FAA6-F3EB-8965E3834FEE}" dt="2024-10-23T10:07:57.187" v="20" actId="20577"/>
          <ac:spMkLst>
            <pc:docMk/>
            <pc:sldMk cId="2524107000" sldId="356"/>
            <ac:spMk id="6" creationId="{33419446-5488-6955-7323-7FBF8E5FF592}"/>
          </ac:spMkLst>
        </pc:spChg>
      </pc:sldChg>
      <pc:sldChg chg="modSp">
        <pc:chgData name="Deborah Jenkins" userId="S::deborah.jenkins@uwtsd.ac.uk::3cd02ba5-e528-4585-978d-4fde2b47730a" providerId="AD" clId="Web-{41EE967E-C609-FAA6-F3EB-8965E3834FEE}" dt="2024-10-23T10:07:34.218" v="17" actId="14100"/>
        <pc:sldMkLst>
          <pc:docMk/>
          <pc:sldMk cId="3285505900" sldId="412"/>
        </pc:sldMkLst>
        <pc:spChg chg="mod">
          <ac:chgData name="Deborah Jenkins" userId="S::deborah.jenkins@uwtsd.ac.uk::3cd02ba5-e528-4585-978d-4fde2b47730a" providerId="AD" clId="Web-{41EE967E-C609-FAA6-F3EB-8965E3834FEE}" dt="2024-10-23T10:07:22.812" v="14" actId="20577"/>
          <ac:spMkLst>
            <pc:docMk/>
            <pc:sldMk cId="3285505900" sldId="412"/>
            <ac:spMk id="11" creationId="{55BC44BE-2EA6-0A0F-23BC-8C975651BD1B}"/>
          </ac:spMkLst>
        </pc:spChg>
        <pc:picChg chg="mod">
          <ac:chgData name="Deborah Jenkins" userId="S::deborah.jenkins@uwtsd.ac.uk::3cd02ba5-e528-4585-978d-4fde2b47730a" providerId="AD" clId="Web-{41EE967E-C609-FAA6-F3EB-8965E3834FEE}" dt="2024-10-23T10:07:34.218" v="17" actId="14100"/>
          <ac:picMkLst>
            <pc:docMk/>
            <pc:sldMk cId="3285505900" sldId="412"/>
            <ac:picMk id="9" creationId="{08EE4A6C-AD24-8BEE-13DE-3470B7EAE876}"/>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911A5D-9B97-4DC5-B720-53FBC820E301}" type="doc">
      <dgm:prSet loTypeId="urn:diagrams.loki3.com/BracketList" loCatId="list" qsTypeId="urn:microsoft.com/office/officeart/2005/8/quickstyle/simple1" qsCatId="simple" csTypeId="urn:microsoft.com/office/officeart/2005/8/colors/accent1_2" csCatId="accent1" phldr="1"/>
      <dgm:spPr/>
      <dgm:t>
        <a:bodyPr/>
        <a:lstStyle/>
        <a:p>
          <a:endParaRPr lang="en-GB"/>
        </a:p>
      </dgm:t>
    </dgm:pt>
    <dgm:pt modelId="{E214DF3E-43BA-4CC5-978C-E7DB321EC113}">
      <dgm:prSet phldrT="[Text]"/>
      <dgm:spPr/>
      <dgm:t>
        <a:bodyPr/>
        <a:lstStyle/>
        <a:p>
          <a:r>
            <a:rPr lang="en-GB"/>
            <a:t>Before sales</a:t>
          </a:r>
        </a:p>
      </dgm:t>
    </dgm:pt>
    <dgm:pt modelId="{33015403-979F-4F1C-B868-7EAC50A9DCEF}" type="parTrans" cxnId="{536F6AE2-6FAE-494F-8391-E722191F48C3}">
      <dgm:prSet/>
      <dgm:spPr/>
      <dgm:t>
        <a:bodyPr/>
        <a:lstStyle/>
        <a:p>
          <a:endParaRPr lang="en-GB"/>
        </a:p>
      </dgm:t>
    </dgm:pt>
    <dgm:pt modelId="{C0BD6BE0-1F7D-4C54-9744-A8D49BF0CEA8}" type="sibTrans" cxnId="{536F6AE2-6FAE-494F-8391-E722191F48C3}">
      <dgm:prSet/>
      <dgm:spPr/>
      <dgm:t>
        <a:bodyPr/>
        <a:lstStyle/>
        <a:p>
          <a:endParaRPr lang="en-GB"/>
        </a:p>
      </dgm:t>
    </dgm:pt>
    <dgm:pt modelId="{E495E37D-D40B-45DB-8C13-B645ADCFA275}">
      <dgm:prSet phldrT="[Text]"/>
      <dgm:spPr/>
      <dgm:t>
        <a:bodyPr/>
        <a:lstStyle/>
        <a:p>
          <a:r>
            <a:rPr lang="en-GB"/>
            <a:t>Information delivery</a:t>
          </a:r>
        </a:p>
      </dgm:t>
    </dgm:pt>
    <dgm:pt modelId="{AD31954D-56CC-40D2-8842-BE163DA64B6E}" type="parTrans" cxnId="{0A2E6885-1BCD-48FF-ABFE-351C48BBB1F5}">
      <dgm:prSet/>
      <dgm:spPr/>
      <dgm:t>
        <a:bodyPr/>
        <a:lstStyle/>
        <a:p>
          <a:endParaRPr lang="en-GB"/>
        </a:p>
      </dgm:t>
    </dgm:pt>
    <dgm:pt modelId="{AE498832-7483-4C96-874A-8BE86227DD3A}" type="sibTrans" cxnId="{0A2E6885-1BCD-48FF-ABFE-351C48BBB1F5}">
      <dgm:prSet/>
      <dgm:spPr/>
      <dgm:t>
        <a:bodyPr/>
        <a:lstStyle/>
        <a:p>
          <a:endParaRPr lang="en-GB"/>
        </a:p>
      </dgm:t>
    </dgm:pt>
    <dgm:pt modelId="{98054966-BBA7-4A03-89B6-4F1FA8EFEED1}">
      <dgm:prSet phldrT="[Text]"/>
      <dgm:spPr/>
      <dgm:t>
        <a:bodyPr/>
        <a:lstStyle/>
        <a:p>
          <a:r>
            <a:rPr lang="en-GB"/>
            <a:t>During sales</a:t>
          </a:r>
        </a:p>
      </dgm:t>
    </dgm:pt>
    <dgm:pt modelId="{78AD197D-4743-4578-8756-5A797D9E149B}" type="parTrans" cxnId="{E2FE8806-F257-4728-A1CB-D6FA9DA603F3}">
      <dgm:prSet/>
      <dgm:spPr/>
      <dgm:t>
        <a:bodyPr/>
        <a:lstStyle/>
        <a:p>
          <a:endParaRPr lang="en-GB"/>
        </a:p>
      </dgm:t>
    </dgm:pt>
    <dgm:pt modelId="{B4AAF127-B355-4D4E-869B-038E708BEB8F}" type="sibTrans" cxnId="{E2FE8806-F257-4728-A1CB-D6FA9DA603F3}">
      <dgm:prSet/>
      <dgm:spPr/>
      <dgm:t>
        <a:bodyPr/>
        <a:lstStyle/>
        <a:p>
          <a:endParaRPr lang="en-GB"/>
        </a:p>
      </dgm:t>
    </dgm:pt>
    <dgm:pt modelId="{4FD6F5B3-D9A6-4CE2-B972-B8488A4C0F03}">
      <dgm:prSet phldrT="[Text]"/>
      <dgm:spPr/>
      <dgm:t>
        <a:bodyPr/>
        <a:lstStyle/>
        <a:p>
          <a:r>
            <a:rPr lang="en-GB"/>
            <a:t>Education and information</a:t>
          </a:r>
        </a:p>
      </dgm:t>
    </dgm:pt>
    <dgm:pt modelId="{8D4D0C30-EA46-4873-9874-3F3BD72E6C63}" type="parTrans" cxnId="{9192A702-368F-4FD8-9602-1093BF77C21F}">
      <dgm:prSet/>
      <dgm:spPr/>
      <dgm:t>
        <a:bodyPr/>
        <a:lstStyle/>
        <a:p>
          <a:endParaRPr lang="en-GB"/>
        </a:p>
      </dgm:t>
    </dgm:pt>
    <dgm:pt modelId="{8074725C-15EF-4306-966F-8C519582035E}" type="sibTrans" cxnId="{9192A702-368F-4FD8-9602-1093BF77C21F}">
      <dgm:prSet/>
      <dgm:spPr/>
      <dgm:t>
        <a:bodyPr/>
        <a:lstStyle/>
        <a:p>
          <a:endParaRPr lang="en-GB"/>
        </a:p>
      </dgm:t>
    </dgm:pt>
    <dgm:pt modelId="{B5B791E7-8DCD-4021-9870-76B3EB6FDEBE}">
      <dgm:prSet phldrT="[Text]"/>
      <dgm:spPr/>
      <dgm:t>
        <a:bodyPr/>
        <a:lstStyle/>
        <a:p>
          <a:r>
            <a:rPr lang="en-GB"/>
            <a:t>After sales </a:t>
          </a:r>
        </a:p>
      </dgm:t>
    </dgm:pt>
    <dgm:pt modelId="{F0F5D787-003B-45A7-B8F9-CA223844CB7F}" type="parTrans" cxnId="{846DF6D0-ACA0-40FF-AB8E-0624643EED97}">
      <dgm:prSet/>
      <dgm:spPr/>
      <dgm:t>
        <a:bodyPr/>
        <a:lstStyle/>
        <a:p>
          <a:endParaRPr lang="en-GB"/>
        </a:p>
      </dgm:t>
    </dgm:pt>
    <dgm:pt modelId="{46BB70F2-31B1-4F6F-BCED-6E2792C591ED}" type="sibTrans" cxnId="{846DF6D0-ACA0-40FF-AB8E-0624643EED97}">
      <dgm:prSet/>
      <dgm:spPr/>
      <dgm:t>
        <a:bodyPr/>
        <a:lstStyle/>
        <a:p>
          <a:endParaRPr lang="en-GB"/>
        </a:p>
      </dgm:t>
    </dgm:pt>
    <dgm:pt modelId="{B1731ACC-6A46-4454-B6B5-9FFDF0ED4996}">
      <dgm:prSet phldrT="[Text]"/>
      <dgm:spPr/>
      <dgm:t>
        <a:bodyPr/>
        <a:lstStyle/>
        <a:p>
          <a:r>
            <a:rPr lang="en-GB"/>
            <a:t>Issue resolution</a:t>
          </a:r>
        </a:p>
      </dgm:t>
    </dgm:pt>
    <dgm:pt modelId="{911311E5-C3FB-42DF-9224-C51E4FB06CF5}" type="parTrans" cxnId="{A9AB8E18-9975-4500-82AD-AD374034E73D}">
      <dgm:prSet/>
      <dgm:spPr/>
      <dgm:t>
        <a:bodyPr/>
        <a:lstStyle/>
        <a:p>
          <a:endParaRPr lang="en-GB"/>
        </a:p>
      </dgm:t>
    </dgm:pt>
    <dgm:pt modelId="{182C4C1A-E73B-4C86-9C21-16BCDFEDBA8E}" type="sibTrans" cxnId="{A9AB8E18-9975-4500-82AD-AD374034E73D}">
      <dgm:prSet/>
      <dgm:spPr/>
      <dgm:t>
        <a:bodyPr/>
        <a:lstStyle/>
        <a:p>
          <a:endParaRPr lang="en-GB"/>
        </a:p>
      </dgm:t>
    </dgm:pt>
    <dgm:pt modelId="{6832D56C-0594-4B0C-88E9-400AE4F2F780}" type="pres">
      <dgm:prSet presAssocID="{14911A5D-9B97-4DC5-B720-53FBC820E301}" presName="Name0" presStyleCnt="0">
        <dgm:presLayoutVars>
          <dgm:dir/>
          <dgm:animLvl val="lvl"/>
          <dgm:resizeHandles val="exact"/>
        </dgm:presLayoutVars>
      </dgm:prSet>
      <dgm:spPr/>
    </dgm:pt>
    <dgm:pt modelId="{983C5383-B7B2-4D5E-AF71-1BF05DD861AF}" type="pres">
      <dgm:prSet presAssocID="{E214DF3E-43BA-4CC5-978C-E7DB321EC113}" presName="linNode" presStyleCnt="0"/>
      <dgm:spPr/>
    </dgm:pt>
    <dgm:pt modelId="{50A57BEC-DB3E-4C39-BE6A-5016D18E66A1}" type="pres">
      <dgm:prSet presAssocID="{E214DF3E-43BA-4CC5-978C-E7DB321EC113}" presName="parTx" presStyleLbl="revTx" presStyleIdx="0" presStyleCnt="3">
        <dgm:presLayoutVars>
          <dgm:chMax val="1"/>
          <dgm:bulletEnabled val="1"/>
        </dgm:presLayoutVars>
      </dgm:prSet>
      <dgm:spPr/>
    </dgm:pt>
    <dgm:pt modelId="{C1749B54-1F63-4F50-B9F4-D962499518EB}" type="pres">
      <dgm:prSet presAssocID="{E214DF3E-43BA-4CC5-978C-E7DB321EC113}" presName="bracket" presStyleLbl="parChTrans1D1" presStyleIdx="0" presStyleCnt="3"/>
      <dgm:spPr/>
    </dgm:pt>
    <dgm:pt modelId="{2AE6F9D9-3E57-45FD-8263-5CBFD2135B0B}" type="pres">
      <dgm:prSet presAssocID="{E214DF3E-43BA-4CC5-978C-E7DB321EC113}" presName="spH" presStyleCnt="0"/>
      <dgm:spPr/>
    </dgm:pt>
    <dgm:pt modelId="{0F79A4B9-63D1-4B33-AE17-7C24C742C904}" type="pres">
      <dgm:prSet presAssocID="{E214DF3E-43BA-4CC5-978C-E7DB321EC113}" presName="desTx" presStyleLbl="node1" presStyleIdx="0" presStyleCnt="3">
        <dgm:presLayoutVars>
          <dgm:bulletEnabled val="1"/>
        </dgm:presLayoutVars>
      </dgm:prSet>
      <dgm:spPr/>
    </dgm:pt>
    <dgm:pt modelId="{105A1129-A3F5-48D4-853C-018A280CE3D2}" type="pres">
      <dgm:prSet presAssocID="{C0BD6BE0-1F7D-4C54-9744-A8D49BF0CEA8}" presName="spV" presStyleCnt="0"/>
      <dgm:spPr/>
    </dgm:pt>
    <dgm:pt modelId="{A4F4417B-D247-46B6-9626-A80AB7702ECD}" type="pres">
      <dgm:prSet presAssocID="{98054966-BBA7-4A03-89B6-4F1FA8EFEED1}" presName="linNode" presStyleCnt="0"/>
      <dgm:spPr/>
    </dgm:pt>
    <dgm:pt modelId="{EB574DDB-75D9-4847-BBBB-745875A80929}" type="pres">
      <dgm:prSet presAssocID="{98054966-BBA7-4A03-89B6-4F1FA8EFEED1}" presName="parTx" presStyleLbl="revTx" presStyleIdx="1" presStyleCnt="3">
        <dgm:presLayoutVars>
          <dgm:chMax val="1"/>
          <dgm:bulletEnabled val="1"/>
        </dgm:presLayoutVars>
      </dgm:prSet>
      <dgm:spPr/>
    </dgm:pt>
    <dgm:pt modelId="{7AC90197-6A88-4EB6-A932-482921E172C4}" type="pres">
      <dgm:prSet presAssocID="{98054966-BBA7-4A03-89B6-4F1FA8EFEED1}" presName="bracket" presStyleLbl="parChTrans1D1" presStyleIdx="1" presStyleCnt="3"/>
      <dgm:spPr/>
    </dgm:pt>
    <dgm:pt modelId="{B54FBDE2-DC8C-4582-AD77-0DDE7E7B39D3}" type="pres">
      <dgm:prSet presAssocID="{98054966-BBA7-4A03-89B6-4F1FA8EFEED1}" presName="spH" presStyleCnt="0"/>
      <dgm:spPr/>
    </dgm:pt>
    <dgm:pt modelId="{5CF31A82-F455-4D44-874D-8C4651748E1C}" type="pres">
      <dgm:prSet presAssocID="{98054966-BBA7-4A03-89B6-4F1FA8EFEED1}" presName="desTx" presStyleLbl="node1" presStyleIdx="1" presStyleCnt="3">
        <dgm:presLayoutVars>
          <dgm:bulletEnabled val="1"/>
        </dgm:presLayoutVars>
      </dgm:prSet>
      <dgm:spPr/>
    </dgm:pt>
    <dgm:pt modelId="{D6DD4B70-E4AD-4A85-ADE4-1ADB96802C36}" type="pres">
      <dgm:prSet presAssocID="{B4AAF127-B355-4D4E-869B-038E708BEB8F}" presName="spV" presStyleCnt="0"/>
      <dgm:spPr/>
    </dgm:pt>
    <dgm:pt modelId="{9C54518C-F6FF-468A-9C65-D6A7A0F94368}" type="pres">
      <dgm:prSet presAssocID="{B5B791E7-8DCD-4021-9870-76B3EB6FDEBE}" presName="linNode" presStyleCnt="0"/>
      <dgm:spPr/>
    </dgm:pt>
    <dgm:pt modelId="{B94B0B26-7D99-4E64-AB65-F0A15050D46F}" type="pres">
      <dgm:prSet presAssocID="{B5B791E7-8DCD-4021-9870-76B3EB6FDEBE}" presName="parTx" presStyleLbl="revTx" presStyleIdx="2" presStyleCnt="3">
        <dgm:presLayoutVars>
          <dgm:chMax val="1"/>
          <dgm:bulletEnabled val="1"/>
        </dgm:presLayoutVars>
      </dgm:prSet>
      <dgm:spPr/>
    </dgm:pt>
    <dgm:pt modelId="{02DF27EA-C220-49F0-8D89-37F8B87D7568}" type="pres">
      <dgm:prSet presAssocID="{B5B791E7-8DCD-4021-9870-76B3EB6FDEBE}" presName="bracket" presStyleLbl="parChTrans1D1" presStyleIdx="2" presStyleCnt="3"/>
      <dgm:spPr/>
    </dgm:pt>
    <dgm:pt modelId="{E12E9C89-D590-49D8-B9DC-A85D6970A62F}" type="pres">
      <dgm:prSet presAssocID="{B5B791E7-8DCD-4021-9870-76B3EB6FDEBE}" presName="spH" presStyleCnt="0"/>
      <dgm:spPr/>
    </dgm:pt>
    <dgm:pt modelId="{5E49CB07-3E36-443D-AC5F-906D4FBECE6C}" type="pres">
      <dgm:prSet presAssocID="{B5B791E7-8DCD-4021-9870-76B3EB6FDEBE}" presName="desTx" presStyleLbl="node1" presStyleIdx="2" presStyleCnt="3">
        <dgm:presLayoutVars>
          <dgm:bulletEnabled val="1"/>
        </dgm:presLayoutVars>
      </dgm:prSet>
      <dgm:spPr/>
    </dgm:pt>
  </dgm:ptLst>
  <dgm:cxnLst>
    <dgm:cxn modelId="{9192A702-368F-4FD8-9602-1093BF77C21F}" srcId="{98054966-BBA7-4A03-89B6-4F1FA8EFEED1}" destId="{4FD6F5B3-D9A6-4CE2-B972-B8488A4C0F03}" srcOrd="0" destOrd="0" parTransId="{8D4D0C30-EA46-4873-9874-3F3BD72E6C63}" sibTransId="{8074725C-15EF-4306-966F-8C519582035E}"/>
    <dgm:cxn modelId="{E2FE8806-F257-4728-A1CB-D6FA9DA603F3}" srcId="{14911A5D-9B97-4DC5-B720-53FBC820E301}" destId="{98054966-BBA7-4A03-89B6-4F1FA8EFEED1}" srcOrd="1" destOrd="0" parTransId="{78AD197D-4743-4578-8756-5A797D9E149B}" sibTransId="{B4AAF127-B355-4D4E-869B-038E708BEB8F}"/>
    <dgm:cxn modelId="{A9AB8E18-9975-4500-82AD-AD374034E73D}" srcId="{B5B791E7-8DCD-4021-9870-76B3EB6FDEBE}" destId="{B1731ACC-6A46-4454-B6B5-9FFDF0ED4996}" srcOrd="0" destOrd="0" parTransId="{911311E5-C3FB-42DF-9224-C51E4FB06CF5}" sibTransId="{182C4C1A-E73B-4C86-9C21-16BCDFEDBA8E}"/>
    <dgm:cxn modelId="{3FA9861D-4965-461C-B2D1-76AC4EA66794}" type="presOf" srcId="{B5B791E7-8DCD-4021-9870-76B3EB6FDEBE}" destId="{B94B0B26-7D99-4E64-AB65-F0A15050D46F}" srcOrd="0" destOrd="0" presId="urn:diagrams.loki3.com/BracketList"/>
    <dgm:cxn modelId="{EFF61764-8E36-4ED8-A702-EDD41BD77895}" type="presOf" srcId="{E495E37D-D40B-45DB-8C13-B645ADCFA275}" destId="{0F79A4B9-63D1-4B33-AE17-7C24C742C904}" srcOrd="0" destOrd="0" presId="urn:diagrams.loki3.com/BracketList"/>
    <dgm:cxn modelId="{0A2E6885-1BCD-48FF-ABFE-351C48BBB1F5}" srcId="{E214DF3E-43BA-4CC5-978C-E7DB321EC113}" destId="{E495E37D-D40B-45DB-8C13-B645ADCFA275}" srcOrd="0" destOrd="0" parTransId="{AD31954D-56CC-40D2-8842-BE163DA64B6E}" sibTransId="{AE498832-7483-4C96-874A-8BE86227DD3A}"/>
    <dgm:cxn modelId="{846DF6D0-ACA0-40FF-AB8E-0624643EED97}" srcId="{14911A5D-9B97-4DC5-B720-53FBC820E301}" destId="{B5B791E7-8DCD-4021-9870-76B3EB6FDEBE}" srcOrd="2" destOrd="0" parTransId="{F0F5D787-003B-45A7-B8F9-CA223844CB7F}" sibTransId="{46BB70F2-31B1-4F6F-BCED-6E2792C591ED}"/>
    <dgm:cxn modelId="{536F6AE2-6FAE-494F-8391-E722191F48C3}" srcId="{14911A5D-9B97-4DC5-B720-53FBC820E301}" destId="{E214DF3E-43BA-4CC5-978C-E7DB321EC113}" srcOrd="0" destOrd="0" parTransId="{33015403-979F-4F1C-B868-7EAC50A9DCEF}" sibTransId="{C0BD6BE0-1F7D-4C54-9744-A8D49BF0CEA8}"/>
    <dgm:cxn modelId="{1591ABE7-1D40-4F71-9B28-1238CBA1F21E}" type="presOf" srcId="{98054966-BBA7-4A03-89B6-4F1FA8EFEED1}" destId="{EB574DDB-75D9-4847-BBBB-745875A80929}" srcOrd="0" destOrd="0" presId="urn:diagrams.loki3.com/BracketList"/>
    <dgm:cxn modelId="{DCB125EF-8AFB-48DB-B742-68012B88D36E}" type="presOf" srcId="{14911A5D-9B97-4DC5-B720-53FBC820E301}" destId="{6832D56C-0594-4B0C-88E9-400AE4F2F780}" srcOrd="0" destOrd="0" presId="urn:diagrams.loki3.com/BracketList"/>
    <dgm:cxn modelId="{4761EEF2-E2EA-4866-8A59-7AA4391B4C7A}" type="presOf" srcId="{4FD6F5B3-D9A6-4CE2-B972-B8488A4C0F03}" destId="{5CF31A82-F455-4D44-874D-8C4651748E1C}" srcOrd="0" destOrd="0" presId="urn:diagrams.loki3.com/BracketList"/>
    <dgm:cxn modelId="{6268FEF2-DA1F-4F59-B4CF-480FBFAAA0EF}" type="presOf" srcId="{E214DF3E-43BA-4CC5-978C-E7DB321EC113}" destId="{50A57BEC-DB3E-4C39-BE6A-5016D18E66A1}" srcOrd="0" destOrd="0" presId="urn:diagrams.loki3.com/BracketList"/>
    <dgm:cxn modelId="{A89194FA-BB89-4889-8736-39BDF81B3A6D}" type="presOf" srcId="{B1731ACC-6A46-4454-B6B5-9FFDF0ED4996}" destId="{5E49CB07-3E36-443D-AC5F-906D4FBECE6C}" srcOrd="0" destOrd="0" presId="urn:diagrams.loki3.com/BracketList"/>
    <dgm:cxn modelId="{1235A983-48E1-49BF-BFB1-42B822FDDAFA}" type="presParOf" srcId="{6832D56C-0594-4B0C-88E9-400AE4F2F780}" destId="{983C5383-B7B2-4D5E-AF71-1BF05DD861AF}" srcOrd="0" destOrd="0" presId="urn:diagrams.loki3.com/BracketList"/>
    <dgm:cxn modelId="{0022F6BD-4006-4B58-BE57-C87FBA02829B}" type="presParOf" srcId="{983C5383-B7B2-4D5E-AF71-1BF05DD861AF}" destId="{50A57BEC-DB3E-4C39-BE6A-5016D18E66A1}" srcOrd="0" destOrd="0" presId="urn:diagrams.loki3.com/BracketList"/>
    <dgm:cxn modelId="{97CED41D-B525-4699-A611-9707A7F9217C}" type="presParOf" srcId="{983C5383-B7B2-4D5E-AF71-1BF05DD861AF}" destId="{C1749B54-1F63-4F50-B9F4-D962499518EB}" srcOrd="1" destOrd="0" presId="urn:diagrams.loki3.com/BracketList"/>
    <dgm:cxn modelId="{02FC09B8-CDA9-4055-A58F-584A9492EDF1}" type="presParOf" srcId="{983C5383-B7B2-4D5E-AF71-1BF05DD861AF}" destId="{2AE6F9D9-3E57-45FD-8263-5CBFD2135B0B}" srcOrd="2" destOrd="0" presId="urn:diagrams.loki3.com/BracketList"/>
    <dgm:cxn modelId="{7098FE94-4AD9-4CA3-A883-0569C1E19175}" type="presParOf" srcId="{983C5383-B7B2-4D5E-AF71-1BF05DD861AF}" destId="{0F79A4B9-63D1-4B33-AE17-7C24C742C904}" srcOrd="3" destOrd="0" presId="urn:diagrams.loki3.com/BracketList"/>
    <dgm:cxn modelId="{7145D341-9851-4811-9BD0-B50880656510}" type="presParOf" srcId="{6832D56C-0594-4B0C-88E9-400AE4F2F780}" destId="{105A1129-A3F5-48D4-853C-018A280CE3D2}" srcOrd="1" destOrd="0" presId="urn:diagrams.loki3.com/BracketList"/>
    <dgm:cxn modelId="{7E93F4F4-E219-47D7-A358-448DC10FC6AB}" type="presParOf" srcId="{6832D56C-0594-4B0C-88E9-400AE4F2F780}" destId="{A4F4417B-D247-46B6-9626-A80AB7702ECD}" srcOrd="2" destOrd="0" presId="urn:diagrams.loki3.com/BracketList"/>
    <dgm:cxn modelId="{CD101499-FE37-4A1E-9E3A-BBB762D5ADF4}" type="presParOf" srcId="{A4F4417B-D247-46B6-9626-A80AB7702ECD}" destId="{EB574DDB-75D9-4847-BBBB-745875A80929}" srcOrd="0" destOrd="0" presId="urn:diagrams.loki3.com/BracketList"/>
    <dgm:cxn modelId="{4AB3A521-8E02-4DF5-A74B-96A94A6BEF18}" type="presParOf" srcId="{A4F4417B-D247-46B6-9626-A80AB7702ECD}" destId="{7AC90197-6A88-4EB6-A932-482921E172C4}" srcOrd="1" destOrd="0" presId="urn:diagrams.loki3.com/BracketList"/>
    <dgm:cxn modelId="{3C4960B6-15F2-4064-B0B8-E5E4BA39C217}" type="presParOf" srcId="{A4F4417B-D247-46B6-9626-A80AB7702ECD}" destId="{B54FBDE2-DC8C-4582-AD77-0DDE7E7B39D3}" srcOrd="2" destOrd="0" presId="urn:diagrams.loki3.com/BracketList"/>
    <dgm:cxn modelId="{462B6B7B-0068-432F-9247-EF81C61A35C9}" type="presParOf" srcId="{A4F4417B-D247-46B6-9626-A80AB7702ECD}" destId="{5CF31A82-F455-4D44-874D-8C4651748E1C}" srcOrd="3" destOrd="0" presId="urn:diagrams.loki3.com/BracketList"/>
    <dgm:cxn modelId="{86646465-54FA-4A1C-92DF-54A4AFC09F5E}" type="presParOf" srcId="{6832D56C-0594-4B0C-88E9-400AE4F2F780}" destId="{D6DD4B70-E4AD-4A85-ADE4-1ADB96802C36}" srcOrd="3" destOrd="0" presId="urn:diagrams.loki3.com/BracketList"/>
    <dgm:cxn modelId="{5A4224B0-7B47-4C1F-BA82-63F12F9910C1}" type="presParOf" srcId="{6832D56C-0594-4B0C-88E9-400AE4F2F780}" destId="{9C54518C-F6FF-468A-9C65-D6A7A0F94368}" srcOrd="4" destOrd="0" presId="urn:diagrams.loki3.com/BracketList"/>
    <dgm:cxn modelId="{F6EBD21A-95D6-4319-B1E4-AD0FE316D407}" type="presParOf" srcId="{9C54518C-F6FF-468A-9C65-D6A7A0F94368}" destId="{B94B0B26-7D99-4E64-AB65-F0A15050D46F}" srcOrd="0" destOrd="0" presId="urn:diagrams.loki3.com/BracketList"/>
    <dgm:cxn modelId="{6B02BB1F-4A1F-44DC-A8BE-5FA5B70772C0}" type="presParOf" srcId="{9C54518C-F6FF-468A-9C65-D6A7A0F94368}" destId="{02DF27EA-C220-49F0-8D89-37F8B87D7568}" srcOrd="1" destOrd="0" presId="urn:diagrams.loki3.com/BracketList"/>
    <dgm:cxn modelId="{2DC3389D-1A36-4A87-9B62-A0C11C317973}" type="presParOf" srcId="{9C54518C-F6FF-468A-9C65-D6A7A0F94368}" destId="{E12E9C89-D590-49D8-B9DC-A85D6970A62F}" srcOrd="2" destOrd="0" presId="urn:diagrams.loki3.com/BracketList"/>
    <dgm:cxn modelId="{A87E6E29-3A75-40FA-A495-00AD5796388A}" type="presParOf" srcId="{9C54518C-F6FF-468A-9C65-D6A7A0F94368}" destId="{5E49CB07-3E36-443D-AC5F-906D4FBECE6C}" srcOrd="3" destOrd="0" presId="urn:diagrams.loki3.com/Bracke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E99A1F-9EE4-4E1D-A8AD-8FBE5C201139}"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47DA45F-D7DE-4D59-BC52-2D1D8A6852BD}">
      <dgm:prSet custT="1"/>
      <dgm:spPr/>
      <dgm:t>
        <a:bodyPr/>
        <a:lstStyle/>
        <a:p>
          <a:pPr>
            <a:lnSpc>
              <a:spcPct val="100000"/>
            </a:lnSpc>
          </a:pPr>
          <a:r>
            <a:rPr lang="en-GB" sz="1600"/>
            <a:t>Customer facing staff are key in reflecting the corporate brand.</a:t>
          </a:r>
          <a:endParaRPr lang="en-US" sz="1600"/>
        </a:p>
      </dgm:t>
    </dgm:pt>
    <dgm:pt modelId="{A44B86B8-F28B-4B8F-8F3A-A82348DAD636}" type="parTrans" cxnId="{E98EC71F-1C82-412A-A7E9-748C75A82B89}">
      <dgm:prSet/>
      <dgm:spPr/>
      <dgm:t>
        <a:bodyPr/>
        <a:lstStyle/>
        <a:p>
          <a:endParaRPr lang="en-US"/>
        </a:p>
      </dgm:t>
    </dgm:pt>
    <dgm:pt modelId="{FAE95F4B-4D01-4EE5-9381-3B21F8FD42BE}" type="sibTrans" cxnId="{E98EC71F-1C82-412A-A7E9-748C75A82B89}">
      <dgm:prSet/>
      <dgm:spPr/>
      <dgm:t>
        <a:bodyPr/>
        <a:lstStyle/>
        <a:p>
          <a:pPr>
            <a:lnSpc>
              <a:spcPct val="100000"/>
            </a:lnSpc>
          </a:pPr>
          <a:endParaRPr lang="en-US"/>
        </a:p>
      </dgm:t>
    </dgm:pt>
    <dgm:pt modelId="{771CA05A-81BE-4AE8-ABF5-1349270C782E}">
      <dgm:prSet custT="1"/>
      <dgm:spPr/>
      <dgm:t>
        <a:bodyPr/>
        <a:lstStyle/>
        <a:p>
          <a:pPr>
            <a:lnSpc>
              <a:spcPct val="100000"/>
            </a:lnSpc>
          </a:pPr>
          <a:r>
            <a:rPr lang="en-GB" sz="1600"/>
            <a:t>They help make the service look attractive to the customer.</a:t>
          </a:r>
          <a:endParaRPr lang="en-US" sz="1600"/>
        </a:p>
      </dgm:t>
    </dgm:pt>
    <dgm:pt modelId="{72712D46-2608-49C5-99EC-AA197539840B}" type="parTrans" cxnId="{2D99062A-8644-4B5D-B589-FE3EDC9C7767}">
      <dgm:prSet/>
      <dgm:spPr/>
      <dgm:t>
        <a:bodyPr/>
        <a:lstStyle/>
        <a:p>
          <a:endParaRPr lang="en-US"/>
        </a:p>
      </dgm:t>
    </dgm:pt>
    <dgm:pt modelId="{2D40A820-C70C-4190-8020-ECDC0BEA67EC}" type="sibTrans" cxnId="{2D99062A-8644-4B5D-B589-FE3EDC9C7767}">
      <dgm:prSet/>
      <dgm:spPr/>
      <dgm:t>
        <a:bodyPr/>
        <a:lstStyle/>
        <a:p>
          <a:pPr>
            <a:lnSpc>
              <a:spcPct val="100000"/>
            </a:lnSpc>
          </a:pPr>
          <a:endParaRPr lang="en-US"/>
        </a:p>
      </dgm:t>
    </dgm:pt>
    <dgm:pt modelId="{282EA72E-5287-4AB7-A083-CDE470AE6180}">
      <dgm:prSet custT="1"/>
      <dgm:spPr/>
      <dgm:t>
        <a:bodyPr/>
        <a:lstStyle/>
        <a:p>
          <a:pPr>
            <a:lnSpc>
              <a:spcPct val="100000"/>
            </a:lnSpc>
          </a:pPr>
          <a:r>
            <a:rPr lang="en-GB" sz="1600"/>
            <a:t>Increasing customer loyalty through good customer service. </a:t>
          </a:r>
          <a:endParaRPr lang="en-US" sz="1600"/>
        </a:p>
      </dgm:t>
    </dgm:pt>
    <dgm:pt modelId="{4157F7D2-96A3-4D39-B3EB-0D9F6E4B8CE8}" type="parTrans" cxnId="{FC6685F0-C5CF-46EA-8314-39B01422E6E1}">
      <dgm:prSet/>
      <dgm:spPr/>
      <dgm:t>
        <a:bodyPr/>
        <a:lstStyle/>
        <a:p>
          <a:endParaRPr lang="en-US"/>
        </a:p>
      </dgm:t>
    </dgm:pt>
    <dgm:pt modelId="{54157995-064E-4E42-9911-3F70370837E6}" type="sibTrans" cxnId="{FC6685F0-C5CF-46EA-8314-39B01422E6E1}">
      <dgm:prSet/>
      <dgm:spPr/>
      <dgm:t>
        <a:bodyPr/>
        <a:lstStyle/>
        <a:p>
          <a:pPr>
            <a:lnSpc>
              <a:spcPct val="100000"/>
            </a:lnSpc>
          </a:pPr>
          <a:endParaRPr lang="en-US"/>
        </a:p>
      </dgm:t>
    </dgm:pt>
    <dgm:pt modelId="{FE220C49-7214-4A8B-9719-082145694326}">
      <dgm:prSet custT="1"/>
      <dgm:spPr/>
      <dgm:t>
        <a:bodyPr/>
        <a:lstStyle/>
        <a:p>
          <a:pPr>
            <a:lnSpc>
              <a:spcPct val="100000"/>
            </a:lnSpc>
          </a:pPr>
          <a:r>
            <a:rPr lang="en-GB" sz="1600"/>
            <a:t>Increasing competitive advantage through good customer service. </a:t>
          </a:r>
          <a:endParaRPr lang="en-US" sz="1600"/>
        </a:p>
      </dgm:t>
    </dgm:pt>
    <dgm:pt modelId="{1EDCD059-8847-44F7-9EB4-45D3B5EF9C69}" type="parTrans" cxnId="{BE80FF29-3F35-4B08-AF7A-10B62EF37658}">
      <dgm:prSet/>
      <dgm:spPr/>
      <dgm:t>
        <a:bodyPr/>
        <a:lstStyle/>
        <a:p>
          <a:endParaRPr lang="en-US"/>
        </a:p>
      </dgm:t>
    </dgm:pt>
    <dgm:pt modelId="{A040535D-E1F7-4229-B070-7C2A41629E53}" type="sibTrans" cxnId="{BE80FF29-3F35-4B08-AF7A-10B62EF37658}">
      <dgm:prSet/>
      <dgm:spPr/>
      <dgm:t>
        <a:bodyPr/>
        <a:lstStyle/>
        <a:p>
          <a:pPr>
            <a:lnSpc>
              <a:spcPct val="100000"/>
            </a:lnSpc>
          </a:pPr>
          <a:endParaRPr lang="en-US"/>
        </a:p>
      </dgm:t>
    </dgm:pt>
    <dgm:pt modelId="{5210F92E-303F-46D1-95D6-AB5B2A3B0684}">
      <dgm:prSet custT="1"/>
      <dgm:spPr/>
      <dgm:t>
        <a:bodyPr/>
        <a:lstStyle/>
        <a:p>
          <a:pPr>
            <a:lnSpc>
              <a:spcPct val="100000"/>
            </a:lnSpc>
          </a:pPr>
          <a:r>
            <a:rPr lang="en-GB" sz="1600"/>
            <a:t>Educating customers on how to use the service correctly to increase satisfaction.</a:t>
          </a:r>
          <a:endParaRPr lang="en-US" sz="1600"/>
        </a:p>
      </dgm:t>
    </dgm:pt>
    <dgm:pt modelId="{D950F088-EE58-4BA7-9194-675B12DE5544}" type="parTrans" cxnId="{4FEFFCB4-2672-45AF-A902-90B6E8CE92BB}">
      <dgm:prSet/>
      <dgm:spPr/>
      <dgm:t>
        <a:bodyPr/>
        <a:lstStyle/>
        <a:p>
          <a:endParaRPr lang="en-US"/>
        </a:p>
      </dgm:t>
    </dgm:pt>
    <dgm:pt modelId="{A91697C1-ABE7-43F2-8F91-C5C986310733}" type="sibTrans" cxnId="{4FEFFCB4-2672-45AF-A902-90B6E8CE92BB}">
      <dgm:prSet/>
      <dgm:spPr/>
      <dgm:t>
        <a:bodyPr/>
        <a:lstStyle/>
        <a:p>
          <a:endParaRPr lang="en-US"/>
        </a:p>
      </dgm:t>
    </dgm:pt>
    <dgm:pt modelId="{07A5917E-1B9B-4491-BB08-DDFA53515F69}" type="pres">
      <dgm:prSet presAssocID="{89E99A1F-9EE4-4E1D-A8AD-8FBE5C201139}" presName="root" presStyleCnt="0">
        <dgm:presLayoutVars>
          <dgm:dir/>
          <dgm:resizeHandles val="exact"/>
        </dgm:presLayoutVars>
      </dgm:prSet>
      <dgm:spPr/>
    </dgm:pt>
    <dgm:pt modelId="{2E241475-11F8-4F2C-ADF2-8B2373C5224A}" type="pres">
      <dgm:prSet presAssocID="{047DA45F-D7DE-4D59-BC52-2D1D8A6852BD}" presName="compNode" presStyleCnt="0"/>
      <dgm:spPr/>
    </dgm:pt>
    <dgm:pt modelId="{91DDD7DD-DD2E-463D-9229-F03465D0B31B}" type="pres">
      <dgm:prSet presAssocID="{047DA45F-D7DE-4D59-BC52-2D1D8A6852B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are With Person"/>
        </a:ext>
      </dgm:extLst>
    </dgm:pt>
    <dgm:pt modelId="{0EA2E00E-BD41-4566-8388-EF107693BAFB}" type="pres">
      <dgm:prSet presAssocID="{047DA45F-D7DE-4D59-BC52-2D1D8A6852BD}" presName="spaceRect" presStyleCnt="0"/>
      <dgm:spPr/>
    </dgm:pt>
    <dgm:pt modelId="{FD03ECFD-E846-481C-A849-8BA4D02E25DA}" type="pres">
      <dgm:prSet presAssocID="{047DA45F-D7DE-4D59-BC52-2D1D8A6852BD}" presName="textRect" presStyleLbl="revTx" presStyleIdx="0" presStyleCnt="5">
        <dgm:presLayoutVars>
          <dgm:chMax val="1"/>
          <dgm:chPref val="1"/>
        </dgm:presLayoutVars>
      </dgm:prSet>
      <dgm:spPr/>
    </dgm:pt>
    <dgm:pt modelId="{1DA38D26-7F33-48A7-866A-DE9C5C453237}" type="pres">
      <dgm:prSet presAssocID="{FAE95F4B-4D01-4EE5-9381-3B21F8FD42BE}" presName="sibTrans" presStyleCnt="0"/>
      <dgm:spPr/>
    </dgm:pt>
    <dgm:pt modelId="{93EDB562-B94D-4B9E-8E8C-D9003C41FC37}" type="pres">
      <dgm:prSet presAssocID="{771CA05A-81BE-4AE8-ABF5-1349270C782E}" presName="compNode" presStyleCnt="0"/>
      <dgm:spPr/>
    </dgm:pt>
    <dgm:pt modelId="{856C7E32-5128-4A54-9373-EAEE1E3C2703}" type="pres">
      <dgm:prSet presAssocID="{771CA05A-81BE-4AE8-ABF5-1349270C782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84E83D48-D03F-44BB-9927-DA78826AE94A}" type="pres">
      <dgm:prSet presAssocID="{771CA05A-81BE-4AE8-ABF5-1349270C782E}" presName="spaceRect" presStyleCnt="0"/>
      <dgm:spPr/>
    </dgm:pt>
    <dgm:pt modelId="{67BB5717-87B5-4E7C-AF5C-0A17A4D34DAE}" type="pres">
      <dgm:prSet presAssocID="{771CA05A-81BE-4AE8-ABF5-1349270C782E}" presName="textRect" presStyleLbl="revTx" presStyleIdx="1" presStyleCnt="5">
        <dgm:presLayoutVars>
          <dgm:chMax val="1"/>
          <dgm:chPref val="1"/>
        </dgm:presLayoutVars>
      </dgm:prSet>
      <dgm:spPr/>
    </dgm:pt>
    <dgm:pt modelId="{2B987BD1-0D07-4303-8A6B-7620798B967A}" type="pres">
      <dgm:prSet presAssocID="{2D40A820-C70C-4190-8020-ECDC0BEA67EC}" presName="sibTrans" presStyleCnt="0"/>
      <dgm:spPr/>
    </dgm:pt>
    <dgm:pt modelId="{243B68DE-D3F1-4066-AC80-521857597DF5}" type="pres">
      <dgm:prSet presAssocID="{282EA72E-5287-4AB7-A083-CDE470AE6180}" presName="compNode" presStyleCnt="0"/>
      <dgm:spPr/>
    </dgm:pt>
    <dgm:pt modelId="{529A2E48-9EA7-4A5C-BE85-52A3293B0E9F}" type="pres">
      <dgm:prSet presAssocID="{282EA72E-5287-4AB7-A083-CDE470AE618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are With Person"/>
        </a:ext>
      </dgm:extLst>
    </dgm:pt>
    <dgm:pt modelId="{108B627E-B3BE-4D55-92F6-A456F0C5B743}" type="pres">
      <dgm:prSet presAssocID="{282EA72E-5287-4AB7-A083-CDE470AE6180}" presName="spaceRect" presStyleCnt="0"/>
      <dgm:spPr/>
    </dgm:pt>
    <dgm:pt modelId="{F9CBDD64-607F-4B02-8E88-8508A88377E1}" type="pres">
      <dgm:prSet presAssocID="{282EA72E-5287-4AB7-A083-CDE470AE6180}" presName="textRect" presStyleLbl="revTx" presStyleIdx="2" presStyleCnt="5">
        <dgm:presLayoutVars>
          <dgm:chMax val="1"/>
          <dgm:chPref val="1"/>
        </dgm:presLayoutVars>
      </dgm:prSet>
      <dgm:spPr/>
    </dgm:pt>
    <dgm:pt modelId="{F8D2FEF0-B3ED-4F7E-BA50-D3BB4C6DB76B}" type="pres">
      <dgm:prSet presAssocID="{54157995-064E-4E42-9911-3F70370837E6}" presName="sibTrans" presStyleCnt="0"/>
      <dgm:spPr/>
    </dgm:pt>
    <dgm:pt modelId="{EFE51048-7B2A-4F84-83A3-22A17E9AC621}" type="pres">
      <dgm:prSet presAssocID="{FE220C49-7214-4A8B-9719-082145694326}" presName="compNode" presStyleCnt="0"/>
      <dgm:spPr/>
    </dgm:pt>
    <dgm:pt modelId="{9A4FD89B-9B26-49B1-8429-8F818A6698A2}" type="pres">
      <dgm:prSet presAssocID="{FE220C49-7214-4A8B-9719-08214569432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3A4A7172-5FDA-45A9-AA05-233686EB12CA}" type="pres">
      <dgm:prSet presAssocID="{FE220C49-7214-4A8B-9719-082145694326}" presName="spaceRect" presStyleCnt="0"/>
      <dgm:spPr/>
    </dgm:pt>
    <dgm:pt modelId="{C6917544-B1EC-4C7A-B156-4F76AE4A19CF}" type="pres">
      <dgm:prSet presAssocID="{FE220C49-7214-4A8B-9719-082145694326}" presName="textRect" presStyleLbl="revTx" presStyleIdx="3" presStyleCnt="5">
        <dgm:presLayoutVars>
          <dgm:chMax val="1"/>
          <dgm:chPref val="1"/>
        </dgm:presLayoutVars>
      </dgm:prSet>
      <dgm:spPr/>
    </dgm:pt>
    <dgm:pt modelId="{6D21AD57-E416-4999-B593-7E5B8A944337}" type="pres">
      <dgm:prSet presAssocID="{A040535D-E1F7-4229-B070-7C2A41629E53}" presName="sibTrans" presStyleCnt="0"/>
      <dgm:spPr/>
    </dgm:pt>
    <dgm:pt modelId="{0B3E0DE4-56D2-4339-B6F3-838C448906CE}" type="pres">
      <dgm:prSet presAssocID="{5210F92E-303F-46D1-95D6-AB5B2A3B0684}" presName="compNode" presStyleCnt="0"/>
      <dgm:spPr/>
    </dgm:pt>
    <dgm:pt modelId="{77AE1D11-D6B2-4570-9E7C-646D87DA620E}" type="pres">
      <dgm:prSet presAssocID="{5210F92E-303F-46D1-95D6-AB5B2A3B068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cher"/>
        </a:ext>
      </dgm:extLst>
    </dgm:pt>
    <dgm:pt modelId="{13488EFF-E76B-4A7E-AC81-EBF0DD2C98AA}" type="pres">
      <dgm:prSet presAssocID="{5210F92E-303F-46D1-95D6-AB5B2A3B0684}" presName="spaceRect" presStyleCnt="0"/>
      <dgm:spPr/>
    </dgm:pt>
    <dgm:pt modelId="{1C35C6CC-390C-47B2-AF8A-CBE438076496}" type="pres">
      <dgm:prSet presAssocID="{5210F92E-303F-46D1-95D6-AB5B2A3B0684}" presName="textRect" presStyleLbl="revTx" presStyleIdx="4" presStyleCnt="5">
        <dgm:presLayoutVars>
          <dgm:chMax val="1"/>
          <dgm:chPref val="1"/>
        </dgm:presLayoutVars>
      </dgm:prSet>
      <dgm:spPr/>
    </dgm:pt>
  </dgm:ptLst>
  <dgm:cxnLst>
    <dgm:cxn modelId="{C2927400-E602-4C8C-934E-C7706F59C056}" type="presOf" srcId="{5210F92E-303F-46D1-95D6-AB5B2A3B0684}" destId="{1C35C6CC-390C-47B2-AF8A-CBE438076496}" srcOrd="0" destOrd="0" presId="urn:microsoft.com/office/officeart/2018/2/layout/IconLabelList"/>
    <dgm:cxn modelId="{E98EC71F-1C82-412A-A7E9-748C75A82B89}" srcId="{89E99A1F-9EE4-4E1D-A8AD-8FBE5C201139}" destId="{047DA45F-D7DE-4D59-BC52-2D1D8A6852BD}" srcOrd="0" destOrd="0" parTransId="{A44B86B8-F28B-4B8F-8F3A-A82348DAD636}" sibTransId="{FAE95F4B-4D01-4EE5-9381-3B21F8FD42BE}"/>
    <dgm:cxn modelId="{BE80FF29-3F35-4B08-AF7A-10B62EF37658}" srcId="{89E99A1F-9EE4-4E1D-A8AD-8FBE5C201139}" destId="{FE220C49-7214-4A8B-9719-082145694326}" srcOrd="3" destOrd="0" parTransId="{1EDCD059-8847-44F7-9EB4-45D3B5EF9C69}" sibTransId="{A040535D-E1F7-4229-B070-7C2A41629E53}"/>
    <dgm:cxn modelId="{2D99062A-8644-4B5D-B589-FE3EDC9C7767}" srcId="{89E99A1F-9EE4-4E1D-A8AD-8FBE5C201139}" destId="{771CA05A-81BE-4AE8-ABF5-1349270C782E}" srcOrd="1" destOrd="0" parTransId="{72712D46-2608-49C5-99EC-AA197539840B}" sibTransId="{2D40A820-C70C-4190-8020-ECDC0BEA67EC}"/>
    <dgm:cxn modelId="{6C5D7230-C462-4804-A75B-536DD25F5E64}" type="presOf" srcId="{282EA72E-5287-4AB7-A083-CDE470AE6180}" destId="{F9CBDD64-607F-4B02-8E88-8508A88377E1}" srcOrd="0" destOrd="0" presId="urn:microsoft.com/office/officeart/2018/2/layout/IconLabelList"/>
    <dgm:cxn modelId="{A6F99139-52C7-4D97-A5D4-3C2F79831BC4}" type="presOf" srcId="{047DA45F-D7DE-4D59-BC52-2D1D8A6852BD}" destId="{FD03ECFD-E846-481C-A849-8BA4D02E25DA}" srcOrd="0" destOrd="0" presId="urn:microsoft.com/office/officeart/2018/2/layout/IconLabelList"/>
    <dgm:cxn modelId="{4FEFFCB4-2672-45AF-A902-90B6E8CE92BB}" srcId="{89E99A1F-9EE4-4E1D-A8AD-8FBE5C201139}" destId="{5210F92E-303F-46D1-95D6-AB5B2A3B0684}" srcOrd="4" destOrd="0" parTransId="{D950F088-EE58-4BA7-9194-675B12DE5544}" sibTransId="{A91697C1-ABE7-43F2-8F91-C5C986310733}"/>
    <dgm:cxn modelId="{9D8B39E1-0329-4967-BB8A-774A62AF019B}" type="presOf" srcId="{FE220C49-7214-4A8B-9719-082145694326}" destId="{C6917544-B1EC-4C7A-B156-4F76AE4A19CF}" srcOrd="0" destOrd="0" presId="urn:microsoft.com/office/officeart/2018/2/layout/IconLabelList"/>
    <dgm:cxn modelId="{84E9B6E8-3318-4DDE-A80E-4456795E737F}" type="presOf" srcId="{89E99A1F-9EE4-4E1D-A8AD-8FBE5C201139}" destId="{07A5917E-1B9B-4491-BB08-DDFA53515F69}" srcOrd="0" destOrd="0" presId="urn:microsoft.com/office/officeart/2018/2/layout/IconLabelList"/>
    <dgm:cxn modelId="{50FBAEED-B250-4E29-968F-1A9FC1881460}" type="presOf" srcId="{771CA05A-81BE-4AE8-ABF5-1349270C782E}" destId="{67BB5717-87B5-4E7C-AF5C-0A17A4D34DAE}" srcOrd="0" destOrd="0" presId="urn:microsoft.com/office/officeart/2018/2/layout/IconLabelList"/>
    <dgm:cxn modelId="{FC6685F0-C5CF-46EA-8314-39B01422E6E1}" srcId="{89E99A1F-9EE4-4E1D-A8AD-8FBE5C201139}" destId="{282EA72E-5287-4AB7-A083-CDE470AE6180}" srcOrd="2" destOrd="0" parTransId="{4157F7D2-96A3-4D39-B3EB-0D9F6E4B8CE8}" sibTransId="{54157995-064E-4E42-9911-3F70370837E6}"/>
    <dgm:cxn modelId="{FF5C3669-E520-4F6F-84B2-99499DF2D972}" type="presParOf" srcId="{07A5917E-1B9B-4491-BB08-DDFA53515F69}" destId="{2E241475-11F8-4F2C-ADF2-8B2373C5224A}" srcOrd="0" destOrd="0" presId="urn:microsoft.com/office/officeart/2018/2/layout/IconLabelList"/>
    <dgm:cxn modelId="{992A5834-9199-4C3E-9890-431E376035EA}" type="presParOf" srcId="{2E241475-11F8-4F2C-ADF2-8B2373C5224A}" destId="{91DDD7DD-DD2E-463D-9229-F03465D0B31B}" srcOrd="0" destOrd="0" presId="urn:microsoft.com/office/officeart/2018/2/layout/IconLabelList"/>
    <dgm:cxn modelId="{E4F5CB82-7B3E-416C-8842-D294729B3297}" type="presParOf" srcId="{2E241475-11F8-4F2C-ADF2-8B2373C5224A}" destId="{0EA2E00E-BD41-4566-8388-EF107693BAFB}" srcOrd="1" destOrd="0" presId="urn:microsoft.com/office/officeart/2018/2/layout/IconLabelList"/>
    <dgm:cxn modelId="{C7DF5F63-C786-442B-9D1F-C41517B581F6}" type="presParOf" srcId="{2E241475-11F8-4F2C-ADF2-8B2373C5224A}" destId="{FD03ECFD-E846-481C-A849-8BA4D02E25DA}" srcOrd="2" destOrd="0" presId="urn:microsoft.com/office/officeart/2018/2/layout/IconLabelList"/>
    <dgm:cxn modelId="{E81F7CEA-A834-4D57-8242-515EC59A4EE1}" type="presParOf" srcId="{07A5917E-1B9B-4491-BB08-DDFA53515F69}" destId="{1DA38D26-7F33-48A7-866A-DE9C5C453237}" srcOrd="1" destOrd="0" presId="urn:microsoft.com/office/officeart/2018/2/layout/IconLabelList"/>
    <dgm:cxn modelId="{DBC1AA0C-BB85-47E8-87AB-C6FC9B6BC308}" type="presParOf" srcId="{07A5917E-1B9B-4491-BB08-DDFA53515F69}" destId="{93EDB562-B94D-4B9E-8E8C-D9003C41FC37}" srcOrd="2" destOrd="0" presId="urn:microsoft.com/office/officeart/2018/2/layout/IconLabelList"/>
    <dgm:cxn modelId="{C18469CE-55CF-4A03-94A1-A58E29F1C257}" type="presParOf" srcId="{93EDB562-B94D-4B9E-8E8C-D9003C41FC37}" destId="{856C7E32-5128-4A54-9373-EAEE1E3C2703}" srcOrd="0" destOrd="0" presId="urn:microsoft.com/office/officeart/2018/2/layout/IconLabelList"/>
    <dgm:cxn modelId="{5C7505B4-B99C-4AC8-83FB-ED0FB0D4A7FA}" type="presParOf" srcId="{93EDB562-B94D-4B9E-8E8C-D9003C41FC37}" destId="{84E83D48-D03F-44BB-9927-DA78826AE94A}" srcOrd="1" destOrd="0" presId="urn:microsoft.com/office/officeart/2018/2/layout/IconLabelList"/>
    <dgm:cxn modelId="{3205F1D5-A1A2-430C-A79A-4CE0A9A14E9E}" type="presParOf" srcId="{93EDB562-B94D-4B9E-8E8C-D9003C41FC37}" destId="{67BB5717-87B5-4E7C-AF5C-0A17A4D34DAE}" srcOrd="2" destOrd="0" presId="urn:microsoft.com/office/officeart/2018/2/layout/IconLabelList"/>
    <dgm:cxn modelId="{3EEC4AB0-2AAE-4617-81BF-7E58E07F3E44}" type="presParOf" srcId="{07A5917E-1B9B-4491-BB08-DDFA53515F69}" destId="{2B987BD1-0D07-4303-8A6B-7620798B967A}" srcOrd="3" destOrd="0" presId="urn:microsoft.com/office/officeart/2018/2/layout/IconLabelList"/>
    <dgm:cxn modelId="{057C3EE5-694C-442B-B952-01B788BAF8B0}" type="presParOf" srcId="{07A5917E-1B9B-4491-BB08-DDFA53515F69}" destId="{243B68DE-D3F1-4066-AC80-521857597DF5}" srcOrd="4" destOrd="0" presId="urn:microsoft.com/office/officeart/2018/2/layout/IconLabelList"/>
    <dgm:cxn modelId="{88F27CC9-5B0A-4005-8006-FDD7E21BE0B0}" type="presParOf" srcId="{243B68DE-D3F1-4066-AC80-521857597DF5}" destId="{529A2E48-9EA7-4A5C-BE85-52A3293B0E9F}" srcOrd="0" destOrd="0" presId="urn:microsoft.com/office/officeart/2018/2/layout/IconLabelList"/>
    <dgm:cxn modelId="{5432A26F-820A-41D1-B551-E0F7B17B142C}" type="presParOf" srcId="{243B68DE-D3F1-4066-AC80-521857597DF5}" destId="{108B627E-B3BE-4D55-92F6-A456F0C5B743}" srcOrd="1" destOrd="0" presId="urn:microsoft.com/office/officeart/2018/2/layout/IconLabelList"/>
    <dgm:cxn modelId="{824CEF4B-B104-49D2-98E6-456D84B1D2FE}" type="presParOf" srcId="{243B68DE-D3F1-4066-AC80-521857597DF5}" destId="{F9CBDD64-607F-4B02-8E88-8508A88377E1}" srcOrd="2" destOrd="0" presId="urn:microsoft.com/office/officeart/2018/2/layout/IconLabelList"/>
    <dgm:cxn modelId="{7947BEB4-ECD1-4CC7-8121-9326C2967850}" type="presParOf" srcId="{07A5917E-1B9B-4491-BB08-DDFA53515F69}" destId="{F8D2FEF0-B3ED-4F7E-BA50-D3BB4C6DB76B}" srcOrd="5" destOrd="0" presId="urn:microsoft.com/office/officeart/2018/2/layout/IconLabelList"/>
    <dgm:cxn modelId="{FF004B82-F8BD-4A89-89D5-0B40FAE61783}" type="presParOf" srcId="{07A5917E-1B9B-4491-BB08-DDFA53515F69}" destId="{EFE51048-7B2A-4F84-83A3-22A17E9AC621}" srcOrd="6" destOrd="0" presId="urn:microsoft.com/office/officeart/2018/2/layout/IconLabelList"/>
    <dgm:cxn modelId="{26E84DFA-8443-4F03-9D7A-8E2CE81FA7FE}" type="presParOf" srcId="{EFE51048-7B2A-4F84-83A3-22A17E9AC621}" destId="{9A4FD89B-9B26-49B1-8429-8F818A6698A2}" srcOrd="0" destOrd="0" presId="urn:microsoft.com/office/officeart/2018/2/layout/IconLabelList"/>
    <dgm:cxn modelId="{6DAAC9DD-5177-4083-B7EB-144E7CE34432}" type="presParOf" srcId="{EFE51048-7B2A-4F84-83A3-22A17E9AC621}" destId="{3A4A7172-5FDA-45A9-AA05-233686EB12CA}" srcOrd="1" destOrd="0" presId="urn:microsoft.com/office/officeart/2018/2/layout/IconLabelList"/>
    <dgm:cxn modelId="{5F6AB74F-1B7E-41BF-BFDE-D771388504FC}" type="presParOf" srcId="{EFE51048-7B2A-4F84-83A3-22A17E9AC621}" destId="{C6917544-B1EC-4C7A-B156-4F76AE4A19CF}" srcOrd="2" destOrd="0" presId="urn:microsoft.com/office/officeart/2018/2/layout/IconLabelList"/>
    <dgm:cxn modelId="{311F8AE3-C068-4D91-91FC-94BFA92FDB68}" type="presParOf" srcId="{07A5917E-1B9B-4491-BB08-DDFA53515F69}" destId="{6D21AD57-E416-4999-B593-7E5B8A944337}" srcOrd="7" destOrd="0" presId="urn:microsoft.com/office/officeart/2018/2/layout/IconLabelList"/>
    <dgm:cxn modelId="{0F2B325D-513C-4D6B-9B8C-DC2B4065DC9B}" type="presParOf" srcId="{07A5917E-1B9B-4491-BB08-DDFA53515F69}" destId="{0B3E0DE4-56D2-4339-B6F3-838C448906CE}" srcOrd="8" destOrd="0" presId="urn:microsoft.com/office/officeart/2018/2/layout/IconLabelList"/>
    <dgm:cxn modelId="{376F6FCD-702A-4B42-AFB8-B45EDCD612E9}" type="presParOf" srcId="{0B3E0DE4-56D2-4339-B6F3-838C448906CE}" destId="{77AE1D11-D6B2-4570-9E7C-646D87DA620E}" srcOrd="0" destOrd="0" presId="urn:microsoft.com/office/officeart/2018/2/layout/IconLabelList"/>
    <dgm:cxn modelId="{97EBAB21-1698-4AFC-B7AC-2E0C89D61B50}" type="presParOf" srcId="{0B3E0DE4-56D2-4339-B6F3-838C448906CE}" destId="{13488EFF-E76B-4A7E-AC81-EBF0DD2C98AA}" srcOrd="1" destOrd="0" presId="urn:microsoft.com/office/officeart/2018/2/layout/IconLabelList"/>
    <dgm:cxn modelId="{82F87D34-6D8A-491F-8118-4D0AA887C2A5}" type="presParOf" srcId="{0B3E0DE4-56D2-4339-B6F3-838C448906CE}" destId="{1C35C6CC-390C-47B2-AF8A-CBE43807649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57BEC-DB3E-4C39-BE6A-5016D18E66A1}">
      <dsp:nvSpPr>
        <dsp:cNvPr id="0" name=""/>
        <dsp:cNvSpPr/>
      </dsp:nvSpPr>
      <dsp:spPr>
        <a:xfrm>
          <a:off x="2237" y="45360"/>
          <a:ext cx="1144274" cy="601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45720" rIns="128016" bIns="45720" numCol="1" spcCol="1270" anchor="ctr" anchorCtr="0">
          <a:noAutofit/>
        </a:bodyPr>
        <a:lstStyle/>
        <a:p>
          <a:pPr marL="0" lvl="0" indent="0" algn="r" defTabSz="800100">
            <a:lnSpc>
              <a:spcPct val="90000"/>
            </a:lnSpc>
            <a:spcBef>
              <a:spcPct val="0"/>
            </a:spcBef>
            <a:spcAft>
              <a:spcPct val="35000"/>
            </a:spcAft>
            <a:buNone/>
          </a:pPr>
          <a:r>
            <a:rPr lang="en-GB" sz="1800" kern="1200"/>
            <a:t>Before sales</a:t>
          </a:r>
        </a:p>
      </dsp:txBody>
      <dsp:txXfrm>
        <a:off x="2237" y="45360"/>
        <a:ext cx="1144274" cy="601425"/>
      </dsp:txXfrm>
    </dsp:sp>
    <dsp:sp modelId="{C1749B54-1F63-4F50-B9F4-D962499518EB}">
      <dsp:nvSpPr>
        <dsp:cNvPr id="0" name=""/>
        <dsp:cNvSpPr/>
      </dsp:nvSpPr>
      <dsp:spPr>
        <a:xfrm>
          <a:off x="1146511" y="45360"/>
          <a:ext cx="228854" cy="601425"/>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F79A4B9-63D1-4B33-AE17-7C24C742C904}">
      <dsp:nvSpPr>
        <dsp:cNvPr id="0" name=""/>
        <dsp:cNvSpPr/>
      </dsp:nvSpPr>
      <dsp:spPr>
        <a:xfrm>
          <a:off x="1466908" y="45360"/>
          <a:ext cx="3112426" cy="601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kern="1200"/>
            <a:t>Information delivery</a:t>
          </a:r>
        </a:p>
      </dsp:txBody>
      <dsp:txXfrm>
        <a:off x="1466908" y="45360"/>
        <a:ext cx="3112426" cy="601425"/>
      </dsp:txXfrm>
    </dsp:sp>
    <dsp:sp modelId="{EB574DDB-75D9-4847-BBBB-745875A80929}">
      <dsp:nvSpPr>
        <dsp:cNvPr id="0" name=""/>
        <dsp:cNvSpPr/>
      </dsp:nvSpPr>
      <dsp:spPr>
        <a:xfrm>
          <a:off x="2237" y="711585"/>
          <a:ext cx="1144274" cy="601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45720" rIns="128016" bIns="45720" numCol="1" spcCol="1270" anchor="ctr" anchorCtr="0">
          <a:noAutofit/>
        </a:bodyPr>
        <a:lstStyle/>
        <a:p>
          <a:pPr marL="0" lvl="0" indent="0" algn="r" defTabSz="800100">
            <a:lnSpc>
              <a:spcPct val="90000"/>
            </a:lnSpc>
            <a:spcBef>
              <a:spcPct val="0"/>
            </a:spcBef>
            <a:spcAft>
              <a:spcPct val="35000"/>
            </a:spcAft>
            <a:buNone/>
          </a:pPr>
          <a:r>
            <a:rPr lang="en-GB" sz="1800" kern="1200"/>
            <a:t>During sales</a:t>
          </a:r>
        </a:p>
      </dsp:txBody>
      <dsp:txXfrm>
        <a:off x="2237" y="711585"/>
        <a:ext cx="1144274" cy="601425"/>
      </dsp:txXfrm>
    </dsp:sp>
    <dsp:sp modelId="{7AC90197-6A88-4EB6-A932-482921E172C4}">
      <dsp:nvSpPr>
        <dsp:cNvPr id="0" name=""/>
        <dsp:cNvSpPr/>
      </dsp:nvSpPr>
      <dsp:spPr>
        <a:xfrm>
          <a:off x="1146511" y="711585"/>
          <a:ext cx="228854" cy="601425"/>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CF31A82-F455-4D44-874D-8C4651748E1C}">
      <dsp:nvSpPr>
        <dsp:cNvPr id="0" name=""/>
        <dsp:cNvSpPr/>
      </dsp:nvSpPr>
      <dsp:spPr>
        <a:xfrm>
          <a:off x="1466908" y="711585"/>
          <a:ext cx="3112426" cy="601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kern="1200"/>
            <a:t>Education and information</a:t>
          </a:r>
        </a:p>
      </dsp:txBody>
      <dsp:txXfrm>
        <a:off x="1466908" y="711585"/>
        <a:ext cx="3112426" cy="601425"/>
      </dsp:txXfrm>
    </dsp:sp>
    <dsp:sp modelId="{B94B0B26-7D99-4E64-AB65-F0A15050D46F}">
      <dsp:nvSpPr>
        <dsp:cNvPr id="0" name=""/>
        <dsp:cNvSpPr/>
      </dsp:nvSpPr>
      <dsp:spPr>
        <a:xfrm>
          <a:off x="2237" y="1377810"/>
          <a:ext cx="1144274" cy="601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45720" rIns="128016" bIns="45720" numCol="1" spcCol="1270" anchor="ctr" anchorCtr="0">
          <a:noAutofit/>
        </a:bodyPr>
        <a:lstStyle/>
        <a:p>
          <a:pPr marL="0" lvl="0" indent="0" algn="r" defTabSz="800100">
            <a:lnSpc>
              <a:spcPct val="90000"/>
            </a:lnSpc>
            <a:spcBef>
              <a:spcPct val="0"/>
            </a:spcBef>
            <a:spcAft>
              <a:spcPct val="35000"/>
            </a:spcAft>
            <a:buNone/>
          </a:pPr>
          <a:r>
            <a:rPr lang="en-GB" sz="1800" kern="1200"/>
            <a:t>After sales </a:t>
          </a:r>
        </a:p>
      </dsp:txBody>
      <dsp:txXfrm>
        <a:off x="2237" y="1377810"/>
        <a:ext cx="1144274" cy="601425"/>
      </dsp:txXfrm>
    </dsp:sp>
    <dsp:sp modelId="{02DF27EA-C220-49F0-8D89-37F8B87D7568}">
      <dsp:nvSpPr>
        <dsp:cNvPr id="0" name=""/>
        <dsp:cNvSpPr/>
      </dsp:nvSpPr>
      <dsp:spPr>
        <a:xfrm>
          <a:off x="1146511" y="1377810"/>
          <a:ext cx="228854" cy="601425"/>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E49CB07-3E36-443D-AC5F-906D4FBECE6C}">
      <dsp:nvSpPr>
        <dsp:cNvPr id="0" name=""/>
        <dsp:cNvSpPr/>
      </dsp:nvSpPr>
      <dsp:spPr>
        <a:xfrm>
          <a:off x="1466908" y="1377810"/>
          <a:ext cx="3112426" cy="601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kern="1200"/>
            <a:t>Issue resolution</a:t>
          </a:r>
        </a:p>
      </dsp:txBody>
      <dsp:txXfrm>
        <a:off x="1466908" y="1377810"/>
        <a:ext cx="3112426" cy="6014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DDD7DD-DD2E-463D-9229-F03465D0B31B}">
      <dsp:nvSpPr>
        <dsp:cNvPr id="0" name=""/>
        <dsp:cNvSpPr/>
      </dsp:nvSpPr>
      <dsp:spPr>
        <a:xfrm>
          <a:off x="381099" y="678025"/>
          <a:ext cx="622529" cy="6225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03ECFD-E846-481C-A849-8BA4D02E25DA}">
      <dsp:nvSpPr>
        <dsp:cNvPr id="0" name=""/>
        <dsp:cNvSpPr/>
      </dsp:nvSpPr>
      <dsp:spPr>
        <a:xfrm>
          <a:off x="664"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Customer facing staff are key in reflecting the corporate brand.</a:t>
          </a:r>
          <a:endParaRPr lang="en-US" sz="1600" kern="1200"/>
        </a:p>
      </dsp:txBody>
      <dsp:txXfrm>
        <a:off x="664" y="1580638"/>
        <a:ext cx="1383398" cy="964596"/>
      </dsp:txXfrm>
    </dsp:sp>
    <dsp:sp modelId="{856C7E32-5128-4A54-9373-EAEE1E3C2703}">
      <dsp:nvSpPr>
        <dsp:cNvPr id="0" name=""/>
        <dsp:cNvSpPr/>
      </dsp:nvSpPr>
      <dsp:spPr>
        <a:xfrm>
          <a:off x="2006592" y="678025"/>
          <a:ext cx="622529" cy="6225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BB5717-87B5-4E7C-AF5C-0A17A4D34DAE}">
      <dsp:nvSpPr>
        <dsp:cNvPr id="0" name=""/>
        <dsp:cNvSpPr/>
      </dsp:nvSpPr>
      <dsp:spPr>
        <a:xfrm>
          <a:off x="1626157"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They help make the service look attractive to the customer.</a:t>
          </a:r>
          <a:endParaRPr lang="en-US" sz="1600" kern="1200"/>
        </a:p>
      </dsp:txBody>
      <dsp:txXfrm>
        <a:off x="1626157" y="1580638"/>
        <a:ext cx="1383398" cy="964596"/>
      </dsp:txXfrm>
    </dsp:sp>
    <dsp:sp modelId="{529A2E48-9EA7-4A5C-BE85-52A3293B0E9F}">
      <dsp:nvSpPr>
        <dsp:cNvPr id="0" name=""/>
        <dsp:cNvSpPr/>
      </dsp:nvSpPr>
      <dsp:spPr>
        <a:xfrm>
          <a:off x="3632085" y="678025"/>
          <a:ext cx="622529" cy="6225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CBDD64-607F-4B02-8E88-8508A88377E1}">
      <dsp:nvSpPr>
        <dsp:cNvPr id="0" name=""/>
        <dsp:cNvSpPr/>
      </dsp:nvSpPr>
      <dsp:spPr>
        <a:xfrm>
          <a:off x="3251650"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Increasing customer loyalty through good customer service. </a:t>
          </a:r>
          <a:endParaRPr lang="en-US" sz="1600" kern="1200"/>
        </a:p>
      </dsp:txBody>
      <dsp:txXfrm>
        <a:off x="3251650" y="1580638"/>
        <a:ext cx="1383398" cy="964596"/>
      </dsp:txXfrm>
    </dsp:sp>
    <dsp:sp modelId="{9A4FD89B-9B26-49B1-8429-8F818A6698A2}">
      <dsp:nvSpPr>
        <dsp:cNvPr id="0" name=""/>
        <dsp:cNvSpPr/>
      </dsp:nvSpPr>
      <dsp:spPr>
        <a:xfrm>
          <a:off x="5257578" y="678025"/>
          <a:ext cx="622529" cy="6225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917544-B1EC-4C7A-B156-4F76AE4A19CF}">
      <dsp:nvSpPr>
        <dsp:cNvPr id="0" name=""/>
        <dsp:cNvSpPr/>
      </dsp:nvSpPr>
      <dsp:spPr>
        <a:xfrm>
          <a:off x="4877143"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Increasing competitive advantage through good customer service. </a:t>
          </a:r>
          <a:endParaRPr lang="en-US" sz="1600" kern="1200"/>
        </a:p>
      </dsp:txBody>
      <dsp:txXfrm>
        <a:off x="4877143" y="1580638"/>
        <a:ext cx="1383398" cy="964596"/>
      </dsp:txXfrm>
    </dsp:sp>
    <dsp:sp modelId="{77AE1D11-D6B2-4570-9E7C-646D87DA620E}">
      <dsp:nvSpPr>
        <dsp:cNvPr id="0" name=""/>
        <dsp:cNvSpPr/>
      </dsp:nvSpPr>
      <dsp:spPr>
        <a:xfrm>
          <a:off x="6883071" y="678025"/>
          <a:ext cx="622529" cy="62252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35C6CC-390C-47B2-AF8A-CBE438076496}">
      <dsp:nvSpPr>
        <dsp:cNvPr id="0" name=""/>
        <dsp:cNvSpPr/>
      </dsp:nvSpPr>
      <dsp:spPr>
        <a:xfrm>
          <a:off x="6502637"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Educating customers on how to use the service correctly to increase satisfaction.</a:t>
          </a:r>
          <a:endParaRPr lang="en-US" sz="1600" kern="1200"/>
        </a:p>
      </dsp:txBody>
      <dsp:txXfrm>
        <a:off x="6502637" y="1580638"/>
        <a:ext cx="1383398" cy="964596"/>
      </dsp:txXfrm>
    </dsp:sp>
  </dsp:spTree>
</dsp:drawing>
</file>

<file path=ppt/diagrams/layout1.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2086C-BFE3-4E02-B125-321790485E5E}" type="datetimeFigureOut">
              <a:rPr lang="en-GB" smtClean="0"/>
              <a:t>23/10/2024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87F3DF-5B72-4F53-BAF1-516E9207AACF}" type="slidenum">
              <a:rPr lang="en-GB" smtClean="0"/>
              <a:t>‹#›</a:t>
            </a:fld>
            <a:endParaRPr lang="en-GB"/>
          </a:p>
        </p:txBody>
      </p:sp>
    </p:spTree>
    <p:extLst>
      <p:ext uri="{BB962C8B-B14F-4D97-AF65-F5344CB8AC3E}">
        <p14:creationId xmlns:p14="http://schemas.microsoft.com/office/powerpoint/2010/main" val="1890747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visit.com/insight/travel-destinations/case-study-what-do-people-actually-think-of-travel-based-virtual-reality/"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s://www.youvisit.com/the-ultimate-virtual-tour/" TargetMode="External"/><Relationship Id="rId5" Type="http://schemas.openxmlformats.org/officeDocument/2006/relationships/hyperlink" Target="https://facebook360.fb.com/" TargetMode="External"/><Relationship Id="rId4" Type="http://schemas.openxmlformats.org/officeDocument/2006/relationships/hyperlink" Target="https://www.fool.com/investing/2017/02/17/facebook-inc-is-capitalizing-on-a-mega-trend.aspx"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Mary Bitner, Bernard booms</a:t>
            </a:r>
          </a:p>
        </p:txBody>
      </p:sp>
      <p:sp>
        <p:nvSpPr>
          <p:cNvPr id="4" name="Slide Number Placeholder 3"/>
          <p:cNvSpPr>
            <a:spLocks noGrp="1"/>
          </p:cNvSpPr>
          <p:nvPr>
            <p:ph type="sldNum" sz="quarter" idx="5"/>
          </p:nvPr>
        </p:nvSpPr>
        <p:spPr/>
        <p:txBody>
          <a:bodyPr/>
          <a:lstStyle/>
          <a:p>
            <a:fld id="{C61AA1B0-6674-47E2-A806-BB52131062EA}" type="slidenum">
              <a:rPr lang="en-GB" smtClean="0"/>
              <a:t>3</a:t>
            </a:fld>
            <a:endParaRPr lang="en-GB"/>
          </a:p>
        </p:txBody>
      </p:sp>
    </p:spTree>
    <p:extLst>
      <p:ext uri="{BB962C8B-B14F-4D97-AF65-F5344CB8AC3E}">
        <p14:creationId xmlns:p14="http://schemas.microsoft.com/office/powerpoint/2010/main" val="3971687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a:solidFill>
                  <a:srgbClr val="000000"/>
                </a:solidFill>
              </a:rPr>
              <a:t>The most basic element of the Ps. It is the good or service being exchanged for money, and it needs to provide value to the consumer in some way. </a:t>
            </a:r>
          </a:p>
          <a:p>
            <a:pPr marL="0" indent="0">
              <a:buNone/>
            </a:pPr>
            <a:endParaRPr lang="en-GB" sz="1200">
              <a:solidFill>
                <a:srgbClr val="000000"/>
              </a:solidFill>
            </a:endParaRPr>
          </a:p>
          <a:p>
            <a:pPr marL="0" indent="0">
              <a:buNone/>
            </a:pPr>
            <a:r>
              <a:rPr lang="en-GB" sz="1200">
                <a:solidFill>
                  <a:srgbClr val="000000"/>
                </a:solidFill>
              </a:rPr>
              <a:t>Consumers interpret product in a number of ways (Sethna and Blythe, 2019)</a:t>
            </a:r>
          </a:p>
          <a:p>
            <a:r>
              <a:rPr lang="en-GB" sz="1200">
                <a:solidFill>
                  <a:srgbClr val="000000"/>
                </a:solidFill>
              </a:rPr>
              <a:t>Cognitively </a:t>
            </a:r>
            <a:r>
              <a:rPr lang="en-GB" sz="1200" i="1">
                <a:solidFill>
                  <a:srgbClr val="000000"/>
                </a:solidFill>
              </a:rPr>
              <a:t>(mentally – e.g. quality)</a:t>
            </a:r>
          </a:p>
          <a:p>
            <a:r>
              <a:rPr lang="en-GB" sz="1200">
                <a:solidFill>
                  <a:srgbClr val="000000"/>
                </a:solidFill>
              </a:rPr>
              <a:t>Affectively </a:t>
            </a:r>
            <a:r>
              <a:rPr lang="en-GB" sz="1200" i="1">
                <a:solidFill>
                  <a:srgbClr val="000000"/>
                </a:solidFill>
              </a:rPr>
              <a:t>(emotionally – e.g. happy/anxious)</a:t>
            </a:r>
          </a:p>
          <a:p>
            <a:r>
              <a:rPr lang="en-GB" sz="1200">
                <a:solidFill>
                  <a:srgbClr val="000000"/>
                </a:solidFill>
              </a:rPr>
              <a:t>Conatively </a:t>
            </a:r>
            <a:r>
              <a:rPr lang="en-GB" sz="1200" i="1">
                <a:solidFill>
                  <a:srgbClr val="000000"/>
                </a:solidFill>
              </a:rPr>
              <a:t>(behaviourally – e.g. usage)</a:t>
            </a:r>
          </a:p>
          <a:p>
            <a:endParaRPr lang="en-GB" b="1"/>
          </a:p>
        </p:txBody>
      </p:sp>
      <p:sp>
        <p:nvSpPr>
          <p:cNvPr id="4" name="Slide Number Placeholder 3"/>
          <p:cNvSpPr>
            <a:spLocks noGrp="1"/>
          </p:cNvSpPr>
          <p:nvPr>
            <p:ph type="sldNum" sz="quarter" idx="5"/>
          </p:nvPr>
        </p:nvSpPr>
        <p:spPr/>
        <p:txBody>
          <a:bodyPr/>
          <a:lstStyle/>
          <a:p>
            <a:fld id="{F198CD88-6CC6-4FCE-AAD4-3DFA75E26F71}" type="slidenum">
              <a:rPr lang="en-GB" smtClean="0"/>
              <a:t>4</a:t>
            </a:fld>
            <a:endParaRPr lang="en-GB"/>
          </a:p>
        </p:txBody>
      </p:sp>
    </p:spTree>
    <p:extLst>
      <p:ext uri="{BB962C8B-B14F-4D97-AF65-F5344CB8AC3E}">
        <p14:creationId xmlns:p14="http://schemas.microsoft.com/office/powerpoint/2010/main" val="26512620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Think about why you like and dislike</a:t>
            </a:r>
            <a:r>
              <a:rPr lang="en-GB" baseline="0"/>
              <a:t> certain people?  </a:t>
            </a:r>
          </a:p>
          <a:p>
            <a:r>
              <a:rPr lang="en-GB" baseline="0"/>
              <a:t>(Two children with different personalities)</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1E8D91-6ED7-4ADA-8802-44C159F0EBF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03861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a:solidFill>
                  <a:srgbClr val="212529"/>
                </a:solidFill>
                <a:effectLst/>
                <a:latin typeface="circular-std-medium"/>
              </a:rPr>
              <a:t>7 Types of Hotel Guests and How to Appeal to Them</a:t>
            </a:r>
          </a:p>
          <a:p>
            <a:pPr algn="l"/>
            <a:r>
              <a:rPr lang="en-GB" b="1" i="0">
                <a:solidFill>
                  <a:srgbClr val="212529"/>
                </a:solidFill>
                <a:effectLst/>
                <a:latin typeface="circular-std-medium"/>
              </a:rPr>
              <a:t> Business (or </a:t>
            </a:r>
            <a:r>
              <a:rPr lang="en-GB" b="1" i="0" err="1">
                <a:solidFill>
                  <a:srgbClr val="212529"/>
                </a:solidFill>
                <a:effectLst/>
                <a:latin typeface="circular-std-medium"/>
              </a:rPr>
              <a:t>bleisure</a:t>
            </a:r>
            <a:r>
              <a:rPr lang="en-GB" b="1" i="0">
                <a:solidFill>
                  <a:srgbClr val="212529"/>
                </a:solidFill>
                <a:effectLst/>
                <a:latin typeface="circular-std-medium"/>
              </a:rPr>
              <a:t>) </a:t>
            </a:r>
            <a:r>
              <a:rPr lang="en-GB" b="1" i="0" err="1">
                <a:solidFill>
                  <a:srgbClr val="212529"/>
                </a:solidFill>
                <a:effectLst/>
                <a:latin typeface="circular-std-medium"/>
              </a:rPr>
              <a:t>traveler</a:t>
            </a:r>
            <a:endParaRPr lang="en-GB" b="1" i="0">
              <a:solidFill>
                <a:srgbClr val="212529"/>
              </a:solidFill>
              <a:effectLst/>
              <a:latin typeface="circular-std-medium"/>
            </a:endParaRPr>
          </a:p>
          <a:p>
            <a:pPr algn="l"/>
            <a:r>
              <a:rPr lang="en-GB" b="0" i="0">
                <a:solidFill>
                  <a:srgbClr val="212529"/>
                </a:solidFill>
                <a:effectLst/>
                <a:latin typeface="circular-std-medium"/>
              </a:rPr>
              <a:t>Business </a:t>
            </a:r>
            <a:r>
              <a:rPr lang="en-GB" b="0" i="0" err="1">
                <a:solidFill>
                  <a:srgbClr val="212529"/>
                </a:solidFill>
                <a:effectLst/>
                <a:latin typeface="circular-std-medium"/>
              </a:rPr>
              <a:t>travelers</a:t>
            </a:r>
            <a:r>
              <a:rPr lang="en-GB" b="0" i="0">
                <a:solidFill>
                  <a:srgbClr val="212529"/>
                </a:solidFill>
                <a:effectLst/>
                <a:latin typeface="circular-std-medium"/>
              </a:rPr>
              <a:t> are guests in town for one purpose: work. They’re not there to see the sights, but they will be </a:t>
            </a:r>
            <a:r>
              <a:rPr lang="en-GB" b="1" i="0">
                <a:solidFill>
                  <a:srgbClr val="212529"/>
                </a:solidFill>
                <a:effectLst/>
                <a:latin typeface="circular-std-medium"/>
              </a:rPr>
              <a:t>interested in local restaurants and coffee shops they can use for business and personal purposes</a:t>
            </a:r>
            <a:r>
              <a:rPr lang="en-GB" b="0" i="0">
                <a:solidFill>
                  <a:srgbClr val="212529"/>
                </a:solidFill>
                <a:effectLst/>
                <a:latin typeface="circular-std-medium"/>
              </a:rPr>
              <a:t>. Typically, their days are long and full of meetings. More than likely, they’ll want to come back to </a:t>
            </a:r>
            <a:r>
              <a:rPr lang="en-GB" b="1" i="0">
                <a:solidFill>
                  <a:srgbClr val="212529"/>
                </a:solidFill>
                <a:effectLst/>
                <a:latin typeface="circular-std-medium"/>
              </a:rPr>
              <a:t>their rooms to relax and have a quiet meal </a:t>
            </a:r>
            <a:r>
              <a:rPr lang="en-GB" b="0" i="0">
                <a:solidFill>
                  <a:srgbClr val="212529"/>
                </a:solidFill>
                <a:effectLst/>
                <a:latin typeface="circular-std-medium"/>
              </a:rPr>
              <a:t>before doing it all over again the next day.</a:t>
            </a:r>
          </a:p>
          <a:p>
            <a:pPr algn="l"/>
            <a:endParaRPr lang="en-GB" b="0" i="0">
              <a:solidFill>
                <a:srgbClr val="212529"/>
              </a:solidFill>
              <a:effectLst/>
              <a:latin typeface="circular-std-medium"/>
            </a:endParaRPr>
          </a:p>
          <a:p>
            <a:pPr algn="l"/>
            <a:r>
              <a:rPr lang="en-GB" b="1" i="0" err="1">
                <a:solidFill>
                  <a:srgbClr val="212529"/>
                </a:solidFill>
                <a:effectLst/>
                <a:latin typeface="circular-std-medium"/>
              </a:rPr>
              <a:t>Bleisure</a:t>
            </a:r>
            <a:r>
              <a:rPr lang="en-GB" b="1" i="0">
                <a:solidFill>
                  <a:srgbClr val="212529"/>
                </a:solidFill>
                <a:effectLst/>
                <a:latin typeface="circular-std-medium"/>
              </a:rPr>
              <a:t> </a:t>
            </a:r>
            <a:r>
              <a:rPr lang="en-GB" b="1" i="0" err="1">
                <a:solidFill>
                  <a:srgbClr val="212529"/>
                </a:solidFill>
                <a:effectLst/>
                <a:latin typeface="circular-std-medium"/>
              </a:rPr>
              <a:t>travelers</a:t>
            </a:r>
            <a:r>
              <a:rPr lang="en-GB" b="1" i="0">
                <a:solidFill>
                  <a:srgbClr val="212529"/>
                </a:solidFill>
                <a:effectLst/>
                <a:latin typeface="circular-std-medium"/>
              </a:rPr>
              <a:t>, </a:t>
            </a:r>
            <a:r>
              <a:rPr lang="en-GB" b="0" i="0">
                <a:solidFill>
                  <a:srgbClr val="212529"/>
                </a:solidFill>
                <a:effectLst/>
                <a:latin typeface="circular-std-medium"/>
              </a:rPr>
              <a:t>while also in town for work, make time in their schedules for </a:t>
            </a:r>
            <a:r>
              <a:rPr lang="en-GB" b="1" i="0">
                <a:solidFill>
                  <a:srgbClr val="212529"/>
                </a:solidFill>
                <a:effectLst/>
                <a:latin typeface="circular-std-medium"/>
              </a:rPr>
              <a:t>more leisure and tourist activities</a:t>
            </a:r>
            <a:r>
              <a:rPr lang="en-GB" b="0" i="0">
                <a:solidFill>
                  <a:srgbClr val="212529"/>
                </a:solidFill>
                <a:effectLst/>
                <a:latin typeface="circular-std-medium"/>
              </a:rPr>
              <a:t>. They might extend their work trip into a </a:t>
            </a:r>
            <a:r>
              <a:rPr lang="en-GB" b="1" i="0">
                <a:solidFill>
                  <a:srgbClr val="212529"/>
                </a:solidFill>
                <a:effectLst/>
                <a:latin typeface="circular-std-medium"/>
              </a:rPr>
              <a:t>long weekend </a:t>
            </a:r>
            <a:r>
              <a:rPr lang="en-GB" b="0" i="0">
                <a:solidFill>
                  <a:srgbClr val="212529"/>
                </a:solidFill>
                <a:effectLst/>
                <a:latin typeface="circular-std-medium"/>
              </a:rPr>
              <a:t>and have a </a:t>
            </a:r>
            <a:r>
              <a:rPr lang="en-GB" b="1" i="0">
                <a:solidFill>
                  <a:srgbClr val="212529"/>
                </a:solidFill>
                <a:effectLst/>
                <a:latin typeface="circular-std-medium"/>
              </a:rPr>
              <a:t>mini-vacation</a:t>
            </a:r>
            <a:r>
              <a:rPr lang="en-GB" b="0" i="0">
                <a:solidFill>
                  <a:srgbClr val="212529"/>
                </a:solidFill>
                <a:effectLst/>
                <a:latin typeface="circular-std-medium"/>
              </a:rPr>
              <a:t> before heading back home. These types of guests will require the </a:t>
            </a:r>
            <a:r>
              <a:rPr lang="en-GB" b="1" i="0">
                <a:solidFill>
                  <a:srgbClr val="212529"/>
                </a:solidFill>
                <a:effectLst/>
                <a:latin typeface="circular-std-medium"/>
              </a:rPr>
              <a:t>same services as business </a:t>
            </a:r>
            <a:r>
              <a:rPr lang="en-GB" b="1" i="0" err="1">
                <a:solidFill>
                  <a:srgbClr val="212529"/>
                </a:solidFill>
                <a:effectLst/>
                <a:latin typeface="circular-std-medium"/>
              </a:rPr>
              <a:t>travelers</a:t>
            </a:r>
            <a:r>
              <a:rPr lang="en-GB" b="1" i="0">
                <a:solidFill>
                  <a:srgbClr val="212529"/>
                </a:solidFill>
                <a:effectLst/>
                <a:latin typeface="circular-std-medium"/>
              </a:rPr>
              <a:t>, and also amenities they can enjoy during their off-hours</a:t>
            </a:r>
            <a:r>
              <a:rPr lang="en-GB" b="0" i="0">
                <a:solidFill>
                  <a:srgbClr val="212529"/>
                </a:solidFill>
                <a:effectLst/>
                <a:latin typeface="circular-std-medium"/>
              </a:rPr>
              <a:t>.</a:t>
            </a:r>
          </a:p>
          <a:p>
            <a:pPr algn="l"/>
            <a:endParaRPr lang="en-GB" b="0" i="0">
              <a:solidFill>
                <a:srgbClr val="212529"/>
              </a:solidFill>
              <a:effectLst/>
              <a:latin typeface="circular-std-medium"/>
            </a:endParaRPr>
          </a:p>
          <a:p>
            <a:pPr algn="l"/>
            <a:r>
              <a:rPr lang="en-GB" b="1" i="0">
                <a:solidFill>
                  <a:srgbClr val="212529"/>
                </a:solidFill>
                <a:effectLst/>
                <a:latin typeface="circular-std-medium"/>
              </a:rPr>
              <a:t>How to appeal to them</a:t>
            </a:r>
            <a:r>
              <a:rPr lang="en-GB" b="0" i="0">
                <a:solidFill>
                  <a:srgbClr val="212529"/>
                </a:solidFill>
                <a:effectLst/>
                <a:latin typeface="circular-std-medium"/>
              </a:rPr>
              <a:t>:</a:t>
            </a:r>
          </a:p>
          <a:p>
            <a:pPr algn="l"/>
            <a:endParaRPr lang="en-GB" b="0" i="0">
              <a:solidFill>
                <a:srgbClr val="212529"/>
              </a:solidFill>
              <a:effectLst/>
              <a:latin typeface="circular-std-medium"/>
            </a:endParaRPr>
          </a:p>
          <a:p>
            <a:pPr algn="l"/>
            <a:r>
              <a:rPr lang="en-GB" b="1" i="0">
                <a:solidFill>
                  <a:srgbClr val="212529"/>
                </a:solidFill>
                <a:effectLst/>
                <a:latin typeface="circular-std-medium"/>
              </a:rPr>
              <a:t>Highlight local coworking spaces or restaurants where business </a:t>
            </a:r>
            <a:r>
              <a:rPr lang="en-GB" b="1" i="0" err="1">
                <a:solidFill>
                  <a:srgbClr val="212529"/>
                </a:solidFill>
                <a:effectLst/>
                <a:latin typeface="circular-std-medium"/>
              </a:rPr>
              <a:t>travelers</a:t>
            </a:r>
            <a:r>
              <a:rPr lang="en-GB" b="1" i="0">
                <a:solidFill>
                  <a:srgbClr val="212529"/>
                </a:solidFill>
                <a:effectLst/>
                <a:latin typeface="circular-std-medium"/>
              </a:rPr>
              <a:t> can work or have meetings</a:t>
            </a:r>
            <a:r>
              <a:rPr lang="en-GB" b="0" i="0">
                <a:solidFill>
                  <a:srgbClr val="212529"/>
                </a:solidFill>
                <a:effectLst/>
                <a:latin typeface="circular-std-medium"/>
              </a:rPr>
              <a:t>. </a:t>
            </a:r>
            <a:r>
              <a:rPr lang="en-GB" b="1" i="0">
                <a:solidFill>
                  <a:srgbClr val="212529"/>
                </a:solidFill>
                <a:effectLst/>
                <a:latin typeface="circular-std-medium"/>
              </a:rPr>
              <a:t>Post photos and information about how you’ve adapted the in-room office to accommodate </a:t>
            </a:r>
            <a:r>
              <a:rPr lang="en-GB" b="0" i="0">
                <a:solidFill>
                  <a:srgbClr val="212529"/>
                </a:solidFill>
                <a:effectLst/>
                <a:latin typeface="circular-std-medium"/>
              </a:rPr>
              <a:t>those who want to work from the safety of their rooms.</a:t>
            </a:r>
          </a:p>
          <a:p>
            <a:pPr algn="l"/>
            <a:r>
              <a:rPr lang="en-GB" b="0" i="0">
                <a:solidFill>
                  <a:srgbClr val="212529"/>
                </a:solidFill>
                <a:effectLst/>
                <a:latin typeface="circular-std-medium"/>
              </a:rPr>
              <a:t>Extend the </a:t>
            </a:r>
            <a:r>
              <a:rPr lang="en-GB" b="1" i="0">
                <a:solidFill>
                  <a:srgbClr val="212529"/>
                </a:solidFill>
                <a:effectLst/>
                <a:latin typeface="circular-std-medium"/>
              </a:rPr>
              <a:t>negotiated discounted room rate through the weekend</a:t>
            </a:r>
            <a:r>
              <a:rPr lang="en-GB" b="0" i="0">
                <a:solidFill>
                  <a:srgbClr val="212529"/>
                </a:solidFill>
                <a:effectLst/>
                <a:latin typeface="circular-std-medium"/>
              </a:rPr>
              <a:t>, or </a:t>
            </a:r>
            <a:r>
              <a:rPr lang="en-GB" b="1" i="0">
                <a:solidFill>
                  <a:srgbClr val="212529"/>
                </a:solidFill>
                <a:effectLst/>
                <a:latin typeface="circular-std-medium"/>
              </a:rPr>
              <a:t>add a few days pre-conference to encourage guests to stay longer or arrive early, and even bring additional guests with them</a:t>
            </a:r>
            <a:r>
              <a:rPr lang="en-GB" b="0" i="0">
                <a:solidFill>
                  <a:srgbClr val="212529"/>
                </a:solidFill>
                <a:effectLst/>
                <a:latin typeface="circular-std-medium"/>
              </a:rPr>
              <a:t>. Create </a:t>
            </a:r>
            <a:r>
              <a:rPr lang="en-GB" b="1" i="0">
                <a:solidFill>
                  <a:srgbClr val="212529"/>
                </a:solidFill>
                <a:effectLst/>
                <a:latin typeface="circular-std-medium"/>
              </a:rPr>
              <a:t>a “</a:t>
            </a:r>
            <a:r>
              <a:rPr lang="en-GB" b="1" i="0" err="1">
                <a:solidFill>
                  <a:srgbClr val="212529"/>
                </a:solidFill>
                <a:effectLst/>
                <a:latin typeface="circular-std-medium"/>
              </a:rPr>
              <a:t>bleisure</a:t>
            </a:r>
            <a:r>
              <a:rPr lang="en-GB" b="1" i="0">
                <a:solidFill>
                  <a:srgbClr val="212529"/>
                </a:solidFill>
                <a:effectLst/>
                <a:latin typeface="circular-std-medium"/>
              </a:rPr>
              <a:t>” package </a:t>
            </a:r>
            <a:r>
              <a:rPr lang="en-GB" b="0" i="0">
                <a:solidFill>
                  <a:srgbClr val="212529"/>
                </a:solidFill>
                <a:effectLst/>
                <a:latin typeface="circular-std-medium"/>
              </a:rPr>
              <a:t>that includes things like </a:t>
            </a:r>
            <a:r>
              <a:rPr lang="en-GB" b="1" i="0">
                <a:solidFill>
                  <a:srgbClr val="212529"/>
                </a:solidFill>
                <a:effectLst/>
                <a:latin typeface="circular-std-medium"/>
              </a:rPr>
              <a:t>discounted spa treatments, special custom room service, and a tasting menu </a:t>
            </a:r>
            <a:r>
              <a:rPr lang="en-GB" b="0" i="0">
                <a:solidFill>
                  <a:srgbClr val="212529"/>
                </a:solidFill>
                <a:effectLst/>
                <a:latin typeface="circular-std-medium"/>
              </a:rPr>
              <a:t>from the hotel restaurant. Work with local attractions and businesses to offer things like discounts at local restaurants and shops or tickets to a museum or a show.</a:t>
            </a:r>
          </a:p>
          <a:p>
            <a:pPr algn="l"/>
            <a:endParaRPr lang="en-GB" b="0" i="0">
              <a:solidFill>
                <a:srgbClr val="212529"/>
              </a:solidFill>
              <a:effectLst/>
              <a:latin typeface="circular-std-medium"/>
            </a:endParaRPr>
          </a:p>
          <a:p>
            <a:pPr algn="l"/>
            <a:r>
              <a:rPr lang="en-GB" b="1" i="0">
                <a:solidFill>
                  <a:srgbClr val="212529"/>
                </a:solidFill>
                <a:effectLst/>
                <a:latin typeface="circular-std-medium"/>
              </a:rPr>
              <a:t>2. Event attendees</a:t>
            </a:r>
          </a:p>
          <a:p>
            <a:pPr algn="l"/>
            <a:r>
              <a:rPr lang="en-GB" b="0" i="0">
                <a:solidFill>
                  <a:srgbClr val="212529"/>
                </a:solidFill>
                <a:effectLst/>
                <a:latin typeface="circular-std-medium"/>
              </a:rPr>
              <a:t>Event attendees can be a </a:t>
            </a:r>
            <a:r>
              <a:rPr lang="en-GB" b="1" i="0">
                <a:solidFill>
                  <a:srgbClr val="212529"/>
                </a:solidFill>
                <a:effectLst/>
                <a:latin typeface="circular-std-medium"/>
              </a:rPr>
              <a:t>mixture of business and </a:t>
            </a:r>
            <a:r>
              <a:rPr lang="en-GB" b="1" i="0" err="1">
                <a:solidFill>
                  <a:srgbClr val="212529"/>
                </a:solidFill>
                <a:effectLst/>
                <a:latin typeface="circular-std-medium"/>
              </a:rPr>
              <a:t>bleisure</a:t>
            </a:r>
            <a:r>
              <a:rPr lang="en-GB" b="1" i="0">
                <a:solidFill>
                  <a:srgbClr val="212529"/>
                </a:solidFill>
                <a:effectLst/>
                <a:latin typeface="circular-std-medium"/>
              </a:rPr>
              <a:t> </a:t>
            </a:r>
            <a:r>
              <a:rPr lang="en-GB" b="1" i="0" err="1">
                <a:solidFill>
                  <a:srgbClr val="212529"/>
                </a:solidFill>
                <a:effectLst/>
                <a:latin typeface="circular-std-medium"/>
              </a:rPr>
              <a:t>travelers</a:t>
            </a:r>
            <a:r>
              <a:rPr lang="en-GB" b="0" i="0">
                <a:solidFill>
                  <a:srgbClr val="212529"/>
                </a:solidFill>
                <a:effectLst/>
                <a:latin typeface="circular-std-medium"/>
              </a:rPr>
              <a:t>. Some might want to attend the </a:t>
            </a:r>
            <a:r>
              <a:rPr lang="en-GB" b="1" i="0">
                <a:solidFill>
                  <a:srgbClr val="212529"/>
                </a:solidFill>
                <a:effectLst/>
                <a:latin typeface="circular-std-medium"/>
              </a:rPr>
              <a:t>conference and relax alone in their rooms</a:t>
            </a:r>
            <a:r>
              <a:rPr lang="en-GB" b="0" i="0">
                <a:solidFill>
                  <a:srgbClr val="212529"/>
                </a:solidFill>
                <a:effectLst/>
                <a:latin typeface="circular-std-medium"/>
              </a:rPr>
              <a:t>, and others might be looking to </a:t>
            </a:r>
            <a:r>
              <a:rPr lang="en-GB" b="1" i="0">
                <a:solidFill>
                  <a:srgbClr val="212529"/>
                </a:solidFill>
                <a:effectLst/>
                <a:latin typeface="circular-std-medium"/>
              </a:rPr>
              <a:t>explore the city more in their off hours</a:t>
            </a:r>
            <a:r>
              <a:rPr lang="en-GB" b="0" i="0">
                <a:solidFill>
                  <a:srgbClr val="212529"/>
                </a:solidFill>
                <a:effectLst/>
                <a:latin typeface="circular-std-medium"/>
              </a:rPr>
              <a:t>. Most of the time, event attendees are looking </a:t>
            </a:r>
            <a:r>
              <a:rPr lang="en-GB" b="1" i="0">
                <a:solidFill>
                  <a:srgbClr val="212529"/>
                </a:solidFill>
                <a:effectLst/>
                <a:latin typeface="circular-std-medium"/>
              </a:rPr>
              <a:t>to network with others and will seek entertainment a</a:t>
            </a:r>
            <a:r>
              <a:rPr lang="en-GB" b="0" i="0">
                <a:solidFill>
                  <a:srgbClr val="212529"/>
                </a:solidFill>
                <a:effectLst/>
                <a:latin typeface="circular-std-medium"/>
              </a:rPr>
              <a:t>fter the conclusion of the day’s events. This is where you as a hotel can set yourself apart from the competition and provide </a:t>
            </a:r>
            <a:r>
              <a:rPr lang="en-GB" b="1" i="0">
                <a:solidFill>
                  <a:srgbClr val="212529"/>
                </a:solidFill>
                <a:effectLst/>
                <a:latin typeface="circular-std-medium"/>
              </a:rPr>
              <a:t>unique experiences </a:t>
            </a:r>
            <a:r>
              <a:rPr lang="en-GB" b="0" i="0">
                <a:solidFill>
                  <a:srgbClr val="212529"/>
                </a:solidFill>
                <a:effectLst/>
                <a:latin typeface="circular-std-medium"/>
              </a:rPr>
              <a:t>for attendees that they can only get by staying at your property.</a:t>
            </a:r>
          </a:p>
          <a:p>
            <a:pPr algn="l"/>
            <a:endParaRPr lang="en-GB" b="0" i="0">
              <a:solidFill>
                <a:srgbClr val="212529"/>
              </a:solidFill>
              <a:effectLst/>
              <a:latin typeface="circular-std-medium"/>
            </a:endParaRPr>
          </a:p>
          <a:p>
            <a:pPr algn="l"/>
            <a:r>
              <a:rPr lang="en-GB" b="0" i="0">
                <a:solidFill>
                  <a:srgbClr val="212529"/>
                </a:solidFill>
                <a:effectLst/>
                <a:latin typeface="circular-std-medium"/>
              </a:rPr>
              <a:t>How to appeal to them:</a:t>
            </a:r>
          </a:p>
          <a:p>
            <a:pPr algn="l"/>
            <a:endParaRPr lang="en-GB" b="0" i="0">
              <a:solidFill>
                <a:srgbClr val="212529"/>
              </a:solidFill>
              <a:effectLst/>
              <a:latin typeface="circular-std-medium"/>
            </a:endParaRPr>
          </a:p>
          <a:p>
            <a:pPr algn="l"/>
            <a:r>
              <a:rPr lang="en-GB" b="1" i="0">
                <a:solidFill>
                  <a:srgbClr val="212529"/>
                </a:solidFill>
                <a:effectLst/>
                <a:latin typeface="circular-std-medium"/>
              </a:rPr>
              <a:t>Organize receptions and other social activities for event attendees </a:t>
            </a:r>
            <a:r>
              <a:rPr lang="en-GB" b="0" i="0">
                <a:solidFill>
                  <a:srgbClr val="212529"/>
                </a:solidFill>
                <a:effectLst/>
                <a:latin typeface="circular-std-medium"/>
              </a:rPr>
              <a:t>and include it as </a:t>
            </a:r>
            <a:r>
              <a:rPr lang="en-GB" b="1" i="0">
                <a:solidFill>
                  <a:srgbClr val="212529"/>
                </a:solidFill>
                <a:effectLst/>
                <a:latin typeface="circular-std-medium"/>
              </a:rPr>
              <a:t>an add-on to their reservation</a:t>
            </a:r>
            <a:r>
              <a:rPr lang="en-GB" b="0" i="0">
                <a:solidFill>
                  <a:srgbClr val="212529"/>
                </a:solidFill>
                <a:effectLst/>
                <a:latin typeface="circular-std-medium"/>
              </a:rPr>
              <a:t>. These can include things like a </a:t>
            </a:r>
            <a:r>
              <a:rPr lang="en-GB" b="1" i="0">
                <a:solidFill>
                  <a:srgbClr val="212529"/>
                </a:solidFill>
                <a:effectLst/>
                <a:latin typeface="circular-std-medium"/>
              </a:rPr>
              <a:t>poolside happy hour, a mixer at a local restaurant or bar, a dinner cruise</a:t>
            </a:r>
            <a:r>
              <a:rPr lang="en-GB" b="0" i="0">
                <a:solidFill>
                  <a:srgbClr val="212529"/>
                </a:solidFill>
                <a:effectLst/>
                <a:latin typeface="circular-std-medium"/>
              </a:rPr>
              <a:t>, or other group </a:t>
            </a:r>
            <a:r>
              <a:rPr lang="en-GB" b="1" i="0">
                <a:solidFill>
                  <a:srgbClr val="212529"/>
                </a:solidFill>
                <a:effectLst/>
                <a:latin typeface="circular-std-medium"/>
              </a:rPr>
              <a:t>activities at a local attraction</a:t>
            </a:r>
            <a:r>
              <a:rPr lang="en-GB" b="0" i="0">
                <a:solidFill>
                  <a:srgbClr val="212529"/>
                </a:solidFill>
                <a:effectLst/>
                <a:latin typeface="circular-std-medium"/>
              </a:rPr>
              <a:t>. Provide </a:t>
            </a:r>
            <a:r>
              <a:rPr lang="en-GB" b="1" i="0">
                <a:solidFill>
                  <a:srgbClr val="212529"/>
                </a:solidFill>
                <a:effectLst/>
                <a:latin typeface="circular-std-medium"/>
              </a:rPr>
              <a:t>special deals and incentives for event attendees </a:t>
            </a:r>
            <a:r>
              <a:rPr lang="en-GB" b="0" i="0">
                <a:solidFill>
                  <a:srgbClr val="212529"/>
                </a:solidFill>
                <a:effectLst/>
                <a:latin typeface="circular-std-medium"/>
              </a:rPr>
              <a:t>who also choose to stay at your hotel, like discounts on additional nights or an exclusive dining experience at the chef’s table of your hotel restaurant.</a:t>
            </a:r>
          </a:p>
          <a:p>
            <a:pPr algn="l"/>
            <a:endParaRPr lang="en-GB" b="0" i="0">
              <a:solidFill>
                <a:srgbClr val="212529"/>
              </a:solidFill>
              <a:effectLst/>
              <a:latin typeface="circular-std-medium"/>
            </a:endParaRPr>
          </a:p>
          <a:p>
            <a:pPr algn="l"/>
            <a:r>
              <a:rPr lang="en-GB" b="1" i="0">
                <a:solidFill>
                  <a:srgbClr val="212529"/>
                </a:solidFill>
                <a:effectLst/>
                <a:latin typeface="circular-std-medium"/>
              </a:rPr>
              <a:t>3. Boomers</a:t>
            </a:r>
          </a:p>
          <a:p>
            <a:pPr algn="l"/>
            <a:r>
              <a:rPr lang="en-GB" b="0" i="0">
                <a:solidFill>
                  <a:srgbClr val="212529"/>
                </a:solidFill>
                <a:effectLst/>
                <a:latin typeface="circular-std-medium"/>
              </a:rPr>
              <a:t>The Boomer generation is of, or nearing, </a:t>
            </a:r>
            <a:r>
              <a:rPr lang="en-GB" b="1" i="0">
                <a:solidFill>
                  <a:srgbClr val="212529"/>
                </a:solidFill>
                <a:effectLst/>
                <a:latin typeface="circular-std-medium"/>
              </a:rPr>
              <a:t>retirement age, </a:t>
            </a:r>
            <a:r>
              <a:rPr lang="en-GB" b="0" i="0">
                <a:solidFill>
                  <a:srgbClr val="212529"/>
                </a:solidFill>
                <a:effectLst/>
                <a:latin typeface="circular-std-medium"/>
              </a:rPr>
              <a:t>and they often have </a:t>
            </a:r>
            <a:r>
              <a:rPr lang="en-GB" b="1" i="0">
                <a:solidFill>
                  <a:srgbClr val="212529"/>
                </a:solidFill>
                <a:effectLst/>
                <a:latin typeface="circular-std-medium"/>
              </a:rPr>
              <a:t>a higher travel budget </a:t>
            </a:r>
            <a:r>
              <a:rPr lang="en-GB" b="0" i="0">
                <a:solidFill>
                  <a:srgbClr val="212529"/>
                </a:solidFill>
                <a:effectLst/>
                <a:latin typeface="circular-std-medium"/>
              </a:rPr>
              <a:t>than other types of guests. According to </a:t>
            </a:r>
            <a:r>
              <a:rPr lang="en-GB" b="1" i="0">
                <a:solidFill>
                  <a:srgbClr val="212529"/>
                </a:solidFill>
                <a:effectLst/>
                <a:latin typeface="circular-std-medium"/>
              </a:rPr>
              <a:t>an AARP survey, Boomers in 2019 planned to take 4-5 leisure trips on which they’d spend over $6,600</a:t>
            </a:r>
            <a:r>
              <a:rPr lang="en-GB" b="0" i="0">
                <a:solidFill>
                  <a:srgbClr val="212529"/>
                </a:solidFill>
                <a:effectLst/>
                <a:latin typeface="circular-std-medium"/>
              </a:rPr>
              <a:t>. Boomers also tend to make their </a:t>
            </a:r>
            <a:r>
              <a:rPr lang="en-GB" b="1" i="0">
                <a:solidFill>
                  <a:srgbClr val="212529"/>
                </a:solidFill>
                <a:effectLst/>
                <a:latin typeface="circular-std-medium"/>
              </a:rPr>
              <a:t>travel arrangements through hotel loyalty programs</a:t>
            </a:r>
            <a:r>
              <a:rPr lang="en-GB" b="0" i="0">
                <a:solidFill>
                  <a:srgbClr val="212529"/>
                </a:solidFill>
                <a:effectLst/>
                <a:latin typeface="circular-std-medium"/>
              </a:rPr>
              <a:t>, with </a:t>
            </a:r>
            <a:r>
              <a:rPr lang="en-GB" b="1" i="0">
                <a:solidFill>
                  <a:srgbClr val="212529"/>
                </a:solidFill>
                <a:effectLst/>
                <a:latin typeface="circular-std-medium"/>
              </a:rPr>
              <a:t>65% saying they always or mostly use the program when booking a trip.</a:t>
            </a:r>
          </a:p>
          <a:p>
            <a:pPr algn="l"/>
            <a:endParaRPr lang="en-GB" b="0" i="0">
              <a:solidFill>
                <a:srgbClr val="212529"/>
              </a:solidFill>
              <a:effectLst/>
              <a:latin typeface="circular-std-medium"/>
            </a:endParaRPr>
          </a:p>
          <a:p>
            <a:pPr algn="l"/>
            <a:r>
              <a:rPr lang="en-GB" b="0" i="0">
                <a:solidFill>
                  <a:srgbClr val="212529"/>
                </a:solidFill>
                <a:effectLst/>
                <a:latin typeface="circular-std-medium"/>
              </a:rPr>
              <a:t>According to the survey, the most popular trip types for </a:t>
            </a:r>
            <a:r>
              <a:rPr lang="en-GB" b="1" i="0">
                <a:solidFill>
                  <a:srgbClr val="212529"/>
                </a:solidFill>
                <a:effectLst/>
                <a:latin typeface="circular-std-medium"/>
              </a:rPr>
              <a:t>2019 were summer vacations</a:t>
            </a:r>
            <a:r>
              <a:rPr lang="en-GB" b="0" i="0">
                <a:solidFill>
                  <a:srgbClr val="212529"/>
                </a:solidFill>
                <a:effectLst/>
                <a:latin typeface="circular-std-medium"/>
              </a:rPr>
              <a:t>, </a:t>
            </a:r>
            <a:r>
              <a:rPr lang="en-GB" b="1" i="0">
                <a:solidFill>
                  <a:srgbClr val="212529"/>
                </a:solidFill>
                <a:effectLst/>
                <a:latin typeface="circular-std-medium"/>
              </a:rPr>
              <a:t>weekend getaways</a:t>
            </a:r>
            <a:r>
              <a:rPr lang="en-GB" b="0" i="0">
                <a:solidFill>
                  <a:srgbClr val="212529"/>
                </a:solidFill>
                <a:effectLst/>
                <a:latin typeface="circular-std-medium"/>
              </a:rPr>
              <a:t>, and </a:t>
            </a:r>
            <a:r>
              <a:rPr lang="en-GB" b="1" i="0">
                <a:solidFill>
                  <a:srgbClr val="212529"/>
                </a:solidFill>
                <a:effectLst/>
                <a:latin typeface="circular-std-medium"/>
              </a:rPr>
              <a:t>multi-generational travel</a:t>
            </a:r>
            <a:r>
              <a:rPr lang="en-GB" b="0" i="0">
                <a:solidFill>
                  <a:srgbClr val="212529"/>
                </a:solidFill>
                <a:effectLst/>
                <a:latin typeface="circular-std-medium"/>
              </a:rPr>
              <a:t>. During their trip, they want to </a:t>
            </a:r>
            <a:r>
              <a:rPr lang="en-GB" b="1" i="0">
                <a:solidFill>
                  <a:srgbClr val="212529"/>
                </a:solidFill>
                <a:effectLst/>
                <a:latin typeface="circular-std-medium"/>
              </a:rPr>
              <a:t>connect with locals </a:t>
            </a:r>
            <a:r>
              <a:rPr lang="en-GB" b="0" i="0">
                <a:solidFill>
                  <a:srgbClr val="212529"/>
                </a:solidFill>
                <a:effectLst/>
                <a:latin typeface="circular-std-medium"/>
              </a:rPr>
              <a:t>and have </a:t>
            </a:r>
            <a:r>
              <a:rPr lang="en-GB" b="1" i="0">
                <a:solidFill>
                  <a:srgbClr val="212529"/>
                </a:solidFill>
                <a:effectLst/>
                <a:latin typeface="circular-std-medium"/>
              </a:rPr>
              <a:t>an authentic experience</a:t>
            </a:r>
            <a:r>
              <a:rPr lang="en-GB" b="0" i="0">
                <a:solidFill>
                  <a:srgbClr val="212529"/>
                </a:solidFill>
                <a:effectLst/>
                <a:latin typeface="circular-std-medium"/>
              </a:rPr>
              <a:t>, especially over </a:t>
            </a:r>
            <a:r>
              <a:rPr lang="en-GB" b="1" i="0">
                <a:solidFill>
                  <a:srgbClr val="212529"/>
                </a:solidFill>
                <a:effectLst/>
                <a:latin typeface="circular-std-medium"/>
              </a:rPr>
              <a:t>meals and on sightseeing tours</a:t>
            </a:r>
            <a:r>
              <a:rPr lang="en-GB" b="0" i="0">
                <a:solidFill>
                  <a:srgbClr val="212529"/>
                </a:solidFill>
                <a:effectLst/>
                <a:latin typeface="circular-std-medium"/>
              </a:rPr>
              <a:t>. Differing from other younger generations, Boomers are more likely to </a:t>
            </a:r>
            <a:r>
              <a:rPr lang="en-GB" b="1" i="0">
                <a:solidFill>
                  <a:srgbClr val="212529"/>
                </a:solidFill>
                <a:effectLst/>
                <a:latin typeface="circular-std-medium"/>
              </a:rPr>
              <a:t>unplug during their trips and won’t spend time working</a:t>
            </a:r>
            <a:r>
              <a:rPr lang="en-GB" b="0" i="0">
                <a:solidFill>
                  <a:srgbClr val="212529"/>
                </a:solidFill>
                <a:effectLst/>
                <a:latin typeface="circular-std-medium"/>
              </a:rPr>
              <a:t>. Because of this, they’re also less likely to be a part of the </a:t>
            </a:r>
            <a:r>
              <a:rPr lang="en-GB" b="0" i="0" err="1">
                <a:solidFill>
                  <a:srgbClr val="212529"/>
                </a:solidFill>
                <a:effectLst/>
                <a:latin typeface="circular-std-medium"/>
              </a:rPr>
              <a:t>bleisure</a:t>
            </a:r>
            <a:r>
              <a:rPr lang="en-GB" b="0" i="0">
                <a:solidFill>
                  <a:srgbClr val="212529"/>
                </a:solidFill>
                <a:effectLst/>
                <a:latin typeface="circular-std-medium"/>
              </a:rPr>
              <a:t> travel trend that mixes work and vacation.</a:t>
            </a:r>
          </a:p>
          <a:p>
            <a:pPr algn="l"/>
            <a:endParaRPr lang="en-GB" b="0" i="0">
              <a:solidFill>
                <a:srgbClr val="212529"/>
              </a:solidFill>
              <a:effectLst/>
              <a:latin typeface="circular-std-medium"/>
            </a:endParaRPr>
          </a:p>
          <a:p>
            <a:pPr algn="l"/>
            <a:r>
              <a:rPr lang="en-GB" b="0" i="0">
                <a:solidFill>
                  <a:srgbClr val="212529"/>
                </a:solidFill>
                <a:effectLst/>
                <a:latin typeface="circular-std-medium"/>
              </a:rPr>
              <a:t>How to appeal to them:</a:t>
            </a:r>
          </a:p>
          <a:p>
            <a:pPr algn="l"/>
            <a:endParaRPr lang="en-GB" b="0" i="0">
              <a:solidFill>
                <a:srgbClr val="212529"/>
              </a:solidFill>
              <a:effectLst/>
              <a:latin typeface="circular-std-medium"/>
            </a:endParaRPr>
          </a:p>
          <a:p>
            <a:pPr algn="l"/>
            <a:r>
              <a:rPr lang="en-GB" b="1" i="0">
                <a:solidFill>
                  <a:srgbClr val="212529"/>
                </a:solidFill>
                <a:effectLst/>
                <a:latin typeface="circular-std-medium"/>
              </a:rPr>
              <a:t>Arrange sightseeing tours led by locals </a:t>
            </a:r>
            <a:r>
              <a:rPr lang="en-GB" b="0" i="0">
                <a:solidFill>
                  <a:srgbClr val="212529"/>
                </a:solidFill>
                <a:effectLst/>
                <a:latin typeface="circular-std-medium"/>
              </a:rPr>
              <a:t>and </a:t>
            </a:r>
            <a:r>
              <a:rPr lang="en-GB" b="1" i="0">
                <a:solidFill>
                  <a:srgbClr val="212529"/>
                </a:solidFill>
                <a:effectLst/>
                <a:latin typeface="circular-std-medium"/>
              </a:rPr>
              <a:t>partner with restaurants to offer exclusive dining experiences native to your city</a:t>
            </a:r>
            <a:r>
              <a:rPr lang="en-GB" b="0" i="0">
                <a:solidFill>
                  <a:srgbClr val="212529"/>
                </a:solidFill>
                <a:effectLst/>
                <a:latin typeface="circular-std-medium"/>
              </a:rPr>
              <a:t>. Emphasize your </a:t>
            </a:r>
            <a:r>
              <a:rPr lang="en-GB" b="1" i="0">
                <a:solidFill>
                  <a:srgbClr val="212529"/>
                </a:solidFill>
                <a:effectLst/>
                <a:latin typeface="circular-std-medium"/>
              </a:rPr>
              <a:t>on-property amenities geared toward rest and relaxation</a:t>
            </a:r>
            <a:r>
              <a:rPr lang="en-GB" b="0" i="0">
                <a:solidFill>
                  <a:srgbClr val="212529"/>
                </a:solidFill>
                <a:effectLst/>
                <a:latin typeface="circular-std-medium"/>
              </a:rPr>
              <a:t>, like the pool or spa. Add extra </a:t>
            </a:r>
            <a:r>
              <a:rPr lang="en-GB" b="1" i="0">
                <a:solidFill>
                  <a:srgbClr val="212529"/>
                </a:solidFill>
                <a:effectLst/>
                <a:latin typeface="circular-std-medium"/>
              </a:rPr>
              <a:t>perks and rewards into your loyalty program to encourage travel, like earning additional nights or triple the number of points during a certain timeframe</a:t>
            </a:r>
            <a:r>
              <a:rPr lang="en-GB" b="0" i="0">
                <a:solidFill>
                  <a:srgbClr val="212529"/>
                </a:solidFill>
                <a:effectLst/>
                <a:latin typeface="circular-std-medium"/>
              </a:rPr>
              <a:t>.</a:t>
            </a:r>
          </a:p>
          <a:p>
            <a:pPr algn="l"/>
            <a:endParaRPr lang="en-GB" b="0" i="0">
              <a:solidFill>
                <a:srgbClr val="212529"/>
              </a:solidFill>
              <a:effectLst/>
              <a:latin typeface="circular-std-medium"/>
            </a:endParaRPr>
          </a:p>
          <a:p>
            <a:pPr algn="l"/>
            <a:r>
              <a:rPr lang="en-GB" b="0" i="0">
                <a:solidFill>
                  <a:srgbClr val="212529"/>
                </a:solidFill>
                <a:effectLst/>
                <a:latin typeface="circular-std-medium"/>
              </a:rPr>
              <a:t>4</a:t>
            </a:r>
            <a:r>
              <a:rPr lang="en-GB" b="1" i="0">
                <a:solidFill>
                  <a:srgbClr val="212529"/>
                </a:solidFill>
                <a:effectLst/>
                <a:latin typeface="circular-std-medium"/>
              </a:rPr>
              <a:t>. Millennials</a:t>
            </a:r>
          </a:p>
          <a:p>
            <a:pPr algn="l"/>
            <a:r>
              <a:rPr lang="en-GB" b="0" i="0">
                <a:solidFill>
                  <a:srgbClr val="212529"/>
                </a:solidFill>
                <a:effectLst/>
                <a:latin typeface="circular-std-medium"/>
              </a:rPr>
              <a:t>According to a 2020 travel trend report from </a:t>
            </a:r>
            <a:r>
              <a:rPr lang="en-GB" b="1" i="0">
                <a:solidFill>
                  <a:srgbClr val="212529"/>
                </a:solidFill>
                <a:effectLst/>
                <a:latin typeface="circular-std-medium"/>
              </a:rPr>
              <a:t>Preferred Hotels</a:t>
            </a:r>
            <a:r>
              <a:rPr lang="en-GB" b="0" i="0">
                <a:solidFill>
                  <a:srgbClr val="212529"/>
                </a:solidFill>
                <a:effectLst/>
                <a:latin typeface="circular-std-medium"/>
              </a:rPr>
              <a:t>, </a:t>
            </a:r>
            <a:r>
              <a:rPr lang="en-GB" b="1" i="0">
                <a:solidFill>
                  <a:srgbClr val="212529"/>
                </a:solidFill>
                <a:effectLst/>
                <a:latin typeface="circular-std-medium"/>
              </a:rPr>
              <a:t>Millennials are more likely to take “micro-cations</a:t>
            </a:r>
            <a:r>
              <a:rPr lang="en-GB" b="0" i="0">
                <a:solidFill>
                  <a:srgbClr val="212529"/>
                </a:solidFill>
                <a:effectLst/>
                <a:latin typeface="circular-std-medium"/>
              </a:rPr>
              <a:t>” — </a:t>
            </a:r>
            <a:r>
              <a:rPr lang="en-GB" b="1" i="0">
                <a:solidFill>
                  <a:srgbClr val="212529"/>
                </a:solidFill>
                <a:effectLst/>
                <a:latin typeface="circular-std-medium"/>
              </a:rPr>
              <a:t>shorter vacations </a:t>
            </a:r>
            <a:r>
              <a:rPr lang="en-GB" b="0" i="0">
                <a:solidFill>
                  <a:srgbClr val="212529"/>
                </a:solidFill>
                <a:effectLst/>
                <a:latin typeface="circular-std-medium"/>
              </a:rPr>
              <a:t>— because they can </a:t>
            </a:r>
            <a:r>
              <a:rPr lang="en-GB" b="1" i="0">
                <a:solidFill>
                  <a:srgbClr val="212529"/>
                </a:solidFill>
                <a:effectLst/>
                <a:latin typeface="circular-std-medium"/>
              </a:rPr>
              <a:t>better fit into their work-focused lifestyles</a:t>
            </a:r>
            <a:r>
              <a:rPr lang="en-GB" b="0" i="0">
                <a:solidFill>
                  <a:srgbClr val="212529"/>
                </a:solidFill>
                <a:effectLst/>
                <a:latin typeface="circular-std-medium"/>
              </a:rPr>
              <a:t>. </a:t>
            </a:r>
            <a:r>
              <a:rPr lang="en-GB" b="1" i="0">
                <a:solidFill>
                  <a:srgbClr val="212529"/>
                </a:solidFill>
                <a:effectLst/>
                <a:latin typeface="circular-std-medium"/>
              </a:rPr>
              <a:t>Generation Z </a:t>
            </a:r>
            <a:r>
              <a:rPr lang="en-GB" b="0" i="0">
                <a:solidFill>
                  <a:srgbClr val="212529"/>
                </a:solidFill>
                <a:effectLst/>
                <a:latin typeface="circular-std-medium"/>
              </a:rPr>
              <a:t>is probably not far behind in this trend as well; a </a:t>
            </a:r>
            <a:r>
              <a:rPr lang="en-GB" b="1" i="0">
                <a:solidFill>
                  <a:srgbClr val="212529"/>
                </a:solidFill>
                <a:effectLst/>
                <a:latin typeface="circular-std-medium"/>
              </a:rPr>
              <a:t>Priceline survey found that Gen Z has the worst work-life balance. </a:t>
            </a:r>
            <a:r>
              <a:rPr lang="en-GB" b="0" i="0">
                <a:solidFill>
                  <a:srgbClr val="212529"/>
                </a:solidFill>
                <a:effectLst/>
                <a:latin typeface="circular-std-medium"/>
              </a:rPr>
              <a:t>Micro-cations also allow for </a:t>
            </a:r>
            <a:r>
              <a:rPr lang="en-GB" b="1" i="0">
                <a:solidFill>
                  <a:srgbClr val="212529"/>
                </a:solidFill>
                <a:effectLst/>
                <a:latin typeface="circular-std-medium"/>
              </a:rPr>
              <a:t>seeing more destinations because Millennials can take multiple micro-cations in a year instead of a single long trip</a:t>
            </a:r>
            <a:r>
              <a:rPr lang="en-GB" b="0" i="0">
                <a:solidFill>
                  <a:srgbClr val="212529"/>
                </a:solidFill>
                <a:effectLst/>
                <a:latin typeface="circular-std-medium"/>
              </a:rPr>
              <a:t>.</a:t>
            </a:r>
          </a:p>
          <a:p>
            <a:pPr algn="l"/>
            <a:r>
              <a:rPr lang="en-GB" b="0" i="0">
                <a:solidFill>
                  <a:srgbClr val="212529"/>
                </a:solidFill>
                <a:effectLst/>
                <a:latin typeface="circular-std-medium"/>
              </a:rPr>
              <a:t>As an </a:t>
            </a:r>
            <a:r>
              <a:rPr lang="en-GB" b="1" i="0">
                <a:solidFill>
                  <a:srgbClr val="212529"/>
                </a:solidFill>
                <a:effectLst/>
                <a:latin typeface="circular-std-medium"/>
              </a:rPr>
              <a:t>experience-focused age group, Millennials are looking for unique trips </a:t>
            </a:r>
            <a:r>
              <a:rPr lang="en-GB" b="0" i="0">
                <a:solidFill>
                  <a:srgbClr val="212529"/>
                </a:solidFill>
                <a:effectLst/>
                <a:latin typeface="circular-std-medium"/>
              </a:rPr>
              <a:t>that allow them to meld with </a:t>
            </a:r>
            <a:r>
              <a:rPr lang="en-GB" b="1" i="0">
                <a:solidFill>
                  <a:srgbClr val="212529"/>
                </a:solidFill>
                <a:effectLst/>
                <a:latin typeface="circular-std-medium"/>
              </a:rPr>
              <a:t>the local culture and try new things</a:t>
            </a:r>
            <a:r>
              <a:rPr lang="en-GB" b="0" i="0">
                <a:solidFill>
                  <a:srgbClr val="212529"/>
                </a:solidFill>
                <a:effectLst/>
                <a:latin typeface="circular-std-medium"/>
              </a:rPr>
              <a:t>. One study found that </a:t>
            </a:r>
            <a:r>
              <a:rPr lang="en-GB" b="1" i="0">
                <a:solidFill>
                  <a:srgbClr val="212529"/>
                </a:solidFill>
                <a:effectLst/>
                <a:latin typeface="circular-std-medium"/>
              </a:rPr>
              <a:t>75% of Millennials want travel experiences where they can learn something new. </a:t>
            </a:r>
            <a:r>
              <a:rPr lang="en-GB" b="0" i="0">
                <a:solidFill>
                  <a:srgbClr val="212529"/>
                </a:solidFill>
                <a:effectLst/>
                <a:latin typeface="circular-std-medium"/>
              </a:rPr>
              <a:t>Another survey found that </a:t>
            </a:r>
            <a:r>
              <a:rPr lang="en-GB" b="1" i="0">
                <a:solidFill>
                  <a:srgbClr val="212529"/>
                </a:solidFill>
                <a:effectLst/>
                <a:latin typeface="circular-std-medium"/>
              </a:rPr>
              <a:t>55% of Millennials would partake in the “</a:t>
            </a:r>
            <a:r>
              <a:rPr lang="en-GB" b="1" i="0" err="1">
                <a:solidFill>
                  <a:srgbClr val="212529"/>
                </a:solidFill>
                <a:effectLst/>
                <a:latin typeface="circular-std-medium"/>
              </a:rPr>
              <a:t>bleisure</a:t>
            </a:r>
            <a:r>
              <a:rPr lang="en-GB" b="1" i="0">
                <a:solidFill>
                  <a:srgbClr val="212529"/>
                </a:solidFill>
                <a:effectLst/>
                <a:latin typeface="circular-std-medium"/>
              </a:rPr>
              <a:t>” travel trend of extending a business trip into a vacation</a:t>
            </a:r>
            <a:r>
              <a:rPr lang="en-GB" b="0" i="0">
                <a:solidFill>
                  <a:srgbClr val="212529"/>
                </a:solidFill>
                <a:effectLst/>
                <a:latin typeface="circular-std-medium"/>
              </a:rPr>
              <a:t>.</a:t>
            </a:r>
          </a:p>
          <a:p>
            <a:pPr algn="l"/>
            <a:endParaRPr lang="en-GB" b="0" i="0">
              <a:solidFill>
                <a:srgbClr val="212529"/>
              </a:solidFill>
              <a:effectLst/>
              <a:latin typeface="circular-std-medium"/>
            </a:endParaRPr>
          </a:p>
          <a:p>
            <a:pPr algn="l"/>
            <a:r>
              <a:rPr lang="en-GB" b="0" i="0">
                <a:solidFill>
                  <a:srgbClr val="212529"/>
                </a:solidFill>
                <a:effectLst/>
                <a:latin typeface="circular-std-medium"/>
              </a:rPr>
              <a:t>How to appeal to them:</a:t>
            </a:r>
          </a:p>
          <a:p>
            <a:pPr algn="l"/>
            <a:endParaRPr lang="en-GB" b="0" i="0">
              <a:solidFill>
                <a:srgbClr val="212529"/>
              </a:solidFill>
              <a:effectLst/>
              <a:latin typeface="circular-std-medium"/>
            </a:endParaRPr>
          </a:p>
          <a:p>
            <a:pPr algn="l"/>
            <a:r>
              <a:rPr lang="en-GB" b="1" i="0">
                <a:solidFill>
                  <a:srgbClr val="212529"/>
                </a:solidFill>
                <a:effectLst/>
                <a:latin typeface="circular-std-medium"/>
              </a:rPr>
              <a:t>Don’t just market your hotel. Market your destination</a:t>
            </a:r>
            <a:r>
              <a:rPr lang="en-GB" b="0" i="0">
                <a:solidFill>
                  <a:srgbClr val="212529"/>
                </a:solidFill>
                <a:effectLst/>
                <a:latin typeface="circular-std-medium"/>
              </a:rPr>
              <a:t>. </a:t>
            </a:r>
            <a:r>
              <a:rPr lang="en-GB" b="1" i="0">
                <a:solidFill>
                  <a:srgbClr val="212529"/>
                </a:solidFill>
                <a:effectLst/>
                <a:latin typeface="circular-std-medium"/>
              </a:rPr>
              <a:t>Focus on authentic cultural and local experienc</a:t>
            </a:r>
            <a:r>
              <a:rPr lang="en-GB" b="0" i="0">
                <a:solidFill>
                  <a:srgbClr val="212529"/>
                </a:solidFill>
                <a:effectLst/>
                <a:latin typeface="circular-std-medium"/>
              </a:rPr>
              <a:t>es that can only be found in your city. Pull together a list of </a:t>
            </a:r>
            <a:r>
              <a:rPr lang="en-GB" b="1" i="0">
                <a:solidFill>
                  <a:srgbClr val="212529"/>
                </a:solidFill>
                <a:effectLst/>
                <a:latin typeface="circular-std-medium"/>
              </a:rPr>
              <a:t>activities and excursions that encompass all of the local highlights </a:t>
            </a:r>
            <a:r>
              <a:rPr lang="en-GB" b="0" i="0">
                <a:solidFill>
                  <a:srgbClr val="212529"/>
                </a:solidFill>
                <a:effectLst/>
                <a:latin typeface="circular-std-medium"/>
              </a:rPr>
              <a:t>and </a:t>
            </a:r>
            <a:r>
              <a:rPr lang="en-GB" b="1" i="0">
                <a:solidFill>
                  <a:srgbClr val="212529"/>
                </a:solidFill>
                <a:effectLst/>
                <a:latin typeface="circular-std-medium"/>
              </a:rPr>
              <a:t>attractions and can fit into a shorter weekend trip or an extension of a business trip.</a:t>
            </a:r>
          </a:p>
          <a:p>
            <a:pPr algn="l"/>
            <a:endParaRPr lang="en-GB" b="1" i="0">
              <a:solidFill>
                <a:srgbClr val="212529"/>
              </a:solidFill>
              <a:effectLst/>
              <a:latin typeface="circular-std-medium"/>
            </a:endParaRPr>
          </a:p>
          <a:p>
            <a:pPr algn="l"/>
            <a:r>
              <a:rPr lang="en-GB" b="1" i="0">
                <a:solidFill>
                  <a:srgbClr val="212529"/>
                </a:solidFill>
                <a:effectLst/>
                <a:latin typeface="circular-std-medium"/>
              </a:rPr>
              <a:t>Post unique pictures of your hotel and your destination on social media, </a:t>
            </a:r>
            <a:r>
              <a:rPr lang="en-GB" b="0" i="0">
                <a:solidFill>
                  <a:srgbClr val="212529"/>
                </a:solidFill>
                <a:effectLst/>
                <a:latin typeface="circular-std-medium"/>
              </a:rPr>
              <a:t>and </a:t>
            </a:r>
            <a:r>
              <a:rPr lang="en-GB" b="1" i="0">
                <a:solidFill>
                  <a:srgbClr val="212529"/>
                </a:solidFill>
                <a:effectLst/>
                <a:latin typeface="circular-std-medium"/>
              </a:rPr>
              <a:t>promote any interesting events or festivals </a:t>
            </a:r>
            <a:r>
              <a:rPr lang="en-GB" b="0" i="0">
                <a:solidFill>
                  <a:srgbClr val="212529"/>
                </a:solidFill>
                <a:effectLst/>
                <a:latin typeface="circular-std-medium"/>
              </a:rPr>
              <a:t>taking place. Make sure your </a:t>
            </a:r>
            <a:r>
              <a:rPr lang="en-GB" b="1" i="0">
                <a:solidFill>
                  <a:srgbClr val="212529"/>
                </a:solidFill>
                <a:effectLst/>
                <a:latin typeface="circular-std-medium"/>
              </a:rPr>
              <a:t>website is mobile-friendly – millennials tend to research and book hotels from their smartphones. </a:t>
            </a:r>
            <a:r>
              <a:rPr lang="en-GB" b="0" i="0">
                <a:solidFill>
                  <a:srgbClr val="212529"/>
                </a:solidFill>
                <a:effectLst/>
                <a:latin typeface="circular-std-medium"/>
              </a:rPr>
              <a:t>If your website isn’t fast-loading and easy to navigate, you could lose them to another hotel’s site that offers a better user experience.</a:t>
            </a:r>
          </a:p>
          <a:p>
            <a:pPr algn="l"/>
            <a:endParaRPr lang="en-GB" b="0" i="0">
              <a:solidFill>
                <a:srgbClr val="212529"/>
              </a:solidFill>
              <a:effectLst/>
              <a:latin typeface="circular-std-medium"/>
            </a:endParaRPr>
          </a:p>
          <a:p>
            <a:pPr algn="l"/>
            <a:r>
              <a:rPr lang="en-GB" b="0" i="0">
                <a:solidFill>
                  <a:srgbClr val="212529"/>
                </a:solidFill>
                <a:effectLst/>
                <a:latin typeface="circular-std-medium"/>
              </a:rPr>
              <a:t>5. </a:t>
            </a:r>
            <a:r>
              <a:rPr lang="en-GB" b="1" i="0">
                <a:solidFill>
                  <a:srgbClr val="212529"/>
                </a:solidFill>
                <a:effectLst/>
                <a:latin typeface="circular-std-medium"/>
              </a:rPr>
              <a:t>Gen Z</a:t>
            </a:r>
          </a:p>
          <a:p>
            <a:pPr algn="l"/>
            <a:r>
              <a:rPr lang="en-GB" b="0" i="0">
                <a:solidFill>
                  <a:srgbClr val="212529"/>
                </a:solidFill>
                <a:effectLst/>
                <a:latin typeface="circular-std-medium"/>
              </a:rPr>
              <a:t>Generation Z is anyone </a:t>
            </a:r>
            <a:r>
              <a:rPr lang="en-GB" b="1" i="0">
                <a:solidFill>
                  <a:srgbClr val="212529"/>
                </a:solidFill>
                <a:effectLst/>
                <a:latin typeface="circular-std-medium"/>
              </a:rPr>
              <a:t>born after 1995, </a:t>
            </a:r>
            <a:r>
              <a:rPr lang="en-GB" b="0" i="0">
                <a:solidFill>
                  <a:srgbClr val="212529"/>
                </a:solidFill>
                <a:effectLst/>
                <a:latin typeface="circular-std-medium"/>
              </a:rPr>
              <a:t>and it encompasses approximately </a:t>
            </a:r>
            <a:r>
              <a:rPr lang="en-GB" b="1" i="0">
                <a:solidFill>
                  <a:srgbClr val="212529"/>
                </a:solidFill>
                <a:effectLst/>
                <a:latin typeface="circular-std-medium"/>
              </a:rPr>
              <a:t>32% of the global population</a:t>
            </a:r>
            <a:r>
              <a:rPr lang="en-GB" b="0" i="0">
                <a:solidFill>
                  <a:srgbClr val="212529"/>
                </a:solidFill>
                <a:effectLst/>
                <a:latin typeface="circular-std-medium"/>
              </a:rPr>
              <a:t>. Like Millennials, </a:t>
            </a:r>
            <a:r>
              <a:rPr lang="en-GB" b="1" i="0">
                <a:solidFill>
                  <a:srgbClr val="212529"/>
                </a:solidFill>
                <a:effectLst/>
                <a:latin typeface="circular-std-medium"/>
              </a:rPr>
              <a:t>they crave immersive and experiential travel. </a:t>
            </a:r>
            <a:r>
              <a:rPr lang="en-GB" b="0" i="0">
                <a:solidFill>
                  <a:srgbClr val="212529"/>
                </a:solidFill>
                <a:effectLst/>
                <a:latin typeface="circular-std-medium"/>
              </a:rPr>
              <a:t>However, they </a:t>
            </a:r>
            <a:r>
              <a:rPr lang="en-GB" b="1" i="0">
                <a:solidFill>
                  <a:srgbClr val="212529"/>
                </a:solidFill>
                <a:effectLst/>
                <a:latin typeface="circular-std-medium"/>
              </a:rPr>
              <a:t>stray away from the typical Instagram-famous landmarks </a:t>
            </a:r>
            <a:r>
              <a:rPr lang="en-GB" b="0" i="0">
                <a:solidFill>
                  <a:srgbClr val="212529"/>
                </a:solidFill>
                <a:effectLst/>
                <a:latin typeface="circular-std-medium"/>
              </a:rPr>
              <a:t>and are in </a:t>
            </a:r>
            <a:r>
              <a:rPr lang="en-GB" b="1" i="0">
                <a:solidFill>
                  <a:srgbClr val="212529"/>
                </a:solidFill>
                <a:effectLst/>
                <a:latin typeface="circular-std-medium"/>
              </a:rPr>
              <a:t>search of something new and more authentic</a:t>
            </a:r>
            <a:r>
              <a:rPr lang="en-GB" b="0" i="0">
                <a:solidFill>
                  <a:srgbClr val="212529"/>
                </a:solidFill>
                <a:effectLst/>
                <a:latin typeface="circular-std-medium"/>
              </a:rPr>
              <a:t>. </a:t>
            </a:r>
            <a:r>
              <a:rPr lang="en-GB" b="1" i="0">
                <a:solidFill>
                  <a:srgbClr val="212529"/>
                </a:solidFill>
                <a:effectLst/>
                <a:latin typeface="circular-std-medium"/>
              </a:rPr>
              <a:t>Gen Z is budget-conscious</a:t>
            </a:r>
            <a:r>
              <a:rPr lang="en-GB" b="0" i="0">
                <a:solidFill>
                  <a:srgbClr val="212529"/>
                </a:solidFill>
                <a:effectLst/>
                <a:latin typeface="circular-std-medium"/>
              </a:rPr>
              <a:t>, but will </a:t>
            </a:r>
            <a:r>
              <a:rPr lang="en-GB" b="1" i="0">
                <a:solidFill>
                  <a:srgbClr val="212529"/>
                </a:solidFill>
                <a:effectLst/>
                <a:latin typeface="circular-std-medium"/>
              </a:rPr>
              <a:t>spend more if it means they can experience life like a local</a:t>
            </a:r>
            <a:r>
              <a:rPr lang="en-GB" b="0" i="0">
                <a:solidFill>
                  <a:srgbClr val="212529"/>
                </a:solidFill>
                <a:effectLst/>
                <a:latin typeface="circular-std-medium"/>
              </a:rPr>
              <a:t>.</a:t>
            </a:r>
          </a:p>
          <a:p>
            <a:pPr algn="l"/>
            <a:endParaRPr lang="en-GB" b="0" i="0">
              <a:solidFill>
                <a:srgbClr val="212529"/>
              </a:solidFill>
              <a:effectLst/>
              <a:latin typeface="circular-std-medium"/>
            </a:endParaRPr>
          </a:p>
          <a:p>
            <a:pPr algn="l"/>
            <a:r>
              <a:rPr lang="en-GB" b="1" i="0">
                <a:solidFill>
                  <a:srgbClr val="212529"/>
                </a:solidFill>
                <a:effectLst/>
                <a:latin typeface="circular-std-medium"/>
              </a:rPr>
              <a:t>“</a:t>
            </a:r>
            <a:r>
              <a:rPr lang="en-GB" b="1" i="0" err="1">
                <a:solidFill>
                  <a:srgbClr val="212529"/>
                </a:solidFill>
                <a:effectLst/>
                <a:latin typeface="circular-std-medium"/>
              </a:rPr>
              <a:t>Flashpacking</a:t>
            </a:r>
            <a:r>
              <a:rPr lang="en-GB" b="1" i="0">
                <a:solidFill>
                  <a:srgbClr val="212529"/>
                </a:solidFill>
                <a:effectLst/>
                <a:latin typeface="circular-std-medium"/>
              </a:rPr>
              <a:t>,” a Gen Z travel trend</a:t>
            </a:r>
            <a:r>
              <a:rPr lang="en-GB" b="0" i="0">
                <a:solidFill>
                  <a:srgbClr val="212529"/>
                </a:solidFill>
                <a:effectLst/>
                <a:latin typeface="circular-std-medium"/>
              </a:rPr>
              <a:t>, is like </a:t>
            </a:r>
            <a:r>
              <a:rPr lang="en-GB" b="1" i="0">
                <a:solidFill>
                  <a:srgbClr val="212529"/>
                </a:solidFill>
                <a:effectLst/>
                <a:latin typeface="circular-std-medium"/>
              </a:rPr>
              <a:t>backpacking, but more upscale</a:t>
            </a:r>
            <a:r>
              <a:rPr lang="en-GB" b="0" i="0">
                <a:solidFill>
                  <a:srgbClr val="212529"/>
                </a:solidFill>
                <a:effectLst/>
                <a:latin typeface="circular-std-medium"/>
              </a:rPr>
              <a:t>. This type of </a:t>
            </a:r>
            <a:r>
              <a:rPr lang="en-GB" b="0" i="0" err="1">
                <a:solidFill>
                  <a:srgbClr val="212529"/>
                </a:solidFill>
                <a:effectLst/>
                <a:latin typeface="circular-std-medium"/>
              </a:rPr>
              <a:t>traveler</a:t>
            </a:r>
            <a:r>
              <a:rPr lang="en-GB" b="0" i="0">
                <a:solidFill>
                  <a:srgbClr val="212529"/>
                </a:solidFill>
                <a:effectLst/>
                <a:latin typeface="circular-std-medium"/>
              </a:rPr>
              <a:t> is a </a:t>
            </a:r>
            <a:r>
              <a:rPr lang="en-GB" b="1" i="0">
                <a:solidFill>
                  <a:srgbClr val="212529"/>
                </a:solidFill>
                <a:effectLst/>
                <a:latin typeface="circular-std-medium"/>
              </a:rPr>
              <a:t>digital nomad with many devices</a:t>
            </a:r>
            <a:r>
              <a:rPr lang="en-GB" b="0" i="0">
                <a:solidFill>
                  <a:srgbClr val="212529"/>
                </a:solidFill>
                <a:effectLst/>
                <a:latin typeface="circular-std-medium"/>
              </a:rPr>
              <a:t>, who prefers things like </a:t>
            </a:r>
            <a:r>
              <a:rPr lang="en-GB" b="1" i="0">
                <a:solidFill>
                  <a:srgbClr val="212529"/>
                </a:solidFill>
                <a:effectLst/>
                <a:latin typeface="circular-std-medium"/>
              </a:rPr>
              <a:t>a private room, air conditioning, and restaurant meals. Gen Z </a:t>
            </a:r>
            <a:r>
              <a:rPr lang="en-GB" b="1" i="0" err="1">
                <a:solidFill>
                  <a:srgbClr val="212529"/>
                </a:solidFill>
                <a:effectLst/>
                <a:latin typeface="circular-std-medium"/>
              </a:rPr>
              <a:t>travelers</a:t>
            </a:r>
            <a:r>
              <a:rPr lang="en-GB" b="1" i="0">
                <a:solidFill>
                  <a:srgbClr val="212529"/>
                </a:solidFill>
                <a:effectLst/>
                <a:latin typeface="circular-std-medium"/>
              </a:rPr>
              <a:t> </a:t>
            </a:r>
            <a:r>
              <a:rPr lang="en-GB" b="0" i="0">
                <a:solidFill>
                  <a:srgbClr val="212529"/>
                </a:solidFill>
                <a:effectLst/>
                <a:latin typeface="circular-std-medium"/>
              </a:rPr>
              <a:t>are </a:t>
            </a:r>
            <a:r>
              <a:rPr lang="en-GB" b="1" i="0">
                <a:solidFill>
                  <a:srgbClr val="212529"/>
                </a:solidFill>
                <a:effectLst/>
                <a:latin typeface="circular-std-medium"/>
              </a:rPr>
              <a:t>also foodies </a:t>
            </a:r>
            <a:r>
              <a:rPr lang="en-GB" b="0" i="0">
                <a:solidFill>
                  <a:srgbClr val="212529"/>
                </a:solidFill>
                <a:effectLst/>
                <a:latin typeface="circular-std-medium"/>
              </a:rPr>
              <a:t>— </a:t>
            </a:r>
            <a:r>
              <a:rPr lang="en-GB" b="1" i="0">
                <a:solidFill>
                  <a:srgbClr val="212529"/>
                </a:solidFill>
                <a:effectLst/>
                <a:latin typeface="circular-std-medium"/>
              </a:rPr>
              <a:t>35% prioritize food experiences and 94% research where to eat before they leave on their trip, according to </a:t>
            </a:r>
            <a:r>
              <a:rPr lang="en-GB" b="1" i="0" err="1">
                <a:solidFill>
                  <a:srgbClr val="212529"/>
                </a:solidFill>
                <a:effectLst/>
                <a:latin typeface="circular-std-medium"/>
              </a:rPr>
              <a:t>McCrindle</a:t>
            </a:r>
            <a:r>
              <a:rPr lang="en-GB" b="1" i="0">
                <a:solidFill>
                  <a:srgbClr val="212529"/>
                </a:solidFill>
                <a:effectLst/>
                <a:latin typeface="circular-std-medium"/>
              </a:rPr>
              <a:t> research</a:t>
            </a:r>
            <a:r>
              <a:rPr lang="en-GB" b="0" i="0">
                <a:solidFill>
                  <a:srgbClr val="212529"/>
                </a:solidFill>
                <a:effectLst/>
                <a:latin typeface="circular-std-medium"/>
              </a:rPr>
              <a:t>. </a:t>
            </a:r>
            <a:r>
              <a:rPr lang="en-GB" b="1" i="0">
                <a:solidFill>
                  <a:srgbClr val="212529"/>
                </a:solidFill>
                <a:effectLst/>
                <a:latin typeface="circular-std-medium"/>
              </a:rPr>
              <a:t>Volunteering and being environmentally conscious </a:t>
            </a:r>
            <a:r>
              <a:rPr lang="en-GB" b="0" i="0">
                <a:solidFill>
                  <a:srgbClr val="212529"/>
                </a:solidFill>
                <a:effectLst/>
                <a:latin typeface="circular-std-medium"/>
              </a:rPr>
              <a:t>are also drivers for Gen Z travel decisions, and they </a:t>
            </a:r>
            <a:r>
              <a:rPr lang="en-GB" b="1" i="0">
                <a:solidFill>
                  <a:srgbClr val="212529"/>
                </a:solidFill>
                <a:effectLst/>
                <a:latin typeface="circular-std-medium"/>
              </a:rPr>
              <a:t>gravitate toward sustainable brands that demonstrate similar values.</a:t>
            </a:r>
          </a:p>
          <a:p>
            <a:pPr algn="l"/>
            <a:endParaRPr lang="en-GB" b="1" i="0">
              <a:solidFill>
                <a:srgbClr val="212529"/>
              </a:solidFill>
              <a:effectLst/>
              <a:latin typeface="circular-std-medium"/>
            </a:endParaRPr>
          </a:p>
          <a:p>
            <a:pPr algn="l"/>
            <a:r>
              <a:rPr lang="en-GB" b="1" i="0">
                <a:solidFill>
                  <a:srgbClr val="212529"/>
                </a:solidFill>
                <a:effectLst/>
                <a:latin typeface="circular-std-medium"/>
              </a:rPr>
              <a:t>Brand Tracking 2018 research for Contiki, performed by market research consultancy The Leading Edge, found that Instagram was the No. 1 platform for travel inspiration among Gen Z</a:t>
            </a:r>
            <a:r>
              <a:rPr lang="en-GB" b="0" i="0">
                <a:solidFill>
                  <a:srgbClr val="212529"/>
                </a:solidFill>
                <a:effectLst/>
                <a:latin typeface="circular-std-medium"/>
              </a:rPr>
              <a:t>, </a:t>
            </a:r>
            <a:r>
              <a:rPr lang="en-GB" b="1" i="0">
                <a:solidFill>
                  <a:srgbClr val="212529"/>
                </a:solidFill>
                <a:effectLst/>
                <a:latin typeface="circular-std-medium"/>
              </a:rPr>
              <a:t>with 50% saying it’s the platform they look to for inspiration. Online influencers also play a role in this digital generation’s travel decisions. </a:t>
            </a:r>
            <a:r>
              <a:rPr lang="en-GB" b="0" i="0">
                <a:solidFill>
                  <a:srgbClr val="212529"/>
                </a:solidFill>
                <a:effectLst/>
                <a:latin typeface="circular-std-medium"/>
              </a:rPr>
              <a:t>“The influencers who truly make an impact are the ones who have carved out their niche, know their audience, and tell compelling stories, aligning themselves with relevant brands,” said Katrina Barry, Contiki Australia’s managing director, in an article for CMO by Adobe.</a:t>
            </a:r>
          </a:p>
          <a:p>
            <a:pPr algn="l"/>
            <a:endParaRPr lang="en-GB" b="0" i="0">
              <a:solidFill>
                <a:srgbClr val="212529"/>
              </a:solidFill>
              <a:effectLst/>
              <a:latin typeface="circular-std-medium"/>
            </a:endParaRPr>
          </a:p>
          <a:p>
            <a:pPr algn="l"/>
            <a:r>
              <a:rPr lang="en-GB" b="0" i="0">
                <a:solidFill>
                  <a:srgbClr val="212529"/>
                </a:solidFill>
                <a:effectLst/>
                <a:latin typeface="circular-std-medium"/>
              </a:rPr>
              <a:t>How to appeal to them:</a:t>
            </a:r>
          </a:p>
          <a:p>
            <a:pPr algn="l"/>
            <a:endParaRPr lang="en-GB" b="0" i="0">
              <a:solidFill>
                <a:srgbClr val="212529"/>
              </a:solidFill>
              <a:effectLst/>
              <a:latin typeface="circular-std-medium"/>
            </a:endParaRPr>
          </a:p>
          <a:p>
            <a:pPr algn="l"/>
            <a:r>
              <a:rPr lang="en-GB" b="0" i="0">
                <a:solidFill>
                  <a:srgbClr val="212529"/>
                </a:solidFill>
                <a:effectLst/>
                <a:latin typeface="circular-std-medium"/>
              </a:rPr>
              <a:t>“We find that the most effective way to </a:t>
            </a:r>
            <a:r>
              <a:rPr lang="en-GB" b="1" i="0">
                <a:solidFill>
                  <a:srgbClr val="212529"/>
                </a:solidFill>
                <a:effectLst/>
                <a:latin typeface="circular-std-medium"/>
              </a:rPr>
              <a:t>attract Gen Z </a:t>
            </a:r>
            <a:r>
              <a:rPr lang="en-GB" b="1" i="0" err="1">
                <a:solidFill>
                  <a:srgbClr val="212529"/>
                </a:solidFill>
                <a:effectLst/>
                <a:latin typeface="circular-std-medium"/>
              </a:rPr>
              <a:t>travelers</a:t>
            </a:r>
            <a:r>
              <a:rPr lang="en-GB" b="1" i="0">
                <a:solidFill>
                  <a:srgbClr val="212529"/>
                </a:solidFill>
                <a:effectLst/>
                <a:latin typeface="circular-std-medium"/>
              </a:rPr>
              <a:t> is by taking a more targeted and personalized approach,” said Michael Edwards, chief growth officer of Melbourne-based adventure travel company Intrepid Group</a:t>
            </a:r>
            <a:r>
              <a:rPr lang="en-GB" b="0" i="0">
                <a:solidFill>
                  <a:srgbClr val="212529"/>
                </a:solidFill>
                <a:effectLst/>
                <a:latin typeface="circular-std-medium"/>
              </a:rPr>
              <a:t>. “This even ranks above discounts and perks when it comes to achieving this audience’s loyalty.”</a:t>
            </a:r>
          </a:p>
          <a:p>
            <a:pPr algn="l"/>
            <a:endParaRPr lang="en-GB" b="0" i="0">
              <a:solidFill>
                <a:srgbClr val="212529"/>
              </a:solidFill>
              <a:effectLst/>
              <a:latin typeface="circular-std-medium"/>
            </a:endParaRPr>
          </a:p>
          <a:p>
            <a:pPr algn="l"/>
            <a:r>
              <a:rPr lang="en-GB" b="0" i="0">
                <a:solidFill>
                  <a:srgbClr val="212529"/>
                </a:solidFill>
                <a:effectLst/>
                <a:latin typeface="circular-std-medium"/>
              </a:rPr>
              <a:t>As a hotel, market your hotel and city as destinations that can give </a:t>
            </a:r>
            <a:r>
              <a:rPr lang="en-GB" b="1" i="0">
                <a:solidFill>
                  <a:srgbClr val="212529"/>
                </a:solidFill>
                <a:effectLst/>
                <a:latin typeface="circular-std-medium"/>
              </a:rPr>
              <a:t>the “foodie flashpackers” the authentic local flair they’re looking for</a:t>
            </a:r>
            <a:r>
              <a:rPr lang="en-GB" b="0" i="0">
                <a:solidFill>
                  <a:srgbClr val="212529"/>
                </a:solidFill>
                <a:effectLst/>
                <a:latin typeface="circular-std-medium"/>
              </a:rPr>
              <a:t>. Offer options for </a:t>
            </a:r>
            <a:r>
              <a:rPr lang="en-GB" b="1" i="0">
                <a:solidFill>
                  <a:srgbClr val="212529"/>
                </a:solidFill>
                <a:effectLst/>
                <a:latin typeface="circular-std-medium"/>
              </a:rPr>
              <a:t>volunteering or getting involved in the community </a:t>
            </a:r>
            <a:r>
              <a:rPr lang="en-GB" b="0" i="0">
                <a:solidFill>
                  <a:srgbClr val="212529"/>
                </a:solidFill>
                <a:effectLst/>
                <a:latin typeface="circular-std-medium"/>
              </a:rPr>
              <a:t>so Gen </a:t>
            </a:r>
            <a:r>
              <a:rPr lang="en-GB" b="0" i="0" err="1">
                <a:solidFill>
                  <a:srgbClr val="212529"/>
                </a:solidFill>
                <a:effectLst/>
                <a:latin typeface="circular-std-medium"/>
              </a:rPr>
              <a:t>Zers</a:t>
            </a:r>
            <a:r>
              <a:rPr lang="en-GB" b="0" i="0">
                <a:solidFill>
                  <a:srgbClr val="212529"/>
                </a:solidFill>
                <a:effectLst/>
                <a:latin typeface="circular-std-medium"/>
              </a:rPr>
              <a:t> can have the chance to mingle with locals and give back.</a:t>
            </a:r>
          </a:p>
          <a:p>
            <a:pPr algn="l"/>
            <a:r>
              <a:rPr lang="en-GB" b="0" i="0">
                <a:solidFill>
                  <a:srgbClr val="212529"/>
                </a:solidFill>
                <a:effectLst/>
                <a:latin typeface="circular-std-medium"/>
              </a:rPr>
              <a:t>Bulk up </a:t>
            </a:r>
            <a:r>
              <a:rPr lang="en-GB" b="1" i="0">
                <a:solidFill>
                  <a:srgbClr val="212529"/>
                </a:solidFill>
                <a:effectLst/>
                <a:latin typeface="circular-std-medium"/>
              </a:rPr>
              <a:t>your social media presence with photos that demonstrate the unique experiences Gen </a:t>
            </a:r>
            <a:r>
              <a:rPr lang="en-GB" b="1" i="0" err="1">
                <a:solidFill>
                  <a:srgbClr val="212529"/>
                </a:solidFill>
                <a:effectLst/>
                <a:latin typeface="circular-std-medium"/>
              </a:rPr>
              <a:t>Zers</a:t>
            </a:r>
            <a:r>
              <a:rPr lang="en-GB" b="1" i="0">
                <a:solidFill>
                  <a:srgbClr val="212529"/>
                </a:solidFill>
                <a:effectLst/>
                <a:latin typeface="circular-std-medium"/>
              </a:rPr>
              <a:t> can have at your property</a:t>
            </a:r>
            <a:r>
              <a:rPr lang="en-GB" b="0" i="0">
                <a:solidFill>
                  <a:srgbClr val="212529"/>
                </a:solidFill>
                <a:effectLst/>
                <a:latin typeface="circular-std-medium"/>
              </a:rPr>
              <a:t>. To get a foothold with this generation, conduct some social media research and seek out influencers who can be brand ambassadors for you. </a:t>
            </a:r>
            <a:r>
              <a:rPr lang="en-GB" b="1" i="0">
                <a:solidFill>
                  <a:srgbClr val="212529"/>
                </a:solidFill>
                <a:effectLst/>
                <a:latin typeface="circular-std-medium"/>
              </a:rPr>
              <a:t>Create retargeting ads segmented specifically to entice Gen </a:t>
            </a:r>
            <a:r>
              <a:rPr lang="en-GB" b="1" i="0" err="1">
                <a:solidFill>
                  <a:srgbClr val="212529"/>
                </a:solidFill>
                <a:effectLst/>
                <a:latin typeface="circular-std-medium"/>
              </a:rPr>
              <a:t>Zers</a:t>
            </a:r>
            <a:r>
              <a:rPr lang="en-GB" b="1" i="0">
                <a:solidFill>
                  <a:srgbClr val="212529"/>
                </a:solidFill>
                <a:effectLst/>
                <a:latin typeface="circular-std-medium"/>
              </a:rPr>
              <a:t>.</a:t>
            </a:r>
            <a:r>
              <a:rPr lang="en-GB" b="0" i="0">
                <a:solidFill>
                  <a:srgbClr val="212529"/>
                </a:solidFill>
                <a:effectLst/>
                <a:latin typeface="circular-std-medium"/>
              </a:rPr>
              <a:t> Direct them to a specific page on your website that shows your organized </a:t>
            </a:r>
            <a:r>
              <a:rPr lang="en-GB" b="1" i="0">
                <a:solidFill>
                  <a:srgbClr val="212529"/>
                </a:solidFill>
                <a:effectLst/>
                <a:latin typeface="circular-std-medium"/>
              </a:rPr>
              <a:t>off-site excursions, boutique-</a:t>
            </a:r>
            <a:r>
              <a:rPr lang="en-GB" b="0" i="0">
                <a:solidFill>
                  <a:srgbClr val="212529"/>
                </a:solidFill>
                <a:effectLst/>
                <a:latin typeface="circular-std-medium"/>
              </a:rPr>
              <a:t>style rooms, award-winning restaurant, or volunteering opportunities.</a:t>
            </a:r>
          </a:p>
          <a:p>
            <a:pPr algn="l"/>
            <a:endParaRPr lang="en-GB" b="0" i="0">
              <a:solidFill>
                <a:srgbClr val="212529"/>
              </a:solidFill>
              <a:effectLst/>
              <a:latin typeface="circular-std-medium"/>
            </a:endParaRPr>
          </a:p>
          <a:p>
            <a:pPr algn="l"/>
            <a:r>
              <a:rPr lang="en-GB" b="1" i="0">
                <a:solidFill>
                  <a:srgbClr val="212529"/>
                </a:solidFill>
                <a:effectLst/>
                <a:latin typeface="circular-std-medium"/>
              </a:rPr>
              <a:t>6. Families</a:t>
            </a:r>
          </a:p>
          <a:p>
            <a:pPr algn="l"/>
            <a:r>
              <a:rPr lang="en-GB" b="0" i="0">
                <a:solidFill>
                  <a:srgbClr val="212529"/>
                </a:solidFill>
                <a:effectLst/>
                <a:latin typeface="circular-std-medium"/>
              </a:rPr>
              <a:t>Many </a:t>
            </a:r>
            <a:r>
              <a:rPr lang="en-GB" b="1" i="0">
                <a:solidFill>
                  <a:srgbClr val="212529"/>
                </a:solidFill>
                <a:effectLst/>
                <a:latin typeface="circular-std-medium"/>
              </a:rPr>
              <a:t>Millennials are now parents</a:t>
            </a:r>
            <a:r>
              <a:rPr lang="en-GB" b="0" i="0">
                <a:solidFill>
                  <a:srgbClr val="212529"/>
                </a:solidFill>
                <a:effectLst/>
                <a:latin typeface="circular-std-medium"/>
              </a:rPr>
              <a:t>, and as experienced </a:t>
            </a:r>
            <a:r>
              <a:rPr lang="en-GB" b="0" i="0" err="1">
                <a:solidFill>
                  <a:srgbClr val="212529"/>
                </a:solidFill>
                <a:effectLst/>
                <a:latin typeface="circular-std-medium"/>
              </a:rPr>
              <a:t>travelers</a:t>
            </a:r>
            <a:r>
              <a:rPr lang="en-GB" b="0" i="0">
                <a:solidFill>
                  <a:srgbClr val="212529"/>
                </a:solidFill>
                <a:effectLst/>
                <a:latin typeface="circular-std-medium"/>
              </a:rPr>
              <a:t>, they want to </a:t>
            </a:r>
            <a:r>
              <a:rPr lang="en-GB" b="1" i="0">
                <a:solidFill>
                  <a:srgbClr val="212529"/>
                </a:solidFill>
                <a:effectLst/>
                <a:latin typeface="circular-std-medium"/>
              </a:rPr>
              <a:t>share the same adventures with their kids</a:t>
            </a:r>
            <a:r>
              <a:rPr lang="en-GB" b="0" i="0">
                <a:solidFill>
                  <a:srgbClr val="212529"/>
                </a:solidFill>
                <a:effectLst/>
                <a:latin typeface="circular-std-medium"/>
              </a:rPr>
              <a:t>. The same </a:t>
            </a:r>
            <a:r>
              <a:rPr lang="en-GB" b="1" i="0">
                <a:solidFill>
                  <a:srgbClr val="212529"/>
                </a:solidFill>
                <a:effectLst/>
                <a:latin typeface="circular-std-medium"/>
              </a:rPr>
              <a:t>AARP study </a:t>
            </a:r>
            <a:r>
              <a:rPr lang="en-GB" b="0" i="0">
                <a:solidFill>
                  <a:srgbClr val="212529"/>
                </a:solidFill>
                <a:effectLst/>
                <a:latin typeface="circular-std-medium"/>
              </a:rPr>
              <a:t>referenced above found that there is also a </a:t>
            </a:r>
            <a:r>
              <a:rPr lang="en-GB" b="1" i="0">
                <a:solidFill>
                  <a:srgbClr val="212529"/>
                </a:solidFill>
                <a:effectLst/>
                <a:latin typeface="circular-std-medium"/>
              </a:rPr>
              <a:t>rise among multi-generational travel</a:t>
            </a:r>
            <a:r>
              <a:rPr lang="en-GB" b="0" i="0">
                <a:solidFill>
                  <a:srgbClr val="212529"/>
                </a:solidFill>
                <a:effectLst/>
                <a:latin typeface="circular-std-medium"/>
              </a:rPr>
              <a:t>, as it was one of the top three trip types planned by both Millennials and Boomers for 2019. According to the same survey, slightly </a:t>
            </a:r>
            <a:r>
              <a:rPr lang="en-GB" b="1" i="0">
                <a:solidFill>
                  <a:srgbClr val="212529"/>
                </a:solidFill>
                <a:effectLst/>
                <a:latin typeface="circular-std-medium"/>
              </a:rPr>
              <a:t>more Millennials than Boomers planned family-oriented trips.</a:t>
            </a:r>
          </a:p>
          <a:p>
            <a:pPr algn="l"/>
            <a:endParaRPr lang="en-GB" b="1" i="0">
              <a:solidFill>
                <a:srgbClr val="212529"/>
              </a:solidFill>
              <a:effectLst/>
              <a:latin typeface="circular-std-medium"/>
            </a:endParaRPr>
          </a:p>
          <a:p>
            <a:pPr algn="l"/>
            <a:r>
              <a:rPr lang="en-GB" b="0" i="0">
                <a:solidFill>
                  <a:srgbClr val="212529"/>
                </a:solidFill>
                <a:effectLst/>
                <a:latin typeface="circular-std-medium"/>
              </a:rPr>
              <a:t>How to appeal to them:</a:t>
            </a:r>
          </a:p>
          <a:p>
            <a:pPr algn="l"/>
            <a:endParaRPr lang="en-GB" b="0" i="0">
              <a:solidFill>
                <a:srgbClr val="212529"/>
              </a:solidFill>
              <a:effectLst/>
              <a:latin typeface="circular-std-medium"/>
            </a:endParaRPr>
          </a:p>
          <a:p>
            <a:pPr algn="l"/>
            <a:r>
              <a:rPr lang="en-GB" b="0" i="0">
                <a:solidFill>
                  <a:srgbClr val="212529"/>
                </a:solidFill>
                <a:effectLst/>
                <a:latin typeface="circular-std-medium"/>
              </a:rPr>
              <a:t>With families and multi-generational trips, there will likely be differing styles of travel and preferences within the group. The key is to </a:t>
            </a:r>
            <a:r>
              <a:rPr lang="en-GB" b="1" i="0">
                <a:solidFill>
                  <a:srgbClr val="212529"/>
                </a:solidFill>
                <a:effectLst/>
                <a:latin typeface="circular-std-medium"/>
              </a:rPr>
              <a:t>have something for everyone</a:t>
            </a:r>
            <a:r>
              <a:rPr lang="en-GB" b="0" i="0">
                <a:solidFill>
                  <a:srgbClr val="212529"/>
                </a:solidFill>
                <a:effectLst/>
                <a:latin typeface="circular-std-medium"/>
              </a:rPr>
              <a:t>. </a:t>
            </a:r>
            <a:r>
              <a:rPr lang="en-GB" b="1" i="0">
                <a:solidFill>
                  <a:srgbClr val="212529"/>
                </a:solidFill>
                <a:effectLst/>
                <a:latin typeface="circular-std-medium"/>
              </a:rPr>
              <a:t>Offer babysitting services </a:t>
            </a:r>
            <a:r>
              <a:rPr lang="en-GB" b="0" i="0">
                <a:solidFill>
                  <a:srgbClr val="212529"/>
                </a:solidFill>
                <a:effectLst/>
                <a:latin typeface="circular-std-medium"/>
              </a:rPr>
              <a:t>or a </a:t>
            </a:r>
            <a:r>
              <a:rPr lang="en-GB" b="1" i="0">
                <a:solidFill>
                  <a:srgbClr val="212529"/>
                </a:solidFill>
                <a:effectLst/>
                <a:latin typeface="circular-std-medium"/>
              </a:rPr>
              <a:t>list of family care services </a:t>
            </a:r>
            <a:r>
              <a:rPr lang="en-GB" b="0" i="0">
                <a:solidFill>
                  <a:srgbClr val="212529"/>
                </a:solidFill>
                <a:effectLst/>
                <a:latin typeface="circular-std-medium"/>
              </a:rPr>
              <a:t>in the area. Be prepared with kid- and </a:t>
            </a:r>
            <a:r>
              <a:rPr lang="en-GB" b="1" i="0">
                <a:solidFill>
                  <a:srgbClr val="212529"/>
                </a:solidFill>
                <a:effectLst/>
                <a:latin typeface="circular-std-medium"/>
              </a:rPr>
              <a:t>family-friendly attractions and activities, like discounted vouchers for the zoo, aquarium, or museums.</a:t>
            </a:r>
          </a:p>
          <a:p>
            <a:pPr algn="l"/>
            <a:r>
              <a:rPr lang="en-GB" b="0" i="0">
                <a:solidFill>
                  <a:srgbClr val="212529"/>
                </a:solidFill>
                <a:effectLst/>
                <a:latin typeface="circular-std-medium"/>
              </a:rPr>
              <a:t>Think like a parent and </a:t>
            </a:r>
            <a:r>
              <a:rPr lang="en-GB" b="1" i="0">
                <a:solidFill>
                  <a:srgbClr val="212529"/>
                </a:solidFill>
                <a:effectLst/>
                <a:latin typeface="circular-std-medium"/>
              </a:rPr>
              <a:t>provide in-room amenities that can keep the youngsters occupied</a:t>
            </a:r>
            <a:r>
              <a:rPr lang="en-GB" b="0" i="0">
                <a:solidFill>
                  <a:srgbClr val="212529"/>
                </a:solidFill>
                <a:effectLst/>
                <a:latin typeface="circular-std-medium"/>
              </a:rPr>
              <a:t>, like </a:t>
            </a:r>
            <a:r>
              <a:rPr lang="en-GB" b="1" i="0">
                <a:solidFill>
                  <a:srgbClr val="212529"/>
                </a:solidFill>
                <a:effectLst/>
                <a:latin typeface="circular-std-medium"/>
              </a:rPr>
              <a:t>kits with games, books, and fun snacks. Highlight </a:t>
            </a:r>
            <a:r>
              <a:rPr lang="en-GB" b="0" i="0">
                <a:solidFill>
                  <a:srgbClr val="212529"/>
                </a:solidFill>
                <a:effectLst/>
                <a:latin typeface="circular-std-medium"/>
              </a:rPr>
              <a:t>your </a:t>
            </a:r>
            <a:r>
              <a:rPr lang="en-GB" b="1" i="0">
                <a:solidFill>
                  <a:srgbClr val="212529"/>
                </a:solidFill>
                <a:effectLst/>
                <a:latin typeface="circular-std-medium"/>
              </a:rPr>
              <a:t>on-property amenities like the pool or your proximity to the beach or parks.</a:t>
            </a:r>
          </a:p>
          <a:p>
            <a:pPr algn="l"/>
            <a:endParaRPr lang="en-GB" b="1" i="0">
              <a:solidFill>
                <a:srgbClr val="212529"/>
              </a:solidFill>
              <a:effectLst/>
              <a:latin typeface="circular-std-medium"/>
            </a:endParaRPr>
          </a:p>
          <a:p>
            <a:pPr algn="l"/>
            <a:r>
              <a:rPr lang="en-GB" b="0" i="0">
                <a:solidFill>
                  <a:srgbClr val="212529"/>
                </a:solidFill>
                <a:effectLst/>
                <a:latin typeface="circular-std-medium"/>
              </a:rPr>
              <a:t>Families that travel together </a:t>
            </a:r>
            <a:r>
              <a:rPr lang="en-GB" b="1" i="0">
                <a:solidFill>
                  <a:srgbClr val="212529"/>
                </a:solidFill>
                <a:effectLst/>
                <a:latin typeface="circular-std-medium"/>
              </a:rPr>
              <a:t>want to have shared experiences</a:t>
            </a:r>
            <a:r>
              <a:rPr lang="en-GB" b="0" i="0">
                <a:solidFill>
                  <a:srgbClr val="212529"/>
                </a:solidFill>
                <a:effectLst/>
                <a:latin typeface="circular-std-medium"/>
              </a:rPr>
              <a:t>. An article from </a:t>
            </a:r>
            <a:r>
              <a:rPr lang="en-GB" b="1" i="0">
                <a:solidFill>
                  <a:srgbClr val="212529"/>
                </a:solidFill>
                <a:effectLst/>
                <a:latin typeface="circular-std-medium"/>
              </a:rPr>
              <a:t>Trivago suggests hosting a kids club, a family game night, or investing in family-friendly amenities like a kids library, mini-golf course, or complimentary pool toys.</a:t>
            </a:r>
          </a:p>
          <a:p>
            <a:pPr algn="l"/>
            <a:endParaRPr lang="en-GB" b="1" i="0">
              <a:solidFill>
                <a:srgbClr val="212529"/>
              </a:solidFill>
              <a:effectLst/>
              <a:latin typeface="circular-std-medium"/>
            </a:endParaRPr>
          </a:p>
          <a:p>
            <a:pPr algn="l"/>
            <a:r>
              <a:rPr lang="en-GB" b="1" i="0">
                <a:solidFill>
                  <a:srgbClr val="212529"/>
                </a:solidFill>
                <a:effectLst/>
                <a:latin typeface="circular-std-medium"/>
              </a:rPr>
              <a:t>7. Health and wellness </a:t>
            </a:r>
            <a:r>
              <a:rPr lang="en-GB" b="1" i="0" err="1">
                <a:solidFill>
                  <a:srgbClr val="212529"/>
                </a:solidFill>
                <a:effectLst/>
                <a:latin typeface="circular-std-medium"/>
              </a:rPr>
              <a:t>travelers</a:t>
            </a:r>
            <a:endParaRPr lang="en-GB" b="1" i="0">
              <a:solidFill>
                <a:srgbClr val="212529"/>
              </a:solidFill>
              <a:effectLst/>
              <a:latin typeface="circular-std-medium"/>
            </a:endParaRPr>
          </a:p>
          <a:p>
            <a:pPr algn="l"/>
            <a:r>
              <a:rPr lang="en-GB" b="0" i="0">
                <a:solidFill>
                  <a:srgbClr val="212529"/>
                </a:solidFill>
                <a:effectLst/>
                <a:latin typeface="circular-std-medium"/>
              </a:rPr>
              <a:t>Aside from </a:t>
            </a:r>
            <a:r>
              <a:rPr lang="en-GB" b="1" i="0" err="1">
                <a:solidFill>
                  <a:srgbClr val="212529"/>
                </a:solidFill>
                <a:effectLst/>
                <a:latin typeface="circular-std-medium"/>
              </a:rPr>
              <a:t>travelers</a:t>
            </a:r>
            <a:r>
              <a:rPr lang="en-GB" b="1" i="0">
                <a:solidFill>
                  <a:srgbClr val="212529"/>
                </a:solidFill>
                <a:effectLst/>
                <a:latin typeface="circular-std-medium"/>
              </a:rPr>
              <a:t> in general being more aware of cleaning and sanitization due to COVID-19, wellness </a:t>
            </a:r>
            <a:r>
              <a:rPr lang="en-GB" b="1" i="0" err="1">
                <a:solidFill>
                  <a:srgbClr val="212529"/>
                </a:solidFill>
                <a:effectLst/>
                <a:latin typeface="circular-std-medium"/>
              </a:rPr>
              <a:t>travelers</a:t>
            </a:r>
            <a:r>
              <a:rPr lang="en-GB" b="1" i="0">
                <a:solidFill>
                  <a:srgbClr val="212529"/>
                </a:solidFill>
                <a:effectLst/>
                <a:latin typeface="circular-std-medium"/>
              </a:rPr>
              <a:t> are those who are taking a trip to promote their own health and wellbeing</a:t>
            </a:r>
            <a:r>
              <a:rPr lang="en-GB" b="0" i="0">
                <a:solidFill>
                  <a:srgbClr val="212529"/>
                </a:solidFill>
                <a:effectLst/>
                <a:latin typeface="circular-std-medium"/>
              </a:rPr>
              <a:t>. This type of </a:t>
            </a:r>
            <a:r>
              <a:rPr lang="en-GB" b="0" i="0" err="1">
                <a:solidFill>
                  <a:srgbClr val="212529"/>
                </a:solidFill>
                <a:effectLst/>
                <a:latin typeface="circular-std-medium"/>
              </a:rPr>
              <a:t>traveler</a:t>
            </a:r>
            <a:r>
              <a:rPr lang="en-GB" b="0" i="0">
                <a:solidFill>
                  <a:srgbClr val="212529"/>
                </a:solidFill>
                <a:effectLst/>
                <a:latin typeface="circular-std-medium"/>
              </a:rPr>
              <a:t> will most likely be interested in relaxation, </a:t>
            </a:r>
            <a:r>
              <a:rPr lang="en-GB" b="1" i="0">
                <a:solidFill>
                  <a:srgbClr val="212529"/>
                </a:solidFill>
                <a:effectLst/>
                <a:latin typeface="circular-std-medium"/>
              </a:rPr>
              <a:t>detoxing, and practicing healthy habits </a:t>
            </a:r>
            <a:r>
              <a:rPr lang="en-GB" b="0" i="0">
                <a:solidFill>
                  <a:srgbClr val="212529"/>
                </a:solidFill>
                <a:effectLst/>
                <a:latin typeface="circular-std-medium"/>
              </a:rPr>
              <a:t>during their trip. Some will be more </a:t>
            </a:r>
            <a:r>
              <a:rPr lang="en-GB" b="1" i="0">
                <a:solidFill>
                  <a:srgbClr val="212529"/>
                </a:solidFill>
                <a:effectLst/>
                <a:latin typeface="circular-std-medium"/>
              </a:rPr>
              <a:t>concerned with physical wellbeing, so things like fitness and outdoor excursions </a:t>
            </a:r>
            <a:r>
              <a:rPr lang="en-GB" b="0" i="0">
                <a:solidFill>
                  <a:srgbClr val="212529"/>
                </a:solidFill>
                <a:effectLst/>
                <a:latin typeface="circular-std-medium"/>
              </a:rPr>
              <a:t>will be important to them. Others will be </a:t>
            </a:r>
            <a:r>
              <a:rPr lang="en-GB" b="1" i="0">
                <a:solidFill>
                  <a:srgbClr val="212529"/>
                </a:solidFill>
                <a:effectLst/>
                <a:latin typeface="circular-std-medium"/>
              </a:rPr>
              <a:t>focused on mental wellbeing, so meditation rooms and complimentary access to apps like Headspace could be appealing</a:t>
            </a:r>
            <a:r>
              <a:rPr lang="en-GB" b="0" i="0">
                <a:solidFill>
                  <a:srgbClr val="212529"/>
                </a:solidFill>
                <a:effectLst/>
                <a:latin typeface="circular-std-medium"/>
              </a:rPr>
              <a:t>.</a:t>
            </a:r>
          </a:p>
          <a:p>
            <a:pPr algn="l"/>
            <a:endParaRPr lang="en-GB" b="0" i="0">
              <a:solidFill>
                <a:srgbClr val="212529"/>
              </a:solidFill>
              <a:effectLst/>
              <a:latin typeface="circular-std-medium"/>
            </a:endParaRPr>
          </a:p>
          <a:p>
            <a:pPr algn="l"/>
            <a:r>
              <a:rPr lang="en-GB" b="0" i="0">
                <a:solidFill>
                  <a:srgbClr val="212529"/>
                </a:solidFill>
                <a:effectLst/>
                <a:latin typeface="circular-std-medium"/>
              </a:rPr>
              <a:t>Because of the pandemic, more people will be looking </a:t>
            </a:r>
            <a:r>
              <a:rPr lang="en-GB" b="1" i="0">
                <a:solidFill>
                  <a:srgbClr val="212529"/>
                </a:solidFill>
                <a:effectLst/>
                <a:latin typeface="circular-std-medium"/>
              </a:rPr>
              <a:t>for staycation-type trips focused on self-care</a:t>
            </a:r>
            <a:r>
              <a:rPr lang="en-GB" b="0" i="0">
                <a:solidFill>
                  <a:srgbClr val="212529"/>
                </a:solidFill>
                <a:effectLst/>
                <a:latin typeface="circular-std-medium"/>
              </a:rPr>
              <a:t>. According to a recent survey by Morning Consult for AHLA, 44% of Americans are planning leisure travel or an overnight stay in the near future. Of those, 72% are planning an overnight vacation within driving distance of their home over the next five months. As such, hotels should focus their marketing efforts on guests within driving distance.</a:t>
            </a:r>
          </a:p>
          <a:p>
            <a:pPr algn="l"/>
            <a:endParaRPr lang="en-GB" b="0" i="0">
              <a:solidFill>
                <a:srgbClr val="212529"/>
              </a:solidFill>
              <a:effectLst/>
              <a:latin typeface="circular-std-medium"/>
            </a:endParaRPr>
          </a:p>
          <a:p>
            <a:pPr algn="l"/>
            <a:r>
              <a:rPr lang="en-GB" b="0" i="0">
                <a:solidFill>
                  <a:srgbClr val="212529"/>
                </a:solidFill>
                <a:effectLst/>
                <a:latin typeface="circular-std-medium"/>
              </a:rPr>
              <a:t>How to appeal to them:</a:t>
            </a:r>
          </a:p>
          <a:p>
            <a:pPr algn="l"/>
            <a:endParaRPr lang="en-GB" b="0" i="0">
              <a:solidFill>
                <a:srgbClr val="212529"/>
              </a:solidFill>
              <a:effectLst/>
              <a:latin typeface="circular-std-medium"/>
            </a:endParaRPr>
          </a:p>
          <a:p>
            <a:pPr algn="l"/>
            <a:r>
              <a:rPr lang="en-GB" b="0" i="0">
                <a:solidFill>
                  <a:srgbClr val="212529"/>
                </a:solidFill>
                <a:effectLst/>
                <a:latin typeface="circular-std-medium"/>
              </a:rPr>
              <a:t>Become </a:t>
            </a:r>
            <a:r>
              <a:rPr lang="en-GB" b="1" i="0">
                <a:solidFill>
                  <a:srgbClr val="212529"/>
                </a:solidFill>
                <a:effectLst/>
                <a:latin typeface="circular-std-medium"/>
              </a:rPr>
              <a:t>certified for your cleaning protocol and post the certification in a visible </a:t>
            </a:r>
            <a:r>
              <a:rPr lang="en-GB" b="0" i="0">
                <a:solidFill>
                  <a:srgbClr val="212529"/>
                </a:solidFill>
                <a:effectLst/>
                <a:latin typeface="circular-std-medium"/>
              </a:rPr>
              <a:t>place in your lobby, and publish your health and safety precautions on your website. Guests will be researching the hotel they’re staying at ahead of time, and it’s in your best interest to show that your cleanliness is top-of-the-line.</a:t>
            </a:r>
          </a:p>
          <a:p>
            <a:pPr algn="l"/>
            <a:endParaRPr lang="en-GB" b="0" i="0">
              <a:solidFill>
                <a:srgbClr val="212529"/>
              </a:solidFill>
              <a:effectLst/>
              <a:latin typeface="circular-std-medium"/>
            </a:endParaRPr>
          </a:p>
          <a:p>
            <a:pPr algn="l"/>
            <a:r>
              <a:rPr lang="en-GB" b="0" i="0">
                <a:solidFill>
                  <a:srgbClr val="212529"/>
                </a:solidFill>
                <a:effectLst/>
                <a:latin typeface="circular-std-medium"/>
              </a:rPr>
              <a:t>Offer amenities for </a:t>
            </a:r>
            <a:r>
              <a:rPr lang="en-GB" b="1" i="0">
                <a:solidFill>
                  <a:srgbClr val="212529"/>
                </a:solidFill>
                <a:effectLst/>
                <a:latin typeface="circular-std-medium"/>
              </a:rPr>
              <a:t>wellness-minded </a:t>
            </a:r>
            <a:r>
              <a:rPr lang="en-GB" b="1" i="0" err="1">
                <a:solidFill>
                  <a:srgbClr val="212529"/>
                </a:solidFill>
                <a:effectLst/>
                <a:latin typeface="circular-std-medium"/>
              </a:rPr>
              <a:t>travelers</a:t>
            </a:r>
            <a:r>
              <a:rPr lang="en-GB" b="1" i="0">
                <a:solidFill>
                  <a:srgbClr val="212529"/>
                </a:solidFill>
                <a:effectLst/>
                <a:latin typeface="circular-std-medium"/>
              </a:rPr>
              <a:t>, like yoga classes, fitness </a:t>
            </a:r>
            <a:r>
              <a:rPr lang="en-GB" b="1" i="0" err="1">
                <a:solidFill>
                  <a:srgbClr val="212529"/>
                </a:solidFill>
                <a:effectLst/>
                <a:latin typeface="circular-std-medium"/>
              </a:rPr>
              <a:t>centers</a:t>
            </a:r>
            <a:r>
              <a:rPr lang="en-GB" b="1" i="0">
                <a:solidFill>
                  <a:srgbClr val="212529"/>
                </a:solidFill>
                <a:effectLst/>
                <a:latin typeface="circular-std-medium"/>
              </a:rPr>
              <a:t>, workout sessions, spa treatments, guided meditations, hikes, and healthy dining options. Create holistic wellness packages with amenities like superfoods and healthy meal options, access to local outdoor attractions and parks, walking or hiking tours, detoxing spa treatments, and other mindfulness practices.</a:t>
            </a:r>
          </a:p>
          <a:p>
            <a:pPr algn="l"/>
            <a:endParaRPr lang="en-GB" b="0" i="0">
              <a:solidFill>
                <a:srgbClr val="212529"/>
              </a:solidFill>
              <a:effectLst/>
              <a:latin typeface="circular-std-medium"/>
            </a:endParaRPr>
          </a:p>
          <a:p>
            <a:pPr algn="l"/>
            <a:r>
              <a:rPr lang="en-GB" b="0" i="0">
                <a:solidFill>
                  <a:srgbClr val="212529"/>
                </a:solidFill>
                <a:effectLst/>
                <a:latin typeface="circular-std-medium"/>
              </a:rPr>
              <a:t>DoubleTree by Hilton Chicago, for example, has guest rooms with 11 different types of gym equipment so guests can exercise from the comfort and safety of their own rooms. As another example, </a:t>
            </a:r>
            <a:r>
              <a:rPr lang="en-GB" b="1" i="0">
                <a:solidFill>
                  <a:srgbClr val="212529"/>
                </a:solidFill>
                <a:effectLst/>
                <a:latin typeface="circular-std-medium"/>
              </a:rPr>
              <a:t>Hyatt is collaborating with Headspace to offer guests access to the app’s mindfulness exercises, guided meditations, and sleep content within Hyatt’s app or on in-room TVs. Hyatt also is offering on- and off-property events and excursions like rooftop yoga classes, private beekeeping lessons, and guided maps for outdoor walking paths.</a:t>
            </a:r>
          </a:p>
          <a:p>
            <a:pPr algn="l"/>
            <a:endParaRPr lang="en-GB" b="1" i="0">
              <a:solidFill>
                <a:srgbClr val="212529"/>
              </a:solidFill>
              <a:effectLst/>
              <a:latin typeface="circular-std-medium"/>
            </a:endParaRPr>
          </a:p>
          <a:p>
            <a:pPr algn="l"/>
            <a:r>
              <a:rPr lang="en-GB" b="1" i="0">
                <a:solidFill>
                  <a:srgbClr val="212529"/>
                </a:solidFill>
                <a:effectLst/>
                <a:latin typeface="circular-std-medium"/>
              </a:rPr>
              <a:t>Embrace Emotion</a:t>
            </a:r>
          </a:p>
          <a:p>
            <a:pPr algn="l"/>
            <a:r>
              <a:rPr lang="en-GB" b="0" i="0">
                <a:solidFill>
                  <a:srgbClr val="212529"/>
                </a:solidFill>
                <a:effectLst/>
                <a:latin typeface="circular-std-book"/>
              </a:rPr>
              <a:t>While discounts and special offers appeal to your audience’s wallet, </a:t>
            </a:r>
            <a:r>
              <a:rPr lang="en-GB" b="1" i="0">
                <a:solidFill>
                  <a:srgbClr val="212529"/>
                </a:solidFill>
                <a:effectLst/>
                <a:latin typeface="circular-std-book"/>
              </a:rPr>
              <a:t>effective content marketing should speak to their hearts</a:t>
            </a:r>
            <a:r>
              <a:rPr lang="en-GB" b="0" i="0">
                <a:solidFill>
                  <a:srgbClr val="212529"/>
                </a:solidFill>
                <a:effectLst/>
                <a:latin typeface="circular-std-book"/>
              </a:rPr>
              <a:t>. Moreover, hotel marketers should </a:t>
            </a:r>
            <a:r>
              <a:rPr lang="en-GB" b="1" i="0">
                <a:solidFill>
                  <a:srgbClr val="212529"/>
                </a:solidFill>
                <a:effectLst/>
                <a:latin typeface="circular-std-book"/>
              </a:rPr>
              <a:t>create messaging that strikes viewers’ emotions</a:t>
            </a:r>
            <a:r>
              <a:rPr lang="en-GB" b="0" i="0">
                <a:solidFill>
                  <a:srgbClr val="212529"/>
                </a:solidFill>
                <a:effectLst/>
                <a:latin typeface="circular-std-book"/>
              </a:rPr>
              <a:t>. Whether that’s aspirations for luxury experiences or relaxation, </a:t>
            </a:r>
            <a:r>
              <a:rPr lang="en-GB" b="1" i="0">
                <a:solidFill>
                  <a:srgbClr val="212529"/>
                </a:solidFill>
                <a:effectLst/>
                <a:latin typeface="circular-std-book"/>
              </a:rPr>
              <a:t>campaigns should appeal to guests’ desires</a:t>
            </a:r>
            <a:r>
              <a:rPr lang="en-GB" b="0" i="0">
                <a:solidFill>
                  <a:srgbClr val="212529"/>
                </a:solidFill>
                <a:effectLst/>
                <a:latin typeface="circular-std-book"/>
              </a:rPr>
              <a:t>. A powerful tool to do that </a:t>
            </a:r>
            <a:r>
              <a:rPr lang="en-GB" b="1" i="0">
                <a:solidFill>
                  <a:srgbClr val="212529"/>
                </a:solidFill>
                <a:effectLst/>
                <a:latin typeface="circular-std-book"/>
              </a:rPr>
              <a:t>is virtual reality</a:t>
            </a:r>
            <a:r>
              <a:rPr lang="en-GB" b="0" i="0">
                <a:solidFill>
                  <a:srgbClr val="212529"/>
                </a:solidFill>
                <a:effectLst/>
                <a:latin typeface="circular-std-book"/>
              </a:rPr>
              <a:t>. In a </a:t>
            </a:r>
            <a:r>
              <a:rPr lang="en-GB" b="0" i="0" u="none" strike="noStrike">
                <a:solidFill>
                  <a:srgbClr val="06B5D1"/>
                </a:solidFill>
                <a:effectLst/>
                <a:latin typeface="circular-std-book"/>
                <a:hlinkClick r:id="rId3"/>
              </a:rPr>
              <a:t>recent study</a:t>
            </a:r>
            <a:r>
              <a:rPr lang="en-GB" b="0" i="0">
                <a:solidFill>
                  <a:srgbClr val="212529"/>
                </a:solidFill>
                <a:effectLst/>
                <a:latin typeface="circular-std-book"/>
              </a:rPr>
              <a:t> of viewers who took a virtual tour of a Carnival cruise ship, 66 percent of people who viewed the experience said it excited them. Additionally, almost as many said, it gave them a “sense of joy,” and 58 percent described it as “amazing.” These </a:t>
            </a:r>
            <a:r>
              <a:rPr lang="en-GB" b="1" i="0">
                <a:solidFill>
                  <a:srgbClr val="212529"/>
                </a:solidFill>
                <a:effectLst/>
                <a:latin typeface="circular-std-book"/>
              </a:rPr>
              <a:t>are tangible emotions generated by a VR experience</a:t>
            </a:r>
            <a:r>
              <a:rPr lang="en-GB" b="0" i="0">
                <a:solidFill>
                  <a:srgbClr val="212529"/>
                </a:solidFill>
                <a:effectLst/>
                <a:latin typeface="circular-std-book"/>
              </a:rPr>
              <a:t>—not something a typical online ad might be expected to elicit.</a:t>
            </a:r>
          </a:p>
          <a:p>
            <a:pPr algn="l"/>
            <a:r>
              <a:rPr lang="en-GB" b="0" i="0">
                <a:solidFill>
                  <a:srgbClr val="212529"/>
                </a:solidFill>
                <a:effectLst/>
                <a:latin typeface="circular-std-medium"/>
              </a:rPr>
              <a:t>2. </a:t>
            </a:r>
            <a:r>
              <a:rPr lang="en-GB" b="1" i="0">
                <a:solidFill>
                  <a:srgbClr val="212529"/>
                </a:solidFill>
                <a:effectLst/>
                <a:latin typeface="circular-std-medium"/>
              </a:rPr>
              <a:t>Tell a Story</a:t>
            </a:r>
          </a:p>
          <a:p>
            <a:pPr algn="l"/>
            <a:r>
              <a:rPr lang="en-GB" b="0" i="0">
                <a:solidFill>
                  <a:srgbClr val="212529"/>
                </a:solidFill>
                <a:effectLst/>
                <a:latin typeface="circular-std-book"/>
              </a:rPr>
              <a:t>In the same way, an effective campaign for your property will </a:t>
            </a:r>
            <a:r>
              <a:rPr lang="en-GB" b="1" i="0">
                <a:solidFill>
                  <a:srgbClr val="212529"/>
                </a:solidFill>
                <a:effectLst/>
                <a:latin typeface="circular-std-book"/>
              </a:rPr>
              <a:t>showcase its unique story</a:t>
            </a:r>
            <a:r>
              <a:rPr lang="en-GB" b="0" i="0">
                <a:solidFill>
                  <a:srgbClr val="212529"/>
                </a:solidFill>
                <a:effectLst/>
                <a:latin typeface="circular-std-book"/>
              </a:rPr>
              <a:t>. </a:t>
            </a:r>
            <a:r>
              <a:rPr lang="en-GB" b="1" i="0">
                <a:solidFill>
                  <a:srgbClr val="212529"/>
                </a:solidFill>
                <a:effectLst/>
                <a:latin typeface="circular-std-book"/>
              </a:rPr>
              <a:t>Images or videos of your luxurious offerings are a good way to catch viewers’ eyes</a:t>
            </a:r>
            <a:r>
              <a:rPr lang="en-GB" b="0" i="0">
                <a:solidFill>
                  <a:srgbClr val="212529"/>
                </a:solidFill>
                <a:effectLst/>
                <a:latin typeface="circular-std-book"/>
              </a:rPr>
              <a:t>. However, to </a:t>
            </a:r>
            <a:r>
              <a:rPr lang="en-GB" b="1" i="0">
                <a:solidFill>
                  <a:srgbClr val="212529"/>
                </a:solidFill>
                <a:effectLst/>
                <a:latin typeface="circular-std-book"/>
              </a:rPr>
              <a:t>keep them interested, you need to put your property’s story front </a:t>
            </a:r>
            <a:r>
              <a:rPr lang="en-GB" b="0" i="0">
                <a:solidFill>
                  <a:srgbClr val="212529"/>
                </a:solidFill>
                <a:effectLst/>
                <a:latin typeface="circular-std-book"/>
              </a:rPr>
              <a:t>and </a:t>
            </a:r>
            <a:r>
              <a:rPr lang="en-GB" b="0" i="0" err="1">
                <a:solidFill>
                  <a:srgbClr val="212529"/>
                </a:solidFill>
                <a:effectLst/>
                <a:latin typeface="circular-std-book"/>
              </a:rPr>
              <a:t>center</a:t>
            </a:r>
            <a:r>
              <a:rPr lang="en-GB" b="0" i="0">
                <a:solidFill>
                  <a:srgbClr val="212529"/>
                </a:solidFill>
                <a:effectLst/>
                <a:latin typeface="circular-std-book"/>
              </a:rPr>
              <a:t>. </a:t>
            </a:r>
            <a:r>
              <a:rPr lang="en-GB" b="1" i="0">
                <a:solidFill>
                  <a:srgbClr val="212529"/>
                </a:solidFill>
                <a:effectLst/>
                <a:latin typeface="circular-std-book"/>
              </a:rPr>
              <a:t>What makes it unique</a:t>
            </a:r>
            <a:r>
              <a:rPr lang="en-GB" b="0" i="0">
                <a:solidFill>
                  <a:srgbClr val="212529"/>
                </a:solidFill>
                <a:effectLst/>
                <a:latin typeface="circular-std-book"/>
              </a:rPr>
              <a:t>? </a:t>
            </a:r>
            <a:r>
              <a:rPr lang="en-GB" b="1" i="0">
                <a:solidFill>
                  <a:srgbClr val="212529"/>
                </a:solidFill>
                <a:effectLst/>
                <a:latin typeface="circular-std-book"/>
              </a:rPr>
              <a:t>What sets it apart from a similar hotel or resort</a:t>
            </a:r>
            <a:r>
              <a:rPr lang="en-GB" b="0" i="0">
                <a:solidFill>
                  <a:srgbClr val="212529"/>
                </a:solidFill>
                <a:effectLst/>
                <a:latin typeface="circular-std-book"/>
              </a:rPr>
              <a:t>? It may be the </a:t>
            </a:r>
            <a:r>
              <a:rPr lang="en-GB" b="1" i="0">
                <a:solidFill>
                  <a:srgbClr val="212529"/>
                </a:solidFill>
                <a:effectLst/>
                <a:latin typeface="circular-std-book"/>
              </a:rPr>
              <a:t>friendly people who work there</a:t>
            </a:r>
            <a:r>
              <a:rPr lang="en-GB" b="0" i="0">
                <a:solidFill>
                  <a:srgbClr val="212529"/>
                </a:solidFill>
                <a:effectLst/>
                <a:latin typeface="circular-std-book"/>
              </a:rPr>
              <a:t>, the </a:t>
            </a:r>
            <a:r>
              <a:rPr lang="en-GB" b="1" i="0">
                <a:solidFill>
                  <a:srgbClr val="212529"/>
                </a:solidFill>
                <a:effectLst/>
                <a:latin typeface="circular-std-book"/>
              </a:rPr>
              <a:t>special experiences only your property provides</a:t>
            </a:r>
            <a:r>
              <a:rPr lang="en-GB" b="0" i="0">
                <a:solidFill>
                  <a:srgbClr val="212529"/>
                </a:solidFill>
                <a:effectLst/>
                <a:latin typeface="circular-std-book"/>
              </a:rPr>
              <a:t>, or the </a:t>
            </a:r>
            <a:r>
              <a:rPr lang="en-GB" b="1" i="0">
                <a:solidFill>
                  <a:srgbClr val="212529"/>
                </a:solidFill>
                <a:effectLst/>
                <a:latin typeface="circular-std-book"/>
              </a:rPr>
              <a:t>high level of hospitality </a:t>
            </a:r>
            <a:r>
              <a:rPr lang="en-GB" b="0" i="0">
                <a:solidFill>
                  <a:srgbClr val="212529"/>
                </a:solidFill>
                <a:effectLst/>
                <a:latin typeface="circular-std-book"/>
              </a:rPr>
              <a:t>visitors can expect. Whatever it is, put these offerings front and </a:t>
            </a:r>
            <a:r>
              <a:rPr lang="en-GB" b="0" i="0" err="1">
                <a:solidFill>
                  <a:srgbClr val="212529"/>
                </a:solidFill>
                <a:effectLst/>
                <a:latin typeface="circular-std-book"/>
              </a:rPr>
              <a:t>center</a:t>
            </a:r>
            <a:r>
              <a:rPr lang="en-GB" b="0" i="0">
                <a:solidFill>
                  <a:srgbClr val="212529"/>
                </a:solidFill>
                <a:effectLst/>
                <a:latin typeface="circular-std-book"/>
              </a:rPr>
              <a:t>.</a:t>
            </a:r>
          </a:p>
          <a:p>
            <a:r>
              <a:rPr lang="en-GB">
                <a:effectLst/>
              </a:rPr>
              <a:t>The closer you can </a:t>
            </a:r>
            <a:r>
              <a:rPr lang="en-GB" b="1">
                <a:effectLst/>
              </a:rPr>
              <a:t>get the viewer to feel like they’ve been to your property</a:t>
            </a:r>
            <a:r>
              <a:rPr lang="en-GB">
                <a:effectLst/>
              </a:rPr>
              <a:t>, the </a:t>
            </a:r>
            <a:r>
              <a:rPr lang="en-GB" b="1">
                <a:effectLst/>
              </a:rPr>
              <a:t>more likely they will want to experience </a:t>
            </a:r>
            <a:r>
              <a:rPr lang="en-GB">
                <a:effectLst/>
              </a:rPr>
              <a:t>the real thing.</a:t>
            </a:r>
          </a:p>
          <a:p>
            <a:pPr algn="l"/>
            <a:r>
              <a:rPr lang="en-GB" b="0" i="0">
                <a:solidFill>
                  <a:srgbClr val="212529"/>
                </a:solidFill>
                <a:effectLst/>
                <a:latin typeface="circular-std-medium"/>
              </a:rPr>
              <a:t>3</a:t>
            </a:r>
            <a:r>
              <a:rPr lang="en-GB" b="1" i="0">
                <a:solidFill>
                  <a:srgbClr val="212529"/>
                </a:solidFill>
                <a:effectLst/>
                <a:latin typeface="circular-std-medium"/>
              </a:rPr>
              <a:t>. Encourage Sharing</a:t>
            </a:r>
          </a:p>
          <a:p>
            <a:pPr algn="l"/>
            <a:r>
              <a:rPr lang="en-GB" b="1" i="0">
                <a:solidFill>
                  <a:srgbClr val="212529"/>
                </a:solidFill>
                <a:effectLst/>
                <a:latin typeface="circular-std-book"/>
              </a:rPr>
              <a:t>Compelling marketing messages, whether videos, stories or interactive experiences, are ones that viewers will be eager to share with friends and followers. Use social media platforms to promote your messages </a:t>
            </a:r>
            <a:r>
              <a:rPr lang="en-GB" b="0" i="0">
                <a:solidFill>
                  <a:srgbClr val="212529"/>
                </a:solidFill>
                <a:effectLst/>
                <a:latin typeface="circular-std-book"/>
              </a:rPr>
              <a:t>and embed links that encourage viewers to share after they’ve seen it. Take advantage of </a:t>
            </a:r>
            <a:r>
              <a:rPr lang="en-GB" b="1" i="0">
                <a:solidFill>
                  <a:srgbClr val="212529"/>
                </a:solidFill>
                <a:effectLst/>
                <a:latin typeface="circular-std-book"/>
              </a:rPr>
              <a:t>Facebook’s shift to a “</a:t>
            </a:r>
            <a:r>
              <a:rPr lang="en-GB" b="1" i="0" u="none" strike="noStrike">
                <a:solidFill>
                  <a:srgbClr val="06B5D1"/>
                </a:solidFill>
                <a:effectLst/>
                <a:latin typeface="circular-std-book"/>
                <a:hlinkClick r:id="rId4"/>
              </a:rPr>
              <a:t>video-first</a:t>
            </a:r>
            <a:r>
              <a:rPr lang="en-GB" b="1" i="0">
                <a:solidFill>
                  <a:srgbClr val="212529"/>
                </a:solidFill>
                <a:effectLst/>
                <a:latin typeface="circular-std-book"/>
              </a:rPr>
              <a:t>” approach, as well as its </a:t>
            </a:r>
            <a:r>
              <a:rPr lang="en-GB" b="1" i="0" u="none" strike="noStrike">
                <a:solidFill>
                  <a:srgbClr val="06B5D1"/>
                </a:solidFill>
                <a:effectLst/>
                <a:latin typeface="circular-std-book"/>
                <a:hlinkClick r:id="rId5"/>
              </a:rPr>
              <a:t>360-video tools</a:t>
            </a:r>
            <a:r>
              <a:rPr lang="en-GB" b="1" i="0">
                <a:solidFill>
                  <a:srgbClr val="212529"/>
                </a:solidFill>
                <a:effectLst/>
                <a:latin typeface="circular-std-book"/>
              </a:rPr>
              <a:t> to post video content </a:t>
            </a:r>
            <a:r>
              <a:rPr lang="en-GB" b="0" i="0">
                <a:solidFill>
                  <a:srgbClr val="212529"/>
                </a:solidFill>
                <a:effectLst/>
                <a:latin typeface="circular-std-book"/>
              </a:rPr>
              <a:t>on the site that’s more likely to get shared.</a:t>
            </a:r>
          </a:p>
          <a:p>
            <a:pPr algn="l"/>
            <a:r>
              <a:rPr lang="en-GB" b="0" i="0">
                <a:solidFill>
                  <a:srgbClr val="212529"/>
                </a:solidFill>
                <a:effectLst/>
                <a:latin typeface="circular-std-medium"/>
              </a:rPr>
              <a:t>4. </a:t>
            </a:r>
            <a:r>
              <a:rPr lang="en-GB" b="1" i="0">
                <a:solidFill>
                  <a:srgbClr val="212529"/>
                </a:solidFill>
                <a:effectLst/>
                <a:latin typeface="circular-std-medium"/>
              </a:rPr>
              <a:t>Offer Value</a:t>
            </a:r>
          </a:p>
          <a:p>
            <a:pPr algn="l"/>
            <a:r>
              <a:rPr lang="en-GB" b="0" i="0">
                <a:solidFill>
                  <a:srgbClr val="212529"/>
                </a:solidFill>
                <a:effectLst/>
                <a:latin typeface="circular-std-book"/>
              </a:rPr>
              <a:t>While you should avoid promoting the monetary value offered by your property, there are plenty of other benefits that you can showcase in your promotions. These could be </a:t>
            </a:r>
            <a:r>
              <a:rPr lang="en-GB" b="1" i="0">
                <a:solidFill>
                  <a:srgbClr val="212529"/>
                </a:solidFill>
                <a:effectLst/>
                <a:latin typeface="circular-std-book"/>
              </a:rPr>
              <a:t>roundups of local attractions, practical guides for business </a:t>
            </a:r>
            <a:r>
              <a:rPr lang="en-GB" b="1" i="0" err="1">
                <a:solidFill>
                  <a:srgbClr val="212529"/>
                </a:solidFill>
                <a:effectLst/>
                <a:latin typeface="circular-std-book"/>
              </a:rPr>
              <a:t>travelers</a:t>
            </a:r>
            <a:r>
              <a:rPr lang="en-GB" b="1" i="0">
                <a:solidFill>
                  <a:srgbClr val="212529"/>
                </a:solidFill>
                <a:effectLst/>
                <a:latin typeface="circular-std-book"/>
              </a:rPr>
              <a:t>, or recipes of a popular dish for which your property is widely known</a:t>
            </a:r>
            <a:r>
              <a:rPr lang="en-GB" b="0" i="0">
                <a:solidFill>
                  <a:srgbClr val="212529"/>
                </a:solidFill>
                <a:effectLst/>
                <a:latin typeface="circular-std-book"/>
              </a:rPr>
              <a:t>. If your </a:t>
            </a:r>
            <a:r>
              <a:rPr lang="en-GB" b="1" i="0">
                <a:solidFill>
                  <a:srgbClr val="212529"/>
                </a:solidFill>
                <a:effectLst/>
                <a:latin typeface="circular-std-book"/>
              </a:rPr>
              <a:t>promotion provides a clear takeaway for the viewer, they are more likely to remember it and connect positively with your marketing message.</a:t>
            </a:r>
          </a:p>
          <a:p>
            <a:pPr algn="l"/>
            <a:r>
              <a:rPr lang="en-GB" b="0" i="0">
                <a:solidFill>
                  <a:srgbClr val="212529"/>
                </a:solidFill>
                <a:effectLst/>
                <a:latin typeface="circular-std-medium"/>
              </a:rPr>
              <a:t>5. </a:t>
            </a:r>
            <a:r>
              <a:rPr lang="en-GB" b="1" i="0">
                <a:solidFill>
                  <a:srgbClr val="212529"/>
                </a:solidFill>
                <a:effectLst/>
                <a:latin typeface="circular-std-medium"/>
              </a:rPr>
              <a:t>Make it Immersive</a:t>
            </a:r>
          </a:p>
          <a:p>
            <a:pPr algn="l"/>
            <a:r>
              <a:rPr lang="en-GB" b="0" i="0">
                <a:solidFill>
                  <a:srgbClr val="212529"/>
                </a:solidFill>
                <a:effectLst/>
                <a:latin typeface="circular-std-book"/>
              </a:rPr>
              <a:t>Find ways to approximate the experience of visiting your property. Nothing is going to replicate the real thing. However, the more you can do to </a:t>
            </a:r>
            <a:r>
              <a:rPr lang="en-GB" b="1" i="0">
                <a:solidFill>
                  <a:srgbClr val="212529"/>
                </a:solidFill>
                <a:effectLst/>
                <a:latin typeface="circular-std-book"/>
              </a:rPr>
              <a:t>evoke the sensory experience of what being at your hotel is like</a:t>
            </a:r>
            <a:r>
              <a:rPr lang="en-GB" b="0" i="0">
                <a:solidFill>
                  <a:srgbClr val="212529"/>
                </a:solidFill>
                <a:effectLst/>
                <a:latin typeface="circular-std-book"/>
              </a:rPr>
              <a:t>, the more it’s going to </a:t>
            </a:r>
            <a:r>
              <a:rPr lang="en-GB" b="1" i="0">
                <a:solidFill>
                  <a:srgbClr val="212529"/>
                </a:solidFill>
                <a:effectLst/>
                <a:latin typeface="circular-std-book"/>
              </a:rPr>
              <a:t>impact the prospective guest</a:t>
            </a:r>
            <a:r>
              <a:rPr lang="en-GB" b="0" i="0">
                <a:solidFill>
                  <a:srgbClr val="212529"/>
                </a:solidFill>
                <a:effectLst/>
                <a:latin typeface="circular-std-book"/>
              </a:rPr>
              <a:t>. In addition to </a:t>
            </a:r>
            <a:r>
              <a:rPr lang="en-GB" b="1" i="0">
                <a:solidFill>
                  <a:srgbClr val="212529"/>
                </a:solidFill>
                <a:effectLst/>
                <a:latin typeface="circular-std-book"/>
              </a:rPr>
              <a:t>images, consider video; instead of standard video, consider experimenting with 360-degree video; beyond 360-degree video, make the experience even more immersive through </a:t>
            </a:r>
            <a:r>
              <a:rPr lang="en-GB" b="1" i="0" u="none" strike="noStrike">
                <a:solidFill>
                  <a:srgbClr val="06B5D1"/>
                </a:solidFill>
                <a:effectLst/>
                <a:latin typeface="circular-std-book"/>
                <a:hlinkClick r:id="rId6"/>
              </a:rPr>
              <a:t>fully interactive virtual reality experiences</a:t>
            </a:r>
            <a:r>
              <a:rPr lang="en-GB" b="1" i="0">
                <a:solidFill>
                  <a:srgbClr val="212529"/>
                </a:solidFill>
                <a:effectLst/>
                <a:latin typeface="circular-std-book"/>
              </a:rPr>
              <a:t>. </a:t>
            </a:r>
            <a:r>
              <a:rPr lang="en-GB" b="0" i="0">
                <a:solidFill>
                  <a:srgbClr val="212529"/>
                </a:solidFill>
                <a:effectLst/>
                <a:latin typeface="circular-std-book"/>
              </a:rPr>
              <a:t>Whatever steps you take, the more you can get the viewer to feel like they’ve been to your property, the more likely they will want to experience the real thing.</a:t>
            </a:r>
          </a:p>
          <a:p>
            <a:pPr algn="l"/>
            <a:br>
              <a:rPr lang="en-GB"/>
            </a:br>
            <a:endParaRPr lang="en-GB" b="0" i="0">
              <a:solidFill>
                <a:srgbClr val="212529"/>
              </a:solidFill>
              <a:effectLst/>
              <a:latin typeface="circular-std-book"/>
            </a:endParaRPr>
          </a:p>
          <a:p>
            <a:br>
              <a:rPr lang="en-GB"/>
            </a:br>
            <a:endParaRPr lang="en-GB"/>
          </a:p>
        </p:txBody>
      </p:sp>
      <p:sp>
        <p:nvSpPr>
          <p:cNvPr id="4" name="Slide Number Placeholder 3"/>
          <p:cNvSpPr>
            <a:spLocks noGrp="1"/>
          </p:cNvSpPr>
          <p:nvPr>
            <p:ph type="sldNum" sz="quarter" idx="5"/>
          </p:nvPr>
        </p:nvSpPr>
        <p:spPr/>
        <p:txBody>
          <a:bodyPr/>
          <a:lstStyle/>
          <a:p>
            <a:fld id="{C61AA1B0-6674-47E2-A806-BB52131062EA}" type="slidenum">
              <a:rPr lang="en-GB" smtClean="0"/>
              <a:t>7</a:t>
            </a:fld>
            <a:endParaRPr lang="en-GB"/>
          </a:p>
        </p:txBody>
      </p:sp>
    </p:spTree>
    <p:extLst>
      <p:ext uri="{BB962C8B-B14F-4D97-AF65-F5344CB8AC3E}">
        <p14:creationId xmlns:p14="http://schemas.microsoft.com/office/powerpoint/2010/main" val="1382640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Quality may drive price</a:t>
            </a:r>
          </a:p>
          <a:p>
            <a:r>
              <a:rPr lang="en-GB"/>
              <a:t>Competition may drive price</a:t>
            </a:r>
          </a:p>
          <a:p>
            <a:r>
              <a:rPr lang="en-GB"/>
              <a:t>What other things?</a:t>
            </a:r>
          </a:p>
          <a:p>
            <a:r>
              <a:rPr lang="en-GB"/>
              <a:t>Price often can be linked to less services and facilities? Think of the hotel </a:t>
            </a:r>
          </a:p>
          <a:p>
            <a:r>
              <a:rPr lang="en-GB"/>
              <a:t>Low price doesn’t necessarily mean low quality think about LIDL and Aldi supermarkets came into the UK to take on Tesco and Sainsburys  </a:t>
            </a:r>
          </a:p>
        </p:txBody>
      </p:sp>
      <p:sp>
        <p:nvSpPr>
          <p:cNvPr id="4" name="Slide Number Placeholder 3"/>
          <p:cNvSpPr>
            <a:spLocks noGrp="1"/>
          </p:cNvSpPr>
          <p:nvPr>
            <p:ph type="sldNum" sz="quarter" idx="5"/>
          </p:nvPr>
        </p:nvSpPr>
        <p:spPr/>
        <p:txBody>
          <a:bodyPr/>
          <a:lstStyle/>
          <a:p>
            <a:fld id="{C61AA1B0-6674-47E2-A806-BB52131062EA}" type="slidenum">
              <a:rPr lang="en-GB" smtClean="0"/>
              <a:t>8</a:t>
            </a:fld>
            <a:endParaRPr lang="en-GB"/>
          </a:p>
        </p:txBody>
      </p:sp>
    </p:spTree>
    <p:extLst>
      <p:ext uri="{BB962C8B-B14F-4D97-AF65-F5344CB8AC3E}">
        <p14:creationId xmlns:p14="http://schemas.microsoft.com/office/powerpoint/2010/main" val="934226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Linked </a:t>
            </a:r>
            <a:r>
              <a:rPr lang="en-GB" err="1"/>
              <a:t>tp</a:t>
            </a:r>
            <a:r>
              <a:rPr lang="en-GB"/>
              <a:t> what we think its worth ….</a:t>
            </a:r>
          </a:p>
          <a:p>
            <a:r>
              <a:rPr lang="en-GB"/>
              <a:t>Links to branding –</a:t>
            </a:r>
          </a:p>
        </p:txBody>
      </p:sp>
      <p:sp>
        <p:nvSpPr>
          <p:cNvPr id="4" name="Slide Number Placeholder 3"/>
          <p:cNvSpPr>
            <a:spLocks noGrp="1"/>
          </p:cNvSpPr>
          <p:nvPr>
            <p:ph type="sldNum" sz="quarter" idx="5"/>
          </p:nvPr>
        </p:nvSpPr>
        <p:spPr/>
        <p:txBody>
          <a:bodyPr/>
          <a:lstStyle/>
          <a:p>
            <a:fld id="{C61AA1B0-6674-47E2-A806-BB52131062EA}" type="slidenum">
              <a:rPr lang="en-GB" smtClean="0"/>
              <a:t>9</a:t>
            </a:fld>
            <a:endParaRPr lang="en-GB"/>
          </a:p>
        </p:txBody>
      </p:sp>
    </p:spTree>
    <p:extLst>
      <p:ext uri="{BB962C8B-B14F-4D97-AF65-F5344CB8AC3E}">
        <p14:creationId xmlns:p14="http://schemas.microsoft.com/office/powerpoint/2010/main" val="33786087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61AA1B0-6674-47E2-A806-BB52131062EA}" type="slidenum">
              <a:rPr lang="en-GB" smtClean="0"/>
              <a:t>10</a:t>
            </a:fld>
            <a:endParaRPr lang="en-GB"/>
          </a:p>
        </p:txBody>
      </p:sp>
    </p:spTree>
    <p:extLst>
      <p:ext uri="{BB962C8B-B14F-4D97-AF65-F5344CB8AC3E}">
        <p14:creationId xmlns:p14="http://schemas.microsoft.com/office/powerpoint/2010/main" val="478376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61AA1B0-6674-47E2-A806-BB52131062EA}" type="slidenum">
              <a:rPr lang="en-GB" smtClean="0"/>
              <a:t>11</a:t>
            </a:fld>
            <a:endParaRPr lang="en-GB"/>
          </a:p>
        </p:txBody>
      </p:sp>
    </p:spTree>
    <p:extLst>
      <p:ext uri="{BB962C8B-B14F-4D97-AF65-F5344CB8AC3E}">
        <p14:creationId xmlns:p14="http://schemas.microsoft.com/office/powerpoint/2010/main" val="23824343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sort of things would you consider?</a:t>
            </a:r>
          </a:p>
          <a:p>
            <a:r>
              <a:rPr lang="en-GB" err="1"/>
              <a:t>Advertsising</a:t>
            </a:r>
            <a:r>
              <a:rPr lang="en-GB"/>
              <a:t> </a:t>
            </a:r>
          </a:p>
          <a:p>
            <a:endParaRPr lang="en-GB"/>
          </a:p>
          <a:p>
            <a:r>
              <a:rPr lang="en-GB"/>
              <a:t>Linked to MARCOM all the communications to the customer -</a:t>
            </a:r>
          </a:p>
        </p:txBody>
      </p:sp>
      <p:sp>
        <p:nvSpPr>
          <p:cNvPr id="4" name="Slide Number Placeholder 3"/>
          <p:cNvSpPr>
            <a:spLocks noGrp="1"/>
          </p:cNvSpPr>
          <p:nvPr>
            <p:ph type="sldNum" sz="quarter" idx="5"/>
          </p:nvPr>
        </p:nvSpPr>
        <p:spPr/>
        <p:txBody>
          <a:bodyPr/>
          <a:lstStyle/>
          <a:p>
            <a:fld id="{C61AA1B0-6674-47E2-A806-BB52131062EA}" type="slidenum">
              <a:rPr lang="en-GB" smtClean="0"/>
              <a:t>12</a:t>
            </a:fld>
            <a:endParaRPr lang="en-GB"/>
          </a:p>
        </p:txBody>
      </p:sp>
    </p:spTree>
    <p:extLst>
      <p:ext uri="{BB962C8B-B14F-4D97-AF65-F5344CB8AC3E}">
        <p14:creationId xmlns:p14="http://schemas.microsoft.com/office/powerpoint/2010/main" val="11060396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Cristiano </a:t>
            </a:r>
            <a:r>
              <a:rPr lang="en-GB" err="1"/>
              <a:t>renoldo</a:t>
            </a:r>
            <a:r>
              <a:rPr lang="en-GB"/>
              <a:t> has his own hotel in Portugal.</a:t>
            </a:r>
          </a:p>
        </p:txBody>
      </p:sp>
      <p:sp>
        <p:nvSpPr>
          <p:cNvPr id="4" name="Slide Number Placeholder 3"/>
          <p:cNvSpPr>
            <a:spLocks noGrp="1"/>
          </p:cNvSpPr>
          <p:nvPr>
            <p:ph type="sldNum" sz="quarter" idx="5"/>
          </p:nvPr>
        </p:nvSpPr>
        <p:spPr/>
        <p:txBody>
          <a:bodyPr/>
          <a:lstStyle/>
          <a:p>
            <a:fld id="{C61AA1B0-6674-47E2-A806-BB52131062EA}" type="slidenum">
              <a:rPr lang="en-GB" smtClean="0"/>
              <a:t>14</a:t>
            </a:fld>
            <a:endParaRPr lang="en-GB"/>
          </a:p>
        </p:txBody>
      </p:sp>
    </p:spTree>
    <p:extLst>
      <p:ext uri="{BB962C8B-B14F-4D97-AF65-F5344CB8AC3E}">
        <p14:creationId xmlns:p14="http://schemas.microsoft.com/office/powerpoint/2010/main" val="19284132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Lets look at an article  from </a:t>
            </a:r>
            <a:r>
              <a:rPr lang="en-GB" b="0" i="0" u="none" strike="noStrike">
                <a:solidFill>
                  <a:srgbClr val="000000"/>
                </a:solidFill>
                <a:effectLst/>
                <a:latin typeface="Arial" panose="020B0604020202020204" pitchFamily="34" charset="0"/>
              </a:rPr>
              <a:t>Lauren Levin – Chief Marketing Officer for Moxy Hotels </a:t>
            </a:r>
            <a:r>
              <a:rPr lang="en-US" b="0" i="0">
                <a:solidFill>
                  <a:srgbClr val="FFFFFF"/>
                </a:solidFill>
                <a:effectLst/>
                <a:latin typeface="Arial" panose="020B0604020202020204" pitchFamily="34" charset="0"/>
              </a:rPr>
              <a:t>​</a:t>
            </a:r>
          </a:p>
          <a:p>
            <a:endParaRPr lang="en-GB"/>
          </a:p>
        </p:txBody>
      </p:sp>
      <p:sp>
        <p:nvSpPr>
          <p:cNvPr id="4" name="Slide Number Placeholder 3"/>
          <p:cNvSpPr>
            <a:spLocks noGrp="1"/>
          </p:cNvSpPr>
          <p:nvPr>
            <p:ph type="sldNum" sz="quarter" idx="5"/>
          </p:nvPr>
        </p:nvSpPr>
        <p:spPr/>
        <p:txBody>
          <a:bodyPr/>
          <a:lstStyle/>
          <a:p>
            <a:fld id="{C61AA1B0-6674-47E2-A806-BB52131062EA}" type="slidenum">
              <a:rPr lang="en-GB" smtClean="0"/>
              <a:t>15</a:t>
            </a:fld>
            <a:endParaRPr lang="en-GB"/>
          </a:p>
        </p:txBody>
      </p:sp>
    </p:spTree>
    <p:extLst>
      <p:ext uri="{BB962C8B-B14F-4D97-AF65-F5344CB8AC3E}">
        <p14:creationId xmlns:p14="http://schemas.microsoft.com/office/powerpoint/2010/main" val="26701232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t>
            </a:r>
            <a:r>
              <a:rPr lang="en-GB" err="1"/>
              <a:t>promtotions</a:t>
            </a:r>
            <a:r>
              <a:rPr lang="en-GB"/>
              <a:t> </a:t>
            </a:r>
          </a:p>
        </p:txBody>
      </p:sp>
      <p:sp>
        <p:nvSpPr>
          <p:cNvPr id="4" name="Slide Number Placeholder 3"/>
          <p:cNvSpPr>
            <a:spLocks noGrp="1"/>
          </p:cNvSpPr>
          <p:nvPr>
            <p:ph type="sldNum" sz="quarter" idx="5"/>
          </p:nvPr>
        </p:nvSpPr>
        <p:spPr/>
        <p:txBody>
          <a:bodyPr/>
          <a:lstStyle/>
          <a:p>
            <a:fld id="{C61AA1B0-6674-47E2-A806-BB52131062EA}" type="slidenum">
              <a:rPr lang="en-GB" smtClean="0"/>
              <a:t>16</a:t>
            </a:fld>
            <a:endParaRPr lang="en-GB"/>
          </a:p>
        </p:txBody>
      </p:sp>
    </p:spTree>
    <p:extLst>
      <p:ext uri="{BB962C8B-B14F-4D97-AF65-F5344CB8AC3E}">
        <p14:creationId xmlns:p14="http://schemas.microsoft.com/office/powerpoint/2010/main" val="35388450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Communications Mix defines the ways you communicate with your customers,</a:t>
            </a:r>
          </a:p>
          <a:p>
            <a:r>
              <a:rPr lang="en-GB"/>
              <a:t> i.e. the tools you use.</a:t>
            </a:r>
          </a:p>
          <a:p>
            <a:endParaRPr lang="en-GB"/>
          </a:p>
          <a:p>
            <a:pPr algn="l" fontAlgn="base">
              <a:buFont typeface="+mj-lt"/>
              <a:buNone/>
            </a:pPr>
            <a:r>
              <a:rPr lang="en-GB" b="0" i="0" u="sng">
                <a:solidFill>
                  <a:srgbClr val="3A3A3A"/>
                </a:solidFill>
                <a:effectLst/>
                <a:latin typeface="Helvetica" panose="020B0604020202020204" pitchFamily="34" charset="0"/>
              </a:rPr>
              <a:t>Advertising:</a:t>
            </a:r>
            <a:r>
              <a:rPr lang="en-GB" b="0" i="0">
                <a:solidFill>
                  <a:srgbClr val="3A3A3A"/>
                </a:solidFill>
                <a:effectLst/>
                <a:latin typeface="Helvetica" panose="020B0604020202020204" pitchFamily="34" charset="0"/>
              </a:rPr>
              <a:t> This tool of IMC refers to any paid form of non personal promotions of products and services by a public figure and identified sponsor. The various forms of media used are print, broadcast, network, electronic and display. Advertising form of communication reached geographically dispersed consumers.</a:t>
            </a:r>
          </a:p>
          <a:p>
            <a:pPr algn="l" fontAlgn="base">
              <a:buFont typeface="+mj-lt"/>
              <a:buNone/>
            </a:pPr>
            <a:endParaRPr lang="en-GB" b="0" i="0" u="none">
              <a:solidFill>
                <a:srgbClr val="3A3A3A"/>
              </a:solidFill>
              <a:effectLst/>
              <a:latin typeface="Helvetica" panose="020B0604020202020204" pitchFamily="34" charset="0"/>
            </a:endParaRPr>
          </a:p>
          <a:p>
            <a:pPr algn="l" fontAlgn="base">
              <a:buFont typeface="+mj-lt"/>
              <a:buNone/>
            </a:pPr>
            <a:r>
              <a:rPr lang="en-GB" b="0" i="0" u="sng">
                <a:solidFill>
                  <a:srgbClr val="3A3A3A"/>
                </a:solidFill>
                <a:effectLst/>
                <a:latin typeface="Helvetica" panose="020B0604020202020204" pitchFamily="34" charset="0"/>
              </a:rPr>
              <a:t>Sales Promotions: </a:t>
            </a:r>
            <a:r>
              <a:rPr lang="en-GB" b="0" i="0">
                <a:solidFill>
                  <a:srgbClr val="3A3A3A"/>
                </a:solidFill>
                <a:effectLst/>
                <a:latin typeface="Helvetica" panose="020B0604020202020204" pitchFamily="34" charset="0"/>
              </a:rPr>
              <a:t>Sales promotions are a variety of short-term incentive to encourage trial or purchase of product or service. This usually includes consumer promotions- such as distribution of free samples, coupons on purchase of higher quantity, discounts and premiums or trade promotions, focusing on retailers, such as display and merchandising allowances, volume discounts, pay for performance incentives and incentives on salespersons.</a:t>
            </a:r>
          </a:p>
          <a:p>
            <a:pPr algn="l" fontAlgn="base">
              <a:buFont typeface="+mj-lt"/>
              <a:buAutoNum type="arabicPeriod"/>
            </a:pPr>
            <a:endParaRPr lang="en-GB" b="0" i="0">
              <a:solidFill>
                <a:srgbClr val="3A3A3A"/>
              </a:solidFill>
              <a:effectLst/>
              <a:latin typeface="Helvetica" panose="020B0604020202020204" pitchFamily="34" charset="0"/>
            </a:endParaRPr>
          </a:p>
          <a:p>
            <a:pPr algn="l" fontAlgn="base">
              <a:buFont typeface="+mj-lt"/>
              <a:buNone/>
            </a:pPr>
            <a:r>
              <a:rPr lang="en-GB" b="0" i="0" u="sng">
                <a:solidFill>
                  <a:srgbClr val="3A3A3A"/>
                </a:solidFill>
                <a:effectLst/>
                <a:latin typeface="Helvetica" panose="020B0604020202020204" pitchFamily="34" charset="0"/>
              </a:rPr>
              <a:t>Personal Selling: </a:t>
            </a:r>
            <a:r>
              <a:rPr lang="en-GB" b="0" i="0">
                <a:solidFill>
                  <a:srgbClr val="3A3A3A"/>
                </a:solidFill>
                <a:effectLst/>
                <a:latin typeface="Helvetica" panose="020B0604020202020204" pitchFamily="34" charset="0"/>
              </a:rPr>
              <a:t>This tool of marketing is done through face-to-face interaction with consumers. The whole purpose of personal selling is making presentations, answering questions and taking orders. Personal selling helps in maintaining long term relations with the customer. The main advantage is that the message can be customized as per the needs of the customer.</a:t>
            </a:r>
          </a:p>
          <a:p>
            <a:pPr algn="l" fontAlgn="base">
              <a:buFont typeface="+mj-lt"/>
              <a:buAutoNum type="arabicPeriod"/>
            </a:pPr>
            <a:endParaRPr lang="en-GB" b="0" i="0">
              <a:solidFill>
                <a:srgbClr val="3A3A3A"/>
              </a:solidFill>
              <a:effectLst/>
              <a:latin typeface="Helvetica" panose="020B0604020202020204" pitchFamily="34" charset="0"/>
            </a:endParaRPr>
          </a:p>
          <a:p>
            <a:pPr algn="l" fontAlgn="base">
              <a:buFont typeface="+mj-lt"/>
              <a:buNone/>
            </a:pPr>
            <a:r>
              <a:rPr lang="en-GB" b="0" i="0" u="sng">
                <a:solidFill>
                  <a:srgbClr val="3A3A3A"/>
                </a:solidFill>
                <a:effectLst/>
                <a:latin typeface="Helvetica" panose="020B0604020202020204" pitchFamily="34" charset="0"/>
              </a:rPr>
              <a:t>Public Relations: </a:t>
            </a:r>
            <a:r>
              <a:rPr lang="en-GB" b="0" i="0">
                <a:solidFill>
                  <a:srgbClr val="3A3A3A"/>
                </a:solidFill>
                <a:effectLst/>
                <a:latin typeface="Helvetica" panose="020B0604020202020204" pitchFamily="34" charset="0"/>
              </a:rPr>
              <a:t>PR is a two way communication process which is directed towards improving the relationship between the organization and the public. This method of communication monitors the feedback of the customers and adjusts its message for providing maximum benefits to them.</a:t>
            </a:r>
          </a:p>
          <a:p>
            <a:pPr marL="0" indent="0">
              <a:buNone/>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sng">
                <a:solidFill>
                  <a:srgbClr val="3A3A3A"/>
                </a:solidFill>
                <a:effectLst/>
                <a:latin typeface="Helvetica" panose="020B0604020202020204" pitchFamily="34" charset="0"/>
              </a:rPr>
              <a:t>Direct Marketing: </a:t>
            </a:r>
            <a:r>
              <a:rPr lang="en-GB" b="0" i="0">
                <a:solidFill>
                  <a:srgbClr val="3A3A3A"/>
                </a:solidFill>
                <a:effectLst/>
                <a:latin typeface="Helvetica" panose="020B0604020202020204" pitchFamily="34" charset="0"/>
              </a:rPr>
              <a:t>This method of communication includes the usage of mail, telephones, fax or internet to communicate with or respond back to the customers or prospects. Companies usually have a database of contact details of consumer through which they directly contact the customers to send catalogues and other marketing material making it easier for the consumer to purchase online.</a:t>
            </a:r>
          </a:p>
        </p:txBody>
      </p:sp>
      <p:sp>
        <p:nvSpPr>
          <p:cNvPr id="4" name="Slide Number Placeholder 3"/>
          <p:cNvSpPr>
            <a:spLocks noGrp="1"/>
          </p:cNvSpPr>
          <p:nvPr>
            <p:ph type="sldNum" sz="quarter" idx="5"/>
          </p:nvPr>
        </p:nvSpPr>
        <p:spPr/>
        <p:txBody>
          <a:bodyPr/>
          <a:lstStyle/>
          <a:p>
            <a:fld id="{AC058A7A-2F28-4122-82DE-A9C27F33DB3C}" type="slidenum">
              <a:rPr lang="en-GB" smtClean="0"/>
              <a:t>17</a:t>
            </a:fld>
            <a:endParaRPr lang="en-GB"/>
          </a:p>
        </p:txBody>
      </p:sp>
    </p:spTree>
    <p:extLst>
      <p:ext uri="{BB962C8B-B14F-4D97-AF65-F5344CB8AC3E}">
        <p14:creationId xmlns:p14="http://schemas.microsoft.com/office/powerpoint/2010/main" val="30065778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None/>
            </a:pPr>
            <a:endParaRPr lang="en-GB" sz="12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C058A7A-2F28-4122-82DE-A9C27F33DB3C}" type="slidenum">
              <a:rPr lang="en-GB" smtClean="0"/>
              <a:t>18</a:t>
            </a:fld>
            <a:endParaRPr lang="en-GB"/>
          </a:p>
        </p:txBody>
      </p:sp>
    </p:spTree>
    <p:extLst>
      <p:ext uri="{BB962C8B-B14F-4D97-AF65-F5344CB8AC3E}">
        <p14:creationId xmlns:p14="http://schemas.microsoft.com/office/powerpoint/2010/main" val="26187042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Brand building may influence your for future purchase </a:t>
            </a:r>
          </a:p>
        </p:txBody>
      </p:sp>
      <p:sp>
        <p:nvSpPr>
          <p:cNvPr id="4" name="Slide Number Placeholder 3"/>
          <p:cNvSpPr>
            <a:spLocks noGrp="1"/>
          </p:cNvSpPr>
          <p:nvPr>
            <p:ph type="sldNum" sz="quarter" idx="5"/>
          </p:nvPr>
        </p:nvSpPr>
        <p:spPr/>
        <p:txBody>
          <a:bodyPr/>
          <a:lstStyle/>
          <a:p>
            <a:fld id="{C61AA1B0-6674-47E2-A806-BB52131062EA}" type="slidenum">
              <a:rPr lang="en-GB" smtClean="0"/>
              <a:t>19</a:t>
            </a:fld>
            <a:endParaRPr lang="en-GB"/>
          </a:p>
        </p:txBody>
      </p:sp>
    </p:spTree>
    <p:extLst>
      <p:ext uri="{BB962C8B-B14F-4D97-AF65-F5344CB8AC3E}">
        <p14:creationId xmlns:p14="http://schemas.microsoft.com/office/powerpoint/2010/main" val="41051740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61AA1B0-6674-47E2-A806-BB52131062EA}" type="slidenum">
              <a:rPr lang="en-GB" smtClean="0"/>
              <a:t>20</a:t>
            </a:fld>
            <a:endParaRPr lang="en-GB"/>
          </a:p>
        </p:txBody>
      </p:sp>
    </p:spTree>
    <p:extLst>
      <p:ext uri="{BB962C8B-B14F-4D97-AF65-F5344CB8AC3E}">
        <p14:creationId xmlns:p14="http://schemas.microsoft.com/office/powerpoint/2010/main" val="2523807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look at this example of physical environment as part of the offering from a brand </a:t>
            </a:r>
          </a:p>
          <a:p>
            <a:r>
              <a:rPr lang="en-GB"/>
              <a:t>Lets discuss some of the things that are said:</a:t>
            </a:r>
          </a:p>
          <a:p>
            <a:endParaRPr lang="en-GB"/>
          </a:p>
          <a:p>
            <a:r>
              <a:rPr lang="en-GB"/>
              <a:t>See what the land has to offer</a:t>
            </a:r>
          </a:p>
          <a:p>
            <a:r>
              <a:rPr lang="en-GB"/>
              <a:t>Culture of the destination</a:t>
            </a:r>
          </a:p>
          <a:p>
            <a:r>
              <a:rPr lang="en-GB"/>
              <a:t>Lifestyle</a:t>
            </a:r>
          </a:p>
          <a:p>
            <a:r>
              <a:rPr lang="en-GB"/>
              <a:t>Truly grateful </a:t>
            </a:r>
          </a:p>
        </p:txBody>
      </p:sp>
      <p:sp>
        <p:nvSpPr>
          <p:cNvPr id="4" name="Slide Number Placeholder 3"/>
          <p:cNvSpPr>
            <a:spLocks noGrp="1"/>
          </p:cNvSpPr>
          <p:nvPr>
            <p:ph type="sldNum" sz="quarter" idx="5"/>
          </p:nvPr>
        </p:nvSpPr>
        <p:spPr/>
        <p:txBody>
          <a:bodyPr/>
          <a:lstStyle/>
          <a:p>
            <a:fld id="{C61AA1B0-6674-47E2-A806-BB52131062EA}" type="slidenum">
              <a:rPr lang="en-GB" smtClean="0"/>
              <a:t>24</a:t>
            </a:fld>
            <a:endParaRPr lang="en-GB"/>
          </a:p>
        </p:txBody>
      </p:sp>
    </p:spTree>
    <p:extLst>
      <p:ext uri="{BB962C8B-B14F-4D97-AF65-F5344CB8AC3E}">
        <p14:creationId xmlns:p14="http://schemas.microsoft.com/office/powerpoint/2010/main" val="1432714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Process people </a:t>
            </a:r>
          </a:p>
        </p:txBody>
      </p:sp>
      <p:sp>
        <p:nvSpPr>
          <p:cNvPr id="4" name="Slide Number Placeholder 3"/>
          <p:cNvSpPr>
            <a:spLocks noGrp="1"/>
          </p:cNvSpPr>
          <p:nvPr>
            <p:ph type="sldNum" sz="quarter" idx="5"/>
          </p:nvPr>
        </p:nvSpPr>
        <p:spPr/>
        <p:txBody>
          <a:bodyPr/>
          <a:lstStyle/>
          <a:p>
            <a:fld id="{C61AA1B0-6674-47E2-A806-BB52131062EA}" type="slidenum">
              <a:rPr lang="en-GB" smtClean="0"/>
              <a:t>25</a:t>
            </a:fld>
            <a:endParaRPr lang="en-GB"/>
          </a:p>
        </p:txBody>
      </p:sp>
    </p:spTree>
    <p:extLst>
      <p:ext uri="{BB962C8B-B14F-4D97-AF65-F5344CB8AC3E}">
        <p14:creationId xmlns:p14="http://schemas.microsoft.com/office/powerpoint/2010/main" val="584490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Npw</a:t>
            </a:r>
            <a:r>
              <a:rPr lang="en-GB"/>
              <a:t> look what you have written down can you put them in the marketing mix categories. </a:t>
            </a:r>
          </a:p>
        </p:txBody>
      </p:sp>
      <p:sp>
        <p:nvSpPr>
          <p:cNvPr id="4" name="Slide Number Placeholder 3"/>
          <p:cNvSpPr>
            <a:spLocks noGrp="1"/>
          </p:cNvSpPr>
          <p:nvPr>
            <p:ph type="sldNum" sz="quarter" idx="5"/>
          </p:nvPr>
        </p:nvSpPr>
        <p:spPr/>
        <p:txBody>
          <a:bodyPr/>
          <a:lstStyle/>
          <a:p>
            <a:fld id="{C61AA1B0-6674-47E2-A806-BB52131062EA}" type="slidenum">
              <a:rPr lang="en-GB" smtClean="0"/>
              <a:t>31</a:t>
            </a:fld>
            <a:endParaRPr lang="en-GB"/>
          </a:p>
        </p:txBody>
      </p:sp>
    </p:spTree>
    <p:extLst>
      <p:ext uri="{BB962C8B-B14F-4D97-AF65-F5344CB8AC3E}">
        <p14:creationId xmlns:p14="http://schemas.microsoft.com/office/powerpoint/2010/main" val="33044224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61AA1B0-6674-47E2-A806-BB52131062EA}" type="slidenum">
              <a:rPr lang="en-GB" smtClean="0"/>
              <a:t>33</a:t>
            </a:fld>
            <a:endParaRPr lang="en-GB"/>
          </a:p>
        </p:txBody>
      </p:sp>
    </p:spTree>
    <p:extLst>
      <p:ext uri="{BB962C8B-B14F-4D97-AF65-F5344CB8AC3E}">
        <p14:creationId xmlns:p14="http://schemas.microsoft.com/office/powerpoint/2010/main" val="28538323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61AA1B0-6674-47E2-A806-BB52131062EA}" type="slidenum">
              <a:rPr lang="en-GB" smtClean="0"/>
              <a:t>34</a:t>
            </a:fld>
            <a:endParaRPr lang="en-GB"/>
          </a:p>
        </p:txBody>
      </p:sp>
    </p:spTree>
    <p:extLst>
      <p:ext uri="{BB962C8B-B14F-4D97-AF65-F5344CB8AC3E}">
        <p14:creationId xmlns:p14="http://schemas.microsoft.com/office/powerpoint/2010/main" val="30915242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solidFill>
                  <a:prstClr val="black"/>
                </a:solidFill>
                <a:latin typeface="Calibri" panose="020F0502020204030204"/>
              </a:rPr>
              <a:t>A</a:t>
            </a: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 great tool for posters leaflets, social media posts animated videos, web banners and other marketing content.</a:t>
            </a:r>
            <a:endParaRPr lang="en-GB"/>
          </a:p>
          <a:p>
            <a:endParaRPr lang="en-GB"/>
          </a:p>
          <a:p>
            <a:r>
              <a:rPr lang="en-GB"/>
              <a:t>You guys will need to create your own accounts and set a submissions box, ideally one for each of your sessions. </a:t>
            </a:r>
          </a:p>
          <a:p>
            <a:endParaRPr lang="en-GB"/>
          </a:p>
          <a:p>
            <a:r>
              <a:rPr lang="en-GB"/>
              <a:t>Copy and paste the student instructions (I will show you how </a:t>
            </a:r>
            <a:r>
              <a:rPr lang="en-GB">
                <a:sym typeface="Wingdings" panose="05000000000000000000" pitchFamily="2" charset="2"/>
              </a:rPr>
              <a:t>)</a:t>
            </a:r>
            <a:endParaRPr lang="en-GB"/>
          </a:p>
        </p:txBody>
      </p:sp>
      <p:sp>
        <p:nvSpPr>
          <p:cNvPr id="4" name="Slide Number Placeholder 3"/>
          <p:cNvSpPr>
            <a:spLocks noGrp="1"/>
          </p:cNvSpPr>
          <p:nvPr>
            <p:ph type="sldNum" sz="quarter" idx="5"/>
          </p:nvPr>
        </p:nvSpPr>
        <p:spPr/>
        <p:txBody>
          <a:bodyPr/>
          <a:lstStyle/>
          <a:p>
            <a:fld id="{F198CD88-6CC6-4FCE-AAD4-3DFA75E26F71}" type="slidenum">
              <a:rPr lang="en-GB" smtClean="0"/>
              <a:t>36</a:t>
            </a:fld>
            <a:endParaRPr lang="en-GB"/>
          </a:p>
        </p:txBody>
      </p:sp>
    </p:spTree>
    <p:extLst>
      <p:ext uri="{BB962C8B-B14F-4D97-AF65-F5344CB8AC3E}">
        <p14:creationId xmlns:p14="http://schemas.microsoft.com/office/powerpoint/2010/main" val="5442503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218043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78818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FE17809D-B959-4A2A-8F39-B78FF053FEEB}"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93DBB0-FCE7-40B1-BE64-F4F012E179C1}" type="slidenum">
              <a:rPr lang="en-GB" smtClean="0"/>
              <a:t>‹#›</a:t>
            </a:fld>
            <a:endParaRPr lang="en-GB"/>
          </a:p>
        </p:txBody>
      </p:sp>
    </p:spTree>
    <p:extLst>
      <p:ext uri="{BB962C8B-B14F-4D97-AF65-F5344CB8AC3E}">
        <p14:creationId xmlns:p14="http://schemas.microsoft.com/office/powerpoint/2010/main" val="2291815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E17809D-B959-4A2A-8F39-B78FF053FEEB}"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93DBB0-FCE7-40B1-BE64-F4F012E179C1}" type="slidenum">
              <a:rPr lang="en-GB" smtClean="0"/>
              <a:t>‹#›</a:t>
            </a:fld>
            <a:endParaRPr lang="en-GB"/>
          </a:p>
        </p:txBody>
      </p:sp>
    </p:spTree>
    <p:extLst>
      <p:ext uri="{BB962C8B-B14F-4D97-AF65-F5344CB8AC3E}">
        <p14:creationId xmlns:p14="http://schemas.microsoft.com/office/powerpoint/2010/main" val="22111077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E17809D-B959-4A2A-8F39-B78FF053FEEB}" type="datetimeFigureOut">
              <a:rPr lang="en-GB" smtClean="0"/>
              <a:t>23/10/2024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93DBB0-FCE7-40B1-BE64-F4F012E179C1}" type="slidenum">
              <a:rPr lang="en-GB" smtClean="0"/>
              <a:t>‹#›</a:t>
            </a:fld>
            <a:endParaRPr lang="en-GB"/>
          </a:p>
        </p:txBody>
      </p:sp>
    </p:spTree>
    <p:extLst>
      <p:ext uri="{BB962C8B-B14F-4D97-AF65-F5344CB8AC3E}">
        <p14:creationId xmlns:p14="http://schemas.microsoft.com/office/powerpoint/2010/main" val="37785721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E17809D-B959-4A2A-8F39-B78FF053FEEB}" type="datetimeFigureOut">
              <a:rPr lang="en-GB" smtClean="0"/>
              <a:t>23/10/2024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93DBB0-FCE7-40B1-BE64-F4F012E179C1}" type="slidenum">
              <a:rPr lang="en-GB" smtClean="0"/>
              <a:t>‹#›</a:t>
            </a:fld>
            <a:endParaRPr lang="en-GB"/>
          </a:p>
        </p:txBody>
      </p:sp>
    </p:spTree>
    <p:extLst>
      <p:ext uri="{BB962C8B-B14F-4D97-AF65-F5344CB8AC3E}">
        <p14:creationId xmlns:p14="http://schemas.microsoft.com/office/powerpoint/2010/main" val="3054659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17809D-B959-4A2A-8F39-B78FF053FEEB}" type="datetimeFigureOut">
              <a:rPr lang="en-GB" smtClean="0"/>
              <a:t>23/10/2024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93DBB0-FCE7-40B1-BE64-F4F012E179C1}" type="slidenum">
              <a:rPr lang="en-GB" smtClean="0"/>
              <a:t>‹#›</a:t>
            </a:fld>
            <a:endParaRPr lang="en-GB"/>
          </a:p>
        </p:txBody>
      </p:sp>
    </p:spTree>
    <p:extLst>
      <p:ext uri="{BB962C8B-B14F-4D97-AF65-F5344CB8AC3E}">
        <p14:creationId xmlns:p14="http://schemas.microsoft.com/office/powerpoint/2010/main" val="32725215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E17809D-B959-4A2A-8F39-B78FF053FEEB}"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93DBB0-FCE7-40B1-BE64-F4F012E179C1}" type="slidenum">
              <a:rPr lang="en-GB" smtClean="0"/>
              <a:t>‹#›</a:t>
            </a:fld>
            <a:endParaRPr lang="en-GB"/>
          </a:p>
        </p:txBody>
      </p:sp>
    </p:spTree>
    <p:extLst>
      <p:ext uri="{BB962C8B-B14F-4D97-AF65-F5344CB8AC3E}">
        <p14:creationId xmlns:p14="http://schemas.microsoft.com/office/powerpoint/2010/main" val="3607271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E17809D-B959-4A2A-8F39-B78FF053FEEB}"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93DBB0-FCE7-40B1-BE64-F4F012E179C1}" type="slidenum">
              <a:rPr lang="en-GB" smtClean="0"/>
              <a:t>‹#›</a:t>
            </a:fld>
            <a:endParaRPr lang="en-GB"/>
          </a:p>
        </p:txBody>
      </p:sp>
    </p:spTree>
    <p:extLst>
      <p:ext uri="{BB962C8B-B14F-4D97-AF65-F5344CB8AC3E}">
        <p14:creationId xmlns:p14="http://schemas.microsoft.com/office/powerpoint/2010/main" val="22373058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E17809D-B959-4A2A-8F39-B78FF053FEEB}"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93DBB0-FCE7-40B1-BE64-F4F012E179C1}" type="slidenum">
              <a:rPr lang="en-GB" smtClean="0"/>
              <a:t>‹#›</a:t>
            </a:fld>
            <a:endParaRPr lang="en-GB"/>
          </a:p>
        </p:txBody>
      </p:sp>
    </p:spTree>
    <p:extLst>
      <p:ext uri="{BB962C8B-B14F-4D97-AF65-F5344CB8AC3E}">
        <p14:creationId xmlns:p14="http://schemas.microsoft.com/office/powerpoint/2010/main" val="26667472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E17809D-B959-4A2A-8F39-B78FF053FEEB}"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93DBB0-FCE7-40B1-BE64-F4F012E179C1}" type="slidenum">
              <a:rPr lang="en-GB" smtClean="0"/>
              <a:t>‹#›</a:t>
            </a:fld>
            <a:endParaRPr lang="en-GB"/>
          </a:p>
        </p:txBody>
      </p:sp>
    </p:spTree>
    <p:extLst>
      <p:ext uri="{BB962C8B-B14F-4D97-AF65-F5344CB8AC3E}">
        <p14:creationId xmlns:p14="http://schemas.microsoft.com/office/powerpoint/2010/main" val="35504059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B1CC0-E625-6F53-1DB9-97EDB3DBB0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366D8AF-DABC-3AB7-3AE0-EA28093247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1819E8-4A85-65FF-6393-8F67D25A1DF0}"/>
              </a:ext>
            </a:extLst>
          </p:cNvPr>
          <p:cNvSpPr>
            <a:spLocks noGrp="1"/>
          </p:cNvSpPr>
          <p:nvPr>
            <p:ph type="dt" sz="half" idx="10"/>
          </p:nvPr>
        </p:nvSpPr>
        <p:spPr/>
        <p:txBody>
          <a:bodyPr/>
          <a:lstStyle/>
          <a:p>
            <a:fld id="{FE17809D-B959-4A2A-8F39-B78FF053FEEB}" type="datetimeFigureOut">
              <a:rPr lang="en-GB" smtClean="0"/>
              <a:t>23/10/2024</a:t>
            </a:fld>
            <a:endParaRPr lang="en-GB"/>
          </a:p>
        </p:txBody>
      </p:sp>
      <p:sp>
        <p:nvSpPr>
          <p:cNvPr id="5" name="Footer Placeholder 4">
            <a:extLst>
              <a:ext uri="{FF2B5EF4-FFF2-40B4-BE49-F238E27FC236}">
                <a16:creationId xmlns:a16="http://schemas.microsoft.com/office/drawing/2014/main" id="{2CB966CB-9265-F5E3-7D5A-D47A3CFB7A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B1AF56-8AFB-BF4D-A3AF-07701E6DAED5}"/>
              </a:ext>
            </a:extLst>
          </p:cNvPr>
          <p:cNvSpPr>
            <a:spLocks noGrp="1"/>
          </p:cNvSpPr>
          <p:nvPr>
            <p:ph type="sldNum" sz="quarter" idx="12"/>
          </p:nvPr>
        </p:nvSpPr>
        <p:spPr/>
        <p:txBody>
          <a:bodyPr/>
          <a:lstStyle/>
          <a:p>
            <a:fld id="{C093DBB0-FCE7-40B1-BE64-F4F012E179C1}" type="slidenum">
              <a:rPr lang="en-GB" smtClean="0"/>
              <a:t>‹#›</a:t>
            </a:fld>
            <a:endParaRPr lang="en-GB"/>
          </a:p>
        </p:txBody>
      </p:sp>
    </p:spTree>
    <p:extLst>
      <p:ext uri="{BB962C8B-B14F-4D97-AF65-F5344CB8AC3E}">
        <p14:creationId xmlns:p14="http://schemas.microsoft.com/office/powerpoint/2010/main" val="41822331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C0FF3-2450-76B5-8B6A-E8B5B70C16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659213D-3C20-8FBA-EA57-BEC6F35661B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FBC6DF-89F1-E5C9-3C9C-E7ED1160194A}"/>
              </a:ext>
            </a:extLst>
          </p:cNvPr>
          <p:cNvSpPr>
            <a:spLocks noGrp="1"/>
          </p:cNvSpPr>
          <p:nvPr>
            <p:ph type="dt" sz="half" idx="10"/>
          </p:nvPr>
        </p:nvSpPr>
        <p:spPr/>
        <p:txBody>
          <a:bodyPr/>
          <a:lstStyle/>
          <a:p>
            <a:fld id="{FE17809D-B959-4A2A-8F39-B78FF053FEEB}" type="datetimeFigureOut">
              <a:rPr lang="en-GB" smtClean="0"/>
              <a:t>23/10/2024</a:t>
            </a:fld>
            <a:endParaRPr lang="en-GB"/>
          </a:p>
        </p:txBody>
      </p:sp>
      <p:sp>
        <p:nvSpPr>
          <p:cNvPr id="5" name="Footer Placeholder 4">
            <a:extLst>
              <a:ext uri="{FF2B5EF4-FFF2-40B4-BE49-F238E27FC236}">
                <a16:creationId xmlns:a16="http://schemas.microsoft.com/office/drawing/2014/main" id="{4BCAB4F8-F08E-064A-0A39-CB79A4C612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2C2FB0-ED98-BA80-CB43-4C07E66558D5}"/>
              </a:ext>
            </a:extLst>
          </p:cNvPr>
          <p:cNvSpPr>
            <a:spLocks noGrp="1"/>
          </p:cNvSpPr>
          <p:nvPr>
            <p:ph type="sldNum" sz="quarter" idx="12"/>
          </p:nvPr>
        </p:nvSpPr>
        <p:spPr/>
        <p:txBody>
          <a:bodyPr/>
          <a:lstStyle/>
          <a:p>
            <a:fld id="{C093DBB0-FCE7-40B1-BE64-F4F012E179C1}" type="slidenum">
              <a:rPr lang="en-GB" smtClean="0"/>
              <a:t>‹#›</a:t>
            </a:fld>
            <a:endParaRPr lang="en-GB"/>
          </a:p>
        </p:txBody>
      </p:sp>
    </p:spTree>
    <p:extLst>
      <p:ext uri="{BB962C8B-B14F-4D97-AF65-F5344CB8AC3E}">
        <p14:creationId xmlns:p14="http://schemas.microsoft.com/office/powerpoint/2010/main" val="10736381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7780269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495376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96745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909055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503211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478382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536543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95006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2166717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7975287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181537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10" Type="http://schemas.openxmlformats.org/officeDocument/2006/relationships/image" Target="../media/image3.png"/><Relationship Id="rId4" Type="http://schemas.openxmlformats.org/officeDocument/2006/relationships/slideLayout" Target="../slideLayouts/slideLayout18.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17809D-B959-4A2A-8F39-B78FF053FEEB}" type="datetimeFigureOut">
              <a:rPr lang="en-GB" smtClean="0"/>
              <a:t>23/10/2024</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93DBB0-FCE7-40B1-BE64-F4F012E179C1}" type="slidenum">
              <a:rPr lang="en-GB" smtClean="0"/>
              <a:t>‹#›</a:t>
            </a:fld>
            <a:endParaRPr lang="en-GB"/>
          </a:p>
        </p:txBody>
      </p:sp>
      <p:pic>
        <p:nvPicPr>
          <p:cNvPr id="7" name="Picture 6"/>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7861555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84"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10/23/2024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116812144"/>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5" r:id="rId7"/>
    <p:sldLayoutId id="214748368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595913843"/>
      </p:ext>
    </p:extLst>
  </p:cSld>
  <p:clrMap bg1="lt1" tx1="dk1" bg2="lt2" tx2="dk2" accent1="accent1" accent2="accent2" accent3="accent3" accent4="accent4" accent5="accent5" accent6="accent6" hlink="hlink" folHlink="folHlink"/>
  <p:sldLayoutIdLst>
    <p:sldLayoutId id="2147483682" r:id="rId1"/>
    <p:sldLayoutId id="214748368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7.xml"/><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17.xml"/><Relationship Id="rId1" Type="http://schemas.openxmlformats.org/officeDocument/2006/relationships/video" Target="https://www.youtube.com/embed/mu1ga4WA_kQ?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16.xml"/><Relationship Id="rId5" Type="http://schemas.openxmlformats.org/officeDocument/2006/relationships/image" Target="../media/image21.png"/><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16.xml"/><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17.xml"/><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hyperlink" Target="https://www.thegonetwork.com/news/the-best-marketing-campaigns-of-2023-january-to-march" TargetMode="External"/><Relationship Id="rId7" Type="http://schemas.openxmlformats.org/officeDocument/2006/relationships/hyperlink" Target="https://youtu.be/N-DtNm3zK_o?si=RGuck3uqxfRWIoIj" TargetMode="External"/><Relationship Id="rId2" Type="http://schemas.openxmlformats.org/officeDocument/2006/relationships/notesSlide" Target="../notesSlides/notesSlide16.xml"/><Relationship Id="rId1" Type="http://schemas.openxmlformats.org/officeDocument/2006/relationships/slideLayout" Target="../slideLayouts/slideLayout16.xml"/><Relationship Id="rId6" Type="http://schemas.openxmlformats.org/officeDocument/2006/relationships/hyperlink" Target="https://youtu.be/FJKPmnyPqsg?si=FiGVyzZnL-Xq9y2N" TargetMode="External"/><Relationship Id="rId5" Type="http://schemas.openxmlformats.org/officeDocument/2006/relationships/hyperlink" Target="https://youtu.be/5JK7vjVaIvo?si=9BsyCk5XVIuBzS4i" TargetMode="External"/><Relationship Id="rId4" Type="http://schemas.openxmlformats.org/officeDocument/2006/relationships/hyperlink" Target="https://youtu.be/vUF7ja9ehIs?si=04M3BjoC7uvyhJ3E"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7.xml"/><Relationship Id="rId1" Type="http://schemas.openxmlformats.org/officeDocument/2006/relationships/video" Target="https://www.youtube.com/embed/RMLVEn1NkAE?feature=oembed" TargetMode="External"/><Relationship Id="rId4" Type="http://schemas.openxmlformats.org/officeDocument/2006/relationships/image" Target="../media/image32.jpeg"/></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8.xml"/><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5.png"/><Relationship Id="rId2" Type="http://schemas.openxmlformats.org/officeDocument/2006/relationships/diagramData" Target="../diagrams/data1.xml"/><Relationship Id="rId1" Type="http://schemas.openxmlformats.org/officeDocument/2006/relationships/slideLayout" Target="../slideLayouts/slideLayout1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9.xml"/><Relationship Id="rId1" Type="http://schemas.openxmlformats.org/officeDocument/2006/relationships/slideLayout" Target="../slideLayouts/slideLayout22.xml"/></Relationships>
</file>

<file path=ppt/slides/_rels/slide3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0.xml"/><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3" Type="http://schemas.openxmlformats.org/officeDocument/2006/relationships/hyperlink" Target="https://venngage.com/blog/creative-infographics/" TargetMode="External"/><Relationship Id="rId2" Type="http://schemas.openxmlformats.org/officeDocument/2006/relationships/hyperlink" Target="https://venngage.com/blog/visual-communication/" TargetMode="External"/><Relationship Id="rId1" Type="http://schemas.openxmlformats.org/officeDocument/2006/relationships/slideLayout" Target="../slideLayouts/slideLayout16.xml"/><Relationship Id="rId4" Type="http://schemas.openxmlformats.org/officeDocument/2006/relationships/image" Target="../media/image50.png"/></Relationships>
</file>

<file path=ppt/slides/_rels/slide36.xml.rels><?xml version="1.0" encoding="UTF-8" standalone="yes"?>
<Relationships xmlns="http://schemas.openxmlformats.org/package/2006/relationships"><Relationship Id="rId8" Type="http://schemas.openxmlformats.org/officeDocument/2006/relationships/image" Target="../media/image56.png"/><Relationship Id="rId3" Type="http://schemas.openxmlformats.org/officeDocument/2006/relationships/image" Target="../media/image51.jpeg"/><Relationship Id="rId7" Type="http://schemas.openxmlformats.org/officeDocument/2006/relationships/image" Target="../media/image55.png"/><Relationship Id="rId2" Type="http://schemas.openxmlformats.org/officeDocument/2006/relationships/notesSlide" Target="../notesSlides/notesSlide22.xml"/><Relationship Id="rId1" Type="http://schemas.openxmlformats.org/officeDocument/2006/relationships/slideLayout" Target="../slideLayouts/slideLayout16.xml"/><Relationship Id="rId6" Type="http://schemas.openxmlformats.org/officeDocument/2006/relationships/image" Target="../media/image54.png"/><Relationship Id="rId5" Type="http://schemas.openxmlformats.org/officeDocument/2006/relationships/image" Target="../media/image53.jpeg"/><Relationship Id="rId4" Type="http://schemas.openxmlformats.org/officeDocument/2006/relationships/image" Target="../media/image52.png"/><Relationship Id="rId9" Type="http://schemas.openxmlformats.org/officeDocument/2006/relationships/image" Target="../media/image2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6798400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E0222-5F85-4C6B-85A1-8681C498CA57}"/>
              </a:ext>
            </a:extLst>
          </p:cNvPr>
          <p:cNvSpPr>
            <a:spLocks noGrp="1"/>
          </p:cNvSpPr>
          <p:nvPr>
            <p:ph type="title"/>
          </p:nvPr>
        </p:nvSpPr>
        <p:spPr/>
        <p:txBody>
          <a:bodyPr>
            <a:normAutofit/>
          </a:bodyPr>
          <a:lstStyle/>
          <a:p>
            <a:r>
              <a:rPr lang="en-GB"/>
              <a:t>Have you awakened your inner lion?!</a:t>
            </a:r>
          </a:p>
        </p:txBody>
      </p:sp>
      <p:pic>
        <p:nvPicPr>
          <p:cNvPr id="4" name="Content Placeholder 3">
            <a:extLst>
              <a:ext uri="{FF2B5EF4-FFF2-40B4-BE49-F238E27FC236}">
                <a16:creationId xmlns:a16="http://schemas.microsoft.com/office/drawing/2014/main" id="{43ED1976-39EE-4C02-B4EF-555D6904AF45}"/>
              </a:ext>
            </a:extLst>
          </p:cNvPr>
          <p:cNvPicPr>
            <a:picLocks noGrp="1" noChangeAspect="1"/>
          </p:cNvPicPr>
          <p:nvPr>
            <p:ph idx="1"/>
          </p:nvPr>
        </p:nvPicPr>
        <p:blipFill>
          <a:blip r:embed="rId2"/>
          <a:stretch>
            <a:fillRect/>
          </a:stretch>
        </p:blipFill>
        <p:spPr>
          <a:xfrm>
            <a:off x="2999656" y="1700808"/>
            <a:ext cx="5616624" cy="3672408"/>
          </a:xfrm>
          <a:prstGeom prst="rect">
            <a:avLst/>
          </a:prstGeom>
        </p:spPr>
      </p:pic>
    </p:spTree>
    <p:extLst>
      <p:ext uri="{BB962C8B-B14F-4D97-AF65-F5344CB8AC3E}">
        <p14:creationId xmlns:p14="http://schemas.microsoft.com/office/powerpoint/2010/main" val="453881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Shape&#10;&#10;Description automatically generated">
            <a:extLst>
              <a:ext uri="{FF2B5EF4-FFF2-40B4-BE49-F238E27FC236}">
                <a16:creationId xmlns:a16="http://schemas.microsoft.com/office/drawing/2014/main" id="{8C629097-B0FF-4211-8C9C-7AE4646711B0}"/>
              </a:ext>
            </a:extLst>
          </p:cNvPr>
          <p:cNvPicPr>
            <a:picLocks noChangeAspect="1"/>
          </p:cNvPicPr>
          <p:nvPr/>
        </p:nvPicPr>
        <p:blipFill>
          <a:blip r:embed="rId3"/>
          <a:stretch>
            <a:fillRect/>
          </a:stretch>
        </p:blipFill>
        <p:spPr>
          <a:xfrm>
            <a:off x="266359" y="2491142"/>
            <a:ext cx="3356136" cy="3096344"/>
          </a:xfrm>
          <a:prstGeom prst="rect">
            <a:avLst/>
          </a:prstGeom>
        </p:spPr>
      </p:pic>
      <p:sp>
        <p:nvSpPr>
          <p:cNvPr id="6" name="TextBox 5">
            <a:extLst>
              <a:ext uri="{FF2B5EF4-FFF2-40B4-BE49-F238E27FC236}">
                <a16:creationId xmlns:a16="http://schemas.microsoft.com/office/drawing/2014/main" id="{F0572689-BD03-4511-9813-0F29957C0A7E}"/>
              </a:ext>
            </a:extLst>
          </p:cNvPr>
          <p:cNvSpPr txBox="1"/>
          <p:nvPr/>
        </p:nvSpPr>
        <p:spPr>
          <a:xfrm>
            <a:off x="385484" y="194156"/>
            <a:ext cx="288032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rgbClr val="0070C0"/>
                </a:solidFill>
              </a:rPr>
              <a:t>4 P’s Marketing MIX</a:t>
            </a:r>
          </a:p>
        </p:txBody>
      </p:sp>
      <p:sp>
        <p:nvSpPr>
          <p:cNvPr id="7" name="TextBox 6">
            <a:extLst>
              <a:ext uri="{FF2B5EF4-FFF2-40B4-BE49-F238E27FC236}">
                <a16:creationId xmlns:a16="http://schemas.microsoft.com/office/drawing/2014/main" id="{FFBFFA69-01A2-4D79-AA30-02FA55D601FC}"/>
              </a:ext>
            </a:extLst>
          </p:cNvPr>
          <p:cNvSpPr txBox="1"/>
          <p:nvPr/>
        </p:nvSpPr>
        <p:spPr>
          <a:xfrm>
            <a:off x="5375920" y="352623"/>
            <a:ext cx="509930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a:br>
            <a:endParaRPr lang="en-US"/>
          </a:p>
        </p:txBody>
      </p:sp>
      <p:sp>
        <p:nvSpPr>
          <p:cNvPr id="3" name="TextBox 2">
            <a:extLst>
              <a:ext uri="{FF2B5EF4-FFF2-40B4-BE49-F238E27FC236}">
                <a16:creationId xmlns:a16="http://schemas.microsoft.com/office/drawing/2014/main" id="{B2BC6A5A-E315-3520-AD82-B89CBB7D2CA8}"/>
              </a:ext>
            </a:extLst>
          </p:cNvPr>
          <p:cNvSpPr txBox="1"/>
          <p:nvPr/>
        </p:nvSpPr>
        <p:spPr>
          <a:xfrm>
            <a:off x="9098497" y="4982126"/>
            <a:ext cx="1800978" cy="369332"/>
          </a:xfrm>
          <a:prstGeom prst="rect">
            <a:avLst/>
          </a:prstGeom>
          <a:noFill/>
        </p:spPr>
        <p:txBody>
          <a:bodyPr wrap="square">
            <a:spAutoFit/>
          </a:bodyPr>
          <a:lstStyle/>
          <a:p>
            <a:r>
              <a:rPr lang="en-GB"/>
              <a:t>(McCarthy, 1960) </a:t>
            </a:r>
          </a:p>
        </p:txBody>
      </p:sp>
      <p:pic>
        <p:nvPicPr>
          <p:cNvPr id="2" name="Picture 2" descr="Eugene Jerome McCarthy - 213 - Marketing Mix">
            <a:extLst>
              <a:ext uri="{FF2B5EF4-FFF2-40B4-BE49-F238E27FC236}">
                <a16:creationId xmlns:a16="http://schemas.microsoft.com/office/drawing/2014/main" id="{F6536A4C-21BA-4027-4637-68C3B80D26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73994" y="3457916"/>
            <a:ext cx="2116717" cy="2394244"/>
          </a:xfrm>
          <a:prstGeom prst="rect">
            <a:avLst/>
          </a:prstGeom>
          <a:noFill/>
          <a:extLst>
            <a:ext uri="{909E8E84-426E-40DD-AFC4-6F175D3DCCD1}">
              <a14:hiddenFill xmlns:a14="http://schemas.microsoft.com/office/drawing/2010/main">
                <a:solidFill>
                  <a:srgbClr val="FFFFFF"/>
                </a:solidFill>
              </a14:hiddenFill>
            </a:ext>
          </a:extLst>
        </p:spPr>
      </p:pic>
      <p:sp>
        <p:nvSpPr>
          <p:cNvPr id="4" name="Subtitle 2">
            <a:extLst>
              <a:ext uri="{FF2B5EF4-FFF2-40B4-BE49-F238E27FC236}">
                <a16:creationId xmlns:a16="http://schemas.microsoft.com/office/drawing/2014/main" id="{1A35F4EF-C91A-BCE9-383C-D9065F040466}"/>
              </a:ext>
            </a:extLst>
          </p:cNvPr>
          <p:cNvSpPr txBox="1">
            <a:spLocks/>
          </p:cNvSpPr>
          <p:nvPr/>
        </p:nvSpPr>
        <p:spPr>
          <a:xfrm>
            <a:off x="4041475" y="5299805"/>
            <a:ext cx="6858000" cy="1655762"/>
          </a:xfrm>
          <a:prstGeom prst="rect">
            <a:avLst/>
          </a:prstGeom>
        </p:spPr>
        <p:txBody>
          <a:bodyPr vert="horz" lIns="91440" tIns="45720" rIns="91440" bIns="45720" rtlCol="0" anchor="t">
            <a:normAutofit/>
          </a:bodyPr>
          <a:lst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a:lstStyle>
          <a:p>
            <a:pPr marL="0" indent="0">
              <a:buNone/>
            </a:pPr>
            <a:r>
              <a:rPr lang="en-GB" sz="1800"/>
              <a:t>(Booms &amp; Bitner, 1981)</a:t>
            </a:r>
          </a:p>
        </p:txBody>
      </p:sp>
      <p:pic>
        <p:nvPicPr>
          <p:cNvPr id="8" name="Picture 4" descr="Bernard Henry Booms">
            <a:extLst>
              <a:ext uri="{FF2B5EF4-FFF2-40B4-BE49-F238E27FC236}">
                <a16:creationId xmlns:a16="http://schemas.microsoft.com/office/drawing/2014/main" id="{4D6EFA68-2664-669E-C7C1-A4B90120B4F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0261" r="10951"/>
          <a:stretch/>
        </p:blipFill>
        <p:spPr bwMode="auto">
          <a:xfrm>
            <a:off x="3984034" y="3743078"/>
            <a:ext cx="1067685" cy="149475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Mary Jo Bitner biography, a service marketing guru | ToolsHero">
            <a:extLst>
              <a:ext uri="{FF2B5EF4-FFF2-40B4-BE49-F238E27FC236}">
                <a16:creationId xmlns:a16="http://schemas.microsoft.com/office/drawing/2014/main" id="{8904F58E-DB12-18F4-BFD7-57DB8B75E90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65936" y="3733899"/>
            <a:ext cx="1067685" cy="149475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7577D0EB-2743-D8B8-3417-F33627F8F575}"/>
              </a:ext>
            </a:extLst>
          </p:cNvPr>
          <p:cNvPicPr>
            <a:picLocks noChangeAspect="1"/>
          </p:cNvPicPr>
          <p:nvPr/>
        </p:nvPicPr>
        <p:blipFill>
          <a:blip r:embed="rId7"/>
          <a:stretch>
            <a:fillRect/>
          </a:stretch>
        </p:blipFill>
        <p:spPr>
          <a:xfrm>
            <a:off x="7270012" y="123637"/>
            <a:ext cx="4778893" cy="3998340"/>
          </a:xfrm>
          <a:prstGeom prst="rect">
            <a:avLst/>
          </a:prstGeom>
        </p:spPr>
      </p:pic>
      <p:sp>
        <p:nvSpPr>
          <p:cNvPr id="14" name="TextBox 13">
            <a:extLst>
              <a:ext uri="{FF2B5EF4-FFF2-40B4-BE49-F238E27FC236}">
                <a16:creationId xmlns:a16="http://schemas.microsoft.com/office/drawing/2014/main" id="{4B5420FD-D9A8-A2D0-79AD-2215F16AD53A}"/>
              </a:ext>
            </a:extLst>
          </p:cNvPr>
          <p:cNvSpPr txBox="1"/>
          <p:nvPr/>
        </p:nvSpPr>
        <p:spPr>
          <a:xfrm>
            <a:off x="140361" y="878700"/>
            <a:ext cx="4778893" cy="1323439"/>
          </a:xfrm>
          <a:prstGeom prst="rect">
            <a:avLst/>
          </a:prstGeom>
          <a:noFill/>
        </p:spPr>
        <p:txBody>
          <a:bodyPr wrap="square" rtlCol="0">
            <a:spAutoFit/>
          </a:bodyPr>
          <a:lstStyle/>
          <a:p>
            <a:r>
              <a:rPr lang="en-GB"/>
              <a:t>‘</a:t>
            </a:r>
            <a:r>
              <a:rPr lang="en-GB" sz="2000"/>
              <a:t>The marketing mix is a set of marketing tools that a firm </a:t>
            </a:r>
          </a:p>
          <a:p>
            <a:r>
              <a:rPr lang="en-GB" sz="2000"/>
              <a:t>uses to pursue its marketing objectives’ (Kotler &amp; Kotler,2000) </a:t>
            </a:r>
          </a:p>
        </p:txBody>
      </p:sp>
      <p:sp>
        <p:nvSpPr>
          <p:cNvPr id="15" name="TextBox 14">
            <a:extLst>
              <a:ext uri="{FF2B5EF4-FFF2-40B4-BE49-F238E27FC236}">
                <a16:creationId xmlns:a16="http://schemas.microsoft.com/office/drawing/2014/main" id="{F9482DA9-67A6-FFF3-97C4-1AAD52E9EA61}"/>
              </a:ext>
            </a:extLst>
          </p:cNvPr>
          <p:cNvSpPr txBox="1"/>
          <p:nvPr/>
        </p:nvSpPr>
        <p:spPr>
          <a:xfrm>
            <a:off x="3838847" y="3299392"/>
            <a:ext cx="2618794" cy="369332"/>
          </a:xfrm>
          <a:prstGeom prst="rect">
            <a:avLst/>
          </a:prstGeom>
          <a:noFill/>
        </p:spPr>
        <p:txBody>
          <a:bodyPr wrap="none" rtlCol="0">
            <a:spAutoFit/>
          </a:bodyPr>
          <a:lstStyle/>
          <a:p>
            <a:r>
              <a:rPr lang="en-GB"/>
              <a:t>‘Extended marketing mix’ </a:t>
            </a:r>
          </a:p>
        </p:txBody>
      </p:sp>
    </p:spTree>
    <p:extLst>
      <p:ext uri="{BB962C8B-B14F-4D97-AF65-F5344CB8AC3E}">
        <p14:creationId xmlns:p14="http://schemas.microsoft.com/office/powerpoint/2010/main" val="3052137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par>
                                <p:cTn id="14" presetID="10" presetClass="entr" presetSubtype="0" fill="hold"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500"/>
                                        <p:tgtEl>
                                          <p:spTgt spid="9"/>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Oval 20">
            <a:extLst>
              <a:ext uri="{FF2B5EF4-FFF2-40B4-BE49-F238E27FC236}">
                <a16:creationId xmlns:a16="http://schemas.microsoft.com/office/drawing/2014/main" id="{4B7A914E-91D0-46B7-A241-A14D2610F048}"/>
              </a:ext>
            </a:extLst>
          </p:cNvPr>
          <p:cNvSpPr/>
          <p:nvPr/>
        </p:nvSpPr>
        <p:spPr>
          <a:xfrm>
            <a:off x="128803" y="1599585"/>
            <a:ext cx="3450832" cy="3297652"/>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sz="1350">
              <a:solidFill>
                <a:prstClr val="white"/>
              </a:solidFill>
              <a:latin typeface="Calibri" panose="020F0502020204030204"/>
            </a:endParaRPr>
          </a:p>
        </p:txBody>
      </p:sp>
      <p:sp>
        <p:nvSpPr>
          <p:cNvPr id="20" name="Oval 19">
            <a:extLst>
              <a:ext uri="{FF2B5EF4-FFF2-40B4-BE49-F238E27FC236}">
                <a16:creationId xmlns:a16="http://schemas.microsoft.com/office/drawing/2014/main" id="{CAB507D7-AAF9-41A9-9BE7-15F09ECA4767}"/>
              </a:ext>
            </a:extLst>
          </p:cNvPr>
          <p:cNvSpPr/>
          <p:nvPr/>
        </p:nvSpPr>
        <p:spPr>
          <a:xfrm>
            <a:off x="464520" y="1895617"/>
            <a:ext cx="2851346" cy="2705586"/>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sz="1350">
              <a:solidFill>
                <a:prstClr val="white"/>
              </a:solidFill>
              <a:latin typeface="Calibri" panose="020F0502020204030204"/>
            </a:endParaRPr>
          </a:p>
        </p:txBody>
      </p:sp>
      <p:sp>
        <p:nvSpPr>
          <p:cNvPr id="22" name="Oval 21">
            <a:extLst>
              <a:ext uri="{FF2B5EF4-FFF2-40B4-BE49-F238E27FC236}">
                <a16:creationId xmlns:a16="http://schemas.microsoft.com/office/drawing/2014/main" id="{1DEB34AA-7E49-491E-BFBC-A47B4A249323}"/>
              </a:ext>
            </a:extLst>
          </p:cNvPr>
          <p:cNvSpPr/>
          <p:nvPr/>
        </p:nvSpPr>
        <p:spPr>
          <a:xfrm>
            <a:off x="785001" y="2226743"/>
            <a:ext cx="2163347" cy="2043334"/>
          </a:xfrm>
          <a:prstGeom prst="ellips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sz="1350">
              <a:solidFill>
                <a:prstClr val="white"/>
              </a:solidFill>
              <a:latin typeface="Calibri" panose="020F0502020204030204"/>
            </a:endParaRPr>
          </a:p>
        </p:txBody>
      </p:sp>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178038" y="123099"/>
            <a:ext cx="4453420" cy="1325563"/>
          </a:xfrm>
        </p:spPr>
        <p:txBody>
          <a:bodyPr/>
          <a:lstStyle/>
          <a:p>
            <a:r>
              <a:rPr lang="en-GB"/>
              <a:t>What makes a product?</a:t>
            </a:r>
          </a:p>
        </p:txBody>
      </p:sp>
      <p:sp>
        <p:nvSpPr>
          <p:cNvPr id="3" name="Content Placeholder 2">
            <a:extLst>
              <a:ext uri="{FF2B5EF4-FFF2-40B4-BE49-F238E27FC236}">
                <a16:creationId xmlns:a16="http://schemas.microsoft.com/office/drawing/2014/main" id="{79AF5001-081F-4304-B467-4974D16698A7}"/>
              </a:ext>
            </a:extLst>
          </p:cNvPr>
          <p:cNvSpPr>
            <a:spLocks noGrp="1"/>
          </p:cNvSpPr>
          <p:nvPr>
            <p:ph idx="1"/>
          </p:nvPr>
        </p:nvSpPr>
        <p:spPr>
          <a:xfrm>
            <a:off x="6267727" y="4814938"/>
            <a:ext cx="2425217" cy="295275"/>
          </a:xfrm>
        </p:spPr>
        <p:txBody>
          <a:bodyPr vert="horz" lIns="91440" tIns="45720" rIns="91440" bIns="45720" rtlCol="0" anchor="t">
            <a:normAutofit/>
          </a:bodyPr>
          <a:lstStyle/>
          <a:p>
            <a:pPr marL="0" indent="0" algn="r">
              <a:buNone/>
            </a:pPr>
            <a:r>
              <a:rPr lang="en-GB" sz="1350"/>
              <a:t>(Masterson et al., 2017)</a:t>
            </a:r>
          </a:p>
        </p:txBody>
      </p:sp>
      <p:sp>
        <p:nvSpPr>
          <p:cNvPr id="19" name="Oval 18">
            <a:extLst>
              <a:ext uri="{FF2B5EF4-FFF2-40B4-BE49-F238E27FC236}">
                <a16:creationId xmlns:a16="http://schemas.microsoft.com/office/drawing/2014/main" id="{C057D0F3-87AB-4082-8222-1F08D6314D11}"/>
              </a:ext>
            </a:extLst>
          </p:cNvPr>
          <p:cNvSpPr/>
          <p:nvPr/>
        </p:nvSpPr>
        <p:spPr>
          <a:xfrm>
            <a:off x="1118560" y="2553006"/>
            <a:ext cx="1471319" cy="1390809"/>
          </a:xfrm>
          <a:prstGeom prst="ellips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sz="1350">
              <a:solidFill>
                <a:prstClr val="white"/>
              </a:solidFill>
              <a:latin typeface="Calibri" panose="020F0502020204030204"/>
            </a:endParaRPr>
          </a:p>
        </p:txBody>
      </p:sp>
      <p:sp>
        <p:nvSpPr>
          <p:cNvPr id="23" name="TextBox 22">
            <a:extLst>
              <a:ext uri="{FF2B5EF4-FFF2-40B4-BE49-F238E27FC236}">
                <a16:creationId xmlns:a16="http://schemas.microsoft.com/office/drawing/2014/main" id="{3AF1621D-2CB3-4C4B-8C83-8540D6407169}"/>
              </a:ext>
            </a:extLst>
          </p:cNvPr>
          <p:cNvSpPr txBox="1"/>
          <p:nvPr/>
        </p:nvSpPr>
        <p:spPr>
          <a:xfrm>
            <a:off x="1211244" y="3006037"/>
            <a:ext cx="1378634" cy="507831"/>
          </a:xfrm>
          <a:prstGeom prst="rect">
            <a:avLst/>
          </a:prstGeom>
          <a:noFill/>
        </p:spPr>
        <p:txBody>
          <a:bodyPr wrap="square" rtlCol="0">
            <a:spAutoFit/>
          </a:bodyPr>
          <a:lstStyle/>
          <a:p>
            <a:pPr algn="ctr" defTabSz="457200"/>
            <a:r>
              <a:rPr lang="en-GB" sz="1350" b="1">
                <a:solidFill>
                  <a:prstClr val="white"/>
                </a:solidFill>
                <a:latin typeface="Calibri" panose="020F0502020204030204"/>
              </a:rPr>
              <a:t>Core benefit /</a:t>
            </a:r>
          </a:p>
          <a:p>
            <a:pPr algn="ctr" defTabSz="457200"/>
            <a:r>
              <a:rPr lang="en-GB" sz="1350" b="1">
                <a:solidFill>
                  <a:prstClr val="white"/>
                </a:solidFill>
                <a:latin typeface="Calibri" panose="020F0502020204030204"/>
              </a:rPr>
              <a:t>product</a:t>
            </a:r>
          </a:p>
        </p:txBody>
      </p:sp>
      <p:sp>
        <p:nvSpPr>
          <p:cNvPr id="24" name="TextBox 23">
            <a:extLst>
              <a:ext uri="{FF2B5EF4-FFF2-40B4-BE49-F238E27FC236}">
                <a16:creationId xmlns:a16="http://schemas.microsoft.com/office/drawing/2014/main" id="{19CF7FC7-17E3-4048-8239-506C66D1A28A}"/>
              </a:ext>
            </a:extLst>
          </p:cNvPr>
          <p:cNvSpPr txBox="1"/>
          <p:nvPr/>
        </p:nvSpPr>
        <p:spPr>
          <a:xfrm>
            <a:off x="4124029" y="1672747"/>
            <a:ext cx="1520771" cy="1131079"/>
          </a:xfrm>
          <a:prstGeom prst="rect">
            <a:avLst/>
          </a:prstGeom>
          <a:noFill/>
        </p:spPr>
        <p:txBody>
          <a:bodyPr wrap="square" lIns="91440" tIns="45720" rIns="91440" bIns="45720" rtlCol="0" anchor="t">
            <a:spAutoFit/>
          </a:bodyPr>
          <a:lstStyle/>
          <a:p>
            <a:pPr defTabSz="457200"/>
            <a:r>
              <a:rPr lang="en-GB" sz="1350" b="1">
                <a:solidFill>
                  <a:prstClr val="black"/>
                </a:solidFill>
                <a:latin typeface="Calibri" panose="020F0502020204030204"/>
              </a:rPr>
              <a:t>Basic product:</a:t>
            </a:r>
            <a:endParaRPr lang="en-GB" sz="1350" b="1">
              <a:solidFill>
                <a:prstClr val="black"/>
              </a:solidFill>
              <a:latin typeface="Calibri" panose="020F0502020204030204"/>
              <a:cs typeface="Calibri"/>
            </a:endParaRPr>
          </a:p>
          <a:p>
            <a:pPr defTabSz="457200"/>
            <a:r>
              <a:rPr lang="en-GB" sz="1350">
                <a:solidFill>
                  <a:prstClr val="black"/>
                </a:solidFill>
                <a:latin typeface="Calibri" panose="020F0502020204030204"/>
              </a:rPr>
              <a:t>- quality</a:t>
            </a:r>
            <a:endParaRPr lang="en-GB" sz="1350">
              <a:solidFill>
                <a:prstClr val="black"/>
              </a:solidFill>
              <a:latin typeface="Calibri" panose="020F0502020204030204"/>
              <a:cs typeface="Calibri"/>
            </a:endParaRPr>
          </a:p>
          <a:p>
            <a:pPr defTabSz="457200"/>
            <a:r>
              <a:rPr lang="en-GB" sz="1350">
                <a:solidFill>
                  <a:prstClr val="black"/>
                </a:solidFill>
                <a:latin typeface="Calibri" panose="020F0502020204030204"/>
              </a:rPr>
              <a:t>- design features</a:t>
            </a:r>
            <a:endParaRPr lang="en-GB" sz="1350">
              <a:solidFill>
                <a:prstClr val="black"/>
              </a:solidFill>
              <a:latin typeface="Calibri" panose="020F0502020204030204"/>
              <a:cs typeface="Calibri"/>
            </a:endParaRPr>
          </a:p>
          <a:p>
            <a:pPr defTabSz="457200"/>
            <a:r>
              <a:rPr lang="en-GB" sz="1350">
                <a:solidFill>
                  <a:prstClr val="black"/>
                </a:solidFill>
                <a:latin typeface="Calibri" panose="020F0502020204030204"/>
              </a:rPr>
              <a:t>- brand identity</a:t>
            </a:r>
            <a:endParaRPr lang="en-GB" sz="1350">
              <a:solidFill>
                <a:prstClr val="black"/>
              </a:solidFill>
              <a:latin typeface="Calibri" panose="020F0502020204030204"/>
              <a:cs typeface="Calibri"/>
            </a:endParaRPr>
          </a:p>
          <a:p>
            <a:pPr defTabSz="457200"/>
            <a:r>
              <a:rPr lang="en-GB" sz="1350">
                <a:solidFill>
                  <a:prstClr val="black"/>
                </a:solidFill>
                <a:latin typeface="Calibri" panose="020F0502020204030204"/>
              </a:rPr>
              <a:t>- packaging</a:t>
            </a:r>
            <a:endParaRPr lang="en-GB" sz="1350">
              <a:solidFill>
                <a:prstClr val="black"/>
              </a:solidFill>
              <a:latin typeface="Calibri" panose="020F0502020204030204"/>
              <a:cs typeface="Calibri"/>
            </a:endParaRPr>
          </a:p>
        </p:txBody>
      </p:sp>
      <p:sp>
        <p:nvSpPr>
          <p:cNvPr id="25" name="TextBox 24">
            <a:extLst>
              <a:ext uri="{FF2B5EF4-FFF2-40B4-BE49-F238E27FC236}">
                <a16:creationId xmlns:a16="http://schemas.microsoft.com/office/drawing/2014/main" id="{85400F71-9D58-440A-8363-B1E29297E6CC}"/>
              </a:ext>
            </a:extLst>
          </p:cNvPr>
          <p:cNvSpPr txBox="1"/>
          <p:nvPr/>
        </p:nvSpPr>
        <p:spPr>
          <a:xfrm>
            <a:off x="5659597" y="2411222"/>
            <a:ext cx="2287758" cy="1131079"/>
          </a:xfrm>
          <a:prstGeom prst="rect">
            <a:avLst/>
          </a:prstGeom>
          <a:noFill/>
        </p:spPr>
        <p:txBody>
          <a:bodyPr wrap="square" lIns="91440" tIns="45720" rIns="91440" bIns="45720" rtlCol="0" anchor="t">
            <a:spAutoFit/>
          </a:bodyPr>
          <a:lstStyle/>
          <a:p>
            <a:pPr defTabSz="457200"/>
            <a:r>
              <a:rPr lang="en-GB" sz="1350" b="1">
                <a:solidFill>
                  <a:prstClr val="black"/>
                </a:solidFill>
                <a:latin typeface="Calibri" panose="020F0502020204030204"/>
              </a:rPr>
              <a:t>Augmented product:</a:t>
            </a:r>
            <a:endParaRPr lang="en-GB" sz="1350" b="1">
              <a:solidFill>
                <a:prstClr val="black"/>
              </a:solidFill>
              <a:latin typeface="Calibri" panose="020F0502020204030204"/>
              <a:cs typeface="Calibri"/>
            </a:endParaRPr>
          </a:p>
          <a:p>
            <a:pPr defTabSz="457200"/>
            <a:r>
              <a:rPr lang="en-GB" sz="1350">
                <a:solidFill>
                  <a:prstClr val="black"/>
                </a:solidFill>
                <a:latin typeface="Calibri" panose="020F0502020204030204"/>
              </a:rPr>
              <a:t>- customer service</a:t>
            </a:r>
            <a:endParaRPr lang="en-GB" sz="1350">
              <a:solidFill>
                <a:prstClr val="black"/>
              </a:solidFill>
              <a:latin typeface="Calibri" panose="020F0502020204030204"/>
              <a:cs typeface="Calibri"/>
            </a:endParaRPr>
          </a:p>
          <a:p>
            <a:pPr defTabSz="457200"/>
            <a:r>
              <a:rPr lang="en-GB" sz="1350">
                <a:solidFill>
                  <a:prstClr val="black"/>
                </a:solidFill>
                <a:latin typeface="Calibri" panose="020F0502020204030204"/>
              </a:rPr>
              <a:t>- delivery</a:t>
            </a:r>
            <a:endParaRPr lang="en-GB" sz="1350">
              <a:solidFill>
                <a:prstClr val="black"/>
              </a:solidFill>
              <a:latin typeface="Calibri" panose="020F0502020204030204"/>
              <a:cs typeface="Calibri"/>
            </a:endParaRPr>
          </a:p>
          <a:p>
            <a:pPr defTabSz="457200"/>
            <a:r>
              <a:rPr lang="en-GB" sz="1350">
                <a:solidFill>
                  <a:prstClr val="black"/>
                </a:solidFill>
                <a:latin typeface="Calibri" panose="020F0502020204030204"/>
              </a:rPr>
              <a:t>- warranties and guarantees</a:t>
            </a:r>
            <a:endParaRPr lang="en-GB" sz="1350">
              <a:solidFill>
                <a:prstClr val="black"/>
              </a:solidFill>
              <a:latin typeface="Calibri" panose="020F0502020204030204"/>
              <a:cs typeface="Calibri"/>
            </a:endParaRPr>
          </a:p>
          <a:p>
            <a:pPr defTabSz="457200"/>
            <a:r>
              <a:rPr lang="en-GB" sz="1350">
                <a:solidFill>
                  <a:prstClr val="black"/>
                </a:solidFill>
                <a:latin typeface="Calibri" panose="020F0502020204030204"/>
              </a:rPr>
              <a:t>- additional products </a:t>
            </a:r>
            <a:endParaRPr lang="en-GB" sz="1350">
              <a:solidFill>
                <a:prstClr val="black"/>
              </a:solidFill>
              <a:latin typeface="Calibri" panose="020F0502020204030204"/>
              <a:cs typeface="Calibri"/>
            </a:endParaRPr>
          </a:p>
        </p:txBody>
      </p:sp>
      <p:sp>
        <p:nvSpPr>
          <p:cNvPr id="26" name="TextBox 25">
            <a:extLst>
              <a:ext uri="{FF2B5EF4-FFF2-40B4-BE49-F238E27FC236}">
                <a16:creationId xmlns:a16="http://schemas.microsoft.com/office/drawing/2014/main" id="{26B7A0EB-3EF5-4B01-B00F-9ACAA431E508}"/>
              </a:ext>
            </a:extLst>
          </p:cNvPr>
          <p:cNvSpPr txBox="1"/>
          <p:nvPr/>
        </p:nvSpPr>
        <p:spPr>
          <a:xfrm>
            <a:off x="7201767" y="3722224"/>
            <a:ext cx="1491176" cy="923330"/>
          </a:xfrm>
          <a:prstGeom prst="rect">
            <a:avLst/>
          </a:prstGeom>
          <a:noFill/>
        </p:spPr>
        <p:txBody>
          <a:bodyPr wrap="square" lIns="91440" tIns="45720" rIns="91440" bIns="45720" rtlCol="0" anchor="t">
            <a:spAutoFit/>
          </a:bodyPr>
          <a:lstStyle/>
          <a:p>
            <a:pPr defTabSz="457200"/>
            <a:r>
              <a:rPr lang="en-GB" sz="1350" b="1">
                <a:solidFill>
                  <a:prstClr val="black"/>
                </a:solidFill>
                <a:latin typeface="Calibri" panose="020F0502020204030204"/>
              </a:rPr>
              <a:t>Perceived product:</a:t>
            </a:r>
            <a:endParaRPr lang="en-GB" sz="1350" b="1">
              <a:solidFill>
                <a:prstClr val="black"/>
              </a:solidFill>
              <a:latin typeface="Calibri" panose="020F0502020204030204"/>
              <a:cs typeface="Calibri"/>
            </a:endParaRPr>
          </a:p>
          <a:p>
            <a:pPr defTabSz="457200"/>
            <a:r>
              <a:rPr lang="en-GB" sz="1350">
                <a:solidFill>
                  <a:prstClr val="black"/>
                </a:solidFill>
                <a:latin typeface="Calibri" panose="020F0502020204030204"/>
              </a:rPr>
              <a:t>- value</a:t>
            </a:r>
            <a:endParaRPr lang="en-GB" sz="1350">
              <a:solidFill>
                <a:prstClr val="black"/>
              </a:solidFill>
              <a:latin typeface="Calibri" panose="020F0502020204030204"/>
              <a:cs typeface="Calibri"/>
            </a:endParaRPr>
          </a:p>
          <a:p>
            <a:pPr defTabSz="457200"/>
            <a:r>
              <a:rPr lang="en-GB" sz="1350">
                <a:solidFill>
                  <a:prstClr val="black"/>
                </a:solidFill>
                <a:latin typeface="Calibri" panose="020F0502020204030204"/>
              </a:rPr>
              <a:t>- brand image</a:t>
            </a:r>
            <a:endParaRPr lang="en-GB" sz="1350">
              <a:solidFill>
                <a:prstClr val="black"/>
              </a:solidFill>
              <a:latin typeface="Calibri" panose="020F0502020204030204"/>
              <a:cs typeface="Calibri"/>
            </a:endParaRPr>
          </a:p>
        </p:txBody>
      </p:sp>
      <p:cxnSp>
        <p:nvCxnSpPr>
          <p:cNvPr id="28" name="Straight Arrow Connector 27">
            <a:extLst>
              <a:ext uri="{FF2B5EF4-FFF2-40B4-BE49-F238E27FC236}">
                <a16:creationId xmlns:a16="http://schemas.microsoft.com/office/drawing/2014/main" id="{349D4471-6945-459C-9DA8-5403BEBC7196}"/>
              </a:ext>
            </a:extLst>
          </p:cNvPr>
          <p:cNvCxnSpPr>
            <a:cxnSpLocks/>
          </p:cNvCxnSpPr>
          <p:nvPr/>
        </p:nvCxnSpPr>
        <p:spPr>
          <a:xfrm flipH="1">
            <a:off x="2589878" y="2743863"/>
            <a:ext cx="1534150"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BF871853-F9D7-430E-9DFD-2D29CB9C4052}"/>
              </a:ext>
            </a:extLst>
          </p:cNvPr>
          <p:cNvCxnSpPr>
            <a:cxnSpLocks/>
          </p:cNvCxnSpPr>
          <p:nvPr/>
        </p:nvCxnSpPr>
        <p:spPr>
          <a:xfrm flipH="1">
            <a:off x="3030994" y="3474385"/>
            <a:ext cx="2613804"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94B48D3-1A98-49F2-B248-2296E3A213D2}"/>
              </a:ext>
            </a:extLst>
          </p:cNvPr>
          <p:cNvCxnSpPr>
            <a:cxnSpLocks/>
          </p:cNvCxnSpPr>
          <p:nvPr/>
        </p:nvCxnSpPr>
        <p:spPr>
          <a:xfrm flipH="1">
            <a:off x="3030995" y="4270077"/>
            <a:ext cx="4170773"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4" name="Content Placeholder 2">
            <a:extLst>
              <a:ext uri="{FF2B5EF4-FFF2-40B4-BE49-F238E27FC236}">
                <a16:creationId xmlns:a16="http://schemas.microsoft.com/office/drawing/2014/main" id="{9443984D-05D4-2A6F-1E21-E5BE07499F5A}"/>
              </a:ext>
            </a:extLst>
          </p:cNvPr>
          <p:cNvSpPr txBox="1">
            <a:spLocks/>
          </p:cNvSpPr>
          <p:nvPr/>
        </p:nvSpPr>
        <p:spPr>
          <a:xfrm>
            <a:off x="8732808" y="2618324"/>
            <a:ext cx="3530102" cy="3131129"/>
          </a:xfrm>
          <a:prstGeom prst="rect">
            <a:avLst/>
          </a:prstGeom>
        </p:spPr>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350" b="1">
                <a:solidFill>
                  <a:srgbClr val="000000"/>
                </a:solidFill>
              </a:rPr>
              <a:t>Core product:</a:t>
            </a:r>
            <a:r>
              <a:rPr lang="en-GB" sz="1350">
                <a:solidFill>
                  <a:srgbClr val="000000"/>
                </a:solidFill>
              </a:rPr>
              <a:t> coffee </a:t>
            </a:r>
          </a:p>
          <a:p>
            <a:pPr marL="0" indent="0">
              <a:buFont typeface="Arial" panose="020B0604020202020204" pitchFamily="34" charset="0"/>
              <a:buNone/>
            </a:pPr>
            <a:r>
              <a:rPr lang="en-GB" sz="1350" b="1">
                <a:solidFill>
                  <a:srgbClr val="000000"/>
                </a:solidFill>
              </a:rPr>
              <a:t>Basic product:</a:t>
            </a:r>
            <a:r>
              <a:rPr lang="en-GB" sz="1350">
                <a:solidFill>
                  <a:srgbClr val="000000"/>
                </a:solidFill>
              </a:rPr>
              <a:t> a luxury coffee, high quality (high cost!), very good brand identity.</a:t>
            </a:r>
          </a:p>
          <a:p>
            <a:pPr marL="0" indent="0">
              <a:buFont typeface="Arial" panose="020B0604020202020204" pitchFamily="34" charset="0"/>
              <a:buNone/>
            </a:pPr>
            <a:r>
              <a:rPr lang="en-GB" sz="1350" b="1">
                <a:solidFill>
                  <a:srgbClr val="000000"/>
                </a:solidFill>
              </a:rPr>
              <a:t>Augmented product:</a:t>
            </a:r>
            <a:r>
              <a:rPr lang="en-GB" sz="1350">
                <a:solidFill>
                  <a:srgbClr val="000000"/>
                </a:solidFill>
              </a:rPr>
              <a:t> lots of extras and potential substitutions (</a:t>
            </a:r>
            <a:r>
              <a:rPr lang="en-GB" sz="1350" i="1">
                <a:solidFill>
                  <a:srgbClr val="000000"/>
                </a:solidFill>
              </a:rPr>
              <a:t>types of milk, flavourings, sizing</a:t>
            </a:r>
            <a:r>
              <a:rPr lang="en-GB" sz="1350">
                <a:solidFill>
                  <a:srgbClr val="000000"/>
                </a:solidFill>
              </a:rPr>
              <a:t>). You can add food to your order. Good customer service in the shop. You pick it up, at the counter or via drive through. Guaranteed quality – they will make a new drink if you’re unhappy. </a:t>
            </a:r>
          </a:p>
          <a:p>
            <a:pPr marL="0" indent="0">
              <a:buFont typeface="Arial" panose="020B0604020202020204" pitchFamily="34" charset="0"/>
              <a:buNone/>
            </a:pPr>
            <a:r>
              <a:rPr lang="en-GB" sz="1350" b="1">
                <a:solidFill>
                  <a:srgbClr val="000000"/>
                </a:solidFill>
              </a:rPr>
              <a:t>Perceived product:</a:t>
            </a:r>
            <a:r>
              <a:rPr lang="en-GB" sz="1350">
                <a:solidFill>
                  <a:srgbClr val="000000"/>
                </a:solidFill>
              </a:rPr>
              <a:t> good value for money (</a:t>
            </a:r>
            <a:r>
              <a:rPr lang="en-GB" sz="1350" i="1">
                <a:solidFill>
                  <a:srgbClr val="000000"/>
                </a:solidFill>
              </a:rPr>
              <a:t>depends on your own opinion!</a:t>
            </a:r>
            <a:r>
              <a:rPr lang="en-GB" sz="1350">
                <a:solidFill>
                  <a:srgbClr val="000000"/>
                </a:solidFill>
              </a:rPr>
              <a:t>). Most people who like coffee would say Starbucks is a good brand. </a:t>
            </a:r>
          </a:p>
        </p:txBody>
      </p:sp>
      <p:pic>
        <p:nvPicPr>
          <p:cNvPr id="6" name="Picture 2" descr="Environmental charity to receive Starbucks 5p cup charge in UK rollout | UK  Fundraising">
            <a:extLst>
              <a:ext uri="{FF2B5EF4-FFF2-40B4-BE49-F238E27FC236}">
                <a16:creationId xmlns:a16="http://schemas.microsoft.com/office/drawing/2014/main" id="{9A957189-20B0-39B1-F9C7-DC5722D9BA64}"/>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28471" r="9527"/>
          <a:stretch/>
        </p:blipFill>
        <p:spPr bwMode="auto">
          <a:xfrm>
            <a:off x="9888484" y="273343"/>
            <a:ext cx="2125478" cy="227966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2B88C17-8EF4-971B-869F-8E3B41ED5E6F}"/>
              </a:ext>
            </a:extLst>
          </p:cNvPr>
          <p:cNvSpPr txBox="1"/>
          <p:nvPr/>
        </p:nvSpPr>
        <p:spPr>
          <a:xfrm>
            <a:off x="3723318" y="122257"/>
            <a:ext cx="6165166" cy="1477328"/>
          </a:xfrm>
          <a:prstGeom prst="rect">
            <a:avLst/>
          </a:prstGeom>
          <a:noFill/>
        </p:spPr>
        <p:txBody>
          <a:bodyPr wrap="square">
            <a:spAutoFit/>
          </a:bodyPr>
          <a:lstStyle/>
          <a:p>
            <a:r>
              <a:rPr lang="en-GB"/>
              <a:t>Consumers interpret product in a number of ways (Sethna and Blythe, 2019)</a:t>
            </a:r>
          </a:p>
          <a:p>
            <a:r>
              <a:rPr lang="en-GB" b="1"/>
              <a:t>Cognitively </a:t>
            </a:r>
            <a:r>
              <a:rPr lang="en-GB"/>
              <a:t>(mentally – e.g. quality)</a:t>
            </a:r>
          </a:p>
          <a:p>
            <a:r>
              <a:rPr lang="en-GB" b="1"/>
              <a:t>Affectively</a:t>
            </a:r>
            <a:r>
              <a:rPr lang="en-GB"/>
              <a:t> (emotionally – e.g. happy/anxious)</a:t>
            </a:r>
          </a:p>
          <a:p>
            <a:r>
              <a:rPr lang="en-GB" b="1"/>
              <a:t>Conatively</a:t>
            </a:r>
            <a:r>
              <a:rPr lang="en-GB"/>
              <a:t> (behaviourally – e.g. usage)</a:t>
            </a:r>
          </a:p>
        </p:txBody>
      </p:sp>
    </p:spTree>
    <p:extLst>
      <p:ext uri="{BB962C8B-B14F-4D97-AF65-F5344CB8AC3E}">
        <p14:creationId xmlns:p14="http://schemas.microsoft.com/office/powerpoint/2010/main" val="27547256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9290" y="-179222"/>
            <a:ext cx="10515600" cy="1325563"/>
          </a:xfrm>
        </p:spPr>
        <p:txBody>
          <a:bodyPr>
            <a:normAutofit/>
          </a:bodyPr>
          <a:lstStyle/>
          <a:p>
            <a:pPr algn="ctr"/>
            <a:r>
              <a:rPr lang="en-GB" sz="4000" b="1"/>
              <a:t>Relationships with products…</a:t>
            </a:r>
          </a:p>
        </p:txBody>
      </p:sp>
      <p:sp>
        <p:nvSpPr>
          <p:cNvPr id="3" name="Content Placeholder 2"/>
          <p:cNvSpPr>
            <a:spLocks noGrp="1"/>
          </p:cNvSpPr>
          <p:nvPr>
            <p:ph idx="1"/>
          </p:nvPr>
        </p:nvSpPr>
        <p:spPr>
          <a:xfrm>
            <a:off x="350319" y="1420661"/>
            <a:ext cx="11247443" cy="3263504"/>
          </a:xfrm>
        </p:spPr>
        <p:txBody>
          <a:bodyPr>
            <a:noAutofit/>
          </a:bodyPr>
          <a:lstStyle/>
          <a:p>
            <a:r>
              <a:rPr lang="en-GB" sz="2400" b="1"/>
              <a:t>Self-concept attachments</a:t>
            </a:r>
            <a:r>
              <a:rPr lang="en-GB" sz="2400"/>
              <a:t>: The product helps establish the user’s identity.  (For example, do you feel more like yourself in Ralph Lauren or Diesel clothing?)</a:t>
            </a:r>
          </a:p>
          <a:p>
            <a:r>
              <a:rPr lang="en-GB" sz="2400" b="1"/>
              <a:t>Nostalgic attachments</a:t>
            </a:r>
            <a:r>
              <a:rPr lang="en-GB" sz="2400"/>
              <a:t>: The product serves as a link with a past self.  (Does eating the inside of a Cadbury Crème Egg remind you of childhood?)</a:t>
            </a:r>
          </a:p>
          <a:p>
            <a:r>
              <a:rPr lang="en-GB" sz="2400" b="1"/>
              <a:t>Interdependence</a:t>
            </a:r>
            <a:r>
              <a:rPr lang="en-GB" sz="2400"/>
              <a:t>:  The product is a part of the user’s daily routine.  (Could you get through the day without a Starbucks or </a:t>
            </a:r>
            <a:r>
              <a:rPr lang="en-GB" sz="2400" err="1"/>
              <a:t>Caffe</a:t>
            </a:r>
            <a:r>
              <a:rPr lang="en-GB" sz="2400"/>
              <a:t> Nero Coffee?)</a:t>
            </a:r>
          </a:p>
          <a:p>
            <a:r>
              <a:rPr lang="en-GB" sz="2400" b="1"/>
              <a:t>Love</a:t>
            </a:r>
            <a:r>
              <a:rPr lang="en-GB" sz="2400"/>
              <a:t>: The product elicits emotional bonds of warmth, passion or other strong emotion. (Ever been to a match between Arsenal and Manchester United?)</a:t>
            </a:r>
          </a:p>
        </p:txBody>
      </p:sp>
      <p:sp>
        <p:nvSpPr>
          <p:cNvPr id="5" name="TextBox 4"/>
          <p:cNvSpPr txBox="1"/>
          <p:nvPr/>
        </p:nvSpPr>
        <p:spPr>
          <a:xfrm>
            <a:off x="7608168" y="6165304"/>
            <a:ext cx="2566852" cy="300082"/>
          </a:xfrm>
          <a:prstGeom prst="rect">
            <a:avLst/>
          </a:prstGeom>
          <a:noFill/>
        </p:spPr>
        <p:txBody>
          <a:bodyPr wrap="square" rtlCol="0">
            <a:spAutoFit/>
          </a:bodyPr>
          <a:lstStyle/>
          <a:p>
            <a:pPr algn="r" defTabSz="685800"/>
            <a:r>
              <a:rPr lang="en-GB" sz="1350">
                <a:solidFill>
                  <a:prstClr val="black"/>
                </a:solidFill>
                <a:latin typeface="Calibri" panose="020F0502020204030204"/>
              </a:rPr>
              <a:t>(Solomon et al, 2013)</a:t>
            </a:r>
          </a:p>
        </p:txBody>
      </p:sp>
    </p:spTree>
    <p:extLst>
      <p:ext uri="{BB962C8B-B14F-4D97-AF65-F5344CB8AC3E}">
        <p14:creationId xmlns:p14="http://schemas.microsoft.com/office/powerpoint/2010/main" val="2349778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D38AF-2553-4280-8715-0301CC5554B7}"/>
              </a:ext>
            </a:extLst>
          </p:cNvPr>
          <p:cNvSpPr>
            <a:spLocks noGrp="1"/>
          </p:cNvSpPr>
          <p:nvPr>
            <p:ph type="title"/>
          </p:nvPr>
        </p:nvSpPr>
        <p:spPr>
          <a:xfrm>
            <a:off x="313909" y="159221"/>
            <a:ext cx="10515600" cy="1325563"/>
          </a:xfrm>
        </p:spPr>
        <p:txBody>
          <a:bodyPr>
            <a:normAutofit fontScale="90000"/>
          </a:bodyPr>
          <a:lstStyle/>
          <a:p>
            <a:br>
              <a:rPr lang="en-GB"/>
            </a:br>
            <a:r>
              <a:rPr lang="en-GB"/>
              <a:t>Marketing Activities </a:t>
            </a:r>
            <a:br>
              <a:rPr lang="en-GB"/>
            </a:br>
            <a:endParaRPr lang="en-GB">
              <a:solidFill>
                <a:schemeClr val="bg1"/>
              </a:solidFill>
            </a:endParaRPr>
          </a:p>
        </p:txBody>
      </p:sp>
      <p:sp>
        <p:nvSpPr>
          <p:cNvPr id="3" name="Content Placeholder 2">
            <a:extLst>
              <a:ext uri="{FF2B5EF4-FFF2-40B4-BE49-F238E27FC236}">
                <a16:creationId xmlns:a16="http://schemas.microsoft.com/office/drawing/2014/main" id="{F3E9D2D1-4898-40DB-99B2-5DDF572C4148}"/>
              </a:ext>
            </a:extLst>
          </p:cNvPr>
          <p:cNvSpPr>
            <a:spLocks noGrp="1"/>
          </p:cNvSpPr>
          <p:nvPr>
            <p:ph idx="1"/>
          </p:nvPr>
        </p:nvSpPr>
        <p:spPr>
          <a:xfrm>
            <a:off x="1551611" y="1196752"/>
            <a:ext cx="8229600" cy="4176464"/>
          </a:xfrm>
        </p:spPr>
        <p:txBody>
          <a:bodyPr>
            <a:normAutofit lnSpcReduction="10000"/>
          </a:bodyPr>
          <a:lstStyle/>
          <a:p>
            <a:r>
              <a:rPr lang="en-GB" sz="2000">
                <a:solidFill>
                  <a:schemeClr val="bg1"/>
                </a:solidFill>
              </a:rPr>
              <a:t>What you think maybe </a:t>
            </a:r>
            <a:r>
              <a:rPr lang="en-GB" sz="2000" b="1">
                <a:solidFill>
                  <a:schemeClr val="bg1"/>
                </a:solidFill>
              </a:rPr>
              <a:t>important </a:t>
            </a:r>
            <a:r>
              <a:rPr lang="en-GB" sz="2000">
                <a:solidFill>
                  <a:schemeClr val="bg1"/>
                </a:solidFill>
              </a:rPr>
              <a:t>within marketing activities?</a:t>
            </a:r>
          </a:p>
          <a:p>
            <a:r>
              <a:rPr lang="en-GB" sz="2000"/>
              <a:t>We understand that marketing activities must : </a:t>
            </a:r>
          </a:p>
          <a:p>
            <a:pPr lvl="1"/>
            <a:r>
              <a:rPr lang="en-GB" sz="2000" b="1"/>
              <a:t>promote</a:t>
            </a:r>
            <a:r>
              <a:rPr lang="en-GB" sz="2000"/>
              <a:t> the business and make a </a:t>
            </a:r>
            <a:r>
              <a:rPr lang="en-GB" sz="2000" b="1"/>
              <a:t>positive impression </a:t>
            </a:r>
            <a:r>
              <a:rPr lang="en-GB" sz="2000"/>
              <a:t>on customers. </a:t>
            </a:r>
          </a:p>
          <a:p>
            <a:pPr lvl="1"/>
            <a:r>
              <a:rPr lang="en-GB" sz="2000"/>
              <a:t>Making a hotel as </a:t>
            </a:r>
            <a:r>
              <a:rPr lang="en-GB" sz="2000" b="1"/>
              <a:t>appealing </a:t>
            </a:r>
            <a:r>
              <a:rPr lang="en-GB" sz="2000"/>
              <a:t>as possible, in order to </a:t>
            </a:r>
            <a:r>
              <a:rPr lang="en-GB" sz="2000" b="1"/>
              <a:t>attract</a:t>
            </a:r>
            <a:r>
              <a:rPr lang="en-GB" sz="2000"/>
              <a:t> as many guests as possible</a:t>
            </a:r>
          </a:p>
          <a:p>
            <a:r>
              <a:rPr lang="en-GB" sz="2000"/>
              <a:t>What do we have to consider? -Types of Marketing Activity</a:t>
            </a:r>
          </a:p>
          <a:p>
            <a:pPr lvl="1"/>
            <a:r>
              <a:rPr lang="en-GB" sz="2000"/>
              <a:t>Brand Development. It is important to ensure that your brand identity and logo encompass and communicate your business values to your customers. ...</a:t>
            </a:r>
          </a:p>
          <a:p>
            <a:pPr lvl="1"/>
            <a:r>
              <a:rPr lang="en-GB" sz="2000"/>
              <a:t>Networking. </a:t>
            </a:r>
          </a:p>
          <a:p>
            <a:pPr lvl="1"/>
            <a:r>
              <a:rPr lang="en-GB" sz="2000"/>
              <a:t>Direct Marketing. </a:t>
            </a:r>
          </a:p>
          <a:p>
            <a:pPr lvl="1"/>
            <a:r>
              <a:rPr lang="en-GB" sz="2000"/>
              <a:t>Public Relations (PR)</a:t>
            </a:r>
          </a:p>
          <a:p>
            <a:pPr lvl="1"/>
            <a:r>
              <a:rPr lang="en-GB" sz="2000"/>
              <a:t>Website / Social media Marketing.</a:t>
            </a:r>
          </a:p>
          <a:p>
            <a:endParaRPr lang="en-GB" sz="1600"/>
          </a:p>
          <a:p>
            <a:endParaRPr lang="en-GB"/>
          </a:p>
        </p:txBody>
      </p:sp>
      <p:pic>
        <p:nvPicPr>
          <p:cNvPr id="4" name="Picture 3">
            <a:extLst>
              <a:ext uri="{FF2B5EF4-FFF2-40B4-BE49-F238E27FC236}">
                <a16:creationId xmlns:a16="http://schemas.microsoft.com/office/drawing/2014/main" id="{24649D3A-A9BD-496C-813F-431A243CEE68}"/>
              </a:ext>
            </a:extLst>
          </p:cNvPr>
          <p:cNvPicPr>
            <a:picLocks noChangeAspect="1"/>
          </p:cNvPicPr>
          <p:nvPr/>
        </p:nvPicPr>
        <p:blipFill>
          <a:blip r:embed="rId2"/>
          <a:stretch>
            <a:fillRect/>
          </a:stretch>
        </p:blipFill>
        <p:spPr>
          <a:xfrm>
            <a:off x="9109788" y="4135474"/>
            <a:ext cx="2200847" cy="1298561"/>
          </a:xfrm>
          <a:prstGeom prst="rect">
            <a:avLst/>
          </a:prstGeom>
        </p:spPr>
      </p:pic>
    </p:spTree>
    <p:extLst>
      <p:ext uri="{BB962C8B-B14F-4D97-AF65-F5344CB8AC3E}">
        <p14:creationId xmlns:p14="http://schemas.microsoft.com/office/powerpoint/2010/main" val="2276613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A3F8DD9-9BC6-420F-AD08-E29FD5C38FF8}"/>
              </a:ext>
            </a:extLst>
          </p:cNvPr>
          <p:cNvSpPr txBox="1"/>
          <p:nvPr/>
        </p:nvSpPr>
        <p:spPr>
          <a:xfrm>
            <a:off x="257026" y="0"/>
            <a:ext cx="8391393" cy="5355312"/>
          </a:xfrm>
          <a:prstGeom prst="rect">
            <a:avLst/>
          </a:prstGeom>
          <a:noFill/>
        </p:spPr>
        <p:txBody>
          <a:bodyPr wrap="square">
            <a:spAutoFit/>
          </a:bodyPr>
          <a:lstStyle/>
          <a:p>
            <a:r>
              <a:rPr lang="en-GB">
                <a:solidFill>
                  <a:schemeClr val="bg1"/>
                </a:solidFill>
                <a:latin typeface="Arial" panose="020B0604020202020204" pitchFamily="34" charset="0"/>
                <a:cs typeface="Arial" panose="020B0604020202020204" pitchFamily="34" charset="0"/>
              </a:rPr>
              <a:t>What role do guests play?</a:t>
            </a:r>
            <a:endParaRPr lang="en-GB" sz="1400">
              <a:solidFill>
                <a:schemeClr val="bg1"/>
              </a:solidFill>
              <a:latin typeface="Arial" panose="020B0604020202020204" pitchFamily="34" charset="0"/>
              <a:cs typeface="Arial" panose="020B0604020202020204" pitchFamily="34" charset="0"/>
            </a:endParaRPr>
          </a:p>
          <a:p>
            <a:r>
              <a:rPr lang="en-GB">
                <a:latin typeface="Calibri" panose="020F0502020204030204" pitchFamily="34" charset="0"/>
                <a:cs typeface="Calibri" panose="020F0502020204030204" pitchFamily="34" charset="0"/>
              </a:rPr>
              <a:t>We know there are different types of customers  </a:t>
            </a:r>
            <a:r>
              <a:rPr lang="en-GB" err="1">
                <a:latin typeface="Calibri" panose="020F0502020204030204" pitchFamily="34" charset="0"/>
                <a:cs typeface="Calibri" panose="020F0502020204030204" pitchFamily="34" charset="0"/>
              </a:rPr>
              <a:t>e.g</a:t>
            </a:r>
            <a:r>
              <a:rPr lang="en-GB">
                <a:latin typeface="Calibri" panose="020F0502020204030204" pitchFamily="34" charset="0"/>
                <a:cs typeface="Calibri" panose="020F0502020204030204" pitchFamily="34" charset="0"/>
              </a:rPr>
              <a:t>  –personas (A persona identifies segments of the business by common attributes. By identifying groups of travellers by attributes, can consider the guest journey and optimise it for each segment to improve the guest experience, maximize revenue per guest, cultivate great reviews, and earn repeat group bookings) (</a:t>
            </a:r>
            <a:r>
              <a:rPr lang="en-GB" err="1">
                <a:latin typeface="Calibri" panose="020F0502020204030204" pitchFamily="34" charset="0"/>
                <a:cs typeface="Calibri" panose="020F0502020204030204" pitchFamily="34" charset="0"/>
              </a:rPr>
              <a:t>Boley</a:t>
            </a:r>
            <a:r>
              <a:rPr lang="en-GB">
                <a:latin typeface="Calibri" panose="020F0502020204030204" pitchFamily="34" charset="0"/>
                <a:cs typeface="Calibri" panose="020F0502020204030204" pitchFamily="34" charset="0"/>
              </a:rPr>
              <a:t>, 2020).</a:t>
            </a:r>
          </a:p>
          <a:p>
            <a:endParaRPr lang="en-GB">
              <a:latin typeface="Calibri" panose="020F0502020204030204" pitchFamily="34" charset="0"/>
              <a:cs typeface="Calibri" panose="020F0502020204030204" pitchFamily="34" charset="0"/>
            </a:endParaRPr>
          </a:p>
          <a:p>
            <a:r>
              <a:rPr lang="en-GB">
                <a:latin typeface="Calibri" panose="020F0502020204030204" pitchFamily="34" charset="0"/>
                <a:cs typeface="Calibri" panose="020F0502020204030204" pitchFamily="34" charset="0"/>
              </a:rPr>
              <a:t>Marketers should consider impactful marketing strategies to attract guests its not always about price</a:t>
            </a:r>
          </a:p>
          <a:p>
            <a:r>
              <a:rPr lang="en-GB">
                <a:latin typeface="Calibri" panose="020F0502020204030204" pitchFamily="34" charset="0"/>
                <a:cs typeface="Calibri" panose="020F0502020204030204" pitchFamily="34" charset="0"/>
              </a:rPr>
              <a:t>In the blog : 5 Ways to Attract New customers (Without Competing on Price) - </a:t>
            </a:r>
          </a:p>
          <a:p>
            <a:pPr marL="285750" indent="-285750">
              <a:buFont typeface="Wingdings" panose="05000000000000000000" pitchFamily="2" charset="2"/>
              <a:buChar char="ü"/>
            </a:pPr>
            <a:r>
              <a:rPr lang="en-GB">
                <a:latin typeface="Calibri" panose="020F0502020204030204" pitchFamily="34" charset="0"/>
                <a:cs typeface="Calibri" panose="020F0502020204030204" pitchFamily="34" charset="0"/>
              </a:rPr>
              <a:t>Embrace Emotion</a:t>
            </a:r>
          </a:p>
          <a:p>
            <a:pPr marL="285750" indent="-285750">
              <a:buFont typeface="Wingdings" panose="05000000000000000000" pitchFamily="2" charset="2"/>
              <a:buChar char="ü"/>
            </a:pPr>
            <a:r>
              <a:rPr lang="en-GB">
                <a:latin typeface="Calibri" panose="020F0502020204030204" pitchFamily="34" charset="0"/>
                <a:cs typeface="Calibri" panose="020F0502020204030204" pitchFamily="34" charset="0"/>
              </a:rPr>
              <a:t>Tell a Story</a:t>
            </a:r>
          </a:p>
          <a:p>
            <a:pPr marL="285750" indent="-285750">
              <a:buFont typeface="Wingdings" panose="05000000000000000000" pitchFamily="2" charset="2"/>
              <a:buChar char="ü"/>
            </a:pPr>
            <a:r>
              <a:rPr lang="en-GB">
                <a:latin typeface="Calibri" panose="020F0502020204030204" pitchFamily="34" charset="0"/>
                <a:cs typeface="Calibri" panose="020F0502020204030204" pitchFamily="34" charset="0"/>
              </a:rPr>
              <a:t>Encourage Sharing</a:t>
            </a:r>
          </a:p>
          <a:p>
            <a:pPr marL="285750" indent="-285750">
              <a:buFont typeface="Wingdings" panose="05000000000000000000" pitchFamily="2" charset="2"/>
              <a:buChar char="ü"/>
            </a:pPr>
            <a:r>
              <a:rPr lang="en-GB">
                <a:latin typeface="Calibri" panose="020F0502020204030204" pitchFamily="34" charset="0"/>
                <a:cs typeface="Calibri" panose="020F0502020204030204" pitchFamily="34" charset="0"/>
              </a:rPr>
              <a:t>Offer Value</a:t>
            </a:r>
          </a:p>
          <a:p>
            <a:pPr marL="285750" indent="-285750">
              <a:buFont typeface="Wingdings" panose="05000000000000000000" pitchFamily="2" charset="2"/>
              <a:buChar char="ü"/>
            </a:pPr>
            <a:r>
              <a:rPr lang="en-GB">
                <a:latin typeface="Calibri" panose="020F0502020204030204" pitchFamily="34" charset="0"/>
                <a:cs typeface="Calibri" panose="020F0502020204030204" pitchFamily="34" charset="0"/>
              </a:rPr>
              <a:t>Make it Immersive</a:t>
            </a:r>
          </a:p>
          <a:p>
            <a:endParaRPr lang="en-GB">
              <a:latin typeface="Calibri" panose="020F0502020204030204" pitchFamily="34" charset="0"/>
              <a:cs typeface="Calibri" panose="020F0502020204030204" pitchFamily="34" charset="0"/>
            </a:endParaRPr>
          </a:p>
          <a:p>
            <a:r>
              <a:rPr lang="en-GB">
                <a:latin typeface="Calibri" panose="020F0502020204030204" pitchFamily="34" charset="0"/>
                <a:cs typeface="Calibri" panose="020F0502020204030204" pitchFamily="34" charset="0"/>
              </a:rPr>
              <a:t>What role to employees play?</a:t>
            </a:r>
          </a:p>
          <a:p>
            <a:r>
              <a:rPr lang="en-GB">
                <a:latin typeface="Calibri" panose="020F0502020204030204" pitchFamily="34" charset="0"/>
                <a:cs typeface="Calibri" panose="020F0502020204030204" pitchFamily="34" charset="0"/>
              </a:rPr>
              <a:t> The tourism industry is customer-service driven, which means employees are your </a:t>
            </a:r>
            <a:r>
              <a:rPr lang="en-GB" b="1">
                <a:latin typeface="Calibri" panose="020F0502020204030204" pitchFamily="34" charset="0"/>
                <a:cs typeface="Calibri" panose="020F0502020204030204" pitchFamily="34" charset="0"/>
              </a:rPr>
              <a:t>brand ambassadors </a:t>
            </a:r>
            <a:r>
              <a:rPr lang="en-GB">
                <a:latin typeface="Calibri" panose="020F0502020204030204" pitchFamily="34" charset="0"/>
                <a:cs typeface="Calibri" panose="020F0502020204030204" pitchFamily="34" charset="0"/>
              </a:rPr>
              <a:t>and keeping them happy is key to an upstanding reputation.</a:t>
            </a:r>
          </a:p>
        </p:txBody>
      </p:sp>
      <p:sp>
        <p:nvSpPr>
          <p:cNvPr id="6" name="TextBox 5">
            <a:extLst>
              <a:ext uri="{FF2B5EF4-FFF2-40B4-BE49-F238E27FC236}">
                <a16:creationId xmlns:a16="http://schemas.microsoft.com/office/drawing/2014/main" id="{4822F375-6F69-4CA3-BEEB-A69886D29417}"/>
              </a:ext>
            </a:extLst>
          </p:cNvPr>
          <p:cNvSpPr txBox="1"/>
          <p:nvPr/>
        </p:nvSpPr>
        <p:spPr>
          <a:xfrm>
            <a:off x="4151784" y="4005065"/>
            <a:ext cx="1224136" cy="307777"/>
          </a:xfrm>
          <a:prstGeom prst="rect">
            <a:avLst/>
          </a:prstGeom>
          <a:noFill/>
        </p:spPr>
        <p:txBody>
          <a:bodyPr wrap="square">
            <a:spAutoFit/>
          </a:bodyPr>
          <a:lstStyle/>
          <a:p>
            <a:r>
              <a:rPr lang="en-GB" sz="1400">
                <a:solidFill>
                  <a:schemeClr val="bg1"/>
                </a:solidFill>
              </a:rPr>
              <a:t>(Kelly, 2017)</a:t>
            </a:r>
          </a:p>
        </p:txBody>
      </p:sp>
      <p:sp>
        <p:nvSpPr>
          <p:cNvPr id="8" name="TextBox 7">
            <a:extLst>
              <a:ext uri="{FF2B5EF4-FFF2-40B4-BE49-F238E27FC236}">
                <a16:creationId xmlns:a16="http://schemas.microsoft.com/office/drawing/2014/main" id="{F6E0F08F-5B73-4364-84D1-B2266BF9C045}"/>
              </a:ext>
            </a:extLst>
          </p:cNvPr>
          <p:cNvSpPr txBox="1"/>
          <p:nvPr/>
        </p:nvSpPr>
        <p:spPr>
          <a:xfrm>
            <a:off x="4566084" y="6021288"/>
            <a:ext cx="5940152" cy="738664"/>
          </a:xfrm>
          <a:prstGeom prst="rect">
            <a:avLst/>
          </a:prstGeom>
          <a:noFill/>
        </p:spPr>
        <p:txBody>
          <a:bodyPr wrap="square">
            <a:spAutoFit/>
          </a:bodyPr>
          <a:lstStyle/>
          <a:p>
            <a:pPr marL="285750" indent="-285750">
              <a:buFont typeface="Arial" panose="020B0604020202020204" pitchFamily="34" charset="0"/>
              <a:buChar char="•"/>
            </a:pPr>
            <a:r>
              <a:rPr lang="en-GB" sz="1400">
                <a:solidFill>
                  <a:schemeClr val="bg1"/>
                </a:solidFill>
              </a:rPr>
              <a:t>https://www.cvent.com/en/blog/hospitality/types-of-hotel-guests</a:t>
            </a:r>
          </a:p>
          <a:p>
            <a:pPr marL="285750" indent="-285750">
              <a:buFont typeface="Arial" panose="020B0604020202020204" pitchFamily="34" charset="0"/>
              <a:buChar char="•"/>
            </a:pPr>
            <a:r>
              <a:rPr lang="en-GB" sz="1400">
                <a:solidFill>
                  <a:schemeClr val="bg1"/>
                </a:solidFill>
              </a:rPr>
              <a:t>https://www.youvisit.com/learning-center/blog/5-ways-to-attract-guests-to-your-hotel/</a:t>
            </a:r>
          </a:p>
        </p:txBody>
      </p:sp>
    </p:spTree>
    <p:extLst>
      <p:ext uri="{BB962C8B-B14F-4D97-AF65-F5344CB8AC3E}">
        <p14:creationId xmlns:p14="http://schemas.microsoft.com/office/powerpoint/2010/main" val="872873071"/>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11" end="1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30C41-5492-4653-A180-17521BE3C0B8}"/>
              </a:ext>
            </a:extLst>
          </p:cNvPr>
          <p:cNvSpPr>
            <a:spLocks noGrp="1"/>
          </p:cNvSpPr>
          <p:nvPr>
            <p:ph type="title"/>
          </p:nvPr>
        </p:nvSpPr>
        <p:spPr>
          <a:xfrm>
            <a:off x="7104112" y="274638"/>
            <a:ext cx="3106688" cy="634082"/>
          </a:xfrm>
        </p:spPr>
        <p:txBody>
          <a:bodyPr anchor="ctr">
            <a:normAutofit/>
          </a:bodyPr>
          <a:lstStyle/>
          <a:p>
            <a:r>
              <a:rPr lang="en-GB" sz="3200" b="1">
                <a:solidFill>
                  <a:schemeClr val="bg1"/>
                </a:solidFill>
                <a:latin typeface="Arial" panose="020B0604020202020204" pitchFamily="34" charset="0"/>
                <a:cs typeface="Arial" panose="020B0604020202020204" pitchFamily="34" charset="0"/>
              </a:rPr>
              <a:t>Price</a:t>
            </a:r>
          </a:p>
        </p:txBody>
      </p:sp>
      <p:sp>
        <p:nvSpPr>
          <p:cNvPr id="3" name="Content Placeholder 2">
            <a:extLst>
              <a:ext uri="{FF2B5EF4-FFF2-40B4-BE49-F238E27FC236}">
                <a16:creationId xmlns:a16="http://schemas.microsoft.com/office/drawing/2014/main" id="{CB2B14D4-93C9-4454-A289-1CA62AC492BC}"/>
              </a:ext>
            </a:extLst>
          </p:cNvPr>
          <p:cNvSpPr>
            <a:spLocks noGrp="1"/>
          </p:cNvSpPr>
          <p:nvPr>
            <p:ph sz="half" idx="1"/>
          </p:nvPr>
        </p:nvSpPr>
        <p:spPr>
          <a:xfrm>
            <a:off x="5442279" y="274638"/>
            <a:ext cx="4896544" cy="5234880"/>
          </a:xfrm>
        </p:spPr>
        <p:txBody>
          <a:bodyPr>
            <a:normAutofit fontScale="92500"/>
          </a:bodyPr>
          <a:lstStyle/>
          <a:p>
            <a:pPr marL="0" indent="0">
              <a:lnSpc>
                <a:spcPct val="170000"/>
              </a:lnSpc>
              <a:buNone/>
            </a:pPr>
            <a:r>
              <a:rPr lang="en-GB" sz="1900" b="1">
                <a:latin typeface="Arial" panose="020B0604020202020204" pitchFamily="34" charset="0"/>
                <a:cs typeface="Arial" panose="020B0604020202020204" pitchFamily="34" charset="0"/>
              </a:rPr>
              <a:t>The pricing decision include the following:</a:t>
            </a:r>
          </a:p>
          <a:p>
            <a:pPr marL="0" indent="0">
              <a:lnSpc>
                <a:spcPct val="170000"/>
              </a:lnSpc>
              <a:buNone/>
            </a:pPr>
            <a:r>
              <a:rPr lang="en-GB" sz="1900" b="1">
                <a:latin typeface="Arial" panose="020B0604020202020204" pitchFamily="34" charset="0"/>
                <a:cs typeface="Arial" panose="020B0604020202020204" pitchFamily="34" charset="0"/>
              </a:rPr>
              <a:t>Setting prices for all the different products to ensure that a profit is achieved.</a:t>
            </a:r>
          </a:p>
          <a:p>
            <a:pPr marL="0" indent="0">
              <a:lnSpc>
                <a:spcPct val="170000"/>
              </a:lnSpc>
              <a:buNone/>
            </a:pPr>
            <a:r>
              <a:rPr lang="en-GB" sz="1900" b="1">
                <a:latin typeface="Arial" panose="020B0604020202020204" pitchFamily="34" charset="0"/>
                <a:cs typeface="Arial" panose="020B0604020202020204" pitchFamily="34" charset="0"/>
              </a:rPr>
              <a:t>Agreeing the level of discounts for key accounts.</a:t>
            </a:r>
          </a:p>
          <a:p>
            <a:pPr marL="0" indent="0">
              <a:lnSpc>
                <a:spcPct val="170000"/>
              </a:lnSpc>
              <a:buNone/>
            </a:pPr>
            <a:r>
              <a:rPr lang="en-GB" sz="1900" b="1">
                <a:latin typeface="Arial" panose="020B0604020202020204" pitchFamily="34" charset="0"/>
                <a:cs typeface="Arial" panose="020B0604020202020204" pitchFamily="34" charset="0"/>
              </a:rPr>
              <a:t>Pricing bundled packages such as conference, events ad leisure breaks.</a:t>
            </a:r>
          </a:p>
          <a:p>
            <a:pPr marL="0" indent="0">
              <a:lnSpc>
                <a:spcPct val="170000"/>
              </a:lnSpc>
              <a:buNone/>
            </a:pPr>
            <a:r>
              <a:rPr lang="en-GB" sz="1900" b="1">
                <a:latin typeface="Arial" panose="020B0604020202020204" pitchFamily="34" charset="0"/>
                <a:cs typeface="Arial" panose="020B0604020202020204" pitchFamily="34" charset="0"/>
              </a:rPr>
              <a:t>Developing special priced promotions to increase sales during low season periods.</a:t>
            </a:r>
          </a:p>
          <a:p>
            <a:pPr>
              <a:lnSpc>
                <a:spcPct val="90000"/>
              </a:lnSpc>
            </a:pPr>
            <a:endParaRPr lang="en-GB" sz="1800"/>
          </a:p>
        </p:txBody>
      </p:sp>
      <p:pic>
        <p:nvPicPr>
          <p:cNvPr id="5" name="Picture 4" descr="Diagram&#10;&#10;Description automatically generated">
            <a:extLst>
              <a:ext uri="{FF2B5EF4-FFF2-40B4-BE49-F238E27FC236}">
                <a16:creationId xmlns:a16="http://schemas.microsoft.com/office/drawing/2014/main" id="{F61E6A57-1F0B-4471-811D-615D688FEFB6}"/>
              </a:ext>
            </a:extLst>
          </p:cNvPr>
          <p:cNvPicPr>
            <a:picLocks noChangeAspect="1"/>
          </p:cNvPicPr>
          <p:nvPr/>
        </p:nvPicPr>
        <p:blipFill>
          <a:blip r:embed="rId3"/>
          <a:stretch>
            <a:fillRect/>
          </a:stretch>
        </p:blipFill>
        <p:spPr>
          <a:xfrm>
            <a:off x="799805" y="1778924"/>
            <a:ext cx="3015147" cy="2932230"/>
          </a:xfrm>
          <a:prstGeom prst="rect">
            <a:avLst/>
          </a:prstGeom>
          <a:noFill/>
        </p:spPr>
      </p:pic>
      <p:sp>
        <p:nvSpPr>
          <p:cNvPr id="4" name="TextBox 3">
            <a:extLst>
              <a:ext uri="{FF2B5EF4-FFF2-40B4-BE49-F238E27FC236}">
                <a16:creationId xmlns:a16="http://schemas.microsoft.com/office/drawing/2014/main" id="{AA03C612-8230-A651-CC94-09AF03D37FF4}"/>
              </a:ext>
            </a:extLst>
          </p:cNvPr>
          <p:cNvSpPr txBox="1"/>
          <p:nvPr/>
        </p:nvSpPr>
        <p:spPr>
          <a:xfrm>
            <a:off x="1341120" y="714895"/>
            <a:ext cx="1866473" cy="400110"/>
          </a:xfrm>
          <a:prstGeom prst="rect">
            <a:avLst/>
          </a:prstGeom>
          <a:noFill/>
        </p:spPr>
        <p:txBody>
          <a:bodyPr wrap="none" rtlCol="0">
            <a:spAutoFit/>
          </a:bodyPr>
          <a:lstStyle/>
          <a:p>
            <a:r>
              <a:rPr lang="en-GB" sz="2000" b="1"/>
              <a:t>Tourism pricing </a:t>
            </a:r>
          </a:p>
        </p:txBody>
      </p:sp>
    </p:spTree>
    <p:extLst>
      <p:ext uri="{BB962C8B-B14F-4D97-AF65-F5344CB8AC3E}">
        <p14:creationId xmlns:p14="http://schemas.microsoft.com/office/powerpoint/2010/main" val="3765370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B97BB-2AE1-4133-A7B1-F9567A30FC61}"/>
              </a:ext>
            </a:extLst>
          </p:cNvPr>
          <p:cNvSpPr>
            <a:spLocks noGrp="1"/>
          </p:cNvSpPr>
          <p:nvPr>
            <p:ph type="title"/>
          </p:nvPr>
        </p:nvSpPr>
        <p:spPr>
          <a:xfrm>
            <a:off x="7248128" y="620688"/>
            <a:ext cx="2016224" cy="562074"/>
          </a:xfrm>
        </p:spPr>
        <p:txBody>
          <a:bodyPr anchor="ctr">
            <a:normAutofit/>
          </a:bodyPr>
          <a:lstStyle/>
          <a:p>
            <a:r>
              <a:rPr lang="en-GB" sz="3200" b="1">
                <a:solidFill>
                  <a:schemeClr val="bg1"/>
                </a:solidFill>
                <a:latin typeface="Arial" panose="020B0604020202020204" pitchFamily="34" charset="0"/>
                <a:cs typeface="Arial" panose="020B0604020202020204" pitchFamily="34" charset="0"/>
              </a:rPr>
              <a:t>Price</a:t>
            </a:r>
          </a:p>
        </p:txBody>
      </p:sp>
      <p:pic>
        <p:nvPicPr>
          <p:cNvPr id="5" name="Content Placeholder 4">
            <a:extLst>
              <a:ext uri="{FF2B5EF4-FFF2-40B4-BE49-F238E27FC236}">
                <a16:creationId xmlns:a16="http://schemas.microsoft.com/office/drawing/2014/main" id="{228F8896-90C9-40F9-8F17-C1D356F973E0}"/>
              </a:ext>
            </a:extLst>
          </p:cNvPr>
          <p:cNvPicPr>
            <a:picLocks noGrp="1" noChangeAspect="1"/>
          </p:cNvPicPr>
          <p:nvPr>
            <p:ph sz="half" idx="1"/>
          </p:nvPr>
        </p:nvPicPr>
        <p:blipFill>
          <a:blip r:embed="rId3"/>
          <a:stretch>
            <a:fillRect/>
          </a:stretch>
        </p:blipFill>
        <p:spPr>
          <a:xfrm>
            <a:off x="7904735" y="742289"/>
            <a:ext cx="4038600" cy="3528391"/>
          </a:xfrm>
          <a:noFill/>
        </p:spPr>
      </p:pic>
      <p:sp>
        <p:nvSpPr>
          <p:cNvPr id="10" name="Content Placeholder 3">
            <a:extLst>
              <a:ext uri="{FF2B5EF4-FFF2-40B4-BE49-F238E27FC236}">
                <a16:creationId xmlns:a16="http://schemas.microsoft.com/office/drawing/2014/main" id="{161E8C48-983C-4BD3-9DA9-ED3FFC27FA1F}"/>
              </a:ext>
            </a:extLst>
          </p:cNvPr>
          <p:cNvSpPr>
            <a:spLocks noGrp="1"/>
          </p:cNvSpPr>
          <p:nvPr>
            <p:ph sz="half" idx="2"/>
          </p:nvPr>
        </p:nvSpPr>
        <p:spPr>
          <a:xfrm>
            <a:off x="306831" y="564414"/>
            <a:ext cx="7085954" cy="3989040"/>
          </a:xfrm>
        </p:spPr>
        <p:txBody>
          <a:bodyPr>
            <a:normAutofit/>
          </a:bodyPr>
          <a:lstStyle/>
          <a:p>
            <a:pPr marL="0" indent="0">
              <a:buNone/>
            </a:pPr>
            <a:r>
              <a:rPr lang="en-US">
                <a:latin typeface="Arial" panose="020B0604020202020204" pitchFamily="34" charset="0"/>
                <a:cs typeface="Arial" panose="020B0604020202020204" pitchFamily="34" charset="0"/>
              </a:rPr>
              <a:t>Price influences demand</a:t>
            </a:r>
          </a:p>
          <a:p>
            <a:pPr marL="0" indent="0">
              <a:buNone/>
            </a:pPr>
            <a:endParaRPr lang="en-US">
              <a:solidFill>
                <a:schemeClr val="bg1"/>
              </a:solidFill>
              <a:latin typeface="Arial" panose="020B0604020202020204" pitchFamily="34" charset="0"/>
              <a:cs typeface="Arial" panose="020B0604020202020204" pitchFamily="34" charset="0"/>
            </a:endParaRPr>
          </a:p>
          <a:p>
            <a:pPr marL="0" indent="0">
              <a:buNone/>
            </a:pPr>
            <a:r>
              <a:rPr lang="en-US">
                <a:latin typeface="Arial" panose="020B0604020202020204" pitchFamily="34" charset="0"/>
                <a:cs typeface="Arial" panose="020B0604020202020204" pitchFamily="34" charset="0"/>
              </a:rPr>
              <a:t>Price is crucial in </a:t>
            </a:r>
            <a:r>
              <a:rPr lang="en-US" b="1">
                <a:latin typeface="Arial" panose="020B0604020202020204" pitchFamily="34" charset="0"/>
                <a:cs typeface="Arial" panose="020B0604020202020204" pitchFamily="34" charset="0"/>
              </a:rPr>
              <a:t>driving profitability </a:t>
            </a:r>
            <a:r>
              <a:rPr lang="en-US">
                <a:latin typeface="Arial" panose="020B0604020202020204" pitchFamily="34" charset="0"/>
                <a:cs typeface="Arial" panose="020B0604020202020204" pitchFamily="34" charset="0"/>
              </a:rPr>
              <a:t>and plays an important role in presenting </a:t>
            </a:r>
            <a:r>
              <a:rPr lang="en-US" b="1">
                <a:latin typeface="Arial" panose="020B0604020202020204" pitchFamily="34" charset="0"/>
                <a:cs typeface="Arial" panose="020B0604020202020204" pitchFamily="34" charset="0"/>
              </a:rPr>
              <a:t>the ‘image’ </a:t>
            </a:r>
            <a:r>
              <a:rPr lang="en-US">
                <a:latin typeface="Arial" panose="020B0604020202020204" pitchFamily="34" charset="0"/>
                <a:cs typeface="Arial" panose="020B0604020202020204" pitchFamily="34" charset="0"/>
              </a:rPr>
              <a:t>which the firms wants to project to customers and other stakeholders.</a:t>
            </a:r>
          </a:p>
        </p:txBody>
      </p:sp>
    </p:spTree>
    <p:extLst>
      <p:ext uri="{BB962C8B-B14F-4D97-AF65-F5344CB8AC3E}">
        <p14:creationId xmlns:p14="http://schemas.microsoft.com/office/powerpoint/2010/main" val="2517798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993B5E6-5194-411F-9A22-F2C00E8CD85E}"/>
              </a:ext>
            </a:extLst>
          </p:cNvPr>
          <p:cNvPicPr>
            <a:picLocks noGrp="1" noChangeAspect="1"/>
          </p:cNvPicPr>
          <p:nvPr>
            <p:ph idx="1"/>
          </p:nvPr>
        </p:nvPicPr>
        <p:blipFill>
          <a:blip r:embed="rId3"/>
          <a:stretch>
            <a:fillRect/>
          </a:stretch>
        </p:blipFill>
        <p:spPr>
          <a:xfrm>
            <a:off x="8655643" y="1994524"/>
            <a:ext cx="2946624" cy="2965098"/>
          </a:xfrm>
          <a:prstGeom prst="rect">
            <a:avLst/>
          </a:prstGeom>
        </p:spPr>
      </p:pic>
      <p:sp>
        <p:nvSpPr>
          <p:cNvPr id="5" name="TextBox 4">
            <a:extLst>
              <a:ext uri="{FF2B5EF4-FFF2-40B4-BE49-F238E27FC236}">
                <a16:creationId xmlns:a16="http://schemas.microsoft.com/office/drawing/2014/main" id="{D95992B9-650C-431F-8985-1AD4B16121F7}"/>
              </a:ext>
            </a:extLst>
          </p:cNvPr>
          <p:cNvSpPr txBox="1"/>
          <p:nvPr/>
        </p:nvSpPr>
        <p:spPr>
          <a:xfrm>
            <a:off x="1027446" y="1994524"/>
            <a:ext cx="5832648" cy="523220"/>
          </a:xfrm>
          <a:prstGeom prst="rect">
            <a:avLst/>
          </a:prstGeom>
          <a:noFill/>
        </p:spPr>
        <p:txBody>
          <a:bodyPr wrap="square">
            <a:spAutoFit/>
          </a:bodyPr>
          <a:lstStyle/>
          <a:p>
            <a:r>
              <a:rPr lang="en-GB" sz="2800">
                <a:latin typeface="Arial" panose="020B0604020202020204" pitchFamily="34" charset="0"/>
                <a:cs typeface="Arial" panose="020B0604020202020204" pitchFamily="34" charset="0"/>
              </a:rPr>
              <a:t>How do we </a:t>
            </a:r>
            <a:r>
              <a:rPr lang="en-GB" sz="2800" b="1">
                <a:latin typeface="Arial" panose="020B0604020202020204" pitchFamily="34" charset="0"/>
                <a:cs typeface="Arial" panose="020B0604020202020204" pitchFamily="34" charset="0"/>
              </a:rPr>
              <a:t>distribute</a:t>
            </a:r>
            <a:r>
              <a:rPr lang="en-GB" sz="2800">
                <a:latin typeface="Arial" panose="020B0604020202020204" pitchFamily="34" charset="0"/>
                <a:cs typeface="Arial" panose="020B0604020202020204" pitchFamily="34" charset="0"/>
              </a:rPr>
              <a:t> our product?</a:t>
            </a:r>
          </a:p>
        </p:txBody>
      </p:sp>
    </p:spTree>
    <p:extLst>
      <p:ext uri="{BB962C8B-B14F-4D97-AF65-F5344CB8AC3E}">
        <p14:creationId xmlns:p14="http://schemas.microsoft.com/office/powerpoint/2010/main" val="2488224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D458F-DED3-4229-8E4A-ED5FA444BA46}"/>
              </a:ext>
            </a:extLst>
          </p:cNvPr>
          <p:cNvSpPr>
            <a:spLocks noGrp="1"/>
          </p:cNvSpPr>
          <p:nvPr>
            <p:ph type="title"/>
          </p:nvPr>
        </p:nvSpPr>
        <p:spPr>
          <a:xfrm>
            <a:off x="6960096" y="274638"/>
            <a:ext cx="3250704" cy="706090"/>
          </a:xfrm>
        </p:spPr>
        <p:txBody>
          <a:bodyPr anchor="ctr">
            <a:normAutofit/>
          </a:bodyPr>
          <a:lstStyle/>
          <a:p>
            <a:r>
              <a:rPr lang="en-GB" sz="2400">
                <a:solidFill>
                  <a:schemeClr val="bg1"/>
                </a:solidFill>
                <a:latin typeface="Arial" panose="020B0604020202020204" pitchFamily="34" charset="0"/>
                <a:cs typeface="Arial" panose="020B0604020202020204" pitchFamily="34" charset="0"/>
              </a:rPr>
              <a:t>Distribution</a:t>
            </a:r>
          </a:p>
        </p:txBody>
      </p:sp>
      <p:sp>
        <p:nvSpPr>
          <p:cNvPr id="3" name="Content Placeholder 2">
            <a:extLst>
              <a:ext uri="{FF2B5EF4-FFF2-40B4-BE49-F238E27FC236}">
                <a16:creationId xmlns:a16="http://schemas.microsoft.com/office/drawing/2014/main" id="{F740DDCF-5C2A-449D-8D48-7BCBD210B4B5}"/>
              </a:ext>
            </a:extLst>
          </p:cNvPr>
          <p:cNvSpPr>
            <a:spLocks noGrp="1"/>
          </p:cNvSpPr>
          <p:nvPr>
            <p:ph sz="half" idx="1"/>
          </p:nvPr>
        </p:nvSpPr>
        <p:spPr>
          <a:xfrm>
            <a:off x="5322920" y="166008"/>
            <a:ext cx="5472608" cy="5874573"/>
          </a:xfrm>
        </p:spPr>
        <p:txBody>
          <a:bodyPr>
            <a:noAutofit/>
          </a:bodyPr>
          <a:lstStyle/>
          <a:p>
            <a:pPr marL="0" indent="0" algn="just">
              <a:lnSpc>
                <a:spcPct val="110000"/>
              </a:lnSpc>
              <a:buNone/>
            </a:pPr>
            <a:r>
              <a:rPr lang="en-GB" sz="1800">
                <a:cs typeface="Arial" panose="020B0604020202020204" pitchFamily="34" charset="0"/>
              </a:rPr>
              <a:t>Distribution in hospitality is concerned with how to make it convenient for a potential customer to book or buy hospitality products directly from the hospitality company or through intermediaries.</a:t>
            </a:r>
          </a:p>
          <a:p>
            <a:pPr marL="0" indent="0" algn="just">
              <a:lnSpc>
                <a:spcPct val="110000"/>
              </a:lnSpc>
              <a:buNone/>
            </a:pPr>
            <a:r>
              <a:rPr lang="en-GB" sz="1800">
                <a:cs typeface="Arial" panose="020B0604020202020204" pitchFamily="34" charset="0"/>
              </a:rPr>
              <a:t>The impact of the internet and mobile apps have radically transformed hospitality distribution channels and will continue to change relationships between hospitality providers and Travel agents, Tour operators, etc. </a:t>
            </a:r>
          </a:p>
          <a:p>
            <a:pPr marL="0" indent="0" algn="just">
              <a:lnSpc>
                <a:spcPct val="110000"/>
              </a:lnSpc>
              <a:buNone/>
            </a:pPr>
            <a:r>
              <a:rPr lang="en-GB" sz="1800">
                <a:cs typeface="Arial" panose="020B0604020202020204" pitchFamily="34" charset="0"/>
              </a:rPr>
              <a:t>Think of how </a:t>
            </a:r>
            <a:r>
              <a:rPr lang="en-GB" sz="1800" b="1">
                <a:cs typeface="Arial" panose="020B0604020202020204" pitchFamily="34" charset="0"/>
              </a:rPr>
              <a:t>technology has really changed distribution of information to us as customers</a:t>
            </a:r>
            <a:r>
              <a:rPr lang="en-GB" sz="1800">
                <a:cs typeface="Arial" panose="020B0604020202020204" pitchFamily="34" charset="0"/>
              </a:rPr>
              <a:t>….</a:t>
            </a:r>
          </a:p>
          <a:p>
            <a:pPr marL="0" indent="0" algn="just">
              <a:lnSpc>
                <a:spcPct val="110000"/>
              </a:lnSpc>
              <a:buNone/>
            </a:pPr>
            <a:r>
              <a:rPr lang="en-GB" sz="1800">
                <a:cs typeface="Arial" panose="020B0604020202020204" pitchFamily="34" charset="0"/>
              </a:rPr>
              <a:t>Think of social media platforms especially Instagram and Facebook we have become more aware of things, we listen and watch recommendations from all sorts of people.</a:t>
            </a:r>
          </a:p>
          <a:p>
            <a:pPr marL="0" indent="0" algn="just">
              <a:lnSpc>
                <a:spcPct val="110000"/>
              </a:lnSpc>
              <a:buNone/>
            </a:pPr>
            <a:r>
              <a:rPr lang="en-GB" sz="1800">
                <a:cs typeface="Arial" panose="020B0604020202020204" pitchFamily="34" charset="0"/>
              </a:rPr>
              <a:t>Think about the technology hotels use as property management systems to distribute information</a:t>
            </a:r>
            <a:r>
              <a:rPr lang="en-GB" sz="1800">
                <a:latin typeface="Arial" panose="020B0604020202020204" pitchFamily="34" charset="0"/>
                <a:cs typeface="Arial" panose="020B0604020202020204" pitchFamily="34" charset="0"/>
              </a:rPr>
              <a:t>.</a:t>
            </a:r>
          </a:p>
        </p:txBody>
      </p:sp>
      <p:pic>
        <p:nvPicPr>
          <p:cNvPr id="5" name="Picture 4">
            <a:extLst>
              <a:ext uri="{FF2B5EF4-FFF2-40B4-BE49-F238E27FC236}">
                <a16:creationId xmlns:a16="http://schemas.microsoft.com/office/drawing/2014/main" id="{E457B7F3-9367-4D5D-9355-C08D5A8CF5AC}"/>
              </a:ext>
            </a:extLst>
          </p:cNvPr>
          <p:cNvPicPr>
            <a:picLocks noChangeAspect="1"/>
          </p:cNvPicPr>
          <p:nvPr/>
        </p:nvPicPr>
        <p:blipFill rotWithShape="1">
          <a:blip r:embed="rId3"/>
          <a:srcRect l="12154" r="20265" b="-2"/>
          <a:stretch/>
        </p:blipFill>
        <p:spPr>
          <a:xfrm>
            <a:off x="273544" y="1030141"/>
            <a:ext cx="3630749" cy="3586194"/>
          </a:xfrm>
          <a:prstGeom prst="rect">
            <a:avLst/>
          </a:prstGeom>
          <a:noFill/>
        </p:spPr>
      </p:pic>
    </p:spTree>
    <p:extLst>
      <p:ext uri="{BB962C8B-B14F-4D97-AF65-F5344CB8AC3E}">
        <p14:creationId xmlns:p14="http://schemas.microsoft.com/office/powerpoint/2010/main" val="530087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8C567-9190-494D-94EF-CE8AF784F3F4}"/>
              </a:ext>
            </a:extLst>
          </p:cNvPr>
          <p:cNvSpPr>
            <a:spLocks noGrp="1"/>
          </p:cNvSpPr>
          <p:nvPr>
            <p:ph type="title"/>
          </p:nvPr>
        </p:nvSpPr>
        <p:spPr>
          <a:xfrm>
            <a:off x="1842463" y="1551106"/>
            <a:ext cx="4831667" cy="504056"/>
          </a:xfrm>
        </p:spPr>
        <p:txBody>
          <a:bodyPr>
            <a:normAutofit fontScale="90000"/>
          </a:bodyPr>
          <a:lstStyle/>
          <a:p>
            <a:pPr>
              <a:lnSpc>
                <a:spcPct val="100000"/>
              </a:lnSpc>
            </a:pPr>
            <a:br>
              <a:rPr lang="en-GB">
                <a:solidFill>
                  <a:schemeClr val="tx1"/>
                </a:solidFill>
              </a:rPr>
            </a:br>
            <a:br>
              <a:rPr lang="en-GB">
                <a:solidFill>
                  <a:schemeClr val="tx1"/>
                </a:solidFill>
              </a:rPr>
            </a:br>
            <a:br>
              <a:rPr lang="en-GB">
                <a:solidFill>
                  <a:schemeClr val="tx1"/>
                </a:solidFill>
              </a:rPr>
            </a:br>
            <a:br>
              <a:rPr lang="en-GB">
                <a:solidFill>
                  <a:schemeClr val="tx1"/>
                </a:solidFill>
              </a:rPr>
            </a:br>
            <a:r>
              <a:rPr lang="en-GB">
                <a:solidFill>
                  <a:schemeClr val="tx1"/>
                </a:solidFill>
              </a:rPr>
              <a:t>How can we </a:t>
            </a:r>
            <a:r>
              <a:rPr lang="en-GB" b="1">
                <a:solidFill>
                  <a:schemeClr val="tx1"/>
                </a:solidFill>
              </a:rPr>
              <a:t>Promote? </a:t>
            </a:r>
            <a:br>
              <a:rPr lang="en-GB" b="1"/>
            </a:br>
            <a:br>
              <a:rPr lang="en-GB" b="1"/>
            </a:br>
            <a:br>
              <a:rPr lang="en-GB" b="1">
                <a:solidFill>
                  <a:schemeClr val="tx1"/>
                </a:solidFill>
              </a:rPr>
            </a:br>
            <a:br>
              <a:rPr lang="en-GB"/>
            </a:br>
            <a:endParaRPr lang="en-GB"/>
          </a:p>
        </p:txBody>
      </p:sp>
      <p:pic>
        <p:nvPicPr>
          <p:cNvPr id="4" name="Picture 3">
            <a:extLst>
              <a:ext uri="{FF2B5EF4-FFF2-40B4-BE49-F238E27FC236}">
                <a16:creationId xmlns:a16="http://schemas.microsoft.com/office/drawing/2014/main" id="{087EC7FC-1145-4475-BA02-B43C50F9CD98}"/>
              </a:ext>
            </a:extLst>
          </p:cNvPr>
          <p:cNvPicPr>
            <a:picLocks noChangeAspect="1"/>
          </p:cNvPicPr>
          <p:nvPr/>
        </p:nvPicPr>
        <p:blipFill>
          <a:blip r:embed="rId3"/>
          <a:stretch>
            <a:fillRect/>
          </a:stretch>
        </p:blipFill>
        <p:spPr>
          <a:xfrm>
            <a:off x="6816081" y="1844824"/>
            <a:ext cx="2588827" cy="2605058"/>
          </a:xfrm>
          <a:prstGeom prst="rect">
            <a:avLst/>
          </a:prstGeom>
        </p:spPr>
      </p:pic>
      <p:sp>
        <p:nvSpPr>
          <p:cNvPr id="7" name="TextBox 6">
            <a:extLst>
              <a:ext uri="{FF2B5EF4-FFF2-40B4-BE49-F238E27FC236}">
                <a16:creationId xmlns:a16="http://schemas.microsoft.com/office/drawing/2014/main" id="{D6883B04-8DDD-44D3-8575-5244FEC61B41}"/>
              </a:ext>
            </a:extLst>
          </p:cNvPr>
          <p:cNvSpPr txBox="1"/>
          <p:nvPr/>
        </p:nvSpPr>
        <p:spPr>
          <a:xfrm>
            <a:off x="1426029" y="2049720"/>
            <a:ext cx="4572000" cy="3257174"/>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GB" sz="2800"/>
              <a:t>Advertising</a:t>
            </a:r>
            <a:br>
              <a:rPr lang="en-GB" sz="2800"/>
            </a:br>
            <a:r>
              <a:rPr lang="en-GB" sz="2800"/>
              <a:t>endorsements</a:t>
            </a:r>
            <a:br>
              <a:rPr lang="en-GB" sz="2800"/>
            </a:br>
            <a:r>
              <a:rPr lang="en-GB" sz="2800"/>
              <a:t>direct mail</a:t>
            </a:r>
            <a:br>
              <a:rPr lang="en-GB" sz="2800"/>
            </a:br>
            <a:r>
              <a:rPr lang="en-GB" sz="2800"/>
              <a:t>special offers</a:t>
            </a:r>
            <a:br>
              <a:rPr lang="en-GB" sz="2800"/>
            </a:br>
            <a:endParaRPr lang="en-GB" sz="2800"/>
          </a:p>
        </p:txBody>
      </p:sp>
    </p:spTree>
    <p:extLst>
      <p:ext uri="{BB962C8B-B14F-4D97-AF65-F5344CB8AC3E}">
        <p14:creationId xmlns:p14="http://schemas.microsoft.com/office/powerpoint/2010/main" val="2151093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2DE55-B046-4444-AED3-5E8F60E5735F}"/>
              </a:ext>
            </a:extLst>
          </p:cNvPr>
          <p:cNvSpPr>
            <a:spLocks noGrp="1"/>
          </p:cNvSpPr>
          <p:nvPr>
            <p:ph type="title"/>
          </p:nvPr>
        </p:nvSpPr>
        <p:spPr>
          <a:xfrm>
            <a:off x="838200" y="365126"/>
            <a:ext cx="10515600" cy="394103"/>
          </a:xfrm>
        </p:spPr>
        <p:txBody>
          <a:bodyPr>
            <a:normAutofit fontScale="90000"/>
          </a:bodyPr>
          <a:lstStyle/>
          <a:p>
            <a:br>
              <a:rPr lang="en-GB"/>
            </a:br>
            <a:br>
              <a:rPr lang="en-GB"/>
            </a:br>
            <a:r>
              <a:rPr lang="en-GB"/>
              <a:t>	Moxy promotional video </a:t>
            </a:r>
          </a:p>
        </p:txBody>
      </p:sp>
      <p:pic>
        <p:nvPicPr>
          <p:cNvPr id="11" name="Online Media 10" title="MOXY promotional video">
            <a:hlinkClick r:id="" action="ppaction://media"/>
            <a:extLst>
              <a:ext uri="{FF2B5EF4-FFF2-40B4-BE49-F238E27FC236}">
                <a16:creationId xmlns:a16="http://schemas.microsoft.com/office/drawing/2014/main" id="{8EE50011-3EAE-4CD0-9797-4DDB624362BB}"/>
              </a:ext>
            </a:extLst>
          </p:cNvPr>
          <p:cNvPicPr>
            <a:picLocks noGrp="1" noRot="1" noChangeAspect="1"/>
          </p:cNvPicPr>
          <p:nvPr>
            <p:ph sz="half" idx="1"/>
            <a:videoFile r:link="rId1"/>
          </p:nvPr>
        </p:nvPicPr>
        <p:blipFill>
          <a:blip r:embed="rId3"/>
          <a:stretch>
            <a:fillRect/>
          </a:stretch>
        </p:blipFill>
        <p:spPr>
          <a:xfrm>
            <a:off x="1912328" y="1922463"/>
            <a:ext cx="6128360" cy="3447559"/>
          </a:xfrm>
          <a:prstGeom prst="rect">
            <a:avLst/>
          </a:prstGeom>
        </p:spPr>
      </p:pic>
    </p:spTree>
    <p:extLst>
      <p:ext uri="{BB962C8B-B14F-4D97-AF65-F5344CB8AC3E}">
        <p14:creationId xmlns:p14="http://schemas.microsoft.com/office/powerpoint/2010/main" val="2018443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3574A-1976-4899-9F20-7426A9BAEE54}"/>
              </a:ext>
            </a:extLst>
          </p:cNvPr>
          <p:cNvSpPr>
            <a:spLocks noGrp="1"/>
          </p:cNvSpPr>
          <p:nvPr>
            <p:ph type="title"/>
          </p:nvPr>
        </p:nvSpPr>
        <p:spPr>
          <a:xfrm>
            <a:off x="441985" y="204199"/>
            <a:ext cx="7053542" cy="1050398"/>
          </a:xfrm>
        </p:spPr>
        <p:txBody>
          <a:bodyPr/>
          <a:lstStyle/>
          <a:p>
            <a:r>
              <a:rPr lang="en-GB" sz="3200"/>
              <a:t>Brand Ambassadors/influencers</a:t>
            </a:r>
          </a:p>
        </p:txBody>
      </p:sp>
      <p:sp>
        <p:nvSpPr>
          <p:cNvPr id="3" name="Content Placeholder 2">
            <a:extLst>
              <a:ext uri="{FF2B5EF4-FFF2-40B4-BE49-F238E27FC236}">
                <a16:creationId xmlns:a16="http://schemas.microsoft.com/office/drawing/2014/main" id="{C7527B73-F28F-4786-AE41-1859E12296EB}"/>
              </a:ext>
            </a:extLst>
          </p:cNvPr>
          <p:cNvSpPr>
            <a:spLocks noGrp="1"/>
          </p:cNvSpPr>
          <p:nvPr>
            <p:ph idx="1"/>
          </p:nvPr>
        </p:nvSpPr>
        <p:spPr>
          <a:xfrm>
            <a:off x="441985" y="1355699"/>
            <a:ext cx="6401555" cy="3146611"/>
          </a:xfrm>
        </p:spPr>
        <p:txBody>
          <a:bodyPr>
            <a:normAutofit/>
          </a:bodyPr>
          <a:lstStyle/>
          <a:p>
            <a:r>
              <a:rPr lang="en-GB" sz="1800" b="1" i="1">
                <a:latin typeface="Arial" panose="020B0604020202020204" pitchFamily="34" charset="0"/>
                <a:cs typeface="Arial" panose="020B0604020202020204" pitchFamily="34" charset="0"/>
              </a:rPr>
              <a:t>When customers are happy about your products or services, they become your brand ambassadors without your knowledge. </a:t>
            </a:r>
          </a:p>
          <a:p>
            <a:r>
              <a:rPr lang="en-GB" sz="1800" b="1" i="1">
                <a:solidFill>
                  <a:schemeClr val="bg1"/>
                </a:solidFill>
                <a:latin typeface="Arial" panose="020B0604020202020204" pitchFamily="34" charset="0"/>
                <a:cs typeface="Arial" panose="020B0604020202020204" pitchFamily="34" charset="0"/>
              </a:rPr>
              <a:t>They will </a:t>
            </a:r>
            <a:r>
              <a:rPr lang="en-GB" sz="1800" b="1" i="1">
                <a:solidFill>
                  <a:srgbClr val="FF0000"/>
                </a:solidFill>
                <a:latin typeface="Arial" panose="020B0604020202020204" pitchFamily="34" charset="0"/>
                <a:cs typeface="Arial" panose="020B0604020202020204" pitchFamily="34" charset="0"/>
              </a:rPr>
              <a:t>spread the word </a:t>
            </a:r>
            <a:r>
              <a:rPr lang="en-GB" sz="1800" b="1" i="1">
                <a:latin typeface="Arial" panose="020B0604020202020204" pitchFamily="34" charset="0"/>
                <a:cs typeface="Arial" panose="020B0604020202020204" pitchFamily="34" charset="0"/>
              </a:rPr>
              <a:t>and your sales will start to increase</a:t>
            </a:r>
            <a:r>
              <a:rPr lang="en-GB" sz="2100" b="1" i="1">
                <a:latin typeface="Arial" panose="020B0604020202020204" pitchFamily="34" charset="0"/>
                <a:cs typeface="Arial" panose="020B0604020202020204" pitchFamily="34" charset="0"/>
              </a:rPr>
              <a:t>. </a:t>
            </a:r>
          </a:p>
          <a:p>
            <a:endParaRPr lang="en-GB" sz="2100" b="1" i="1">
              <a:latin typeface="Arial" panose="020B0604020202020204" pitchFamily="34" charset="0"/>
              <a:cs typeface="Arial" panose="020B0604020202020204" pitchFamily="34" charset="0"/>
            </a:endParaRPr>
          </a:p>
          <a:p>
            <a:r>
              <a:rPr lang="en-GB" sz="1800" b="1" i="1">
                <a:latin typeface="Arial" panose="020B0604020202020204" pitchFamily="34" charset="0"/>
                <a:cs typeface="Arial" panose="020B0604020202020204" pitchFamily="34" charset="0"/>
              </a:rPr>
              <a:t>Name Some brand ambassadors </a:t>
            </a:r>
            <a:r>
              <a:rPr lang="en-GB"/>
              <a:t>……</a:t>
            </a:r>
          </a:p>
        </p:txBody>
      </p:sp>
      <p:pic>
        <p:nvPicPr>
          <p:cNvPr id="5" name="Picture 4"/>
          <p:cNvPicPr>
            <a:picLocks noChangeAspect="1"/>
          </p:cNvPicPr>
          <p:nvPr/>
        </p:nvPicPr>
        <p:blipFill>
          <a:blip r:embed="rId3"/>
          <a:stretch>
            <a:fillRect/>
          </a:stretch>
        </p:blipFill>
        <p:spPr>
          <a:xfrm>
            <a:off x="7758991" y="3284985"/>
            <a:ext cx="2721245" cy="1530701"/>
          </a:xfrm>
          <a:prstGeom prst="rect">
            <a:avLst/>
          </a:prstGeom>
        </p:spPr>
      </p:pic>
      <p:pic>
        <p:nvPicPr>
          <p:cNvPr id="6" name="Picture 5"/>
          <p:cNvPicPr>
            <a:picLocks noChangeAspect="1"/>
          </p:cNvPicPr>
          <p:nvPr/>
        </p:nvPicPr>
        <p:blipFill>
          <a:blip r:embed="rId4"/>
          <a:stretch>
            <a:fillRect/>
          </a:stretch>
        </p:blipFill>
        <p:spPr>
          <a:xfrm>
            <a:off x="7933939" y="282454"/>
            <a:ext cx="2440025" cy="1619883"/>
          </a:xfrm>
          <a:prstGeom prst="rect">
            <a:avLst/>
          </a:prstGeom>
        </p:spPr>
      </p:pic>
      <p:pic>
        <p:nvPicPr>
          <p:cNvPr id="7" name="Picture 6">
            <a:extLst>
              <a:ext uri="{FF2B5EF4-FFF2-40B4-BE49-F238E27FC236}">
                <a16:creationId xmlns:a16="http://schemas.microsoft.com/office/drawing/2014/main" id="{98C8751D-C4FF-4E20-A6A9-2B279A882135}"/>
              </a:ext>
            </a:extLst>
          </p:cNvPr>
          <p:cNvPicPr>
            <a:picLocks noChangeAspect="1"/>
          </p:cNvPicPr>
          <p:nvPr/>
        </p:nvPicPr>
        <p:blipFill>
          <a:blip r:embed="rId5"/>
          <a:stretch>
            <a:fillRect/>
          </a:stretch>
        </p:blipFill>
        <p:spPr>
          <a:xfrm>
            <a:off x="5303913" y="4603412"/>
            <a:ext cx="2285999" cy="1525190"/>
          </a:xfrm>
          <a:prstGeom prst="rect">
            <a:avLst/>
          </a:prstGeom>
        </p:spPr>
      </p:pic>
      <p:sp>
        <p:nvSpPr>
          <p:cNvPr id="9" name="Rectangle 8">
            <a:extLst>
              <a:ext uri="{FF2B5EF4-FFF2-40B4-BE49-F238E27FC236}">
                <a16:creationId xmlns:a16="http://schemas.microsoft.com/office/drawing/2014/main" id="{7CF566EE-4D85-4AE9-B185-009E2A555A66}"/>
              </a:ext>
            </a:extLst>
          </p:cNvPr>
          <p:cNvSpPr/>
          <p:nvPr/>
        </p:nvSpPr>
        <p:spPr>
          <a:xfrm>
            <a:off x="7758991" y="5178204"/>
            <a:ext cx="2909011" cy="715581"/>
          </a:xfrm>
          <a:prstGeom prst="rect">
            <a:avLst/>
          </a:prstGeom>
        </p:spPr>
        <p:txBody>
          <a:bodyPr wrap="square">
            <a:spAutoFit/>
          </a:bodyPr>
          <a:lstStyle/>
          <a:p>
            <a:r>
              <a:rPr lang="en-GB" sz="1350">
                <a:solidFill>
                  <a:srgbClr val="000000"/>
                </a:solidFill>
                <a:latin typeface="Georgia" panose="02040502050405020303" pitchFamily="18" charset="0"/>
              </a:rPr>
              <a:t>Ex-F1 world champion Nico Rosberg is now the brand ambassador of Kempinski Hotels</a:t>
            </a:r>
            <a:endParaRPr lang="en-GB" sz="1350"/>
          </a:p>
        </p:txBody>
      </p:sp>
      <p:sp>
        <p:nvSpPr>
          <p:cNvPr id="4" name="TextBox 3">
            <a:extLst>
              <a:ext uri="{FF2B5EF4-FFF2-40B4-BE49-F238E27FC236}">
                <a16:creationId xmlns:a16="http://schemas.microsoft.com/office/drawing/2014/main" id="{BEB2491B-4DB5-A592-8515-7F1B5924F51B}"/>
              </a:ext>
            </a:extLst>
          </p:cNvPr>
          <p:cNvSpPr txBox="1"/>
          <p:nvPr/>
        </p:nvSpPr>
        <p:spPr>
          <a:xfrm>
            <a:off x="548640" y="4084828"/>
            <a:ext cx="5488297" cy="369332"/>
          </a:xfrm>
          <a:prstGeom prst="rect">
            <a:avLst/>
          </a:prstGeom>
          <a:noFill/>
        </p:spPr>
        <p:txBody>
          <a:bodyPr wrap="none" rtlCol="0">
            <a:spAutoFit/>
          </a:bodyPr>
          <a:lstStyle/>
          <a:p>
            <a:r>
              <a:rPr lang="en-GB"/>
              <a:t>Look for an influencer for your favourite fashion brand??</a:t>
            </a:r>
          </a:p>
        </p:txBody>
      </p:sp>
    </p:spTree>
    <p:extLst>
      <p:ext uri="{BB962C8B-B14F-4D97-AF65-F5344CB8AC3E}">
        <p14:creationId xmlns:p14="http://schemas.microsoft.com/office/powerpoint/2010/main" val="1053548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FDF0F-9C44-4759-81B3-8916867E0F57}"/>
              </a:ext>
            </a:extLst>
          </p:cNvPr>
          <p:cNvSpPr>
            <a:spLocks noGrp="1"/>
          </p:cNvSpPr>
          <p:nvPr>
            <p:ph type="title"/>
          </p:nvPr>
        </p:nvSpPr>
        <p:spPr>
          <a:xfrm>
            <a:off x="5663952" y="620688"/>
            <a:ext cx="5004048" cy="706090"/>
          </a:xfrm>
        </p:spPr>
        <p:txBody>
          <a:bodyPr anchor="ctr">
            <a:normAutofit fontScale="90000"/>
          </a:bodyPr>
          <a:lstStyle/>
          <a:p>
            <a:pPr algn="ctr"/>
            <a:r>
              <a:rPr lang="en-GB" sz="3200" b="1">
                <a:latin typeface="Arial" panose="020B0604020202020204" pitchFamily="34" charset="0"/>
                <a:cs typeface="Arial" panose="020B0604020202020204" pitchFamily="34" charset="0"/>
              </a:rPr>
              <a:t>Marketing Communications</a:t>
            </a:r>
          </a:p>
        </p:txBody>
      </p:sp>
      <p:sp>
        <p:nvSpPr>
          <p:cNvPr id="3" name="Content Placeholder 2">
            <a:extLst>
              <a:ext uri="{FF2B5EF4-FFF2-40B4-BE49-F238E27FC236}">
                <a16:creationId xmlns:a16="http://schemas.microsoft.com/office/drawing/2014/main" id="{15EE4B31-768B-468F-A8AD-E2FFC710D027}"/>
              </a:ext>
            </a:extLst>
          </p:cNvPr>
          <p:cNvSpPr>
            <a:spLocks noGrp="1"/>
          </p:cNvSpPr>
          <p:nvPr>
            <p:ph sz="half" idx="1"/>
          </p:nvPr>
        </p:nvSpPr>
        <p:spPr>
          <a:xfrm>
            <a:off x="5519936" y="2292044"/>
            <a:ext cx="5040560" cy="2273912"/>
          </a:xfrm>
        </p:spPr>
        <p:txBody>
          <a:bodyPr>
            <a:normAutofit/>
          </a:bodyPr>
          <a:lstStyle/>
          <a:p>
            <a:pPr marL="0" indent="0" algn="ctr">
              <a:buNone/>
            </a:pPr>
            <a:r>
              <a:rPr lang="en-GB">
                <a:latin typeface="Arial" panose="020B0604020202020204" pitchFamily="34" charset="0"/>
                <a:cs typeface="Arial" panose="020B0604020202020204" pitchFamily="34" charset="0"/>
              </a:rPr>
              <a:t>Communication is a core activity of most marketing and sales departments</a:t>
            </a:r>
            <a:r>
              <a:rPr lang="en-GB">
                <a:solidFill>
                  <a:schemeClr val="bg1"/>
                </a:solidFill>
                <a:latin typeface="Arial" panose="020B0604020202020204" pitchFamily="34" charset="0"/>
                <a:cs typeface="Arial" panose="020B0604020202020204" pitchFamily="34" charset="0"/>
              </a:rPr>
              <a:t>. </a:t>
            </a:r>
          </a:p>
        </p:txBody>
      </p:sp>
      <p:pic>
        <p:nvPicPr>
          <p:cNvPr id="5" name="Picture 4">
            <a:extLst>
              <a:ext uri="{FF2B5EF4-FFF2-40B4-BE49-F238E27FC236}">
                <a16:creationId xmlns:a16="http://schemas.microsoft.com/office/drawing/2014/main" id="{98CC23CF-D99C-4B0C-A0D6-59532995BF64}"/>
              </a:ext>
            </a:extLst>
          </p:cNvPr>
          <p:cNvPicPr>
            <a:picLocks noChangeAspect="1"/>
          </p:cNvPicPr>
          <p:nvPr/>
        </p:nvPicPr>
        <p:blipFill rotWithShape="1">
          <a:blip r:embed="rId3"/>
          <a:srcRect l="21916" r="27463" b="-1"/>
          <a:stretch/>
        </p:blipFill>
        <p:spPr>
          <a:xfrm>
            <a:off x="1880227" y="1607952"/>
            <a:ext cx="2989008" cy="2952328"/>
          </a:xfrm>
          <a:prstGeom prst="rect">
            <a:avLst/>
          </a:prstGeom>
          <a:noFill/>
        </p:spPr>
      </p:pic>
      <p:sp>
        <p:nvSpPr>
          <p:cNvPr id="6" name="TextBox 5">
            <a:extLst>
              <a:ext uri="{FF2B5EF4-FFF2-40B4-BE49-F238E27FC236}">
                <a16:creationId xmlns:a16="http://schemas.microsoft.com/office/drawing/2014/main" id="{C81BBE95-6CC6-4B7F-9D04-E2CFD105DC98}"/>
              </a:ext>
            </a:extLst>
          </p:cNvPr>
          <p:cNvSpPr txBox="1"/>
          <p:nvPr/>
        </p:nvSpPr>
        <p:spPr>
          <a:xfrm>
            <a:off x="5593447" y="3861049"/>
            <a:ext cx="5040559" cy="3139321"/>
          </a:xfrm>
          <a:prstGeom prst="rect">
            <a:avLst/>
          </a:prstGeom>
          <a:noFill/>
        </p:spPr>
        <p:txBody>
          <a:bodyPr wrap="square">
            <a:spAutoFit/>
          </a:bodyPr>
          <a:lstStyle/>
          <a:p>
            <a:r>
              <a:rPr lang="en-GB">
                <a:solidFill>
                  <a:schemeClr val="bg1"/>
                </a:solidFill>
              </a:rPr>
              <a:t>Take a few minutes and read this article:  </a:t>
            </a:r>
          </a:p>
          <a:p>
            <a:endParaRPr lang="en-GB">
              <a:solidFill>
                <a:schemeClr val="bg1"/>
              </a:solidFill>
            </a:endParaRPr>
          </a:p>
          <a:p>
            <a:r>
              <a:rPr lang="en-GB" b="1">
                <a:solidFill>
                  <a:schemeClr val="bg1"/>
                </a:solidFill>
              </a:rPr>
              <a:t>https://www.forbes.com/sites/karineldor/2019/08/30/how-to-create-buzz-4-branding-lessons-from-lauren-levin-cmo-of--award-winning-moxy-hotels/#b15dbcc2c589​</a:t>
            </a:r>
          </a:p>
          <a:p>
            <a:endParaRPr lang="en-GB">
              <a:solidFill>
                <a:schemeClr val="bg1"/>
              </a:solidFill>
            </a:endParaRPr>
          </a:p>
          <a:p>
            <a:endParaRPr lang="en-GB"/>
          </a:p>
          <a:p>
            <a:r>
              <a:rPr lang="en-GB"/>
              <a:t>​</a:t>
            </a:r>
          </a:p>
          <a:p>
            <a:endParaRPr lang="en-GB"/>
          </a:p>
          <a:p>
            <a:r>
              <a:rPr lang="en-GB"/>
              <a:t>​</a:t>
            </a:r>
          </a:p>
        </p:txBody>
      </p:sp>
    </p:spTree>
    <p:extLst>
      <p:ext uri="{BB962C8B-B14F-4D97-AF65-F5344CB8AC3E}">
        <p14:creationId xmlns:p14="http://schemas.microsoft.com/office/powerpoint/2010/main" val="1226525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F5F3823-E08A-44B1-8B2F-02CB6856B9DB}"/>
              </a:ext>
            </a:extLst>
          </p:cNvPr>
          <p:cNvPicPr>
            <a:picLocks noChangeAspect="1"/>
          </p:cNvPicPr>
          <p:nvPr/>
        </p:nvPicPr>
        <p:blipFill>
          <a:blip r:embed="rId3"/>
          <a:stretch>
            <a:fillRect/>
          </a:stretch>
        </p:blipFill>
        <p:spPr>
          <a:xfrm>
            <a:off x="312231" y="2125863"/>
            <a:ext cx="4885994" cy="3330560"/>
          </a:xfrm>
          <a:prstGeom prst="rect">
            <a:avLst/>
          </a:prstGeom>
        </p:spPr>
      </p:pic>
      <p:sp>
        <p:nvSpPr>
          <p:cNvPr id="3" name="Text Placeholder 2">
            <a:extLst>
              <a:ext uri="{FF2B5EF4-FFF2-40B4-BE49-F238E27FC236}">
                <a16:creationId xmlns:a16="http://schemas.microsoft.com/office/drawing/2014/main" id="{4EB6FCA6-62C8-439D-BE83-C5E03F1CFE31}"/>
              </a:ext>
            </a:extLst>
          </p:cNvPr>
          <p:cNvSpPr>
            <a:spLocks noGrp="1"/>
          </p:cNvSpPr>
          <p:nvPr>
            <p:ph type="body" sz="quarter" idx="10"/>
          </p:nvPr>
        </p:nvSpPr>
        <p:spPr/>
        <p:txBody>
          <a:bodyPr>
            <a:normAutofit/>
          </a:bodyPr>
          <a:lstStyle/>
          <a:p>
            <a:r>
              <a:rPr lang="en-GB" sz="2400">
                <a:solidFill>
                  <a:schemeClr val="tx1"/>
                </a:solidFill>
              </a:rPr>
              <a:t>Marketing communication covers all the tools that firms can use to communicate with Customers, employees and other stakeholders.</a:t>
            </a:r>
          </a:p>
          <a:p>
            <a:endParaRPr lang="en-GB" sz="2400">
              <a:solidFill>
                <a:schemeClr val="tx1"/>
              </a:solidFill>
            </a:endParaRPr>
          </a:p>
          <a:p>
            <a:pPr algn="ctr"/>
            <a:r>
              <a:rPr lang="en-GB" sz="2400">
                <a:solidFill>
                  <a:schemeClr val="tx1"/>
                </a:solidFill>
              </a:rPr>
              <a:t>It is also known as </a:t>
            </a:r>
            <a:r>
              <a:rPr lang="en-GB" sz="2400" b="1">
                <a:solidFill>
                  <a:schemeClr val="tx1"/>
                </a:solidFill>
              </a:rPr>
              <a:t>PROMOTION</a:t>
            </a:r>
            <a:r>
              <a:rPr lang="en-GB" sz="2400">
                <a:solidFill>
                  <a:schemeClr val="tx1"/>
                </a:solidFill>
              </a:rPr>
              <a:t>  and is popularly described as</a:t>
            </a:r>
          </a:p>
          <a:p>
            <a:pPr algn="ctr"/>
            <a:r>
              <a:rPr lang="en-GB" sz="2400">
                <a:solidFill>
                  <a:schemeClr val="tx1"/>
                </a:solidFill>
              </a:rPr>
              <a:t> </a:t>
            </a:r>
            <a:r>
              <a:rPr lang="en-GB" sz="2400" b="1">
                <a:solidFill>
                  <a:schemeClr val="tx1"/>
                </a:solidFill>
              </a:rPr>
              <a:t>‘MARCOM’</a:t>
            </a:r>
          </a:p>
          <a:p>
            <a:endParaRPr lang="en-GB"/>
          </a:p>
        </p:txBody>
      </p:sp>
      <p:sp>
        <p:nvSpPr>
          <p:cNvPr id="5" name="TextBox 4">
            <a:extLst>
              <a:ext uri="{FF2B5EF4-FFF2-40B4-BE49-F238E27FC236}">
                <a16:creationId xmlns:a16="http://schemas.microsoft.com/office/drawing/2014/main" id="{FDFA47D5-33E7-4B93-8D9C-D83C8CA045D3}"/>
              </a:ext>
            </a:extLst>
          </p:cNvPr>
          <p:cNvSpPr txBox="1"/>
          <p:nvPr/>
        </p:nvSpPr>
        <p:spPr>
          <a:xfrm>
            <a:off x="1086197" y="326900"/>
            <a:ext cx="4572000" cy="757130"/>
          </a:xfrm>
          <a:prstGeom prst="rect">
            <a:avLst/>
          </a:prstGeom>
          <a:noFill/>
        </p:spPr>
        <p:txBody>
          <a:bodyPr wrap="square">
            <a:spAutoFit/>
          </a:bodyPr>
          <a:lstStyle/>
          <a:p>
            <a:pPr>
              <a:lnSpc>
                <a:spcPct val="90000"/>
              </a:lnSpc>
            </a:pPr>
            <a:r>
              <a:rPr lang="en-GB" sz="2400" b="1">
                <a:latin typeface="Arial" panose="020B0604020202020204" pitchFamily="34" charset="0"/>
                <a:cs typeface="Arial" panose="020B0604020202020204" pitchFamily="34" charset="0"/>
              </a:rPr>
              <a:t>Marketing communications (Promotion</a:t>
            </a:r>
            <a:r>
              <a:rPr lang="en-GB" b="1">
                <a:latin typeface="Arial" panose="020B0604020202020204" pitchFamily="34" charset="0"/>
                <a:cs typeface="Arial" panose="020B0604020202020204" pitchFamily="34" charset="0"/>
              </a:rPr>
              <a:t>)</a:t>
            </a:r>
          </a:p>
        </p:txBody>
      </p:sp>
      <p:sp>
        <p:nvSpPr>
          <p:cNvPr id="7" name="TextBox 6">
            <a:extLst>
              <a:ext uri="{FF2B5EF4-FFF2-40B4-BE49-F238E27FC236}">
                <a16:creationId xmlns:a16="http://schemas.microsoft.com/office/drawing/2014/main" id="{D3CCDDB1-6FC6-47F4-ABD7-477D83C8B688}"/>
              </a:ext>
            </a:extLst>
          </p:cNvPr>
          <p:cNvSpPr txBox="1"/>
          <p:nvPr/>
        </p:nvSpPr>
        <p:spPr>
          <a:xfrm>
            <a:off x="7142798" y="5534122"/>
            <a:ext cx="4572000" cy="369332"/>
          </a:xfrm>
          <a:prstGeom prst="rect">
            <a:avLst/>
          </a:prstGeom>
          <a:noFill/>
        </p:spPr>
        <p:txBody>
          <a:bodyPr wrap="square">
            <a:spAutoFit/>
          </a:bodyPr>
          <a:lstStyle/>
          <a:p>
            <a:r>
              <a:rPr lang="en-GB"/>
              <a:t>(Smith and Zook, 2019)</a:t>
            </a:r>
          </a:p>
        </p:txBody>
      </p:sp>
    </p:spTree>
    <p:extLst>
      <p:ext uri="{BB962C8B-B14F-4D97-AF65-F5344CB8AC3E}">
        <p14:creationId xmlns:p14="http://schemas.microsoft.com/office/powerpoint/2010/main" val="6868889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CFCEA-F23E-45F1-B357-6DB2D8228D3A}"/>
              </a:ext>
            </a:extLst>
          </p:cNvPr>
          <p:cNvSpPr>
            <a:spLocks noGrp="1"/>
          </p:cNvSpPr>
          <p:nvPr>
            <p:ph type="title"/>
          </p:nvPr>
        </p:nvSpPr>
        <p:spPr>
          <a:xfrm>
            <a:off x="115455" y="-110670"/>
            <a:ext cx="3159843" cy="1066593"/>
          </a:xfrm>
        </p:spPr>
        <p:txBody>
          <a:bodyPr>
            <a:normAutofit/>
          </a:bodyPr>
          <a:lstStyle/>
          <a:p>
            <a:r>
              <a:rPr lang="en-GB" sz="2400" b="1"/>
              <a:t>Communication Mix</a:t>
            </a:r>
            <a:br>
              <a:rPr lang="en-GB" sz="2400" b="1"/>
            </a:br>
            <a:r>
              <a:rPr lang="en-GB" sz="2400" b="1"/>
              <a:t> ( PROMOTIONAL Mix )</a:t>
            </a:r>
          </a:p>
        </p:txBody>
      </p:sp>
      <p:sp>
        <p:nvSpPr>
          <p:cNvPr id="10" name="Content Placeholder 2">
            <a:extLst>
              <a:ext uri="{FF2B5EF4-FFF2-40B4-BE49-F238E27FC236}">
                <a16:creationId xmlns:a16="http://schemas.microsoft.com/office/drawing/2014/main" id="{BA05F311-056A-6CCD-92E9-6E69AC23E825}"/>
              </a:ext>
            </a:extLst>
          </p:cNvPr>
          <p:cNvSpPr>
            <a:spLocks noGrp="1"/>
          </p:cNvSpPr>
          <p:nvPr>
            <p:ph idx="1"/>
          </p:nvPr>
        </p:nvSpPr>
        <p:spPr>
          <a:xfrm>
            <a:off x="207346" y="1633125"/>
            <a:ext cx="5347880" cy="4937547"/>
          </a:xfrm>
        </p:spPr>
        <p:txBody>
          <a:bodyPr>
            <a:normAutofit/>
          </a:bodyPr>
          <a:lstStyle/>
          <a:p>
            <a:pPr marL="0" indent="0">
              <a:lnSpc>
                <a:spcPct val="100000"/>
              </a:lnSpc>
              <a:buNone/>
            </a:pPr>
            <a:r>
              <a:rPr lang="en-GB" sz="2000" b="0" i="0">
                <a:solidFill>
                  <a:srgbClr val="292929"/>
                </a:solidFill>
                <a:effectLst/>
              </a:rPr>
              <a:t>A company’s overall marketing communication strategy is called the “Communications” or “Promotional” mix.</a:t>
            </a:r>
          </a:p>
          <a:p>
            <a:pPr marL="0" indent="0">
              <a:lnSpc>
                <a:spcPct val="100000"/>
              </a:lnSpc>
              <a:buNone/>
            </a:pPr>
            <a:br>
              <a:rPr lang="en-GB" sz="2000"/>
            </a:br>
            <a:r>
              <a:rPr lang="en-GB" sz="2000" b="0" i="0">
                <a:solidFill>
                  <a:srgbClr val="292929"/>
                </a:solidFill>
                <a:effectLst/>
              </a:rPr>
              <a:t>“The specific blend of advertising, public relations, personal selling, and direct-marketing tools that the company uses to persuasively communicate customer value and build customer relationships.”</a:t>
            </a:r>
            <a:r>
              <a:rPr lang="en-GB" sz="2000"/>
              <a:t> (</a:t>
            </a:r>
            <a:r>
              <a:rPr lang="en-GB" sz="2000">
                <a:solidFill>
                  <a:srgbClr val="292929"/>
                </a:solidFill>
              </a:rPr>
              <a:t>Kotler &amp; Armstrong, 2018) </a:t>
            </a:r>
            <a:endParaRPr lang="en-GB" sz="2000"/>
          </a:p>
          <a:p>
            <a:pPr marL="0" indent="0">
              <a:lnSpc>
                <a:spcPct val="100000"/>
              </a:lnSpc>
              <a:buNone/>
            </a:pPr>
            <a:r>
              <a:rPr lang="en-GB" sz="2000"/>
              <a:t>In the era of mass communications and emerging mobile technologies, an organization must build an adequate mix of marketing communications </a:t>
            </a:r>
            <a:r>
              <a:rPr lang="en-GB" sz="2000" b="0" i="0">
                <a:solidFill>
                  <a:srgbClr val="000000"/>
                </a:solidFill>
                <a:effectLst/>
              </a:rPr>
              <a:t>(Todorova, 2015)</a:t>
            </a:r>
          </a:p>
          <a:p>
            <a:pPr marL="0" indent="0">
              <a:buNone/>
            </a:pPr>
            <a:endParaRPr lang="en-GB" sz="1600"/>
          </a:p>
        </p:txBody>
      </p:sp>
      <p:pic>
        <p:nvPicPr>
          <p:cNvPr id="4" name="Picture 3">
            <a:extLst>
              <a:ext uri="{FF2B5EF4-FFF2-40B4-BE49-F238E27FC236}">
                <a16:creationId xmlns:a16="http://schemas.microsoft.com/office/drawing/2014/main" id="{D7922D70-FE0B-48E2-A12C-ECE08AC3B3D0}"/>
              </a:ext>
            </a:extLst>
          </p:cNvPr>
          <p:cNvPicPr>
            <a:picLocks noChangeAspect="1"/>
          </p:cNvPicPr>
          <p:nvPr/>
        </p:nvPicPr>
        <p:blipFill>
          <a:blip r:embed="rId3"/>
          <a:stretch>
            <a:fillRect/>
          </a:stretch>
        </p:blipFill>
        <p:spPr>
          <a:xfrm>
            <a:off x="5671819" y="1363446"/>
            <a:ext cx="5935178" cy="4169461"/>
          </a:xfrm>
          <a:prstGeom prst="rect">
            <a:avLst/>
          </a:prstGeom>
          <a:effectLst/>
        </p:spPr>
      </p:pic>
      <p:grpSp>
        <p:nvGrpSpPr>
          <p:cNvPr id="5" name="Group 4">
            <a:extLst>
              <a:ext uri="{FF2B5EF4-FFF2-40B4-BE49-F238E27FC236}">
                <a16:creationId xmlns:a16="http://schemas.microsoft.com/office/drawing/2014/main" id="{03EE42CD-F45C-6C56-61B6-06AE3A01DFD2}"/>
              </a:ext>
            </a:extLst>
          </p:cNvPr>
          <p:cNvGrpSpPr/>
          <p:nvPr/>
        </p:nvGrpSpPr>
        <p:grpSpPr>
          <a:xfrm>
            <a:off x="7275873" y="17033"/>
            <a:ext cx="3775973" cy="1185182"/>
            <a:chOff x="6167045" y="1706230"/>
            <a:chExt cx="3766470" cy="755827"/>
          </a:xfrm>
        </p:grpSpPr>
        <p:sp>
          <p:nvSpPr>
            <p:cNvPr id="6" name="TextBox 5">
              <a:extLst>
                <a:ext uri="{FF2B5EF4-FFF2-40B4-BE49-F238E27FC236}">
                  <a16:creationId xmlns:a16="http://schemas.microsoft.com/office/drawing/2014/main" id="{C56DD1F3-A7B7-F9FA-6CF7-5A353B9AA83C}"/>
                </a:ext>
              </a:extLst>
            </p:cNvPr>
            <p:cNvSpPr txBox="1"/>
            <p:nvPr/>
          </p:nvSpPr>
          <p:spPr>
            <a:xfrm>
              <a:off x="6167045" y="1809052"/>
              <a:ext cx="2720207" cy="550184"/>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a:ln>
                    <a:noFill/>
                  </a:ln>
                  <a:solidFill>
                    <a:prstClr val="black"/>
                  </a:solidFill>
                  <a:effectLst/>
                  <a:uLnTx/>
                  <a:uFillTx/>
                  <a:latin typeface="Abadi" panose="020B0604020202020204" pitchFamily="34" charset="0"/>
                  <a:ea typeface="+mn-ea"/>
                  <a:cs typeface="+mn-cs"/>
                </a:rPr>
                <a:t>Which would you recommend for the arena event?</a:t>
              </a:r>
            </a:p>
          </p:txBody>
        </p:sp>
        <p:pic>
          <p:nvPicPr>
            <p:cNvPr id="7" name="Picture 2" descr="Amazon.co.uk: Question of the Day : Alexa Skills">
              <a:extLst>
                <a:ext uri="{FF2B5EF4-FFF2-40B4-BE49-F238E27FC236}">
                  <a16:creationId xmlns:a16="http://schemas.microsoft.com/office/drawing/2014/main" id="{A55FC804-B957-28B2-8B3A-575B48AF91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05975" y="1706230"/>
              <a:ext cx="1327540" cy="755827"/>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683266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8EE4A6C-AD24-8BEE-13DE-3470B7EAE876}"/>
              </a:ext>
            </a:extLst>
          </p:cNvPr>
          <p:cNvPicPr>
            <a:picLocks noChangeAspect="1"/>
          </p:cNvPicPr>
          <p:nvPr/>
        </p:nvPicPr>
        <p:blipFill rotWithShape="1">
          <a:blip r:embed="rId3"/>
          <a:srcRect t="8944" r="15102" b="148"/>
          <a:stretch/>
        </p:blipFill>
        <p:spPr>
          <a:xfrm>
            <a:off x="6117464" y="-1429"/>
            <a:ext cx="5807642" cy="6027174"/>
          </a:xfrm>
          <a:prstGeom prst="rect">
            <a:avLst/>
          </a:prstGeom>
        </p:spPr>
      </p:pic>
      <p:sp>
        <p:nvSpPr>
          <p:cNvPr id="10" name="Title 1">
            <a:extLst>
              <a:ext uri="{FF2B5EF4-FFF2-40B4-BE49-F238E27FC236}">
                <a16:creationId xmlns:a16="http://schemas.microsoft.com/office/drawing/2014/main" id="{28DAD2C1-74EA-DEA5-1255-B9DA635BCC47}"/>
              </a:ext>
            </a:extLst>
          </p:cNvPr>
          <p:cNvSpPr>
            <a:spLocks noGrp="1"/>
          </p:cNvSpPr>
          <p:nvPr>
            <p:ph type="title"/>
          </p:nvPr>
        </p:nvSpPr>
        <p:spPr>
          <a:xfrm>
            <a:off x="266318" y="148566"/>
            <a:ext cx="2578608" cy="1124712"/>
          </a:xfrm>
        </p:spPr>
        <p:txBody>
          <a:bodyPr vert="horz" lIns="91440" tIns="45720" rIns="91440" bIns="45720" rtlCol="0" anchor="b">
            <a:normAutofit fontScale="90000"/>
          </a:bodyPr>
          <a:lstStyle/>
          <a:p>
            <a:r>
              <a:rPr lang="en-US" sz="2400" b="1"/>
              <a:t>Communications Mix </a:t>
            </a:r>
            <a:br>
              <a:rPr lang="en-US" sz="2400" b="1"/>
            </a:br>
            <a:r>
              <a:rPr lang="en-US" sz="2400" b="1"/>
              <a:t>(Online)</a:t>
            </a:r>
            <a:br>
              <a:rPr lang="en-US" sz="2400" b="1"/>
            </a:br>
            <a:r>
              <a:rPr lang="en-US" sz="2400" b="1"/>
              <a:t> </a:t>
            </a:r>
          </a:p>
        </p:txBody>
      </p:sp>
      <p:sp>
        <p:nvSpPr>
          <p:cNvPr id="11" name="Content Placeholder 2">
            <a:extLst>
              <a:ext uri="{FF2B5EF4-FFF2-40B4-BE49-F238E27FC236}">
                <a16:creationId xmlns:a16="http://schemas.microsoft.com/office/drawing/2014/main" id="{55BC44BE-2EA6-0A0F-23BC-8C975651BD1B}"/>
              </a:ext>
            </a:extLst>
          </p:cNvPr>
          <p:cNvSpPr>
            <a:spLocks noGrp="1"/>
          </p:cNvSpPr>
          <p:nvPr>
            <p:ph sz="half" idx="1"/>
          </p:nvPr>
        </p:nvSpPr>
        <p:spPr>
          <a:xfrm>
            <a:off x="266605" y="1489022"/>
            <a:ext cx="5849612" cy="3937060"/>
          </a:xfrm>
        </p:spPr>
        <p:txBody>
          <a:bodyPr vert="horz" lIns="91440" tIns="45720" rIns="91440" bIns="45720" rtlCol="0" anchor="t">
            <a:normAutofit/>
          </a:bodyPr>
          <a:lstStyle/>
          <a:p>
            <a:pPr marL="0" indent="0">
              <a:buNone/>
            </a:pPr>
            <a:r>
              <a:rPr lang="en-US" sz="2400"/>
              <a:t>Similar to the traditional communications mix, the same activities are continued online in the RACE digital planning framework </a:t>
            </a:r>
            <a:endParaRPr lang="en-US" sz="2400">
              <a:ea typeface="Calibri"/>
              <a:cs typeface="Calibri"/>
            </a:endParaRPr>
          </a:p>
          <a:p>
            <a:pPr marL="0"/>
            <a:r>
              <a:rPr lang="en-US" sz="2400"/>
              <a:t>The RACE mnemonic summarizes the key online and multichannel marketing activities that need to be managed as part of digital marketing communications. RACE covers the full digital touch points in the customer lifecycle or “Funnel”.</a:t>
            </a:r>
            <a:endParaRPr lang="en-US" sz="2400">
              <a:ea typeface="Calibri"/>
              <a:cs typeface="Calibri"/>
            </a:endParaRPr>
          </a:p>
        </p:txBody>
      </p:sp>
      <p:pic>
        <p:nvPicPr>
          <p:cNvPr id="16" name="Picture 15">
            <a:extLst>
              <a:ext uri="{FF2B5EF4-FFF2-40B4-BE49-F238E27FC236}">
                <a16:creationId xmlns:a16="http://schemas.microsoft.com/office/drawing/2014/main" id="{AB4A8DDB-3260-7166-5C68-1433887ACB2B}"/>
              </a:ext>
            </a:extLst>
          </p:cNvPr>
          <p:cNvPicPr>
            <a:picLocks noChangeAspect="1"/>
          </p:cNvPicPr>
          <p:nvPr/>
        </p:nvPicPr>
        <p:blipFill>
          <a:blip r:embed="rId4"/>
          <a:stretch>
            <a:fillRect/>
          </a:stretch>
        </p:blipFill>
        <p:spPr>
          <a:xfrm>
            <a:off x="1524000" y="6014466"/>
            <a:ext cx="9180512" cy="843534"/>
          </a:xfrm>
          <a:prstGeom prst="rect">
            <a:avLst/>
          </a:prstGeom>
        </p:spPr>
      </p:pic>
    </p:spTree>
    <p:extLst>
      <p:ext uri="{BB962C8B-B14F-4D97-AF65-F5344CB8AC3E}">
        <p14:creationId xmlns:p14="http://schemas.microsoft.com/office/powerpoint/2010/main" val="3285505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7BDA2-3CDA-46FB-BA4E-F0B717F86165}"/>
              </a:ext>
            </a:extLst>
          </p:cNvPr>
          <p:cNvSpPr>
            <a:spLocks noGrp="1"/>
          </p:cNvSpPr>
          <p:nvPr>
            <p:ph type="title"/>
          </p:nvPr>
        </p:nvSpPr>
        <p:spPr>
          <a:xfrm>
            <a:off x="1241474" y="344159"/>
            <a:ext cx="4172272" cy="706090"/>
          </a:xfrm>
        </p:spPr>
        <p:txBody>
          <a:bodyPr anchor="ctr">
            <a:normAutofit/>
          </a:bodyPr>
          <a:lstStyle/>
          <a:p>
            <a:pPr algn="ctr"/>
            <a:r>
              <a:rPr lang="en-GB" sz="2400" b="1">
                <a:latin typeface="Arial" panose="020B0604020202020204" pitchFamily="34" charset="0"/>
                <a:cs typeface="Arial" panose="020B0604020202020204" pitchFamily="34" charset="0"/>
              </a:rPr>
              <a:t>Marketing communications</a:t>
            </a:r>
          </a:p>
        </p:txBody>
      </p:sp>
      <p:sp>
        <p:nvSpPr>
          <p:cNvPr id="3" name="Content Placeholder 2">
            <a:extLst>
              <a:ext uri="{FF2B5EF4-FFF2-40B4-BE49-F238E27FC236}">
                <a16:creationId xmlns:a16="http://schemas.microsoft.com/office/drawing/2014/main" id="{F3F6B40D-C177-4AF3-B90C-B99CF62FE33E}"/>
              </a:ext>
            </a:extLst>
          </p:cNvPr>
          <p:cNvSpPr>
            <a:spLocks noGrp="1"/>
          </p:cNvSpPr>
          <p:nvPr>
            <p:ph sz="half" idx="1"/>
          </p:nvPr>
        </p:nvSpPr>
        <p:spPr>
          <a:xfrm>
            <a:off x="5714006" y="1155787"/>
            <a:ext cx="5112568" cy="3989040"/>
          </a:xfrm>
        </p:spPr>
        <p:txBody>
          <a:bodyPr>
            <a:normAutofit/>
          </a:bodyPr>
          <a:lstStyle/>
          <a:p>
            <a:pPr marL="0" indent="0">
              <a:lnSpc>
                <a:spcPct val="100000"/>
              </a:lnSpc>
              <a:buNone/>
            </a:pPr>
            <a:r>
              <a:rPr lang="en-GB" sz="2400">
                <a:cs typeface="Arial" panose="020B0604020202020204" pitchFamily="34" charset="0"/>
              </a:rPr>
              <a:t>The key elements of marketing communications in hospitality are –</a:t>
            </a:r>
          </a:p>
          <a:p>
            <a:pPr marL="0" indent="0">
              <a:lnSpc>
                <a:spcPct val="100000"/>
              </a:lnSpc>
              <a:buNone/>
            </a:pPr>
            <a:r>
              <a:rPr lang="en-GB" sz="2400" b="1">
                <a:cs typeface="Arial" panose="020B0604020202020204" pitchFamily="34" charset="0"/>
              </a:rPr>
              <a:t>Brand corporate identity</a:t>
            </a:r>
          </a:p>
          <a:p>
            <a:pPr marL="0" indent="0">
              <a:lnSpc>
                <a:spcPct val="100000"/>
              </a:lnSpc>
              <a:buNone/>
            </a:pPr>
            <a:r>
              <a:rPr lang="en-GB" sz="2400" b="1">
                <a:cs typeface="Arial" panose="020B0604020202020204" pitchFamily="34" charset="0"/>
              </a:rPr>
              <a:t>Online marketing (website and mobile design) </a:t>
            </a:r>
          </a:p>
          <a:p>
            <a:pPr marL="0" indent="0">
              <a:lnSpc>
                <a:spcPct val="100000"/>
              </a:lnSpc>
              <a:buNone/>
            </a:pPr>
            <a:r>
              <a:rPr lang="en-GB" sz="2400" b="1">
                <a:cs typeface="Arial" panose="020B0604020202020204" pitchFamily="34" charset="0"/>
              </a:rPr>
              <a:t>Search engine marketing; Advertising; </a:t>
            </a:r>
          </a:p>
          <a:p>
            <a:pPr marL="0" indent="0">
              <a:lnSpc>
                <a:spcPct val="100000"/>
              </a:lnSpc>
              <a:buNone/>
            </a:pPr>
            <a:r>
              <a:rPr lang="en-GB" sz="2400" b="1">
                <a:cs typeface="Arial" panose="020B0604020202020204" pitchFamily="34" charset="0"/>
              </a:rPr>
              <a:t>Social media; and Affiliate marketing</a:t>
            </a:r>
          </a:p>
          <a:p>
            <a:pPr>
              <a:lnSpc>
                <a:spcPct val="90000"/>
              </a:lnSpc>
            </a:pPr>
            <a:endParaRPr lang="en-GB" sz="2400"/>
          </a:p>
        </p:txBody>
      </p:sp>
      <p:pic>
        <p:nvPicPr>
          <p:cNvPr id="5" name="Picture 4">
            <a:extLst>
              <a:ext uri="{FF2B5EF4-FFF2-40B4-BE49-F238E27FC236}">
                <a16:creationId xmlns:a16="http://schemas.microsoft.com/office/drawing/2014/main" id="{649BBCBE-27C3-4B11-A211-B8C48815BF63}"/>
              </a:ext>
            </a:extLst>
          </p:cNvPr>
          <p:cNvPicPr>
            <a:picLocks noChangeAspect="1"/>
          </p:cNvPicPr>
          <p:nvPr/>
        </p:nvPicPr>
        <p:blipFill>
          <a:blip r:embed="rId3"/>
          <a:stretch>
            <a:fillRect/>
          </a:stretch>
        </p:blipFill>
        <p:spPr>
          <a:xfrm>
            <a:off x="853440" y="1155787"/>
            <a:ext cx="4087484" cy="3425341"/>
          </a:xfrm>
          <a:prstGeom prst="rect">
            <a:avLst/>
          </a:prstGeom>
          <a:noFill/>
        </p:spPr>
      </p:pic>
    </p:spTree>
    <p:extLst>
      <p:ext uri="{BB962C8B-B14F-4D97-AF65-F5344CB8AC3E}">
        <p14:creationId xmlns:p14="http://schemas.microsoft.com/office/powerpoint/2010/main" val="3626591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853" y="328774"/>
            <a:ext cx="8923833" cy="560163"/>
          </a:xfrm>
        </p:spPr>
        <p:txBody>
          <a:bodyPr>
            <a:noAutofit/>
          </a:bodyPr>
          <a:lstStyle/>
          <a:p>
            <a:br>
              <a:rPr lang="en-GB" sz="2400" b="1"/>
            </a:br>
            <a:br>
              <a:rPr lang="en-GB" sz="2400" b="1"/>
            </a:br>
            <a:br>
              <a:rPr lang="en-GB" sz="2400" b="1"/>
            </a:br>
            <a:r>
              <a:rPr lang="en-GB" sz="2400" b="1"/>
              <a:t>Marketing Is a Communication Channel Used to Inform Customers</a:t>
            </a:r>
            <a:br>
              <a:rPr lang="en-GB" sz="4800" b="1"/>
            </a:br>
            <a:br>
              <a:rPr lang="en-GB" sz="4800" b="1"/>
            </a:br>
            <a:endParaRPr lang="en-GB" sz="4800" b="1"/>
          </a:p>
        </p:txBody>
      </p:sp>
      <p:sp>
        <p:nvSpPr>
          <p:cNvPr id="3" name="Content Placeholder 2"/>
          <p:cNvSpPr>
            <a:spLocks noGrp="1"/>
          </p:cNvSpPr>
          <p:nvPr>
            <p:ph idx="1"/>
          </p:nvPr>
        </p:nvSpPr>
        <p:spPr>
          <a:xfrm>
            <a:off x="432255" y="888937"/>
            <a:ext cx="4877734" cy="4920107"/>
          </a:xfrm>
        </p:spPr>
        <p:txBody>
          <a:bodyPr>
            <a:normAutofit fontScale="92500"/>
          </a:bodyPr>
          <a:lstStyle/>
          <a:p>
            <a:pPr>
              <a:lnSpc>
                <a:spcPct val="110000"/>
              </a:lnSpc>
            </a:pPr>
            <a:r>
              <a:rPr lang="en-GB" sz="2400">
                <a:cs typeface="Arial" panose="020B0604020202020204" pitchFamily="34" charset="0"/>
              </a:rPr>
              <a:t>Through marketing, the customers get to know the </a:t>
            </a:r>
            <a:r>
              <a:rPr lang="en-GB" sz="2400" b="1">
                <a:cs typeface="Arial" panose="020B0604020202020204" pitchFamily="34" charset="0"/>
              </a:rPr>
              <a:t>value</a:t>
            </a:r>
            <a:r>
              <a:rPr lang="en-GB" sz="2400">
                <a:cs typeface="Arial" panose="020B0604020202020204" pitchFamily="34" charset="0"/>
              </a:rPr>
              <a:t> of the products. </a:t>
            </a:r>
          </a:p>
          <a:p>
            <a:pPr>
              <a:lnSpc>
                <a:spcPct val="110000"/>
              </a:lnSpc>
            </a:pPr>
            <a:r>
              <a:rPr lang="en-GB" sz="2400">
                <a:cs typeface="Arial" panose="020B0604020202020204" pitchFamily="34" charset="0"/>
              </a:rPr>
              <a:t>It creates BRAND </a:t>
            </a:r>
            <a:r>
              <a:rPr lang="en-GB" sz="2400" b="1" u="sng">
                <a:cs typeface="Arial" panose="020B0604020202020204" pitchFamily="34" charset="0"/>
              </a:rPr>
              <a:t>awareness</a:t>
            </a:r>
            <a:r>
              <a:rPr lang="en-GB" sz="2400">
                <a:cs typeface="Arial" panose="020B0604020202020204" pitchFamily="34" charset="0"/>
              </a:rPr>
              <a:t> and makes the business stand out.</a:t>
            </a:r>
          </a:p>
          <a:p>
            <a:pPr>
              <a:lnSpc>
                <a:spcPct val="110000"/>
              </a:lnSpc>
            </a:pPr>
            <a:r>
              <a:rPr lang="en-GB" sz="2400">
                <a:cs typeface="Arial" panose="020B0604020202020204" pitchFamily="34" charset="0"/>
              </a:rPr>
              <a:t>Tourism adverts : Discover Los Angeles' in-house creative agency has unveiled a global tourism campaign called '#</a:t>
            </a:r>
            <a:r>
              <a:rPr lang="en-GB" sz="2400" err="1">
                <a:cs typeface="Arial" panose="020B0604020202020204" pitchFamily="34" charset="0"/>
              </a:rPr>
              <a:t>EveryoneisWelcome</a:t>
            </a:r>
            <a:r>
              <a:rPr lang="en-GB" sz="2400">
                <a:cs typeface="Arial" panose="020B0604020202020204" pitchFamily="34" charset="0"/>
              </a:rPr>
              <a:t>' to remind tourists that people of all backgrounds are welcome in LA.</a:t>
            </a:r>
          </a:p>
          <a:p>
            <a:pPr>
              <a:lnSpc>
                <a:spcPct val="110000"/>
              </a:lnSpc>
            </a:pPr>
            <a:r>
              <a:rPr lang="en-GB" sz="2400">
                <a:cs typeface="Arial" panose="020B0604020202020204" pitchFamily="34" charset="0"/>
              </a:rPr>
              <a:t>Tourism Australia and Chris Hemsworth</a:t>
            </a:r>
          </a:p>
          <a:p>
            <a:pPr>
              <a:lnSpc>
                <a:spcPct val="110000"/>
              </a:lnSpc>
            </a:pPr>
            <a:endParaRPr lang="en-GB" sz="2400">
              <a:cs typeface="Arial" panose="020B0604020202020204" pitchFamily="34" charset="0"/>
            </a:endParaRPr>
          </a:p>
          <a:p>
            <a:pPr>
              <a:lnSpc>
                <a:spcPct val="110000"/>
              </a:lnSpc>
            </a:pPr>
            <a:endParaRPr lang="en-GB" sz="2400">
              <a:cs typeface="Arial" panose="020B0604020202020204" pitchFamily="34" charset="0"/>
            </a:endParaRPr>
          </a:p>
          <a:p>
            <a:pPr marL="0" indent="0">
              <a:lnSpc>
                <a:spcPct val="110000"/>
              </a:lnSpc>
              <a:buNone/>
            </a:pPr>
            <a:endParaRPr lang="en-GB" sz="2400">
              <a:cs typeface="Arial" panose="020B0604020202020204" pitchFamily="34" charset="0"/>
            </a:endParaRPr>
          </a:p>
          <a:p>
            <a:pPr>
              <a:lnSpc>
                <a:spcPct val="110000"/>
              </a:lnSpc>
            </a:pPr>
            <a:endParaRPr lang="en-GB" sz="2400">
              <a:cs typeface="Arial" panose="020B0604020202020204" pitchFamily="34" charset="0"/>
            </a:endParaRPr>
          </a:p>
          <a:p>
            <a:endParaRPr lang="en-GB" sz="21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DE9D8CA-8935-EE75-2317-54F5501EBB11}"/>
              </a:ext>
            </a:extLst>
          </p:cNvPr>
          <p:cNvSpPr txBox="1"/>
          <p:nvPr/>
        </p:nvSpPr>
        <p:spPr>
          <a:xfrm>
            <a:off x="6096000" y="1810435"/>
            <a:ext cx="6096000" cy="4370427"/>
          </a:xfrm>
          <a:prstGeom prst="rect">
            <a:avLst/>
          </a:prstGeom>
          <a:noFill/>
        </p:spPr>
        <p:txBody>
          <a:bodyPr wrap="square">
            <a:spAutoFit/>
          </a:bodyPr>
          <a:lstStyle/>
          <a:p>
            <a:r>
              <a:rPr lang="en-GB" sz="2000">
                <a:hlinkClick r:id="rId3"/>
              </a:rPr>
              <a:t>https://www.thegonetwork.com/news/the-best-marketing-campaigns-of-2023-january-to-march</a:t>
            </a:r>
            <a:endParaRPr lang="en-GB" sz="2000"/>
          </a:p>
          <a:p>
            <a:endParaRPr lang="en-GB" sz="2000"/>
          </a:p>
          <a:p>
            <a:r>
              <a:rPr lang="en-GB" sz="2000">
                <a:hlinkClick r:id="rId4"/>
              </a:rPr>
              <a:t>https://youtu.be/vUF7ja9ehIs?si=04M3BjoC7uvyhJ3E</a:t>
            </a:r>
            <a:endParaRPr lang="en-GB" sz="2000"/>
          </a:p>
          <a:p>
            <a:endParaRPr lang="en-GB" sz="2000"/>
          </a:p>
          <a:p>
            <a:endParaRPr lang="en-GB" sz="2000"/>
          </a:p>
          <a:p>
            <a:r>
              <a:rPr lang="en-GB" sz="2000">
                <a:hlinkClick r:id="rId5"/>
              </a:rPr>
              <a:t>https://youtu.be/5JK7vjVaIvo?si=9BsyCk5XVIuBzS4i</a:t>
            </a:r>
            <a:endParaRPr lang="en-GB" sz="2000"/>
          </a:p>
          <a:p>
            <a:endParaRPr lang="en-GB" sz="2000"/>
          </a:p>
          <a:p>
            <a:r>
              <a:rPr lang="en-GB" sz="2000">
                <a:hlinkClick r:id="rId6"/>
              </a:rPr>
              <a:t>https://youtu.be/FJKPmnyPqsg?si=FiGVyzZnL-Xq9y2N</a:t>
            </a:r>
            <a:endParaRPr lang="en-GB" sz="2000"/>
          </a:p>
          <a:p>
            <a:endParaRPr lang="en-GB" sz="2000"/>
          </a:p>
          <a:p>
            <a:endParaRPr lang="en-GB" sz="2000"/>
          </a:p>
          <a:p>
            <a:r>
              <a:rPr lang="en-GB" sz="2000">
                <a:hlinkClick r:id="rId7"/>
              </a:rPr>
              <a:t>https://youtu.be/N-DtNm3zK_o?si=RGuck3uqxfRWIoIj</a:t>
            </a:r>
            <a:endParaRPr lang="en-GB" sz="2000"/>
          </a:p>
          <a:p>
            <a:endParaRPr lang="en-GB" sz="2000"/>
          </a:p>
          <a:p>
            <a:endParaRPr lang="en-GB"/>
          </a:p>
        </p:txBody>
      </p:sp>
    </p:spTree>
    <p:extLst>
      <p:ext uri="{BB962C8B-B14F-4D97-AF65-F5344CB8AC3E}">
        <p14:creationId xmlns:p14="http://schemas.microsoft.com/office/powerpoint/2010/main" val="31561263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5ED70-B6BF-4064-AF33-F7D3A7CE9552}"/>
              </a:ext>
            </a:extLst>
          </p:cNvPr>
          <p:cNvSpPr>
            <a:spLocks noGrp="1"/>
          </p:cNvSpPr>
          <p:nvPr>
            <p:ph type="title"/>
          </p:nvPr>
        </p:nvSpPr>
        <p:spPr>
          <a:xfrm>
            <a:off x="3668862" y="389656"/>
            <a:ext cx="4474840" cy="562074"/>
          </a:xfrm>
        </p:spPr>
        <p:txBody>
          <a:bodyPr anchor="ctr">
            <a:normAutofit/>
          </a:bodyPr>
          <a:lstStyle/>
          <a:p>
            <a:r>
              <a:rPr lang="en-GB" sz="2400" b="1">
                <a:latin typeface="Arial" panose="020B0604020202020204" pitchFamily="34" charset="0"/>
                <a:cs typeface="Arial" panose="020B0604020202020204" pitchFamily="34" charset="0"/>
              </a:rPr>
              <a:t>Marketing Communications</a:t>
            </a:r>
          </a:p>
        </p:txBody>
      </p:sp>
      <p:sp>
        <p:nvSpPr>
          <p:cNvPr id="3" name="Content Placeholder 2">
            <a:extLst>
              <a:ext uri="{FF2B5EF4-FFF2-40B4-BE49-F238E27FC236}">
                <a16:creationId xmlns:a16="http://schemas.microsoft.com/office/drawing/2014/main" id="{8D5472ED-2553-493D-BE14-9406420CDEF1}"/>
              </a:ext>
            </a:extLst>
          </p:cNvPr>
          <p:cNvSpPr>
            <a:spLocks noGrp="1"/>
          </p:cNvSpPr>
          <p:nvPr>
            <p:ph sz="half" idx="1"/>
          </p:nvPr>
        </p:nvSpPr>
        <p:spPr>
          <a:xfrm>
            <a:off x="3548868" y="1351674"/>
            <a:ext cx="5472608" cy="3989040"/>
          </a:xfrm>
        </p:spPr>
        <p:txBody>
          <a:bodyPr>
            <a:normAutofit/>
          </a:bodyPr>
          <a:lstStyle/>
          <a:p>
            <a:pPr marL="0" indent="0">
              <a:buNone/>
            </a:pPr>
            <a:r>
              <a:rPr lang="en-GB" sz="2000">
                <a:latin typeface="Arial" panose="020B0604020202020204" pitchFamily="34" charset="0"/>
                <a:cs typeface="Arial" panose="020B0604020202020204" pitchFamily="34" charset="0"/>
              </a:rPr>
              <a:t>Personal selling (the sales team)</a:t>
            </a:r>
          </a:p>
          <a:p>
            <a:pPr marL="0" indent="0">
              <a:buNone/>
            </a:pPr>
            <a:r>
              <a:rPr lang="en-GB" sz="2000">
                <a:latin typeface="Arial" panose="020B0604020202020204" pitchFamily="34" charset="0"/>
                <a:cs typeface="Arial" panose="020B0604020202020204" pitchFamily="34" charset="0"/>
              </a:rPr>
              <a:t>Print and publicity material (brochures)</a:t>
            </a:r>
          </a:p>
          <a:p>
            <a:pPr marL="0" indent="0">
              <a:buNone/>
            </a:pPr>
            <a:r>
              <a:rPr lang="en-GB" sz="2000">
                <a:latin typeface="Arial" panose="020B0604020202020204" pitchFamily="34" charset="0"/>
                <a:cs typeface="Arial" panose="020B0604020202020204" pitchFamily="34" charset="0"/>
              </a:rPr>
              <a:t>Advertising</a:t>
            </a:r>
          </a:p>
          <a:p>
            <a:pPr marL="0" indent="0">
              <a:buNone/>
            </a:pPr>
            <a:r>
              <a:rPr lang="en-GB" sz="2000">
                <a:latin typeface="Arial" panose="020B0604020202020204" pitchFamily="34" charset="0"/>
                <a:cs typeface="Arial" panose="020B0604020202020204" pitchFamily="34" charset="0"/>
              </a:rPr>
              <a:t>Direct marketing</a:t>
            </a:r>
          </a:p>
          <a:p>
            <a:pPr marL="0" indent="0">
              <a:buNone/>
            </a:pPr>
            <a:r>
              <a:rPr lang="en-GB" sz="2000">
                <a:latin typeface="Arial" panose="020B0604020202020204" pitchFamily="34" charset="0"/>
                <a:cs typeface="Arial" panose="020B0604020202020204" pitchFamily="34" charset="0"/>
              </a:rPr>
              <a:t>Sales promotion</a:t>
            </a:r>
          </a:p>
          <a:p>
            <a:pPr marL="0" indent="0">
              <a:buNone/>
            </a:pPr>
            <a:r>
              <a:rPr lang="en-GB" sz="2000">
                <a:latin typeface="Arial" panose="020B0604020202020204" pitchFamily="34" charset="0"/>
                <a:cs typeface="Arial" panose="020B0604020202020204" pitchFamily="34" charset="0"/>
              </a:rPr>
              <a:t>Publicity</a:t>
            </a:r>
          </a:p>
          <a:p>
            <a:pPr marL="0" indent="0">
              <a:buNone/>
            </a:pPr>
            <a:r>
              <a:rPr lang="en-GB" sz="2000">
                <a:latin typeface="Arial" panose="020B0604020202020204" pitchFamily="34" charset="0"/>
                <a:cs typeface="Arial" panose="020B0604020202020204" pitchFamily="34" charset="0"/>
              </a:rPr>
              <a:t>Merchandising</a:t>
            </a:r>
          </a:p>
          <a:p>
            <a:pPr marL="0" indent="0">
              <a:buNone/>
            </a:pPr>
            <a:r>
              <a:rPr lang="en-GB" sz="2000">
                <a:latin typeface="Arial" panose="020B0604020202020204" pitchFamily="34" charset="0"/>
                <a:cs typeface="Arial" panose="020B0604020202020204" pitchFamily="34" charset="0"/>
              </a:rPr>
              <a:t>Sponsorship.</a:t>
            </a:r>
          </a:p>
        </p:txBody>
      </p:sp>
      <p:pic>
        <p:nvPicPr>
          <p:cNvPr id="5" name="Picture 4">
            <a:extLst>
              <a:ext uri="{FF2B5EF4-FFF2-40B4-BE49-F238E27FC236}">
                <a16:creationId xmlns:a16="http://schemas.microsoft.com/office/drawing/2014/main" id="{1EAA1C93-A112-496E-8764-E8AE1DD90493}"/>
              </a:ext>
            </a:extLst>
          </p:cNvPr>
          <p:cNvPicPr>
            <a:picLocks noChangeAspect="1"/>
          </p:cNvPicPr>
          <p:nvPr/>
        </p:nvPicPr>
        <p:blipFill rotWithShape="1">
          <a:blip r:embed="rId2"/>
          <a:srcRect l="15091" r="17536"/>
          <a:stretch/>
        </p:blipFill>
        <p:spPr>
          <a:xfrm>
            <a:off x="279862" y="670693"/>
            <a:ext cx="2890664" cy="3024635"/>
          </a:xfrm>
          <a:prstGeom prst="rect">
            <a:avLst/>
          </a:prstGeom>
          <a:noFill/>
        </p:spPr>
      </p:pic>
    </p:spTree>
    <p:extLst>
      <p:ext uri="{BB962C8B-B14F-4D97-AF65-F5344CB8AC3E}">
        <p14:creationId xmlns:p14="http://schemas.microsoft.com/office/powerpoint/2010/main" val="2641319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BF37F-FCE7-46F7-BBB2-85AA3CAABC4E}"/>
              </a:ext>
            </a:extLst>
          </p:cNvPr>
          <p:cNvSpPr>
            <a:spLocks noGrp="1"/>
          </p:cNvSpPr>
          <p:nvPr>
            <p:ph type="title"/>
          </p:nvPr>
        </p:nvSpPr>
        <p:spPr>
          <a:xfrm>
            <a:off x="5663952" y="548680"/>
            <a:ext cx="4546848" cy="706090"/>
          </a:xfrm>
        </p:spPr>
        <p:txBody>
          <a:bodyPr anchor="ctr">
            <a:normAutofit/>
          </a:bodyPr>
          <a:lstStyle/>
          <a:p>
            <a:r>
              <a:rPr lang="en-GB" sz="3200" b="1">
                <a:latin typeface="Arial" panose="020B0604020202020204" pitchFamily="34" charset="0"/>
                <a:cs typeface="Arial" panose="020B0604020202020204" pitchFamily="34" charset="0"/>
              </a:rPr>
              <a:t>Physical Environment</a:t>
            </a:r>
          </a:p>
        </p:txBody>
      </p:sp>
      <p:sp>
        <p:nvSpPr>
          <p:cNvPr id="3" name="Content Placeholder 2">
            <a:extLst>
              <a:ext uri="{FF2B5EF4-FFF2-40B4-BE49-F238E27FC236}">
                <a16:creationId xmlns:a16="http://schemas.microsoft.com/office/drawing/2014/main" id="{53E32136-6F26-4623-BB0C-5391E5BA9177}"/>
              </a:ext>
            </a:extLst>
          </p:cNvPr>
          <p:cNvSpPr>
            <a:spLocks noGrp="1"/>
          </p:cNvSpPr>
          <p:nvPr>
            <p:ph sz="half" idx="1"/>
          </p:nvPr>
        </p:nvSpPr>
        <p:spPr>
          <a:xfrm>
            <a:off x="5015880" y="1434480"/>
            <a:ext cx="5544616" cy="3989040"/>
          </a:xfrm>
        </p:spPr>
        <p:txBody>
          <a:bodyPr>
            <a:normAutofit/>
          </a:bodyPr>
          <a:lstStyle/>
          <a:p>
            <a:pPr marL="0" indent="0" algn="ctr">
              <a:buNone/>
            </a:pPr>
            <a:r>
              <a:rPr lang="en-GB" sz="2000">
                <a:latin typeface="Arial" panose="020B0604020202020204" pitchFamily="34" charset="0"/>
                <a:cs typeface="Arial" panose="020B0604020202020204" pitchFamily="34" charset="0"/>
              </a:rPr>
              <a:t>The physical environment consists of the tangible features of the hospitality offer- </a:t>
            </a:r>
          </a:p>
          <a:p>
            <a:pPr marL="0" indent="0" algn="ctr">
              <a:buNone/>
            </a:pPr>
            <a:r>
              <a:rPr lang="en-GB" sz="2000" b="1">
                <a:latin typeface="Arial" panose="020B0604020202020204" pitchFamily="34" charset="0"/>
                <a:cs typeface="Arial" panose="020B0604020202020204" pitchFamily="34" charset="0"/>
              </a:rPr>
              <a:t>The external appearance of the premises (the landscaping, lighting and signage)</a:t>
            </a:r>
          </a:p>
          <a:p>
            <a:pPr marL="0" indent="0" algn="ctr">
              <a:buNone/>
            </a:pPr>
            <a:endParaRPr lang="en-GB" sz="2000" b="1">
              <a:latin typeface="Arial" panose="020B0604020202020204" pitchFamily="34" charset="0"/>
              <a:cs typeface="Arial" panose="020B0604020202020204" pitchFamily="34" charset="0"/>
            </a:endParaRPr>
          </a:p>
          <a:p>
            <a:pPr marL="0" indent="0" algn="ctr">
              <a:buNone/>
            </a:pPr>
            <a:r>
              <a:rPr lang="en-GB" sz="2000" b="1">
                <a:latin typeface="Arial" panose="020B0604020202020204" pitchFamily="34" charset="0"/>
                <a:cs typeface="Arial" panose="020B0604020202020204" pitchFamily="34" charset="0"/>
              </a:rPr>
              <a:t>The internal layout </a:t>
            </a:r>
          </a:p>
          <a:p>
            <a:pPr marL="0" indent="0" algn="ctr">
              <a:buNone/>
            </a:pPr>
            <a:r>
              <a:rPr lang="en-GB" sz="2000" b="1">
                <a:latin typeface="Arial" panose="020B0604020202020204" pitchFamily="34" charset="0"/>
                <a:cs typeface="Arial" panose="020B0604020202020204" pitchFamily="34" charset="0"/>
              </a:rPr>
              <a:t>(décor, furniture and furnishings).</a:t>
            </a:r>
          </a:p>
          <a:p>
            <a:pPr marL="0" indent="0" algn="ctr">
              <a:buNone/>
            </a:pPr>
            <a:endParaRPr lang="en-GB" sz="2000" b="1">
              <a:latin typeface="Arial" panose="020B0604020202020204" pitchFamily="34" charset="0"/>
              <a:cs typeface="Arial" panose="020B0604020202020204" pitchFamily="34" charset="0"/>
            </a:endParaRPr>
          </a:p>
          <a:p>
            <a:pPr marL="0" indent="0" algn="ctr">
              <a:buNone/>
            </a:pPr>
            <a:r>
              <a:rPr lang="en-GB" sz="2000" b="1">
                <a:latin typeface="Arial" panose="020B0604020202020204" pitchFamily="34" charset="0"/>
                <a:cs typeface="Arial" panose="020B0604020202020204" pitchFamily="34" charset="0"/>
              </a:rPr>
              <a:t>And the dress and physical appearance of staff.</a:t>
            </a:r>
          </a:p>
          <a:p>
            <a:pPr>
              <a:lnSpc>
                <a:spcPct val="90000"/>
              </a:lnSpc>
            </a:pPr>
            <a:endParaRPr lang="en-GB" sz="2200"/>
          </a:p>
        </p:txBody>
      </p:sp>
      <p:pic>
        <p:nvPicPr>
          <p:cNvPr id="5" name="Picture 4" descr="A large building with many windows&#10;&#10;Description automatically generated with low confidence">
            <a:extLst>
              <a:ext uri="{FF2B5EF4-FFF2-40B4-BE49-F238E27FC236}">
                <a16:creationId xmlns:a16="http://schemas.microsoft.com/office/drawing/2014/main" id="{D1175735-7739-4BF9-95A3-D97BF5C254B7}"/>
              </a:ext>
            </a:extLst>
          </p:cNvPr>
          <p:cNvPicPr>
            <a:picLocks noChangeAspect="1"/>
          </p:cNvPicPr>
          <p:nvPr/>
        </p:nvPicPr>
        <p:blipFill rotWithShape="1">
          <a:blip r:embed="rId2"/>
          <a:srcRect l="20995" r="11425" b="-2"/>
          <a:stretch/>
        </p:blipFill>
        <p:spPr>
          <a:xfrm>
            <a:off x="1847528" y="1556792"/>
            <a:ext cx="2890664" cy="3470350"/>
          </a:xfrm>
          <a:prstGeom prst="rect">
            <a:avLst/>
          </a:prstGeom>
          <a:noFill/>
        </p:spPr>
      </p:pic>
    </p:spTree>
    <p:extLst>
      <p:ext uri="{BB962C8B-B14F-4D97-AF65-F5344CB8AC3E}">
        <p14:creationId xmlns:p14="http://schemas.microsoft.com/office/powerpoint/2010/main" val="1010039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11149-1C10-45D0-B416-75F83EEA50A6}"/>
              </a:ext>
            </a:extLst>
          </p:cNvPr>
          <p:cNvSpPr>
            <a:spLocks noGrp="1"/>
          </p:cNvSpPr>
          <p:nvPr>
            <p:ph type="title"/>
          </p:nvPr>
        </p:nvSpPr>
        <p:spPr>
          <a:xfrm>
            <a:off x="5663952" y="548680"/>
            <a:ext cx="4546848" cy="634082"/>
          </a:xfrm>
        </p:spPr>
        <p:txBody>
          <a:bodyPr anchor="ctr">
            <a:normAutofit/>
          </a:bodyPr>
          <a:lstStyle/>
          <a:p>
            <a:r>
              <a:rPr lang="en-GB" sz="3200" b="1"/>
              <a:t>Physical Environment</a:t>
            </a:r>
          </a:p>
        </p:txBody>
      </p:sp>
      <p:sp>
        <p:nvSpPr>
          <p:cNvPr id="3" name="Content Placeholder 2">
            <a:extLst>
              <a:ext uri="{FF2B5EF4-FFF2-40B4-BE49-F238E27FC236}">
                <a16:creationId xmlns:a16="http://schemas.microsoft.com/office/drawing/2014/main" id="{DADE22AF-B9DC-4CBF-AECD-A671C50AEA29}"/>
              </a:ext>
            </a:extLst>
          </p:cNvPr>
          <p:cNvSpPr>
            <a:spLocks noGrp="1"/>
          </p:cNvSpPr>
          <p:nvPr>
            <p:ph sz="half" idx="1"/>
          </p:nvPr>
        </p:nvSpPr>
        <p:spPr>
          <a:xfrm>
            <a:off x="5417096" y="1434480"/>
            <a:ext cx="5040560" cy="3989040"/>
          </a:xfrm>
        </p:spPr>
        <p:txBody>
          <a:bodyPr>
            <a:normAutofit/>
          </a:bodyPr>
          <a:lstStyle/>
          <a:p>
            <a:pPr marL="0" indent="0">
              <a:buNone/>
            </a:pPr>
            <a:r>
              <a:rPr lang="en-GB" sz="2000"/>
              <a:t>The ambience or atmosphere of a property is significantly influenced by condition in its physical environment. </a:t>
            </a:r>
          </a:p>
          <a:p>
            <a:pPr marL="0" indent="0">
              <a:buNone/>
            </a:pPr>
            <a:endParaRPr lang="en-GB" sz="2000"/>
          </a:p>
          <a:p>
            <a:pPr marL="0" indent="0">
              <a:buNone/>
            </a:pPr>
            <a:r>
              <a:rPr lang="en-GB" sz="2000"/>
              <a:t>Innovative hospitality companies can adopt the technique if sensory marketing to create distinctive smells, sounds, sights, tastes and touches to enhance the ambience in a unit. </a:t>
            </a:r>
          </a:p>
          <a:p>
            <a:pPr marL="0" indent="0">
              <a:buNone/>
            </a:pPr>
            <a:endParaRPr lang="en-GB" sz="2000"/>
          </a:p>
          <a:p>
            <a:pPr marL="0" indent="0">
              <a:buNone/>
            </a:pPr>
            <a:r>
              <a:rPr lang="en-GB" sz="2000"/>
              <a:t>The physical environment can also impact on service operations staff.</a:t>
            </a:r>
          </a:p>
        </p:txBody>
      </p:sp>
      <p:pic>
        <p:nvPicPr>
          <p:cNvPr id="7" name="Picture 6">
            <a:extLst>
              <a:ext uri="{FF2B5EF4-FFF2-40B4-BE49-F238E27FC236}">
                <a16:creationId xmlns:a16="http://schemas.microsoft.com/office/drawing/2014/main" id="{1E447055-5F32-47FF-9969-926BF15EBDC8}"/>
              </a:ext>
            </a:extLst>
          </p:cNvPr>
          <p:cNvPicPr>
            <a:picLocks noChangeAspect="1"/>
          </p:cNvPicPr>
          <p:nvPr/>
        </p:nvPicPr>
        <p:blipFill>
          <a:blip r:embed="rId2"/>
          <a:stretch>
            <a:fillRect/>
          </a:stretch>
        </p:blipFill>
        <p:spPr>
          <a:xfrm>
            <a:off x="729413" y="1268439"/>
            <a:ext cx="3565888" cy="2316684"/>
          </a:xfrm>
          <a:prstGeom prst="rect">
            <a:avLst/>
          </a:prstGeom>
        </p:spPr>
      </p:pic>
    </p:spTree>
    <p:extLst>
      <p:ext uri="{BB962C8B-B14F-4D97-AF65-F5344CB8AC3E}">
        <p14:creationId xmlns:p14="http://schemas.microsoft.com/office/powerpoint/2010/main" val="721024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F985D-A4E9-4319-8B4E-75789CF8F2F5}"/>
              </a:ext>
            </a:extLst>
          </p:cNvPr>
          <p:cNvSpPr>
            <a:spLocks noGrp="1"/>
          </p:cNvSpPr>
          <p:nvPr>
            <p:ph type="title"/>
          </p:nvPr>
        </p:nvSpPr>
        <p:spPr>
          <a:xfrm>
            <a:off x="838200" y="365126"/>
            <a:ext cx="10515600" cy="46927"/>
          </a:xfrm>
        </p:spPr>
        <p:txBody>
          <a:bodyPr>
            <a:normAutofit fontScale="90000"/>
          </a:bodyPr>
          <a:lstStyle/>
          <a:p>
            <a:br>
              <a:rPr lang="en-GB" sz="3200">
                <a:solidFill>
                  <a:schemeClr val="bg1"/>
                </a:solidFill>
              </a:rPr>
            </a:br>
            <a:br>
              <a:rPr lang="en-GB" sz="3200"/>
            </a:br>
            <a:br>
              <a:rPr lang="en-GB" sz="3200"/>
            </a:br>
            <a:r>
              <a:rPr lang="en-GB" sz="3200"/>
              <a:t>	</a:t>
            </a:r>
            <a:r>
              <a:rPr lang="en-GB" sz="3200" b="1"/>
              <a:t>Ritz-Carlton reserve – Brand Video </a:t>
            </a:r>
          </a:p>
        </p:txBody>
      </p:sp>
      <p:pic>
        <p:nvPicPr>
          <p:cNvPr id="5" name="Online Media 4" title="Ritz-Carlton Reserve - Brand Video">
            <a:hlinkClick r:id="" action="ppaction://media"/>
            <a:extLst>
              <a:ext uri="{FF2B5EF4-FFF2-40B4-BE49-F238E27FC236}">
                <a16:creationId xmlns:a16="http://schemas.microsoft.com/office/drawing/2014/main" id="{E78622FD-FD93-4493-8B35-C182C94BF268}"/>
              </a:ext>
            </a:extLst>
          </p:cNvPr>
          <p:cNvPicPr>
            <a:picLocks noGrp="1" noRot="1" noChangeAspect="1"/>
          </p:cNvPicPr>
          <p:nvPr>
            <p:ph sz="half" idx="1"/>
            <a:videoFile r:link="rId1"/>
          </p:nvPr>
        </p:nvPicPr>
        <p:blipFill>
          <a:blip r:embed="rId4"/>
          <a:stretch>
            <a:fillRect/>
          </a:stretch>
        </p:blipFill>
        <p:spPr>
          <a:xfrm>
            <a:off x="2223802" y="1498511"/>
            <a:ext cx="7551966" cy="4265792"/>
          </a:xfrm>
          <a:prstGeom prst="rect">
            <a:avLst/>
          </a:prstGeom>
        </p:spPr>
      </p:pic>
    </p:spTree>
    <p:extLst>
      <p:ext uri="{BB962C8B-B14F-4D97-AF65-F5344CB8AC3E}">
        <p14:creationId xmlns:p14="http://schemas.microsoft.com/office/powerpoint/2010/main" val="3148925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99EBF-4C1B-4ABD-88DD-D8F3587B4DA2}"/>
              </a:ext>
            </a:extLst>
          </p:cNvPr>
          <p:cNvSpPr>
            <a:spLocks noGrp="1"/>
          </p:cNvSpPr>
          <p:nvPr>
            <p:ph type="title"/>
          </p:nvPr>
        </p:nvSpPr>
        <p:spPr>
          <a:xfrm>
            <a:off x="583851" y="492941"/>
            <a:ext cx="8229600" cy="490066"/>
          </a:xfrm>
        </p:spPr>
        <p:txBody>
          <a:bodyPr anchor="ctr">
            <a:normAutofit fontScale="90000"/>
          </a:bodyPr>
          <a:lstStyle/>
          <a:p>
            <a:r>
              <a:rPr lang="en-GB" sz="3200" b="1"/>
              <a:t>marketing processes</a:t>
            </a:r>
          </a:p>
        </p:txBody>
      </p:sp>
      <p:sp>
        <p:nvSpPr>
          <p:cNvPr id="3" name="Content Placeholder 2">
            <a:extLst>
              <a:ext uri="{FF2B5EF4-FFF2-40B4-BE49-F238E27FC236}">
                <a16:creationId xmlns:a16="http://schemas.microsoft.com/office/drawing/2014/main" id="{53FF1DEB-B641-4785-BA07-BD03E6465217}"/>
              </a:ext>
            </a:extLst>
          </p:cNvPr>
          <p:cNvSpPr>
            <a:spLocks noGrp="1"/>
          </p:cNvSpPr>
          <p:nvPr>
            <p:ph sz="half" idx="1"/>
          </p:nvPr>
        </p:nvSpPr>
        <p:spPr>
          <a:xfrm>
            <a:off x="6522756" y="902715"/>
            <a:ext cx="4392488" cy="3989040"/>
          </a:xfrm>
        </p:spPr>
        <p:txBody>
          <a:bodyPr>
            <a:normAutofit/>
          </a:bodyPr>
          <a:lstStyle/>
          <a:p>
            <a:pPr marL="0" indent="0">
              <a:buNone/>
            </a:pPr>
            <a:r>
              <a:rPr lang="en-GB" sz="2400"/>
              <a:t>Because of the simultaneous production and consumption of hospitality services, </a:t>
            </a:r>
          </a:p>
          <a:p>
            <a:pPr marL="0" indent="0">
              <a:buNone/>
            </a:pPr>
            <a:endParaRPr lang="en-GB" sz="2400"/>
          </a:p>
          <a:p>
            <a:pPr marL="0" indent="0">
              <a:buNone/>
            </a:pPr>
            <a:r>
              <a:rPr lang="en-GB" sz="2400"/>
              <a:t>The </a:t>
            </a:r>
            <a:r>
              <a:rPr lang="en-GB" sz="2400" b="1"/>
              <a:t>processes</a:t>
            </a:r>
            <a:r>
              <a:rPr lang="en-GB" sz="2400"/>
              <a:t> through which customers buy and consume hospitality products are of critical importance to marketers.</a:t>
            </a:r>
          </a:p>
        </p:txBody>
      </p:sp>
      <p:pic>
        <p:nvPicPr>
          <p:cNvPr id="4" name="Picture 3">
            <a:extLst>
              <a:ext uri="{FF2B5EF4-FFF2-40B4-BE49-F238E27FC236}">
                <a16:creationId xmlns:a16="http://schemas.microsoft.com/office/drawing/2014/main" id="{2AD69B41-D288-4DC6-8960-44A0ABC8805F}"/>
              </a:ext>
            </a:extLst>
          </p:cNvPr>
          <p:cNvPicPr>
            <a:picLocks noChangeAspect="1"/>
          </p:cNvPicPr>
          <p:nvPr/>
        </p:nvPicPr>
        <p:blipFill>
          <a:blip r:embed="rId3"/>
          <a:stretch>
            <a:fillRect/>
          </a:stretch>
        </p:blipFill>
        <p:spPr>
          <a:xfrm>
            <a:off x="583851" y="1293705"/>
            <a:ext cx="5230269" cy="3478130"/>
          </a:xfrm>
          <a:prstGeom prst="rect">
            <a:avLst/>
          </a:prstGeom>
          <a:noFill/>
        </p:spPr>
      </p:pic>
    </p:spTree>
    <p:extLst>
      <p:ext uri="{BB962C8B-B14F-4D97-AF65-F5344CB8AC3E}">
        <p14:creationId xmlns:p14="http://schemas.microsoft.com/office/powerpoint/2010/main" val="3940727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0EB6A-7D9D-469F-A101-B5911B5F29C5}"/>
              </a:ext>
            </a:extLst>
          </p:cNvPr>
          <p:cNvSpPr>
            <a:spLocks noGrp="1"/>
          </p:cNvSpPr>
          <p:nvPr>
            <p:ph type="title"/>
          </p:nvPr>
        </p:nvSpPr>
        <p:spPr>
          <a:xfrm>
            <a:off x="6672064" y="476672"/>
            <a:ext cx="3466728" cy="562074"/>
          </a:xfrm>
        </p:spPr>
        <p:txBody>
          <a:bodyPr anchor="ctr">
            <a:normAutofit/>
          </a:bodyPr>
          <a:lstStyle/>
          <a:p>
            <a:r>
              <a:rPr lang="en-GB" sz="3200" b="1"/>
              <a:t>Process</a:t>
            </a:r>
          </a:p>
        </p:txBody>
      </p:sp>
      <p:sp>
        <p:nvSpPr>
          <p:cNvPr id="3" name="Content Placeholder 2">
            <a:extLst>
              <a:ext uri="{FF2B5EF4-FFF2-40B4-BE49-F238E27FC236}">
                <a16:creationId xmlns:a16="http://schemas.microsoft.com/office/drawing/2014/main" id="{B3C96A03-C94A-47F0-B0A7-1CD11BDAA453}"/>
              </a:ext>
            </a:extLst>
          </p:cNvPr>
          <p:cNvSpPr>
            <a:spLocks noGrp="1"/>
          </p:cNvSpPr>
          <p:nvPr>
            <p:ph sz="half" idx="1"/>
          </p:nvPr>
        </p:nvSpPr>
        <p:spPr>
          <a:xfrm>
            <a:off x="5417096" y="1340768"/>
            <a:ext cx="5112568" cy="4680520"/>
          </a:xfrm>
        </p:spPr>
        <p:txBody>
          <a:bodyPr>
            <a:normAutofit fontScale="92500" lnSpcReduction="20000"/>
          </a:bodyPr>
          <a:lstStyle/>
          <a:p>
            <a:pPr marL="0" indent="0">
              <a:buNone/>
            </a:pPr>
            <a:r>
              <a:rPr lang="en-GB" sz="2400"/>
              <a:t>Important processes include:</a:t>
            </a:r>
          </a:p>
          <a:p>
            <a:pPr marL="0" indent="0">
              <a:buNone/>
            </a:pPr>
            <a:r>
              <a:rPr lang="en-GB" sz="2400" b="1"/>
              <a:t>Booking</a:t>
            </a:r>
          </a:p>
          <a:p>
            <a:pPr marL="0" indent="0">
              <a:buNone/>
            </a:pPr>
            <a:r>
              <a:rPr lang="en-GB" sz="2400" b="1"/>
              <a:t>Checking in and </a:t>
            </a:r>
          </a:p>
          <a:p>
            <a:pPr marL="0" indent="0">
              <a:buNone/>
            </a:pPr>
            <a:r>
              <a:rPr lang="en-GB" sz="2400" b="1"/>
              <a:t>Checking out</a:t>
            </a:r>
          </a:p>
          <a:p>
            <a:pPr marL="0" indent="0">
              <a:buNone/>
            </a:pPr>
            <a:r>
              <a:rPr lang="en-GB" sz="2400" b="1"/>
              <a:t>Queuing systems, and </a:t>
            </a:r>
          </a:p>
          <a:p>
            <a:pPr marL="0" indent="0">
              <a:buNone/>
            </a:pPr>
            <a:r>
              <a:rPr lang="en-GB" sz="2400" b="1"/>
              <a:t>Food &amp; Beverage Service operations. </a:t>
            </a:r>
          </a:p>
          <a:p>
            <a:pPr marL="0" indent="0">
              <a:buNone/>
            </a:pPr>
            <a:endParaRPr lang="en-GB" sz="2400"/>
          </a:p>
          <a:p>
            <a:pPr marL="0" indent="0">
              <a:buNone/>
            </a:pPr>
            <a:r>
              <a:rPr lang="en-GB" sz="2400"/>
              <a:t>Marketers need to ensure that the organisations service delivery processes are:</a:t>
            </a:r>
          </a:p>
          <a:p>
            <a:pPr marL="0" indent="0">
              <a:buNone/>
            </a:pPr>
            <a:r>
              <a:rPr lang="en-GB" sz="2400" b="1"/>
              <a:t>Efficient,</a:t>
            </a:r>
          </a:p>
          <a:p>
            <a:pPr marL="0" indent="0">
              <a:buNone/>
            </a:pPr>
            <a:r>
              <a:rPr lang="en-GB" sz="2400" b="1"/>
              <a:t>Customer Friendly and </a:t>
            </a:r>
          </a:p>
          <a:p>
            <a:pPr marL="0" indent="0">
              <a:buNone/>
            </a:pPr>
            <a:r>
              <a:rPr lang="en-GB" sz="2400" b="1"/>
              <a:t>Competitive.</a:t>
            </a:r>
          </a:p>
          <a:p>
            <a:pPr>
              <a:lnSpc>
                <a:spcPct val="90000"/>
              </a:lnSpc>
            </a:pPr>
            <a:endParaRPr lang="en-GB" sz="2400"/>
          </a:p>
        </p:txBody>
      </p:sp>
      <p:pic>
        <p:nvPicPr>
          <p:cNvPr id="7" name="Picture 6">
            <a:extLst>
              <a:ext uri="{FF2B5EF4-FFF2-40B4-BE49-F238E27FC236}">
                <a16:creationId xmlns:a16="http://schemas.microsoft.com/office/drawing/2014/main" id="{C83E9BDC-5444-43BD-A572-CBBBDDC19C74}"/>
              </a:ext>
            </a:extLst>
          </p:cNvPr>
          <p:cNvPicPr>
            <a:picLocks noChangeAspect="1"/>
          </p:cNvPicPr>
          <p:nvPr/>
        </p:nvPicPr>
        <p:blipFill rotWithShape="1">
          <a:blip r:embed="rId2"/>
          <a:srcRect l="20871" r="11548" b="-2"/>
          <a:stretch/>
        </p:blipFill>
        <p:spPr>
          <a:xfrm>
            <a:off x="1847528" y="1736391"/>
            <a:ext cx="3427276" cy="3385218"/>
          </a:xfrm>
          <a:prstGeom prst="rect">
            <a:avLst/>
          </a:prstGeom>
          <a:noFill/>
        </p:spPr>
      </p:pic>
    </p:spTree>
    <p:extLst>
      <p:ext uri="{BB962C8B-B14F-4D97-AF65-F5344CB8AC3E}">
        <p14:creationId xmlns:p14="http://schemas.microsoft.com/office/powerpoint/2010/main" val="1497552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801BB-9C14-4B11-A390-60865B05E8BB}"/>
              </a:ext>
            </a:extLst>
          </p:cNvPr>
          <p:cNvSpPr>
            <a:spLocks noGrp="1"/>
          </p:cNvSpPr>
          <p:nvPr>
            <p:ph type="title"/>
          </p:nvPr>
        </p:nvSpPr>
        <p:spPr>
          <a:xfrm>
            <a:off x="179798" y="-322101"/>
            <a:ext cx="10515600" cy="1325563"/>
          </a:xfrm>
        </p:spPr>
        <p:txBody>
          <a:bodyPr/>
          <a:lstStyle/>
          <a:p>
            <a:r>
              <a:rPr lang="en-GB"/>
              <a:t>Process</a:t>
            </a:r>
          </a:p>
        </p:txBody>
      </p:sp>
      <p:grpSp>
        <p:nvGrpSpPr>
          <p:cNvPr id="3" name="Group 2">
            <a:extLst>
              <a:ext uri="{FF2B5EF4-FFF2-40B4-BE49-F238E27FC236}">
                <a16:creationId xmlns:a16="http://schemas.microsoft.com/office/drawing/2014/main" id="{1CA862AE-7D35-7F71-E5CB-17AD71F66409}"/>
              </a:ext>
            </a:extLst>
          </p:cNvPr>
          <p:cNvGrpSpPr/>
          <p:nvPr/>
        </p:nvGrpSpPr>
        <p:grpSpPr>
          <a:xfrm>
            <a:off x="6311374" y="1903650"/>
            <a:ext cx="4589362" cy="2565594"/>
            <a:chOff x="6311374" y="1903650"/>
            <a:chExt cx="3546570" cy="2048919"/>
          </a:xfrm>
        </p:grpSpPr>
        <p:graphicFrame>
          <p:nvGraphicFramePr>
            <p:cNvPr id="4" name="Diagram 3">
              <a:extLst>
                <a:ext uri="{FF2B5EF4-FFF2-40B4-BE49-F238E27FC236}">
                  <a16:creationId xmlns:a16="http://schemas.microsoft.com/office/drawing/2014/main" id="{A9FAC79E-32E6-4095-AA6C-9231A0F6649F}"/>
                </a:ext>
              </a:extLst>
            </p:cNvPr>
            <p:cNvGraphicFramePr/>
            <p:nvPr/>
          </p:nvGraphicFramePr>
          <p:xfrm>
            <a:off x="6311374" y="2335699"/>
            <a:ext cx="3540550" cy="16168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Rounded Corners 4">
              <a:extLst>
                <a:ext uri="{FF2B5EF4-FFF2-40B4-BE49-F238E27FC236}">
                  <a16:creationId xmlns:a16="http://schemas.microsoft.com/office/drawing/2014/main" id="{623F5423-721D-4C7F-88A3-CB4BE8422B83}"/>
                </a:ext>
              </a:extLst>
            </p:cNvPr>
            <p:cNvSpPr/>
            <p:nvPr/>
          </p:nvSpPr>
          <p:spPr>
            <a:xfrm>
              <a:off x="7445004" y="1903650"/>
              <a:ext cx="2412940" cy="327039"/>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350"/>
                <a:t>What the customer sees</a:t>
              </a:r>
            </a:p>
          </p:txBody>
        </p:sp>
      </p:grpSp>
      <p:sp>
        <p:nvSpPr>
          <p:cNvPr id="6" name="Content Placeholder 2">
            <a:extLst>
              <a:ext uri="{FF2B5EF4-FFF2-40B4-BE49-F238E27FC236}">
                <a16:creationId xmlns:a16="http://schemas.microsoft.com/office/drawing/2014/main" id="{33419446-5488-6955-7323-7FBF8E5FF592}"/>
              </a:ext>
            </a:extLst>
          </p:cNvPr>
          <p:cNvSpPr txBox="1">
            <a:spLocks/>
          </p:cNvSpPr>
          <p:nvPr/>
        </p:nvSpPr>
        <p:spPr>
          <a:xfrm>
            <a:off x="179798" y="755857"/>
            <a:ext cx="5794282" cy="5265578"/>
          </a:xfrm>
          <a:prstGeom prst="rect">
            <a:avLst/>
          </a:prstGeom>
        </p:spPr>
        <p:txBody>
          <a:bodyPr lIns="91440" tIns="45720" rIns="91440" bIns="4572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b="1"/>
              <a:t>Processes need to be:</a:t>
            </a:r>
            <a:endParaRPr lang="en-GB" sz="2000" b="1">
              <a:ea typeface="Calibri"/>
              <a:cs typeface="Calibri"/>
            </a:endParaRPr>
          </a:p>
          <a:p>
            <a:r>
              <a:rPr lang="en-GB" sz="2000"/>
              <a:t>Consistent </a:t>
            </a:r>
            <a:r>
              <a:rPr lang="en-GB" sz="2000" i="1"/>
              <a:t>(people need to know what to expect)</a:t>
            </a:r>
          </a:p>
          <a:p>
            <a:r>
              <a:rPr lang="en-GB" sz="2000"/>
              <a:t>Easy to navigate </a:t>
            </a:r>
            <a:r>
              <a:rPr lang="en-GB" sz="2000" i="1"/>
              <a:t>(confusing processes are bad for employees or customers)</a:t>
            </a:r>
          </a:p>
          <a:p>
            <a:pPr marL="0" indent="0">
              <a:buNone/>
            </a:pPr>
            <a:endParaRPr lang="en-US" sz="2000"/>
          </a:p>
          <a:p>
            <a:pPr marL="0" indent="0">
              <a:buNone/>
            </a:pPr>
            <a:r>
              <a:rPr lang="en-US" sz="2000"/>
              <a:t>Processes differ for each </a:t>
            </a:r>
            <a:r>
              <a:rPr lang="en-GB" sz="2000"/>
              <a:t>organisation</a:t>
            </a:r>
            <a:r>
              <a:rPr lang="en-US" sz="2000"/>
              <a:t>, but all need improvement following:</a:t>
            </a:r>
          </a:p>
          <a:p>
            <a:r>
              <a:rPr lang="en-GB" sz="2000"/>
              <a:t>New product or service offerings </a:t>
            </a:r>
            <a:r>
              <a:rPr lang="en-GB" sz="2000" i="1"/>
              <a:t>(from the organisation, or competitors)</a:t>
            </a:r>
          </a:p>
          <a:p>
            <a:r>
              <a:rPr lang="en-GB" sz="2000"/>
              <a:t>Changes in customers’ needs</a:t>
            </a:r>
          </a:p>
          <a:p>
            <a:r>
              <a:rPr lang="en-GB" sz="2000"/>
              <a:t>New technology </a:t>
            </a:r>
          </a:p>
          <a:p>
            <a:r>
              <a:rPr lang="en-GB" sz="2000"/>
              <a:t>New processes in other parts of the chain</a:t>
            </a:r>
            <a:endParaRPr lang="en-US" sz="2000"/>
          </a:p>
        </p:txBody>
      </p:sp>
      <p:sp>
        <p:nvSpPr>
          <p:cNvPr id="8" name="TextBox 7">
            <a:extLst>
              <a:ext uri="{FF2B5EF4-FFF2-40B4-BE49-F238E27FC236}">
                <a16:creationId xmlns:a16="http://schemas.microsoft.com/office/drawing/2014/main" id="{A6C636D5-E790-ED63-9707-13C8BF12B928}"/>
              </a:ext>
            </a:extLst>
          </p:cNvPr>
          <p:cNvSpPr txBox="1"/>
          <p:nvPr/>
        </p:nvSpPr>
        <p:spPr>
          <a:xfrm>
            <a:off x="9485892" y="4455825"/>
            <a:ext cx="4589362" cy="369332"/>
          </a:xfrm>
          <a:prstGeom prst="rect">
            <a:avLst/>
          </a:prstGeom>
          <a:noFill/>
        </p:spPr>
        <p:txBody>
          <a:bodyPr wrap="square">
            <a:spAutoFit/>
          </a:bodyPr>
          <a:lstStyle/>
          <a:p>
            <a:r>
              <a:rPr lang="en-GB"/>
              <a:t>(Blythe, 2014).</a:t>
            </a:r>
          </a:p>
        </p:txBody>
      </p:sp>
      <p:pic>
        <p:nvPicPr>
          <p:cNvPr id="28" name="Picture 4" descr="Background pattern&#10;&#10;Description automatically generated">
            <a:extLst>
              <a:ext uri="{FF2B5EF4-FFF2-40B4-BE49-F238E27FC236}">
                <a16:creationId xmlns:a16="http://schemas.microsoft.com/office/drawing/2014/main" id="{532990C6-31A7-5DC5-8792-3731969D9E8C}"/>
              </a:ext>
            </a:extLst>
          </p:cNvPr>
          <p:cNvPicPr>
            <a:picLocks noChangeAspect="1"/>
          </p:cNvPicPr>
          <p:nvPr/>
        </p:nvPicPr>
        <p:blipFill>
          <a:blip r:embed="rId7"/>
          <a:stretch>
            <a:fillRect/>
          </a:stretch>
        </p:blipFill>
        <p:spPr>
          <a:xfrm>
            <a:off x="1522289" y="6208069"/>
            <a:ext cx="9173109" cy="649167"/>
          </a:xfrm>
          <a:prstGeom prst="rect">
            <a:avLst/>
          </a:prstGeom>
        </p:spPr>
      </p:pic>
    </p:spTree>
    <p:extLst>
      <p:ext uri="{BB962C8B-B14F-4D97-AF65-F5344CB8AC3E}">
        <p14:creationId xmlns:p14="http://schemas.microsoft.com/office/powerpoint/2010/main" val="25241070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4666A-2F0A-4BA0-B076-A0147214A516}"/>
              </a:ext>
            </a:extLst>
          </p:cNvPr>
          <p:cNvSpPr>
            <a:spLocks noGrp="1"/>
          </p:cNvSpPr>
          <p:nvPr>
            <p:ph type="title"/>
          </p:nvPr>
        </p:nvSpPr>
        <p:spPr>
          <a:xfrm>
            <a:off x="7392144" y="404664"/>
            <a:ext cx="2012034" cy="634082"/>
          </a:xfrm>
        </p:spPr>
        <p:txBody>
          <a:bodyPr anchor="ctr">
            <a:normAutofit/>
          </a:bodyPr>
          <a:lstStyle/>
          <a:p>
            <a:r>
              <a:rPr lang="en-GB" sz="3200" b="1"/>
              <a:t>People</a:t>
            </a:r>
          </a:p>
        </p:txBody>
      </p:sp>
      <p:sp>
        <p:nvSpPr>
          <p:cNvPr id="3" name="Content Placeholder 2">
            <a:extLst>
              <a:ext uri="{FF2B5EF4-FFF2-40B4-BE49-F238E27FC236}">
                <a16:creationId xmlns:a16="http://schemas.microsoft.com/office/drawing/2014/main" id="{3B8ED81D-876F-48B2-A9E3-1AA15CC245CB}"/>
              </a:ext>
            </a:extLst>
          </p:cNvPr>
          <p:cNvSpPr>
            <a:spLocks noGrp="1"/>
          </p:cNvSpPr>
          <p:nvPr>
            <p:ph sz="half" idx="1"/>
          </p:nvPr>
        </p:nvSpPr>
        <p:spPr>
          <a:xfrm>
            <a:off x="5519936" y="1825664"/>
            <a:ext cx="5040560" cy="3989040"/>
          </a:xfrm>
        </p:spPr>
        <p:txBody>
          <a:bodyPr>
            <a:normAutofit/>
          </a:bodyPr>
          <a:lstStyle/>
          <a:p>
            <a:pPr marL="0" indent="0" algn="just">
              <a:buNone/>
            </a:pPr>
            <a:r>
              <a:rPr lang="en-GB" sz="2000"/>
              <a:t>In the hospitality marketing mix ‘people’ include both employees and other customers.</a:t>
            </a:r>
          </a:p>
          <a:p>
            <a:pPr marL="0" indent="0" algn="just">
              <a:buNone/>
            </a:pPr>
            <a:endParaRPr lang="en-GB" sz="2000"/>
          </a:p>
          <a:p>
            <a:pPr marL="0" indent="0" algn="just">
              <a:buNone/>
            </a:pPr>
            <a:r>
              <a:rPr lang="en-GB" sz="2000" b="1"/>
              <a:t>It is often that hospitality customers interact with each other whilst on the premises-</a:t>
            </a:r>
          </a:p>
          <a:p>
            <a:pPr marL="0" indent="0" algn="just">
              <a:buNone/>
            </a:pPr>
            <a:endParaRPr lang="en-GB" sz="2000" b="1"/>
          </a:p>
          <a:p>
            <a:pPr marL="0" indent="0" algn="just">
              <a:buNone/>
            </a:pPr>
            <a:r>
              <a:rPr lang="en-GB" sz="2000" b="1"/>
              <a:t>Indeed, in certain hotels and holiday environments, a good rapport between customers is an essential ingredient of a successful customer experience.</a:t>
            </a:r>
          </a:p>
        </p:txBody>
      </p:sp>
      <p:pic>
        <p:nvPicPr>
          <p:cNvPr id="5" name="Picture 4">
            <a:extLst>
              <a:ext uri="{FF2B5EF4-FFF2-40B4-BE49-F238E27FC236}">
                <a16:creationId xmlns:a16="http://schemas.microsoft.com/office/drawing/2014/main" id="{DD63E40E-4B7E-4750-AB97-26FAE49BB90F}"/>
              </a:ext>
            </a:extLst>
          </p:cNvPr>
          <p:cNvPicPr>
            <a:picLocks noChangeAspect="1"/>
          </p:cNvPicPr>
          <p:nvPr/>
        </p:nvPicPr>
        <p:blipFill rotWithShape="1">
          <a:blip r:embed="rId2"/>
          <a:srcRect l="20850" r="20429" b="-1"/>
          <a:stretch/>
        </p:blipFill>
        <p:spPr>
          <a:xfrm>
            <a:off x="2063552" y="1825664"/>
            <a:ext cx="3246512" cy="3206672"/>
          </a:xfrm>
          <a:prstGeom prst="rect">
            <a:avLst/>
          </a:prstGeom>
          <a:noFill/>
        </p:spPr>
      </p:pic>
    </p:spTree>
    <p:extLst>
      <p:ext uri="{BB962C8B-B14F-4D97-AF65-F5344CB8AC3E}">
        <p14:creationId xmlns:p14="http://schemas.microsoft.com/office/powerpoint/2010/main" val="2264537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19878" y="189524"/>
            <a:ext cx="2746648" cy="562074"/>
          </a:xfrm>
        </p:spPr>
        <p:txBody>
          <a:bodyPr anchor="ctr">
            <a:normAutofit/>
          </a:bodyPr>
          <a:lstStyle/>
          <a:p>
            <a:r>
              <a:rPr lang="en-GB" sz="3200" b="1"/>
              <a:t>People</a:t>
            </a:r>
          </a:p>
        </p:txBody>
      </p:sp>
      <p:sp>
        <p:nvSpPr>
          <p:cNvPr id="3" name="Content Placeholder 2"/>
          <p:cNvSpPr>
            <a:spLocks noGrp="1"/>
          </p:cNvSpPr>
          <p:nvPr>
            <p:ph sz="half" idx="1"/>
          </p:nvPr>
        </p:nvSpPr>
        <p:spPr>
          <a:xfrm>
            <a:off x="4039985" y="1110754"/>
            <a:ext cx="7874924" cy="4579094"/>
          </a:xfrm>
        </p:spPr>
        <p:txBody>
          <a:bodyPr>
            <a:normAutofit/>
          </a:bodyPr>
          <a:lstStyle/>
          <a:p>
            <a:pPr marL="0" indent="0" algn="ctr">
              <a:lnSpc>
                <a:spcPct val="110000"/>
              </a:lnSpc>
              <a:buNone/>
            </a:pPr>
            <a:r>
              <a:rPr lang="en-GB" sz="1900"/>
              <a:t>Managing the customer mix and ensuring that target markets are compatible play a key role in delivering customer satisfaction.</a:t>
            </a:r>
          </a:p>
          <a:p>
            <a:pPr marL="0" indent="0" algn="ctr">
              <a:lnSpc>
                <a:spcPct val="110000"/>
              </a:lnSpc>
              <a:buNone/>
            </a:pPr>
            <a:endParaRPr lang="en-GB" sz="1900"/>
          </a:p>
          <a:p>
            <a:pPr marL="0" indent="0" algn="ctr">
              <a:lnSpc>
                <a:spcPct val="110000"/>
              </a:lnSpc>
              <a:buNone/>
            </a:pPr>
            <a:r>
              <a:rPr lang="en-GB" sz="1900" b="1"/>
              <a:t>Being a service, the interaction between customers and hospitality employees is a critical element of the customer experience.</a:t>
            </a:r>
          </a:p>
          <a:p>
            <a:pPr marL="0" indent="0" algn="ctr">
              <a:lnSpc>
                <a:spcPct val="110000"/>
              </a:lnSpc>
              <a:buNone/>
            </a:pPr>
            <a:endParaRPr lang="en-GB" sz="1900" b="1"/>
          </a:p>
          <a:p>
            <a:pPr marL="0" indent="0" algn="ctr">
              <a:lnSpc>
                <a:spcPct val="110000"/>
              </a:lnSpc>
              <a:buNone/>
            </a:pPr>
            <a:r>
              <a:rPr lang="en-GB" sz="1900" b="1"/>
              <a:t>Therefore, marketing needs to have an input into human resources aspects of the operation, and this is called</a:t>
            </a:r>
          </a:p>
          <a:p>
            <a:pPr marL="0" indent="0" algn="ctr">
              <a:lnSpc>
                <a:spcPct val="110000"/>
              </a:lnSpc>
              <a:buNone/>
            </a:pPr>
            <a:endParaRPr lang="en-GB" sz="1900" b="1"/>
          </a:p>
          <a:p>
            <a:pPr marL="0" indent="0" algn="ctr">
              <a:lnSpc>
                <a:spcPct val="110000"/>
              </a:lnSpc>
              <a:buNone/>
            </a:pPr>
            <a:r>
              <a:rPr lang="en-GB" sz="1900" b="1"/>
              <a:t>            ‘</a:t>
            </a:r>
            <a:r>
              <a:rPr lang="en-GB" sz="3200" b="1"/>
              <a:t>INTERNAL MARKETING’</a:t>
            </a:r>
            <a:endParaRPr lang="en-GB" sz="1800" b="1"/>
          </a:p>
        </p:txBody>
      </p:sp>
      <p:pic>
        <p:nvPicPr>
          <p:cNvPr id="5" name="Picture 4" descr="A group of people posing for a photo&#10;&#10;Description automatically generated">
            <a:extLst>
              <a:ext uri="{FF2B5EF4-FFF2-40B4-BE49-F238E27FC236}">
                <a16:creationId xmlns:a16="http://schemas.microsoft.com/office/drawing/2014/main" id="{056CE32C-DFA0-494C-B04A-20AE084E0CDA}"/>
              </a:ext>
            </a:extLst>
          </p:cNvPr>
          <p:cNvPicPr>
            <a:picLocks noChangeAspect="1"/>
          </p:cNvPicPr>
          <p:nvPr/>
        </p:nvPicPr>
        <p:blipFill rotWithShape="1">
          <a:blip r:embed="rId2"/>
          <a:srcRect l="15523" r="16897" b="-2"/>
          <a:stretch/>
        </p:blipFill>
        <p:spPr>
          <a:xfrm>
            <a:off x="195959" y="470561"/>
            <a:ext cx="3318520" cy="3277797"/>
          </a:xfrm>
          <a:prstGeom prst="rect">
            <a:avLst/>
          </a:prstGeom>
          <a:noFill/>
        </p:spPr>
      </p:pic>
    </p:spTree>
    <p:extLst>
      <p:ext uri="{BB962C8B-B14F-4D97-AF65-F5344CB8AC3E}">
        <p14:creationId xmlns:p14="http://schemas.microsoft.com/office/powerpoint/2010/main" val="422838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752" y="210210"/>
            <a:ext cx="2919549" cy="3286941"/>
          </a:xfrm>
        </p:spPr>
        <p:txBody>
          <a:bodyPr anchor="ctr">
            <a:normAutofit/>
          </a:bodyPr>
          <a:lstStyle/>
          <a:p>
            <a:r>
              <a:rPr lang="en-GB" sz="4050"/>
              <a:t>People:</a:t>
            </a:r>
          </a:p>
        </p:txBody>
      </p:sp>
      <p:sp>
        <p:nvSpPr>
          <p:cNvPr id="3" name="Content Placeholder 2"/>
          <p:cNvSpPr>
            <a:spLocks noGrp="1"/>
          </p:cNvSpPr>
          <p:nvPr>
            <p:ph idx="1"/>
          </p:nvPr>
        </p:nvSpPr>
        <p:spPr>
          <a:xfrm>
            <a:off x="2280106" y="0"/>
            <a:ext cx="5529813" cy="4021694"/>
          </a:xfrm>
        </p:spPr>
        <p:txBody>
          <a:bodyPr anchor="ctr">
            <a:normAutofit/>
          </a:bodyPr>
          <a:lstStyle/>
          <a:p>
            <a:pPr marL="0" indent="0">
              <a:buNone/>
            </a:pPr>
            <a:r>
              <a:rPr lang="en-US" sz="1500"/>
              <a:t>People considers the employees of the organization and their role in service delivery. </a:t>
            </a:r>
            <a:r>
              <a:rPr lang="en-GB" sz="1500"/>
              <a:t>Employees control multiple touchpoints with consumers, meaning they are key to creating competitive advantage. </a:t>
            </a:r>
            <a:endParaRPr lang="en-GB" sz="1500" u="sng"/>
          </a:p>
          <a:p>
            <a:pPr marL="0" indent="0">
              <a:buNone/>
            </a:pPr>
            <a:endParaRPr lang="en-GB" sz="1500"/>
          </a:p>
          <a:p>
            <a:pPr marL="0" indent="0">
              <a:buNone/>
            </a:pPr>
            <a:r>
              <a:rPr lang="en-GB" sz="1500"/>
              <a:t>People need to be:</a:t>
            </a:r>
          </a:p>
          <a:p>
            <a:r>
              <a:rPr lang="en-GB" sz="1350"/>
              <a:t>Competent, friendly, and understanding of consumers’ needs.</a:t>
            </a:r>
          </a:p>
          <a:p>
            <a:r>
              <a:rPr lang="en-GB" sz="1350"/>
              <a:t>Trained in customer service (where possible)</a:t>
            </a:r>
          </a:p>
          <a:p>
            <a:r>
              <a:rPr lang="en-GB" sz="1350"/>
              <a:t>Given the confidence and ability to solve customers needs  </a:t>
            </a:r>
          </a:p>
        </p:txBody>
      </p:sp>
      <p:graphicFrame>
        <p:nvGraphicFramePr>
          <p:cNvPr id="4" name="Content Placeholder 3">
            <a:extLst>
              <a:ext uri="{FF2B5EF4-FFF2-40B4-BE49-F238E27FC236}">
                <a16:creationId xmlns:a16="http://schemas.microsoft.com/office/drawing/2014/main" id="{68EB6FD2-52DF-B4C3-DB09-02563BF04B32}"/>
              </a:ext>
            </a:extLst>
          </p:cNvPr>
          <p:cNvGraphicFramePr>
            <a:graphicFrameLocks/>
          </p:cNvGraphicFramePr>
          <p:nvPr/>
        </p:nvGraphicFramePr>
        <p:xfrm>
          <a:off x="2152650" y="2672336"/>
          <a:ext cx="7886700" cy="3223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48004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3F046-90B8-4A40-9FF7-FFC7119BC830}"/>
              </a:ext>
            </a:extLst>
          </p:cNvPr>
          <p:cNvSpPr>
            <a:spLocks noGrp="1"/>
          </p:cNvSpPr>
          <p:nvPr>
            <p:ph type="title"/>
          </p:nvPr>
        </p:nvSpPr>
        <p:spPr>
          <a:xfrm>
            <a:off x="1919536" y="1916832"/>
            <a:ext cx="4896544" cy="2557142"/>
          </a:xfrm>
        </p:spPr>
        <p:txBody>
          <a:bodyPr/>
          <a:lstStyle/>
          <a:p>
            <a:r>
              <a:rPr lang="en-GB" b="1">
                <a:solidFill>
                  <a:schemeClr val="tx1"/>
                </a:solidFill>
              </a:rPr>
              <a:t>What attracts you to a Hotel?</a:t>
            </a:r>
            <a:br>
              <a:rPr lang="en-GB" b="1">
                <a:solidFill>
                  <a:schemeClr val="tx1"/>
                </a:solidFill>
              </a:rPr>
            </a:br>
            <a:br>
              <a:rPr lang="en-GB" b="1">
                <a:solidFill>
                  <a:schemeClr val="tx1"/>
                </a:solidFill>
              </a:rPr>
            </a:br>
            <a:r>
              <a:rPr lang="en-GB" b="1">
                <a:solidFill>
                  <a:schemeClr val="tx1"/>
                </a:solidFill>
              </a:rPr>
              <a:t>Write 5 things down that attract you to hotel</a:t>
            </a:r>
            <a:br>
              <a:rPr lang="en-GB" b="1">
                <a:solidFill>
                  <a:schemeClr val="tx1"/>
                </a:solidFill>
              </a:rPr>
            </a:br>
            <a:br>
              <a:rPr lang="en-GB" b="1">
                <a:solidFill>
                  <a:schemeClr val="tx1"/>
                </a:solidFill>
              </a:rPr>
            </a:br>
            <a:r>
              <a:rPr lang="en-GB" b="1">
                <a:solidFill>
                  <a:schemeClr val="tx1"/>
                </a:solidFill>
              </a:rPr>
              <a:t>Where would you find out about these things?</a:t>
            </a:r>
          </a:p>
        </p:txBody>
      </p:sp>
      <p:pic>
        <p:nvPicPr>
          <p:cNvPr id="4" name="Picture 3">
            <a:extLst>
              <a:ext uri="{FF2B5EF4-FFF2-40B4-BE49-F238E27FC236}">
                <a16:creationId xmlns:a16="http://schemas.microsoft.com/office/drawing/2014/main" id="{4F91120F-4341-4B06-8722-B5B7401C3434}"/>
              </a:ext>
            </a:extLst>
          </p:cNvPr>
          <p:cNvPicPr>
            <a:picLocks noChangeAspect="1"/>
          </p:cNvPicPr>
          <p:nvPr/>
        </p:nvPicPr>
        <p:blipFill>
          <a:blip r:embed="rId3"/>
          <a:stretch>
            <a:fillRect/>
          </a:stretch>
        </p:blipFill>
        <p:spPr>
          <a:xfrm>
            <a:off x="6991960" y="1807962"/>
            <a:ext cx="2541676" cy="2557143"/>
          </a:xfrm>
          <a:prstGeom prst="rect">
            <a:avLst/>
          </a:prstGeom>
        </p:spPr>
      </p:pic>
    </p:spTree>
    <p:extLst>
      <p:ext uri="{BB962C8B-B14F-4D97-AF65-F5344CB8AC3E}">
        <p14:creationId xmlns:p14="http://schemas.microsoft.com/office/powerpoint/2010/main" val="4204079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95118-888F-4590-927F-0B7FADC959D6}"/>
              </a:ext>
            </a:extLst>
          </p:cNvPr>
          <p:cNvSpPr>
            <a:spLocks noGrp="1"/>
          </p:cNvSpPr>
          <p:nvPr>
            <p:ph type="title"/>
          </p:nvPr>
        </p:nvSpPr>
        <p:spPr>
          <a:xfrm>
            <a:off x="1667509" y="2636912"/>
            <a:ext cx="5976664" cy="1143000"/>
          </a:xfrm>
        </p:spPr>
        <p:txBody>
          <a:bodyPr>
            <a:normAutofit/>
          </a:bodyPr>
          <a:lstStyle/>
          <a:p>
            <a:r>
              <a:rPr lang="en-GB" sz="3200"/>
              <a:t>What Hotel </a:t>
            </a:r>
            <a:r>
              <a:rPr lang="en-GB" sz="3200" b="1"/>
              <a:t>Brands </a:t>
            </a:r>
            <a:r>
              <a:rPr lang="en-GB" sz="3200"/>
              <a:t>do you know</a:t>
            </a:r>
            <a:r>
              <a:rPr lang="en-GB" sz="3200">
                <a:solidFill>
                  <a:schemeClr val="bg1"/>
                </a:solidFill>
              </a:rPr>
              <a:t>?</a:t>
            </a:r>
          </a:p>
        </p:txBody>
      </p:sp>
      <p:pic>
        <p:nvPicPr>
          <p:cNvPr id="4" name="Content Placeholder 3">
            <a:extLst>
              <a:ext uri="{FF2B5EF4-FFF2-40B4-BE49-F238E27FC236}">
                <a16:creationId xmlns:a16="http://schemas.microsoft.com/office/drawing/2014/main" id="{550431B4-8C48-4926-BA88-E8AB4C0EA535}"/>
              </a:ext>
            </a:extLst>
          </p:cNvPr>
          <p:cNvPicPr>
            <a:picLocks noGrp="1" noChangeAspect="1"/>
          </p:cNvPicPr>
          <p:nvPr>
            <p:ph idx="1"/>
          </p:nvPr>
        </p:nvPicPr>
        <p:blipFill>
          <a:blip r:embed="rId2"/>
          <a:stretch>
            <a:fillRect/>
          </a:stretch>
        </p:blipFill>
        <p:spPr>
          <a:xfrm>
            <a:off x="7536161" y="1988840"/>
            <a:ext cx="2531811" cy="2547684"/>
          </a:xfrm>
          <a:prstGeom prst="rect">
            <a:avLst/>
          </a:prstGeom>
        </p:spPr>
      </p:pic>
    </p:spTree>
    <p:extLst>
      <p:ext uri="{BB962C8B-B14F-4D97-AF65-F5344CB8AC3E}">
        <p14:creationId xmlns:p14="http://schemas.microsoft.com/office/powerpoint/2010/main" val="946230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4CB15D0-B6CD-4AF1-8063-07BB0A68D76B}"/>
              </a:ext>
            </a:extLst>
          </p:cNvPr>
          <p:cNvPicPr>
            <a:picLocks noChangeAspect="1"/>
          </p:cNvPicPr>
          <p:nvPr/>
        </p:nvPicPr>
        <p:blipFill rotWithShape="1">
          <a:blip r:embed="rId3"/>
          <a:srcRect l="4791" t="26778" r="4791" b="8718"/>
          <a:stretch/>
        </p:blipFill>
        <p:spPr>
          <a:xfrm>
            <a:off x="77113" y="1847717"/>
            <a:ext cx="4793888" cy="3162565"/>
          </a:xfrm>
          <a:prstGeom prst="rect">
            <a:avLst/>
          </a:prstGeom>
          <a:noFill/>
        </p:spPr>
      </p:pic>
      <p:sp>
        <p:nvSpPr>
          <p:cNvPr id="2" name="Title 1">
            <a:extLst>
              <a:ext uri="{FF2B5EF4-FFF2-40B4-BE49-F238E27FC236}">
                <a16:creationId xmlns:a16="http://schemas.microsoft.com/office/drawing/2014/main" id="{68142F3C-28EA-411D-8BA3-943FC93E51D3}"/>
              </a:ext>
            </a:extLst>
          </p:cNvPr>
          <p:cNvSpPr>
            <a:spLocks noGrp="1"/>
          </p:cNvSpPr>
          <p:nvPr>
            <p:ph type="title"/>
          </p:nvPr>
        </p:nvSpPr>
        <p:spPr>
          <a:xfrm>
            <a:off x="-221673" y="155534"/>
            <a:ext cx="5153891" cy="1130168"/>
          </a:xfrm>
        </p:spPr>
        <p:txBody>
          <a:bodyPr anchor="ctr">
            <a:normAutofit fontScale="90000"/>
          </a:bodyPr>
          <a:lstStyle/>
          <a:p>
            <a:pPr algn="ctr">
              <a:lnSpc>
                <a:spcPct val="90000"/>
              </a:lnSpc>
            </a:pPr>
            <a:r>
              <a:rPr lang="en-GB" sz="3200" b="1"/>
              <a:t>Hospitality Brands </a:t>
            </a:r>
            <a:br>
              <a:rPr lang="en-GB" sz="3200" b="1"/>
            </a:br>
            <a:r>
              <a:rPr lang="en-GB" sz="3200" b="1"/>
              <a:t>&amp;</a:t>
            </a:r>
            <a:br>
              <a:rPr lang="en-GB" sz="3200" b="1"/>
            </a:br>
            <a:r>
              <a:rPr lang="en-GB" sz="3200" b="1"/>
              <a:t> Integrated Marketing Mix</a:t>
            </a:r>
          </a:p>
        </p:txBody>
      </p:sp>
      <p:sp>
        <p:nvSpPr>
          <p:cNvPr id="3" name="Content Placeholder 2">
            <a:extLst>
              <a:ext uri="{FF2B5EF4-FFF2-40B4-BE49-F238E27FC236}">
                <a16:creationId xmlns:a16="http://schemas.microsoft.com/office/drawing/2014/main" id="{2E9C1C2B-82AD-4A8B-8B68-9907959279F0}"/>
              </a:ext>
            </a:extLst>
          </p:cNvPr>
          <p:cNvSpPr>
            <a:spLocks noGrp="1"/>
          </p:cNvSpPr>
          <p:nvPr>
            <p:ph sz="half" idx="1"/>
          </p:nvPr>
        </p:nvSpPr>
        <p:spPr>
          <a:xfrm>
            <a:off x="4444539" y="820189"/>
            <a:ext cx="7420494" cy="5225935"/>
          </a:xfrm>
        </p:spPr>
        <p:txBody>
          <a:bodyPr>
            <a:normAutofit fontScale="92500" lnSpcReduction="20000"/>
          </a:bodyPr>
          <a:lstStyle/>
          <a:p>
            <a:pPr marL="0" indent="0" algn="ctr">
              <a:lnSpc>
                <a:spcPct val="120000"/>
              </a:lnSpc>
              <a:buNone/>
            </a:pPr>
            <a:r>
              <a:rPr lang="en-GB" sz="2400">
                <a:cs typeface="Arial" panose="020B0604020202020204" pitchFamily="34" charset="0"/>
              </a:rPr>
              <a:t>Brands are central to the marketing of multi-unit businesses.</a:t>
            </a:r>
          </a:p>
          <a:p>
            <a:pPr marL="0" indent="0" algn="ctr">
              <a:lnSpc>
                <a:spcPct val="120000"/>
              </a:lnSpc>
              <a:buNone/>
            </a:pPr>
            <a:r>
              <a:rPr lang="en-GB" sz="2400">
                <a:cs typeface="Arial" panose="020B0604020202020204" pitchFamily="34" charset="0"/>
              </a:rPr>
              <a:t>Hospitality companies </a:t>
            </a:r>
            <a:r>
              <a:rPr lang="en-GB" sz="2400" b="1">
                <a:cs typeface="Arial" panose="020B0604020202020204" pitchFamily="34" charset="0"/>
              </a:rPr>
              <a:t>develop branded concepts </a:t>
            </a:r>
            <a:r>
              <a:rPr lang="en-GB" sz="2400">
                <a:cs typeface="Arial" panose="020B0604020202020204" pitchFamily="34" charset="0"/>
              </a:rPr>
              <a:t>and then </a:t>
            </a:r>
            <a:r>
              <a:rPr lang="en-GB" sz="2400" b="1">
                <a:cs typeface="Arial" panose="020B0604020202020204" pitchFamily="34" charset="0"/>
              </a:rPr>
              <a:t>blend the elements </a:t>
            </a:r>
            <a:r>
              <a:rPr lang="en-GB" sz="2400">
                <a:cs typeface="Arial" panose="020B0604020202020204" pitchFamily="34" charset="0"/>
              </a:rPr>
              <a:t>of the marketing mix to provide </a:t>
            </a:r>
            <a:r>
              <a:rPr lang="en-GB" sz="2400" b="1">
                <a:cs typeface="Arial" panose="020B0604020202020204" pitchFamily="34" charset="0"/>
              </a:rPr>
              <a:t>target customers </a:t>
            </a:r>
            <a:r>
              <a:rPr lang="en-GB" sz="2400">
                <a:cs typeface="Arial" panose="020B0604020202020204" pitchFamily="34" charset="0"/>
              </a:rPr>
              <a:t>with a better brand offer than their competitors.</a:t>
            </a:r>
          </a:p>
          <a:p>
            <a:pPr marL="0" indent="0" algn="ctr">
              <a:lnSpc>
                <a:spcPct val="120000"/>
              </a:lnSpc>
              <a:buNone/>
            </a:pPr>
            <a:r>
              <a:rPr lang="en-GB" sz="2400">
                <a:cs typeface="Arial" panose="020B0604020202020204" pitchFamily="34" charset="0"/>
              </a:rPr>
              <a:t>It is crucial that each element of the marketing mix is </a:t>
            </a:r>
            <a:r>
              <a:rPr lang="en-GB" sz="2400" b="1">
                <a:cs typeface="Arial" panose="020B0604020202020204" pitchFamily="34" charset="0"/>
              </a:rPr>
              <a:t>consistent with all the other elements</a:t>
            </a:r>
            <a:r>
              <a:rPr lang="en-GB" sz="2400">
                <a:cs typeface="Arial" panose="020B0604020202020204" pitchFamily="34" charset="0"/>
              </a:rPr>
              <a:t>.</a:t>
            </a:r>
          </a:p>
          <a:p>
            <a:pPr marL="0" indent="0" algn="ctr">
              <a:lnSpc>
                <a:spcPct val="120000"/>
              </a:lnSpc>
              <a:buNone/>
            </a:pPr>
            <a:r>
              <a:rPr lang="en-GB" sz="2400">
                <a:cs typeface="Arial" panose="020B0604020202020204" pitchFamily="34" charset="0"/>
              </a:rPr>
              <a:t>For example, a luxury hotel brand cannot be successfully located in a ‘downmarket’ area and a cheap and cheerful restaurant cannot successfully promote gourmet dining.</a:t>
            </a:r>
          </a:p>
          <a:p>
            <a:pPr marL="0" indent="0" algn="ctr">
              <a:lnSpc>
                <a:spcPct val="120000"/>
              </a:lnSpc>
              <a:buNone/>
            </a:pPr>
            <a:r>
              <a:rPr lang="en-GB" sz="2400">
                <a:cs typeface="Arial" panose="020B0604020202020204" pitchFamily="34" charset="0"/>
              </a:rPr>
              <a:t>Those hospitality companies that do not provide a consistent offer </a:t>
            </a:r>
            <a:r>
              <a:rPr lang="en-GB" sz="2400" b="1">
                <a:cs typeface="Arial" panose="020B0604020202020204" pitchFamily="34" charset="0"/>
              </a:rPr>
              <a:t>confuse customers </a:t>
            </a:r>
            <a:r>
              <a:rPr lang="en-GB" sz="2400">
                <a:cs typeface="Arial" panose="020B0604020202020204" pitchFamily="34" charset="0"/>
              </a:rPr>
              <a:t>by sending out </a:t>
            </a:r>
          </a:p>
          <a:p>
            <a:pPr marL="0" indent="0" algn="ctr">
              <a:lnSpc>
                <a:spcPct val="120000"/>
              </a:lnSpc>
              <a:buNone/>
            </a:pPr>
            <a:endParaRPr lang="en-GB" sz="2400" i="1">
              <a:cs typeface="Arial" panose="020B0604020202020204" pitchFamily="34" charset="0"/>
            </a:endParaRPr>
          </a:p>
          <a:p>
            <a:pPr marL="0" indent="0" algn="ctr">
              <a:lnSpc>
                <a:spcPct val="110000"/>
              </a:lnSpc>
              <a:buNone/>
            </a:pPr>
            <a:r>
              <a:rPr lang="en-GB" sz="1900" b="1">
                <a:cs typeface="Arial" panose="020B0604020202020204" pitchFamily="34" charset="0"/>
              </a:rPr>
              <a:t>         ‘MIXED MESSAGES’</a:t>
            </a:r>
          </a:p>
          <a:p>
            <a:pPr>
              <a:lnSpc>
                <a:spcPct val="90000"/>
              </a:lnSpc>
            </a:pPr>
            <a:endParaRPr lang="en-GB" sz="1300"/>
          </a:p>
        </p:txBody>
      </p:sp>
    </p:spTree>
    <p:extLst>
      <p:ext uri="{BB962C8B-B14F-4D97-AF65-F5344CB8AC3E}">
        <p14:creationId xmlns:p14="http://schemas.microsoft.com/office/powerpoint/2010/main" val="417329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FDC6A-D071-4C06-A9DD-71A1F803963B}"/>
              </a:ext>
            </a:extLst>
          </p:cNvPr>
          <p:cNvSpPr>
            <a:spLocks noGrp="1"/>
          </p:cNvSpPr>
          <p:nvPr>
            <p:ph type="title"/>
          </p:nvPr>
        </p:nvSpPr>
        <p:spPr>
          <a:xfrm>
            <a:off x="1775520" y="2286000"/>
            <a:ext cx="5760640" cy="1143000"/>
          </a:xfrm>
        </p:spPr>
        <p:txBody>
          <a:bodyPr>
            <a:normAutofit fontScale="90000"/>
          </a:bodyPr>
          <a:lstStyle/>
          <a:p>
            <a:pPr algn="ctr"/>
            <a:r>
              <a:rPr lang="en-GB" sz="2800" b="1"/>
              <a:t>Who do marketers work with within Hospitality? – </a:t>
            </a:r>
            <a:br>
              <a:rPr lang="en-GB" sz="2800" b="1"/>
            </a:br>
            <a:r>
              <a:rPr lang="en-GB" sz="2800" b="1"/>
              <a:t>Think about departments/divisions</a:t>
            </a:r>
          </a:p>
        </p:txBody>
      </p:sp>
      <p:pic>
        <p:nvPicPr>
          <p:cNvPr id="4" name="Content Placeholder 3">
            <a:extLst>
              <a:ext uri="{FF2B5EF4-FFF2-40B4-BE49-F238E27FC236}">
                <a16:creationId xmlns:a16="http://schemas.microsoft.com/office/drawing/2014/main" id="{F4D0E9A8-4861-40C2-865F-A26473C032B6}"/>
              </a:ext>
            </a:extLst>
          </p:cNvPr>
          <p:cNvPicPr>
            <a:picLocks noGrp="1" noChangeAspect="1"/>
          </p:cNvPicPr>
          <p:nvPr>
            <p:ph idx="1"/>
          </p:nvPr>
        </p:nvPicPr>
        <p:blipFill>
          <a:blip r:embed="rId3"/>
          <a:stretch>
            <a:fillRect/>
          </a:stretch>
        </p:blipFill>
        <p:spPr>
          <a:xfrm>
            <a:off x="7385068" y="560675"/>
            <a:ext cx="3637607" cy="3660413"/>
          </a:xfrm>
          <a:prstGeom prst="rect">
            <a:avLst/>
          </a:prstGeom>
        </p:spPr>
      </p:pic>
    </p:spTree>
    <p:extLst>
      <p:ext uri="{BB962C8B-B14F-4D97-AF65-F5344CB8AC3E}">
        <p14:creationId xmlns:p14="http://schemas.microsoft.com/office/powerpoint/2010/main" val="3380167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A1AFC-48CE-90FF-53E7-821FAE14EA0F}"/>
              </a:ext>
            </a:extLst>
          </p:cNvPr>
          <p:cNvSpPr>
            <a:spLocks noGrp="1"/>
          </p:cNvSpPr>
          <p:nvPr>
            <p:ph type="title"/>
          </p:nvPr>
        </p:nvSpPr>
        <p:spPr>
          <a:xfrm>
            <a:off x="300344" y="155452"/>
            <a:ext cx="3455821" cy="810318"/>
          </a:xfrm>
        </p:spPr>
        <p:txBody>
          <a:bodyPr anchor="b">
            <a:normAutofit/>
          </a:bodyPr>
          <a:lstStyle/>
          <a:p>
            <a:r>
              <a:rPr lang="en-GB" sz="3200"/>
              <a:t>Infographics </a:t>
            </a:r>
          </a:p>
        </p:txBody>
      </p:sp>
      <p:sp>
        <p:nvSpPr>
          <p:cNvPr id="3" name="Content Placeholder 2">
            <a:extLst>
              <a:ext uri="{FF2B5EF4-FFF2-40B4-BE49-F238E27FC236}">
                <a16:creationId xmlns:a16="http://schemas.microsoft.com/office/drawing/2014/main" id="{7B3B957A-EEC4-3A6F-7E3E-A2AF67E8D069}"/>
              </a:ext>
            </a:extLst>
          </p:cNvPr>
          <p:cNvSpPr>
            <a:spLocks noGrp="1"/>
          </p:cNvSpPr>
          <p:nvPr>
            <p:ph idx="1"/>
          </p:nvPr>
        </p:nvSpPr>
        <p:spPr>
          <a:xfrm>
            <a:off x="366846" y="1705084"/>
            <a:ext cx="3455821" cy="3447832"/>
          </a:xfrm>
        </p:spPr>
        <p:txBody>
          <a:bodyPr anchor="t">
            <a:normAutofit fontScale="85000" lnSpcReduction="10000"/>
          </a:bodyPr>
          <a:lstStyle/>
          <a:p>
            <a:pPr>
              <a:lnSpc>
                <a:spcPct val="120000"/>
              </a:lnSpc>
            </a:pPr>
            <a:r>
              <a:rPr lang="en-GB" sz="2000" b="0" i="0">
                <a:effectLst/>
                <a:latin typeface="Inter"/>
              </a:rPr>
              <a:t>Infographics are a valuable tool for </a:t>
            </a:r>
            <a:r>
              <a:rPr lang="en-GB" sz="2000" b="0" i="0" u="none" strike="noStrike">
                <a:effectLst/>
                <a:latin typeface="Inter"/>
                <a:hlinkClick r:id="rId2"/>
              </a:rPr>
              <a:t>visual communication</a:t>
            </a:r>
            <a:r>
              <a:rPr lang="en-GB" sz="2000" b="0" i="0">
                <a:effectLst/>
                <a:latin typeface="Inter"/>
              </a:rPr>
              <a:t>. The most visually unique, </a:t>
            </a:r>
            <a:r>
              <a:rPr lang="en-GB" sz="2000" b="0" i="0" u="none" strike="noStrike">
                <a:effectLst/>
                <a:latin typeface="Inter"/>
                <a:hlinkClick r:id="rId3"/>
              </a:rPr>
              <a:t>creative infographics</a:t>
            </a:r>
            <a:r>
              <a:rPr lang="en-GB" sz="2000" b="0" i="0">
                <a:effectLst/>
                <a:latin typeface="Inter"/>
              </a:rPr>
              <a:t> are often the most effective because they grab our attention and don’t let go.</a:t>
            </a:r>
          </a:p>
          <a:p>
            <a:pPr>
              <a:lnSpc>
                <a:spcPct val="120000"/>
              </a:lnSpc>
            </a:pPr>
            <a:r>
              <a:rPr lang="en-GB" sz="2000"/>
              <a:t>Visual communication is really about picking the right elements (usually text, icons, shapes, imagery and data visualizations) to create meaning for your audience.</a:t>
            </a:r>
          </a:p>
        </p:txBody>
      </p:sp>
      <p:pic>
        <p:nvPicPr>
          <p:cNvPr id="4" name="Picture 3">
            <a:extLst>
              <a:ext uri="{FF2B5EF4-FFF2-40B4-BE49-F238E27FC236}">
                <a16:creationId xmlns:a16="http://schemas.microsoft.com/office/drawing/2014/main" id="{20E0A2B6-A0E4-BF32-06C5-31CC20F10624}"/>
              </a:ext>
            </a:extLst>
          </p:cNvPr>
          <p:cNvPicPr>
            <a:picLocks noChangeAspect="1"/>
          </p:cNvPicPr>
          <p:nvPr/>
        </p:nvPicPr>
        <p:blipFill>
          <a:blip r:embed="rId4"/>
          <a:stretch>
            <a:fillRect/>
          </a:stretch>
        </p:blipFill>
        <p:spPr>
          <a:xfrm>
            <a:off x="4987672" y="965770"/>
            <a:ext cx="6389346" cy="4935769"/>
          </a:xfrm>
          <a:prstGeom prst="rect">
            <a:avLst/>
          </a:prstGeom>
        </p:spPr>
      </p:pic>
    </p:spTree>
    <p:extLst>
      <p:ext uri="{BB962C8B-B14F-4D97-AF65-F5344CB8AC3E}">
        <p14:creationId xmlns:p14="http://schemas.microsoft.com/office/powerpoint/2010/main" val="5657719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5AD73718-C7D1-7FA4-05D8-B7704C52892D}"/>
              </a:ext>
            </a:extLst>
          </p:cNvPr>
          <p:cNvCxnSpPr/>
          <p:nvPr/>
        </p:nvCxnSpPr>
        <p:spPr>
          <a:xfrm>
            <a:off x="323850" y="6165850"/>
            <a:ext cx="8451850" cy="0"/>
          </a:xfrm>
          <a:prstGeom prst="line">
            <a:avLst/>
          </a:prstGeom>
          <a:ln w="3175" cmpd="sng">
            <a:solidFill>
              <a:srgbClr val="313133"/>
            </a:solidFill>
          </a:ln>
          <a:effectLst/>
        </p:spPr>
        <p:style>
          <a:lnRef idx="3">
            <a:schemeClr val="dk1"/>
          </a:lnRef>
          <a:fillRef idx="0">
            <a:schemeClr val="dk1"/>
          </a:fillRef>
          <a:effectRef idx="2">
            <a:schemeClr val="dk1"/>
          </a:effectRef>
          <a:fontRef idx="minor">
            <a:schemeClr val="tx1"/>
          </a:fontRef>
        </p:style>
      </p:cxnSp>
      <p:sp>
        <p:nvSpPr>
          <p:cNvPr id="10" name="Title 1">
            <a:extLst>
              <a:ext uri="{FF2B5EF4-FFF2-40B4-BE49-F238E27FC236}">
                <a16:creationId xmlns:a16="http://schemas.microsoft.com/office/drawing/2014/main" id="{03F3CBF4-6B3A-2D0D-C40B-DFD143CCA434}"/>
              </a:ext>
            </a:extLst>
          </p:cNvPr>
          <p:cNvSpPr>
            <a:spLocks noGrp="1"/>
          </p:cNvSpPr>
          <p:nvPr>
            <p:ph type="title"/>
          </p:nvPr>
        </p:nvSpPr>
        <p:spPr>
          <a:xfrm>
            <a:off x="2289810" y="169861"/>
            <a:ext cx="7886700" cy="1325563"/>
          </a:xfrm>
        </p:spPr>
        <p:txBody>
          <a:bodyPr/>
          <a:lstStyle/>
          <a:p>
            <a:r>
              <a:rPr lang="en-GB"/>
              <a:t>Activity</a:t>
            </a:r>
            <a:br>
              <a:rPr lang="en-GB"/>
            </a:br>
            <a:endParaRPr lang="en-GB"/>
          </a:p>
        </p:txBody>
      </p:sp>
      <p:sp>
        <p:nvSpPr>
          <p:cNvPr id="11" name="TextBox 10">
            <a:extLst>
              <a:ext uri="{FF2B5EF4-FFF2-40B4-BE49-F238E27FC236}">
                <a16:creationId xmlns:a16="http://schemas.microsoft.com/office/drawing/2014/main" id="{543E98DC-B3C7-461B-B4AA-E50BFB6CE6B7}"/>
              </a:ext>
            </a:extLst>
          </p:cNvPr>
          <p:cNvSpPr txBox="1"/>
          <p:nvPr/>
        </p:nvSpPr>
        <p:spPr>
          <a:xfrm>
            <a:off x="323850" y="2619485"/>
            <a:ext cx="5005234" cy="175432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a:ln>
                  <a:noFill/>
                </a:ln>
                <a:solidFill>
                  <a:prstClr val="black"/>
                </a:solidFill>
                <a:effectLst/>
                <a:uLnTx/>
                <a:uFillTx/>
                <a:latin typeface="Abadi" panose="020B0604020202020204" pitchFamily="34" charset="0"/>
              </a:rPr>
              <a:t>Create an infographic of ‘PEST’ factors for ‘The WTM Event’</a:t>
            </a:r>
          </a:p>
          <a:p>
            <a:pPr marL="0" marR="0" lvl="0" indent="0" defTabSz="457200" eaLnBrk="1" fontAlgn="auto" latinLnBrk="0" hangingPunct="1">
              <a:lnSpc>
                <a:spcPct val="100000"/>
              </a:lnSpc>
              <a:spcBef>
                <a:spcPts val="0"/>
              </a:spcBef>
              <a:spcAft>
                <a:spcPts val="0"/>
              </a:spcAft>
              <a:buClrTx/>
              <a:buSzTx/>
              <a:buFontTx/>
              <a:buNone/>
              <a:tabLst/>
              <a:defRPr/>
            </a:pPr>
            <a:r>
              <a:rPr lang="en-GB" kern="0">
                <a:solidFill>
                  <a:prstClr val="black"/>
                </a:solidFill>
                <a:latin typeface="Abadi" panose="020B0604020202020204" pitchFamily="34" charset="0"/>
              </a:rPr>
              <a:t>Find examples from news and current events to support your points.</a:t>
            </a:r>
          </a:p>
          <a:p>
            <a:pPr marL="0" marR="0" lvl="0" indent="0" defTabSz="457200" eaLnBrk="1" fontAlgn="auto" latinLnBrk="0" hangingPunct="1">
              <a:lnSpc>
                <a:spcPct val="100000"/>
              </a:lnSpc>
              <a:spcBef>
                <a:spcPts val="0"/>
              </a:spcBef>
              <a:spcAft>
                <a:spcPts val="0"/>
              </a:spcAft>
              <a:buClrTx/>
              <a:buSzTx/>
              <a:buFontTx/>
              <a:buNone/>
              <a:tabLst/>
              <a:defRPr/>
            </a:pPr>
            <a:r>
              <a:rPr lang="en-GB" kern="0">
                <a:solidFill>
                  <a:prstClr val="black"/>
                </a:solidFill>
                <a:latin typeface="Abadi" panose="020B0604020202020204" pitchFamily="34" charset="0"/>
              </a:rPr>
              <a:t>Provide a short explanation of the factor and the impact to the Event </a:t>
            </a:r>
            <a:r>
              <a:rPr kumimoji="0" lang="en-GB" sz="1800" b="0" i="0" u="none" strike="noStrike" kern="0" cap="none" spc="0" normalizeH="0" baseline="0" noProof="0">
                <a:ln>
                  <a:noFill/>
                </a:ln>
                <a:solidFill>
                  <a:prstClr val="black"/>
                </a:solidFill>
                <a:effectLst/>
                <a:uLnTx/>
                <a:uFillTx/>
                <a:latin typeface="Abadi" panose="020B0604020202020204" pitchFamily="34" charset="0"/>
              </a:rPr>
              <a:t>get creative!</a:t>
            </a:r>
          </a:p>
        </p:txBody>
      </p:sp>
      <p:pic>
        <p:nvPicPr>
          <p:cNvPr id="3074" name="Picture 2" descr="PosterMyWall Reviews 2023: Details, Pricing, &amp; Features | G2">
            <a:extLst>
              <a:ext uri="{FF2B5EF4-FFF2-40B4-BE49-F238E27FC236}">
                <a16:creationId xmlns:a16="http://schemas.microsoft.com/office/drawing/2014/main" id="{F1AB0376-28F8-9C01-8096-07264F8F37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25898" y="298723"/>
            <a:ext cx="2661829" cy="2661829"/>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830D2C11-700C-FF95-E4A4-F05214AF7BC3}"/>
              </a:ext>
            </a:extLst>
          </p:cNvPr>
          <p:cNvPicPr>
            <a:picLocks noChangeAspect="1"/>
          </p:cNvPicPr>
          <p:nvPr/>
        </p:nvPicPr>
        <p:blipFill>
          <a:blip r:embed="rId4"/>
          <a:stretch>
            <a:fillRect/>
          </a:stretch>
        </p:blipFill>
        <p:spPr>
          <a:xfrm>
            <a:off x="6037389" y="3050805"/>
            <a:ext cx="5824848" cy="2524519"/>
          </a:xfrm>
          <a:prstGeom prst="rect">
            <a:avLst/>
          </a:prstGeom>
        </p:spPr>
      </p:pic>
      <p:pic>
        <p:nvPicPr>
          <p:cNvPr id="2" name="Picture 2" descr="Canva Reviews 2023: Details, Pricing, &amp; Features | G2">
            <a:extLst>
              <a:ext uri="{FF2B5EF4-FFF2-40B4-BE49-F238E27FC236}">
                <a16:creationId xmlns:a16="http://schemas.microsoft.com/office/drawing/2014/main" id="{66C64D12-1D7A-E737-9CC3-F0B54E5B41F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33652" y="474255"/>
            <a:ext cx="2952750" cy="155257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Visme Review | PCMag">
            <a:extLst>
              <a:ext uri="{FF2B5EF4-FFF2-40B4-BE49-F238E27FC236}">
                <a16:creationId xmlns:a16="http://schemas.microsoft.com/office/drawing/2014/main" id="{9137AE13-CCFB-117C-534D-ADE892F4423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00489" y="144509"/>
            <a:ext cx="1911297" cy="1070326"/>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PicMonkey Review, Pricing &amp; Features | SoftwarePundit">
            <a:extLst>
              <a:ext uri="{FF2B5EF4-FFF2-40B4-BE49-F238E27FC236}">
                <a16:creationId xmlns:a16="http://schemas.microsoft.com/office/drawing/2014/main" id="{32B1A38E-A253-8291-00AD-0CC0385A621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58349" y="1903675"/>
            <a:ext cx="3092246" cy="1113209"/>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Stencil Reviews by Stencil Users [IN PROGRESS] | OutwitTrade">
            <a:extLst>
              <a:ext uri="{FF2B5EF4-FFF2-40B4-BE49-F238E27FC236}">
                <a16:creationId xmlns:a16="http://schemas.microsoft.com/office/drawing/2014/main" id="{969959F7-6008-ABE1-A63C-D7F03881B0C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79586" y="1235884"/>
            <a:ext cx="2354101" cy="125218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mazon.co.uk: Question of the Day : Alexa Skills">
            <a:extLst>
              <a:ext uri="{FF2B5EF4-FFF2-40B4-BE49-F238E27FC236}">
                <a16:creationId xmlns:a16="http://schemas.microsoft.com/office/drawing/2014/main" id="{BEEEDE46-3CD0-C0AD-3412-FBD8DB24FEB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549775" y="4078642"/>
            <a:ext cx="1025451" cy="1025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3382703"/>
      </p:ext>
    </p:extLst>
  </p:cSld>
  <p:clrMapOvr>
    <a:masterClrMapping/>
  </p:clrMapOvr>
</p:sld>
</file>

<file path=ppt/theme/theme1.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AccessTheme1 1</Template>
  <TotalTime>0</TotalTime>
  <Words>5593</Words>
  <Application>Microsoft Office PowerPoint</Application>
  <PresentationFormat>Widescreen</PresentationFormat>
  <Paragraphs>404</Paragraphs>
  <Slides>36</Slides>
  <Notes>22</Notes>
  <HiddenSlides>0</HiddenSlides>
  <MMClips>2</MMClips>
  <ScaleCrop>false</ScaleCrop>
  <HeadingPairs>
    <vt:vector size="6" baseType="variant">
      <vt:variant>
        <vt:lpstr>Fonts Used</vt:lpstr>
      </vt:variant>
      <vt:variant>
        <vt:i4>11</vt:i4>
      </vt:variant>
      <vt:variant>
        <vt:lpstr>Theme</vt:lpstr>
      </vt:variant>
      <vt:variant>
        <vt:i4>3</vt:i4>
      </vt:variant>
      <vt:variant>
        <vt:lpstr>Slide Titles</vt:lpstr>
      </vt:variant>
      <vt:variant>
        <vt:i4>36</vt:i4>
      </vt:variant>
    </vt:vector>
  </HeadingPairs>
  <TitlesOfParts>
    <vt:vector size="50" baseType="lpstr">
      <vt:lpstr>circular-std-book</vt:lpstr>
      <vt:lpstr>circular-std-medium</vt:lpstr>
      <vt:lpstr>Inter</vt:lpstr>
      <vt:lpstr>Abadi</vt:lpstr>
      <vt:lpstr>Aptos</vt:lpstr>
      <vt:lpstr>Arial</vt:lpstr>
      <vt:lpstr>Calibri</vt:lpstr>
      <vt:lpstr>Calibri Light</vt:lpstr>
      <vt:lpstr>Georgia</vt:lpstr>
      <vt:lpstr>Helvetica</vt:lpstr>
      <vt:lpstr>Wingdings</vt:lpstr>
      <vt:lpstr>AccessTheme1</vt:lpstr>
      <vt:lpstr>Accessible 2</vt:lpstr>
      <vt:lpstr>Sub Title 1</vt:lpstr>
      <vt:lpstr>PowerPoint Presentation</vt:lpstr>
      <vt:lpstr>Have you awakened your inner lion?!</vt:lpstr>
      <vt:lpstr>PowerPoint Presentation</vt:lpstr>
      <vt:lpstr>What makes a product?</vt:lpstr>
      <vt:lpstr>Relationships with products…</vt:lpstr>
      <vt:lpstr> Marketing Activities  </vt:lpstr>
      <vt:lpstr>PowerPoint Presentation</vt:lpstr>
      <vt:lpstr>Price</vt:lpstr>
      <vt:lpstr>Price</vt:lpstr>
      <vt:lpstr>PowerPoint Presentation</vt:lpstr>
      <vt:lpstr>Distribution</vt:lpstr>
      <vt:lpstr>    How can we Promote?     </vt:lpstr>
      <vt:lpstr>   Moxy promotional video </vt:lpstr>
      <vt:lpstr>Brand Ambassadors/influencers</vt:lpstr>
      <vt:lpstr>Marketing Communications</vt:lpstr>
      <vt:lpstr>PowerPoint Presentation</vt:lpstr>
      <vt:lpstr>Communication Mix  ( PROMOTIONAL Mix )</vt:lpstr>
      <vt:lpstr>Communications Mix  (Online)  </vt:lpstr>
      <vt:lpstr>Marketing communications</vt:lpstr>
      <vt:lpstr>   Marketing Is a Communication Channel Used to Inform Customers  </vt:lpstr>
      <vt:lpstr>Marketing Communications</vt:lpstr>
      <vt:lpstr>Physical Environment</vt:lpstr>
      <vt:lpstr>Physical Environment</vt:lpstr>
      <vt:lpstr>    Ritz-Carlton reserve – Brand Video </vt:lpstr>
      <vt:lpstr>marketing processes</vt:lpstr>
      <vt:lpstr>Process</vt:lpstr>
      <vt:lpstr>Process</vt:lpstr>
      <vt:lpstr>People</vt:lpstr>
      <vt:lpstr>People</vt:lpstr>
      <vt:lpstr>People:</vt:lpstr>
      <vt:lpstr>What attracts you to a Hotel?  Write 5 things down that attract you to hotel  Where would you find out about these things?</vt:lpstr>
      <vt:lpstr>What Hotel Brands do you know?</vt:lpstr>
      <vt:lpstr>Hospitality Brands  &amp;  Integrated Marketing Mix</vt:lpstr>
      <vt:lpstr>Who do marketers work with within Hospitality? –  Think about departments/divisions</vt:lpstr>
      <vt:lpstr>Infographics </vt:lpstr>
      <vt:lpstr>Activity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Deborah Jenkins</dc:creator>
  <cp:lastModifiedBy>Deborah Jenkins</cp:lastModifiedBy>
  <cp:revision>1</cp:revision>
  <dcterms:created xsi:type="dcterms:W3CDTF">2024-10-22T19:05:48Z</dcterms:created>
  <dcterms:modified xsi:type="dcterms:W3CDTF">2024-10-23T12:17:21Z</dcterms:modified>
</cp:coreProperties>
</file>