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7"/>
  </p:notesMasterIdLst>
  <p:sldIdLst>
    <p:sldId id="256" r:id="rId2"/>
    <p:sldId id="289" r:id="rId3"/>
    <p:sldId id="290" r:id="rId4"/>
    <p:sldId id="291" r:id="rId5"/>
    <p:sldId id="292" r:id="rId6"/>
    <p:sldId id="293" r:id="rId7"/>
    <p:sldId id="294" r:id="rId8"/>
    <p:sldId id="295" r:id="rId9"/>
    <p:sldId id="296" r:id="rId10"/>
    <p:sldId id="297" r:id="rId11"/>
    <p:sldId id="298" r:id="rId12"/>
    <p:sldId id="299" r:id="rId13"/>
    <p:sldId id="300" r:id="rId14"/>
    <p:sldId id="301" r:id="rId15"/>
    <p:sldId id="302" r:id="rId16"/>
  </p:sldIdLst>
  <p:sldSz cx="9144000" cy="6858000" type="screen4x3"/>
  <p:notesSz cx="6724650" cy="97742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255F1DEA-710F-474B-9B2C-F73C40291DBD}">
          <p14:sldIdLst>
            <p14:sldId id="256"/>
            <p14:sldId id="289"/>
            <p14:sldId id="290"/>
            <p14:sldId id="291"/>
            <p14:sldId id="292"/>
            <p14:sldId id="293"/>
            <p14:sldId id="294"/>
            <p14:sldId id="295"/>
            <p14:sldId id="296"/>
            <p14:sldId id="297"/>
            <p14:sldId id="298"/>
            <p14:sldId id="299"/>
            <p14:sldId id="300"/>
            <p14:sldId id="301"/>
            <p14:sldId id="302"/>
          </p14:sldIdLst>
        </p14:section>
        <p14:section name="Untitled Section" id="{9CD7279A-C1B7-40DE-B4FB-6852965709DB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71563" autoAdjust="0"/>
  </p:normalViewPr>
  <p:slideViewPr>
    <p:cSldViewPr snapToGrid="0" snapToObjects="1">
      <p:cViewPr varScale="1">
        <p:scale>
          <a:sx n="75" d="100"/>
          <a:sy n="75" d="100"/>
        </p:scale>
        <p:origin x="1272" y="36"/>
      </p:cViewPr>
      <p:guideLst/>
    </p:cSldViewPr>
  </p:slideViewPr>
  <p:outlineViewPr>
    <p:cViewPr>
      <p:scale>
        <a:sx n="33" d="100"/>
        <a:sy n="33" d="100"/>
      </p:scale>
      <p:origin x="0" y="-6684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4015" cy="490409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09079" y="0"/>
            <a:ext cx="2914015" cy="490409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E285A-1626-4BB0-A458-3E5589E2C09B}" type="datetimeFigureOut">
              <a:rPr lang="en-US" smtClean="0"/>
              <a:t>2/28/2020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63638" y="1222375"/>
            <a:ext cx="4397375" cy="32988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2465" y="4703852"/>
            <a:ext cx="5379720" cy="3848606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83830"/>
            <a:ext cx="2914015" cy="49040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09079" y="9283830"/>
            <a:ext cx="2914015" cy="49040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8C8073-CAD2-48BF-B8DB-FCAF7D6ED0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1261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quote offer the opportunity to discuss our understanding of early</a:t>
            </a:r>
            <a:r>
              <a:rPr lang="en-GB" baseline="0" dirty="0"/>
              <a:t> years as a social construct, also how this is supported by previous learning on the degree.  How do we envisage the progression of children to adulthood, how can a curriculum prepare children to be future citizens.  It also begs the question are they not citizens </a:t>
            </a:r>
            <a:r>
              <a:rPr lang="en-GB" baseline="0" dirty="0" smtClean="0"/>
              <a:t>now What </a:t>
            </a:r>
            <a:r>
              <a:rPr lang="en-GB" baseline="0" dirty="0"/>
              <a:t>does this statement mean?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924735-CBCF-4A4D-9802-3073654F97AA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13746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Discuss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924735-CBCF-4A4D-9802-3073654F97AA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921794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Again a discussion around the nature of a changing world and the need to equip children with the resources to understand and shape their world. 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924735-CBCF-4A4D-9802-3073654F97AA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710074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403223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Defining Concepts :discuss the four purposes and make links to the learning needs of young children.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924735-CBCF-4A4D-9802-3073654F97AA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318541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slide will expand upon discussion from the previous slide.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924735-CBCF-4A4D-9802-3073654F97AA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323093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Can this be linked to specific areas of early years practice and pedagogy?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924735-CBCF-4A4D-9802-3073654F97AA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7840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9819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2/28/2020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2/28/2020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8233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2/28/2020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0515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2/28/2020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5990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2/28/2020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4344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2/28/2020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0313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2/28/2020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7171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2/28/2020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26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2/28/2020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1172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6425" cy="11398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AEE1969-B299-4B54-A9D9-68690064E41D}" type="slidenum">
              <a:rPr lang="cy-GB" altLang="en-US"/>
              <a:pPr>
                <a:defRPr/>
              </a:pPr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41665042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555845-FCC5-4E6F-8B91-A900E854D9F9}" type="datetimeFigureOut">
              <a:rPr lang="en-US" smtClean="0"/>
              <a:t>2/28/2020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1581D1-DF16-4B4C-A054-2DC1B8976A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859273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76927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555845-FCC5-4E6F-8B91-A900E854D9F9}" type="datetimeFigureOut">
              <a:rPr lang="en-US" smtClean="0"/>
              <a:t>2/28/2020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1581D1-DF16-4B4C-A054-2DC1B8976A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77504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2/28/2020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35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d6vsczyu1rky0.cloudfront.net/32008_b/wp-content/uploads/2017/04/4-purposes-of-education.jpg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llyw.cymru/sites/default/files/publications/2018-03/dyfodol-llwyddiannus.pdf" TargetMode="External"/><Relationship Id="rId2" Type="http://schemas.openxmlformats.org/officeDocument/2006/relationships/hyperlink" Target="https://cprtrust.org.uk/wp-content/uploads/2016/01/HoC-Purposes-Inquiry-CPRT-logo-1.pdf" TargetMode="External"/><Relationship Id="rId1" Type="http://schemas.openxmlformats.org/officeDocument/2006/relationships/slideLayout" Target="../slideLayouts/slideLayout15.xml"/><Relationship Id="rId6" Type="http://schemas.openxmlformats.org/officeDocument/2006/relationships/hyperlink" Target="https://hwb.gov.wales/curriculum-for-wales" TargetMode="External"/><Relationship Id="rId5" Type="http://schemas.openxmlformats.org/officeDocument/2006/relationships/hyperlink" Target="https://hwb.gov.wales/cwricwlwm-i-gymru" TargetMode="External"/><Relationship Id="rId4" Type="http://schemas.openxmlformats.org/officeDocument/2006/relationships/hyperlink" Target="http://dera.ioe.ac.uk/22165/2/150225-successful-futures-en_Redacted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117599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y-GB" noProof="0" dirty="0"/>
              <a:t>Cwricwlwm Newydd i Gymru A New </a:t>
            </a:r>
            <a:r>
              <a:rPr lang="cy-GB" noProof="0" dirty="0" err="1"/>
              <a:t>Curriculum</a:t>
            </a:r>
            <a:r>
              <a:rPr lang="cy-GB" noProof="0" dirty="0"/>
              <a:t> </a:t>
            </a:r>
            <a:r>
              <a:rPr lang="cy-GB" noProof="0" dirty="0" err="1"/>
              <a:t>for</a:t>
            </a:r>
            <a:r>
              <a:rPr lang="cy-GB" noProof="0" dirty="0"/>
              <a:t> Wales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92350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540670" y="2156223"/>
            <a:ext cx="5774531" cy="3901066"/>
          </a:xfrm>
          <a:prstGeom prst="rect">
            <a:avLst/>
          </a:prstGeom>
        </p:spPr>
        <p:txBody>
          <a:bodyPr lIns="68574" tIns="34289" rIns="68574" bIns="34289">
            <a:spAutoFit/>
          </a:bodyPr>
          <a:lstStyle/>
          <a:p>
            <a:pPr marL="214293" indent="-214293" algn="ctr">
              <a:buFont typeface="Arial" charset="0"/>
              <a:buChar char="•"/>
              <a:defRPr/>
            </a:pPr>
            <a:endParaRPr lang="en-US" sz="1500" dirty="0"/>
          </a:p>
          <a:p>
            <a:pPr algn="ctr">
              <a:defRPr/>
            </a:pPr>
            <a:r>
              <a:rPr lang="en-US" sz="1500" dirty="0">
                <a:latin typeface="Arial" panose="020B0604020202020204" pitchFamily="34" charset="0"/>
              </a:rPr>
              <a:t>‘Understanding curriculum … means to understand the cultural construction of the child and the future citizen’</a:t>
            </a:r>
          </a:p>
          <a:p>
            <a:pPr>
              <a:defRPr/>
            </a:pPr>
            <a:r>
              <a:rPr lang="en-US" sz="2400" dirty="0">
                <a:latin typeface="Arial" panose="020B0604020202020204" pitchFamily="34" charset="0"/>
              </a:rPr>
              <a:t>			</a:t>
            </a:r>
            <a:r>
              <a:rPr lang="en-US" sz="1500" dirty="0">
                <a:latin typeface="Arial" panose="020B0604020202020204" pitchFamily="34" charset="0"/>
              </a:rPr>
              <a:t>(Pinar 2013)</a:t>
            </a:r>
          </a:p>
          <a:p>
            <a:pPr algn="ctr">
              <a:defRPr/>
            </a:pPr>
            <a:r>
              <a:rPr lang="en-GB" sz="1500" dirty="0">
                <a:latin typeface="Arial" panose="020B0604020202020204" pitchFamily="34" charset="0"/>
              </a:rPr>
              <a:t> </a:t>
            </a:r>
          </a:p>
          <a:p>
            <a:pPr algn="ctr">
              <a:defRPr/>
            </a:pPr>
            <a:r>
              <a:rPr lang="en-GB" sz="1500" dirty="0">
                <a:latin typeface="Arial" panose="020B0604020202020204" pitchFamily="34" charset="0"/>
              </a:rPr>
              <a:t>‘Life itself is movement, a creative engagement with the not-yet-known.’</a:t>
            </a:r>
          </a:p>
          <a:p>
            <a:pPr algn="ctr">
              <a:defRPr/>
            </a:pPr>
            <a:endParaRPr lang="en-GB" sz="1500" dirty="0">
              <a:latin typeface="Arial" panose="020B0604020202020204" pitchFamily="34" charset="0"/>
            </a:endParaRPr>
          </a:p>
          <a:p>
            <a:pPr algn="ctr">
              <a:defRPr/>
            </a:pPr>
            <a:r>
              <a:rPr lang="en-GB" sz="1500" dirty="0">
                <a:latin typeface="Arial" panose="020B0604020202020204" pitchFamily="34" charset="0"/>
              </a:rPr>
              <a:t>(</a:t>
            </a:r>
            <a:r>
              <a:rPr lang="en-GB" sz="1500" dirty="0" err="1">
                <a:latin typeface="Arial" panose="020B0604020202020204" pitchFamily="34" charset="0"/>
              </a:rPr>
              <a:t>Bergsun</a:t>
            </a:r>
            <a:r>
              <a:rPr lang="en-GB" sz="1500" dirty="0">
                <a:latin typeface="Arial" panose="020B0604020202020204" pitchFamily="34" charset="0"/>
              </a:rPr>
              <a:t> 1998)</a:t>
            </a:r>
            <a:endParaRPr lang="en-US" sz="1500" dirty="0">
              <a:latin typeface="Arial" panose="020B0604020202020204" pitchFamily="34" charset="0"/>
            </a:endParaRPr>
          </a:p>
          <a:p>
            <a:pPr algn="ctr">
              <a:defRPr/>
            </a:pPr>
            <a:endParaRPr lang="en-US" sz="1500" dirty="0">
              <a:latin typeface="Arial" panose="020B0604020202020204" pitchFamily="34" charset="0"/>
            </a:endParaRPr>
          </a:p>
          <a:p>
            <a:pPr>
              <a:defRPr/>
            </a:pPr>
            <a:endParaRPr lang="en-US" sz="1500" dirty="0">
              <a:latin typeface="Arial" panose="020B0604020202020204" pitchFamily="34" charset="0"/>
            </a:endParaRPr>
          </a:p>
          <a:p>
            <a:pPr algn="ctr">
              <a:defRPr/>
            </a:pPr>
            <a:endParaRPr lang="en-US" sz="1500" dirty="0"/>
          </a:p>
          <a:p>
            <a:pPr marL="214293" indent="-214293" algn="ctr">
              <a:buFont typeface="Arial" charset="0"/>
              <a:buChar char="•"/>
              <a:defRPr/>
            </a:pPr>
            <a:endParaRPr lang="en-US" sz="1500" dirty="0"/>
          </a:p>
          <a:p>
            <a:pPr marL="214293" indent="-214293" algn="ctr">
              <a:buFont typeface="Arial" charset="0"/>
              <a:buChar char="•"/>
              <a:defRPr/>
            </a:pPr>
            <a:endParaRPr lang="en-US" sz="1500" dirty="0"/>
          </a:p>
          <a:p>
            <a:pPr marL="214293" indent="-214293" algn="ctr">
              <a:buFont typeface="Arial" charset="0"/>
              <a:buChar char="•"/>
              <a:defRPr/>
            </a:pPr>
            <a:endParaRPr lang="en-US" sz="1500" dirty="0"/>
          </a:p>
          <a:p>
            <a:pPr marL="214293" indent="-214293" algn="ctr">
              <a:buFont typeface="Arial" charset="0"/>
              <a:buChar char="•"/>
              <a:defRPr/>
            </a:pPr>
            <a:endParaRPr lang="en-US" sz="1500" dirty="0"/>
          </a:p>
        </p:txBody>
      </p:sp>
    </p:spTree>
    <p:extLst>
      <p:ext uri="{BB962C8B-B14F-4D97-AF65-F5344CB8AC3E}">
        <p14:creationId xmlns:p14="http://schemas.microsoft.com/office/powerpoint/2010/main" val="26280124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497" y="365126"/>
            <a:ext cx="8921579" cy="1325563"/>
          </a:xfrm>
        </p:spPr>
        <p:txBody>
          <a:bodyPr>
            <a:normAutofit fontScale="90000"/>
          </a:bodyPr>
          <a:lstStyle/>
          <a:p>
            <a:r>
              <a:rPr lang="cy-GB" sz="3100" noProof="0" dirty="0"/>
              <a:t>Mae ein cwricwlwm cyfredol yn deillio o Ddeddf Addysg 1988 – Cafodd ei lunio mewn byd gwahanol iawn. </a:t>
            </a:r>
            <a:br>
              <a:rPr lang="cy-GB" sz="3100" noProof="0" dirty="0"/>
            </a:br>
            <a:r>
              <a:rPr lang="cy-GB" sz="3100" noProof="0" dirty="0"/>
              <a:t>The </a:t>
            </a:r>
            <a:r>
              <a:rPr lang="cy-GB" sz="3100" noProof="0" dirty="0" err="1"/>
              <a:t>origins</a:t>
            </a:r>
            <a:r>
              <a:rPr lang="cy-GB" sz="3100" noProof="0" dirty="0"/>
              <a:t> of </a:t>
            </a:r>
            <a:r>
              <a:rPr lang="cy-GB" sz="3100" noProof="0" dirty="0" err="1"/>
              <a:t>our</a:t>
            </a:r>
            <a:r>
              <a:rPr lang="cy-GB" sz="3100" noProof="0" dirty="0"/>
              <a:t> </a:t>
            </a:r>
            <a:r>
              <a:rPr lang="cy-GB" sz="3100" noProof="0" dirty="0" err="1"/>
              <a:t>current</a:t>
            </a:r>
            <a:r>
              <a:rPr lang="cy-GB" sz="3100" noProof="0" dirty="0"/>
              <a:t> </a:t>
            </a:r>
            <a:r>
              <a:rPr lang="cy-GB" sz="3100" noProof="0" dirty="0" err="1"/>
              <a:t>curriculum</a:t>
            </a:r>
            <a:r>
              <a:rPr lang="cy-GB" sz="3100" noProof="0" dirty="0"/>
              <a:t> </a:t>
            </a:r>
            <a:r>
              <a:rPr lang="cy-GB" sz="3100" noProof="0" dirty="0" err="1"/>
              <a:t>lie</a:t>
            </a:r>
            <a:r>
              <a:rPr lang="cy-GB" sz="3100" noProof="0" dirty="0"/>
              <a:t> </a:t>
            </a:r>
            <a:r>
              <a:rPr lang="cy-GB" sz="3100" noProof="0" dirty="0" err="1"/>
              <a:t>in</a:t>
            </a:r>
            <a:r>
              <a:rPr lang="cy-GB" sz="3100" noProof="0" dirty="0"/>
              <a:t> the </a:t>
            </a:r>
            <a:r>
              <a:rPr lang="cy-GB" sz="3100" noProof="0" dirty="0" err="1"/>
              <a:t>Education</a:t>
            </a:r>
            <a:r>
              <a:rPr lang="cy-GB" sz="3100" noProof="0" dirty="0"/>
              <a:t> Act 1988 – </a:t>
            </a:r>
            <a:r>
              <a:rPr lang="cy-GB" sz="3100" noProof="0" dirty="0" err="1"/>
              <a:t>Its</a:t>
            </a:r>
            <a:r>
              <a:rPr lang="cy-GB" sz="3100" noProof="0" dirty="0"/>
              <a:t> </a:t>
            </a:r>
            <a:r>
              <a:rPr lang="cy-GB" sz="3100" noProof="0" dirty="0" err="1"/>
              <a:t>conception</a:t>
            </a:r>
            <a:r>
              <a:rPr lang="cy-GB" sz="3100" noProof="0" dirty="0"/>
              <a:t> </a:t>
            </a:r>
            <a:r>
              <a:rPr lang="cy-GB" sz="3100" noProof="0" dirty="0" err="1"/>
              <a:t>took</a:t>
            </a:r>
            <a:r>
              <a:rPr lang="cy-GB" sz="3100" noProof="0" dirty="0"/>
              <a:t> </a:t>
            </a:r>
            <a:r>
              <a:rPr lang="cy-GB" sz="3100" noProof="0" dirty="0" err="1"/>
              <a:t>place</a:t>
            </a:r>
            <a:r>
              <a:rPr lang="cy-GB" sz="3100" noProof="0" dirty="0"/>
              <a:t> </a:t>
            </a:r>
            <a:r>
              <a:rPr lang="cy-GB" sz="3100" noProof="0" dirty="0" err="1"/>
              <a:t>in</a:t>
            </a:r>
            <a:r>
              <a:rPr lang="cy-GB" sz="3100" noProof="0" dirty="0"/>
              <a:t> a </a:t>
            </a:r>
            <a:r>
              <a:rPr lang="cy-GB" sz="3100" noProof="0" dirty="0" err="1"/>
              <a:t>very</a:t>
            </a:r>
            <a:r>
              <a:rPr lang="cy-GB" sz="3100" noProof="0" dirty="0"/>
              <a:t> </a:t>
            </a:r>
            <a:r>
              <a:rPr lang="cy-GB" sz="3100" noProof="0" dirty="0" err="1"/>
              <a:t>different</a:t>
            </a:r>
            <a:r>
              <a:rPr lang="cy-GB" sz="3100" noProof="0" dirty="0"/>
              <a:t> </a:t>
            </a:r>
            <a:r>
              <a:rPr lang="cy-GB" sz="3100" noProof="0" dirty="0" err="1"/>
              <a:t>world</a:t>
            </a:r>
            <a:r>
              <a:rPr lang="cy-GB" sz="3100" noProof="0" dirty="0"/>
              <a:t>.</a:t>
            </a:r>
            <a:r>
              <a:rPr lang="cy-GB" noProof="0" dirty="0"/>
              <a:t>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y-GB" dirty="0"/>
              <a:t>Cyn y we fyd-eang</a:t>
            </a:r>
          </a:p>
          <a:p>
            <a:r>
              <a:rPr lang="cy-GB" dirty="0"/>
              <a:t>Cyn i ffonau symudol ddod yn gyffredin</a:t>
            </a:r>
          </a:p>
          <a:p>
            <a:r>
              <a:rPr lang="cy-GB" dirty="0"/>
              <a:t>Cyn PowerPoint</a:t>
            </a:r>
          </a:p>
          <a:p>
            <a:r>
              <a:rPr lang="cy-GB" dirty="0"/>
              <a:t>Cyn cwymp Mur Berlin</a:t>
            </a:r>
          </a:p>
          <a:p>
            <a:r>
              <a:rPr lang="cy-GB" dirty="0"/>
              <a:t>Chwyddiant uchel a chyfraddau llog uchel</a:t>
            </a:r>
          </a:p>
          <a:p>
            <a:r>
              <a:rPr lang="cy-GB" dirty="0"/>
              <a:t>Dim ond dechrau cael eu crybwyll oedd materion hinsawdd 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>
            <a:normAutofit fontScale="92500" lnSpcReduction="10000"/>
          </a:bodyPr>
          <a:lstStyle/>
          <a:p>
            <a:r>
              <a:rPr lang="cy-GB" noProof="0" dirty="0" err="1"/>
              <a:t>Before</a:t>
            </a:r>
            <a:r>
              <a:rPr lang="cy-GB" noProof="0" dirty="0"/>
              <a:t> the </a:t>
            </a:r>
            <a:r>
              <a:rPr lang="cy-GB" noProof="0" dirty="0" err="1"/>
              <a:t>world-wide</a:t>
            </a:r>
            <a:r>
              <a:rPr lang="cy-GB" noProof="0" dirty="0"/>
              <a:t> </a:t>
            </a:r>
            <a:r>
              <a:rPr lang="cy-GB" noProof="0" dirty="0" err="1"/>
              <a:t>web</a:t>
            </a:r>
            <a:endParaRPr lang="cy-GB" noProof="0" dirty="0"/>
          </a:p>
          <a:p>
            <a:r>
              <a:rPr lang="cy-GB" noProof="0" dirty="0" err="1"/>
              <a:t>Before</a:t>
            </a:r>
            <a:r>
              <a:rPr lang="cy-GB" noProof="0" dirty="0"/>
              <a:t> the </a:t>
            </a:r>
            <a:r>
              <a:rPr lang="cy-GB" noProof="0" dirty="0" err="1"/>
              <a:t>universal</a:t>
            </a:r>
            <a:r>
              <a:rPr lang="cy-GB" noProof="0" dirty="0"/>
              <a:t> </a:t>
            </a:r>
            <a:r>
              <a:rPr lang="cy-GB" noProof="0" dirty="0" err="1"/>
              <a:t>mobile</a:t>
            </a:r>
            <a:r>
              <a:rPr lang="cy-GB" noProof="0" dirty="0"/>
              <a:t> </a:t>
            </a:r>
            <a:r>
              <a:rPr lang="cy-GB" noProof="0" dirty="0" err="1"/>
              <a:t>phone</a:t>
            </a:r>
            <a:r>
              <a:rPr lang="cy-GB" noProof="0" dirty="0"/>
              <a:t> </a:t>
            </a:r>
          </a:p>
          <a:p>
            <a:r>
              <a:rPr lang="cy-GB" noProof="0" dirty="0" err="1"/>
              <a:t>Before</a:t>
            </a:r>
            <a:r>
              <a:rPr lang="cy-GB" noProof="0" dirty="0"/>
              <a:t> PowerPoint </a:t>
            </a:r>
          </a:p>
          <a:p>
            <a:r>
              <a:rPr lang="cy-GB" noProof="0" dirty="0" err="1"/>
              <a:t>Before</a:t>
            </a:r>
            <a:r>
              <a:rPr lang="cy-GB" noProof="0" dirty="0"/>
              <a:t> the </a:t>
            </a:r>
            <a:r>
              <a:rPr lang="cy-GB" noProof="0" dirty="0" err="1"/>
              <a:t>fall</a:t>
            </a:r>
            <a:r>
              <a:rPr lang="cy-GB" noProof="0" dirty="0"/>
              <a:t> of the Berlin Wall </a:t>
            </a:r>
          </a:p>
          <a:p>
            <a:r>
              <a:rPr lang="cy-GB" noProof="0" dirty="0" err="1"/>
              <a:t>High</a:t>
            </a:r>
            <a:r>
              <a:rPr lang="cy-GB" noProof="0" dirty="0"/>
              <a:t> </a:t>
            </a:r>
            <a:r>
              <a:rPr lang="cy-GB" noProof="0" dirty="0" err="1"/>
              <a:t>inflation</a:t>
            </a:r>
            <a:r>
              <a:rPr lang="cy-GB" noProof="0" dirty="0"/>
              <a:t> </a:t>
            </a:r>
            <a:r>
              <a:rPr lang="cy-GB" noProof="0" dirty="0" err="1"/>
              <a:t>and</a:t>
            </a:r>
            <a:r>
              <a:rPr lang="cy-GB" noProof="0" dirty="0"/>
              <a:t> </a:t>
            </a:r>
            <a:r>
              <a:rPr lang="cy-GB" noProof="0" dirty="0" err="1"/>
              <a:t>high</a:t>
            </a:r>
            <a:r>
              <a:rPr lang="cy-GB" noProof="0" dirty="0"/>
              <a:t> </a:t>
            </a:r>
            <a:r>
              <a:rPr lang="cy-GB" noProof="0" dirty="0" err="1"/>
              <a:t>interest</a:t>
            </a:r>
            <a:r>
              <a:rPr lang="cy-GB" noProof="0" dirty="0"/>
              <a:t> </a:t>
            </a:r>
            <a:r>
              <a:rPr lang="cy-GB" noProof="0" dirty="0" err="1"/>
              <a:t>rates</a:t>
            </a:r>
            <a:r>
              <a:rPr lang="cy-GB" noProof="0" dirty="0"/>
              <a:t> </a:t>
            </a:r>
          </a:p>
          <a:p>
            <a:r>
              <a:rPr lang="cy-GB" noProof="0" dirty="0" err="1"/>
              <a:t>Climate</a:t>
            </a:r>
            <a:r>
              <a:rPr lang="cy-GB" noProof="0" dirty="0"/>
              <a:t> </a:t>
            </a:r>
            <a:r>
              <a:rPr lang="cy-GB" noProof="0" dirty="0" err="1"/>
              <a:t>issues</a:t>
            </a:r>
            <a:r>
              <a:rPr lang="cy-GB" noProof="0" dirty="0"/>
              <a:t> </a:t>
            </a:r>
            <a:r>
              <a:rPr lang="cy-GB" noProof="0" dirty="0" err="1"/>
              <a:t>only</a:t>
            </a:r>
            <a:r>
              <a:rPr lang="cy-GB" noProof="0" dirty="0"/>
              <a:t> </a:t>
            </a:r>
            <a:r>
              <a:rPr lang="cy-GB" noProof="0" dirty="0" err="1"/>
              <a:t>beginning</a:t>
            </a:r>
            <a:r>
              <a:rPr lang="cy-GB" noProof="0" dirty="0"/>
              <a:t> to be </a:t>
            </a:r>
            <a:r>
              <a:rPr lang="cy-GB" noProof="0" dirty="0" err="1"/>
              <a:t>raised</a:t>
            </a:r>
            <a:r>
              <a:rPr lang="cy-GB" noProof="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9214300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noProof="0" dirty="0"/>
              <a:t>Dyfodol Llwyddiannus</a:t>
            </a:r>
            <a:br>
              <a:rPr lang="cy-GB" noProof="0" dirty="0"/>
            </a:br>
            <a:r>
              <a:rPr lang="cy-GB" noProof="0" dirty="0"/>
              <a:t>				</a:t>
            </a:r>
            <a:r>
              <a:rPr lang="cy-GB" noProof="0" dirty="0" err="1"/>
              <a:t>Successful</a:t>
            </a:r>
            <a:r>
              <a:rPr lang="cy-GB" noProof="0" dirty="0"/>
              <a:t> </a:t>
            </a:r>
            <a:r>
              <a:rPr lang="cy-GB" noProof="0" dirty="0" err="1"/>
              <a:t>Futures</a:t>
            </a:r>
            <a:endParaRPr lang="cy-GB" noProof="0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/>
              <a:t>Mae’r byd yn newid, yn ‘gyflym’.</a:t>
            </a:r>
          </a:p>
          <a:p>
            <a:r>
              <a:rPr lang="cy-GB" dirty="0"/>
              <a:t>Cymdeithas/ </a:t>
            </a:r>
            <a:r>
              <a:rPr lang="cy-GB" dirty="0" err="1"/>
              <a:t>Globaleiddio</a:t>
            </a:r>
            <a:endParaRPr lang="cy-GB" dirty="0"/>
          </a:p>
          <a:p>
            <a:r>
              <a:rPr lang="cy-GB" dirty="0"/>
              <a:t>Adnoddau</a:t>
            </a:r>
          </a:p>
          <a:p>
            <a:r>
              <a:rPr lang="cy-GB" dirty="0"/>
              <a:t>Technoleg</a:t>
            </a:r>
          </a:p>
          <a:p>
            <a:r>
              <a:rPr lang="cy-GB" dirty="0"/>
              <a:t>Cyflogaeth</a:t>
            </a:r>
          </a:p>
          <a:p>
            <a:r>
              <a:rPr lang="cy-GB" dirty="0"/>
              <a:t>Addysg…………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y-GB" noProof="0" dirty="0"/>
              <a:t>The </a:t>
            </a:r>
            <a:r>
              <a:rPr lang="cy-GB" noProof="0" dirty="0" err="1"/>
              <a:t>world</a:t>
            </a:r>
            <a:r>
              <a:rPr lang="cy-GB" noProof="0" dirty="0"/>
              <a:t> is </a:t>
            </a:r>
            <a:r>
              <a:rPr lang="cy-GB" noProof="0" dirty="0" err="1"/>
              <a:t>changing</a:t>
            </a:r>
            <a:r>
              <a:rPr lang="cy-GB" noProof="0" dirty="0"/>
              <a:t>, ‘</a:t>
            </a:r>
            <a:r>
              <a:rPr lang="cy-GB" noProof="0" dirty="0" err="1"/>
              <a:t>Fast</a:t>
            </a:r>
            <a:r>
              <a:rPr lang="cy-GB" noProof="0" dirty="0"/>
              <a:t>’.</a:t>
            </a:r>
          </a:p>
          <a:p>
            <a:r>
              <a:rPr lang="cy-GB" noProof="0" dirty="0"/>
              <a:t>Society/</a:t>
            </a:r>
            <a:r>
              <a:rPr lang="cy-GB" noProof="0" dirty="0" err="1"/>
              <a:t>Globalisation</a:t>
            </a:r>
            <a:endParaRPr lang="cy-GB" noProof="0" dirty="0"/>
          </a:p>
          <a:p>
            <a:r>
              <a:rPr lang="cy-GB" noProof="0" dirty="0" err="1"/>
              <a:t>Resources</a:t>
            </a:r>
            <a:endParaRPr lang="cy-GB" noProof="0" dirty="0"/>
          </a:p>
          <a:p>
            <a:r>
              <a:rPr lang="cy-GB" noProof="0" dirty="0" err="1"/>
              <a:t>Technology</a:t>
            </a:r>
            <a:endParaRPr lang="cy-GB" noProof="0" dirty="0"/>
          </a:p>
          <a:p>
            <a:r>
              <a:rPr lang="cy-GB" noProof="0" dirty="0" err="1"/>
              <a:t>Employment</a:t>
            </a:r>
            <a:endParaRPr lang="cy-GB" noProof="0" dirty="0"/>
          </a:p>
          <a:p>
            <a:r>
              <a:rPr lang="cy-GB" noProof="0" dirty="0" err="1"/>
              <a:t>Education</a:t>
            </a:r>
            <a:r>
              <a:rPr lang="cy-GB" noProof="0" dirty="0"/>
              <a:t>…………</a:t>
            </a:r>
          </a:p>
          <a:p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24659691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BD7901-B7FE-4C77-9D5D-3381DFBD97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416" y="229201"/>
            <a:ext cx="8550876" cy="1325563"/>
          </a:xfrm>
        </p:spPr>
        <p:txBody>
          <a:bodyPr>
            <a:noAutofit/>
          </a:bodyPr>
          <a:lstStyle/>
          <a:p>
            <a:r>
              <a:rPr lang="cy-GB" sz="3200" noProof="0" dirty="0"/>
              <a:t>Sut gallwn ni greu amgylchedd dysgu effeithiol i fynd i’r afael â’r heriau hyn?</a:t>
            </a:r>
            <a:br>
              <a:rPr lang="cy-GB" sz="3200" noProof="0" dirty="0"/>
            </a:br>
            <a:r>
              <a:rPr lang="cy-GB" sz="3200" noProof="0" dirty="0" err="1"/>
              <a:t>How</a:t>
            </a:r>
            <a:r>
              <a:rPr lang="cy-GB" sz="3200" noProof="0" dirty="0"/>
              <a:t> can we </a:t>
            </a:r>
            <a:r>
              <a:rPr lang="cy-GB" sz="3200" noProof="0" dirty="0" err="1"/>
              <a:t>create</a:t>
            </a:r>
            <a:r>
              <a:rPr lang="cy-GB" sz="3200" noProof="0" dirty="0"/>
              <a:t> </a:t>
            </a:r>
            <a:r>
              <a:rPr lang="cy-GB" sz="3200" noProof="0" dirty="0" err="1"/>
              <a:t>an</a:t>
            </a:r>
            <a:r>
              <a:rPr lang="cy-GB" sz="3200" noProof="0" dirty="0"/>
              <a:t> </a:t>
            </a:r>
            <a:r>
              <a:rPr lang="cy-GB" sz="3200" noProof="0" dirty="0" err="1"/>
              <a:t>effective</a:t>
            </a:r>
            <a:r>
              <a:rPr lang="cy-GB" sz="3200" noProof="0" dirty="0"/>
              <a:t> </a:t>
            </a:r>
            <a:r>
              <a:rPr lang="cy-GB" sz="3200" noProof="0" dirty="0" err="1"/>
              <a:t>learning</a:t>
            </a:r>
            <a:r>
              <a:rPr lang="cy-GB" sz="3200" noProof="0" dirty="0"/>
              <a:t> </a:t>
            </a:r>
            <a:r>
              <a:rPr lang="cy-GB" sz="3200" noProof="0" dirty="0" err="1"/>
              <a:t>environment</a:t>
            </a:r>
            <a:r>
              <a:rPr lang="cy-GB" sz="3200" noProof="0" dirty="0"/>
              <a:t> to </a:t>
            </a:r>
            <a:r>
              <a:rPr lang="cy-GB" sz="3200" noProof="0" dirty="0" err="1"/>
              <a:t>meet</a:t>
            </a:r>
            <a:r>
              <a:rPr lang="cy-GB" sz="3200" noProof="0" dirty="0"/>
              <a:t> </a:t>
            </a:r>
            <a:r>
              <a:rPr lang="cy-GB" sz="3200" noProof="0" dirty="0" err="1"/>
              <a:t>these</a:t>
            </a:r>
            <a:r>
              <a:rPr lang="cy-GB" sz="3200" noProof="0" dirty="0"/>
              <a:t> </a:t>
            </a:r>
            <a:r>
              <a:rPr lang="cy-GB" sz="3200" noProof="0" dirty="0" err="1"/>
              <a:t>Challenges</a:t>
            </a:r>
            <a:r>
              <a:rPr lang="cy-GB" sz="3200" noProof="0" dirty="0"/>
              <a:t>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75C4B5-4A0E-48C6-A19F-030BAD3712C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211" y="1825625"/>
            <a:ext cx="4403639" cy="4351338"/>
          </a:xfrm>
        </p:spPr>
        <p:txBody>
          <a:bodyPr>
            <a:noAutofit/>
          </a:bodyPr>
          <a:lstStyle/>
          <a:p>
            <a:r>
              <a:rPr lang="cy-GB" sz="2300" dirty="0"/>
              <a:t>Datblygu chwilfrydedd trwy chwarae a pherthnasoedd</a:t>
            </a:r>
          </a:p>
          <a:p>
            <a:r>
              <a:rPr lang="cy-GB" sz="2300" dirty="0"/>
              <a:t>Datblygu dealltwriaeth o’r byd y mae plant ifanc yn byw ynddo</a:t>
            </a:r>
          </a:p>
          <a:p>
            <a:r>
              <a:rPr lang="cy-GB" sz="2300" dirty="0"/>
              <a:t>Ymgysylltu â’r gymuned</a:t>
            </a:r>
          </a:p>
          <a:p>
            <a:r>
              <a:rPr lang="cy-GB" sz="2300" dirty="0"/>
              <a:t>Datblygu ymwybyddiaeth ddiwylliannol</a:t>
            </a:r>
          </a:p>
          <a:p>
            <a:r>
              <a:rPr lang="cy-GB" sz="2300" dirty="0"/>
              <a:t>Archwilio cysyniadau allweddol iaith, llythrennedd, mathemateg</a:t>
            </a:r>
          </a:p>
          <a:p>
            <a:r>
              <a:rPr lang="cy-GB" sz="2300" dirty="0"/>
              <a:t>Deall a chymhwyso gwybodaeth i sefyllfaoedd byd go iawn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DF6F072-90EA-4538-9C40-BDE2DA7D76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4317142" cy="4351338"/>
          </a:xfrm>
        </p:spPr>
        <p:txBody>
          <a:bodyPr>
            <a:normAutofit fontScale="92500" lnSpcReduction="10000"/>
          </a:bodyPr>
          <a:lstStyle/>
          <a:p>
            <a:r>
              <a:rPr lang="cy-GB" sz="2500" noProof="0" dirty="0" err="1"/>
              <a:t>Developing</a:t>
            </a:r>
            <a:r>
              <a:rPr lang="cy-GB" sz="2500" noProof="0" dirty="0"/>
              <a:t> </a:t>
            </a:r>
            <a:r>
              <a:rPr lang="cy-GB" sz="2500" noProof="0" dirty="0" err="1"/>
              <a:t>curiosity</a:t>
            </a:r>
            <a:r>
              <a:rPr lang="cy-GB" sz="2500" noProof="0" dirty="0"/>
              <a:t> </a:t>
            </a:r>
            <a:r>
              <a:rPr lang="cy-GB" sz="2500" noProof="0" dirty="0" err="1"/>
              <a:t>through</a:t>
            </a:r>
            <a:r>
              <a:rPr lang="cy-GB" sz="2500" noProof="0" dirty="0"/>
              <a:t> </a:t>
            </a:r>
            <a:r>
              <a:rPr lang="cy-GB" sz="2500" noProof="0" dirty="0" err="1"/>
              <a:t>play</a:t>
            </a:r>
            <a:r>
              <a:rPr lang="cy-GB" sz="2500" noProof="0" dirty="0"/>
              <a:t> </a:t>
            </a:r>
            <a:r>
              <a:rPr lang="cy-GB" sz="2500" noProof="0" dirty="0" err="1"/>
              <a:t>and</a:t>
            </a:r>
            <a:r>
              <a:rPr lang="cy-GB" sz="2500" noProof="0" dirty="0"/>
              <a:t> </a:t>
            </a:r>
            <a:r>
              <a:rPr lang="cy-GB" sz="2500" noProof="0" dirty="0" err="1"/>
              <a:t>relationships</a:t>
            </a:r>
            <a:endParaRPr lang="cy-GB" sz="2500" noProof="0" dirty="0"/>
          </a:p>
          <a:p>
            <a:r>
              <a:rPr lang="cy-GB" sz="2500" noProof="0" dirty="0" err="1"/>
              <a:t>Develop</a:t>
            </a:r>
            <a:r>
              <a:rPr lang="cy-GB" sz="2500" noProof="0" dirty="0"/>
              <a:t> </a:t>
            </a:r>
            <a:r>
              <a:rPr lang="cy-GB" sz="2500" noProof="0" dirty="0" err="1"/>
              <a:t>an</a:t>
            </a:r>
            <a:r>
              <a:rPr lang="cy-GB" sz="2500" noProof="0" dirty="0"/>
              <a:t> </a:t>
            </a:r>
            <a:r>
              <a:rPr lang="cy-GB" sz="2500" noProof="0" dirty="0" err="1"/>
              <a:t>understanding</a:t>
            </a:r>
            <a:r>
              <a:rPr lang="cy-GB" sz="2500" noProof="0" dirty="0"/>
              <a:t> of the </a:t>
            </a:r>
            <a:r>
              <a:rPr lang="cy-GB" sz="2500" noProof="0" dirty="0" err="1"/>
              <a:t>world</a:t>
            </a:r>
            <a:r>
              <a:rPr lang="cy-GB" sz="2500" noProof="0" dirty="0"/>
              <a:t> </a:t>
            </a:r>
            <a:r>
              <a:rPr lang="cy-GB" sz="2500" noProof="0" dirty="0" err="1"/>
              <a:t>in</a:t>
            </a:r>
            <a:r>
              <a:rPr lang="cy-GB" sz="2500" noProof="0" dirty="0"/>
              <a:t> </a:t>
            </a:r>
            <a:r>
              <a:rPr lang="cy-GB" sz="2500" noProof="0" dirty="0" err="1"/>
              <a:t>which</a:t>
            </a:r>
            <a:r>
              <a:rPr lang="cy-GB" sz="2500" noProof="0" dirty="0"/>
              <a:t> </a:t>
            </a:r>
            <a:r>
              <a:rPr lang="cy-GB" sz="2500" noProof="0" dirty="0" err="1"/>
              <a:t>young</a:t>
            </a:r>
            <a:r>
              <a:rPr lang="cy-GB" sz="2500" noProof="0" dirty="0"/>
              <a:t> </a:t>
            </a:r>
            <a:r>
              <a:rPr lang="cy-GB" sz="2500" noProof="0" dirty="0" err="1"/>
              <a:t>children</a:t>
            </a:r>
            <a:r>
              <a:rPr lang="cy-GB" sz="2500" noProof="0" dirty="0"/>
              <a:t> </a:t>
            </a:r>
            <a:r>
              <a:rPr lang="cy-GB" sz="2500" noProof="0" dirty="0" err="1"/>
              <a:t>live</a:t>
            </a:r>
            <a:endParaRPr lang="cy-GB" sz="2500" noProof="0" dirty="0"/>
          </a:p>
          <a:p>
            <a:r>
              <a:rPr lang="cy-GB" sz="2500" noProof="0" dirty="0" err="1"/>
              <a:t>Engage</a:t>
            </a:r>
            <a:r>
              <a:rPr lang="cy-GB" sz="2500" noProof="0" dirty="0"/>
              <a:t> </a:t>
            </a:r>
            <a:r>
              <a:rPr lang="cy-GB" sz="2500" noProof="0" dirty="0" err="1"/>
              <a:t>with</a:t>
            </a:r>
            <a:r>
              <a:rPr lang="cy-GB" sz="2500" noProof="0" dirty="0"/>
              <a:t> </a:t>
            </a:r>
            <a:r>
              <a:rPr lang="cy-GB" sz="2500" noProof="0" dirty="0" err="1"/>
              <a:t>community</a:t>
            </a:r>
            <a:endParaRPr lang="cy-GB" sz="2500" noProof="0" dirty="0"/>
          </a:p>
          <a:p>
            <a:r>
              <a:rPr lang="cy-GB" sz="2500" noProof="0" dirty="0" err="1"/>
              <a:t>Develop</a:t>
            </a:r>
            <a:r>
              <a:rPr lang="cy-GB" sz="2500" noProof="0" dirty="0"/>
              <a:t> </a:t>
            </a:r>
            <a:r>
              <a:rPr lang="cy-GB" sz="2500" noProof="0" dirty="0" err="1"/>
              <a:t>cultural</a:t>
            </a:r>
            <a:r>
              <a:rPr lang="cy-GB" sz="2500" noProof="0" dirty="0"/>
              <a:t> </a:t>
            </a:r>
            <a:r>
              <a:rPr lang="cy-GB" sz="2500" noProof="0" dirty="0" err="1"/>
              <a:t>awareness</a:t>
            </a:r>
            <a:endParaRPr lang="cy-GB" sz="2500" noProof="0" dirty="0"/>
          </a:p>
          <a:p>
            <a:r>
              <a:rPr lang="cy-GB" sz="2500" noProof="0" dirty="0" err="1"/>
              <a:t>Exploring</a:t>
            </a:r>
            <a:r>
              <a:rPr lang="cy-GB" sz="2500" noProof="0" dirty="0"/>
              <a:t> </a:t>
            </a:r>
            <a:r>
              <a:rPr lang="cy-GB" sz="2500" noProof="0" dirty="0" err="1"/>
              <a:t>key</a:t>
            </a:r>
            <a:r>
              <a:rPr lang="cy-GB" sz="2500" noProof="0" dirty="0"/>
              <a:t> </a:t>
            </a:r>
            <a:r>
              <a:rPr lang="cy-GB" sz="2500" noProof="0" dirty="0" err="1"/>
              <a:t>concepts</a:t>
            </a:r>
            <a:r>
              <a:rPr lang="cy-GB" sz="2500" noProof="0" dirty="0"/>
              <a:t> </a:t>
            </a:r>
            <a:r>
              <a:rPr lang="cy-GB" sz="2500" noProof="0" dirty="0" err="1"/>
              <a:t>language</a:t>
            </a:r>
            <a:r>
              <a:rPr lang="cy-GB" sz="2500" noProof="0" dirty="0"/>
              <a:t> </a:t>
            </a:r>
            <a:r>
              <a:rPr lang="cy-GB" sz="2500" noProof="0" dirty="0" err="1"/>
              <a:t>literacy</a:t>
            </a:r>
            <a:r>
              <a:rPr lang="cy-GB" sz="2500" noProof="0" dirty="0"/>
              <a:t> </a:t>
            </a:r>
            <a:r>
              <a:rPr lang="cy-GB" sz="2500" noProof="0" dirty="0" err="1"/>
              <a:t>mathematics</a:t>
            </a:r>
            <a:r>
              <a:rPr lang="cy-GB" sz="2500" noProof="0" dirty="0"/>
              <a:t> </a:t>
            </a:r>
          </a:p>
          <a:p>
            <a:r>
              <a:rPr lang="cy-GB" sz="2500" noProof="0" dirty="0" err="1"/>
              <a:t>Understanding</a:t>
            </a:r>
            <a:r>
              <a:rPr lang="cy-GB" sz="2500" noProof="0" dirty="0"/>
              <a:t> </a:t>
            </a:r>
            <a:r>
              <a:rPr lang="cy-GB" sz="2500" noProof="0" dirty="0" err="1"/>
              <a:t>and</a:t>
            </a:r>
            <a:r>
              <a:rPr lang="cy-GB" sz="2500" noProof="0" dirty="0"/>
              <a:t> </a:t>
            </a:r>
            <a:r>
              <a:rPr lang="cy-GB" sz="2500" noProof="0" dirty="0" err="1"/>
              <a:t>applying</a:t>
            </a:r>
            <a:r>
              <a:rPr lang="cy-GB" sz="2500" noProof="0" dirty="0"/>
              <a:t> </a:t>
            </a:r>
            <a:r>
              <a:rPr lang="cy-GB" sz="2500" noProof="0" dirty="0" err="1"/>
              <a:t>knowledge</a:t>
            </a:r>
            <a:r>
              <a:rPr lang="cy-GB" sz="2500" noProof="0" dirty="0"/>
              <a:t> to real </a:t>
            </a:r>
            <a:r>
              <a:rPr lang="cy-GB" sz="2500" noProof="0" dirty="0" err="1"/>
              <a:t>world</a:t>
            </a:r>
            <a:r>
              <a:rPr lang="cy-GB" sz="2500" noProof="0" dirty="0"/>
              <a:t> </a:t>
            </a:r>
            <a:r>
              <a:rPr lang="cy-GB" sz="2500" noProof="0" dirty="0" err="1"/>
              <a:t>situations</a:t>
            </a:r>
            <a:endParaRPr lang="cy-GB" sz="2500" noProof="0" dirty="0"/>
          </a:p>
          <a:p>
            <a:endParaRPr lang="cy-GB" noProof="0" dirty="0"/>
          </a:p>
          <a:p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33401437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65126"/>
            <a:ext cx="8254314" cy="1325563"/>
          </a:xfrm>
        </p:spPr>
        <p:txBody>
          <a:bodyPr/>
          <a:lstStyle/>
          <a:p>
            <a:r>
              <a:rPr lang="cy-GB" b="1" noProof="0" dirty="0"/>
              <a:t>Y Pedwar Diben / The </a:t>
            </a:r>
            <a:r>
              <a:rPr lang="cy-GB" b="1" noProof="0" dirty="0" err="1"/>
              <a:t>Four</a:t>
            </a:r>
            <a:r>
              <a:rPr lang="cy-GB" b="1" noProof="0" dirty="0"/>
              <a:t> </a:t>
            </a:r>
            <a:r>
              <a:rPr lang="cy-GB" b="1" noProof="0" dirty="0" err="1"/>
              <a:t>Purposes</a:t>
            </a:r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85350" y="1690689"/>
            <a:ext cx="4443799" cy="4351338"/>
          </a:xfrm>
        </p:spPr>
        <p:txBody>
          <a:bodyPr>
            <a:normAutofit fontScale="85000" lnSpcReduction="10000"/>
          </a:bodyPr>
          <a:lstStyle/>
          <a:p>
            <a:r>
              <a:rPr lang="cy-GB" dirty="0"/>
              <a:t>Dysgwyr uchelgeisiol, galluog sy’n barod i ddysgu drwy gydol eu hoes</a:t>
            </a:r>
          </a:p>
          <a:p>
            <a:r>
              <a:rPr lang="cy-GB" dirty="0"/>
              <a:t>Cyfranwyr mentrus, creadigol sy’n barod i chwarae eu rhan yn llawn yn eu bywyd a’u gwaith</a:t>
            </a:r>
          </a:p>
          <a:p>
            <a:r>
              <a:rPr lang="cy-GB" dirty="0"/>
              <a:t>Dinasyddion egwyddorol, gwybodus yng Nghymru a’r byd</a:t>
            </a:r>
          </a:p>
          <a:p>
            <a:r>
              <a:rPr lang="cy-GB" dirty="0"/>
              <a:t>Unigolion iach, hyderus sy’n barod i fyw bywyd gan wireddu eu dyheadau fel aelodau gwerthfawr o gymdeithas.</a:t>
            </a:r>
            <a:endParaRPr lang="cy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699871"/>
            <a:ext cx="3886200" cy="4351338"/>
          </a:xfrm>
        </p:spPr>
        <p:txBody>
          <a:bodyPr>
            <a:normAutofit fontScale="85000" lnSpcReduction="10000"/>
          </a:bodyPr>
          <a:lstStyle/>
          <a:p>
            <a:r>
              <a:rPr lang="cy-GB" noProof="0" dirty="0" err="1"/>
              <a:t>Ambitious</a:t>
            </a:r>
            <a:r>
              <a:rPr lang="cy-GB" noProof="0" dirty="0"/>
              <a:t> </a:t>
            </a:r>
            <a:r>
              <a:rPr lang="cy-GB" noProof="0" dirty="0" err="1"/>
              <a:t>capable</a:t>
            </a:r>
            <a:r>
              <a:rPr lang="cy-GB" noProof="0" dirty="0"/>
              <a:t> </a:t>
            </a:r>
            <a:r>
              <a:rPr lang="cy-GB" noProof="0" dirty="0" err="1"/>
              <a:t>learners</a:t>
            </a:r>
            <a:r>
              <a:rPr lang="cy-GB" noProof="0" dirty="0"/>
              <a:t>, </a:t>
            </a:r>
            <a:r>
              <a:rPr lang="cy-GB" noProof="0" dirty="0" err="1"/>
              <a:t>ready</a:t>
            </a:r>
            <a:r>
              <a:rPr lang="cy-GB" noProof="0" dirty="0"/>
              <a:t> to </a:t>
            </a:r>
            <a:r>
              <a:rPr lang="cy-GB" noProof="0" dirty="0" err="1"/>
              <a:t>learn</a:t>
            </a:r>
            <a:r>
              <a:rPr lang="cy-GB" noProof="0" dirty="0"/>
              <a:t> </a:t>
            </a:r>
            <a:r>
              <a:rPr lang="cy-GB" noProof="0" dirty="0" err="1"/>
              <a:t>throughout</a:t>
            </a:r>
            <a:r>
              <a:rPr lang="cy-GB" noProof="0" dirty="0"/>
              <a:t> </a:t>
            </a:r>
            <a:r>
              <a:rPr lang="cy-GB" noProof="0" dirty="0" err="1"/>
              <a:t>their</a:t>
            </a:r>
            <a:r>
              <a:rPr lang="cy-GB" noProof="0" dirty="0"/>
              <a:t> </a:t>
            </a:r>
            <a:r>
              <a:rPr lang="cy-GB" noProof="0" dirty="0" err="1"/>
              <a:t>lives</a:t>
            </a:r>
            <a:endParaRPr lang="cy-GB" noProof="0" dirty="0"/>
          </a:p>
          <a:p>
            <a:r>
              <a:rPr lang="cy-GB" noProof="0" dirty="0" err="1"/>
              <a:t>Enterprising</a:t>
            </a:r>
            <a:r>
              <a:rPr lang="cy-GB" noProof="0" dirty="0"/>
              <a:t>, </a:t>
            </a:r>
            <a:r>
              <a:rPr lang="cy-GB" noProof="0" dirty="0" err="1"/>
              <a:t>creative</a:t>
            </a:r>
            <a:r>
              <a:rPr lang="cy-GB" noProof="0" dirty="0"/>
              <a:t> </a:t>
            </a:r>
            <a:r>
              <a:rPr lang="cy-GB" noProof="0" dirty="0" err="1"/>
              <a:t>contributors</a:t>
            </a:r>
            <a:r>
              <a:rPr lang="cy-GB" noProof="0" dirty="0"/>
              <a:t>, </a:t>
            </a:r>
            <a:r>
              <a:rPr lang="cy-GB" noProof="0" dirty="0" err="1"/>
              <a:t>ready</a:t>
            </a:r>
            <a:r>
              <a:rPr lang="cy-GB" noProof="0" dirty="0"/>
              <a:t> to </a:t>
            </a:r>
            <a:r>
              <a:rPr lang="cy-GB" noProof="0" dirty="0" err="1"/>
              <a:t>play</a:t>
            </a:r>
            <a:r>
              <a:rPr lang="cy-GB" noProof="0" dirty="0"/>
              <a:t> a </a:t>
            </a:r>
            <a:r>
              <a:rPr lang="cy-GB" noProof="0" dirty="0" err="1"/>
              <a:t>full</a:t>
            </a:r>
            <a:r>
              <a:rPr lang="cy-GB" noProof="0" dirty="0"/>
              <a:t> </a:t>
            </a:r>
            <a:r>
              <a:rPr lang="cy-GB" noProof="0" dirty="0" err="1"/>
              <a:t>part</a:t>
            </a:r>
            <a:r>
              <a:rPr lang="cy-GB" noProof="0" dirty="0"/>
              <a:t> </a:t>
            </a:r>
            <a:r>
              <a:rPr lang="cy-GB" noProof="0" dirty="0" err="1"/>
              <a:t>in</a:t>
            </a:r>
            <a:r>
              <a:rPr lang="cy-GB" noProof="0" dirty="0"/>
              <a:t> </a:t>
            </a:r>
            <a:r>
              <a:rPr lang="cy-GB" noProof="0" dirty="0" err="1"/>
              <a:t>life</a:t>
            </a:r>
            <a:r>
              <a:rPr lang="cy-GB" noProof="0" dirty="0"/>
              <a:t> </a:t>
            </a:r>
            <a:r>
              <a:rPr lang="cy-GB" noProof="0" dirty="0" err="1"/>
              <a:t>and</a:t>
            </a:r>
            <a:r>
              <a:rPr lang="cy-GB" noProof="0" dirty="0"/>
              <a:t> </a:t>
            </a:r>
            <a:r>
              <a:rPr lang="cy-GB" noProof="0" dirty="0" err="1"/>
              <a:t>work</a:t>
            </a:r>
            <a:endParaRPr lang="cy-GB" noProof="0" dirty="0"/>
          </a:p>
          <a:p>
            <a:r>
              <a:rPr lang="cy-GB" noProof="0" dirty="0" err="1"/>
              <a:t>Ethical</a:t>
            </a:r>
            <a:r>
              <a:rPr lang="cy-GB" noProof="0" dirty="0"/>
              <a:t>, </a:t>
            </a:r>
            <a:r>
              <a:rPr lang="cy-GB" noProof="0" dirty="0" err="1"/>
              <a:t>informed</a:t>
            </a:r>
            <a:r>
              <a:rPr lang="cy-GB" noProof="0" dirty="0"/>
              <a:t> </a:t>
            </a:r>
            <a:r>
              <a:rPr lang="cy-GB" noProof="0" dirty="0" err="1"/>
              <a:t>citizens</a:t>
            </a:r>
            <a:r>
              <a:rPr lang="cy-GB" noProof="0" dirty="0"/>
              <a:t> of Wales </a:t>
            </a:r>
            <a:r>
              <a:rPr lang="cy-GB" noProof="0" dirty="0" err="1"/>
              <a:t>and</a:t>
            </a:r>
            <a:r>
              <a:rPr lang="cy-GB" noProof="0" dirty="0"/>
              <a:t> the </a:t>
            </a:r>
            <a:r>
              <a:rPr lang="cy-GB" noProof="0" dirty="0" err="1"/>
              <a:t>world</a:t>
            </a:r>
            <a:endParaRPr lang="cy-GB" noProof="0" dirty="0"/>
          </a:p>
          <a:p>
            <a:r>
              <a:rPr lang="cy-GB" noProof="0" dirty="0" err="1"/>
              <a:t>Healthy</a:t>
            </a:r>
            <a:r>
              <a:rPr lang="cy-GB" noProof="0" dirty="0"/>
              <a:t>, </a:t>
            </a:r>
            <a:r>
              <a:rPr lang="cy-GB" noProof="0" dirty="0" err="1"/>
              <a:t>confident</a:t>
            </a:r>
            <a:r>
              <a:rPr lang="cy-GB" noProof="0" dirty="0"/>
              <a:t> </a:t>
            </a:r>
            <a:r>
              <a:rPr lang="cy-GB" noProof="0" dirty="0" err="1"/>
              <a:t>individuals</a:t>
            </a:r>
            <a:r>
              <a:rPr lang="cy-GB" noProof="0" dirty="0"/>
              <a:t>, </a:t>
            </a:r>
            <a:r>
              <a:rPr lang="cy-GB" noProof="0" dirty="0" err="1"/>
              <a:t>ready</a:t>
            </a:r>
            <a:r>
              <a:rPr lang="cy-GB" noProof="0" dirty="0"/>
              <a:t> to </a:t>
            </a:r>
            <a:r>
              <a:rPr lang="cy-GB" noProof="0" dirty="0" err="1"/>
              <a:t>lead</a:t>
            </a:r>
            <a:r>
              <a:rPr lang="cy-GB" noProof="0" dirty="0"/>
              <a:t> </a:t>
            </a:r>
            <a:r>
              <a:rPr lang="cy-GB" noProof="0" dirty="0" err="1"/>
              <a:t>fulfilling</a:t>
            </a:r>
            <a:r>
              <a:rPr lang="cy-GB" noProof="0" dirty="0"/>
              <a:t> </a:t>
            </a:r>
            <a:r>
              <a:rPr lang="cy-GB" noProof="0" dirty="0" err="1"/>
              <a:t>lives</a:t>
            </a:r>
            <a:r>
              <a:rPr lang="cy-GB" noProof="0" dirty="0"/>
              <a:t> as </a:t>
            </a:r>
            <a:r>
              <a:rPr lang="cy-GB" noProof="0" dirty="0" err="1"/>
              <a:t>valued</a:t>
            </a:r>
            <a:r>
              <a:rPr lang="cy-GB" noProof="0" dirty="0"/>
              <a:t> </a:t>
            </a:r>
            <a:r>
              <a:rPr lang="cy-GB" noProof="0" dirty="0" err="1"/>
              <a:t>members</a:t>
            </a:r>
            <a:r>
              <a:rPr lang="cy-GB" noProof="0" dirty="0"/>
              <a:t> of </a:t>
            </a:r>
            <a:r>
              <a:rPr lang="cy-GB" noProof="0" dirty="0" err="1"/>
              <a:t>society</a:t>
            </a:r>
            <a:endParaRPr lang="cy-GB" noProof="0" dirty="0"/>
          </a:p>
          <a:p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13412761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6DB5F3-0AEC-4886-980F-88FD9387AD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/>
              <a:t>Pedwar Diben y Cwricwlwm</a:t>
            </a:r>
            <a:br>
              <a:rPr lang="cy-GB" dirty="0"/>
            </a:br>
            <a:r>
              <a:rPr lang="cy-GB" dirty="0"/>
              <a:t>The </a:t>
            </a:r>
            <a:r>
              <a:rPr lang="cy-GB" noProof="0" dirty="0" err="1"/>
              <a:t>Four</a:t>
            </a:r>
            <a:r>
              <a:rPr lang="cy-GB" noProof="0" dirty="0"/>
              <a:t> </a:t>
            </a:r>
            <a:r>
              <a:rPr lang="cy-GB" noProof="0" dirty="0" err="1"/>
              <a:t>Purposes</a:t>
            </a:r>
            <a:r>
              <a:rPr lang="cy-GB" noProof="0" dirty="0"/>
              <a:t> of the </a:t>
            </a:r>
            <a:r>
              <a:rPr lang="cy-GB" noProof="0" dirty="0" err="1"/>
              <a:t>Curriculum</a:t>
            </a:r>
            <a:endParaRPr lang="cy-GB" noProof="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929DDF-5A4D-4792-B1F8-37AE7C3BD7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noProof="0" dirty="0">
                <a:hlinkClick r:id="rId3"/>
              </a:rPr>
              <a:t>http://d6vsczyu1rky0.cloudfront.net/32008_b/wp-content/uploads/2017/04/4-purposes-of-education.jpg</a:t>
            </a:r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13810622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b="1" noProof="0" dirty="0"/>
              <a:t>Y meysydd dysgu a phrofiad</a:t>
            </a:r>
            <a:br>
              <a:rPr lang="cy-GB" b="1" noProof="0" dirty="0"/>
            </a:br>
            <a:r>
              <a:rPr lang="cy-GB" b="1" noProof="0" dirty="0"/>
              <a:t>The </a:t>
            </a:r>
            <a:r>
              <a:rPr lang="cy-GB" b="1" noProof="0" dirty="0" err="1"/>
              <a:t>areas</a:t>
            </a:r>
            <a:r>
              <a:rPr lang="cy-GB" b="1" noProof="0" dirty="0"/>
              <a:t> of </a:t>
            </a:r>
            <a:r>
              <a:rPr lang="cy-GB" b="1" noProof="0" dirty="0" err="1"/>
              <a:t>learning</a:t>
            </a:r>
            <a:r>
              <a:rPr lang="cy-GB" b="1" noProof="0" dirty="0"/>
              <a:t> </a:t>
            </a:r>
            <a:r>
              <a:rPr lang="cy-GB" b="1" noProof="0" dirty="0" err="1"/>
              <a:t>and</a:t>
            </a:r>
            <a:r>
              <a:rPr lang="cy-GB" b="1" noProof="0" dirty="0"/>
              <a:t> </a:t>
            </a:r>
            <a:r>
              <a:rPr lang="cy-GB" b="1" noProof="0" dirty="0" err="1"/>
              <a:t>experience</a:t>
            </a:r>
            <a:r>
              <a:rPr lang="cy-GB" b="1" noProof="0" dirty="0"/>
              <a:t/>
            </a:r>
            <a:br>
              <a:rPr lang="cy-GB" b="1" noProof="0" dirty="0"/>
            </a:br>
            <a:endParaRPr lang="cy-GB" noProof="0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628650" y="1578490"/>
            <a:ext cx="3886200" cy="4351338"/>
          </a:xfrm>
        </p:spPr>
        <p:txBody>
          <a:bodyPr>
            <a:normAutofit lnSpcReduction="10000"/>
          </a:bodyPr>
          <a:lstStyle/>
          <a:p>
            <a:r>
              <a:rPr lang="cy-GB" dirty="0"/>
              <a:t>Y Celfyddydau Mynegiannol.</a:t>
            </a:r>
          </a:p>
          <a:p>
            <a:r>
              <a:rPr lang="cy-GB" dirty="0"/>
              <a:t>Iechyd a Lles.</a:t>
            </a:r>
          </a:p>
          <a:p>
            <a:r>
              <a:rPr lang="cy-GB" dirty="0"/>
              <a:t>Dyniaethau.</a:t>
            </a:r>
          </a:p>
          <a:p>
            <a:r>
              <a:rPr lang="cy-GB" dirty="0"/>
              <a:t>Ieithoedd, Llythrennedd a Chyfathrebu.</a:t>
            </a:r>
          </a:p>
          <a:p>
            <a:r>
              <a:rPr lang="cy-GB" dirty="0"/>
              <a:t>Mathemateg a Rhifedd.</a:t>
            </a:r>
          </a:p>
          <a:p>
            <a:r>
              <a:rPr lang="cy-GB" dirty="0"/>
              <a:t>Gwyddoniaeth a Thechnoleg.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629150" y="1578490"/>
            <a:ext cx="3886200" cy="4351338"/>
          </a:xfrm>
        </p:spPr>
        <p:txBody>
          <a:bodyPr>
            <a:normAutofit lnSpcReduction="10000"/>
          </a:bodyPr>
          <a:lstStyle/>
          <a:p>
            <a:pPr fontAlgn="base"/>
            <a:r>
              <a:rPr lang="cy-GB" noProof="0" dirty="0" err="1"/>
              <a:t>Expressive</a:t>
            </a:r>
            <a:r>
              <a:rPr lang="cy-GB" noProof="0" dirty="0"/>
              <a:t> </a:t>
            </a:r>
            <a:r>
              <a:rPr lang="cy-GB" noProof="0" dirty="0" err="1"/>
              <a:t>Arts</a:t>
            </a:r>
            <a:r>
              <a:rPr lang="cy-GB" noProof="0" dirty="0"/>
              <a:t>.</a:t>
            </a:r>
          </a:p>
          <a:p>
            <a:pPr fontAlgn="base"/>
            <a:r>
              <a:rPr lang="cy-GB" noProof="0" dirty="0" err="1"/>
              <a:t>Health</a:t>
            </a:r>
            <a:r>
              <a:rPr lang="cy-GB" noProof="0" dirty="0"/>
              <a:t> </a:t>
            </a:r>
            <a:r>
              <a:rPr lang="cy-GB" noProof="0" dirty="0" err="1"/>
              <a:t>and</a:t>
            </a:r>
            <a:r>
              <a:rPr lang="cy-GB" noProof="0" dirty="0"/>
              <a:t> Well-</a:t>
            </a:r>
            <a:r>
              <a:rPr lang="cy-GB" noProof="0" dirty="0" err="1"/>
              <a:t>being</a:t>
            </a:r>
            <a:r>
              <a:rPr lang="cy-GB" noProof="0" dirty="0"/>
              <a:t>.</a:t>
            </a:r>
          </a:p>
          <a:p>
            <a:pPr fontAlgn="base"/>
            <a:r>
              <a:rPr lang="cy-GB" noProof="0" dirty="0" err="1"/>
              <a:t>Humanities</a:t>
            </a:r>
            <a:r>
              <a:rPr lang="cy-GB" noProof="0" dirty="0"/>
              <a:t>.</a:t>
            </a:r>
          </a:p>
          <a:p>
            <a:pPr fontAlgn="base"/>
            <a:r>
              <a:rPr lang="cy-GB" noProof="0" dirty="0" err="1"/>
              <a:t>Languages</a:t>
            </a:r>
            <a:r>
              <a:rPr lang="cy-GB" noProof="0" dirty="0"/>
              <a:t>, </a:t>
            </a:r>
            <a:r>
              <a:rPr lang="cy-GB" noProof="0" dirty="0" err="1"/>
              <a:t>Literacy</a:t>
            </a:r>
            <a:r>
              <a:rPr lang="cy-GB" noProof="0" dirty="0"/>
              <a:t> </a:t>
            </a:r>
            <a:r>
              <a:rPr lang="cy-GB" noProof="0" dirty="0" err="1"/>
              <a:t>and</a:t>
            </a:r>
            <a:r>
              <a:rPr lang="cy-GB" noProof="0" dirty="0"/>
              <a:t> </a:t>
            </a:r>
            <a:r>
              <a:rPr lang="cy-GB" noProof="0" dirty="0" err="1"/>
              <a:t>Communication</a:t>
            </a:r>
            <a:r>
              <a:rPr lang="cy-GB" noProof="0" dirty="0"/>
              <a:t>.</a:t>
            </a:r>
          </a:p>
          <a:p>
            <a:pPr fontAlgn="base"/>
            <a:r>
              <a:rPr lang="cy-GB" noProof="0" dirty="0" err="1"/>
              <a:t>Mathematics</a:t>
            </a:r>
            <a:r>
              <a:rPr lang="cy-GB" noProof="0" dirty="0"/>
              <a:t> </a:t>
            </a:r>
            <a:r>
              <a:rPr lang="cy-GB" noProof="0" dirty="0" err="1"/>
              <a:t>and</a:t>
            </a:r>
            <a:r>
              <a:rPr lang="cy-GB" noProof="0" dirty="0"/>
              <a:t> </a:t>
            </a:r>
            <a:r>
              <a:rPr lang="cy-GB" noProof="0" dirty="0" err="1"/>
              <a:t>Numeracy</a:t>
            </a:r>
            <a:r>
              <a:rPr lang="cy-GB" noProof="0" dirty="0"/>
              <a:t>.</a:t>
            </a:r>
          </a:p>
          <a:p>
            <a:pPr fontAlgn="base"/>
            <a:r>
              <a:rPr lang="cy-GB" noProof="0" dirty="0" err="1"/>
              <a:t>Science</a:t>
            </a:r>
            <a:r>
              <a:rPr lang="cy-GB" noProof="0" dirty="0"/>
              <a:t> </a:t>
            </a:r>
            <a:r>
              <a:rPr lang="cy-GB" noProof="0" dirty="0" err="1"/>
              <a:t>and</a:t>
            </a:r>
            <a:r>
              <a:rPr lang="cy-GB" noProof="0" dirty="0"/>
              <a:t> </a:t>
            </a:r>
            <a:r>
              <a:rPr lang="cy-GB" noProof="0" dirty="0" err="1"/>
              <a:t>Technology</a:t>
            </a:r>
            <a:r>
              <a:rPr lang="cy-GB" noProof="0" dirty="0"/>
              <a:t>.</a:t>
            </a:r>
          </a:p>
          <a:p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34060317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noProof="0" dirty="0"/>
              <a:t>Beth yw Pwrpas Addysg? </a:t>
            </a:r>
            <a:br>
              <a:rPr lang="cy-GB" noProof="0" dirty="0"/>
            </a:br>
            <a:r>
              <a:rPr lang="cy-GB" noProof="0" dirty="0" err="1"/>
              <a:t>What</a:t>
            </a:r>
            <a:r>
              <a:rPr lang="cy-GB" noProof="0" dirty="0"/>
              <a:t> is </a:t>
            </a:r>
            <a:r>
              <a:rPr lang="cy-GB" noProof="0" dirty="0" err="1"/>
              <a:t>Education</a:t>
            </a:r>
            <a:r>
              <a:rPr lang="cy-GB" noProof="0" dirty="0"/>
              <a:t> </a:t>
            </a:r>
            <a:r>
              <a:rPr lang="cy-GB" noProof="0" dirty="0" err="1"/>
              <a:t>For</a:t>
            </a:r>
            <a:r>
              <a:rPr lang="cy-GB" noProof="0" dirty="0"/>
              <a:t>? (</a:t>
            </a:r>
            <a:r>
              <a:rPr lang="cy-GB" noProof="0" dirty="0" smtClean="0"/>
              <a:t>Alexander, </a:t>
            </a:r>
            <a:r>
              <a:rPr lang="cy-GB" noProof="0" dirty="0"/>
              <a:t>2016)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y-GB" dirty="0"/>
              <a:t>Tanio’r dychymyg</a:t>
            </a:r>
          </a:p>
          <a:p>
            <a:r>
              <a:rPr lang="cy-GB" dirty="0"/>
              <a:t>Ymgysylltu</a:t>
            </a:r>
          </a:p>
          <a:p>
            <a:r>
              <a:rPr lang="cy-GB" dirty="0"/>
              <a:t>Grymuso</a:t>
            </a:r>
          </a:p>
          <a:p>
            <a:r>
              <a:rPr lang="cy-GB" dirty="0"/>
              <a:t>Ymreolaeth</a:t>
            </a:r>
          </a:p>
          <a:p>
            <a:r>
              <a:rPr lang="cy-GB" dirty="0"/>
              <a:t>Annog parch a chydbwysedd</a:t>
            </a:r>
          </a:p>
          <a:p>
            <a:r>
              <a:rPr lang="cy-GB" dirty="0"/>
              <a:t>Hyrwyddo cyd-ddibyniaeth a chynaliadwyedd</a:t>
            </a:r>
          </a:p>
          <a:p>
            <a:r>
              <a:rPr lang="cy-GB" dirty="0"/>
              <a:t>Archwilio, gwybod, deall a gwneud synnwyr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y-GB" noProof="0" dirty="0"/>
              <a:t>  </a:t>
            </a:r>
            <a:r>
              <a:rPr lang="cy-GB" noProof="0" dirty="0" err="1"/>
              <a:t>Exciting</a:t>
            </a:r>
            <a:r>
              <a:rPr lang="cy-GB" noProof="0" dirty="0"/>
              <a:t> the </a:t>
            </a:r>
            <a:r>
              <a:rPr lang="cy-GB" noProof="0" dirty="0" err="1"/>
              <a:t>imagination</a:t>
            </a:r>
            <a:endParaRPr lang="cy-GB" noProof="0" dirty="0"/>
          </a:p>
          <a:p>
            <a:r>
              <a:rPr lang="cy-GB" noProof="0" dirty="0" err="1"/>
              <a:t>Engagement</a:t>
            </a:r>
            <a:endParaRPr lang="cy-GB" noProof="0" dirty="0"/>
          </a:p>
          <a:p>
            <a:r>
              <a:rPr lang="cy-GB" noProof="0" dirty="0" err="1"/>
              <a:t>Empowerment</a:t>
            </a:r>
            <a:endParaRPr lang="cy-GB" noProof="0" dirty="0"/>
          </a:p>
          <a:p>
            <a:r>
              <a:rPr lang="cy-GB" noProof="0" dirty="0" err="1"/>
              <a:t>Autonomy</a:t>
            </a:r>
            <a:endParaRPr lang="cy-GB" noProof="0" dirty="0"/>
          </a:p>
          <a:p>
            <a:r>
              <a:rPr lang="cy-GB" noProof="0" dirty="0" err="1"/>
              <a:t>Encouraging</a:t>
            </a:r>
            <a:r>
              <a:rPr lang="cy-GB" noProof="0" dirty="0"/>
              <a:t> </a:t>
            </a:r>
            <a:r>
              <a:rPr lang="cy-GB" noProof="0" dirty="0" err="1"/>
              <a:t>respect</a:t>
            </a:r>
            <a:r>
              <a:rPr lang="cy-GB" noProof="0" dirty="0"/>
              <a:t> </a:t>
            </a:r>
            <a:r>
              <a:rPr lang="cy-GB" noProof="0" dirty="0" err="1"/>
              <a:t>and</a:t>
            </a:r>
            <a:r>
              <a:rPr lang="cy-GB" noProof="0" dirty="0"/>
              <a:t> </a:t>
            </a:r>
            <a:r>
              <a:rPr lang="cy-GB" noProof="0" dirty="0" err="1"/>
              <a:t>reciprocity</a:t>
            </a:r>
            <a:endParaRPr lang="cy-GB" noProof="0" dirty="0"/>
          </a:p>
          <a:p>
            <a:r>
              <a:rPr lang="cy-GB" noProof="0" dirty="0" err="1"/>
              <a:t>Promoting</a:t>
            </a:r>
            <a:r>
              <a:rPr lang="cy-GB" noProof="0" dirty="0"/>
              <a:t> </a:t>
            </a:r>
            <a:r>
              <a:rPr lang="cy-GB" noProof="0" dirty="0" err="1"/>
              <a:t>interdependence</a:t>
            </a:r>
            <a:r>
              <a:rPr lang="cy-GB" noProof="0" dirty="0"/>
              <a:t> </a:t>
            </a:r>
            <a:r>
              <a:rPr lang="cy-GB" noProof="0" dirty="0" err="1"/>
              <a:t>and</a:t>
            </a:r>
            <a:r>
              <a:rPr lang="cy-GB" noProof="0" dirty="0"/>
              <a:t> </a:t>
            </a:r>
            <a:r>
              <a:rPr lang="cy-GB" noProof="0" dirty="0" err="1"/>
              <a:t>sustainability</a:t>
            </a:r>
            <a:r>
              <a:rPr lang="cy-GB" noProof="0" dirty="0"/>
              <a:t>. </a:t>
            </a:r>
          </a:p>
          <a:p>
            <a:r>
              <a:rPr lang="cy-GB" noProof="0" dirty="0" err="1"/>
              <a:t>Exploring</a:t>
            </a:r>
            <a:r>
              <a:rPr lang="cy-GB" noProof="0" dirty="0"/>
              <a:t>, </a:t>
            </a:r>
            <a:r>
              <a:rPr lang="cy-GB" noProof="0" dirty="0" err="1"/>
              <a:t>knowing</a:t>
            </a:r>
            <a:r>
              <a:rPr lang="cy-GB" noProof="0" dirty="0"/>
              <a:t>, </a:t>
            </a:r>
            <a:r>
              <a:rPr lang="cy-GB" noProof="0" dirty="0" err="1"/>
              <a:t>understanding</a:t>
            </a:r>
            <a:r>
              <a:rPr lang="cy-GB" noProof="0" dirty="0"/>
              <a:t> </a:t>
            </a:r>
            <a:r>
              <a:rPr lang="cy-GB" noProof="0" dirty="0" err="1"/>
              <a:t>and</a:t>
            </a:r>
            <a:r>
              <a:rPr lang="cy-GB" noProof="0" dirty="0"/>
              <a:t> </a:t>
            </a:r>
            <a:r>
              <a:rPr lang="cy-GB" noProof="0" dirty="0" err="1"/>
              <a:t>making</a:t>
            </a:r>
            <a:r>
              <a:rPr lang="cy-GB" noProof="0" dirty="0"/>
              <a:t> </a:t>
            </a:r>
            <a:r>
              <a:rPr lang="cy-GB" noProof="0" dirty="0" err="1"/>
              <a:t>sense</a:t>
            </a:r>
            <a:endParaRPr lang="cy-GB" noProof="0" dirty="0"/>
          </a:p>
          <a:p>
            <a:endParaRPr lang="cy-GB" noProof="0" dirty="0"/>
          </a:p>
          <a:p>
            <a:endParaRPr lang="cy-GB" noProof="0" dirty="0"/>
          </a:p>
          <a:p>
            <a:endParaRPr lang="cy-GB" noProof="0" dirty="0"/>
          </a:p>
          <a:p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18014079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/>
              <a:t>Elfen ganolog y Dyniaethau</a:t>
            </a:r>
            <a:r>
              <a:rPr lang="cy-GB" dirty="0">
                <a:solidFill>
                  <a:prstClr val="black"/>
                </a:solidFill>
              </a:rPr>
              <a:t> </a:t>
            </a:r>
            <a:br>
              <a:rPr lang="cy-GB" dirty="0">
                <a:solidFill>
                  <a:prstClr val="black"/>
                </a:solidFill>
              </a:rPr>
            </a:br>
            <a:r>
              <a:rPr lang="cy-GB" dirty="0">
                <a:solidFill>
                  <a:prstClr val="black"/>
                </a:solidFill>
              </a:rPr>
              <a:t>The </a:t>
            </a:r>
            <a:r>
              <a:rPr lang="cy-GB" dirty="0" err="1">
                <a:solidFill>
                  <a:prstClr val="black"/>
                </a:solidFill>
              </a:rPr>
              <a:t>centrality</a:t>
            </a:r>
            <a:r>
              <a:rPr lang="cy-GB" dirty="0">
                <a:solidFill>
                  <a:prstClr val="black"/>
                </a:solidFill>
              </a:rPr>
              <a:t> of the </a:t>
            </a:r>
            <a:r>
              <a:rPr lang="cy-GB" dirty="0" err="1">
                <a:solidFill>
                  <a:prstClr val="black"/>
                </a:solidFill>
              </a:rPr>
              <a:t>humanities</a:t>
            </a:r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662800"/>
            <a:ext cx="3886200" cy="4351338"/>
          </a:xfrm>
        </p:spPr>
        <p:txBody>
          <a:bodyPr>
            <a:normAutofit fontScale="70000" lnSpcReduction="20000"/>
          </a:bodyPr>
          <a:lstStyle/>
          <a:p>
            <a:r>
              <a:rPr lang="cy-GB" dirty="0"/>
              <a:t>Yn cynnwys hanes, daearyddiaeth, addysg grefyddol, astudiaethau busnes ac astudiaethau cymdeithasol.</a:t>
            </a:r>
          </a:p>
          <a:p>
            <a:r>
              <a:rPr lang="cy-GB" dirty="0"/>
              <a:t>Dull gweithredu cyfannol, integredig a rhyngddisgyblaethol.</a:t>
            </a:r>
          </a:p>
          <a:p>
            <a:r>
              <a:rPr lang="cy-GB" dirty="0"/>
              <a:t>Paratoi dysgwyr ar gyfer astudiaethau pellach.</a:t>
            </a:r>
          </a:p>
          <a:p>
            <a:r>
              <a:rPr lang="cy-GB" dirty="0"/>
              <a:t>Datblygu ymdeimlad o dreftadaeth a lle trwy eu cynefin, Cymru ac fel rhan o’r byd ehangach.</a:t>
            </a:r>
          </a:p>
          <a:p>
            <a:r>
              <a:rPr lang="cy-GB" dirty="0"/>
              <a:t>Cwmpasu’r gorffennol, y presennol a’r dyfodol, gan gynnwys rôl dysgwyr fel dinasyddion.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0" y="1662800"/>
            <a:ext cx="3886200" cy="4351338"/>
          </a:xfrm>
        </p:spPr>
        <p:txBody>
          <a:bodyPr>
            <a:normAutofit fontScale="70000" lnSpcReduction="20000"/>
          </a:bodyPr>
          <a:lstStyle/>
          <a:p>
            <a:r>
              <a:rPr lang="cy-GB" altLang="en-US" noProof="0" dirty="0" err="1">
                <a:latin typeface="Arial" panose="020B0604020202020204" pitchFamily="34" charset="0"/>
              </a:rPr>
              <a:t>Encompasses</a:t>
            </a:r>
            <a:r>
              <a:rPr lang="cy-GB" altLang="en-US" noProof="0" dirty="0">
                <a:latin typeface="Arial" panose="020B0604020202020204" pitchFamily="34" charset="0"/>
              </a:rPr>
              <a:t> </a:t>
            </a:r>
            <a:r>
              <a:rPr lang="cy-GB" altLang="en-US" noProof="0" dirty="0" err="1">
                <a:latin typeface="Arial" panose="020B0604020202020204" pitchFamily="34" charset="0"/>
              </a:rPr>
              <a:t>history</a:t>
            </a:r>
            <a:r>
              <a:rPr lang="cy-GB" altLang="en-US" noProof="0" dirty="0">
                <a:latin typeface="Arial" panose="020B0604020202020204" pitchFamily="34" charset="0"/>
              </a:rPr>
              <a:t>, </a:t>
            </a:r>
            <a:r>
              <a:rPr lang="cy-GB" altLang="en-US" noProof="0" dirty="0" err="1">
                <a:latin typeface="Arial" panose="020B0604020202020204" pitchFamily="34" charset="0"/>
              </a:rPr>
              <a:t>geography</a:t>
            </a:r>
            <a:r>
              <a:rPr lang="cy-GB" altLang="en-US" noProof="0" dirty="0">
                <a:latin typeface="Arial" panose="020B0604020202020204" pitchFamily="34" charset="0"/>
              </a:rPr>
              <a:t>, </a:t>
            </a:r>
            <a:r>
              <a:rPr lang="cy-GB" altLang="en-US" noProof="0" dirty="0" err="1">
                <a:latin typeface="Arial" panose="020B0604020202020204" pitchFamily="34" charset="0"/>
              </a:rPr>
              <a:t>religious</a:t>
            </a:r>
            <a:r>
              <a:rPr lang="cy-GB" altLang="en-US" noProof="0" dirty="0">
                <a:latin typeface="Arial" panose="020B0604020202020204" pitchFamily="34" charset="0"/>
              </a:rPr>
              <a:t> </a:t>
            </a:r>
            <a:r>
              <a:rPr lang="cy-GB" altLang="en-US" noProof="0" dirty="0" err="1">
                <a:latin typeface="Arial" panose="020B0604020202020204" pitchFamily="34" charset="0"/>
              </a:rPr>
              <a:t>education</a:t>
            </a:r>
            <a:r>
              <a:rPr lang="cy-GB" altLang="en-US" noProof="0" dirty="0">
                <a:latin typeface="Arial" panose="020B0604020202020204" pitchFamily="34" charset="0"/>
              </a:rPr>
              <a:t>, </a:t>
            </a:r>
            <a:r>
              <a:rPr lang="cy-GB" altLang="en-US" noProof="0" dirty="0" err="1">
                <a:latin typeface="Arial" panose="020B0604020202020204" pitchFamily="34" charset="0"/>
              </a:rPr>
              <a:t>business</a:t>
            </a:r>
            <a:r>
              <a:rPr lang="cy-GB" altLang="en-US" noProof="0" dirty="0">
                <a:latin typeface="Arial" panose="020B0604020202020204" pitchFamily="34" charset="0"/>
              </a:rPr>
              <a:t> </a:t>
            </a:r>
            <a:r>
              <a:rPr lang="cy-GB" altLang="en-US" noProof="0" dirty="0" err="1">
                <a:latin typeface="Arial" panose="020B0604020202020204" pitchFamily="34" charset="0"/>
              </a:rPr>
              <a:t>studies</a:t>
            </a:r>
            <a:r>
              <a:rPr lang="cy-GB" altLang="en-US" noProof="0" dirty="0">
                <a:latin typeface="Arial" panose="020B0604020202020204" pitchFamily="34" charset="0"/>
              </a:rPr>
              <a:t> </a:t>
            </a:r>
            <a:r>
              <a:rPr lang="cy-GB" altLang="en-US" noProof="0" dirty="0" err="1">
                <a:latin typeface="Arial" panose="020B0604020202020204" pitchFamily="34" charset="0"/>
              </a:rPr>
              <a:t>and</a:t>
            </a:r>
            <a:r>
              <a:rPr lang="cy-GB" altLang="en-US" noProof="0" dirty="0">
                <a:latin typeface="Arial" panose="020B0604020202020204" pitchFamily="34" charset="0"/>
              </a:rPr>
              <a:t> </a:t>
            </a:r>
            <a:r>
              <a:rPr lang="cy-GB" altLang="en-US" noProof="0" dirty="0" err="1">
                <a:latin typeface="Arial" panose="020B0604020202020204" pitchFamily="34" charset="0"/>
              </a:rPr>
              <a:t>social</a:t>
            </a:r>
            <a:r>
              <a:rPr lang="cy-GB" altLang="en-US" noProof="0" dirty="0">
                <a:latin typeface="Arial" panose="020B0604020202020204" pitchFamily="34" charset="0"/>
              </a:rPr>
              <a:t> </a:t>
            </a:r>
            <a:r>
              <a:rPr lang="cy-GB" altLang="en-US" noProof="0" dirty="0" err="1">
                <a:latin typeface="Arial" panose="020B0604020202020204" pitchFamily="34" charset="0"/>
              </a:rPr>
              <a:t>studies</a:t>
            </a:r>
            <a:r>
              <a:rPr lang="cy-GB" altLang="en-US" noProof="0" dirty="0">
                <a:latin typeface="Arial" panose="020B0604020202020204" pitchFamily="34" charset="0"/>
              </a:rPr>
              <a:t>. </a:t>
            </a:r>
          </a:p>
          <a:p>
            <a:r>
              <a:rPr lang="cy-GB" altLang="en-US" noProof="0" dirty="0" err="1">
                <a:latin typeface="Arial" panose="020B0604020202020204" pitchFamily="34" charset="0"/>
              </a:rPr>
              <a:t>Holistic</a:t>
            </a:r>
            <a:r>
              <a:rPr lang="cy-GB" altLang="en-US" noProof="0" dirty="0">
                <a:latin typeface="Arial" panose="020B0604020202020204" pitchFamily="34" charset="0"/>
              </a:rPr>
              <a:t>, </a:t>
            </a:r>
            <a:r>
              <a:rPr lang="cy-GB" altLang="en-US" noProof="0" dirty="0" err="1">
                <a:latin typeface="Arial" panose="020B0604020202020204" pitchFamily="34" charset="0"/>
              </a:rPr>
              <a:t>integrated</a:t>
            </a:r>
            <a:r>
              <a:rPr lang="cy-GB" altLang="en-US" noProof="0" dirty="0">
                <a:latin typeface="Arial" panose="020B0604020202020204" pitchFamily="34" charset="0"/>
              </a:rPr>
              <a:t> </a:t>
            </a:r>
            <a:r>
              <a:rPr lang="cy-GB" altLang="en-US" noProof="0" dirty="0" err="1">
                <a:latin typeface="Arial" panose="020B0604020202020204" pitchFamily="34" charset="0"/>
              </a:rPr>
              <a:t>and</a:t>
            </a:r>
            <a:r>
              <a:rPr lang="cy-GB" altLang="en-US" noProof="0" dirty="0">
                <a:latin typeface="Arial" panose="020B0604020202020204" pitchFamily="34" charset="0"/>
              </a:rPr>
              <a:t> </a:t>
            </a:r>
            <a:r>
              <a:rPr lang="cy-GB" altLang="en-US" noProof="0" dirty="0" err="1">
                <a:latin typeface="Arial" panose="020B0604020202020204" pitchFamily="34" charset="0"/>
              </a:rPr>
              <a:t>interdisciplinary</a:t>
            </a:r>
            <a:r>
              <a:rPr lang="cy-GB" altLang="en-US" noProof="0" dirty="0">
                <a:latin typeface="Arial" panose="020B0604020202020204" pitchFamily="34" charset="0"/>
              </a:rPr>
              <a:t> </a:t>
            </a:r>
            <a:r>
              <a:rPr lang="cy-GB" altLang="en-US" noProof="0" dirty="0" err="1">
                <a:latin typeface="Arial" panose="020B0604020202020204" pitchFamily="34" charset="0"/>
              </a:rPr>
              <a:t>approach</a:t>
            </a:r>
            <a:r>
              <a:rPr lang="cy-GB" altLang="en-US" noProof="0" dirty="0">
                <a:latin typeface="Arial" panose="020B0604020202020204" pitchFamily="34" charset="0"/>
              </a:rPr>
              <a:t>.</a:t>
            </a:r>
          </a:p>
          <a:p>
            <a:r>
              <a:rPr lang="cy-GB" altLang="en-US" noProof="0" dirty="0" err="1">
                <a:latin typeface="Arial" panose="020B0604020202020204" pitchFamily="34" charset="0"/>
              </a:rPr>
              <a:t>Prepares</a:t>
            </a:r>
            <a:r>
              <a:rPr lang="cy-GB" altLang="en-US" noProof="0" dirty="0">
                <a:latin typeface="Arial" panose="020B0604020202020204" pitchFamily="34" charset="0"/>
              </a:rPr>
              <a:t> </a:t>
            </a:r>
            <a:r>
              <a:rPr lang="cy-GB" altLang="en-US" noProof="0" dirty="0" err="1">
                <a:latin typeface="Arial" panose="020B0604020202020204" pitchFamily="34" charset="0"/>
              </a:rPr>
              <a:t>learners</a:t>
            </a:r>
            <a:r>
              <a:rPr lang="cy-GB" altLang="en-US" noProof="0" dirty="0">
                <a:latin typeface="Arial" panose="020B0604020202020204" pitchFamily="34" charset="0"/>
              </a:rPr>
              <a:t> </a:t>
            </a:r>
            <a:r>
              <a:rPr lang="cy-GB" altLang="en-US" noProof="0" dirty="0" err="1">
                <a:latin typeface="Arial" panose="020B0604020202020204" pitchFamily="34" charset="0"/>
              </a:rPr>
              <a:t>for</a:t>
            </a:r>
            <a:r>
              <a:rPr lang="cy-GB" altLang="en-US" noProof="0" dirty="0">
                <a:latin typeface="Arial" panose="020B0604020202020204" pitchFamily="34" charset="0"/>
              </a:rPr>
              <a:t> </a:t>
            </a:r>
            <a:r>
              <a:rPr lang="cy-GB" altLang="en-US" noProof="0" dirty="0" err="1">
                <a:latin typeface="Arial" panose="020B0604020202020204" pitchFamily="34" charset="0"/>
              </a:rPr>
              <a:t>further</a:t>
            </a:r>
            <a:r>
              <a:rPr lang="cy-GB" altLang="en-US" noProof="0" dirty="0">
                <a:latin typeface="Arial" panose="020B0604020202020204" pitchFamily="34" charset="0"/>
              </a:rPr>
              <a:t> </a:t>
            </a:r>
            <a:r>
              <a:rPr lang="cy-GB" altLang="en-US" noProof="0" dirty="0" err="1">
                <a:latin typeface="Arial" panose="020B0604020202020204" pitchFamily="34" charset="0"/>
              </a:rPr>
              <a:t>studies</a:t>
            </a:r>
            <a:r>
              <a:rPr lang="cy-GB" altLang="en-US" noProof="0" dirty="0">
                <a:latin typeface="Arial" panose="020B0604020202020204" pitchFamily="34" charset="0"/>
              </a:rPr>
              <a:t>.</a:t>
            </a:r>
          </a:p>
          <a:p>
            <a:r>
              <a:rPr lang="cy-GB" altLang="en-US" noProof="0" dirty="0" err="1">
                <a:latin typeface="Arial" panose="020B0604020202020204" pitchFamily="34" charset="0"/>
              </a:rPr>
              <a:t>Develops</a:t>
            </a:r>
            <a:r>
              <a:rPr lang="cy-GB" altLang="en-US" noProof="0" dirty="0">
                <a:latin typeface="Arial" panose="020B0604020202020204" pitchFamily="34" charset="0"/>
              </a:rPr>
              <a:t> a </a:t>
            </a:r>
            <a:r>
              <a:rPr lang="cy-GB" altLang="en-US" noProof="0" dirty="0" err="1">
                <a:latin typeface="Arial" panose="020B0604020202020204" pitchFamily="34" charset="0"/>
              </a:rPr>
              <a:t>sense</a:t>
            </a:r>
            <a:r>
              <a:rPr lang="cy-GB" altLang="en-US" noProof="0" dirty="0">
                <a:latin typeface="Arial" panose="020B0604020202020204" pitchFamily="34" charset="0"/>
              </a:rPr>
              <a:t> of </a:t>
            </a:r>
            <a:r>
              <a:rPr lang="cy-GB" altLang="en-US" noProof="0" dirty="0" err="1">
                <a:latin typeface="Arial" panose="020B0604020202020204" pitchFamily="34" charset="0"/>
              </a:rPr>
              <a:t>heritage</a:t>
            </a:r>
            <a:r>
              <a:rPr lang="cy-GB" altLang="en-US" noProof="0" dirty="0">
                <a:latin typeface="Arial" panose="020B0604020202020204" pitchFamily="34" charset="0"/>
              </a:rPr>
              <a:t> </a:t>
            </a:r>
            <a:r>
              <a:rPr lang="cy-GB" altLang="en-US" noProof="0" dirty="0" err="1">
                <a:latin typeface="Arial" panose="020B0604020202020204" pitchFamily="34" charset="0"/>
              </a:rPr>
              <a:t>and</a:t>
            </a:r>
            <a:r>
              <a:rPr lang="cy-GB" altLang="en-US" noProof="0" dirty="0">
                <a:latin typeface="Arial" panose="020B0604020202020204" pitchFamily="34" charset="0"/>
              </a:rPr>
              <a:t> </a:t>
            </a:r>
            <a:r>
              <a:rPr lang="cy-GB" altLang="en-US" noProof="0" dirty="0" err="1">
                <a:latin typeface="Arial" panose="020B0604020202020204" pitchFamily="34" charset="0"/>
              </a:rPr>
              <a:t>place</a:t>
            </a:r>
            <a:r>
              <a:rPr lang="cy-GB" altLang="en-US" noProof="0" dirty="0">
                <a:latin typeface="Arial" panose="020B0604020202020204" pitchFamily="34" charset="0"/>
              </a:rPr>
              <a:t> </a:t>
            </a:r>
            <a:r>
              <a:rPr lang="cy-GB" altLang="en-US" noProof="0" dirty="0" err="1">
                <a:latin typeface="Arial" panose="020B0604020202020204" pitchFamily="34" charset="0"/>
              </a:rPr>
              <a:t>through</a:t>
            </a:r>
            <a:r>
              <a:rPr lang="cy-GB" altLang="en-US" noProof="0" dirty="0">
                <a:latin typeface="Arial" panose="020B0604020202020204" pitchFamily="34" charset="0"/>
              </a:rPr>
              <a:t> </a:t>
            </a:r>
            <a:r>
              <a:rPr lang="cy-GB" altLang="en-US" noProof="0" dirty="0" err="1">
                <a:latin typeface="Arial" panose="020B0604020202020204" pitchFamily="34" charset="0"/>
              </a:rPr>
              <a:t>their</a:t>
            </a:r>
            <a:r>
              <a:rPr lang="cy-GB" altLang="en-US" noProof="0" dirty="0">
                <a:latin typeface="Arial" panose="020B0604020202020204" pitchFamily="34" charset="0"/>
              </a:rPr>
              <a:t> </a:t>
            </a:r>
            <a:r>
              <a:rPr lang="cy-GB" altLang="en-US" i="1" noProof="0" dirty="0">
                <a:latin typeface="Arial" panose="020B0604020202020204" pitchFamily="34" charset="0"/>
              </a:rPr>
              <a:t>cynefin</a:t>
            </a:r>
            <a:r>
              <a:rPr lang="cy-GB" altLang="en-US" noProof="0" dirty="0">
                <a:latin typeface="Arial" panose="020B0604020202020204" pitchFamily="34" charset="0"/>
              </a:rPr>
              <a:t>, Wales </a:t>
            </a:r>
            <a:r>
              <a:rPr lang="cy-GB" altLang="en-US" noProof="0" dirty="0" err="1">
                <a:latin typeface="Arial" panose="020B0604020202020204" pitchFamily="34" charset="0"/>
              </a:rPr>
              <a:t>and</a:t>
            </a:r>
            <a:r>
              <a:rPr lang="cy-GB" altLang="en-US" noProof="0" dirty="0">
                <a:latin typeface="Arial" panose="020B0604020202020204" pitchFamily="34" charset="0"/>
              </a:rPr>
              <a:t> as </a:t>
            </a:r>
            <a:r>
              <a:rPr lang="cy-GB" altLang="en-US" noProof="0" dirty="0" err="1">
                <a:latin typeface="Arial" panose="020B0604020202020204" pitchFamily="34" charset="0"/>
              </a:rPr>
              <a:t>part</a:t>
            </a:r>
            <a:r>
              <a:rPr lang="cy-GB" altLang="en-US" noProof="0" dirty="0">
                <a:latin typeface="Arial" panose="020B0604020202020204" pitchFamily="34" charset="0"/>
              </a:rPr>
              <a:t> of the </a:t>
            </a:r>
            <a:r>
              <a:rPr lang="cy-GB" altLang="en-US" noProof="0" dirty="0" err="1">
                <a:latin typeface="Arial" panose="020B0604020202020204" pitchFamily="34" charset="0"/>
              </a:rPr>
              <a:t>wider</a:t>
            </a:r>
            <a:r>
              <a:rPr lang="cy-GB" altLang="en-US" noProof="0" dirty="0">
                <a:latin typeface="Arial" panose="020B0604020202020204" pitchFamily="34" charset="0"/>
              </a:rPr>
              <a:t> </a:t>
            </a:r>
            <a:r>
              <a:rPr lang="cy-GB" altLang="en-US" noProof="0" dirty="0" err="1">
                <a:latin typeface="Arial" panose="020B0604020202020204" pitchFamily="34" charset="0"/>
              </a:rPr>
              <a:t>world</a:t>
            </a:r>
            <a:r>
              <a:rPr lang="cy-GB" altLang="en-US" noProof="0" dirty="0">
                <a:latin typeface="Arial" panose="020B0604020202020204" pitchFamily="34" charset="0"/>
              </a:rPr>
              <a:t>.</a:t>
            </a:r>
          </a:p>
          <a:p>
            <a:r>
              <a:rPr lang="cy-GB" altLang="en-US" noProof="0" dirty="0" err="1">
                <a:latin typeface="Arial" panose="020B0604020202020204" pitchFamily="34" charset="0"/>
              </a:rPr>
              <a:t>Encompasses</a:t>
            </a:r>
            <a:r>
              <a:rPr lang="cy-GB" altLang="en-US" noProof="0" dirty="0">
                <a:latin typeface="Arial" panose="020B0604020202020204" pitchFamily="34" charset="0"/>
              </a:rPr>
              <a:t> past, </a:t>
            </a:r>
            <a:r>
              <a:rPr lang="cy-GB" altLang="en-US" noProof="0" dirty="0" err="1">
                <a:latin typeface="Arial" panose="020B0604020202020204" pitchFamily="34" charset="0"/>
              </a:rPr>
              <a:t>present</a:t>
            </a:r>
            <a:r>
              <a:rPr lang="cy-GB" altLang="en-US" noProof="0" dirty="0">
                <a:latin typeface="Arial" panose="020B0604020202020204" pitchFamily="34" charset="0"/>
              </a:rPr>
              <a:t> </a:t>
            </a:r>
            <a:r>
              <a:rPr lang="cy-GB" altLang="en-US" noProof="0" dirty="0" err="1">
                <a:latin typeface="Arial" panose="020B0604020202020204" pitchFamily="34" charset="0"/>
              </a:rPr>
              <a:t>and</a:t>
            </a:r>
            <a:r>
              <a:rPr lang="cy-GB" altLang="en-US" noProof="0" dirty="0">
                <a:latin typeface="Arial" panose="020B0604020202020204" pitchFamily="34" charset="0"/>
              </a:rPr>
              <a:t> </a:t>
            </a:r>
            <a:r>
              <a:rPr lang="cy-GB" altLang="en-US" noProof="0" dirty="0" err="1">
                <a:latin typeface="Arial" panose="020B0604020202020204" pitchFamily="34" charset="0"/>
              </a:rPr>
              <a:t>future</a:t>
            </a:r>
            <a:r>
              <a:rPr lang="cy-GB" altLang="en-US" noProof="0" dirty="0">
                <a:latin typeface="Arial" panose="020B0604020202020204" pitchFamily="34" charset="0"/>
              </a:rPr>
              <a:t>, </a:t>
            </a:r>
            <a:r>
              <a:rPr lang="cy-GB" altLang="en-US" noProof="0" dirty="0" err="1">
                <a:latin typeface="Arial" panose="020B0604020202020204" pitchFamily="34" charset="0"/>
              </a:rPr>
              <a:t>including</a:t>
            </a:r>
            <a:r>
              <a:rPr lang="cy-GB" altLang="en-US" noProof="0" dirty="0">
                <a:latin typeface="Arial" panose="020B0604020202020204" pitchFamily="34" charset="0"/>
              </a:rPr>
              <a:t> the </a:t>
            </a:r>
            <a:r>
              <a:rPr lang="cy-GB" altLang="en-US" noProof="0" dirty="0" err="1">
                <a:latin typeface="Arial" panose="020B0604020202020204" pitchFamily="34" charset="0"/>
              </a:rPr>
              <a:t>role</a:t>
            </a:r>
            <a:r>
              <a:rPr lang="cy-GB" altLang="en-US" noProof="0" dirty="0">
                <a:latin typeface="Arial" panose="020B0604020202020204" pitchFamily="34" charset="0"/>
              </a:rPr>
              <a:t> of </a:t>
            </a:r>
            <a:r>
              <a:rPr lang="cy-GB" altLang="en-US" noProof="0" dirty="0" err="1">
                <a:latin typeface="Arial" panose="020B0604020202020204" pitchFamily="34" charset="0"/>
              </a:rPr>
              <a:t>learners</a:t>
            </a:r>
            <a:r>
              <a:rPr lang="cy-GB" altLang="en-US" noProof="0" dirty="0">
                <a:latin typeface="Arial" panose="020B0604020202020204" pitchFamily="34" charset="0"/>
              </a:rPr>
              <a:t> as </a:t>
            </a:r>
            <a:r>
              <a:rPr lang="cy-GB" altLang="en-US" noProof="0" dirty="0" err="1">
                <a:latin typeface="Arial" panose="020B0604020202020204" pitchFamily="34" charset="0"/>
              </a:rPr>
              <a:t>citizens</a:t>
            </a:r>
            <a:r>
              <a:rPr lang="cy-GB" altLang="en-US" noProof="0" dirty="0">
                <a:latin typeface="Arial" panose="020B0604020202020204" pitchFamily="34" charset="0"/>
              </a:rPr>
              <a:t>.</a:t>
            </a:r>
          </a:p>
          <a:p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232095614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>
                <a:solidFill>
                  <a:prstClr val="black"/>
                </a:solidFill>
              </a:rPr>
              <a:t>Elfen ganolog y Dyniaethau </a:t>
            </a:r>
            <a:br>
              <a:rPr lang="cy-GB" dirty="0">
                <a:solidFill>
                  <a:prstClr val="black"/>
                </a:solidFill>
              </a:rPr>
            </a:br>
            <a:r>
              <a:rPr lang="cy-GB" noProof="0" dirty="0"/>
              <a:t>The </a:t>
            </a:r>
            <a:r>
              <a:rPr lang="cy-GB" noProof="0" dirty="0" err="1"/>
              <a:t>centrality</a:t>
            </a:r>
            <a:r>
              <a:rPr lang="cy-GB" noProof="0" dirty="0"/>
              <a:t> of the </a:t>
            </a:r>
            <a:r>
              <a:rPr lang="cy-GB" noProof="0" dirty="0" err="1"/>
              <a:t>humanities</a:t>
            </a:r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y-GB" dirty="0"/>
              <a:t>Mae datblygu meddwl </a:t>
            </a:r>
            <a:r>
              <a:rPr lang="cy-GB" dirty="0" err="1"/>
              <a:t>ymchwilgar</a:t>
            </a:r>
            <a:r>
              <a:rPr lang="cy-GB" dirty="0"/>
              <a:t> yn galluogi dysgwyr i archwilio ac ymchwilio i’r byd, y gorffennol, y presennol a’r dyfodol drostyn </a:t>
            </a:r>
            <a:r>
              <a:rPr lang="cy-GB" dirty="0" err="1"/>
              <a:t>nhw’u</a:t>
            </a:r>
            <a:r>
              <a:rPr lang="cy-GB" dirty="0"/>
              <a:t> hunain.</a:t>
            </a:r>
          </a:p>
          <a:p>
            <a:r>
              <a:rPr lang="cy-GB" dirty="0"/>
              <a:t>Mae digwyddiadau a phrofiadau dynol yn gymhleth ac yn cael eu hamgyffred, eu dehongli a’u cynrychioli mewn ffyrdd gwahanol. </a:t>
            </a:r>
          </a:p>
          <a:p>
            <a:r>
              <a:rPr lang="cy-GB" dirty="0"/>
              <a:t>Mae ein byd naturiol yn amrywiol a dynamig, ac wedi’i ddylanwadu gan brosesau ffisegol a gweithredoedd dynol.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 marL="257175" indent="-257175">
              <a:spcBef>
                <a:spcPts val="0"/>
              </a:spcBef>
              <a:defRPr/>
            </a:pPr>
            <a:r>
              <a:rPr lang="cy-GB" noProof="0" dirty="0" err="1">
                <a:latin typeface="Arial" panose="020B0604020202020204" pitchFamily="34" charset="0"/>
              </a:rPr>
              <a:t>Developing</a:t>
            </a:r>
            <a:r>
              <a:rPr lang="cy-GB" noProof="0" dirty="0">
                <a:latin typeface="Arial" panose="020B0604020202020204" pitchFamily="34" charset="0"/>
              </a:rPr>
              <a:t> </a:t>
            </a:r>
            <a:r>
              <a:rPr lang="cy-GB" noProof="0" dirty="0" err="1">
                <a:latin typeface="Arial" panose="020B0604020202020204" pitchFamily="34" charset="0"/>
              </a:rPr>
              <a:t>an</a:t>
            </a:r>
            <a:r>
              <a:rPr lang="cy-GB" noProof="0" dirty="0">
                <a:latin typeface="Arial" panose="020B0604020202020204" pitchFamily="34" charset="0"/>
              </a:rPr>
              <a:t> </a:t>
            </a:r>
            <a:r>
              <a:rPr lang="cy-GB" noProof="0" dirty="0" err="1">
                <a:latin typeface="Arial" panose="020B0604020202020204" pitchFamily="34" charset="0"/>
              </a:rPr>
              <a:t>enquiring</a:t>
            </a:r>
            <a:r>
              <a:rPr lang="cy-GB" noProof="0" dirty="0">
                <a:latin typeface="Arial" panose="020B0604020202020204" pitchFamily="34" charset="0"/>
              </a:rPr>
              <a:t> </a:t>
            </a:r>
            <a:r>
              <a:rPr lang="cy-GB" noProof="0" dirty="0" err="1">
                <a:latin typeface="Arial" panose="020B0604020202020204" pitchFamily="34" charset="0"/>
              </a:rPr>
              <a:t>mind</a:t>
            </a:r>
            <a:r>
              <a:rPr lang="cy-GB" noProof="0" dirty="0">
                <a:latin typeface="Arial" panose="020B0604020202020204" pitchFamily="34" charset="0"/>
              </a:rPr>
              <a:t> </a:t>
            </a:r>
            <a:r>
              <a:rPr lang="cy-GB" noProof="0" dirty="0" err="1">
                <a:latin typeface="Arial" panose="020B0604020202020204" pitchFamily="34" charset="0"/>
              </a:rPr>
              <a:t>enables</a:t>
            </a:r>
            <a:r>
              <a:rPr lang="cy-GB" noProof="0" dirty="0">
                <a:latin typeface="Arial" panose="020B0604020202020204" pitchFamily="34" charset="0"/>
              </a:rPr>
              <a:t> </a:t>
            </a:r>
            <a:r>
              <a:rPr lang="cy-GB" noProof="0" dirty="0" err="1">
                <a:latin typeface="Arial" panose="020B0604020202020204" pitchFamily="34" charset="0"/>
              </a:rPr>
              <a:t>learners</a:t>
            </a:r>
            <a:r>
              <a:rPr lang="cy-GB" noProof="0" dirty="0">
                <a:latin typeface="Arial" panose="020B0604020202020204" pitchFamily="34" charset="0"/>
              </a:rPr>
              <a:t> to </a:t>
            </a:r>
            <a:r>
              <a:rPr lang="cy-GB" noProof="0" dirty="0" err="1">
                <a:latin typeface="Arial" panose="020B0604020202020204" pitchFamily="34" charset="0"/>
              </a:rPr>
              <a:t>explore</a:t>
            </a:r>
            <a:r>
              <a:rPr lang="cy-GB" noProof="0" dirty="0">
                <a:latin typeface="Arial" panose="020B0604020202020204" pitchFamily="34" charset="0"/>
              </a:rPr>
              <a:t> </a:t>
            </a:r>
            <a:r>
              <a:rPr lang="cy-GB" noProof="0" dirty="0" err="1">
                <a:latin typeface="Arial" panose="020B0604020202020204" pitchFamily="34" charset="0"/>
              </a:rPr>
              <a:t>and</a:t>
            </a:r>
            <a:r>
              <a:rPr lang="cy-GB" noProof="0" dirty="0">
                <a:latin typeface="Arial" panose="020B0604020202020204" pitchFamily="34" charset="0"/>
              </a:rPr>
              <a:t> </a:t>
            </a:r>
            <a:r>
              <a:rPr lang="cy-GB" noProof="0" dirty="0" err="1">
                <a:latin typeface="Arial" panose="020B0604020202020204" pitchFamily="34" charset="0"/>
              </a:rPr>
              <a:t>investigate</a:t>
            </a:r>
            <a:r>
              <a:rPr lang="cy-GB" noProof="0" dirty="0">
                <a:latin typeface="Arial" panose="020B0604020202020204" pitchFamily="34" charset="0"/>
              </a:rPr>
              <a:t> the </a:t>
            </a:r>
            <a:r>
              <a:rPr lang="cy-GB" noProof="0" dirty="0" err="1">
                <a:latin typeface="Arial" panose="020B0604020202020204" pitchFamily="34" charset="0"/>
              </a:rPr>
              <a:t>world</a:t>
            </a:r>
            <a:r>
              <a:rPr lang="cy-GB" noProof="0" dirty="0">
                <a:latin typeface="Arial" panose="020B0604020202020204" pitchFamily="34" charset="0"/>
              </a:rPr>
              <a:t>, past, </a:t>
            </a:r>
            <a:r>
              <a:rPr lang="cy-GB" noProof="0" dirty="0" err="1">
                <a:latin typeface="Arial" panose="020B0604020202020204" pitchFamily="34" charset="0"/>
              </a:rPr>
              <a:t>present</a:t>
            </a:r>
            <a:r>
              <a:rPr lang="cy-GB" noProof="0" dirty="0">
                <a:latin typeface="Arial" panose="020B0604020202020204" pitchFamily="34" charset="0"/>
              </a:rPr>
              <a:t> </a:t>
            </a:r>
            <a:r>
              <a:rPr lang="cy-GB" noProof="0" dirty="0" err="1">
                <a:latin typeface="Arial" panose="020B0604020202020204" pitchFamily="34" charset="0"/>
              </a:rPr>
              <a:t>and</a:t>
            </a:r>
            <a:r>
              <a:rPr lang="cy-GB" noProof="0" dirty="0">
                <a:latin typeface="Arial" panose="020B0604020202020204" pitchFamily="34" charset="0"/>
              </a:rPr>
              <a:t> </a:t>
            </a:r>
            <a:r>
              <a:rPr lang="cy-GB" noProof="0" dirty="0" err="1">
                <a:latin typeface="Arial" panose="020B0604020202020204" pitchFamily="34" charset="0"/>
              </a:rPr>
              <a:t>future</a:t>
            </a:r>
            <a:r>
              <a:rPr lang="cy-GB" noProof="0" dirty="0">
                <a:latin typeface="Arial" panose="020B0604020202020204" pitchFamily="34" charset="0"/>
              </a:rPr>
              <a:t>, </a:t>
            </a:r>
            <a:r>
              <a:rPr lang="cy-GB" noProof="0" dirty="0" err="1">
                <a:latin typeface="Arial" panose="020B0604020202020204" pitchFamily="34" charset="0"/>
              </a:rPr>
              <a:t>for</a:t>
            </a:r>
            <a:r>
              <a:rPr lang="cy-GB" noProof="0" dirty="0">
                <a:latin typeface="Arial" panose="020B0604020202020204" pitchFamily="34" charset="0"/>
              </a:rPr>
              <a:t> </a:t>
            </a:r>
            <a:r>
              <a:rPr lang="cy-GB" noProof="0" dirty="0" err="1">
                <a:latin typeface="Arial" panose="020B0604020202020204" pitchFamily="34" charset="0"/>
              </a:rPr>
              <a:t>themselves</a:t>
            </a:r>
            <a:r>
              <a:rPr lang="cy-GB" noProof="0" dirty="0">
                <a:latin typeface="Arial" panose="020B0604020202020204" pitchFamily="34" charset="0"/>
              </a:rPr>
              <a:t>. </a:t>
            </a:r>
          </a:p>
          <a:p>
            <a:pPr marL="257175" indent="-257175">
              <a:spcBef>
                <a:spcPts val="0"/>
              </a:spcBef>
              <a:defRPr/>
            </a:pPr>
            <a:r>
              <a:rPr lang="cy-GB" noProof="0" dirty="0" err="1">
                <a:latin typeface="Arial" panose="020B0604020202020204" pitchFamily="34" charset="0"/>
              </a:rPr>
              <a:t>Events</a:t>
            </a:r>
            <a:r>
              <a:rPr lang="cy-GB" noProof="0" dirty="0">
                <a:latin typeface="Arial" panose="020B0604020202020204" pitchFamily="34" charset="0"/>
              </a:rPr>
              <a:t> </a:t>
            </a:r>
            <a:r>
              <a:rPr lang="cy-GB" noProof="0" dirty="0" err="1">
                <a:latin typeface="Arial" panose="020B0604020202020204" pitchFamily="34" charset="0"/>
              </a:rPr>
              <a:t>and</a:t>
            </a:r>
            <a:r>
              <a:rPr lang="cy-GB" noProof="0" dirty="0">
                <a:latin typeface="Arial" panose="020B0604020202020204" pitchFamily="34" charset="0"/>
              </a:rPr>
              <a:t> </a:t>
            </a:r>
            <a:r>
              <a:rPr lang="cy-GB" noProof="0" dirty="0" err="1">
                <a:latin typeface="Arial" panose="020B0604020202020204" pitchFamily="34" charset="0"/>
              </a:rPr>
              <a:t>human</a:t>
            </a:r>
            <a:r>
              <a:rPr lang="cy-GB" noProof="0" dirty="0">
                <a:latin typeface="Arial" panose="020B0604020202020204" pitchFamily="34" charset="0"/>
              </a:rPr>
              <a:t> </a:t>
            </a:r>
            <a:r>
              <a:rPr lang="cy-GB" noProof="0" dirty="0" err="1">
                <a:latin typeface="Arial" panose="020B0604020202020204" pitchFamily="34" charset="0"/>
              </a:rPr>
              <a:t>experiences</a:t>
            </a:r>
            <a:r>
              <a:rPr lang="cy-GB" noProof="0" dirty="0">
                <a:latin typeface="Arial" panose="020B0604020202020204" pitchFamily="34" charset="0"/>
              </a:rPr>
              <a:t> </a:t>
            </a:r>
            <a:r>
              <a:rPr lang="cy-GB" noProof="0" dirty="0" err="1">
                <a:latin typeface="Arial" panose="020B0604020202020204" pitchFamily="34" charset="0"/>
              </a:rPr>
              <a:t>are</a:t>
            </a:r>
            <a:r>
              <a:rPr lang="cy-GB" noProof="0" dirty="0">
                <a:latin typeface="Arial" panose="020B0604020202020204" pitchFamily="34" charset="0"/>
              </a:rPr>
              <a:t> </a:t>
            </a:r>
            <a:r>
              <a:rPr lang="cy-GB" noProof="0" dirty="0" err="1">
                <a:latin typeface="Arial" panose="020B0604020202020204" pitchFamily="34" charset="0"/>
              </a:rPr>
              <a:t>complex</a:t>
            </a:r>
            <a:r>
              <a:rPr lang="cy-GB" noProof="0" dirty="0">
                <a:latin typeface="Arial" panose="020B0604020202020204" pitchFamily="34" charset="0"/>
              </a:rPr>
              <a:t> </a:t>
            </a:r>
            <a:r>
              <a:rPr lang="cy-GB" noProof="0" dirty="0" err="1">
                <a:latin typeface="Arial" panose="020B0604020202020204" pitchFamily="34" charset="0"/>
              </a:rPr>
              <a:t>and</a:t>
            </a:r>
            <a:r>
              <a:rPr lang="cy-GB" noProof="0" dirty="0">
                <a:latin typeface="Arial" panose="020B0604020202020204" pitchFamily="34" charset="0"/>
              </a:rPr>
              <a:t> </a:t>
            </a:r>
            <a:r>
              <a:rPr lang="cy-GB" noProof="0" dirty="0" err="1">
                <a:latin typeface="Arial" panose="020B0604020202020204" pitchFamily="34" charset="0"/>
              </a:rPr>
              <a:t>perceived</a:t>
            </a:r>
            <a:r>
              <a:rPr lang="cy-GB" noProof="0" dirty="0">
                <a:latin typeface="Arial" panose="020B0604020202020204" pitchFamily="34" charset="0"/>
              </a:rPr>
              <a:t>, </a:t>
            </a:r>
            <a:r>
              <a:rPr lang="cy-GB" noProof="0" dirty="0" err="1">
                <a:latin typeface="Arial" panose="020B0604020202020204" pitchFamily="34" charset="0"/>
              </a:rPr>
              <a:t>interpreted</a:t>
            </a:r>
            <a:r>
              <a:rPr lang="cy-GB" noProof="0" dirty="0">
                <a:latin typeface="Arial" panose="020B0604020202020204" pitchFamily="34" charset="0"/>
              </a:rPr>
              <a:t> </a:t>
            </a:r>
            <a:r>
              <a:rPr lang="cy-GB" noProof="0" dirty="0" err="1">
                <a:latin typeface="Arial" panose="020B0604020202020204" pitchFamily="34" charset="0"/>
              </a:rPr>
              <a:t>and</a:t>
            </a:r>
            <a:r>
              <a:rPr lang="cy-GB" noProof="0" dirty="0">
                <a:latin typeface="Arial" panose="020B0604020202020204" pitchFamily="34" charset="0"/>
              </a:rPr>
              <a:t> </a:t>
            </a:r>
            <a:r>
              <a:rPr lang="cy-GB" noProof="0" dirty="0" err="1">
                <a:latin typeface="Arial" panose="020B0604020202020204" pitchFamily="34" charset="0"/>
              </a:rPr>
              <a:t>represented</a:t>
            </a:r>
            <a:r>
              <a:rPr lang="cy-GB" noProof="0" dirty="0">
                <a:latin typeface="Arial" panose="020B0604020202020204" pitchFamily="34" charset="0"/>
              </a:rPr>
              <a:t> </a:t>
            </a:r>
            <a:r>
              <a:rPr lang="cy-GB" noProof="0" dirty="0" err="1">
                <a:latin typeface="Arial" panose="020B0604020202020204" pitchFamily="34" charset="0"/>
              </a:rPr>
              <a:t>in</a:t>
            </a:r>
            <a:r>
              <a:rPr lang="cy-GB" noProof="0" dirty="0">
                <a:latin typeface="Arial" panose="020B0604020202020204" pitchFamily="34" charset="0"/>
              </a:rPr>
              <a:t> </a:t>
            </a:r>
            <a:r>
              <a:rPr lang="cy-GB" noProof="0" dirty="0" err="1">
                <a:latin typeface="Arial" panose="020B0604020202020204" pitchFamily="34" charset="0"/>
              </a:rPr>
              <a:t>different</a:t>
            </a:r>
            <a:r>
              <a:rPr lang="cy-GB" noProof="0" dirty="0">
                <a:latin typeface="Arial" panose="020B0604020202020204" pitchFamily="34" charset="0"/>
              </a:rPr>
              <a:t> </a:t>
            </a:r>
            <a:r>
              <a:rPr lang="cy-GB" noProof="0" dirty="0" err="1">
                <a:latin typeface="Arial" panose="020B0604020202020204" pitchFamily="34" charset="0"/>
              </a:rPr>
              <a:t>ways</a:t>
            </a:r>
            <a:r>
              <a:rPr lang="cy-GB" noProof="0" dirty="0">
                <a:latin typeface="Arial" panose="020B0604020202020204" pitchFamily="34" charset="0"/>
              </a:rPr>
              <a:t>.</a:t>
            </a:r>
          </a:p>
          <a:p>
            <a:pPr marL="342900" lvl="0" indent="-342900">
              <a:lnSpc>
                <a:spcPct val="100000"/>
              </a:lnSpc>
              <a:spcBef>
                <a:spcPts val="0"/>
              </a:spcBef>
              <a:defRPr/>
            </a:pPr>
            <a:r>
              <a:rPr lang="cy-GB" noProof="0" dirty="0" err="1">
                <a:latin typeface="Arial" panose="020B0604020202020204" pitchFamily="34" charset="0"/>
              </a:rPr>
              <a:t>Our</a:t>
            </a:r>
            <a:r>
              <a:rPr lang="cy-GB" noProof="0" dirty="0">
                <a:latin typeface="Arial" panose="020B0604020202020204" pitchFamily="34" charset="0"/>
              </a:rPr>
              <a:t> </a:t>
            </a:r>
            <a:r>
              <a:rPr lang="cy-GB" noProof="0" dirty="0" err="1">
                <a:latin typeface="Arial" panose="020B0604020202020204" pitchFamily="34" charset="0"/>
              </a:rPr>
              <a:t>natural</a:t>
            </a:r>
            <a:r>
              <a:rPr lang="cy-GB" noProof="0" dirty="0">
                <a:latin typeface="Arial" panose="020B0604020202020204" pitchFamily="34" charset="0"/>
              </a:rPr>
              <a:t> </a:t>
            </a:r>
            <a:r>
              <a:rPr lang="cy-GB" noProof="0" dirty="0" err="1">
                <a:latin typeface="Arial" panose="020B0604020202020204" pitchFamily="34" charset="0"/>
              </a:rPr>
              <a:t>world</a:t>
            </a:r>
            <a:r>
              <a:rPr lang="cy-GB" noProof="0" dirty="0">
                <a:latin typeface="Arial" panose="020B0604020202020204" pitchFamily="34" charset="0"/>
              </a:rPr>
              <a:t> is </a:t>
            </a:r>
            <a:r>
              <a:rPr lang="cy-GB" noProof="0" dirty="0" err="1">
                <a:latin typeface="Arial" panose="020B0604020202020204" pitchFamily="34" charset="0"/>
              </a:rPr>
              <a:t>diverse</a:t>
            </a:r>
            <a:r>
              <a:rPr lang="cy-GB" noProof="0" dirty="0">
                <a:latin typeface="Arial" panose="020B0604020202020204" pitchFamily="34" charset="0"/>
              </a:rPr>
              <a:t> </a:t>
            </a:r>
            <a:r>
              <a:rPr lang="cy-GB" noProof="0" dirty="0" err="1">
                <a:latin typeface="Arial" panose="020B0604020202020204" pitchFamily="34" charset="0"/>
              </a:rPr>
              <a:t>and</a:t>
            </a:r>
            <a:r>
              <a:rPr lang="cy-GB" noProof="0" dirty="0">
                <a:latin typeface="Arial" panose="020B0604020202020204" pitchFamily="34" charset="0"/>
              </a:rPr>
              <a:t> </a:t>
            </a:r>
            <a:r>
              <a:rPr lang="cy-GB" noProof="0" dirty="0" err="1">
                <a:latin typeface="Arial" panose="020B0604020202020204" pitchFamily="34" charset="0"/>
              </a:rPr>
              <a:t>dynamic</a:t>
            </a:r>
            <a:r>
              <a:rPr lang="cy-GB" noProof="0" dirty="0">
                <a:latin typeface="Arial" panose="020B0604020202020204" pitchFamily="34" charset="0"/>
              </a:rPr>
              <a:t>, </a:t>
            </a:r>
            <a:r>
              <a:rPr lang="cy-GB" noProof="0" dirty="0" err="1">
                <a:latin typeface="Arial" panose="020B0604020202020204" pitchFamily="34" charset="0"/>
              </a:rPr>
              <a:t>influenced</a:t>
            </a:r>
            <a:r>
              <a:rPr lang="cy-GB" noProof="0" dirty="0">
                <a:latin typeface="Arial" panose="020B0604020202020204" pitchFamily="34" charset="0"/>
              </a:rPr>
              <a:t> by </a:t>
            </a:r>
            <a:r>
              <a:rPr lang="cy-GB" noProof="0" dirty="0" err="1">
                <a:latin typeface="Arial" panose="020B0604020202020204" pitchFamily="34" charset="0"/>
              </a:rPr>
              <a:t>physical</a:t>
            </a:r>
            <a:r>
              <a:rPr lang="cy-GB" noProof="0" dirty="0">
                <a:latin typeface="Arial" panose="020B0604020202020204" pitchFamily="34" charset="0"/>
              </a:rPr>
              <a:t> </a:t>
            </a:r>
            <a:r>
              <a:rPr lang="cy-GB" noProof="0" dirty="0" err="1">
                <a:latin typeface="Arial" panose="020B0604020202020204" pitchFamily="34" charset="0"/>
              </a:rPr>
              <a:t>processes</a:t>
            </a:r>
            <a:r>
              <a:rPr lang="cy-GB" noProof="0" dirty="0">
                <a:latin typeface="Arial" panose="020B0604020202020204" pitchFamily="34" charset="0"/>
              </a:rPr>
              <a:t> </a:t>
            </a:r>
            <a:r>
              <a:rPr lang="cy-GB" noProof="0" dirty="0" err="1">
                <a:latin typeface="Arial" panose="020B0604020202020204" pitchFamily="34" charset="0"/>
              </a:rPr>
              <a:t>and</a:t>
            </a:r>
            <a:r>
              <a:rPr lang="cy-GB" noProof="0" dirty="0">
                <a:latin typeface="Arial" panose="020B0604020202020204" pitchFamily="34" charset="0"/>
              </a:rPr>
              <a:t> </a:t>
            </a:r>
            <a:r>
              <a:rPr lang="cy-GB" noProof="0" dirty="0" err="1">
                <a:latin typeface="Arial" panose="020B0604020202020204" pitchFamily="34" charset="0"/>
              </a:rPr>
              <a:t>human</a:t>
            </a:r>
            <a:r>
              <a:rPr lang="cy-GB" noProof="0" dirty="0">
                <a:latin typeface="Arial" panose="020B0604020202020204" pitchFamily="34" charset="0"/>
              </a:rPr>
              <a:t> </a:t>
            </a:r>
            <a:r>
              <a:rPr lang="cy-GB" noProof="0" dirty="0" err="1">
                <a:latin typeface="Arial" panose="020B0604020202020204" pitchFamily="34" charset="0"/>
              </a:rPr>
              <a:t>actions</a:t>
            </a:r>
            <a:r>
              <a:rPr lang="cy-GB" noProof="0" dirty="0">
                <a:latin typeface="Arial" panose="020B0604020202020204" pitchFamily="34" charset="0"/>
              </a:rPr>
              <a:t>.</a:t>
            </a:r>
            <a:r>
              <a:rPr lang="cy-GB" sz="2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</a:t>
            </a:r>
            <a:endParaRPr lang="cy-GB" noProof="0" dirty="0">
              <a:latin typeface="Arial" panose="020B0604020202020204" pitchFamily="34" charset="0"/>
            </a:endParaRPr>
          </a:p>
          <a:p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377615738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>
                <a:solidFill>
                  <a:prstClr val="black"/>
                </a:solidFill>
              </a:rPr>
              <a:t>Elfen ganolog y Dyniaethau </a:t>
            </a:r>
            <a:br>
              <a:rPr lang="cy-GB" dirty="0">
                <a:solidFill>
                  <a:prstClr val="black"/>
                </a:solidFill>
              </a:rPr>
            </a:br>
            <a:r>
              <a:rPr lang="cy-GB" noProof="0" dirty="0"/>
              <a:t>The </a:t>
            </a:r>
            <a:r>
              <a:rPr lang="cy-GB" noProof="0" dirty="0" err="1"/>
              <a:t>centrality</a:t>
            </a:r>
            <a:r>
              <a:rPr lang="cy-GB" noProof="0" dirty="0"/>
              <a:t> of the </a:t>
            </a:r>
            <a:r>
              <a:rPr lang="cy-GB" noProof="0" dirty="0" err="1"/>
              <a:t>humanities</a:t>
            </a:r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y-GB" dirty="0"/>
              <a:t>Mae cymdeithasau dynol yn gymhleth ac amrywiol, ac yn cael eu llunio gan weithredoedd a chredoau dynol.</a:t>
            </a:r>
          </a:p>
          <a:p>
            <a:r>
              <a:rPr lang="cy-GB" dirty="0"/>
              <a:t>Mae dinasyddion gwybodus, hunanymwybodol yn mynd i’r afael â’r heriau a’r cyfleoedd sy’n wynebu dynoliaeth, ac yn gallu gweithredu’n ystyriol, yn foesegol ac yn  gynaliadwy.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marL="257175" indent="-257175">
              <a:spcBef>
                <a:spcPts val="0"/>
              </a:spcBef>
              <a:defRPr/>
            </a:pPr>
            <a:r>
              <a:rPr lang="cy-GB" noProof="0" dirty="0" err="1">
                <a:latin typeface="Arial" panose="020B0604020202020204" pitchFamily="34" charset="0"/>
              </a:rPr>
              <a:t>Human</a:t>
            </a:r>
            <a:r>
              <a:rPr lang="cy-GB" noProof="0" dirty="0">
                <a:latin typeface="Arial" panose="020B0604020202020204" pitchFamily="34" charset="0"/>
              </a:rPr>
              <a:t> </a:t>
            </a:r>
            <a:r>
              <a:rPr lang="cy-GB" noProof="0" dirty="0" err="1">
                <a:latin typeface="Arial" panose="020B0604020202020204" pitchFamily="34" charset="0"/>
              </a:rPr>
              <a:t>societies</a:t>
            </a:r>
            <a:r>
              <a:rPr lang="cy-GB" noProof="0" dirty="0">
                <a:latin typeface="Arial" panose="020B0604020202020204" pitchFamily="34" charset="0"/>
              </a:rPr>
              <a:t> </a:t>
            </a:r>
            <a:r>
              <a:rPr lang="cy-GB" noProof="0" dirty="0" err="1">
                <a:latin typeface="Arial" panose="020B0604020202020204" pitchFamily="34" charset="0"/>
              </a:rPr>
              <a:t>are</a:t>
            </a:r>
            <a:r>
              <a:rPr lang="cy-GB" noProof="0" dirty="0">
                <a:latin typeface="Arial" panose="020B0604020202020204" pitchFamily="34" charset="0"/>
              </a:rPr>
              <a:t> </a:t>
            </a:r>
            <a:r>
              <a:rPr lang="cy-GB" noProof="0" dirty="0" err="1">
                <a:latin typeface="Arial" panose="020B0604020202020204" pitchFamily="34" charset="0"/>
              </a:rPr>
              <a:t>complex</a:t>
            </a:r>
            <a:r>
              <a:rPr lang="cy-GB" noProof="0" dirty="0">
                <a:latin typeface="Arial" panose="020B0604020202020204" pitchFamily="34" charset="0"/>
              </a:rPr>
              <a:t> </a:t>
            </a:r>
            <a:r>
              <a:rPr lang="cy-GB" noProof="0" dirty="0" err="1">
                <a:latin typeface="Arial" panose="020B0604020202020204" pitchFamily="34" charset="0"/>
              </a:rPr>
              <a:t>and</a:t>
            </a:r>
            <a:r>
              <a:rPr lang="cy-GB" noProof="0" dirty="0">
                <a:latin typeface="Arial" panose="020B0604020202020204" pitchFamily="34" charset="0"/>
              </a:rPr>
              <a:t> </a:t>
            </a:r>
            <a:r>
              <a:rPr lang="cy-GB" noProof="0" dirty="0" err="1">
                <a:latin typeface="Arial" panose="020B0604020202020204" pitchFamily="34" charset="0"/>
              </a:rPr>
              <a:t>diverse</a:t>
            </a:r>
            <a:r>
              <a:rPr lang="cy-GB" noProof="0" dirty="0">
                <a:latin typeface="Arial" panose="020B0604020202020204" pitchFamily="34" charset="0"/>
              </a:rPr>
              <a:t>, </a:t>
            </a:r>
            <a:r>
              <a:rPr lang="cy-GB" noProof="0" dirty="0" err="1">
                <a:latin typeface="Arial" panose="020B0604020202020204" pitchFamily="34" charset="0"/>
              </a:rPr>
              <a:t>and</a:t>
            </a:r>
            <a:r>
              <a:rPr lang="cy-GB" noProof="0" dirty="0">
                <a:latin typeface="Arial" panose="020B0604020202020204" pitchFamily="34" charset="0"/>
              </a:rPr>
              <a:t> </a:t>
            </a:r>
            <a:r>
              <a:rPr lang="cy-GB" noProof="0" dirty="0" err="1">
                <a:latin typeface="Arial" panose="020B0604020202020204" pitchFamily="34" charset="0"/>
              </a:rPr>
              <a:t>are</a:t>
            </a:r>
            <a:r>
              <a:rPr lang="cy-GB" noProof="0" dirty="0">
                <a:latin typeface="Arial" panose="020B0604020202020204" pitchFamily="34" charset="0"/>
              </a:rPr>
              <a:t> </a:t>
            </a:r>
            <a:r>
              <a:rPr lang="cy-GB" noProof="0" dirty="0" err="1">
                <a:latin typeface="Arial" panose="020B0604020202020204" pitchFamily="34" charset="0"/>
              </a:rPr>
              <a:t>shaped</a:t>
            </a:r>
            <a:r>
              <a:rPr lang="cy-GB" noProof="0" dirty="0">
                <a:latin typeface="Arial" panose="020B0604020202020204" pitchFamily="34" charset="0"/>
              </a:rPr>
              <a:t> by </a:t>
            </a:r>
            <a:r>
              <a:rPr lang="cy-GB" noProof="0" dirty="0" err="1">
                <a:latin typeface="Arial" panose="020B0604020202020204" pitchFamily="34" charset="0"/>
              </a:rPr>
              <a:t>human</a:t>
            </a:r>
            <a:r>
              <a:rPr lang="cy-GB" noProof="0" dirty="0">
                <a:latin typeface="Arial" panose="020B0604020202020204" pitchFamily="34" charset="0"/>
              </a:rPr>
              <a:t> </a:t>
            </a:r>
            <a:r>
              <a:rPr lang="cy-GB" noProof="0" dirty="0" err="1">
                <a:latin typeface="Arial" panose="020B0604020202020204" pitchFamily="34" charset="0"/>
              </a:rPr>
              <a:t>actions</a:t>
            </a:r>
            <a:r>
              <a:rPr lang="cy-GB" noProof="0" dirty="0">
                <a:latin typeface="Arial" panose="020B0604020202020204" pitchFamily="34" charset="0"/>
              </a:rPr>
              <a:t> </a:t>
            </a:r>
            <a:r>
              <a:rPr lang="cy-GB" noProof="0" dirty="0" err="1">
                <a:latin typeface="Arial" panose="020B0604020202020204" pitchFamily="34" charset="0"/>
              </a:rPr>
              <a:t>and</a:t>
            </a:r>
            <a:r>
              <a:rPr lang="cy-GB" noProof="0" dirty="0">
                <a:latin typeface="Arial" panose="020B0604020202020204" pitchFamily="34" charset="0"/>
              </a:rPr>
              <a:t> </a:t>
            </a:r>
            <a:r>
              <a:rPr lang="cy-GB" noProof="0" dirty="0" err="1">
                <a:latin typeface="Arial" panose="020B0604020202020204" pitchFamily="34" charset="0"/>
              </a:rPr>
              <a:t>beliefs</a:t>
            </a:r>
            <a:r>
              <a:rPr lang="cy-GB" noProof="0" dirty="0">
                <a:latin typeface="Arial" panose="020B0604020202020204" pitchFamily="34" charset="0"/>
              </a:rPr>
              <a:t>. </a:t>
            </a:r>
          </a:p>
          <a:p>
            <a:pPr marL="257175" indent="-257175">
              <a:spcBef>
                <a:spcPts val="0"/>
              </a:spcBef>
              <a:defRPr/>
            </a:pPr>
            <a:endParaRPr lang="cy-GB" noProof="0" dirty="0">
              <a:latin typeface="Arial" panose="020B0604020202020204" pitchFamily="34" charset="0"/>
            </a:endParaRPr>
          </a:p>
          <a:p>
            <a:pPr marL="342900" lvl="0" indent="-342900">
              <a:lnSpc>
                <a:spcPct val="100000"/>
              </a:lnSpc>
              <a:spcBef>
                <a:spcPts val="0"/>
              </a:spcBef>
              <a:defRPr/>
            </a:pPr>
            <a:r>
              <a:rPr lang="cy-GB" noProof="0" dirty="0" err="1">
                <a:latin typeface="Arial" panose="020B0604020202020204" pitchFamily="34" charset="0"/>
              </a:rPr>
              <a:t>Informed</a:t>
            </a:r>
            <a:r>
              <a:rPr lang="cy-GB" noProof="0" dirty="0">
                <a:latin typeface="Arial" panose="020B0604020202020204" pitchFamily="34" charset="0"/>
              </a:rPr>
              <a:t>, </a:t>
            </a:r>
            <a:r>
              <a:rPr lang="cy-GB" noProof="0" dirty="0" err="1">
                <a:latin typeface="Arial" panose="020B0604020202020204" pitchFamily="34" charset="0"/>
              </a:rPr>
              <a:t>self-aware</a:t>
            </a:r>
            <a:r>
              <a:rPr lang="cy-GB" noProof="0" dirty="0">
                <a:latin typeface="Arial" panose="020B0604020202020204" pitchFamily="34" charset="0"/>
              </a:rPr>
              <a:t> </a:t>
            </a:r>
            <a:r>
              <a:rPr lang="cy-GB" noProof="0" dirty="0" err="1">
                <a:latin typeface="Arial" panose="020B0604020202020204" pitchFamily="34" charset="0"/>
              </a:rPr>
              <a:t>citizens</a:t>
            </a:r>
            <a:r>
              <a:rPr lang="cy-GB" noProof="0" dirty="0">
                <a:latin typeface="Arial" panose="020B0604020202020204" pitchFamily="34" charset="0"/>
              </a:rPr>
              <a:t> </a:t>
            </a:r>
            <a:r>
              <a:rPr lang="cy-GB" noProof="0" dirty="0" err="1">
                <a:latin typeface="Arial" panose="020B0604020202020204" pitchFamily="34" charset="0"/>
              </a:rPr>
              <a:t>engage</a:t>
            </a:r>
            <a:r>
              <a:rPr lang="cy-GB" noProof="0" dirty="0">
                <a:latin typeface="Arial" panose="020B0604020202020204" pitchFamily="34" charset="0"/>
              </a:rPr>
              <a:t> </a:t>
            </a:r>
            <a:r>
              <a:rPr lang="cy-GB" noProof="0" dirty="0" err="1">
                <a:latin typeface="Arial" panose="020B0604020202020204" pitchFamily="34" charset="0"/>
              </a:rPr>
              <a:t>with</a:t>
            </a:r>
            <a:r>
              <a:rPr lang="cy-GB" noProof="0" dirty="0">
                <a:latin typeface="Arial" panose="020B0604020202020204" pitchFamily="34" charset="0"/>
              </a:rPr>
              <a:t> the </a:t>
            </a:r>
            <a:r>
              <a:rPr lang="cy-GB" noProof="0" dirty="0" err="1">
                <a:latin typeface="Arial" panose="020B0604020202020204" pitchFamily="34" charset="0"/>
              </a:rPr>
              <a:t>challenges</a:t>
            </a:r>
            <a:r>
              <a:rPr lang="cy-GB" noProof="0" dirty="0">
                <a:latin typeface="Arial" panose="020B0604020202020204" pitchFamily="34" charset="0"/>
              </a:rPr>
              <a:t> </a:t>
            </a:r>
            <a:r>
              <a:rPr lang="cy-GB" noProof="0" dirty="0" err="1">
                <a:latin typeface="Arial" panose="020B0604020202020204" pitchFamily="34" charset="0"/>
              </a:rPr>
              <a:t>and</a:t>
            </a:r>
            <a:r>
              <a:rPr lang="cy-GB" noProof="0" dirty="0">
                <a:latin typeface="Arial" panose="020B0604020202020204" pitchFamily="34" charset="0"/>
              </a:rPr>
              <a:t> </a:t>
            </a:r>
            <a:r>
              <a:rPr lang="cy-GB" noProof="0" dirty="0" err="1">
                <a:latin typeface="Arial" panose="020B0604020202020204" pitchFamily="34" charset="0"/>
              </a:rPr>
              <a:t>opportunities</a:t>
            </a:r>
            <a:r>
              <a:rPr lang="cy-GB" noProof="0" dirty="0">
                <a:latin typeface="Arial" panose="020B0604020202020204" pitchFamily="34" charset="0"/>
              </a:rPr>
              <a:t> </a:t>
            </a:r>
            <a:r>
              <a:rPr lang="cy-GB" noProof="0" dirty="0" err="1">
                <a:latin typeface="Arial" panose="020B0604020202020204" pitchFamily="34" charset="0"/>
              </a:rPr>
              <a:t>that</a:t>
            </a:r>
            <a:r>
              <a:rPr lang="cy-GB" noProof="0" dirty="0">
                <a:latin typeface="Arial" panose="020B0604020202020204" pitchFamily="34" charset="0"/>
              </a:rPr>
              <a:t> </a:t>
            </a:r>
            <a:r>
              <a:rPr lang="cy-GB" noProof="0" dirty="0" err="1">
                <a:latin typeface="Arial" panose="020B0604020202020204" pitchFamily="34" charset="0"/>
              </a:rPr>
              <a:t>face</a:t>
            </a:r>
            <a:r>
              <a:rPr lang="cy-GB" noProof="0" dirty="0">
                <a:latin typeface="Arial" panose="020B0604020202020204" pitchFamily="34" charset="0"/>
              </a:rPr>
              <a:t> </a:t>
            </a:r>
            <a:r>
              <a:rPr lang="cy-GB" noProof="0" dirty="0" err="1">
                <a:latin typeface="Arial" panose="020B0604020202020204" pitchFamily="34" charset="0"/>
              </a:rPr>
              <a:t>humanity</a:t>
            </a:r>
            <a:r>
              <a:rPr lang="cy-GB" noProof="0" dirty="0">
                <a:latin typeface="Arial" panose="020B0604020202020204" pitchFamily="34" charset="0"/>
              </a:rPr>
              <a:t>, </a:t>
            </a:r>
            <a:r>
              <a:rPr lang="cy-GB" noProof="0" dirty="0" err="1">
                <a:latin typeface="Arial" panose="020B0604020202020204" pitchFamily="34" charset="0"/>
              </a:rPr>
              <a:t>and</a:t>
            </a:r>
            <a:r>
              <a:rPr lang="cy-GB" noProof="0" dirty="0">
                <a:latin typeface="Arial" panose="020B0604020202020204" pitchFamily="34" charset="0"/>
              </a:rPr>
              <a:t> </a:t>
            </a:r>
            <a:r>
              <a:rPr lang="cy-GB" noProof="0" dirty="0" err="1">
                <a:latin typeface="Arial" panose="020B0604020202020204" pitchFamily="34" charset="0"/>
              </a:rPr>
              <a:t>are</a:t>
            </a:r>
            <a:r>
              <a:rPr lang="cy-GB" noProof="0" dirty="0">
                <a:latin typeface="Arial" panose="020B0604020202020204" pitchFamily="34" charset="0"/>
              </a:rPr>
              <a:t> </a:t>
            </a:r>
            <a:r>
              <a:rPr lang="cy-GB" noProof="0" dirty="0" err="1">
                <a:latin typeface="Arial" panose="020B0604020202020204" pitchFamily="34" charset="0"/>
              </a:rPr>
              <a:t>able</a:t>
            </a:r>
            <a:r>
              <a:rPr lang="cy-GB" noProof="0" dirty="0">
                <a:latin typeface="Arial" panose="020B0604020202020204" pitchFamily="34" charset="0"/>
              </a:rPr>
              <a:t> to </a:t>
            </a:r>
            <a:r>
              <a:rPr lang="cy-GB" noProof="0" dirty="0" err="1">
                <a:latin typeface="Arial" panose="020B0604020202020204" pitchFamily="34" charset="0"/>
              </a:rPr>
              <a:t>take</a:t>
            </a:r>
            <a:r>
              <a:rPr lang="cy-GB" noProof="0" dirty="0">
                <a:latin typeface="Arial" panose="020B0604020202020204" pitchFamily="34" charset="0"/>
              </a:rPr>
              <a:t> </a:t>
            </a:r>
            <a:r>
              <a:rPr lang="cy-GB" noProof="0" dirty="0" err="1">
                <a:latin typeface="Arial" panose="020B0604020202020204" pitchFamily="34" charset="0"/>
              </a:rPr>
              <a:t>considered</a:t>
            </a:r>
            <a:r>
              <a:rPr lang="cy-GB" noProof="0" dirty="0">
                <a:latin typeface="Arial" panose="020B0604020202020204" pitchFamily="34" charset="0"/>
              </a:rPr>
              <a:t>, </a:t>
            </a:r>
            <a:r>
              <a:rPr lang="cy-GB" noProof="0" dirty="0" err="1">
                <a:latin typeface="Arial" panose="020B0604020202020204" pitchFamily="34" charset="0"/>
              </a:rPr>
              <a:t>ethical</a:t>
            </a:r>
            <a:r>
              <a:rPr lang="cy-GB" noProof="0" dirty="0">
                <a:latin typeface="Arial" panose="020B0604020202020204" pitchFamily="34" charset="0"/>
              </a:rPr>
              <a:t> </a:t>
            </a:r>
            <a:r>
              <a:rPr lang="cy-GB" noProof="0" dirty="0" err="1">
                <a:latin typeface="Arial" panose="020B0604020202020204" pitchFamily="34" charset="0"/>
              </a:rPr>
              <a:t>and</a:t>
            </a:r>
            <a:r>
              <a:rPr lang="cy-GB" noProof="0" dirty="0">
                <a:latin typeface="Arial" panose="020B0604020202020204" pitchFamily="34" charset="0"/>
              </a:rPr>
              <a:t> </a:t>
            </a:r>
            <a:r>
              <a:rPr lang="cy-GB" noProof="0" dirty="0" err="1">
                <a:latin typeface="Arial" panose="020B0604020202020204" pitchFamily="34" charset="0"/>
              </a:rPr>
              <a:t>sustainable</a:t>
            </a:r>
            <a:r>
              <a:rPr lang="cy-GB" noProof="0" dirty="0">
                <a:latin typeface="Arial" panose="020B0604020202020204" pitchFamily="34" charset="0"/>
              </a:rPr>
              <a:t> action.</a:t>
            </a:r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145395381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/>
              <a:t>Crynodeb			</a:t>
            </a:r>
            <a:r>
              <a:rPr lang="cy-GB" noProof="0" dirty="0" err="1"/>
              <a:t>Summary</a:t>
            </a:r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y-GB" dirty="0"/>
              <a:t>Cwricwlwm i archwilio a datblygu addysgeg gyfannol</a:t>
            </a:r>
          </a:p>
          <a:p>
            <a:r>
              <a:rPr lang="cy-GB" dirty="0"/>
              <a:t>Cydgysylltiad rhwng themâu a phynciau</a:t>
            </a:r>
          </a:p>
          <a:p>
            <a:r>
              <a:rPr lang="cy-GB" dirty="0"/>
              <a:t>Elfen ganolog yr Arweinydd</a:t>
            </a:r>
          </a:p>
          <a:p>
            <a:r>
              <a:rPr lang="cy-GB" dirty="0"/>
              <a:t>Mae’r </a:t>
            </a:r>
            <a:r>
              <a:rPr lang="cy-GB" dirty="0" err="1"/>
              <a:t>Dyniaethau’n</a:t>
            </a:r>
            <a:r>
              <a:rPr lang="cy-GB" dirty="0"/>
              <a:t> creu cyswllt ar draws meysydd dysgu</a:t>
            </a:r>
          </a:p>
          <a:p>
            <a:r>
              <a:rPr lang="cy-GB" dirty="0"/>
              <a:t>Creu a datblygu chwilfrydedd ac archwilio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y-GB" noProof="0" dirty="0"/>
              <a:t>A </a:t>
            </a:r>
            <a:r>
              <a:rPr lang="cy-GB" noProof="0" dirty="0" err="1"/>
              <a:t>curriculum</a:t>
            </a:r>
            <a:r>
              <a:rPr lang="cy-GB" noProof="0" dirty="0"/>
              <a:t> to </a:t>
            </a:r>
            <a:r>
              <a:rPr lang="cy-GB" noProof="0" dirty="0" err="1"/>
              <a:t>explore</a:t>
            </a:r>
            <a:r>
              <a:rPr lang="cy-GB" noProof="0" dirty="0"/>
              <a:t> </a:t>
            </a:r>
            <a:r>
              <a:rPr lang="cy-GB" noProof="0" dirty="0" err="1"/>
              <a:t>and</a:t>
            </a:r>
            <a:r>
              <a:rPr lang="cy-GB" noProof="0" dirty="0"/>
              <a:t> </a:t>
            </a:r>
            <a:r>
              <a:rPr lang="cy-GB" noProof="0" dirty="0" err="1"/>
              <a:t>develop</a:t>
            </a:r>
            <a:r>
              <a:rPr lang="cy-GB" noProof="0" dirty="0"/>
              <a:t> </a:t>
            </a:r>
            <a:r>
              <a:rPr lang="cy-GB" noProof="0" dirty="0" err="1"/>
              <a:t>an</a:t>
            </a:r>
            <a:r>
              <a:rPr lang="cy-GB" noProof="0" dirty="0"/>
              <a:t> </a:t>
            </a:r>
            <a:r>
              <a:rPr lang="cy-GB" noProof="0" dirty="0" err="1"/>
              <a:t>holistic</a:t>
            </a:r>
            <a:r>
              <a:rPr lang="cy-GB" noProof="0" dirty="0"/>
              <a:t> </a:t>
            </a:r>
            <a:r>
              <a:rPr lang="cy-GB" noProof="0" dirty="0" err="1"/>
              <a:t>pedagogy</a:t>
            </a:r>
            <a:endParaRPr lang="cy-GB" noProof="0" dirty="0"/>
          </a:p>
          <a:p>
            <a:r>
              <a:rPr lang="cy-GB" noProof="0" dirty="0" err="1"/>
              <a:t>Interconnection</a:t>
            </a:r>
            <a:r>
              <a:rPr lang="cy-GB" noProof="0" dirty="0"/>
              <a:t> </a:t>
            </a:r>
            <a:r>
              <a:rPr lang="cy-GB" noProof="0" dirty="0" err="1"/>
              <a:t>between</a:t>
            </a:r>
            <a:r>
              <a:rPr lang="cy-GB" noProof="0" dirty="0"/>
              <a:t> </a:t>
            </a:r>
            <a:r>
              <a:rPr lang="cy-GB" noProof="0" dirty="0" err="1"/>
              <a:t>themes</a:t>
            </a:r>
            <a:r>
              <a:rPr lang="cy-GB" noProof="0" dirty="0"/>
              <a:t> </a:t>
            </a:r>
            <a:r>
              <a:rPr lang="cy-GB" noProof="0" dirty="0" err="1"/>
              <a:t>and</a:t>
            </a:r>
            <a:r>
              <a:rPr lang="cy-GB" noProof="0" dirty="0"/>
              <a:t> </a:t>
            </a:r>
            <a:r>
              <a:rPr lang="cy-GB" noProof="0" dirty="0" err="1"/>
              <a:t>subjects</a:t>
            </a:r>
            <a:endParaRPr lang="cy-GB" noProof="0" dirty="0"/>
          </a:p>
          <a:p>
            <a:r>
              <a:rPr lang="cy-GB" noProof="0" dirty="0"/>
              <a:t>The </a:t>
            </a:r>
            <a:r>
              <a:rPr lang="cy-GB" noProof="0" dirty="0" err="1"/>
              <a:t>Centrality</a:t>
            </a:r>
            <a:r>
              <a:rPr lang="cy-GB" noProof="0" dirty="0"/>
              <a:t> of the </a:t>
            </a:r>
            <a:r>
              <a:rPr lang="cy-GB" noProof="0" dirty="0" err="1"/>
              <a:t>Learner</a:t>
            </a:r>
            <a:endParaRPr lang="cy-GB" noProof="0" dirty="0"/>
          </a:p>
          <a:p>
            <a:r>
              <a:rPr lang="cy-GB" noProof="0" dirty="0" err="1"/>
              <a:t>Humanities</a:t>
            </a:r>
            <a:r>
              <a:rPr lang="cy-GB" noProof="0" dirty="0"/>
              <a:t> </a:t>
            </a:r>
            <a:r>
              <a:rPr lang="cy-GB" noProof="0" dirty="0" err="1"/>
              <a:t>create</a:t>
            </a:r>
            <a:r>
              <a:rPr lang="cy-GB" noProof="0" dirty="0"/>
              <a:t> a </a:t>
            </a:r>
            <a:r>
              <a:rPr lang="cy-GB" noProof="0" dirty="0" err="1"/>
              <a:t>link</a:t>
            </a:r>
            <a:r>
              <a:rPr lang="cy-GB" noProof="0" dirty="0"/>
              <a:t> </a:t>
            </a:r>
            <a:r>
              <a:rPr lang="cy-GB" noProof="0" dirty="0" err="1"/>
              <a:t>across</a:t>
            </a:r>
            <a:r>
              <a:rPr lang="cy-GB" noProof="0" dirty="0"/>
              <a:t> </a:t>
            </a:r>
            <a:r>
              <a:rPr lang="cy-GB" noProof="0" dirty="0" err="1"/>
              <a:t>learning</a:t>
            </a:r>
            <a:r>
              <a:rPr lang="cy-GB" noProof="0" dirty="0"/>
              <a:t> </a:t>
            </a:r>
            <a:r>
              <a:rPr lang="cy-GB" noProof="0" dirty="0" err="1"/>
              <a:t>areas</a:t>
            </a:r>
            <a:endParaRPr lang="cy-GB" noProof="0" dirty="0"/>
          </a:p>
          <a:p>
            <a:r>
              <a:rPr lang="cy-GB" noProof="0" dirty="0" err="1"/>
              <a:t>Creating</a:t>
            </a:r>
            <a:r>
              <a:rPr lang="cy-GB" noProof="0" dirty="0"/>
              <a:t> </a:t>
            </a:r>
            <a:r>
              <a:rPr lang="cy-GB" noProof="0" dirty="0" err="1"/>
              <a:t>and</a:t>
            </a:r>
            <a:r>
              <a:rPr lang="cy-GB" noProof="0" dirty="0"/>
              <a:t> </a:t>
            </a:r>
            <a:r>
              <a:rPr lang="cy-GB" noProof="0" dirty="0" err="1"/>
              <a:t>developing</a:t>
            </a:r>
            <a:r>
              <a:rPr lang="cy-GB" noProof="0" dirty="0"/>
              <a:t> </a:t>
            </a:r>
            <a:r>
              <a:rPr lang="cy-GB" noProof="0" dirty="0" err="1"/>
              <a:t>curiosity</a:t>
            </a:r>
            <a:r>
              <a:rPr lang="cy-GB" noProof="0" dirty="0"/>
              <a:t> </a:t>
            </a:r>
            <a:r>
              <a:rPr lang="cy-GB" noProof="0" dirty="0" err="1"/>
              <a:t>and</a:t>
            </a:r>
            <a:r>
              <a:rPr lang="cy-GB" noProof="0" dirty="0"/>
              <a:t> </a:t>
            </a:r>
            <a:r>
              <a:rPr lang="cy-GB" noProof="0" dirty="0" err="1"/>
              <a:t>exploration</a:t>
            </a:r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20672072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/>
              <a:t>Cyfeiriadau 			</a:t>
            </a:r>
            <a:r>
              <a:rPr lang="cy-GB" noProof="0" dirty="0" err="1"/>
              <a:t>References</a:t>
            </a:r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504349"/>
            <a:ext cx="7886700" cy="4351338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/>
              <a:t>Alexander, R. (2016) </a:t>
            </a:r>
            <a:r>
              <a:rPr lang="en-GB" i="1" dirty="0"/>
              <a:t>What is Education For?  Submission to the House of Commons Education Committee Inquiry into The Quality and Purpose of Education in England Available at:</a:t>
            </a:r>
            <a:r>
              <a:rPr lang="en-US" dirty="0">
                <a:hlinkClick r:id="rId2"/>
              </a:rPr>
              <a:t> https://cprtrust.org.uk/wp-content/uploads/2016/01/HoC-Purposes-Inquiry-CPRT-logo-1.pdf</a:t>
            </a:r>
            <a:endParaRPr lang="en-GB" altLang="en-US" i="1" dirty="0"/>
          </a:p>
          <a:p>
            <a:pPr marL="0" indent="0">
              <a:buNone/>
            </a:pPr>
            <a:r>
              <a:rPr lang="en-GB" altLang="en-US" dirty="0"/>
              <a:t>Bergson, H. (1998) </a:t>
            </a:r>
            <a:r>
              <a:rPr lang="en-GB" altLang="en-US" i="1" dirty="0"/>
              <a:t>Creative Evolution</a:t>
            </a:r>
            <a:r>
              <a:rPr lang="en-GB" altLang="en-US" dirty="0"/>
              <a:t>. Mineola: Dover Publications Inc. </a:t>
            </a:r>
          </a:p>
          <a:p>
            <a:pPr marL="0" indent="0">
              <a:buNone/>
            </a:pPr>
            <a:r>
              <a:rPr lang="en-GB" altLang="en-US" dirty="0"/>
              <a:t>Donaldson, G. (2015) ‘</a:t>
            </a:r>
            <a:r>
              <a:rPr lang="cy-GB" altLang="en-US" dirty="0"/>
              <a:t>Dyfodol Llwyddiannus: Adolygiad Annibynnol o’r Cwricwlwm a’r Trefniadau Asesu yng Nghymru. Ar gael ar</a:t>
            </a:r>
            <a:r>
              <a:rPr lang="en-GB" altLang="en-US" dirty="0"/>
              <a:t>: </a:t>
            </a:r>
            <a:r>
              <a:rPr lang="en-GB" altLang="en-US" dirty="0">
                <a:hlinkClick r:id="rId3"/>
              </a:rPr>
              <a:t>https://llyw.cymru/sites/default/files/publications/2018-03/dyfodol-llwyddiannus.pdf</a:t>
            </a:r>
            <a:endParaRPr lang="en-GB" altLang="en-US" dirty="0"/>
          </a:p>
          <a:p>
            <a:pPr marL="0" indent="0">
              <a:spcBef>
                <a:spcPts val="0"/>
              </a:spcBef>
              <a:buNone/>
            </a:pPr>
            <a:r>
              <a:rPr lang="en-GB" altLang="en-US" dirty="0"/>
              <a:t>Donaldson, G. (2015) ‘Successful Futures: Independent Review of Curriculum and Assessment Arrangements in Wales’ Available at: </a:t>
            </a:r>
            <a:r>
              <a:rPr lang="en-GB" altLang="en-US" dirty="0">
                <a:hlinkClick r:id="rId4"/>
              </a:rPr>
              <a:t>http://dera.ioe.ac.uk/22165/2/150225-successful-futures-en_Redacted.pdf</a:t>
            </a:r>
            <a:r>
              <a:rPr lang="en-GB" altLang="en-US" dirty="0"/>
              <a:t>.</a:t>
            </a:r>
          </a:p>
          <a:p>
            <a:pPr marL="0" indent="0">
              <a:buNone/>
            </a:pPr>
            <a:r>
              <a:rPr lang="cy-GB" altLang="en-US"/>
              <a:t>Addysg Cymru. (2020) Cwricwlwm i Gymru Ar gael ar </a:t>
            </a:r>
            <a:r>
              <a:rPr lang="en-GB">
                <a:hlinkClick r:id="rId5"/>
              </a:rPr>
              <a:t>https</a:t>
            </a:r>
            <a:r>
              <a:rPr lang="en-GB" dirty="0">
                <a:hlinkClick r:id="rId5"/>
              </a:rPr>
              <a:t>://hwb.gov.wales/cwricwlwm-i-gymru </a:t>
            </a:r>
            <a:endParaRPr lang="en-GB" dirty="0"/>
          </a:p>
          <a:p>
            <a:pPr marL="0" indent="0">
              <a:spcBef>
                <a:spcPts val="0"/>
              </a:spcBef>
              <a:buNone/>
            </a:pPr>
            <a:r>
              <a:rPr lang="en-GB" altLang="en-US" dirty="0"/>
              <a:t>Education Wales. (2020) Curriculum for Wales Available at: </a:t>
            </a:r>
            <a:r>
              <a:rPr lang="en-US" dirty="0">
                <a:hlinkClick r:id="rId6"/>
              </a:rPr>
              <a:t>https://hwb.gov.wales/curriculum-for-wales</a:t>
            </a:r>
            <a:r>
              <a:rPr lang="en-US" dirty="0"/>
              <a:t> </a:t>
            </a:r>
            <a:r>
              <a:rPr lang="en-GB" altLang="en-US" dirty="0"/>
              <a:t/>
            </a:r>
            <a:br>
              <a:rPr lang="en-GB" altLang="en-US" dirty="0"/>
            </a:br>
            <a:endParaRPr lang="en-GB" altLang="en-US" dirty="0"/>
          </a:p>
          <a:p>
            <a:pPr marL="0" indent="0">
              <a:buNone/>
            </a:pPr>
            <a:r>
              <a:rPr lang="en-GB" dirty="0"/>
              <a:t>Pinar, W. (2013) </a:t>
            </a:r>
            <a:r>
              <a:rPr lang="en-GB" i="1" dirty="0"/>
              <a:t>The International Handbook of Curriculum Research</a:t>
            </a:r>
            <a:r>
              <a:rPr lang="en-GB" dirty="0"/>
              <a:t>. New York, Routledge.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640486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1481</TotalTime>
  <Words>1290</Words>
  <Application>Microsoft Office PowerPoint</Application>
  <PresentationFormat>On-screen Show (4:3)</PresentationFormat>
  <Paragraphs>150</Paragraphs>
  <Slides>15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Calibri Light</vt:lpstr>
      <vt:lpstr>Office Theme</vt:lpstr>
      <vt:lpstr>PowerPoint Presentation</vt:lpstr>
      <vt:lpstr>Cwricwlwm Newydd i Gymru A New Curriculum for Wales</vt:lpstr>
      <vt:lpstr>PowerPoint Presentation</vt:lpstr>
      <vt:lpstr>Mae ein cwricwlwm cyfredol yn deillio o Ddeddf Addysg 1988 – Cafodd ei lunio mewn byd gwahanol iawn.  The origins of our current curriculum lie in the Education Act 1988 – Its conception took place in a very different world. </vt:lpstr>
      <vt:lpstr>Dyfodol Llwyddiannus     Successful Futures</vt:lpstr>
      <vt:lpstr>Sut gallwn ni greu amgylchedd dysgu effeithiol i fynd i’r afael â’r heriau hyn? How can we create an effective learning environment to meet these Challenges.</vt:lpstr>
      <vt:lpstr>Y Pedwar Diben / The Four Purposes</vt:lpstr>
      <vt:lpstr>Pedwar Diben y Cwricwlwm The Four Purposes of the Curriculum</vt:lpstr>
      <vt:lpstr>Y meysydd dysgu a phrofiad The areas of learning and experience </vt:lpstr>
      <vt:lpstr>Beth yw Pwrpas Addysg?  What is Education For? (Alexander, 2016)</vt:lpstr>
      <vt:lpstr>Elfen ganolog y Dyniaethau  The centrality of the humanities</vt:lpstr>
      <vt:lpstr>Elfen ganolog y Dyniaethau  The centrality of the humanities</vt:lpstr>
      <vt:lpstr>Elfen ganolog y Dyniaethau  The centrality of the humanities</vt:lpstr>
      <vt:lpstr>Crynodeb   Summary</vt:lpstr>
      <vt:lpstr>Cyfeiriadau   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Natalie MacDonald</cp:lastModifiedBy>
  <cp:revision>72</cp:revision>
  <cp:lastPrinted>2019-07-01T13:46:34Z</cp:lastPrinted>
  <dcterms:created xsi:type="dcterms:W3CDTF">2017-02-08T11:33:06Z</dcterms:created>
  <dcterms:modified xsi:type="dcterms:W3CDTF">2020-02-28T11:34:05Z</dcterms:modified>
</cp:coreProperties>
</file>