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8" r:id="rId3"/>
    <p:sldId id="259" r:id="rId4"/>
    <p:sldId id="260" r:id="rId5"/>
    <p:sldId id="261" r:id="rId6"/>
    <p:sldId id="262" r:id="rId7"/>
  </p:sldIdLst>
  <p:sldSz cx="12192000" cy="6858000"/>
  <p:notesSz cx="6858000" cy="9144000"/>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7"/>
  </p:normalViewPr>
  <p:slideViewPr>
    <p:cSldViewPr snapToGrid="0" snapToObjects="1">
      <p:cViewPr varScale="1">
        <p:scale>
          <a:sx n="104" d="100"/>
          <a:sy n="104" d="100"/>
        </p:scale>
        <p:origin x="896"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2728E-B935-9A4F-B637-94B704FB5D8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RO"/>
          </a:p>
        </p:txBody>
      </p:sp>
      <p:sp>
        <p:nvSpPr>
          <p:cNvPr id="3" name="Subtitle 2">
            <a:extLst>
              <a:ext uri="{FF2B5EF4-FFF2-40B4-BE49-F238E27FC236}">
                <a16:creationId xmlns:a16="http://schemas.microsoft.com/office/drawing/2014/main" id="{862C1E6D-CFF3-1244-A963-AE402AA041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RO"/>
          </a:p>
        </p:txBody>
      </p:sp>
      <p:sp>
        <p:nvSpPr>
          <p:cNvPr id="4" name="Date Placeholder 3">
            <a:extLst>
              <a:ext uri="{FF2B5EF4-FFF2-40B4-BE49-F238E27FC236}">
                <a16:creationId xmlns:a16="http://schemas.microsoft.com/office/drawing/2014/main" id="{F611B45E-2899-7F41-9FEA-12302C0A418A}"/>
              </a:ext>
            </a:extLst>
          </p:cNvPr>
          <p:cNvSpPr>
            <a:spLocks noGrp="1"/>
          </p:cNvSpPr>
          <p:nvPr>
            <p:ph type="dt" sz="half" idx="10"/>
          </p:nvPr>
        </p:nvSpPr>
        <p:spPr/>
        <p:txBody>
          <a:bodyPr/>
          <a:lstStyle/>
          <a:p>
            <a:fld id="{D53675A5-0CFA-C14C-ACB9-D1248E283591}" type="datetimeFigureOut">
              <a:rPr lang="en-RO" smtClean="0"/>
              <a:t>17.03.2022</a:t>
            </a:fld>
            <a:endParaRPr lang="en-RO"/>
          </a:p>
        </p:txBody>
      </p:sp>
      <p:sp>
        <p:nvSpPr>
          <p:cNvPr id="5" name="Footer Placeholder 4">
            <a:extLst>
              <a:ext uri="{FF2B5EF4-FFF2-40B4-BE49-F238E27FC236}">
                <a16:creationId xmlns:a16="http://schemas.microsoft.com/office/drawing/2014/main" id="{94BA2B49-3081-E949-94AA-FC03F26CE5F3}"/>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6A32A70C-33AF-384E-8DE7-4B54374CC431}"/>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1510069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9B7F6-F8AD-5F4A-8B80-08BB5D16DA45}"/>
              </a:ext>
            </a:extLst>
          </p:cNvPr>
          <p:cNvSpPr>
            <a:spLocks noGrp="1"/>
          </p:cNvSpPr>
          <p:nvPr>
            <p:ph type="title"/>
          </p:nvPr>
        </p:nvSpPr>
        <p:spPr/>
        <p:txBody>
          <a:bodyPr/>
          <a:lstStyle/>
          <a:p>
            <a:r>
              <a:rPr lang="en-US"/>
              <a:t>Click to edit Master title style</a:t>
            </a:r>
            <a:endParaRPr lang="en-RO"/>
          </a:p>
        </p:txBody>
      </p:sp>
      <p:sp>
        <p:nvSpPr>
          <p:cNvPr id="3" name="Content Placeholder 2">
            <a:extLst>
              <a:ext uri="{FF2B5EF4-FFF2-40B4-BE49-F238E27FC236}">
                <a16:creationId xmlns:a16="http://schemas.microsoft.com/office/drawing/2014/main" id="{F02C93EB-47A1-4146-A3DD-B055978551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CC78731D-92B8-1C4F-8364-5858D55C9CDA}"/>
              </a:ext>
            </a:extLst>
          </p:cNvPr>
          <p:cNvSpPr>
            <a:spLocks noGrp="1"/>
          </p:cNvSpPr>
          <p:nvPr>
            <p:ph type="dt" sz="half" idx="10"/>
          </p:nvPr>
        </p:nvSpPr>
        <p:spPr/>
        <p:txBody>
          <a:bodyPr/>
          <a:lstStyle/>
          <a:p>
            <a:fld id="{D53675A5-0CFA-C14C-ACB9-D1248E283591}" type="datetimeFigureOut">
              <a:rPr lang="en-RO" smtClean="0"/>
              <a:t>17.03.2022</a:t>
            </a:fld>
            <a:endParaRPr lang="en-RO"/>
          </a:p>
        </p:txBody>
      </p:sp>
      <p:sp>
        <p:nvSpPr>
          <p:cNvPr id="5" name="Footer Placeholder 4">
            <a:extLst>
              <a:ext uri="{FF2B5EF4-FFF2-40B4-BE49-F238E27FC236}">
                <a16:creationId xmlns:a16="http://schemas.microsoft.com/office/drawing/2014/main" id="{7263581E-F7FC-5F4C-AAFC-0A4627BCFA9F}"/>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FF266EA7-2F73-7245-9246-8C9B8A9B0AFA}"/>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566840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D927A-D2C9-2849-A6AB-3CF876CF6C6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RO"/>
          </a:p>
        </p:txBody>
      </p:sp>
      <p:sp>
        <p:nvSpPr>
          <p:cNvPr id="3" name="Text Placeholder 2">
            <a:extLst>
              <a:ext uri="{FF2B5EF4-FFF2-40B4-BE49-F238E27FC236}">
                <a16:creationId xmlns:a16="http://schemas.microsoft.com/office/drawing/2014/main" id="{85B4B0C4-1215-F14D-B61A-E61A2996A8B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D708C0-1123-0440-9103-E4A02ABF7594}"/>
              </a:ext>
            </a:extLst>
          </p:cNvPr>
          <p:cNvSpPr>
            <a:spLocks noGrp="1"/>
          </p:cNvSpPr>
          <p:nvPr>
            <p:ph type="dt" sz="half" idx="10"/>
          </p:nvPr>
        </p:nvSpPr>
        <p:spPr/>
        <p:txBody>
          <a:bodyPr/>
          <a:lstStyle/>
          <a:p>
            <a:fld id="{D53675A5-0CFA-C14C-ACB9-D1248E283591}" type="datetimeFigureOut">
              <a:rPr lang="en-RO" smtClean="0"/>
              <a:t>17.03.2022</a:t>
            </a:fld>
            <a:endParaRPr lang="en-RO"/>
          </a:p>
        </p:txBody>
      </p:sp>
      <p:sp>
        <p:nvSpPr>
          <p:cNvPr id="5" name="Footer Placeholder 4">
            <a:extLst>
              <a:ext uri="{FF2B5EF4-FFF2-40B4-BE49-F238E27FC236}">
                <a16:creationId xmlns:a16="http://schemas.microsoft.com/office/drawing/2014/main" id="{DAD4FF16-4FBD-7E4D-A1B3-EA9297A634B5}"/>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22AB2705-84B6-1040-8935-8BA30B4D27A9}"/>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1638823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4B6CD-4D08-894C-BDFA-E0B94FC5710B}"/>
              </a:ext>
            </a:extLst>
          </p:cNvPr>
          <p:cNvSpPr>
            <a:spLocks noGrp="1"/>
          </p:cNvSpPr>
          <p:nvPr>
            <p:ph type="title"/>
          </p:nvPr>
        </p:nvSpPr>
        <p:spPr/>
        <p:txBody>
          <a:bodyPr/>
          <a:lstStyle/>
          <a:p>
            <a:r>
              <a:rPr lang="en-US"/>
              <a:t>Click to edit Master title style</a:t>
            </a:r>
            <a:endParaRPr lang="en-RO"/>
          </a:p>
        </p:txBody>
      </p:sp>
      <p:sp>
        <p:nvSpPr>
          <p:cNvPr id="3" name="Content Placeholder 2">
            <a:extLst>
              <a:ext uri="{FF2B5EF4-FFF2-40B4-BE49-F238E27FC236}">
                <a16:creationId xmlns:a16="http://schemas.microsoft.com/office/drawing/2014/main" id="{8976A90B-62B6-9840-B9B8-729467D815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Content Placeholder 3">
            <a:extLst>
              <a:ext uri="{FF2B5EF4-FFF2-40B4-BE49-F238E27FC236}">
                <a16:creationId xmlns:a16="http://schemas.microsoft.com/office/drawing/2014/main" id="{AABC0DE4-9F0F-4E4C-9590-370EDD8D88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5" name="Date Placeholder 4">
            <a:extLst>
              <a:ext uri="{FF2B5EF4-FFF2-40B4-BE49-F238E27FC236}">
                <a16:creationId xmlns:a16="http://schemas.microsoft.com/office/drawing/2014/main" id="{7F13A425-866B-1747-BA4C-44D1A7459379}"/>
              </a:ext>
            </a:extLst>
          </p:cNvPr>
          <p:cNvSpPr>
            <a:spLocks noGrp="1"/>
          </p:cNvSpPr>
          <p:nvPr>
            <p:ph type="dt" sz="half" idx="10"/>
          </p:nvPr>
        </p:nvSpPr>
        <p:spPr/>
        <p:txBody>
          <a:bodyPr/>
          <a:lstStyle/>
          <a:p>
            <a:fld id="{D53675A5-0CFA-C14C-ACB9-D1248E283591}" type="datetimeFigureOut">
              <a:rPr lang="en-RO" smtClean="0"/>
              <a:t>17.03.2022</a:t>
            </a:fld>
            <a:endParaRPr lang="en-RO"/>
          </a:p>
        </p:txBody>
      </p:sp>
      <p:sp>
        <p:nvSpPr>
          <p:cNvPr id="6" name="Footer Placeholder 5">
            <a:extLst>
              <a:ext uri="{FF2B5EF4-FFF2-40B4-BE49-F238E27FC236}">
                <a16:creationId xmlns:a16="http://schemas.microsoft.com/office/drawing/2014/main" id="{55C9A771-7D6F-1249-AE6E-919099B51701}"/>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0D2BC1A7-F127-DD45-8CBA-1C435F157EB6}"/>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3130798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0BFF7-CFFA-9F4E-A562-A5D2111E99AD}"/>
              </a:ext>
            </a:extLst>
          </p:cNvPr>
          <p:cNvSpPr>
            <a:spLocks noGrp="1"/>
          </p:cNvSpPr>
          <p:nvPr>
            <p:ph type="title"/>
          </p:nvPr>
        </p:nvSpPr>
        <p:spPr>
          <a:xfrm>
            <a:off x="839788" y="365125"/>
            <a:ext cx="10515600" cy="1325563"/>
          </a:xfrm>
        </p:spPr>
        <p:txBody>
          <a:bodyPr/>
          <a:lstStyle/>
          <a:p>
            <a:r>
              <a:rPr lang="en-US"/>
              <a:t>Click to edit Master title style</a:t>
            </a:r>
            <a:endParaRPr lang="en-RO"/>
          </a:p>
        </p:txBody>
      </p:sp>
      <p:sp>
        <p:nvSpPr>
          <p:cNvPr id="3" name="Text Placeholder 2">
            <a:extLst>
              <a:ext uri="{FF2B5EF4-FFF2-40B4-BE49-F238E27FC236}">
                <a16:creationId xmlns:a16="http://schemas.microsoft.com/office/drawing/2014/main" id="{50B10494-40A0-6D47-9676-B99BAAD4EA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CCED27D-D771-1A4E-A401-4783EB3B2B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5" name="Text Placeholder 4">
            <a:extLst>
              <a:ext uri="{FF2B5EF4-FFF2-40B4-BE49-F238E27FC236}">
                <a16:creationId xmlns:a16="http://schemas.microsoft.com/office/drawing/2014/main" id="{D8B66106-9E25-844B-B33A-3C734E17A1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5351842-D491-344A-A224-F7CBFC58AF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7" name="Date Placeholder 6">
            <a:extLst>
              <a:ext uri="{FF2B5EF4-FFF2-40B4-BE49-F238E27FC236}">
                <a16:creationId xmlns:a16="http://schemas.microsoft.com/office/drawing/2014/main" id="{9F1047D7-3A25-CF4E-99D9-F47B423936CA}"/>
              </a:ext>
            </a:extLst>
          </p:cNvPr>
          <p:cNvSpPr>
            <a:spLocks noGrp="1"/>
          </p:cNvSpPr>
          <p:nvPr>
            <p:ph type="dt" sz="half" idx="10"/>
          </p:nvPr>
        </p:nvSpPr>
        <p:spPr/>
        <p:txBody>
          <a:bodyPr/>
          <a:lstStyle/>
          <a:p>
            <a:fld id="{D53675A5-0CFA-C14C-ACB9-D1248E283591}" type="datetimeFigureOut">
              <a:rPr lang="en-RO" smtClean="0"/>
              <a:t>17.03.2022</a:t>
            </a:fld>
            <a:endParaRPr lang="en-RO"/>
          </a:p>
        </p:txBody>
      </p:sp>
      <p:sp>
        <p:nvSpPr>
          <p:cNvPr id="8" name="Footer Placeholder 7">
            <a:extLst>
              <a:ext uri="{FF2B5EF4-FFF2-40B4-BE49-F238E27FC236}">
                <a16:creationId xmlns:a16="http://schemas.microsoft.com/office/drawing/2014/main" id="{188E08FA-F657-7B4C-817A-77143ED05D07}"/>
              </a:ext>
            </a:extLst>
          </p:cNvPr>
          <p:cNvSpPr>
            <a:spLocks noGrp="1"/>
          </p:cNvSpPr>
          <p:nvPr>
            <p:ph type="ftr" sz="quarter" idx="11"/>
          </p:nvPr>
        </p:nvSpPr>
        <p:spPr/>
        <p:txBody>
          <a:bodyPr/>
          <a:lstStyle/>
          <a:p>
            <a:endParaRPr lang="en-RO"/>
          </a:p>
        </p:txBody>
      </p:sp>
      <p:sp>
        <p:nvSpPr>
          <p:cNvPr id="9" name="Slide Number Placeholder 8">
            <a:extLst>
              <a:ext uri="{FF2B5EF4-FFF2-40B4-BE49-F238E27FC236}">
                <a16:creationId xmlns:a16="http://schemas.microsoft.com/office/drawing/2014/main" id="{F4EB10BB-FEA0-764D-83DC-C0A940816739}"/>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3973988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720F2-0B45-6C49-B434-FD2B9432499A}"/>
              </a:ext>
            </a:extLst>
          </p:cNvPr>
          <p:cNvSpPr>
            <a:spLocks noGrp="1"/>
          </p:cNvSpPr>
          <p:nvPr>
            <p:ph type="title"/>
          </p:nvPr>
        </p:nvSpPr>
        <p:spPr/>
        <p:txBody>
          <a:bodyPr/>
          <a:lstStyle/>
          <a:p>
            <a:r>
              <a:rPr lang="en-US"/>
              <a:t>Click to edit Master title style</a:t>
            </a:r>
            <a:endParaRPr lang="en-RO"/>
          </a:p>
        </p:txBody>
      </p:sp>
      <p:sp>
        <p:nvSpPr>
          <p:cNvPr id="3" name="Date Placeholder 2">
            <a:extLst>
              <a:ext uri="{FF2B5EF4-FFF2-40B4-BE49-F238E27FC236}">
                <a16:creationId xmlns:a16="http://schemas.microsoft.com/office/drawing/2014/main" id="{C40CA6AD-B494-5649-AA51-7282EEAE3BB8}"/>
              </a:ext>
            </a:extLst>
          </p:cNvPr>
          <p:cNvSpPr>
            <a:spLocks noGrp="1"/>
          </p:cNvSpPr>
          <p:nvPr>
            <p:ph type="dt" sz="half" idx="10"/>
          </p:nvPr>
        </p:nvSpPr>
        <p:spPr/>
        <p:txBody>
          <a:bodyPr/>
          <a:lstStyle/>
          <a:p>
            <a:fld id="{D53675A5-0CFA-C14C-ACB9-D1248E283591}" type="datetimeFigureOut">
              <a:rPr lang="en-RO" smtClean="0"/>
              <a:t>17.03.2022</a:t>
            </a:fld>
            <a:endParaRPr lang="en-RO"/>
          </a:p>
        </p:txBody>
      </p:sp>
      <p:sp>
        <p:nvSpPr>
          <p:cNvPr id="4" name="Footer Placeholder 3">
            <a:extLst>
              <a:ext uri="{FF2B5EF4-FFF2-40B4-BE49-F238E27FC236}">
                <a16:creationId xmlns:a16="http://schemas.microsoft.com/office/drawing/2014/main" id="{69E169FD-B2D9-7248-B629-FAAC99A331C2}"/>
              </a:ext>
            </a:extLst>
          </p:cNvPr>
          <p:cNvSpPr>
            <a:spLocks noGrp="1"/>
          </p:cNvSpPr>
          <p:nvPr>
            <p:ph type="ftr" sz="quarter" idx="11"/>
          </p:nvPr>
        </p:nvSpPr>
        <p:spPr/>
        <p:txBody>
          <a:bodyPr/>
          <a:lstStyle/>
          <a:p>
            <a:endParaRPr lang="en-RO"/>
          </a:p>
        </p:txBody>
      </p:sp>
      <p:sp>
        <p:nvSpPr>
          <p:cNvPr id="5" name="Slide Number Placeholder 4">
            <a:extLst>
              <a:ext uri="{FF2B5EF4-FFF2-40B4-BE49-F238E27FC236}">
                <a16:creationId xmlns:a16="http://schemas.microsoft.com/office/drawing/2014/main" id="{84B910D1-ECBF-174E-BB20-689AB5C6D8E7}"/>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3364597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2EF250-F31F-DC4D-8ED1-2C49C4E1A551}"/>
              </a:ext>
            </a:extLst>
          </p:cNvPr>
          <p:cNvSpPr>
            <a:spLocks noGrp="1"/>
          </p:cNvSpPr>
          <p:nvPr>
            <p:ph type="dt" sz="half" idx="10"/>
          </p:nvPr>
        </p:nvSpPr>
        <p:spPr/>
        <p:txBody>
          <a:bodyPr/>
          <a:lstStyle/>
          <a:p>
            <a:fld id="{D53675A5-0CFA-C14C-ACB9-D1248E283591}" type="datetimeFigureOut">
              <a:rPr lang="en-RO" smtClean="0"/>
              <a:t>17.03.2022</a:t>
            </a:fld>
            <a:endParaRPr lang="en-RO"/>
          </a:p>
        </p:txBody>
      </p:sp>
      <p:sp>
        <p:nvSpPr>
          <p:cNvPr id="3" name="Footer Placeholder 2">
            <a:extLst>
              <a:ext uri="{FF2B5EF4-FFF2-40B4-BE49-F238E27FC236}">
                <a16:creationId xmlns:a16="http://schemas.microsoft.com/office/drawing/2014/main" id="{20A3B64F-0664-2240-85E4-19FB96649DDA}"/>
              </a:ext>
            </a:extLst>
          </p:cNvPr>
          <p:cNvSpPr>
            <a:spLocks noGrp="1"/>
          </p:cNvSpPr>
          <p:nvPr>
            <p:ph type="ftr" sz="quarter" idx="11"/>
          </p:nvPr>
        </p:nvSpPr>
        <p:spPr/>
        <p:txBody>
          <a:bodyPr/>
          <a:lstStyle/>
          <a:p>
            <a:endParaRPr lang="en-RO"/>
          </a:p>
        </p:txBody>
      </p:sp>
      <p:sp>
        <p:nvSpPr>
          <p:cNvPr id="4" name="Slide Number Placeholder 3">
            <a:extLst>
              <a:ext uri="{FF2B5EF4-FFF2-40B4-BE49-F238E27FC236}">
                <a16:creationId xmlns:a16="http://schemas.microsoft.com/office/drawing/2014/main" id="{89CF13BE-B36D-9A4F-99B9-AAB73D77F275}"/>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2100699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1E749-2EDB-CC4D-BA44-D15F516709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RO"/>
          </a:p>
        </p:txBody>
      </p:sp>
      <p:sp>
        <p:nvSpPr>
          <p:cNvPr id="3" name="Content Placeholder 2">
            <a:extLst>
              <a:ext uri="{FF2B5EF4-FFF2-40B4-BE49-F238E27FC236}">
                <a16:creationId xmlns:a16="http://schemas.microsoft.com/office/drawing/2014/main" id="{15280D75-E00C-AE40-8AED-0E17299317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Text Placeholder 3">
            <a:extLst>
              <a:ext uri="{FF2B5EF4-FFF2-40B4-BE49-F238E27FC236}">
                <a16:creationId xmlns:a16="http://schemas.microsoft.com/office/drawing/2014/main" id="{08C5D4D2-758F-6841-AF3B-B380192F7C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6C7029-4E3D-E940-AB5A-34BE1AFB39DC}"/>
              </a:ext>
            </a:extLst>
          </p:cNvPr>
          <p:cNvSpPr>
            <a:spLocks noGrp="1"/>
          </p:cNvSpPr>
          <p:nvPr>
            <p:ph type="dt" sz="half" idx="10"/>
          </p:nvPr>
        </p:nvSpPr>
        <p:spPr/>
        <p:txBody>
          <a:bodyPr/>
          <a:lstStyle/>
          <a:p>
            <a:fld id="{D53675A5-0CFA-C14C-ACB9-D1248E283591}" type="datetimeFigureOut">
              <a:rPr lang="en-RO" smtClean="0"/>
              <a:t>17.03.2022</a:t>
            </a:fld>
            <a:endParaRPr lang="en-RO"/>
          </a:p>
        </p:txBody>
      </p:sp>
      <p:sp>
        <p:nvSpPr>
          <p:cNvPr id="6" name="Footer Placeholder 5">
            <a:extLst>
              <a:ext uri="{FF2B5EF4-FFF2-40B4-BE49-F238E27FC236}">
                <a16:creationId xmlns:a16="http://schemas.microsoft.com/office/drawing/2014/main" id="{23318B19-0913-174C-9615-713CE5D3972A}"/>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7CFBA0F8-8516-1C44-8658-010A48054B56}"/>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564822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254D-7B58-A442-8B60-B65FB43736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RO"/>
          </a:p>
        </p:txBody>
      </p:sp>
      <p:sp>
        <p:nvSpPr>
          <p:cNvPr id="3" name="Picture Placeholder 2">
            <a:extLst>
              <a:ext uri="{FF2B5EF4-FFF2-40B4-BE49-F238E27FC236}">
                <a16:creationId xmlns:a16="http://schemas.microsoft.com/office/drawing/2014/main" id="{7627BCBE-E59A-8E4C-B66E-B64641E388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RO"/>
          </a:p>
        </p:txBody>
      </p:sp>
      <p:sp>
        <p:nvSpPr>
          <p:cNvPr id="4" name="Text Placeholder 3">
            <a:extLst>
              <a:ext uri="{FF2B5EF4-FFF2-40B4-BE49-F238E27FC236}">
                <a16:creationId xmlns:a16="http://schemas.microsoft.com/office/drawing/2014/main" id="{C346A78A-F287-8D46-812E-73D1D11A75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65DBFA-4E42-0C4B-A0E7-1A5B1A8E8C8F}"/>
              </a:ext>
            </a:extLst>
          </p:cNvPr>
          <p:cNvSpPr>
            <a:spLocks noGrp="1"/>
          </p:cNvSpPr>
          <p:nvPr>
            <p:ph type="dt" sz="half" idx="10"/>
          </p:nvPr>
        </p:nvSpPr>
        <p:spPr/>
        <p:txBody>
          <a:bodyPr/>
          <a:lstStyle/>
          <a:p>
            <a:fld id="{D53675A5-0CFA-C14C-ACB9-D1248E283591}" type="datetimeFigureOut">
              <a:rPr lang="en-RO" smtClean="0"/>
              <a:t>17.03.2022</a:t>
            </a:fld>
            <a:endParaRPr lang="en-RO"/>
          </a:p>
        </p:txBody>
      </p:sp>
      <p:sp>
        <p:nvSpPr>
          <p:cNvPr id="6" name="Footer Placeholder 5">
            <a:extLst>
              <a:ext uri="{FF2B5EF4-FFF2-40B4-BE49-F238E27FC236}">
                <a16:creationId xmlns:a16="http://schemas.microsoft.com/office/drawing/2014/main" id="{8B814FDF-D04E-BD46-9423-2399FDAB7FEC}"/>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F747CCC2-E578-CC45-834D-1BE3ACDBCD5B}"/>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2250579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57B78-83A9-B547-A888-9F63E55AEB4F}"/>
              </a:ext>
            </a:extLst>
          </p:cNvPr>
          <p:cNvSpPr>
            <a:spLocks noGrp="1"/>
          </p:cNvSpPr>
          <p:nvPr>
            <p:ph type="title"/>
          </p:nvPr>
        </p:nvSpPr>
        <p:spPr/>
        <p:txBody>
          <a:bodyPr/>
          <a:lstStyle/>
          <a:p>
            <a:r>
              <a:rPr lang="en-US"/>
              <a:t>Click to edit Master title style</a:t>
            </a:r>
            <a:endParaRPr lang="en-RO"/>
          </a:p>
        </p:txBody>
      </p:sp>
      <p:sp>
        <p:nvSpPr>
          <p:cNvPr id="3" name="Vertical Text Placeholder 2">
            <a:extLst>
              <a:ext uri="{FF2B5EF4-FFF2-40B4-BE49-F238E27FC236}">
                <a16:creationId xmlns:a16="http://schemas.microsoft.com/office/drawing/2014/main" id="{046B3272-AC15-8049-95C7-4876A34DBB3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F60816B8-174F-6941-9CBE-DD5E67302172}"/>
              </a:ext>
            </a:extLst>
          </p:cNvPr>
          <p:cNvSpPr>
            <a:spLocks noGrp="1"/>
          </p:cNvSpPr>
          <p:nvPr>
            <p:ph type="dt" sz="half" idx="10"/>
          </p:nvPr>
        </p:nvSpPr>
        <p:spPr/>
        <p:txBody>
          <a:bodyPr/>
          <a:lstStyle/>
          <a:p>
            <a:fld id="{D53675A5-0CFA-C14C-ACB9-D1248E283591}" type="datetimeFigureOut">
              <a:rPr lang="en-RO" smtClean="0"/>
              <a:t>17.03.2022</a:t>
            </a:fld>
            <a:endParaRPr lang="en-RO"/>
          </a:p>
        </p:txBody>
      </p:sp>
      <p:sp>
        <p:nvSpPr>
          <p:cNvPr id="5" name="Footer Placeholder 4">
            <a:extLst>
              <a:ext uri="{FF2B5EF4-FFF2-40B4-BE49-F238E27FC236}">
                <a16:creationId xmlns:a16="http://schemas.microsoft.com/office/drawing/2014/main" id="{8D850C1E-6A38-8E43-B706-CA4307E5E2E6}"/>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56BFBF60-5D78-E74E-8E8C-53B43C8B4E54}"/>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2581272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CDD473-B7E6-CB40-BB92-E423A2BFD2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RO"/>
          </a:p>
        </p:txBody>
      </p:sp>
      <p:sp>
        <p:nvSpPr>
          <p:cNvPr id="3" name="Vertical Text Placeholder 2">
            <a:extLst>
              <a:ext uri="{FF2B5EF4-FFF2-40B4-BE49-F238E27FC236}">
                <a16:creationId xmlns:a16="http://schemas.microsoft.com/office/drawing/2014/main" id="{3EFF523D-7083-DC47-B027-55616B86D2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B0E4689D-6DB1-2C46-B249-823D1676987F}"/>
              </a:ext>
            </a:extLst>
          </p:cNvPr>
          <p:cNvSpPr>
            <a:spLocks noGrp="1"/>
          </p:cNvSpPr>
          <p:nvPr>
            <p:ph type="dt" sz="half" idx="10"/>
          </p:nvPr>
        </p:nvSpPr>
        <p:spPr/>
        <p:txBody>
          <a:bodyPr/>
          <a:lstStyle/>
          <a:p>
            <a:fld id="{D53675A5-0CFA-C14C-ACB9-D1248E283591}" type="datetimeFigureOut">
              <a:rPr lang="en-RO" smtClean="0"/>
              <a:t>17.03.2022</a:t>
            </a:fld>
            <a:endParaRPr lang="en-RO"/>
          </a:p>
        </p:txBody>
      </p:sp>
      <p:sp>
        <p:nvSpPr>
          <p:cNvPr id="5" name="Footer Placeholder 4">
            <a:extLst>
              <a:ext uri="{FF2B5EF4-FFF2-40B4-BE49-F238E27FC236}">
                <a16:creationId xmlns:a16="http://schemas.microsoft.com/office/drawing/2014/main" id="{C90B1F17-5D63-2542-8A47-C92AC4C1DE85}"/>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60CA556B-B1B5-B14C-B8CA-63F8307CDEA6}"/>
              </a:ext>
            </a:extLst>
          </p:cNvPr>
          <p:cNvSpPr>
            <a:spLocks noGrp="1"/>
          </p:cNvSpPr>
          <p:nvPr>
            <p:ph type="sldNum" sz="quarter" idx="12"/>
          </p:nvPr>
        </p:nvSpPr>
        <p:spPr/>
        <p:txBody>
          <a:bodyPr/>
          <a:lstStyle/>
          <a:p>
            <a:fld id="{0C17F0AD-7C6F-8C46-A8B5-63231AFEB2CE}" type="slidenum">
              <a:rPr lang="en-RO" smtClean="0"/>
              <a:t>‹#›</a:t>
            </a:fld>
            <a:endParaRPr lang="en-RO"/>
          </a:p>
        </p:txBody>
      </p:sp>
    </p:spTree>
    <p:extLst>
      <p:ext uri="{BB962C8B-B14F-4D97-AF65-F5344CB8AC3E}">
        <p14:creationId xmlns:p14="http://schemas.microsoft.com/office/powerpoint/2010/main" val="2187914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063DFE-1E82-444C-8C2D-71C0A0C995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RO"/>
          </a:p>
        </p:txBody>
      </p:sp>
      <p:sp>
        <p:nvSpPr>
          <p:cNvPr id="3" name="Text Placeholder 2">
            <a:extLst>
              <a:ext uri="{FF2B5EF4-FFF2-40B4-BE49-F238E27FC236}">
                <a16:creationId xmlns:a16="http://schemas.microsoft.com/office/drawing/2014/main" id="{0DEAF13C-2FF8-F54B-8EB2-4A800B735A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1AB9CACD-B67D-7F4A-BAE4-D53321FD64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3675A5-0CFA-C14C-ACB9-D1248E283591}" type="datetimeFigureOut">
              <a:rPr lang="en-RO" smtClean="0"/>
              <a:t>17.03.2022</a:t>
            </a:fld>
            <a:endParaRPr lang="en-RO"/>
          </a:p>
        </p:txBody>
      </p:sp>
      <p:sp>
        <p:nvSpPr>
          <p:cNvPr id="5" name="Footer Placeholder 4">
            <a:extLst>
              <a:ext uri="{FF2B5EF4-FFF2-40B4-BE49-F238E27FC236}">
                <a16:creationId xmlns:a16="http://schemas.microsoft.com/office/drawing/2014/main" id="{3DE1633D-D882-4241-BED6-E970D6F7F0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RO"/>
          </a:p>
        </p:txBody>
      </p:sp>
      <p:sp>
        <p:nvSpPr>
          <p:cNvPr id="6" name="Slide Number Placeholder 5">
            <a:extLst>
              <a:ext uri="{FF2B5EF4-FFF2-40B4-BE49-F238E27FC236}">
                <a16:creationId xmlns:a16="http://schemas.microsoft.com/office/drawing/2014/main" id="{8BD83DAC-23C4-E44E-930C-A77245EB41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17F0AD-7C6F-8C46-A8B5-63231AFEB2CE}" type="slidenum">
              <a:rPr lang="en-RO" smtClean="0"/>
              <a:t>‹#›</a:t>
            </a:fld>
            <a:endParaRPr lang="en-RO"/>
          </a:p>
        </p:txBody>
      </p:sp>
    </p:spTree>
    <p:extLst>
      <p:ext uri="{BB962C8B-B14F-4D97-AF65-F5344CB8AC3E}">
        <p14:creationId xmlns:p14="http://schemas.microsoft.com/office/powerpoint/2010/main" val="198430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22A397E7-BF60-45B2-84C7-B074B76C3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4" descr="A picture containing text, sky, outdoor, road&#10;&#10;Description automatically generated">
            <a:extLst>
              <a:ext uri="{FF2B5EF4-FFF2-40B4-BE49-F238E27FC236}">
                <a16:creationId xmlns:a16="http://schemas.microsoft.com/office/drawing/2014/main" id="{635505AC-36F0-8949-94F6-4EA7B9FE2DA2}"/>
              </a:ext>
            </a:extLst>
          </p:cNvPr>
          <p:cNvPicPr>
            <a:picLocks noChangeAspect="1"/>
          </p:cNvPicPr>
          <p:nvPr/>
        </p:nvPicPr>
        <p:blipFill rotWithShape="1">
          <a:blip r:embed="rId2">
            <a:alphaModFix/>
          </a:blip>
          <a:srcRect r="35137"/>
          <a:stretch/>
        </p:blipFill>
        <p:spPr>
          <a:xfrm>
            <a:off x="4283902" y="10"/>
            <a:ext cx="7908098" cy="6857992"/>
          </a:xfrm>
          <a:prstGeom prst="rect">
            <a:avLst/>
          </a:prstGeom>
          <a:noFill/>
        </p:spPr>
      </p:pic>
      <p:sp>
        <p:nvSpPr>
          <p:cNvPr id="18" name="Rectangle 10">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784339DE-AF5B-BA41-AD0A-A44505637F7D}"/>
              </a:ext>
            </a:extLst>
          </p:cNvPr>
          <p:cNvSpPr txBox="1">
            <a:spLocks noGrp="1"/>
          </p:cNvSpPr>
          <p:nvPr>
            <p:ph type="ctrTitle"/>
          </p:nvPr>
        </p:nvSpPr>
        <p:spPr>
          <a:xfrm>
            <a:off x="728663" y="1115219"/>
            <a:ext cx="5505449" cy="2387600"/>
          </a:xfrm>
        </p:spPr>
        <p:txBody>
          <a:bodyPr anchorCtr="0">
            <a:normAutofit/>
          </a:bodyPr>
          <a:lstStyle/>
          <a:p>
            <a:pPr lvl="0" algn="l"/>
            <a:r>
              <a:rPr lang="en-GB" sz="5000" b="1">
                <a:solidFill>
                  <a:schemeClr val="bg1"/>
                </a:solidFill>
              </a:rPr>
              <a:t>Customer Relationship Management</a:t>
            </a:r>
          </a:p>
        </p:txBody>
      </p:sp>
      <p:sp>
        <p:nvSpPr>
          <p:cNvPr id="4" name="Subtitle 2">
            <a:extLst>
              <a:ext uri="{FF2B5EF4-FFF2-40B4-BE49-F238E27FC236}">
                <a16:creationId xmlns:a16="http://schemas.microsoft.com/office/drawing/2014/main" id="{4B6A7F6B-6A0B-374B-AA58-6705F0D9A64F}"/>
              </a:ext>
            </a:extLst>
          </p:cNvPr>
          <p:cNvSpPr txBox="1">
            <a:spLocks noGrp="1"/>
          </p:cNvSpPr>
          <p:nvPr>
            <p:ph type="subTitle" idx="1"/>
          </p:nvPr>
        </p:nvSpPr>
        <p:spPr>
          <a:xfrm>
            <a:off x="728663" y="3902075"/>
            <a:ext cx="5505449" cy="1655762"/>
          </a:xfrm>
        </p:spPr>
        <p:txBody>
          <a:bodyPr anchorCtr="0">
            <a:normAutofit/>
          </a:bodyPr>
          <a:lstStyle/>
          <a:p>
            <a:pPr lvl="0" algn="l"/>
            <a:endParaRPr lang="en-GB" sz="1400">
              <a:solidFill>
                <a:schemeClr val="bg1"/>
              </a:solidFill>
            </a:endParaRPr>
          </a:p>
          <a:p>
            <a:pPr lvl="0" algn="l"/>
            <a:r>
              <a:rPr lang="en-GB" sz="1400" b="1">
                <a:solidFill>
                  <a:schemeClr val="bg1"/>
                </a:solidFill>
              </a:rPr>
              <a:t>TESCO</a:t>
            </a:r>
          </a:p>
          <a:p>
            <a:pPr lvl="0" algn="l"/>
            <a:endParaRPr lang="en-GB" sz="1400" b="1">
              <a:solidFill>
                <a:schemeClr val="bg1"/>
              </a:solidFill>
            </a:endParaRPr>
          </a:p>
          <a:p>
            <a:pPr lvl="0" algn="l"/>
            <a:r>
              <a:rPr lang="en-GB" sz="1400" b="1">
                <a:solidFill>
                  <a:schemeClr val="bg1"/>
                </a:solidFill>
              </a:rPr>
              <a:t>Valentina Ionela Cergan</a:t>
            </a:r>
          </a:p>
          <a:p>
            <a:pPr lvl="0" algn="l"/>
            <a:r>
              <a:rPr lang="en-GB" sz="1400" b="1">
                <a:solidFill>
                  <a:schemeClr val="bg1"/>
                </a:solidFill>
              </a:rPr>
              <a:t>1816239</a:t>
            </a:r>
          </a:p>
        </p:txBody>
      </p:sp>
      <p:cxnSp>
        <p:nvCxnSpPr>
          <p:cNvPr id="19" name="Straight Connector 12">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8585" y="3681408"/>
            <a:ext cx="11934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FB185A-B421-D94B-AFC7-424206F0CF5B}"/>
              </a:ext>
            </a:extLst>
          </p:cNvPr>
          <p:cNvSpPr txBox="1">
            <a:spLocks noGrp="1"/>
          </p:cNvSpPr>
          <p:nvPr>
            <p:ph type="title"/>
          </p:nvPr>
        </p:nvSpPr>
        <p:spPr>
          <a:xfrm>
            <a:off x="833000" y="448257"/>
            <a:ext cx="10520702" cy="1325559"/>
          </a:xfrm>
        </p:spPr>
        <p:txBody>
          <a:bodyPr>
            <a:normAutofit/>
          </a:bodyPr>
          <a:lstStyle/>
          <a:p>
            <a:pPr lvl="0"/>
            <a:r>
              <a:rPr lang="en-GB" sz="2800" b="1" kern="0">
                <a:latin typeface="Arial" pitchFamily="34"/>
                <a:cs typeface="Times New Roman" pitchFamily="18"/>
              </a:rPr>
              <a:t>Definition on the Topic Area Of ‘Quality’ In Context To CRM</a:t>
            </a:r>
            <a:br>
              <a:rPr lang="en-GB" sz="2800" b="1" kern="0">
                <a:latin typeface="Arial" pitchFamily="34"/>
                <a:cs typeface="Times New Roman" pitchFamily="18"/>
              </a:rPr>
            </a:br>
            <a:endParaRPr lang="en-GB" sz="2800"/>
          </a:p>
        </p:txBody>
      </p:sp>
      <p:sp>
        <p:nvSpPr>
          <p:cNvPr id="3" name="Content Placeholder 2">
            <a:extLst>
              <a:ext uri="{FF2B5EF4-FFF2-40B4-BE49-F238E27FC236}">
                <a16:creationId xmlns:a16="http://schemas.microsoft.com/office/drawing/2014/main" id="{80A85D6A-B25F-AC44-8E62-154471B1AA94}"/>
              </a:ext>
            </a:extLst>
          </p:cNvPr>
          <p:cNvSpPr txBox="1">
            <a:spLocks noGrp="1"/>
          </p:cNvSpPr>
          <p:nvPr>
            <p:ph idx="1"/>
          </p:nvPr>
        </p:nvSpPr>
        <p:spPr>
          <a:xfrm>
            <a:off x="838200" y="2191807"/>
            <a:ext cx="4936067" cy="3985155"/>
          </a:xfrm>
        </p:spPr>
        <p:txBody>
          <a:bodyPr>
            <a:normAutofit/>
          </a:bodyPr>
          <a:lstStyle/>
          <a:p>
            <a:pPr lvl="0">
              <a:spcAft>
                <a:spcPts val="800"/>
              </a:spcAft>
            </a:pPr>
            <a:r>
              <a:rPr lang="en-GB" sz="1100">
                <a:latin typeface="Arial" pitchFamily="34"/>
                <a:cs typeface="Times New Roman" pitchFamily="18"/>
              </a:rPr>
              <a:t>With the help of Tesco's customer care line, the supermarket has expanded its scope beyond just providing service assistance. The team's combination of practical assistance and pleasant communication encourages people in the community to become involved. It's critical to pay attention to the tone of every communication that is sent to customers (Hidaka, Kim and Akiyama, 2018). Thus, the constant research and CRM proficiency has enhanced the company's potential.  This gives Tesco a more complete picture of the situation. Using basic research, consumer input from their customer service, and data from third-party data providers, they draw the connections between their revenue and Loyalty card data to fully understand consumer purchasing habits, sentiments, and impressions. </a:t>
            </a:r>
          </a:p>
          <a:p>
            <a:pPr lvl="0">
              <a:spcAft>
                <a:spcPts val="800"/>
              </a:spcAft>
            </a:pPr>
            <a:r>
              <a:rPr lang="en-GB" sz="1100">
                <a:latin typeface="Arial" pitchFamily="34"/>
                <a:cs typeface="Times New Roman" pitchFamily="18"/>
              </a:rPr>
              <a:t>A "silent hour" program has been implemented by Tesco in an effort to improve the shopping experience for consumers with autism. The process of shopping at a marketplace may be quite stressful for someone who has autism (Czopek and Kazusek, 2020). This is because individuals with autism, who account for around one per cent of the population in the United Kingdom, are more likely to suffer from sensory overload in crowded and loud settings. Thus, this act of empathy and practicality has been seen as a major step in enhancing customer support and experience. </a:t>
            </a:r>
          </a:p>
          <a:p>
            <a:pPr lvl="0"/>
            <a:endParaRPr lang="en-GB" sz="1100"/>
          </a:p>
        </p:txBody>
      </p:sp>
      <p:pic>
        <p:nvPicPr>
          <p:cNvPr id="4" name="Picture 4" descr="Website&#10;&#10;Description automatically generated with medium confidence">
            <a:extLst>
              <a:ext uri="{FF2B5EF4-FFF2-40B4-BE49-F238E27FC236}">
                <a16:creationId xmlns:a16="http://schemas.microsoft.com/office/drawing/2014/main" id="{17666658-74F4-E144-80B4-E86E11574C01}"/>
              </a:ext>
            </a:extLst>
          </p:cNvPr>
          <p:cNvPicPr>
            <a:picLocks noChangeAspect="1"/>
          </p:cNvPicPr>
          <p:nvPr/>
        </p:nvPicPr>
        <p:blipFill>
          <a:blip r:embed="rId2"/>
          <a:stretch>
            <a:fillRect/>
          </a:stretch>
        </p:blipFill>
        <p:spPr>
          <a:xfrm>
            <a:off x="6417734" y="2797689"/>
            <a:ext cx="4935967" cy="2773384"/>
          </a:xfrm>
          <a:prstGeom prst="rect">
            <a:avLst/>
          </a:prstGeom>
          <a:noFill/>
        </p:spPr>
      </p:pic>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3">
            <a:extLst>
              <a:ext uri="{FF2B5EF4-FFF2-40B4-BE49-F238E27FC236}">
                <a16:creationId xmlns:a16="http://schemas.microsoft.com/office/drawing/2014/main" id="{B3EFD061-6E66-D24C-8B87-03458ACA16C4}"/>
              </a:ext>
            </a:extLst>
          </p:cNvPr>
          <p:cNvSpPr>
            <a:spLocks noMove="1" noResize="1"/>
          </p:cNvSpPr>
          <p:nvPr/>
        </p:nvSpPr>
        <p:spPr>
          <a:xfrm>
            <a:off x="1527"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Freeform 28">
            <a:extLst>
              <a:ext uri="{FF2B5EF4-FFF2-40B4-BE49-F238E27FC236}">
                <a16:creationId xmlns:a16="http://schemas.microsoft.com/office/drawing/2014/main" id="{67D663E0-B3FD-8E44-A447-2A2E9E0FE98D}"/>
              </a:ext>
            </a:extLst>
          </p:cNvPr>
          <p:cNvSpPr>
            <a:spLocks noMove="1" noResize="1"/>
          </p:cNvSpPr>
          <p:nvPr/>
        </p:nvSpPr>
        <p:spPr>
          <a:xfrm flipH="1" flipV="1">
            <a:off x="960120" y="0"/>
            <a:ext cx="11218663" cy="6858000"/>
          </a:xfrm>
          <a:custGeom>
            <a:avLst/>
            <a:gdLst>
              <a:gd name="f0" fmla="val 10800000"/>
              <a:gd name="f1" fmla="val 5400000"/>
              <a:gd name="f2" fmla="val 180"/>
              <a:gd name="f3" fmla="val w"/>
              <a:gd name="f4" fmla="val h"/>
              <a:gd name="f5" fmla="val 0"/>
              <a:gd name="f6" fmla="val 11218661"/>
              <a:gd name="f7" fmla="val 6858000"/>
              <a:gd name="f8" fmla="val 8042507"/>
              <a:gd name="f9" fmla="+- 0 0 -90"/>
              <a:gd name="f10" fmla="*/ f3 1 11218661"/>
              <a:gd name="f11" fmla="*/ f4 1 6858000"/>
              <a:gd name="f12" fmla="val f5"/>
              <a:gd name="f13" fmla="val f6"/>
              <a:gd name="f14" fmla="val f7"/>
              <a:gd name="f15" fmla="*/ f9 f0 1"/>
              <a:gd name="f16" fmla="+- f14 0 f12"/>
              <a:gd name="f17" fmla="+- f13 0 f12"/>
              <a:gd name="f18" fmla="*/ f15 1 f2"/>
              <a:gd name="f19" fmla="*/ f17 1 11218661"/>
              <a:gd name="f20" fmla="*/ f16 1 6858000"/>
              <a:gd name="f21" fmla="*/ 0 f17 1"/>
              <a:gd name="f22" fmla="*/ 0 f16 1"/>
              <a:gd name="f23" fmla="*/ 8042507 f17 1"/>
              <a:gd name="f24" fmla="*/ 11218661 f17 1"/>
              <a:gd name="f25" fmla="*/ 6858000 f16 1"/>
              <a:gd name="f26" fmla="+- f18 0 f1"/>
              <a:gd name="f27" fmla="*/ f21 1 11218661"/>
              <a:gd name="f28" fmla="*/ f22 1 6858000"/>
              <a:gd name="f29" fmla="*/ f23 1 11218661"/>
              <a:gd name="f30" fmla="*/ f24 1 11218661"/>
              <a:gd name="f31" fmla="*/ f25 1 6858000"/>
              <a:gd name="f32" fmla="*/ f12 1 f19"/>
              <a:gd name="f33" fmla="*/ f13 1 f19"/>
              <a:gd name="f34" fmla="*/ f12 1 f20"/>
              <a:gd name="f35" fmla="*/ f14 1 f20"/>
              <a:gd name="f36" fmla="*/ f27 1 f19"/>
              <a:gd name="f37" fmla="*/ f28 1 f20"/>
              <a:gd name="f38" fmla="*/ f29 1 f19"/>
              <a:gd name="f39" fmla="*/ f30 1 f19"/>
              <a:gd name="f40" fmla="*/ f31 1 f20"/>
              <a:gd name="f41" fmla="*/ f32 f10 1"/>
              <a:gd name="f42" fmla="*/ f33 f10 1"/>
              <a:gd name="f43" fmla="*/ f35 f11 1"/>
              <a:gd name="f44" fmla="*/ f34 f11 1"/>
              <a:gd name="f45" fmla="*/ f36 f10 1"/>
              <a:gd name="f46" fmla="*/ f37 f11 1"/>
              <a:gd name="f47" fmla="*/ f38 f10 1"/>
              <a:gd name="f48" fmla="*/ f39 f10 1"/>
              <a:gd name="f49" fmla="*/ f40 f11 1"/>
            </a:gdLst>
            <a:ahLst/>
            <a:cxnLst>
              <a:cxn ang="3cd4">
                <a:pos x="hc" y="t"/>
              </a:cxn>
              <a:cxn ang="0">
                <a:pos x="r" y="vc"/>
              </a:cxn>
              <a:cxn ang="cd4">
                <a:pos x="hc" y="b"/>
              </a:cxn>
              <a:cxn ang="cd2">
                <a:pos x="l" y="vc"/>
              </a:cxn>
              <a:cxn ang="f26">
                <a:pos x="f45" y="f46"/>
              </a:cxn>
              <a:cxn ang="f26">
                <a:pos x="f47" y="f46"/>
              </a:cxn>
              <a:cxn ang="f26">
                <a:pos x="f48" y="f49"/>
              </a:cxn>
              <a:cxn ang="f26">
                <a:pos x="f45" y="f49"/>
              </a:cxn>
            </a:cxnLst>
            <a:rect l="f41" t="f44" r="f42" b="f43"/>
            <a:pathLst>
              <a:path w="11218661" h="6858000">
                <a:moveTo>
                  <a:pt x="f5" y="f5"/>
                </a:moveTo>
                <a:lnTo>
                  <a:pt x="f8" y="f5"/>
                </a:lnTo>
                <a:lnTo>
                  <a:pt x="f6" y="f7"/>
                </a:lnTo>
                <a:lnTo>
                  <a:pt x="f5" y="f7"/>
                </a:lnTo>
                <a:close/>
              </a:path>
            </a:pathLst>
          </a:custGeom>
          <a:solidFill>
            <a:srgbClr val="262626">
              <a:alpha val="7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26">
            <a:extLst>
              <a:ext uri="{FF2B5EF4-FFF2-40B4-BE49-F238E27FC236}">
                <a16:creationId xmlns:a16="http://schemas.microsoft.com/office/drawing/2014/main" id="{AD1CEF88-6A51-E741-9663-41E71270610F}"/>
              </a:ext>
            </a:extLst>
          </p:cNvPr>
          <p:cNvSpPr>
            <a:spLocks noMove="1" noResize="1"/>
          </p:cNvSpPr>
          <p:nvPr/>
        </p:nvSpPr>
        <p:spPr>
          <a:xfrm flipH="1" flipV="1">
            <a:off x="1420246" y="0"/>
            <a:ext cx="10771750" cy="6858000"/>
          </a:xfrm>
          <a:custGeom>
            <a:avLst/>
            <a:gdLst>
              <a:gd name="f0" fmla="val 10800000"/>
              <a:gd name="f1" fmla="val 5400000"/>
              <a:gd name="f2" fmla="val 180"/>
              <a:gd name="f3" fmla="val w"/>
              <a:gd name="f4" fmla="val h"/>
              <a:gd name="f5" fmla="val 0"/>
              <a:gd name="f6" fmla="val 10771752"/>
              <a:gd name="f7" fmla="val 6858000"/>
              <a:gd name="f8" fmla="val 7595598"/>
              <a:gd name="f9" fmla="+- 0 0 -90"/>
              <a:gd name="f10" fmla="*/ f3 1 10771752"/>
              <a:gd name="f11" fmla="*/ f4 1 6858000"/>
              <a:gd name="f12" fmla="val f5"/>
              <a:gd name="f13" fmla="val f6"/>
              <a:gd name="f14" fmla="val f7"/>
              <a:gd name="f15" fmla="*/ f9 f0 1"/>
              <a:gd name="f16" fmla="+- f14 0 f12"/>
              <a:gd name="f17" fmla="+- f13 0 f12"/>
              <a:gd name="f18" fmla="*/ f15 1 f2"/>
              <a:gd name="f19" fmla="*/ f17 1 10771752"/>
              <a:gd name="f20" fmla="*/ f16 1 6858000"/>
              <a:gd name="f21" fmla="*/ 0 f17 1"/>
              <a:gd name="f22" fmla="*/ 0 f16 1"/>
              <a:gd name="f23" fmla="*/ 7595598 f17 1"/>
              <a:gd name="f24" fmla="*/ 10771752 f17 1"/>
              <a:gd name="f25" fmla="*/ 6858000 f16 1"/>
              <a:gd name="f26" fmla="+- f18 0 f1"/>
              <a:gd name="f27" fmla="*/ f21 1 10771752"/>
              <a:gd name="f28" fmla="*/ f22 1 6858000"/>
              <a:gd name="f29" fmla="*/ f23 1 10771752"/>
              <a:gd name="f30" fmla="*/ f24 1 10771752"/>
              <a:gd name="f31" fmla="*/ f25 1 6858000"/>
              <a:gd name="f32" fmla="*/ f12 1 f19"/>
              <a:gd name="f33" fmla="*/ f13 1 f19"/>
              <a:gd name="f34" fmla="*/ f12 1 f20"/>
              <a:gd name="f35" fmla="*/ f14 1 f20"/>
              <a:gd name="f36" fmla="*/ f27 1 f19"/>
              <a:gd name="f37" fmla="*/ f28 1 f20"/>
              <a:gd name="f38" fmla="*/ f29 1 f19"/>
              <a:gd name="f39" fmla="*/ f30 1 f19"/>
              <a:gd name="f40" fmla="*/ f31 1 f20"/>
              <a:gd name="f41" fmla="*/ f32 f10 1"/>
              <a:gd name="f42" fmla="*/ f33 f10 1"/>
              <a:gd name="f43" fmla="*/ f35 f11 1"/>
              <a:gd name="f44" fmla="*/ f34 f11 1"/>
              <a:gd name="f45" fmla="*/ f36 f10 1"/>
              <a:gd name="f46" fmla="*/ f37 f11 1"/>
              <a:gd name="f47" fmla="*/ f38 f10 1"/>
              <a:gd name="f48" fmla="*/ f39 f10 1"/>
              <a:gd name="f49" fmla="*/ f40 f11 1"/>
            </a:gdLst>
            <a:ahLst/>
            <a:cxnLst>
              <a:cxn ang="3cd4">
                <a:pos x="hc" y="t"/>
              </a:cxn>
              <a:cxn ang="0">
                <a:pos x="r" y="vc"/>
              </a:cxn>
              <a:cxn ang="cd4">
                <a:pos x="hc" y="b"/>
              </a:cxn>
              <a:cxn ang="cd2">
                <a:pos x="l" y="vc"/>
              </a:cxn>
              <a:cxn ang="f26">
                <a:pos x="f45" y="f46"/>
              </a:cxn>
              <a:cxn ang="f26">
                <a:pos x="f47" y="f46"/>
              </a:cxn>
              <a:cxn ang="f26">
                <a:pos x="f48" y="f49"/>
              </a:cxn>
              <a:cxn ang="f26">
                <a:pos x="f45" y="f49"/>
              </a:cxn>
            </a:cxnLst>
            <a:rect l="f41" t="f44" r="f42" b="f43"/>
            <a:pathLst>
              <a:path w="10771752" h="6858000">
                <a:moveTo>
                  <a:pt x="f5" y="f5"/>
                </a:moveTo>
                <a:lnTo>
                  <a:pt x="f8" y="f5"/>
                </a:lnTo>
                <a:lnTo>
                  <a:pt x="f6" y="f7"/>
                </a:lnTo>
                <a:lnTo>
                  <a:pt x="f5" y="f7"/>
                </a:lnTo>
                <a:close/>
              </a:path>
            </a:pathLst>
          </a:custGeom>
          <a:solidFill>
            <a:srgbClr val="262626"/>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A952DEFD-D510-5E49-9B08-5D8196CB0915}"/>
              </a:ext>
            </a:extLst>
          </p:cNvPr>
          <p:cNvSpPr txBox="1">
            <a:spLocks noGrp="1"/>
          </p:cNvSpPr>
          <p:nvPr>
            <p:ph type="title"/>
          </p:nvPr>
        </p:nvSpPr>
        <p:spPr>
          <a:xfrm>
            <a:off x="4384035" y="365129"/>
            <a:ext cx="7164488" cy="1325559"/>
          </a:xfrm>
        </p:spPr>
        <p:txBody>
          <a:bodyPr/>
          <a:lstStyle/>
          <a:p>
            <a:pPr lvl="0"/>
            <a:r>
              <a:rPr lang="en-GB" sz="2800" b="1" kern="0" dirty="0">
                <a:solidFill>
                  <a:schemeClr val="bg1"/>
                </a:solidFill>
                <a:latin typeface="Arial" pitchFamily="34"/>
                <a:cs typeface="Times New Roman" pitchFamily="18"/>
              </a:rPr>
              <a:t>Three benefits of Tesco Using SERVQUAL Model</a:t>
            </a:r>
            <a:br>
              <a:rPr lang="en-GB" sz="2800" b="1" kern="0" dirty="0">
                <a:latin typeface="Arial" pitchFamily="34"/>
                <a:cs typeface="Times New Roman" pitchFamily="18"/>
              </a:rPr>
            </a:br>
            <a:endParaRPr lang="en-GB" sz="2800" dirty="0"/>
          </a:p>
        </p:txBody>
      </p:sp>
      <p:grpSp>
        <p:nvGrpSpPr>
          <p:cNvPr id="6" name="Content Placeholder 2">
            <a:extLst>
              <a:ext uri="{FF2B5EF4-FFF2-40B4-BE49-F238E27FC236}">
                <a16:creationId xmlns:a16="http://schemas.microsoft.com/office/drawing/2014/main" id="{DB2CD9E5-1FCD-D84B-A7F4-578DF51292EE}"/>
              </a:ext>
            </a:extLst>
          </p:cNvPr>
          <p:cNvGrpSpPr/>
          <p:nvPr/>
        </p:nvGrpSpPr>
        <p:grpSpPr>
          <a:xfrm>
            <a:off x="4387510" y="2026657"/>
            <a:ext cx="7161013" cy="4146255"/>
            <a:chOff x="4387510" y="2026657"/>
            <a:chExt cx="7161013" cy="4146255"/>
          </a:xfrm>
        </p:grpSpPr>
        <p:sp>
          <p:nvSpPr>
            <p:cNvPr id="7" name="Freeform 6">
              <a:extLst>
                <a:ext uri="{FF2B5EF4-FFF2-40B4-BE49-F238E27FC236}">
                  <a16:creationId xmlns:a16="http://schemas.microsoft.com/office/drawing/2014/main" id="{3AA16641-39E0-A046-8CBE-10D526EA6731}"/>
                </a:ext>
              </a:extLst>
            </p:cNvPr>
            <p:cNvSpPr/>
            <p:nvPr/>
          </p:nvSpPr>
          <p:spPr>
            <a:xfrm>
              <a:off x="4387510" y="2026657"/>
              <a:ext cx="7161013" cy="1202573"/>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4472C4"/>
            </a:solidFill>
            <a:ln cap="flat">
              <a:noFill/>
              <a:prstDash val="solid"/>
            </a:ln>
          </p:spPr>
          <p:txBody>
            <a:bodyPr lIns="0" tIns="0" rIns="0" bIns="0"/>
            <a:lstStyle/>
            <a:p>
              <a:endParaRPr lang="en-RO"/>
            </a:p>
          </p:txBody>
        </p:sp>
        <p:sp>
          <p:nvSpPr>
            <p:cNvPr id="8" name="Rectangle 7" descr="Bow">
              <a:extLst>
                <a:ext uri="{FF2B5EF4-FFF2-40B4-BE49-F238E27FC236}">
                  <a16:creationId xmlns:a16="http://schemas.microsoft.com/office/drawing/2014/main" id="{0C49C6C2-3EB6-244C-AB98-E61FD5B3FCE9}"/>
                </a:ext>
              </a:extLst>
            </p:cNvPr>
            <p:cNvSpPr/>
            <p:nvPr/>
          </p:nvSpPr>
          <p:spPr>
            <a:xfrm>
              <a:off x="4751295" y="2297237"/>
              <a:ext cx="662062" cy="661412"/>
            </a:xfrm>
            <a:prstGeom prst="rect">
              <a:avLst/>
            </a:prstGeom>
            <a:blipFill>
              <a:blip r:embed="rId2">
                <a:alphaModFix/>
                <a:extLst>
                  <a:ext uri="{96DAC541-7B7A-43D3-8B79-37D633B846F1}">
                    <asvg:svgBlip xmlns:asvg="http://schemas.microsoft.com/office/drawing/2016/SVG/main" r:embed="rId3"/>
                  </a:ext>
                </a:extLst>
              </a:blip>
              <a:stretch>
                <a:fillRect/>
              </a:stretch>
            </a:blipFill>
            <a:ln cap="flat">
              <a:noFill/>
              <a:prstDash val="solid"/>
            </a:ln>
          </p:spPr>
          <p:txBody>
            <a:bodyPr lIns="0" tIns="0" rIns="0" bIns="0"/>
            <a:lstStyle/>
            <a:p>
              <a:endParaRPr lang="en-RO"/>
            </a:p>
          </p:txBody>
        </p:sp>
        <p:sp>
          <p:nvSpPr>
            <p:cNvPr id="9" name="Freeform 8">
              <a:extLst>
                <a:ext uri="{FF2B5EF4-FFF2-40B4-BE49-F238E27FC236}">
                  <a16:creationId xmlns:a16="http://schemas.microsoft.com/office/drawing/2014/main" id="{A27CDA07-2371-CE43-B45C-152C722BA48C}"/>
                </a:ext>
              </a:extLst>
            </p:cNvPr>
            <p:cNvSpPr/>
            <p:nvPr/>
          </p:nvSpPr>
          <p:spPr>
            <a:xfrm>
              <a:off x="5777133" y="2026657"/>
              <a:ext cx="5660885" cy="1203752"/>
            </a:xfrm>
            <a:custGeom>
              <a:avLst/>
              <a:gdLst>
                <a:gd name="f0" fmla="val 10800000"/>
                <a:gd name="f1" fmla="val 5400000"/>
                <a:gd name="f2" fmla="val 180"/>
                <a:gd name="f3" fmla="val w"/>
                <a:gd name="f4" fmla="val h"/>
                <a:gd name="f5" fmla="val 0"/>
                <a:gd name="f6" fmla="val 5660882"/>
                <a:gd name="f7" fmla="val 1203750"/>
                <a:gd name="f8" fmla="+- 0 0 -90"/>
                <a:gd name="f9" fmla="*/ f3 1 5660882"/>
                <a:gd name="f10" fmla="*/ f4 1 1203750"/>
                <a:gd name="f11" fmla="val f5"/>
                <a:gd name="f12" fmla="val f6"/>
                <a:gd name="f13" fmla="val f7"/>
                <a:gd name="f14" fmla="*/ f8 f0 1"/>
                <a:gd name="f15" fmla="+- f13 0 f11"/>
                <a:gd name="f16" fmla="+- f12 0 f11"/>
                <a:gd name="f17" fmla="*/ f14 1 f2"/>
                <a:gd name="f18" fmla="*/ f16 1 5660882"/>
                <a:gd name="f19" fmla="*/ f15 1 1203750"/>
                <a:gd name="f20" fmla="*/ 0 f16 1"/>
                <a:gd name="f21" fmla="*/ 0 f15 1"/>
                <a:gd name="f22" fmla="*/ 5660882 f16 1"/>
                <a:gd name="f23" fmla="*/ 1203750 f15 1"/>
                <a:gd name="f24" fmla="+- f17 0 f1"/>
                <a:gd name="f25" fmla="*/ f20 1 5660882"/>
                <a:gd name="f26" fmla="*/ f21 1 1203750"/>
                <a:gd name="f27" fmla="*/ f22 1 5660882"/>
                <a:gd name="f28" fmla="*/ f23 1 120375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660882" h="1203750">
                  <a:moveTo>
                    <a:pt x="f5" y="f5"/>
                  </a:moveTo>
                  <a:lnTo>
                    <a:pt x="f6" y="f5"/>
                  </a:lnTo>
                  <a:lnTo>
                    <a:pt x="f6" y="f7"/>
                  </a:lnTo>
                  <a:lnTo>
                    <a:pt x="f5" y="f7"/>
                  </a:lnTo>
                  <a:lnTo>
                    <a:pt x="f5" y="f5"/>
                  </a:lnTo>
                  <a:close/>
                </a:path>
              </a:pathLst>
            </a:custGeom>
            <a:noFill/>
            <a:ln cap="flat">
              <a:noFill/>
              <a:prstDash val="solid"/>
            </a:ln>
          </p:spPr>
          <p:txBody>
            <a:bodyPr vert="horz" wrap="square" lIns="127394" tIns="127394" rIns="127394" bIns="127394" anchor="ctr" anchorCtr="0" compatLnSpc="1">
              <a:noAutofit/>
            </a:bodyPr>
            <a:lstStyle/>
            <a:p>
              <a:pPr marL="0" marR="0" lvl="0" indent="0" algn="l" defTabSz="622304"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Calibri"/>
                </a:rPr>
                <a:t>Reliability</a:t>
              </a:r>
              <a:r>
                <a:rPr lang="en-GB" sz="1400" b="0" i="0" u="none" strike="noStrike" kern="1200" cap="none" spc="0" baseline="0">
                  <a:solidFill>
                    <a:srgbClr val="000000"/>
                  </a:solidFill>
                  <a:uFillTx/>
                  <a:latin typeface="Calibri"/>
                </a:rPr>
                <a:t>: Tesco provides reasonably priced products and assures quality. This makes customers confident about the brand (Zhao, 2021). This enhances customer retention for the brand.  </a:t>
              </a:r>
              <a:endParaRPr lang="en-US" sz="1400" b="0" i="0" u="none" strike="noStrike" kern="1200" cap="none" spc="0" baseline="0">
                <a:solidFill>
                  <a:srgbClr val="000000"/>
                </a:solidFill>
                <a:uFillTx/>
                <a:latin typeface="Calibri"/>
              </a:endParaRPr>
            </a:p>
          </p:txBody>
        </p:sp>
        <p:sp>
          <p:nvSpPr>
            <p:cNvPr id="10" name="Freeform 9">
              <a:extLst>
                <a:ext uri="{FF2B5EF4-FFF2-40B4-BE49-F238E27FC236}">
                  <a16:creationId xmlns:a16="http://schemas.microsoft.com/office/drawing/2014/main" id="{EA05F665-F7ED-3447-AF2B-28834E4EF304}"/>
                </a:ext>
              </a:extLst>
            </p:cNvPr>
            <p:cNvSpPr/>
            <p:nvPr/>
          </p:nvSpPr>
          <p:spPr>
            <a:xfrm>
              <a:off x="4387510" y="3497909"/>
              <a:ext cx="7161013" cy="1202573"/>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4472C4"/>
            </a:solidFill>
            <a:ln cap="flat">
              <a:noFill/>
              <a:prstDash val="solid"/>
            </a:ln>
          </p:spPr>
          <p:txBody>
            <a:bodyPr lIns="0" tIns="0" rIns="0" bIns="0"/>
            <a:lstStyle/>
            <a:p>
              <a:endParaRPr lang="en-RO"/>
            </a:p>
          </p:txBody>
        </p:sp>
        <p:sp>
          <p:nvSpPr>
            <p:cNvPr id="11" name="Rectangle 10" descr="Japanese Dolls">
              <a:extLst>
                <a:ext uri="{FF2B5EF4-FFF2-40B4-BE49-F238E27FC236}">
                  <a16:creationId xmlns:a16="http://schemas.microsoft.com/office/drawing/2014/main" id="{0D6B4833-40CB-AD48-872E-9146FD7CE652}"/>
                </a:ext>
              </a:extLst>
            </p:cNvPr>
            <p:cNvSpPr/>
            <p:nvPr/>
          </p:nvSpPr>
          <p:spPr>
            <a:xfrm>
              <a:off x="4751295" y="3768489"/>
              <a:ext cx="662062" cy="661412"/>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lIns="0" tIns="0" rIns="0" bIns="0"/>
            <a:lstStyle/>
            <a:p>
              <a:endParaRPr lang="en-RO"/>
            </a:p>
          </p:txBody>
        </p:sp>
        <p:sp>
          <p:nvSpPr>
            <p:cNvPr id="12" name="Freeform 11">
              <a:extLst>
                <a:ext uri="{FF2B5EF4-FFF2-40B4-BE49-F238E27FC236}">
                  <a16:creationId xmlns:a16="http://schemas.microsoft.com/office/drawing/2014/main" id="{E9C953E8-9E81-4649-87B2-B03882A1A647}"/>
                </a:ext>
              </a:extLst>
            </p:cNvPr>
            <p:cNvSpPr/>
            <p:nvPr/>
          </p:nvSpPr>
          <p:spPr>
            <a:xfrm>
              <a:off x="5777133" y="3497909"/>
              <a:ext cx="5660885" cy="1203752"/>
            </a:xfrm>
            <a:custGeom>
              <a:avLst/>
              <a:gdLst>
                <a:gd name="f0" fmla="val 10800000"/>
                <a:gd name="f1" fmla="val 5400000"/>
                <a:gd name="f2" fmla="val 180"/>
                <a:gd name="f3" fmla="val w"/>
                <a:gd name="f4" fmla="val h"/>
                <a:gd name="f5" fmla="val 0"/>
                <a:gd name="f6" fmla="val 5660882"/>
                <a:gd name="f7" fmla="val 1203750"/>
                <a:gd name="f8" fmla="+- 0 0 -90"/>
                <a:gd name="f9" fmla="*/ f3 1 5660882"/>
                <a:gd name="f10" fmla="*/ f4 1 1203750"/>
                <a:gd name="f11" fmla="val f5"/>
                <a:gd name="f12" fmla="val f6"/>
                <a:gd name="f13" fmla="val f7"/>
                <a:gd name="f14" fmla="*/ f8 f0 1"/>
                <a:gd name="f15" fmla="+- f13 0 f11"/>
                <a:gd name="f16" fmla="+- f12 0 f11"/>
                <a:gd name="f17" fmla="*/ f14 1 f2"/>
                <a:gd name="f18" fmla="*/ f16 1 5660882"/>
                <a:gd name="f19" fmla="*/ f15 1 1203750"/>
                <a:gd name="f20" fmla="*/ 0 f16 1"/>
                <a:gd name="f21" fmla="*/ 0 f15 1"/>
                <a:gd name="f22" fmla="*/ 5660882 f16 1"/>
                <a:gd name="f23" fmla="*/ 1203750 f15 1"/>
                <a:gd name="f24" fmla="+- f17 0 f1"/>
                <a:gd name="f25" fmla="*/ f20 1 5660882"/>
                <a:gd name="f26" fmla="*/ f21 1 1203750"/>
                <a:gd name="f27" fmla="*/ f22 1 5660882"/>
                <a:gd name="f28" fmla="*/ f23 1 120375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660882" h="1203750">
                  <a:moveTo>
                    <a:pt x="f5" y="f5"/>
                  </a:moveTo>
                  <a:lnTo>
                    <a:pt x="f6" y="f5"/>
                  </a:lnTo>
                  <a:lnTo>
                    <a:pt x="f6" y="f7"/>
                  </a:lnTo>
                  <a:lnTo>
                    <a:pt x="f5" y="f7"/>
                  </a:lnTo>
                  <a:lnTo>
                    <a:pt x="f5" y="f5"/>
                  </a:lnTo>
                  <a:close/>
                </a:path>
              </a:pathLst>
            </a:custGeom>
            <a:noFill/>
            <a:ln cap="flat">
              <a:noFill/>
              <a:prstDash val="solid"/>
            </a:ln>
          </p:spPr>
          <p:txBody>
            <a:bodyPr vert="horz" wrap="square" lIns="127394" tIns="127394" rIns="127394" bIns="127394" anchor="ctr" anchorCtr="0" compatLnSpc="1">
              <a:noAutofit/>
            </a:bodyPr>
            <a:lstStyle/>
            <a:p>
              <a:pPr marL="0" marR="0" lvl="0" indent="0" algn="l" defTabSz="622304"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Calibri"/>
                </a:rPr>
                <a:t>Assurance</a:t>
              </a:r>
              <a:r>
                <a:rPr lang="en-GB" sz="1400" b="0" i="0" u="none" strike="noStrike" kern="1200" cap="none" spc="0" baseline="0">
                  <a:solidFill>
                    <a:srgbClr val="000000"/>
                  </a:solidFill>
                  <a:uFillTx/>
                  <a:latin typeface="Calibri"/>
                </a:rPr>
                <a:t>: Tesco's customers are well-trained and therefore efficiently deal with clients (Azhagan, Gangadharan and Madhanrajan, 2021). This enhances customer reliability and makes the brand more approachable for the clients, attracting new customers as well.</a:t>
              </a:r>
              <a:endParaRPr lang="en-US" sz="1400" b="0" i="0" u="none" strike="noStrike" kern="1200" cap="none" spc="0" baseline="0">
                <a:solidFill>
                  <a:srgbClr val="000000"/>
                </a:solidFill>
                <a:uFillTx/>
                <a:latin typeface="Calibri"/>
              </a:endParaRPr>
            </a:p>
          </p:txBody>
        </p:sp>
        <p:sp>
          <p:nvSpPr>
            <p:cNvPr id="13" name="Freeform 12">
              <a:extLst>
                <a:ext uri="{FF2B5EF4-FFF2-40B4-BE49-F238E27FC236}">
                  <a16:creationId xmlns:a16="http://schemas.microsoft.com/office/drawing/2014/main" id="{08D27964-823E-F14D-ADBA-21500F650ECC}"/>
                </a:ext>
              </a:extLst>
            </p:cNvPr>
            <p:cNvSpPr/>
            <p:nvPr/>
          </p:nvSpPr>
          <p:spPr>
            <a:xfrm>
              <a:off x="4387510" y="4969160"/>
              <a:ext cx="7161013" cy="1202573"/>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4472C4"/>
            </a:solidFill>
            <a:ln cap="flat">
              <a:noFill/>
              <a:prstDash val="solid"/>
            </a:ln>
          </p:spPr>
          <p:txBody>
            <a:bodyPr lIns="0" tIns="0" rIns="0" bIns="0"/>
            <a:lstStyle/>
            <a:p>
              <a:endParaRPr lang="en-RO"/>
            </a:p>
          </p:txBody>
        </p:sp>
        <p:sp>
          <p:nvSpPr>
            <p:cNvPr id="14" name="Rectangle 13" descr="Handshake">
              <a:extLst>
                <a:ext uri="{FF2B5EF4-FFF2-40B4-BE49-F238E27FC236}">
                  <a16:creationId xmlns:a16="http://schemas.microsoft.com/office/drawing/2014/main" id="{4F9DB26D-D87F-F14E-A7C8-E33ABF2D5F15}"/>
                </a:ext>
              </a:extLst>
            </p:cNvPr>
            <p:cNvSpPr/>
            <p:nvPr/>
          </p:nvSpPr>
          <p:spPr>
            <a:xfrm>
              <a:off x="4751652" y="5239731"/>
              <a:ext cx="662062" cy="661412"/>
            </a:xfrm>
            <a:prstGeom prst="rect">
              <a:avLst/>
            </a:pr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lIns="0" tIns="0" rIns="0" bIns="0"/>
            <a:lstStyle/>
            <a:p>
              <a:endParaRPr lang="en-RO"/>
            </a:p>
          </p:txBody>
        </p:sp>
        <p:sp>
          <p:nvSpPr>
            <p:cNvPr id="15" name="Freeform 14">
              <a:extLst>
                <a:ext uri="{FF2B5EF4-FFF2-40B4-BE49-F238E27FC236}">
                  <a16:creationId xmlns:a16="http://schemas.microsoft.com/office/drawing/2014/main" id="{5AB4A788-CA3B-A54C-953B-79B1200015D9}"/>
                </a:ext>
              </a:extLst>
            </p:cNvPr>
            <p:cNvSpPr/>
            <p:nvPr/>
          </p:nvSpPr>
          <p:spPr>
            <a:xfrm>
              <a:off x="5777846" y="4969160"/>
              <a:ext cx="5660885" cy="1203752"/>
            </a:xfrm>
            <a:custGeom>
              <a:avLst/>
              <a:gdLst>
                <a:gd name="f0" fmla="val 10800000"/>
                <a:gd name="f1" fmla="val 5400000"/>
                <a:gd name="f2" fmla="val 180"/>
                <a:gd name="f3" fmla="val w"/>
                <a:gd name="f4" fmla="val h"/>
                <a:gd name="f5" fmla="val 0"/>
                <a:gd name="f6" fmla="val 5660882"/>
                <a:gd name="f7" fmla="val 1203750"/>
                <a:gd name="f8" fmla="+- 0 0 -90"/>
                <a:gd name="f9" fmla="*/ f3 1 5660882"/>
                <a:gd name="f10" fmla="*/ f4 1 1203750"/>
                <a:gd name="f11" fmla="val f5"/>
                <a:gd name="f12" fmla="val f6"/>
                <a:gd name="f13" fmla="val f7"/>
                <a:gd name="f14" fmla="*/ f8 f0 1"/>
                <a:gd name="f15" fmla="+- f13 0 f11"/>
                <a:gd name="f16" fmla="+- f12 0 f11"/>
                <a:gd name="f17" fmla="*/ f14 1 f2"/>
                <a:gd name="f18" fmla="*/ f16 1 5660882"/>
                <a:gd name="f19" fmla="*/ f15 1 1203750"/>
                <a:gd name="f20" fmla="*/ 0 f16 1"/>
                <a:gd name="f21" fmla="*/ 0 f15 1"/>
                <a:gd name="f22" fmla="*/ 5660882 f16 1"/>
                <a:gd name="f23" fmla="*/ 1203750 f15 1"/>
                <a:gd name="f24" fmla="+- f17 0 f1"/>
                <a:gd name="f25" fmla="*/ f20 1 5660882"/>
                <a:gd name="f26" fmla="*/ f21 1 1203750"/>
                <a:gd name="f27" fmla="*/ f22 1 5660882"/>
                <a:gd name="f28" fmla="*/ f23 1 1203750"/>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5660882" h="1203750">
                  <a:moveTo>
                    <a:pt x="f5" y="f5"/>
                  </a:moveTo>
                  <a:lnTo>
                    <a:pt x="f6" y="f5"/>
                  </a:lnTo>
                  <a:lnTo>
                    <a:pt x="f6" y="f7"/>
                  </a:lnTo>
                  <a:lnTo>
                    <a:pt x="f5" y="f7"/>
                  </a:lnTo>
                  <a:lnTo>
                    <a:pt x="f5" y="f5"/>
                  </a:lnTo>
                  <a:close/>
                </a:path>
              </a:pathLst>
            </a:custGeom>
            <a:noFill/>
            <a:ln cap="flat">
              <a:noFill/>
              <a:prstDash val="solid"/>
            </a:ln>
          </p:spPr>
          <p:txBody>
            <a:bodyPr vert="horz" wrap="square" lIns="127394" tIns="127394" rIns="127394" bIns="127394" anchor="ctr" anchorCtr="0" compatLnSpc="1">
              <a:noAutofit/>
            </a:bodyPr>
            <a:lstStyle/>
            <a:p>
              <a:pPr marL="0" marR="0" lvl="0" indent="0" algn="l" defTabSz="622304"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Calibri"/>
                </a:rPr>
                <a:t>Responsiveness</a:t>
              </a:r>
              <a:r>
                <a:rPr lang="en-GB" sz="1400" b="0" i="0" u="none" strike="noStrike" kern="1200" cap="none" spc="0" baseline="0">
                  <a:solidFill>
                    <a:srgbClr val="000000"/>
                  </a:solidFill>
                  <a:uFillTx/>
                  <a:latin typeface="Calibri"/>
                </a:rPr>
                <a:t>: Tesco’s employee responsiveness and right usage of data allow them to deal with the customers in a better way (Azhagan, Gangadharan and Madhanrajan, 2021). They are aware, inspire and promote their services to the customers according to the CRM data which helps the company to grow their sales.  </a:t>
              </a:r>
              <a:endParaRPr lang="en-US" sz="1400" b="0" i="0" u="none" strike="noStrike" kern="1200" cap="none" spc="0" baseline="0">
                <a:solidFill>
                  <a:srgbClr val="000000"/>
                </a:solidFill>
                <a:uFillTx/>
                <a:latin typeface="Calibri"/>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2A638C7D-9088-41A9-88A0-7357157BC1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31180" y="1109243"/>
            <a:ext cx="4842710" cy="4842710"/>
            <a:chOff x="1881974" y="1174396"/>
            <a:chExt cx="5290997" cy="5290997"/>
          </a:xfrm>
        </p:grpSpPr>
        <p:sp>
          <p:nvSpPr>
            <p:cNvPr id="11" name="Oval 10">
              <a:extLst>
                <a:ext uri="{FF2B5EF4-FFF2-40B4-BE49-F238E27FC236}">
                  <a16:creationId xmlns:a16="http://schemas.microsoft.com/office/drawing/2014/main" id="{9714B173-1D32-4BBC-A685-1F5D257AB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EF82DD1-2343-4F41-B6A7-A6489A713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Oval 13">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270" y="1095407"/>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3F219210-B16A-47B6-9AA8-207DAFF37E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2" name="Picture 4" descr="Logo&#10;&#10;Description automatically generated">
            <a:extLst>
              <a:ext uri="{FF2B5EF4-FFF2-40B4-BE49-F238E27FC236}">
                <a16:creationId xmlns:a16="http://schemas.microsoft.com/office/drawing/2014/main" id="{2EBC3551-20E9-EF44-8CE0-53BACEDFC28C}"/>
              </a:ext>
            </a:extLst>
          </p:cNvPr>
          <p:cNvPicPr>
            <a:picLocks noChangeAspect="1"/>
          </p:cNvPicPr>
          <p:nvPr/>
        </p:nvPicPr>
        <p:blipFill>
          <a:blip r:embed="rId2"/>
          <a:stretch>
            <a:fillRect/>
          </a:stretch>
        </p:blipFill>
        <p:spPr>
          <a:xfrm>
            <a:off x="1649077" y="2402386"/>
            <a:ext cx="3217333" cy="2140988"/>
          </a:xfrm>
          <a:prstGeom prst="rect">
            <a:avLst/>
          </a:prstGeom>
          <a:noFill/>
        </p:spPr>
      </p:pic>
      <p:sp>
        <p:nvSpPr>
          <p:cNvPr id="3" name="Content Placeholder 2">
            <a:extLst>
              <a:ext uri="{FF2B5EF4-FFF2-40B4-BE49-F238E27FC236}">
                <a16:creationId xmlns:a16="http://schemas.microsoft.com/office/drawing/2014/main" id="{28CC9EEC-C374-D44E-804E-2D3BCA5A2D0B}"/>
              </a:ext>
            </a:extLst>
          </p:cNvPr>
          <p:cNvSpPr txBox="1">
            <a:spLocks noGrp="1"/>
          </p:cNvSpPr>
          <p:nvPr>
            <p:ph idx="1"/>
          </p:nvPr>
        </p:nvSpPr>
        <p:spPr>
          <a:xfrm>
            <a:off x="6234868" y="1820369"/>
            <a:ext cx="5217173" cy="4351338"/>
          </a:xfrm>
        </p:spPr>
        <p:txBody>
          <a:bodyPr>
            <a:normAutofit/>
          </a:bodyPr>
          <a:lstStyle/>
          <a:p>
            <a:pPr lvl="0">
              <a:spcAft>
                <a:spcPts val="800"/>
              </a:spcAft>
            </a:pPr>
            <a:r>
              <a:rPr lang="en-GB" sz="1300" b="1" i="1" u="sng">
                <a:solidFill>
                  <a:schemeClr val="bg1"/>
                </a:solidFill>
                <a:latin typeface="Arial" pitchFamily="34"/>
                <a:cs typeface="Times New Roman" pitchFamily="18"/>
              </a:rPr>
              <a:t>Total Quality Management (TQM)</a:t>
            </a:r>
            <a:r>
              <a:rPr lang="en-GB" sz="1300">
                <a:solidFill>
                  <a:schemeClr val="bg1"/>
                </a:solidFill>
                <a:latin typeface="Arial" pitchFamily="34"/>
                <a:cs typeface="Times New Roman" pitchFamily="18"/>
              </a:rPr>
              <a:t>: As an approach to management organizations, TQM is one that emphasizes constant improvement of quality and consumer satisfaction (Turmidzi </a:t>
            </a:r>
            <a:r>
              <a:rPr lang="en-GB" sz="1300" i="1">
                <a:solidFill>
                  <a:schemeClr val="bg1"/>
                </a:solidFill>
                <a:latin typeface="Arial" pitchFamily="34"/>
                <a:cs typeface="Times New Roman" pitchFamily="18"/>
              </a:rPr>
              <a:t>et</a:t>
            </a:r>
            <a:r>
              <a:rPr lang="en-GB" sz="1300">
                <a:solidFill>
                  <a:schemeClr val="bg1"/>
                </a:solidFill>
                <a:latin typeface="Arial" pitchFamily="34"/>
                <a:cs typeface="Times New Roman" pitchFamily="18"/>
              </a:rPr>
              <a:t> </a:t>
            </a:r>
            <a:r>
              <a:rPr lang="en-GB" sz="1300" i="1">
                <a:solidFill>
                  <a:schemeClr val="bg1"/>
                </a:solidFill>
                <a:latin typeface="Arial" pitchFamily="34"/>
                <a:cs typeface="Times New Roman" pitchFamily="18"/>
              </a:rPr>
              <a:t>al</a:t>
            </a:r>
            <a:r>
              <a:rPr lang="en-GB" sz="1300">
                <a:solidFill>
                  <a:schemeClr val="bg1"/>
                </a:solidFill>
                <a:latin typeface="Arial" pitchFamily="34"/>
                <a:cs typeface="Times New Roman" pitchFamily="18"/>
              </a:rPr>
              <a:t>., 2019). Includes the process of methodical techniques and methodologies for managing organizational procedures with these objectives in mind, and involves the institution of constructions like performance improvement workgroups and councils for remaining focused on these goals and implementing initiatives.</a:t>
            </a:r>
          </a:p>
          <a:p>
            <a:pPr lvl="0">
              <a:spcAft>
                <a:spcPts val="800"/>
              </a:spcAft>
            </a:pPr>
            <a:r>
              <a:rPr lang="en-GB" sz="1300" b="1" i="1" u="sng">
                <a:solidFill>
                  <a:schemeClr val="bg1"/>
                </a:solidFill>
                <a:latin typeface="Arial" pitchFamily="34"/>
                <a:cs typeface="Times New Roman" pitchFamily="18"/>
              </a:rPr>
              <a:t>Balance Scorecard (BSC)</a:t>
            </a:r>
            <a:r>
              <a:rPr lang="en-GB" sz="1300">
                <a:solidFill>
                  <a:schemeClr val="bg1"/>
                </a:solidFill>
                <a:latin typeface="Arial" pitchFamily="34"/>
                <a:cs typeface="Times New Roman" pitchFamily="18"/>
              </a:rPr>
              <a:t>: To begin with, the BSC focuses a greater focus on cost aspects of the business than TQM. Strategic and long aims are reflected in its economic targets, which include maximizing the return on investment. It is dependent on TQM principles such as consumer-defined excellence, continual improvement, employee participation, and leadership and evaluation based on the measurements that the balanced scorecard technique is founded on (Quesado </a:t>
            </a:r>
            <a:r>
              <a:rPr lang="en-GB" sz="1300" i="1">
                <a:solidFill>
                  <a:schemeClr val="bg1"/>
                </a:solidFill>
                <a:latin typeface="Arial" pitchFamily="34"/>
                <a:cs typeface="Times New Roman" pitchFamily="18"/>
              </a:rPr>
              <a:t>et</a:t>
            </a:r>
            <a:r>
              <a:rPr lang="en-GB" sz="1300">
                <a:solidFill>
                  <a:schemeClr val="bg1"/>
                </a:solidFill>
                <a:latin typeface="Arial" pitchFamily="34"/>
                <a:cs typeface="Times New Roman" pitchFamily="18"/>
              </a:rPr>
              <a:t> </a:t>
            </a:r>
            <a:r>
              <a:rPr lang="en-GB" sz="1300" i="1">
                <a:solidFill>
                  <a:schemeClr val="bg1"/>
                </a:solidFill>
                <a:latin typeface="Arial" pitchFamily="34"/>
                <a:cs typeface="Times New Roman" pitchFamily="18"/>
              </a:rPr>
              <a:t>al</a:t>
            </a:r>
            <a:r>
              <a:rPr lang="en-GB" sz="1300">
                <a:solidFill>
                  <a:schemeClr val="bg1"/>
                </a:solidFill>
                <a:latin typeface="Arial" pitchFamily="34"/>
                <a:cs typeface="Times New Roman" pitchFamily="18"/>
              </a:rPr>
              <a:t>., 2018). The BSC monitors productivity from a variety of angles, including economic, consumer, internal process, and innovativeness, in contrast to past performance measuring systems. </a:t>
            </a:r>
          </a:p>
          <a:p>
            <a:pPr lvl="0"/>
            <a:endParaRPr lang="en-GB" sz="1300">
              <a:solidFill>
                <a:schemeClr val="bg1"/>
              </a:solidFill>
            </a:endParaRPr>
          </a:p>
        </p:txBody>
      </p:sp>
      <p:grpSp>
        <p:nvGrpSpPr>
          <p:cNvPr id="20"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1" name="Freeform: Shape 20">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B8376-CBC8-5245-B60C-4A7CBB663104}"/>
              </a:ext>
            </a:extLst>
          </p:cNvPr>
          <p:cNvSpPr txBox="1">
            <a:spLocks noGrp="1"/>
          </p:cNvSpPr>
          <p:nvPr>
            <p:ph type="title"/>
          </p:nvPr>
        </p:nvSpPr>
        <p:spPr>
          <a:xfrm>
            <a:off x="556532" y="643467"/>
            <a:ext cx="11210925" cy="744836"/>
          </a:xfrm>
        </p:spPr>
        <p:txBody>
          <a:bodyPr vert="horz" lIns="91440" tIns="45720" rIns="91440" bIns="45720" rtlCol="0" anchor="ctr" anchorCtr="1">
            <a:normAutofit/>
          </a:bodyPr>
          <a:lstStyle/>
          <a:p>
            <a:pPr lvl="0" algn="ctr"/>
            <a:r>
              <a:rPr lang="en-US" sz="3200" b="1" kern="1200">
                <a:solidFill>
                  <a:schemeClr val="bg1"/>
                </a:solidFill>
                <a:latin typeface="+mj-lt"/>
                <a:ea typeface="+mj-ea"/>
                <a:cs typeface="+mj-cs"/>
              </a:rPr>
              <a:t>Swot Tesco CRM</a:t>
            </a:r>
          </a:p>
        </p:txBody>
      </p:sp>
      <p:graphicFrame>
        <p:nvGraphicFramePr>
          <p:cNvPr id="3" name="Table 4">
            <a:extLst>
              <a:ext uri="{FF2B5EF4-FFF2-40B4-BE49-F238E27FC236}">
                <a16:creationId xmlns:a16="http://schemas.microsoft.com/office/drawing/2014/main" id="{C7F14F79-61B4-EB4E-8C2E-BD0F222BEDD9}"/>
              </a:ext>
            </a:extLst>
          </p:cNvPr>
          <p:cNvGraphicFramePr>
            <a:graphicFrameLocks noGrp="1"/>
          </p:cNvGraphicFramePr>
          <p:nvPr>
            <p:ph idx="1"/>
            <p:extLst>
              <p:ext uri="{D42A27DB-BD31-4B8C-83A1-F6EECF244321}">
                <p14:modId xmlns:p14="http://schemas.microsoft.com/office/powerpoint/2010/main" val="1468121355"/>
              </p:ext>
            </p:extLst>
          </p:nvPr>
        </p:nvGraphicFramePr>
        <p:xfrm>
          <a:off x="1271297" y="1675227"/>
          <a:ext cx="9649407" cy="4394200"/>
        </p:xfrm>
        <a:graphic>
          <a:graphicData uri="http://schemas.openxmlformats.org/drawingml/2006/table">
            <a:tbl>
              <a:tblPr>
                <a:effectLst/>
                <a:tableStyleId>{616DA210-FB5B-4158-B5E0-FEB733F419BA}</a:tableStyleId>
              </a:tblPr>
              <a:tblGrid>
                <a:gridCol w="4755590">
                  <a:extLst>
                    <a:ext uri="{9D8B030D-6E8A-4147-A177-3AD203B41FA5}">
                      <a16:colId xmlns:a16="http://schemas.microsoft.com/office/drawing/2014/main" val="2691243556"/>
                    </a:ext>
                  </a:extLst>
                </a:gridCol>
                <a:gridCol w="4893817">
                  <a:extLst>
                    <a:ext uri="{9D8B030D-6E8A-4147-A177-3AD203B41FA5}">
                      <a16:colId xmlns:a16="http://schemas.microsoft.com/office/drawing/2014/main" val="4144164918"/>
                    </a:ext>
                  </a:extLst>
                </a:gridCol>
              </a:tblGrid>
              <a:tr h="2519745">
                <a:tc>
                  <a:txBody>
                    <a:bodyPr/>
                    <a:lstStyle/>
                    <a:p>
                      <a:pPr lvl="0" algn="ctr"/>
                      <a:r>
                        <a:rPr lang="en-GB" sz="1600" b="1">
                          <a:solidFill>
                            <a:schemeClr val="tx1"/>
                          </a:solidFill>
                        </a:rPr>
                        <a:t>Strengths</a:t>
                      </a:r>
                    </a:p>
                    <a:p>
                      <a:pPr marL="285750" lvl="0" indent="-285750">
                        <a:buSzPct val="100000"/>
                        <a:buFont typeface="Arial" pitchFamily="34"/>
                        <a:buChar char="•"/>
                      </a:pPr>
                      <a:r>
                        <a:rPr lang="en-GB" sz="1400" kern="1200">
                          <a:solidFill>
                            <a:schemeClr val="tx1"/>
                          </a:solidFill>
                          <a:latin typeface="Calibri"/>
                        </a:rPr>
                        <a:t>It has a diversified product range which includes own-brand groceries as well</a:t>
                      </a:r>
                    </a:p>
                    <a:p>
                      <a:pPr marL="285750" lvl="0" indent="-285750">
                        <a:buSzPct val="100000"/>
                        <a:buFont typeface="Arial" pitchFamily="34"/>
                        <a:buChar char="•"/>
                      </a:pPr>
                      <a:r>
                        <a:rPr lang="en-GB" sz="1400" kern="1200">
                          <a:solidFill>
                            <a:schemeClr val="tx1"/>
                          </a:solidFill>
                          <a:latin typeface="Calibri"/>
                        </a:rPr>
                        <a:t>Customer support and CRM approaches address the customer needs and enhance their loyalty</a:t>
                      </a:r>
                    </a:p>
                    <a:p>
                      <a:pPr marL="285750" lvl="0" indent="-285750">
                        <a:buSzPct val="100000"/>
                        <a:buFont typeface="Arial" pitchFamily="34"/>
                        <a:buChar char="•"/>
                      </a:pPr>
                      <a:r>
                        <a:rPr lang="en-GB" sz="1400" kern="1200">
                          <a:solidFill>
                            <a:schemeClr val="tx1"/>
                          </a:solidFill>
                          <a:latin typeface="Calibri"/>
                        </a:rPr>
                        <a:t>Tesco utilizes technology in the most effective manner possible to improve the shopping experience of its consumers (Huo and Du, 2022). A new RFID-enabled barcode system has been implemented to mechanically count the items. M-commerce and mobile payment apps are also included. </a:t>
                      </a:r>
                      <a:endParaRPr lang="en-GB" sz="1400">
                        <a:solidFill>
                          <a:schemeClr val="tx1"/>
                        </a:solidFill>
                      </a:endParaRPr>
                    </a:p>
                  </a:txBody>
                  <a:tcPr marL="80877" marR="80877" marT="40439" marB="40439"/>
                </a:tc>
                <a:tc>
                  <a:txBody>
                    <a:bodyPr/>
                    <a:lstStyle/>
                    <a:p>
                      <a:pPr lvl="0" algn="ctr"/>
                      <a:r>
                        <a:rPr lang="en-GB" sz="1600" b="1" kern="1200">
                          <a:solidFill>
                            <a:schemeClr val="tx1"/>
                          </a:solidFill>
                          <a:latin typeface="Calibri"/>
                        </a:rPr>
                        <a:t>Weakness</a:t>
                      </a:r>
                    </a:p>
                    <a:p>
                      <a:pPr marL="342900" lvl="0" indent="-342900">
                        <a:buSzPct val="100000"/>
                        <a:buFont typeface="Arial" pitchFamily="34"/>
                        <a:buChar char="•"/>
                      </a:pPr>
                      <a:r>
                        <a:rPr lang="en-GB" sz="1400" kern="1200">
                          <a:solidFill>
                            <a:schemeClr val="tx1"/>
                          </a:solidFill>
                          <a:latin typeface="Calibri"/>
                        </a:rPr>
                        <a:t>Tesco's stock price dropped more than 9% in October 2018 owing to a decrease in operational profitability. This has been the firm's poorest showing since the Brexit Referendum. Six per cent fell on a single day in June 2020, while Tesco's stock lost a total of 16% in the first six months of 2020.</a:t>
                      </a:r>
                    </a:p>
                    <a:p>
                      <a:pPr marL="285750" lvl="0" indent="-285750">
                        <a:buSzPct val="100000"/>
                        <a:buFont typeface="Arial" pitchFamily="34"/>
                        <a:buChar char="•"/>
                      </a:pPr>
                      <a:r>
                        <a:rPr lang="en-GB" sz="1400" kern="1200">
                          <a:solidFill>
                            <a:schemeClr val="tx1"/>
                          </a:solidFill>
                          <a:latin typeface="Calibri"/>
                        </a:rPr>
                        <a:t>During the first week of January 2018, Tesco changed its Clubcard program without notifying consumers (Quesado </a:t>
                      </a:r>
                      <a:r>
                        <a:rPr lang="en-GB" sz="1400" i="1" kern="1200">
                          <a:solidFill>
                            <a:schemeClr val="tx1"/>
                          </a:solidFill>
                          <a:latin typeface="Calibri"/>
                        </a:rPr>
                        <a:t>et</a:t>
                      </a:r>
                      <a:r>
                        <a:rPr lang="en-GB" sz="1400" kern="1200">
                          <a:solidFill>
                            <a:schemeClr val="tx1"/>
                          </a:solidFill>
                          <a:latin typeface="Calibri"/>
                        </a:rPr>
                        <a:t> </a:t>
                      </a:r>
                      <a:r>
                        <a:rPr lang="en-GB" sz="1400" i="1" kern="1200">
                          <a:solidFill>
                            <a:schemeClr val="tx1"/>
                          </a:solidFill>
                          <a:latin typeface="Calibri"/>
                        </a:rPr>
                        <a:t>al</a:t>
                      </a:r>
                      <a:r>
                        <a:rPr lang="en-GB" sz="1400" kern="1200">
                          <a:solidFill>
                            <a:schemeClr val="tx1"/>
                          </a:solidFill>
                          <a:latin typeface="Calibri"/>
                        </a:rPr>
                        <a:t>., 2018). A significant response ensued from dissatisfied consumers</a:t>
                      </a:r>
                      <a:endParaRPr lang="en-GB" sz="1400">
                        <a:solidFill>
                          <a:schemeClr val="tx1"/>
                        </a:solidFill>
                      </a:endParaRPr>
                    </a:p>
                  </a:txBody>
                  <a:tcPr marL="80877" marR="80877" marT="40439" marB="40439"/>
                </a:tc>
                <a:extLst>
                  <a:ext uri="{0D108BD9-81ED-4DB2-BD59-A6C34878D82A}">
                    <a16:rowId xmlns:a16="http://schemas.microsoft.com/office/drawing/2014/main" val="1126341394"/>
                  </a:ext>
                </a:extLst>
              </a:tr>
              <a:tr h="1874455">
                <a:tc>
                  <a:txBody>
                    <a:bodyPr/>
                    <a:lstStyle/>
                    <a:p>
                      <a:pPr lvl="0" algn="ctr"/>
                      <a:r>
                        <a:rPr lang="en-GB" sz="1600" b="1" kern="1200">
                          <a:solidFill>
                            <a:schemeClr val="tx1"/>
                          </a:solidFill>
                          <a:latin typeface="Calibri"/>
                        </a:rPr>
                        <a:t>Opportunity</a:t>
                      </a:r>
                    </a:p>
                    <a:p>
                      <a:pPr marL="285750" lvl="0" indent="-285750">
                        <a:buSzPct val="100000"/>
                        <a:buFont typeface="Arial" pitchFamily="34"/>
                        <a:buChar char="•"/>
                      </a:pPr>
                      <a:r>
                        <a:rPr lang="en-GB" sz="1400" kern="1200">
                          <a:solidFill>
                            <a:schemeClr val="tx1"/>
                          </a:solidFill>
                          <a:latin typeface="Calibri"/>
                        </a:rPr>
                        <a:t>With the launch of Jacks, a new bargain shop within Tesco, the supermarket giant has seen a considerable increase in sales. With a low-cost competitor to Aldi and Lidl, it has a chance to build this market.</a:t>
                      </a:r>
                    </a:p>
                    <a:p>
                      <a:pPr marL="285750" lvl="0" indent="-285750">
                        <a:buSzPct val="100000"/>
                        <a:buFont typeface="Arial" pitchFamily="34"/>
                        <a:buChar char="•"/>
                      </a:pPr>
                      <a:r>
                        <a:rPr lang="en-GB" sz="1400" kern="1200">
                          <a:solidFill>
                            <a:schemeClr val="tx1"/>
                          </a:solidFill>
                          <a:latin typeface="Calibri"/>
                        </a:rPr>
                        <a:t>Cashless payment solutions are becoming more popular with customers. Tesco has built its first cashless shop and plans to add more in the near future. </a:t>
                      </a:r>
                      <a:endParaRPr lang="en-GB" sz="1400">
                        <a:solidFill>
                          <a:schemeClr val="tx1"/>
                        </a:solidFill>
                      </a:endParaRPr>
                    </a:p>
                  </a:txBody>
                  <a:tcPr marL="80877" marR="80877" marT="40439" marB="40439"/>
                </a:tc>
                <a:tc>
                  <a:txBody>
                    <a:bodyPr/>
                    <a:lstStyle/>
                    <a:p>
                      <a:pPr lvl="0" algn="ctr"/>
                      <a:r>
                        <a:rPr lang="en-GB" sz="1600" b="1" kern="1200">
                          <a:solidFill>
                            <a:schemeClr val="tx1"/>
                          </a:solidFill>
                          <a:latin typeface="Calibri"/>
                        </a:rPr>
                        <a:t>Threat</a:t>
                      </a:r>
                    </a:p>
                    <a:p>
                      <a:pPr marL="285750" lvl="0" indent="-285750">
                        <a:buSzPct val="100000"/>
                        <a:buFont typeface="Arial" pitchFamily="34"/>
                        <a:buChar char="•"/>
                      </a:pPr>
                      <a:r>
                        <a:rPr lang="en-GB" sz="1400" kern="1200">
                          <a:solidFill>
                            <a:schemeClr val="tx1"/>
                          </a:solidFill>
                          <a:latin typeface="Calibri"/>
                        </a:rPr>
                        <a:t>It's possible that Tesco's dominant position in the market may be challenged by WalMart, Carrefour, and Aldi, who are all seeing strong productivity and success.</a:t>
                      </a:r>
                    </a:p>
                    <a:p>
                      <a:pPr marL="285750" lvl="0" indent="-285750">
                        <a:buSzPct val="100000"/>
                        <a:buFont typeface="Arial" pitchFamily="34"/>
                        <a:buChar char="•"/>
                      </a:pPr>
                      <a:r>
                        <a:rPr lang="en-GB" sz="1400" kern="1200">
                          <a:solidFill>
                            <a:schemeClr val="tx1"/>
                          </a:solidFill>
                          <a:latin typeface="Calibri"/>
                        </a:rPr>
                        <a:t>Supply chain concerns have put Tesco's operations and profits in jeopardy (Zhao, 2021). In light of a recent health scare, the company had to restrict the number of vital products that customers could purchase from its inventory.</a:t>
                      </a:r>
                      <a:endParaRPr lang="en-GB" sz="1400">
                        <a:solidFill>
                          <a:schemeClr val="tx1"/>
                        </a:solidFill>
                      </a:endParaRPr>
                    </a:p>
                  </a:txBody>
                  <a:tcPr marL="80877" marR="80877" marT="40439" marB="40439"/>
                </a:tc>
                <a:extLst>
                  <a:ext uri="{0D108BD9-81ED-4DB2-BD59-A6C34878D82A}">
                    <a16:rowId xmlns:a16="http://schemas.microsoft.com/office/drawing/2014/main" val="1283631723"/>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F3E4F7-8C03-8F41-858E-8655DA7A92DE}"/>
              </a:ext>
            </a:extLst>
          </p:cNvPr>
          <p:cNvSpPr txBox="1">
            <a:spLocks noGrp="1"/>
          </p:cNvSpPr>
          <p:nvPr>
            <p:ph type="title"/>
          </p:nvPr>
        </p:nvSpPr>
        <p:spPr>
          <a:xfrm>
            <a:off x="4384035" y="365129"/>
            <a:ext cx="7164488" cy="1325559"/>
          </a:xfrm>
        </p:spPr>
        <p:txBody>
          <a:bodyPr>
            <a:normAutofit/>
          </a:bodyPr>
          <a:lstStyle/>
          <a:p>
            <a:pPr lvl="0"/>
            <a:r>
              <a:rPr lang="en-GB" b="1" kern="0">
                <a:latin typeface="Arial" pitchFamily="34"/>
                <a:cs typeface="Times New Roman" pitchFamily="18"/>
              </a:rPr>
              <a:t>References </a:t>
            </a:r>
            <a:br>
              <a:rPr lang="en-GB" b="1" kern="0">
                <a:latin typeface="Arial" pitchFamily="34"/>
                <a:cs typeface="Times New Roman" pitchFamily="18"/>
              </a:rPr>
            </a:br>
            <a:endParaRPr lang="en-GB"/>
          </a:p>
        </p:txBody>
      </p:sp>
      <p:pic>
        <p:nvPicPr>
          <p:cNvPr id="4" name="Picture 4" descr="Logo&#10;&#10;Description automatically generated">
            <a:extLst>
              <a:ext uri="{FF2B5EF4-FFF2-40B4-BE49-F238E27FC236}">
                <a16:creationId xmlns:a16="http://schemas.microsoft.com/office/drawing/2014/main" id="{DAD89F85-D4A1-854D-B89B-F6188C1F0261}"/>
              </a:ext>
            </a:extLst>
          </p:cNvPr>
          <p:cNvPicPr>
            <a:picLocks noChangeAspect="1"/>
          </p:cNvPicPr>
          <p:nvPr/>
        </p:nvPicPr>
        <p:blipFill>
          <a:blip r:embed="rId2"/>
          <a:stretch>
            <a:fillRect/>
          </a:stretch>
        </p:blipFill>
        <p:spPr>
          <a:xfrm>
            <a:off x="480060" y="2465213"/>
            <a:ext cx="3425955" cy="1927098"/>
          </a:xfrm>
          <a:prstGeom prst="rect">
            <a:avLst/>
          </a:prstGeom>
          <a:noFill/>
        </p:spPr>
      </p:pic>
      <p:sp>
        <p:nvSpPr>
          <p:cNvPr id="3" name="Content Placeholder 2">
            <a:extLst>
              <a:ext uri="{FF2B5EF4-FFF2-40B4-BE49-F238E27FC236}">
                <a16:creationId xmlns:a16="http://schemas.microsoft.com/office/drawing/2014/main" id="{8CEDBB04-4710-264C-A2BB-6538E5510380}"/>
              </a:ext>
            </a:extLst>
          </p:cNvPr>
          <p:cNvSpPr txBox="1">
            <a:spLocks noGrp="1"/>
          </p:cNvSpPr>
          <p:nvPr>
            <p:ph idx="1"/>
          </p:nvPr>
        </p:nvSpPr>
        <p:spPr>
          <a:xfrm>
            <a:off x="4387510" y="2022597"/>
            <a:ext cx="7161013" cy="4154356"/>
          </a:xfrm>
        </p:spPr>
        <p:txBody>
          <a:bodyPr>
            <a:normAutofit/>
          </a:bodyPr>
          <a:lstStyle/>
          <a:p>
            <a:pPr marL="0" lvl="0" indent="0">
              <a:spcAft>
                <a:spcPts val="800"/>
              </a:spcAft>
              <a:buNone/>
            </a:pPr>
            <a:endParaRPr lang="en-GB" sz="1000">
              <a:latin typeface="Arial" pitchFamily="34"/>
              <a:cs typeface="Times New Roman" pitchFamily="18"/>
            </a:endParaRPr>
          </a:p>
          <a:p>
            <a:pPr marL="0" lvl="0" indent="0">
              <a:spcAft>
                <a:spcPts val="800"/>
              </a:spcAft>
              <a:buNone/>
            </a:pPr>
            <a:r>
              <a:rPr lang="en-GB" sz="1000">
                <a:latin typeface="Arial" pitchFamily="34"/>
                <a:cs typeface="Times New Roman" pitchFamily="18"/>
              </a:rPr>
              <a:t>Azhagan, C.T., Gangadharan, S. and Madhanrajan, U., 2021. Computational analysis for service quality determinants in retail sectors using SERVQUAL model. </a:t>
            </a:r>
            <a:r>
              <a:rPr lang="en-GB" sz="1000" i="1">
                <a:latin typeface="Arial" pitchFamily="34"/>
                <a:cs typeface="Times New Roman" pitchFamily="18"/>
              </a:rPr>
              <a:t>Materials Today: Proceedings</a:t>
            </a:r>
            <a:r>
              <a:rPr lang="en-GB" sz="1000">
                <a:latin typeface="Arial" pitchFamily="34"/>
                <a:cs typeface="Times New Roman" pitchFamily="18"/>
              </a:rPr>
              <a:t>.</a:t>
            </a:r>
          </a:p>
          <a:p>
            <a:pPr marL="0" lvl="0" indent="0">
              <a:spcAft>
                <a:spcPts val="800"/>
              </a:spcAft>
              <a:buNone/>
            </a:pPr>
            <a:r>
              <a:rPr lang="en-GB" sz="1000">
                <a:latin typeface="Arial" pitchFamily="34"/>
                <a:cs typeface="Times New Roman" pitchFamily="18"/>
              </a:rPr>
              <a:t>Czopek, M. and Kazusek, M., 2020. Customer relationship management. Strategy and system perspectives. </a:t>
            </a:r>
            <a:r>
              <a:rPr lang="en-GB" sz="1000" i="1">
                <a:latin typeface="Arial" pitchFamily="34"/>
                <a:cs typeface="Times New Roman" pitchFamily="18"/>
              </a:rPr>
              <a:t>Informatyka Ekonomiczna</a:t>
            </a:r>
            <a:r>
              <a:rPr lang="en-GB" sz="1000">
                <a:latin typeface="Arial" pitchFamily="34"/>
                <a:cs typeface="Times New Roman" pitchFamily="18"/>
              </a:rPr>
              <a:t>, (3 (57)), pp.34-48.</a:t>
            </a:r>
          </a:p>
          <a:p>
            <a:pPr marL="0" lvl="0" indent="0">
              <a:spcAft>
                <a:spcPts val="800"/>
              </a:spcAft>
              <a:buNone/>
            </a:pPr>
            <a:r>
              <a:rPr lang="en-GB" sz="1000">
                <a:latin typeface="Arial" pitchFamily="34"/>
                <a:cs typeface="Times New Roman" pitchFamily="18"/>
              </a:rPr>
              <a:t>Hidaka, Y., Kim, W. and Akiyama, S., 2018. Relationship between multiple CRM activities in retail and customer performance: The moderating effects of brand loyalty and variety seeking behavior. </a:t>
            </a:r>
            <a:r>
              <a:rPr lang="en-GB" sz="1000" i="1">
                <a:latin typeface="Arial" pitchFamily="34"/>
                <a:cs typeface="Times New Roman" pitchFamily="18"/>
              </a:rPr>
              <a:t>International Journal of Marketing &amp; Distribution</a:t>
            </a:r>
            <a:r>
              <a:rPr lang="en-GB" sz="1000">
                <a:latin typeface="Arial" pitchFamily="34"/>
                <a:cs typeface="Times New Roman" pitchFamily="18"/>
              </a:rPr>
              <a:t>, </a:t>
            </a:r>
            <a:r>
              <a:rPr lang="en-GB" sz="1000" i="1">
                <a:latin typeface="Arial" pitchFamily="34"/>
                <a:cs typeface="Times New Roman" pitchFamily="18"/>
              </a:rPr>
              <a:t>2</a:t>
            </a:r>
            <a:r>
              <a:rPr lang="en-GB" sz="1000">
                <a:latin typeface="Arial" pitchFamily="34"/>
                <a:cs typeface="Times New Roman" pitchFamily="18"/>
              </a:rPr>
              <a:t>(2), pp.37-52.</a:t>
            </a:r>
          </a:p>
          <a:p>
            <a:pPr marL="0" lvl="0" indent="0">
              <a:spcAft>
                <a:spcPts val="800"/>
              </a:spcAft>
              <a:buNone/>
            </a:pPr>
            <a:r>
              <a:rPr lang="en-GB" sz="1000">
                <a:latin typeface="Arial" pitchFamily="34"/>
                <a:cs typeface="Times New Roman" pitchFamily="18"/>
              </a:rPr>
              <a:t>Huo, Z. and Du, J., 2022. Analysis of E-commerce Business Strategy-Take JD. com, Inc. as the Case. </a:t>
            </a:r>
            <a:r>
              <a:rPr lang="en-GB" sz="1000" i="1">
                <a:latin typeface="Arial" pitchFamily="34"/>
                <a:cs typeface="Times New Roman" pitchFamily="18"/>
              </a:rPr>
              <a:t>Asian Business Research</a:t>
            </a:r>
            <a:r>
              <a:rPr lang="en-GB" sz="1000">
                <a:latin typeface="Arial" pitchFamily="34"/>
                <a:cs typeface="Times New Roman" pitchFamily="18"/>
              </a:rPr>
              <a:t>, </a:t>
            </a:r>
            <a:r>
              <a:rPr lang="en-GB" sz="1000" i="1">
                <a:latin typeface="Arial" pitchFamily="34"/>
                <a:cs typeface="Times New Roman" pitchFamily="18"/>
              </a:rPr>
              <a:t>7</a:t>
            </a:r>
            <a:r>
              <a:rPr lang="en-GB" sz="1000">
                <a:latin typeface="Arial" pitchFamily="34"/>
                <a:cs typeface="Times New Roman" pitchFamily="18"/>
              </a:rPr>
              <a:t>(1), p.41.</a:t>
            </a:r>
          </a:p>
          <a:p>
            <a:pPr marL="0" lvl="0" indent="0">
              <a:spcAft>
                <a:spcPts val="800"/>
              </a:spcAft>
              <a:buNone/>
            </a:pPr>
            <a:r>
              <a:rPr lang="en-GB" sz="1000">
                <a:latin typeface="Arial" pitchFamily="34"/>
                <a:cs typeface="Times New Roman" pitchFamily="18"/>
              </a:rPr>
              <a:t>Quesado, P.R., Aibar Guzmán, B. and Lima Rodrigues, L., 2018. Advantages and contributions in the balanced scorecard implementation. </a:t>
            </a:r>
            <a:r>
              <a:rPr lang="en-GB" sz="1000" i="1">
                <a:latin typeface="Arial" pitchFamily="34"/>
                <a:cs typeface="Times New Roman" pitchFamily="18"/>
              </a:rPr>
              <a:t>Intangible capital</a:t>
            </a:r>
            <a:r>
              <a:rPr lang="en-GB" sz="1000">
                <a:latin typeface="Arial" pitchFamily="34"/>
                <a:cs typeface="Times New Roman" pitchFamily="18"/>
              </a:rPr>
              <a:t>, </a:t>
            </a:r>
            <a:r>
              <a:rPr lang="en-GB" sz="1000" i="1">
                <a:latin typeface="Arial" pitchFamily="34"/>
                <a:cs typeface="Times New Roman" pitchFamily="18"/>
              </a:rPr>
              <a:t>14</a:t>
            </a:r>
            <a:r>
              <a:rPr lang="en-GB" sz="1000">
                <a:latin typeface="Arial" pitchFamily="34"/>
                <a:cs typeface="Times New Roman" pitchFamily="18"/>
              </a:rPr>
              <a:t>(1), pp.186-201.</a:t>
            </a:r>
          </a:p>
          <a:p>
            <a:pPr marL="0" lvl="0" indent="0">
              <a:spcAft>
                <a:spcPts val="800"/>
              </a:spcAft>
              <a:buNone/>
            </a:pPr>
            <a:r>
              <a:rPr lang="en-GB" sz="1000">
                <a:latin typeface="Arial" pitchFamily="34"/>
                <a:cs typeface="Times New Roman" pitchFamily="18"/>
              </a:rPr>
              <a:t>Turmidzi, I., Mahfud, I., Zuhri, S., Imron, M.A. and Fahlevi, M., 2019. The Concept of Quality Control and The Role of HRM in The World of Business and Education. </a:t>
            </a:r>
            <a:r>
              <a:rPr lang="en-GB" sz="1000" i="1">
                <a:latin typeface="Arial" pitchFamily="34"/>
                <a:cs typeface="Times New Roman" pitchFamily="18"/>
              </a:rPr>
              <a:t>International Journal of Business and Management Invention (IJBMI)</a:t>
            </a:r>
            <a:r>
              <a:rPr lang="en-GB" sz="1000">
                <a:latin typeface="Arial" pitchFamily="34"/>
                <a:cs typeface="Times New Roman" pitchFamily="18"/>
              </a:rPr>
              <a:t>, </a:t>
            </a:r>
            <a:r>
              <a:rPr lang="en-GB" sz="1000" i="1">
                <a:latin typeface="Arial" pitchFamily="34"/>
                <a:cs typeface="Times New Roman" pitchFamily="18"/>
              </a:rPr>
              <a:t>8</a:t>
            </a:r>
            <a:r>
              <a:rPr lang="en-GB" sz="1000">
                <a:latin typeface="Arial" pitchFamily="34"/>
                <a:cs typeface="Times New Roman" pitchFamily="18"/>
              </a:rPr>
              <a:t>(08), pp.61-65.</a:t>
            </a:r>
          </a:p>
          <a:p>
            <a:pPr marL="0" lvl="0" indent="0">
              <a:buNone/>
            </a:pPr>
            <a:r>
              <a:rPr lang="en-GB" sz="1000">
                <a:latin typeface="Arial" pitchFamily="34"/>
                <a:cs typeface="Times New Roman" pitchFamily="18"/>
              </a:rPr>
              <a:t>Zhao, C., 2021. Research on Cost Management of E-commerce Enterprises Based on Value Chain——Taking Suning Tesco as an Example</a:t>
            </a:r>
            <a:endParaRPr lang="en-GB" sz="1000"/>
          </a:p>
        </p:txBody>
      </p:sp>
    </p:spTree>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TotalTime>
  <Words>1161</Words>
  <Application>Microsoft Macintosh PowerPoint</Application>
  <PresentationFormat>Widescreen</PresentationFormat>
  <Paragraphs>38</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Customer Relationship Management</vt:lpstr>
      <vt:lpstr>Definition on the Topic Area Of ‘Quality’ In Context To CRM </vt:lpstr>
      <vt:lpstr>Three benefits of Tesco Using SERVQUAL Model </vt:lpstr>
      <vt:lpstr>PowerPoint Presentation</vt:lpstr>
      <vt:lpstr>Swot Tesco CRM</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 Relationship Management</dc:title>
  <dc:creator>Andreea Mocanu (1919375)</dc:creator>
  <cp:lastModifiedBy>Andreea Mocanu (1919375)</cp:lastModifiedBy>
  <cp:revision>1</cp:revision>
  <dcterms:created xsi:type="dcterms:W3CDTF">2022-03-17T19:54:42Z</dcterms:created>
  <dcterms:modified xsi:type="dcterms:W3CDTF">2022-03-17T20:02:12Z</dcterms:modified>
</cp:coreProperties>
</file>