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16"/>
  </p:notesMasterIdLst>
  <p:sldIdLst>
    <p:sldId id="256" r:id="rId2"/>
    <p:sldId id="257" r:id="rId3"/>
    <p:sldId id="262" r:id="rId4"/>
    <p:sldId id="268" r:id="rId5"/>
    <p:sldId id="267" r:id="rId6"/>
    <p:sldId id="259" r:id="rId7"/>
    <p:sldId id="266" r:id="rId8"/>
    <p:sldId id="265" r:id="rId9"/>
    <p:sldId id="260" r:id="rId10"/>
    <p:sldId id="263" r:id="rId11"/>
    <p:sldId id="261" r:id="rId12"/>
    <p:sldId id="264" r:id="rId13"/>
    <p:sldId id="25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603" autoAdjust="0"/>
    <p:restoredTop sz="79592" autoAdjust="0"/>
  </p:normalViewPr>
  <p:slideViewPr>
    <p:cSldViewPr snapToGrid="0">
      <p:cViewPr varScale="1">
        <p:scale>
          <a:sx n="57" d="100"/>
          <a:sy n="57" d="100"/>
        </p:scale>
        <p:origin x="111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2208ED-B187-4252-9DE0-4FEADD4BCD7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9EC9FD8-987F-4C54-80B6-311315ABA4E7}">
      <dgm:prSet custT="1"/>
      <dgm:spPr/>
      <dgm:t>
        <a:bodyPr/>
        <a:lstStyle/>
        <a:p>
          <a:pPr>
            <a:lnSpc>
              <a:spcPct val="100000"/>
            </a:lnSpc>
            <a:defRPr cap="all"/>
          </a:pPr>
          <a:r>
            <a:rPr lang="en-GB" sz="1400" dirty="0"/>
            <a:t>improve psychological factors such as regulating anxiety and arousal levels during competition, enhancing the individuals learning of a required skill or tactic (Harwood, Cumming and Hall, 2003).</a:t>
          </a:r>
          <a:endParaRPr lang="en-US" sz="1400" dirty="0"/>
        </a:p>
      </dgm:t>
    </dgm:pt>
    <dgm:pt modelId="{CE53C97F-ABB3-41EF-99D3-0BC95C2E634E}" type="parTrans" cxnId="{03E1E334-F934-4AEB-9AC2-FCD4017FD5A9}">
      <dgm:prSet/>
      <dgm:spPr/>
      <dgm:t>
        <a:bodyPr/>
        <a:lstStyle/>
        <a:p>
          <a:endParaRPr lang="en-US"/>
        </a:p>
      </dgm:t>
    </dgm:pt>
    <dgm:pt modelId="{6CFE51C3-1D4F-4CC4-AF47-CAEA10FBBDF5}" type="sibTrans" cxnId="{03E1E334-F934-4AEB-9AC2-FCD4017FD5A9}">
      <dgm:prSet/>
      <dgm:spPr/>
      <dgm:t>
        <a:bodyPr/>
        <a:lstStyle/>
        <a:p>
          <a:endParaRPr lang="en-US"/>
        </a:p>
      </dgm:t>
    </dgm:pt>
    <dgm:pt modelId="{DBA0C68E-BF57-4A8E-B7AB-B1D31A6AE046}">
      <dgm:prSet custT="1"/>
      <dgm:spPr/>
      <dgm:t>
        <a:bodyPr/>
        <a:lstStyle/>
        <a:p>
          <a:pPr>
            <a:lnSpc>
              <a:spcPct val="100000"/>
            </a:lnSpc>
            <a:defRPr cap="all"/>
          </a:pPr>
          <a:r>
            <a:rPr lang="en-GB" sz="1400" dirty="0"/>
            <a:t> helps focus an athlete's mind before competition and helps concentrate on performing specific skills effectively without rushing it (Spano, 2009).</a:t>
          </a:r>
          <a:endParaRPr lang="en-US" sz="1400" dirty="0"/>
        </a:p>
      </dgm:t>
    </dgm:pt>
    <dgm:pt modelId="{591E7781-02A4-4A9F-9193-8127A2DD1724}" type="parTrans" cxnId="{09CE18FF-22D0-42AD-8B3F-B42D5C100AB2}">
      <dgm:prSet/>
      <dgm:spPr/>
      <dgm:t>
        <a:bodyPr/>
        <a:lstStyle/>
        <a:p>
          <a:endParaRPr lang="en-US"/>
        </a:p>
      </dgm:t>
    </dgm:pt>
    <dgm:pt modelId="{AB8C46E6-7A52-4E7F-88DF-A500D5B1A6ED}" type="sibTrans" cxnId="{09CE18FF-22D0-42AD-8B3F-B42D5C100AB2}">
      <dgm:prSet/>
      <dgm:spPr/>
      <dgm:t>
        <a:bodyPr/>
        <a:lstStyle/>
        <a:p>
          <a:endParaRPr lang="en-US"/>
        </a:p>
      </dgm:t>
    </dgm:pt>
    <dgm:pt modelId="{F9CD1FCE-8227-4DA9-B308-9CE55E1C535A}">
      <dgm:prSet custT="1"/>
      <dgm:spPr/>
      <dgm:t>
        <a:bodyPr/>
        <a:lstStyle/>
        <a:p>
          <a:pPr>
            <a:lnSpc>
              <a:spcPct val="100000"/>
            </a:lnSpc>
            <a:defRPr cap="all"/>
          </a:pPr>
          <a:r>
            <a:rPr lang="en-GB" sz="1400" dirty="0"/>
            <a:t>Improves self confidence. </a:t>
          </a:r>
          <a:endParaRPr lang="en-US" sz="1400" dirty="0"/>
        </a:p>
      </dgm:t>
    </dgm:pt>
    <dgm:pt modelId="{6FD97ECC-9DDF-4D50-ABF5-C529E31FCFDE}" type="parTrans" cxnId="{B6758AEF-57D6-42F1-AABB-72989A58FCE0}">
      <dgm:prSet/>
      <dgm:spPr/>
      <dgm:t>
        <a:bodyPr/>
        <a:lstStyle/>
        <a:p>
          <a:endParaRPr lang="en-US"/>
        </a:p>
      </dgm:t>
    </dgm:pt>
    <dgm:pt modelId="{C977EDE4-F3ED-48C2-A774-DBC2030C3479}" type="sibTrans" cxnId="{B6758AEF-57D6-42F1-AABB-72989A58FCE0}">
      <dgm:prSet/>
      <dgm:spPr/>
      <dgm:t>
        <a:bodyPr/>
        <a:lstStyle/>
        <a:p>
          <a:endParaRPr lang="en-US"/>
        </a:p>
      </dgm:t>
    </dgm:pt>
    <dgm:pt modelId="{EE631C4E-3467-4CC2-ACEA-F7B73DEEA532}" type="pres">
      <dgm:prSet presAssocID="{522208ED-B187-4252-9DE0-4FEADD4BCD76}" presName="root" presStyleCnt="0">
        <dgm:presLayoutVars>
          <dgm:dir/>
          <dgm:resizeHandles val="exact"/>
        </dgm:presLayoutVars>
      </dgm:prSet>
      <dgm:spPr/>
    </dgm:pt>
    <dgm:pt modelId="{76ED360F-281C-4BE6-8817-5AD950E78362}" type="pres">
      <dgm:prSet presAssocID="{19EC9FD8-987F-4C54-80B6-311315ABA4E7}" presName="compNode" presStyleCnt="0"/>
      <dgm:spPr/>
    </dgm:pt>
    <dgm:pt modelId="{0D4E70D7-FADC-492E-9F97-6AA60A2439FA}" type="pres">
      <dgm:prSet presAssocID="{19EC9FD8-987F-4C54-80B6-311315ABA4E7}" presName="iconBgRect" presStyleLbl="bgShp" presStyleIdx="0" presStyleCnt="3"/>
      <dgm:spPr/>
    </dgm:pt>
    <dgm:pt modelId="{4F922136-731A-4BF6-874A-6A6BC87A288E}" type="pres">
      <dgm:prSet presAssocID="{19EC9FD8-987F-4C54-80B6-311315ABA4E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323A4384-4615-4578-A7A1-297A8649B1A1}" type="pres">
      <dgm:prSet presAssocID="{19EC9FD8-987F-4C54-80B6-311315ABA4E7}" presName="spaceRect" presStyleCnt="0"/>
      <dgm:spPr/>
    </dgm:pt>
    <dgm:pt modelId="{6E7FCECB-6CF6-46AA-A0EF-C321BBFD0B68}" type="pres">
      <dgm:prSet presAssocID="{19EC9FD8-987F-4C54-80B6-311315ABA4E7}" presName="textRect" presStyleLbl="revTx" presStyleIdx="0" presStyleCnt="3" custScaleX="136393" custScaleY="103531">
        <dgm:presLayoutVars>
          <dgm:chMax val="1"/>
          <dgm:chPref val="1"/>
        </dgm:presLayoutVars>
      </dgm:prSet>
      <dgm:spPr/>
    </dgm:pt>
    <dgm:pt modelId="{50EC3128-AD48-4E6E-B131-F0F07DBCD425}" type="pres">
      <dgm:prSet presAssocID="{6CFE51C3-1D4F-4CC4-AF47-CAEA10FBBDF5}" presName="sibTrans" presStyleCnt="0"/>
      <dgm:spPr/>
    </dgm:pt>
    <dgm:pt modelId="{B9B68C68-59CA-4F34-815E-9B95E6E47EFA}" type="pres">
      <dgm:prSet presAssocID="{DBA0C68E-BF57-4A8E-B7AB-B1D31A6AE046}" presName="compNode" presStyleCnt="0"/>
      <dgm:spPr/>
    </dgm:pt>
    <dgm:pt modelId="{3EC16BD1-3AC5-4F88-B5F0-8288B65127E5}" type="pres">
      <dgm:prSet presAssocID="{DBA0C68E-BF57-4A8E-B7AB-B1D31A6AE046}" presName="iconBgRect" presStyleLbl="bgShp" presStyleIdx="1" presStyleCnt="3"/>
      <dgm:spPr/>
    </dgm:pt>
    <dgm:pt modelId="{C3A0C4FA-5CCE-444E-A6D8-7A7C1A237664}" type="pres">
      <dgm:prSet presAssocID="{DBA0C68E-BF57-4A8E-B7AB-B1D31A6AE04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8A8CA39-410F-4DEE-9024-AAF6217589B8}" type="pres">
      <dgm:prSet presAssocID="{DBA0C68E-BF57-4A8E-B7AB-B1D31A6AE046}" presName="spaceRect" presStyleCnt="0"/>
      <dgm:spPr/>
    </dgm:pt>
    <dgm:pt modelId="{0B78EA51-09E7-460F-A895-898766368E2C}" type="pres">
      <dgm:prSet presAssocID="{DBA0C68E-BF57-4A8E-B7AB-B1D31A6AE046}" presName="textRect" presStyleLbl="revTx" presStyleIdx="1" presStyleCnt="3" custScaleX="125103" custScaleY="86058" custLinFactNeighborY="-15111">
        <dgm:presLayoutVars>
          <dgm:chMax val="1"/>
          <dgm:chPref val="1"/>
        </dgm:presLayoutVars>
      </dgm:prSet>
      <dgm:spPr/>
    </dgm:pt>
    <dgm:pt modelId="{1EADE8B1-4BDB-4F98-B34C-F39F1571CA9E}" type="pres">
      <dgm:prSet presAssocID="{AB8C46E6-7A52-4E7F-88DF-A500D5B1A6ED}" presName="sibTrans" presStyleCnt="0"/>
      <dgm:spPr/>
    </dgm:pt>
    <dgm:pt modelId="{B761E500-A53F-42B6-A6F4-B3A4062A41BF}" type="pres">
      <dgm:prSet presAssocID="{F9CD1FCE-8227-4DA9-B308-9CE55E1C535A}" presName="compNode" presStyleCnt="0"/>
      <dgm:spPr/>
    </dgm:pt>
    <dgm:pt modelId="{4037B9DB-E6CF-464B-90DB-BC1EFB41C9D5}" type="pres">
      <dgm:prSet presAssocID="{F9CD1FCE-8227-4DA9-B308-9CE55E1C535A}" presName="iconBgRect" presStyleLbl="bgShp" presStyleIdx="2" presStyleCnt="3"/>
      <dgm:spPr/>
    </dgm:pt>
    <dgm:pt modelId="{71FC6CB8-D0D4-40C8-AFB4-BB1323A7CC61}" type="pres">
      <dgm:prSet presAssocID="{F9CD1FCE-8227-4DA9-B308-9CE55E1C535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dium"/>
        </a:ext>
      </dgm:extLst>
    </dgm:pt>
    <dgm:pt modelId="{9CF58A94-2AAD-45F0-83C4-7B2958ED77E6}" type="pres">
      <dgm:prSet presAssocID="{F9CD1FCE-8227-4DA9-B308-9CE55E1C535A}" presName="spaceRect" presStyleCnt="0"/>
      <dgm:spPr/>
    </dgm:pt>
    <dgm:pt modelId="{24FA0FEE-1611-42C9-B821-AE642363EE13}" type="pres">
      <dgm:prSet presAssocID="{F9CD1FCE-8227-4DA9-B308-9CE55E1C535A}" presName="textRect" presStyleLbl="revTx" presStyleIdx="2" presStyleCnt="3">
        <dgm:presLayoutVars>
          <dgm:chMax val="1"/>
          <dgm:chPref val="1"/>
        </dgm:presLayoutVars>
      </dgm:prSet>
      <dgm:spPr/>
    </dgm:pt>
  </dgm:ptLst>
  <dgm:cxnLst>
    <dgm:cxn modelId="{FECB9109-0C3A-4524-ABCA-F3BD8C105B51}" type="presOf" srcId="{19EC9FD8-987F-4C54-80B6-311315ABA4E7}" destId="{6E7FCECB-6CF6-46AA-A0EF-C321BBFD0B68}" srcOrd="0" destOrd="0" presId="urn:microsoft.com/office/officeart/2018/5/layout/IconCircleLabelList"/>
    <dgm:cxn modelId="{94D4AD34-8CFA-4BA5-AB11-5B18A3A74386}" type="presOf" srcId="{522208ED-B187-4252-9DE0-4FEADD4BCD76}" destId="{EE631C4E-3467-4CC2-ACEA-F7B73DEEA532}" srcOrd="0" destOrd="0" presId="urn:microsoft.com/office/officeart/2018/5/layout/IconCircleLabelList"/>
    <dgm:cxn modelId="{03E1E334-F934-4AEB-9AC2-FCD4017FD5A9}" srcId="{522208ED-B187-4252-9DE0-4FEADD4BCD76}" destId="{19EC9FD8-987F-4C54-80B6-311315ABA4E7}" srcOrd="0" destOrd="0" parTransId="{CE53C97F-ABB3-41EF-99D3-0BC95C2E634E}" sibTransId="{6CFE51C3-1D4F-4CC4-AF47-CAEA10FBBDF5}"/>
    <dgm:cxn modelId="{BC1C1538-05C5-408F-8271-841430C86F03}" type="presOf" srcId="{F9CD1FCE-8227-4DA9-B308-9CE55E1C535A}" destId="{24FA0FEE-1611-42C9-B821-AE642363EE13}" srcOrd="0" destOrd="0" presId="urn:microsoft.com/office/officeart/2018/5/layout/IconCircleLabelList"/>
    <dgm:cxn modelId="{2CE7B472-A85B-44B1-B848-BFE8520236F4}" type="presOf" srcId="{DBA0C68E-BF57-4A8E-B7AB-B1D31A6AE046}" destId="{0B78EA51-09E7-460F-A895-898766368E2C}" srcOrd="0" destOrd="0" presId="urn:microsoft.com/office/officeart/2018/5/layout/IconCircleLabelList"/>
    <dgm:cxn modelId="{B6758AEF-57D6-42F1-AABB-72989A58FCE0}" srcId="{522208ED-B187-4252-9DE0-4FEADD4BCD76}" destId="{F9CD1FCE-8227-4DA9-B308-9CE55E1C535A}" srcOrd="2" destOrd="0" parTransId="{6FD97ECC-9DDF-4D50-ABF5-C529E31FCFDE}" sibTransId="{C977EDE4-F3ED-48C2-A774-DBC2030C3479}"/>
    <dgm:cxn modelId="{09CE18FF-22D0-42AD-8B3F-B42D5C100AB2}" srcId="{522208ED-B187-4252-9DE0-4FEADD4BCD76}" destId="{DBA0C68E-BF57-4A8E-B7AB-B1D31A6AE046}" srcOrd="1" destOrd="0" parTransId="{591E7781-02A4-4A9F-9193-8127A2DD1724}" sibTransId="{AB8C46E6-7A52-4E7F-88DF-A500D5B1A6ED}"/>
    <dgm:cxn modelId="{169AF561-78F7-41EC-A80F-21118AC02AFC}" type="presParOf" srcId="{EE631C4E-3467-4CC2-ACEA-F7B73DEEA532}" destId="{76ED360F-281C-4BE6-8817-5AD950E78362}" srcOrd="0" destOrd="0" presId="urn:microsoft.com/office/officeart/2018/5/layout/IconCircleLabelList"/>
    <dgm:cxn modelId="{651117BE-B9D8-419B-9771-6D7F40767B2D}" type="presParOf" srcId="{76ED360F-281C-4BE6-8817-5AD950E78362}" destId="{0D4E70D7-FADC-492E-9F97-6AA60A2439FA}" srcOrd="0" destOrd="0" presId="urn:microsoft.com/office/officeart/2018/5/layout/IconCircleLabelList"/>
    <dgm:cxn modelId="{AD0BACC2-34D2-4B9D-942C-2AF01D1FB3DF}" type="presParOf" srcId="{76ED360F-281C-4BE6-8817-5AD950E78362}" destId="{4F922136-731A-4BF6-874A-6A6BC87A288E}" srcOrd="1" destOrd="0" presId="urn:microsoft.com/office/officeart/2018/5/layout/IconCircleLabelList"/>
    <dgm:cxn modelId="{7315428F-EFA5-4346-9B88-242A7E4FC643}" type="presParOf" srcId="{76ED360F-281C-4BE6-8817-5AD950E78362}" destId="{323A4384-4615-4578-A7A1-297A8649B1A1}" srcOrd="2" destOrd="0" presId="urn:microsoft.com/office/officeart/2018/5/layout/IconCircleLabelList"/>
    <dgm:cxn modelId="{A9A68FED-94A2-425A-9883-4167401B0C09}" type="presParOf" srcId="{76ED360F-281C-4BE6-8817-5AD950E78362}" destId="{6E7FCECB-6CF6-46AA-A0EF-C321BBFD0B68}" srcOrd="3" destOrd="0" presId="urn:microsoft.com/office/officeart/2018/5/layout/IconCircleLabelList"/>
    <dgm:cxn modelId="{2909694C-ACFA-4FDD-B2B4-8F00A554E0EA}" type="presParOf" srcId="{EE631C4E-3467-4CC2-ACEA-F7B73DEEA532}" destId="{50EC3128-AD48-4E6E-B131-F0F07DBCD425}" srcOrd="1" destOrd="0" presId="urn:microsoft.com/office/officeart/2018/5/layout/IconCircleLabelList"/>
    <dgm:cxn modelId="{C3BEEA77-AADB-4D8C-A9DA-466EB2A68A8B}" type="presParOf" srcId="{EE631C4E-3467-4CC2-ACEA-F7B73DEEA532}" destId="{B9B68C68-59CA-4F34-815E-9B95E6E47EFA}" srcOrd="2" destOrd="0" presId="urn:microsoft.com/office/officeart/2018/5/layout/IconCircleLabelList"/>
    <dgm:cxn modelId="{BFAA8C08-AB9F-4DD4-9712-5908BA4AC6BF}" type="presParOf" srcId="{B9B68C68-59CA-4F34-815E-9B95E6E47EFA}" destId="{3EC16BD1-3AC5-4F88-B5F0-8288B65127E5}" srcOrd="0" destOrd="0" presId="urn:microsoft.com/office/officeart/2018/5/layout/IconCircleLabelList"/>
    <dgm:cxn modelId="{B65AA586-288E-42B9-9697-E88E4D26FB08}" type="presParOf" srcId="{B9B68C68-59CA-4F34-815E-9B95E6E47EFA}" destId="{C3A0C4FA-5CCE-444E-A6D8-7A7C1A237664}" srcOrd="1" destOrd="0" presId="urn:microsoft.com/office/officeart/2018/5/layout/IconCircleLabelList"/>
    <dgm:cxn modelId="{02C9CC26-5C53-4755-84E9-E554F7CF476E}" type="presParOf" srcId="{B9B68C68-59CA-4F34-815E-9B95E6E47EFA}" destId="{18A8CA39-410F-4DEE-9024-AAF6217589B8}" srcOrd="2" destOrd="0" presId="urn:microsoft.com/office/officeart/2018/5/layout/IconCircleLabelList"/>
    <dgm:cxn modelId="{CF8970D2-FF41-466E-A3C6-81AD144AA7CD}" type="presParOf" srcId="{B9B68C68-59CA-4F34-815E-9B95E6E47EFA}" destId="{0B78EA51-09E7-460F-A895-898766368E2C}" srcOrd="3" destOrd="0" presId="urn:microsoft.com/office/officeart/2018/5/layout/IconCircleLabelList"/>
    <dgm:cxn modelId="{CDCA49B2-E78E-4A5D-9E90-A3A90CA4FE49}" type="presParOf" srcId="{EE631C4E-3467-4CC2-ACEA-F7B73DEEA532}" destId="{1EADE8B1-4BDB-4F98-B34C-F39F1571CA9E}" srcOrd="3" destOrd="0" presId="urn:microsoft.com/office/officeart/2018/5/layout/IconCircleLabelList"/>
    <dgm:cxn modelId="{93449CFB-C01D-4EC7-A4BD-DF9CD324E3C0}" type="presParOf" srcId="{EE631C4E-3467-4CC2-ACEA-F7B73DEEA532}" destId="{B761E500-A53F-42B6-A6F4-B3A4062A41BF}" srcOrd="4" destOrd="0" presId="urn:microsoft.com/office/officeart/2018/5/layout/IconCircleLabelList"/>
    <dgm:cxn modelId="{3201F184-F5A6-4622-A4EE-7E5368BB6F2A}" type="presParOf" srcId="{B761E500-A53F-42B6-A6F4-B3A4062A41BF}" destId="{4037B9DB-E6CF-464B-90DB-BC1EFB41C9D5}" srcOrd="0" destOrd="0" presId="urn:microsoft.com/office/officeart/2018/5/layout/IconCircleLabelList"/>
    <dgm:cxn modelId="{9D00D9FA-5A0D-4393-BEF2-F9F90D617B12}" type="presParOf" srcId="{B761E500-A53F-42B6-A6F4-B3A4062A41BF}" destId="{71FC6CB8-D0D4-40C8-AFB4-BB1323A7CC61}" srcOrd="1" destOrd="0" presId="urn:microsoft.com/office/officeart/2018/5/layout/IconCircleLabelList"/>
    <dgm:cxn modelId="{AB853946-C195-407C-A800-06C16F643586}" type="presParOf" srcId="{B761E500-A53F-42B6-A6F4-B3A4062A41BF}" destId="{9CF58A94-2AAD-45F0-83C4-7B2958ED77E6}" srcOrd="2" destOrd="0" presId="urn:microsoft.com/office/officeart/2018/5/layout/IconCircleLabelList"/>
    <dgm:cxn modelId="{E51B1749-A747-40BC-8C34-4FC5C65A8BC6}" type="presParOf" srcId="{B761E500-A53F-42B6-A6F4-B3A4062A41BF}" destId="{24FA0FEE-1611-42C9-B821-AE642363EE1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F5328C-0F0A-41AD-A5C3-F0C9676B98E5}"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B68F9ECC-BE5A-491A-99EB-84632455ECAD}">
      <dgm:prSet/>
      <dgm:spPr/>
      <dgm:t>
        <a:bodyPr/>
        <a:lstStyle/>
        <a:p>
          <a:r>
            <a:rPr lang="en-GB"/>
            <a:t>Smith and Kays (2010) explain that performing mental imagery is most effective the night before competition or the morning of competition.</a:t>
          </a:r>
          <a:endParaRPr lang="en-US"/>
        </a:p>
      </dgm:t>
    </dgm:pt>
    <dgm:pt modelId="{3DABACBD-E57D-4D96-B82F-8C9140C6C263}" type="parTrans" cxnId="{51ADC495-F0EA-4484-902E-6AF4637A3D76}">
      <dgm:prSet/>
      <dgm:spPr/>
      <dgm:t>
        <a:bodyPr/>
        <a:lstStyle/>
        <a:p>
          <a:endParaRPr lang="en-US"/>
        </a:p>
      </dgm:t>
    </dgm:pt>
    <dgm:pt modelId="{B4C6514C-8E73-4332-8723-EA64C6739773}" type="sibTrans" cxnId="{51ADC495-F0EA-4484-902E-6AF4637A3D76}">
      <dgm:prSet/>
      <dgm:spPr/>
      <dgm:t>
        <a:bodyPr/>
        <a:lstStyle/>
        <a:p>
          <a:endParaRPr lang="en-US"/>
        </a:p>
      </dgm:t>
    </dgm:pt>
    <dgm:pt modelId="{EA3307AA-D410-4B1A-AFF5-A366063B4C7F}">
      <dgm:prSet/>
      <dgm:spPr/>
      <dgm:t>
        <a:bodyPr/>
        <a:lstStyle/>
        <a:p>
          <a:r>
            <a:rPr lang="en-GB" dirty="0"/>
            <a:t>It is effective before doing the actual move. This has been seen in numerous of sports as players go through routines that they have rehearsed that helps calm their mind and focus on the skill move they are about to perform. </a:t>
          </a:r>
          <a:endParaRPr lang="en-US" dirty="0"/>
        </a:p>
      </dgm:t>
    </dgm:pt>
    <dgm:pt modelId="{9E61112A-F7E2-42DF-B706-37638C65D5E0}" type="parTrans" cxnId="{478D5CE1-B9D3-40B1-9773-C4C1FB9139DC}">
      <dgm:prSet/>
      <dgm:spPr/>
      <dgm:t>
        <a:bodyPr/>
        <a:lstStyle/>
        <a:p>
          <a:endParaRPr lang="en-US"/>
        </a:p>
      </dgm:t>
    </dgm:pt>
    <dgm:pt modelId="{F00E3444-C382-44E1-AE3C-0A28793E1F3C}" type="sibTrans" cxnId="{478D5CE1-B9D3-40B1-9773-C4C1FB9139DC}">
      <dgm:prSet/>
      <dgm:spPr/>
      <dgm:t>
        <a:bodyPr/>
        <a:lstStyle/>
        <a:p>
          <a:endParaRPr lang="en-US"/>
        </a:p>
      </dgm:t>
    </dgm:pt>
    <dgm:pt modelId="{96474C10-5DA0-4AF7-B810-24B4DD9322C6}" type="pres">
      <dgm:prSet presAssocID="{30F5328C-0F0A-41AD-A5C3-F0C9676B98E5}" presName="linear" presStyleCnt="0">
        <dgm:presLayoutVars>
          <dgm:animLvl val="lvl"/>
          <dgm:resizeHandles val="exact"/>
        </dgm:presLayoutVars>
      </dgm:prSet>
      <dgm:spPr/>
    </dgm:pt>
    <dgm:pt modelId="{DF9B140F-3CB1-486E-B7F3-11A6329E9716}" type="pres">
      <dgm:prSet presAssocID="{B68F9ECC-BE5A-491A-99EB-84632455ECAD}" presName="parentText" presStyleLbl="node1" presStyleIdx="0" presStyleCnt="2">
        <dgm:presLayoutVars>
          <dgm:chMax val="0"/>
          <dgm:bulletEnabled val="1"/>
        </dgm:presLayoutVars>
      </dgm:prSet>
      <dgm:spPr/>
    </dgm:pt>
    <dgm:pt modelId="{33BBCF90-B123-410B-9CCE-135F20080E1B}" type="pres">
      <dgm:prSet presAssocID="{B4C6514C-8E73-4332-8723-EA64C6739773}" presName="spacer" presStyleCnt="0"/>
      <dgm:spPr/>
    </dgm:pt>
    <dgm:pt modelId="{512B3390-4595-49FA-B5FD-EE63DFEEF7B7}" type="pres">
      <dgm:prSet presAssocID="{EA3307AA-D410-4B1A-AFF5-A366063B4C7F}" presName="parentText" presStyleLbl="node1" presStyleIdx="1" presStyleCnt="2">
        <dgm:presLayoutVars>
          <dgm:chMax val="0"/>
          <dgm:bulletEnabled val="1"/>
        </dgm:presLayoutVars>
      </dgm:prSet>
      <dgm:spPr/>
    </dgm:pt>
  </dgm:ptLst>
  <dgm:cxnLst>
    <dgm:cxn modelId="{76A8500E-54F2-49A9-BCEA-055C0C2D108C}" type="presOf" srcId="{B68F9ECC-BE5A-491A-99EB-84632455ECAD}" destId="{DF9B140F-3CB1-486E-B7F3-11A6329E9716}" srcOrd="0" destOrd="0" presId="urn:microsoft.com/office/officeart/2005/8/layout/vList2"/>
    <dgm:cxn modelId="{D873376D-3D69-4AFB-BB6B-52F03E206530}" type="presOf" srcId="{30F5328C-0F0A-41AD-A5C3-F0C9676B98E5}" destId="{96474C10-5DA0-4AF7-B810-24B4DD9322C6}" srcOrd="0" destOrd="0" presId="urn:microsoft.com/office/officeart/2005/8/layout/vList2"/>
    <dgm:cxn modelId="{51ADC495-F0EA-4484-902E-6AF4637A3D76}" srcId="{30F5328C-0F0A-41AD-A5C3-F0C9676B98E5}" destId="{B68F9ECC-BE5A-491A-99EB-84632455ECAD}" srcOrd="0" destOrd="0" parTransId="{3DABACBD-E57D-4D96-B82F-8C9140C6C263}" sibTransId="{B4C6514C-8E73-4332-8723-EA64C6739773}"/>
    <dgm:cxn modelId="{3018BB9E-7AFF-484C-8132-D6642D02B112}" type="presOf" srcId="{EA3307AA-D410-4B1A-AFF5-A366063B4C7F}" destId="{512B3390-4595-49FA-B5FD-EE63DFEEF7B7}" srcOrd="0" destOrd="0" presId="urn:microsoft.com/office/officeart/2005/8/layout/vList2"/>
    <dgm:cxn modelId="{478D5CE1-B9D3-40B1-9773-C4C1FB9139DC}" srcId="{30F5328C-0F0A-41AD-A5C3-F0C9676B98E5}" destId="{EA3307AA-D410-4B1A-AFF5-A366063B4C7F}" srcOrd="1" destOrd="0" parTransId="{9E61112A-F7E2-42DF-B706-37638C65D5E0}" sibTransId="{F00E3444-C382-44E1-AE3C-0A28793E1F3C}"/>
    <dgm:cxn modelId="{40064C62-F145-4788-8782-ACF9B059A5A0}" type="presParOf" srcId="{96474C10-5DA0-4AF7-B810-24B4DD9322C6}" destId="{DF9B140F-3CB1-486E-B7F3-11A6329E9716}" srcOrd="0" destOrd="0" presId="urn:microsoft.com/office/officeart/2005/8/layout/vList2"/>
    <dgm:cxn modelId="{48F3CDE6-3AA4-4E72-B8E4-551B7B7DAF0C}" type="presParOf" srcId="{96474C10-5DA0-4AF7-B810-24B4DD9322C6}" destId="{33BBCF90-B123-410B-9CCE-135F20080E1B}" srcOrd="1" destOrd="0" presId="urn:microsoft.com/office/officeart/2005/8/layout/vList2"/>
    <dgm:cxn modelId="{00DA05C4-C56B-46AA-8AAD-6DEF808F22D6}" type="presParOf" srcId="{96474C10-5DA0-4AF7-B810-24B4DD9322C6}" destId="{512B3390-4595-49FA-B5FD-EE63DFEEF7B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4E70D7-FADC-492E-9F97-6AA60A2439FA}">
      <dsp:nvSpPr>
        <dsp:cNvPr id="0" name=""/>
        <dsp:cNvSpPr/>
      </dsp:nvSpPr>
      <dsp:spPr>
        <a:xfrm>
          <a:off x="918848" y="531871"/>
          <a:ext cx="1475437" cy="14754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922136-731A-4BF6-874A-6A6BC87A288E}">
      <dsp:nvSpPr>
        <dsp:cNvPr id="0" name=""/>
        <dsp:cNvSpPr/>
      </dsp:nvSpPr>
      <dsp:spPr>
        <a:xfrm>
          <a:off x="1233285" y="846308"/>
          <a:ext cx="846562" cy="846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7FCECB-6CF6-46AA-A0EF-C321BBFD0B68}">
      <dsp:nvSpPr>
        <dsp:cNvPr id="0" name=""/>
        <dsp:cNvSpPr/>
      </dsp:nvSpPr>
      <dsp:spPr>
        <a:xfrm>
          <a:off x="7063" y="2454302"/>
          <a:ext cx="3299005" cy="73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t>improve psychological factors such as regulating anxiety and arousal levels during competition, enhancing the individuals learning of a required skill or tactic (Harwood, Cumming and Hall, 2003).</a:t>
          </a:r>
          <a:endParaRPr lang="en-US" sz="1400" kern="1200" dirty="0"/>
        </a:p>
      </dsp:txBody>
      <dsp:txXfrm>
        <a:off x="7063" y="2454302"/>
        <a:ext cx="3299005" cy="737053"/>
      </dsp:txXfrm>
    </dsp:sp>
    <dsp:sp modelId="{3EC16BD1-3AC5-4F88-B5F0-8288B65127E5}">
      <dsp:nvSpPr>
        <dsp:cNvPr id="0" name=""/>
        <dsp:cNvSpPr/>
      </dsp:nvSpPr>
      <dsp:spPr>
        <a:xfrm>
          <a:off x="4504596" y="562969"/>
          <a:ext cx="1475437" cy="14754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A0C4FA-5CCE-444E-A6D8-7A7C1A237664}">
      <dsp:nvSpPr>
        <dsp:cNvPr id="0" name=""/>
        <dsp:cNvSpPr/>
      </dsp:nvSpPr>
      <dsp:spPr>
        <a:xfrm>
          <a:off x="4819034" y="877406"/>
          <a:ext cx="846562" cy="846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78EA51-09E7-460F-A895-898766368E2C}">
      <dsp:nvSpPr>
        <dsp:cNvPr id="0" name=""/>
        <dsp:cNvSpPr/>
      </dsp:nvSpPr>
      <dsp:spPr>
        <a:xfrm>
          <a:off x="3729350" y="2440019"/>
          <a:ext cx="3025928" cy="612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t> helps focus an athlete's mind before competition and helps concentrate on performing specific skills effectively without rushing it (Spano, 2009).</a:t>
          </a:r>
          <a:endParaRPr lang="en-US" sz="1400" kern="1200" dirty="0"/>
        </a:p>
      </dsp:txBody>
      <dsp:txXfrm>
        <a:off x="3729350" y="2440019"/>
        <a:ext cx="3025928" cy="612660"/>
      </dsp:txXfrm>
    </dsp:sp>
    <dsp:sp modelId="{4037B9DB-E6CF-464B-90DB-BC1EFB41C9D5}">
      <dsp:nvSpPr>
        <dsp:cNvPr id="0" name=""/>
        <dsp:cNvSpPr/>
      </dsp:nvSpPr>
      <dsp:spPr>
        <a:xfrm>
          <a:off x="7650217" y="538155"/>
          <a:ext cx="1475437" cy="14754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FC6CB8-D0D4-40C8-AFB4-BB1323A7CC61}">
      <dsp:nvSpPr>
        <dsp:cNvPr id="0" name=""/>
        <dsp:cNvSpPr/>
      </dsp:nvSpPr>
      <dsp:spPr>
        <a:xfrm>
          <a:off x="7964654" y="852593"/>
          <a:ext cx="846562" cy="8465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4FA0FEE-1611-42C9-B821-AE642363EE13}">
      <dsp:nvSpPr>
        <dsp:cNvPr id="0" name=""/>
        <dsp:cNvSpPr/>
      </dsp:nvSpPr>
      <dsp:spPr>
        <a:xfrm>
          <a:off x="7178561" y="2473155"/>
          <a:ext cx="2418750" cy="711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t>Improves self confidence. </a:t>
          </a:r>
          <a:endParaRPr lang="en-US" sz="1400" kern="1200" dirty="0"/>
        </a:p>
      </dsp:txBody>
      <dsp:txXfrm>
        <a:off x="7178561" y="2473155"/>
        <a:ext cx="2418750" cy="7119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9B140F-3CB1-486E-B7F3-11A6329E9716}">
      <dsp:nvSpPr>
        <dsp:cNvPr id="0" name=""/>
        <dsp:cNvSpPr/>
      </dsp:nvSpPr>
      <dsp:spPr>
        <a:xfrm>
          <a:off x="0" y="383223"/>
          <a:ext cx="5913437" cy="19022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Smith and Kays (2010) explain that performing mental imagery is most effective the night before competition or the morning of competition.</a:t>
          </a:r>
          <a:endParaRPr lang="en-US" sz="2300" kern="1200"/>
        </a:p>
      </dsp:txBody>
      <dsp:txXfrm>
        <a:off x="92858" y="476081"/>
        <a:ext cx="5727721" cy="1716484"/>
      </dsp:txXfrm>
    </dsp:sp>
    <dsp:sp modelId="{512B3390-4595-49FA-B5FD-EE63DFEEF7B7}">
      <dsp:nvSpPr>
        <dsp:cNvPr id="0" name=""/>
        <dsp:cNvSpPr/>
      </dsp:nvSpPr>
      <dsp:spPr>
        <a:xfrm>
          <a:off x="0" y="2351664"/>
          <a:ext cx="5913437" cy="1902200"/>
        </a:xfrm>
        <a:prstGeom prst="round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It is effective before doing the actual move. This has been seen in numerous of sports as players go through routines that they have rehearsed that helps calm their mind and focus on the skill move they are about to perform. </a:t>
          </a:r>
          <a:endParaRPr lang="en-US" sz="2300" kern="1200" dirty="0"/>
        </a:p>
      </dsp:txBody>
      <dsp:txXfrm>
        <a:off x="92858" y="2444522"/>
        <a:ext cx="5727721" cy="171648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B503A8-A7E0-480D-A21D-3D38A6F16DD0}" type="datetimeFigureOut">
              <a:rPr lang="en-GB" smtClean="0"/>
              <a:t>06/03/2020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BF2688-310A-4BEC-9773-7431D4F69998}" type="slidenum">
              <a:rPr lang="en-GB" smtClean="0"/>
              <a:t>‹#›</a:t>
            </a:fld>
            <a:endParaRPr lang="en-GB"/>
          </a:p>
        </p:txBody>
      </p:sp>
    </p:spTree>
    <p:extLst>
      <p:ext uri="{BB962C8B-B14F-4D97-AF65-F5344CB8AC3E}">
        <p14:creationId xmlns:p14="http://schemas.microsoft.com/office/powerpoint/2010/main" val="2796157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BF2688-310A-4BEC-9773-7431D4F69998}" type="slidenum">
              <a:rPr lang="en-GB" smtClean="0"/>
              <a:t>2</a:t>
            </a:fld>
            <a:endParaRPr lang="en-GB"/>
          </a:p>
        </p:txBody>
      </p:sp>
    </p:spTree>
    <p:extLst>
      <p:ext uri="{BB962C8B-B14F-4D97-AF65-F5344CB8AC3E}">
        <p14:creationId xmlns:p14="http://schemas.microsoft.com/office/powerpoint/2010/main" val="23113287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BF2688-310A-4BEC-9773-7431D4F69998}" type="slidenum">
              <a:rPr lang="en-GB" smtClean="0"/>
              <a:t>3</a:t>
            </a:fld>
            <a:endParaRPr lang="en-GB"/>
          </a:p>
        </p:txBody>
      </p:sp>
    </p:spTree>
    <p:extLst>
      <p:ext uri="{BB962C8B-B14F-4D97-AF65-F5344CB8AC3E}">
        <p14:creationId xmlns:p14="http://schemas.microsoft.com/office/powerpoint/2010/main" val="4458639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https://books.google.co.uk/books?id=uLuXy725C_AC&amp;pg=PA121&amp;dq=effects+mental+imagery+in+sport&amp;hl=en&amp;sa=X&amp;ved=0ahUKEwjyhMeu1cbnAhWSX8AKHTbbAdEQ6AEISjAE#v=onepage&amp;q=effects%20mental%20imagery%20in%20sport&amp;f=true </a:t>
            </a:r>
          </a:p>
          <a:p>
            <a:pPr marL="171450" indent="-171450">
              <a:buFontTx/>
              <a:buChar char="-"/>
            </a:pPr>
            <a:endParaRPr lang="en-GB" dirty="0"/>
          </a:p>
          <a:p>
            <a:pPr marL="0" indent="0">
              <a:buFontTx/>
              <a:buNone/>
            </a:pPr>
            <a:r>
              <a:rPr lang="en-GB" dirty="0"/>
              <a:t>PERCEPTUAL SKILLS</a:t>
            </a:r>
          </a:p>
          <a:p>
            <a:pPr marL="171450" indent="-171450">
              <a:buFontTx/>
              <a:buChar char="-"/>
            </a:pPr>
            <a:r>
              <a:rPr lang="en-GB" dirty="0"/>
              <a:t>Mental imagery can be used to improve the thinking part such as reading critical game cues, making quick decisions and rehearsing automatic correct responses to complex game situations.</a:t>
            </a:r>
          </a:p>
          <a:p>
            <a:pPr marL="0" indent="0">
              <a:buFontTx/>
              <a:buNone/>
            </a:pPr>
            <a:endParaRPr lang="en-GB" dirty="0"/>
          </a:p>
          <a:p>
            <a:pPr marL="171450" indent="-171450">
              <a:buFontTx/>
              <a:buChar char="-"/>
            </a:pPr>
            <a:endParaRPr lang="en-GB" dirty="0"/>
          </a:p>
          <a:p>
            <a:pPr marL="0" indent="0">
              <a:buFontTx/>
              <a:buNone/>
            </a:pPr>
            <a:r>
              <a:rPr lang="en-GB" dirty="0"/>
              <a:t>PSYCHOLOGICAL SKILLS</a:t>
            </a:r>
          </a:p>
          <a:p>
            <a:pPr marL="0" indent="0">
              <a:buFontTx/>
              <a:buNone/>
            </a:pPr>
            <a:r>
              <a:rPr lang="en-GB" dirty="0"/>
              <a:t>- intensity (calm like golf/archery to intense like rugby), </a:t>
            </a:r>
          </a:p>
        </p:txBody>
      </p:sp>
      <p:sp>
        <p:nvSpPr>
          <p:cNvPr id="4" name="Slide Number Placeholder 3"/>
          <p:cNvSpPr>
            <a:spLocks noGrp="1"/>
          </p:cNvSpPr>
          <p:nvPr>
            <p:ph type="sldNum" sz="quarter" idx="5"/>
          </p:nvPr>
        </p:nvSpPr>
        <p:spPr/>
        <p:txBody>
          <a:bodyPr/>
          <a:lstStyle/>
          <a:p>
            <a:fld id="{0FBF2688-310A-4BEC-9773-7431D4F69998}" type="slidenum">
              <a:rPr lang="en-GB" smtClean="0"/>
              <a:t>4</a:t>
            </a:fld>
            <a:endParaRPr lang="en-GB"/>
          </a:p>
        </p:txBody>
      </p:sp>
    </p:spTree>
    <p:extLst>
      <p:ext uri="{BB962C8B-B14F-4D97-AF65-F5344CB8AC3E}">
        <p14:creationId xmlns:p14="http://schemas.microsoft.com/office/powerpoint/2010/main" val="7737970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BF2688-310A-4BEC-9773-7431D4F69998}" type="slidenum">
              <a:rPr lang="en-GB" smtClean="0"/>
              <a:t>6</a:t>
            </a:fld>
            <a:endParaRPr lang="en-GB"/>
          </a:p>
        </p:txBody>
      </p:sp>
    </p:spTree>
    <p:extLst>
      <p:ext uri="{BB962C8B-B14F-4D97-AF65-F5344CB8AC3E}">
        <p14:creationId xmlns:p14="http://schemas.microsoft.com/office/powerpoint/2010/main" val="32710942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BF2688-310A-4BEC-9773-7431D4F69998}" type="slidenum">
              <a:rPr lang="en-GB" smtClean="0"/>
              <a:t>7</a:t>
            </a:fld>
            <a:endParaRPr lang="en-GB"/>
          </a:p>
        </p:txBody>
      </p:sp>
    </p:spTree>
    <p:extLst>
      <p:ext uri="{BB962C8B-B14F-4D97-AF65-F5344CB8AC3E}">
        <p14:creationId xmlns:p14="http://schemas.microsoft.com/office/powerpoint/2010/main" val="11336935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BF2688-310A-4BEC-9773-7431D4F69998}" type="slidenum">
              <a:rPr lang="en-GB" smtClean="0"/>
              <a:t>8</a:t>
            </a:fld>
            <a:endParaRPr lang="en-GB"/>
          </a:p>
        </p:txBody>
      </p:sp>
    </p:spTree>
    <p:extLst>
      <p:ext uri="{BB962C8B-B14F-4D97-AF65-F5344CB8AC3E}">
        <p14:creationId xmlns:p14="http://schemas.microsoft.com/office/powerpoint/2010/main" val="14152070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sports:</a:t>
            </a:r>
          </a:p>
          <a:p>
            <a:endParaRPr lang="en-GB" dirty="0"/>
          </a:p>
          <a:p>
            <a:r>
              <a:rPr lang="en-GB" dirty="0"/>
              <a:t>Sprinting – Usain Bolt.</a:t>
            </a:r>
          </a:p>
          <a:p>
            <a:r>
              <a:rPr lang="en-GB" dirty="0"/>
              <a:t>Long jump – clapping the hands before running.</a:t>
            </a:r>
          </a:p>
          <a:p>
            <a:r>
              <a:rPr lang="en-GB" dirty="0"/>
              <a:t>Ski Jumping – before they go, take a while to relax the mind, take everything in. </a:t>
            </a:r>
          </a:p>
          <a:p>
            <a:r>
              <a:rPr lang="en-GB" dirty="0"/>
              <a:t>Snooker – imagining where the ball is going to end up, how are they going to hit the ball. </a:t>
            </a:r>
          </a:p>
          <a:p>
            <a:r>
              <a:rPr lang="en-GB" dirty="0"/>
              <a:t>Cricket – before hitting it. </a:t>
            </a:r>
          </a:p>
          <a:p>
            <a:r>
              <a:rPr lang="en-GB" dirty="0"/>
              <a:t>Boxing – night before. </a:t>
            </a:r>
          </a:p>
        </p:txBody>
      </p:sp>
      <p:sp>
        <p:nvSpPr>
          <p:cNvPr id="4" name="Slide Number Placeholder 3"/>
          <p:cNvSpPr>
            <a:spLocks noGrp="1"/>
          </p:cNvSpPr>
          <p:nvPr>
            <p:ph type="sldNum" sz="quarter" idx="5"/>
          </p:nvPr>
        </p:nvSpPr>
        <p:spPr/>
        <p:txBody>
          <a:bodyPr/>
          <a:lstStyle/>
          <a:p>
            <a:fld id="{0FBF2688-310A-4BEC-9773-7431D4F69998}" type="slidenum">
              <a:rPr lang="en-GB" smtClean="0"/>
              <a:t>11</a:t>
            </a:fld>
            <a:endParaRPr lang="en-GB"/>
          </a:p>
        </p:txBody>
      </p:sp>
    </p:spTree>
    <p:extLst>
      <p:ext uri="{BB962C8B-B14F-4D97-AF65-F5344CB8AC3E}">
        <p14:creationId xmlns:p14="http://schemas.microsoft.com/office/powerpoint/2010/main" val="3562165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FBF2688-310A-4BEC-9773-7431D4F69998}" type="slidenum">
              <a:rPr lang="en-GB" smtClean="0"/>
              <a:t>13</a:t>
            </a:fld>
            <a:endParaRPr lang="en-GB"/>
          </a:p>
        </p:txBody>
      </p:sp>
    </p:spTree>
    <p:extLst>
      <p:ext uri="{BB962C8B-B14F-4D97-AF65-F5344CB8AC3E}">
        <p14:creationId xmlns:p14="http://schemas.microsoft.com/office/powerpoint/2010/main" val="1890421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BF2688-310A-4BEC-9773-7431D4F69998}" type="slidenum">
              <a:rPr lang="en-GB" smtClean="0"/>
              <a:t>14</a:t>
            </a:fld>
            <a:endParaRPr lang="en-GB"/>
          </a:p>
        </p:txBody>
      </p:sp>
    </p:spTree>
    <p:extLst>
      <p:ext uri="{BB962C8B-B14F-4D97-AF65-F5344CB8AC3E}">
        <p14:creationId xmlns:p14="http://schemas.microsoft.com/office/powerpoint/2010/main" val="3467851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F5BAB39-20B5-4E16-B52A-7335B0F2C1A4}" type="datetimeFigureOut">
              <a:rPr lang="en-GB" smtClean="0"/>
              <a:t>06/03/2020</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0FFC99AC-B903-4E9F-BF83-BD9E8E8BDC10}"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53221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5BAB39-20B5-4E16-B52A-7335B0F2C1A4}"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C99AC-B903-4E9F-BF83-BD9E8E8BDC10}"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02686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5BAB39-20B5-4E16-B52A-7335B0F2C1A4}"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C99AC-B903-4E9F-BF83-BD9E8E8BDC10}"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79132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F5BAB39-20B5-4E16-B52A-7335B0F2C1A4}"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C99AC-B903-4E9F-BF83-BD9E8E8BDC10}"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51424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F5BAB39-20B5-4E16-B52A-7335B0F2C1A4}" type="datetimeFigureOut">
              <a:rPr lang="en-GB" smtClean="0"/>
              <a:t>06/03/2020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FC99AC-B903-4E9F-BF83-BD9E8E8BDC10}"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99869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F5BAB39-20B5-4E16-B52A-7335B0F2C1A4}" type="datetimeFigureOut">
              <a:rPr lang="en-GB" smtClean="0"/>
              <a:t>06/03/2020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FC99AC-B903-4E9F-BF83-BD9E8E8BDC10}"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31952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5BAB39-20B5-4E16-B52A-7335B0F2C1A4}" type="datetimeFigureOut">
              <a:rPr lang="en-GB" smtClean="0"/>
              <a:t>06/03/2020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FC99AC-B903-4E9F-BF83-BD9E8E8BDC10}" type="slidenum">
              <a:rPr lang="en-GB" smtClean="0"/>
              <a:t>‹#›</a:t>
            </a:fld>
            <a:endParaRPr lang="en-GB"/>
          </a:p>
        </p:txBody>
      </p:sp>
    </p:spTree>
    <p:extLst>
      <p:ext uri="{BB962C8B-B14F-4D97-AF65-F5344CB8AC3E}">
        <p14:creationId xmlns:p14="http://schemas.microsoft.com/office/powerpoint/2010/main" val="591900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F5BAB39-20B5-4E16-B52A-7335B0F2C1A4}" type="datetimeFigureOut">
              <a:rPr lang="en-GB" smtClean="0"/>
              <a:t>06/03/2020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FC99AC-B903-4E9F-BF83-BD9E8E8BDC10}"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92293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F5BAB39-20B5-4E16-B52A-7335B0F2C1A4}" type="datetimeFigureOut">
              <a:rPr lang="en-GB" smtClean="0"/>
              <a:t>06/03/2020</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0FFC99AC-B903-4E9F-BF83-BD9E8E8BDC10}"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3387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5BAB39-20B5-4E16-B52A-7335B0F2C1A4}"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C99AC-B903-4E9F-BF83-BD9E8E8BDC10}"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452398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5BAB39-20B5-4E16-B52A-7335B0F2C1A4}" type="datetimeFigureOut">
              <a:rPr lang="en-GB" smtClean="0"/>
              <a:t>06/03/2020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FC99AC-B903-4E9F-BF83-BD9E8E8BDC10}"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63700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F5BAB39-20B5-4E16-B52A-7335B0F2C1A4}" type="datetimeFigureOut">
              <a:rPr lang="en-GB" smtClean="0"/>
              <a:t>06/03/2020</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0FFC99AC-B903-4E9F-BF83-BD9E8E8BDC10}"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2343646"/>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A116F-78FA-46D5-B374-7DD9301303E4}"/>
              </a:ext>
            </a:extLst>
          </p:cNvPr>
          <p:cNvSpPr>
            <a:spLocks noGrp="1"/>
          </p:cNvSpPr>
          <p:nvPr>
            <p:ph type="ctrTitle"/>
          </p:nvPr>
        </p:nvSpPr>
        <p:spPr>
          <a:xfrm>
            <a:off x="960933" y="960241"/>
            <a:ext cx="6849699" cy="4203872"/>
          </a:xfrm>
        </p:spPr>
        <p:txBody>
          <a:bodyPr anchor="ctr">
            <a:normAutofit/>
          </a:bodyPr>
          <a:lstStyle/>
          <a:p>
            <a:pPr algn="r"/>
            <a:r>
              <a:rPr lang="en-GB" sz="5400"/>
              <a:t>Imagery</a:t>
            </a:r>
          </a:p>
        </p:txBody>
      </p:sp>
      <p:sp>
        <p:nvSpPr>
          <p:cNvPr id="3" name="Subtitle 2">
            <a:extLst>
              <a:ext uri="{FF2B5EF4-FFF2-40B4-BE49-F238E27FC236}">
                <a16:creationId xmlns:a16="http://schemas.microsoft.com/office/drawing/2014/main" id="{E54F1A4F-AC12-4D4E-B4C8-D048A1543CCE}"/>
              </a:ext>
            </a:extLst>
          </p:cNvPr>
          <p:cNvSpPr>
            <a:spLocks noGrp="1"/>
          </p:cNvSpPr>
          <p:nvPr>
            <p:ph type="subTitle" idx="1"/>
          </p:nvPr>
        </p:nvSpPr>
        <p:spPr>
          <a:xfrm>
            <a:off x="8453071" y="964028"/>
            <a:ext cx="2770873" cy="4196299"/>
          </a:xfrm>
        </p:spPr>
        <p:txBody>
          <a:bodyPr anchor="ctr">
            <a:normAutofit/>
          </a:bodyPr>
          <a:lstStyle/>
          <a:p>
            <a:r>
              <a:rPr lang="en-GB" dirty="0"/>
              <a:t>By Tim Chapman</a:t>
            </a:r>
          </a:p>
        </p:txBody>
      </p:sp>
    </p:spTree>
    <p:extLst>
      <p:ext uri="{BB962C8B-B14F-4D97-AF65-F5344CB8AC3E}">
        <p14:creationId xmlns:p14="http://schemas.microsoft.com/office/powerpoint/2010/main" val="394911198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8E6011-DAC2-4AFE-8C5C-4F8A714AAD2E}"/>
              </a:ext>
            </a:extLst>
          </p:cNvPr>
          <p:cNvSpPr>
            <a:spLocks noGrp="1"/>
          </p:cNvSpPr>
          <p:nvPr>
            <p:ph type="title"/>
          </p:nvPr>
        </p:nvSpPr>
        <p:spPr>
          <a:xfrm>
            <a:off x="849683" y="1240076"/>
            <a:ext cx="2727813" cy="4584527"/>
          </a:xfrm>
        </p:spPr>
        <p:txBody>
          <a:bodyPr>
            <a:normAutofit/>
          </a:bodyPr>
          <a:lstStyle/>
          <a:p>
            <a:br>
              <a:rPr lang="en-GB" dirty="0">
                <a:solidFill>
                  <a:srgbClr val="FFFFFF"/>
                </a:solidFill>
              </a:rPr>
            </a:br>
            <a:br>
              <a:rPr lang="en-GB" dirty="0">
                <a:solidFill>
                  <a:srgbClr val="FFFFFF"/>
                </a:solidFill>
              </a:rPr>
            </a:br>
            <a:br>
              <a:rPr lang="en-GB" dirty="0">
                <a:solidFill>
                  <a:srgbClr val="FFFFFF"/>
                </a:solidFill>
              </a:rPr>
            </a:br>
            <a:br>
              <a:rPr lang="en-GB" dirty="0">
                <a:solidFill>
                  <a:srgbClr val="FFFFFF"/>
                </a:solidFill>
              </a:rPr>
            </a:br>
            <a:r>
              <a:rPr lang="en-GB" dirty="0">
                <a:solidFill>
                  <a:srgbClr val="FFFFFF"/>
                </a:solidFill>
              </a:rPr>
              <a:t>What is Imagery?</a:t>
            </a:r>
          </a:p>
        </p:txBody>
      </p:sp>
      <p:sp>
        <p:nvSpPr>
          <p:cNvPr id="3" name="Content Placeholder 2">
            <a:extLst>
              <a:ext uri="{FF2B5EF4-FFF2-40B4-BE49-F238E27FC236}">
                <a16:creationId xmlns:a16="http://schemas.microsoft.com/office/drawing/2014/main" id="{2C6150D4-64DD-4A04-BB24-FB6B00F585D7}"/>
              </a:ext>
            </a:extLst>
          </p:cNvPr>
          <p:cNvSpPr>
            <a:spLocks noGrp="1"/>
          </p:cNvSpPr>
          <p:nvPr>
            <p:ph idx="1"/>
          </p:nvPr>
        </p:nvSpPr>
        <p:spPr>
          <a:xfrm>
            <a:off x="4705594" y="1240077"/>
            <a:ext cx="6034827" cy="4916465"/>
          </a:xfrm>
        </p:spPr>
        <p:txBody>
          <a:bodyPr anchor="t">
            <a:normAutofit fontScale="85000" lnSpcReduction="10000"/>
          </a:bodyPr>
          <a:lstStyle/>
          <a:p>
            <a:pPr marL="0" indent="0">
              <a:buNone/>
            </a:pPr>
            <a:r>
              <a:rPr lang="en-GB" dirty="0"/>
              <a:t>Imagery is a psychological ergogenic aid, designed to enhance a athletes performance.</a:t>
            </a:r>
          </a:p>
          <a:p>
            <a:pPr marL="0" indent="0">
              <a:buNone/>
            </a:pPr>
            <a:endParaRPr lang="en-GB" dirty="0"/>
          </a:p>
          <a:p>
            <a:pPr marL="0" indent="0">
              <a:buNone/>
            </a:pPr>
            <a:r>
              <a:rPr lang="en-GB" dirty="0"/>
              <a:t>“Imagery is the mental creation or re-creation of sensory experiences that appear to the person imagining them or be similar to the actual event” (Morris, Spittle and Watt, 2005, </a:t>
            </a:r>
            <a:r>
              <a:rPr lang="en-GB" dirty="0" err="1"/>
              <a:t>p.g.</a:t>
            </a:r>
            <a:r>
              <a:rPr lang="en-GB" dirty="0"/>
              <a:t> 4). </a:t>
            </a:r>
          </a:p>
          <a:p>
            <a:pPr marL="0" indent="0">
              <a:buNone/>
            </a:pPr>
            <a:endParaRPr lang="en-GB" dirty="0"/>
          </a:p>
          <a:p>
            <a:pPr marL="0" indent="0">
              <a:buNone/>
            </a:pPr>
            <a:r>
              <a:rPr lang="en-GB" dirty="0"/>
              <a:t>Mental imagery is using the different senses such as sight, smell, touch, sound, taste and movement to replicate that event, along with emotions, thoughts and action so the athlete can feel that the actually performing in the sport (Taylor and Wilson, 2005).</a:t>
            </a:r>
          </a:p>
          <a:p>
            <a:pPr marL="0" indent="0">
              <a:buNone/>
            </a:pPr>
            <a:endParaRPr lang="en-GB" dirty="0"/>
          </a:p>
          <a:p>
            <a:pPr marL="0" indent="0">
              <a:buNone/>
            </a:pPr>
            <a:r>
              <a:rPr lang="en-GB" dirty="0"/>
              <a:t>Mental imagery can be used before, during and after competition to help improve performance. </a:t>
            </a:r>
          </a:p>
        </p:txBody>
      </p:sp>
    </p:spTree>
    <p:extLst>
      <p:ext uri="{BB962C8B-B14F-4D97-AF65-F5344CB8AC3E}">
        <p14:creationId xmlns:p14="http://schemas.microsoft.com/office/powerpoint/2010/main" val="35402211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FDCC9-45FB-461D-9271-BB63851772FE}"/>
              </a:ext>
            </a:extLst>
          </p:cNvPr>
          <p:cNvSpPr>
            <a:spLocks noGrp="1"/>
          </p:cNvSpPr>
          <p:nvPr>
            <p:ph type="title"/>
          </p:nvPr>
        </p:nvSpPr>
        <p:spPr>
          <a:xfrm>
            <a:off x="1451579" y="804519"/>
            <a:ext cx="9603275" cy="1049235"/>
          </a:xfrm>
        </p:spPr>
        <p:txBody>
          <a:bodyPr>
            <a:normAutofit/>
          </a:bodyPr>
          <a:lstStyle/>
          <a:p>
            <a:r>
              <a:rPr lang="en-GB" dirty="0"/>
              <a:t>Theory</a:t>
            </a:r>
          </a:p>
        </p:txBody>
      </p:sp>
      <p:sp>
        <p:nvSpPr>
          <p:cNvPr id="3" name="Content Placeholder 2">
            <a:extLst>
              <a:ext uri="{FF2B5EF4-FFF2-40B4-BE49-F238E27FC236}">
                <a16:creationId xmlns:a16="http://schemas.microsoft.com/office/drawing/2014/main" id="{E79A92C7-4BF2-47F0-9007-46C7208C1616}"/>
              </a:ext>
            </a:extLst>
          </p:cNvPr>
          <p:cNvSpPr>
            <a:spLocks noGrp="1"/>
          </p:cNvSpPr>
          <p:nvPr>
            <p:ph idx="1"/>
          </p:nvPr>
        </p:nvSpPr>
        <p:spPr>
          <a:xfrm>
            <a:off x="1451579" y="2015732"/>
            <a:ext cx="9603275" cy="3450613"/>
          </a:xfrm>
        </p:spPr>
        <p:txBody>
          <a:bodyPr>
            <a:normAutofit/>
          </a:bodyPr>
          <a:lstStyle/>
          <a:p>
            <a:r>
              <a:rPr lang="en-GB" dirty="0"/>
              <a:t>2 types of imagery. This is Cognitive and motivational function.</a:t>
            </a:r>
          </a:p>
          <a:p>
            <a:r>
              <a:rPr lang="en-GB" dirty="0"/>
              <a:t>Cognitive function includes strategic and skill imagery. </a:t>
            </a:r>
          </a:p>
          <a:p>
            <a:r>
              <a:rPr lang="en-GB" dirty="0"/>
              <a:t>Motivational function includes being successful and controlling emotions</a:t>
            </a:r>
          </a:p>
          <a:p>
            <a:r>
              <a:rPr lang="en-GB" dirty="0"/>
              <a:t>Combining both physical and mental practice results in greater skill level than just one of the factors alone. </a:t>
            </a:r>
          </a:p>
          <a:p>
            <a:r>
              <a:rPr lang="en-GB" dirty="0"/>
              <a:t>Also beneficial for injured athletes as it helps reduce their anxiety about returning. </a:t>
            </a:r>
          </a:p>
          <a:p>
            <a:r>
              <a:rPr lang="en-GB" dirty="0"/>
              <a:t>Improves perceptual, physical and psychological skill.</a:t>
            </a:r>
          </a:p>
          <a:p>
            <a:endParaRPr lang="en-GB" dirty="0"/>
          </a:p>
        </p:txBody>
      </p:sp>
    </p:spTree>
    <p:extLst>
      <p:ext uri="{BB962C8B-B14F-4D97-AF65-F5344CB8AC3E}">
        <p14:creationId xmlns:p14="http://schemas.microsoft.com/office/powerpoint/2010/main" val="54860490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B3695-460E-4701-BD29-B0BF3B6E2AF0}"/>
              </a:ext>
            </a:extLst>
          </p:cNvPr>
          <p:cNvSpPr>
            <a:spLocks noGrp="1"/>
          </p:cNvSpPr>
          <p:nvPr>
            <p:ph type="title"/>
          </p:nvPr>
        </p:nvSpPr>
        <p:spPr/>
        <p:txBody>
          <a:bodyPr/>
          <a:lstStyle/>
          <a:p>
            <a:r>
              <a:rPr lang="en-GB" dirty="0"/>
              <a:t>Theory </a:t>
            </a:r>
          </a:p>
        </p:txBody>
      </p:sp>
      <p:sp>
        <p:nvSpPr>
          <p:cNvPr id="3" name="Content Placeholder 2">
            <a:extLst>
              <a:ext uri="{FF2B5EF4-FFF2-40B4-BE49-F238E27FC236}">
                <a16:creationId xmlns:a16="http://schemas.microsoft.com/office/drawing/2014/main" id="{B5457CAD-BC46-4B71-AA8A-EAD357A16CB8}"/>
              </a:ext>
            </a:extLst>
          </p:cNvPr>
          <p:cNvSpPr>
            <a:spLocks noGrp="1"/>
          </p:cNvSpPr>
          <p:nvPr>
            <p:ph idx="1"/>
          </p:nvPr>
        </p:nvSpPr>
        <p:spPr>
          <a:xfrm>
            <a:off x="1451580" y="2015733"/>
            <a:ext cx="2875094" cy="2333244"/>
          </a:xfrm>
        </p:spPr>
        <p:txBody>
          <a:bodyPr/>
          <a:lstStyle/>
          <a:p>
            <a:pPr marL="0" indent="0" algn="ctr">
              <a:buNone/>
            </a:pPr>
            <a:r>
              <a:rPr lang="en-GB" dirty="0"/>
              <a:t>PERCEPTUAL </a:t>
            </a:r>
          </a:p>
          <a:p>
            <a:pPr>
              <a:buFontTx/>
              <a:buChar char="-"/>
            </a:pPr>
            <a:r>
              <a:rPr lang="en-GB" dirty="0"/>
              <a:t>Learning and practicing strategy </a:t>
            </a:r>
          </a:p>
          <a:p>
            <a:pPr>
              <a:buFontTx/>
              <a:buChar char="-"/>
            </a:pPr>
            <a:r>
              <a:rPr lang="en-GB" dirty="0"/>
              <a:t>Problem solving </a:t>
            </a:r>
          </a:p>
        </p:txBody>
      </p:sp>
      <p:sp>
        <p:nvSpPr>
          <p:cNvPr id="5" name="TextBox 4">
            <a:extLst>
              <a:ext uri="{FF2B5EF4-FFF2-40B4-BE49-F238E27FC236}">
                <a16:creationId xmlns:a16="http://schemas.microsoft.com/office/drawing/2014/main" id="{FEE9D151-99D5-4D23-A58A-3B47B1568C3F}"/>
              </a:ext>
            </a:extLst>
          </p:cNvPr>
          <p:cNvSpPr txBox="1"/>
          <p:nvPr/>
        </p:nvSpPr>
        <p:spPr>
          <a:xfrm>
            <a:off x="4847063" y="2046583"/>
            <a:ext cx="3018265" cy="2523768"/>
          </a:xfrm>
          <a:prstGeom prst="rect">
            <a:avLst/>
          </a:prstGeom>
          <a:noFill/>
        </p:spPr>
        <p:txBody>
          <a:bodyPr wrap="square" rtlCol="0">
            <a:spAutoFit/>
          </a:bodyPr>
          <a:lstStyle/>
          <a:p>
            <a:pPr algn="ctr"/>
            <a:r>
              <a:rPr lang="en-GB" sz="2000" dirty="0"/>
              <a:t>PHYSICAL SKILLS</a:t>
            </a:r>
          </a:p>
          <a:p>
            <a:endParaRPr lang="en-GB" dirty="0"/>
          </a:p>
          <a:p>
            <a:pPr marL="285750" indent="-285750">
              <a:buFontTx/>
              <a:buChar char="-"/>
            </a:pPr>
            <a:r>
              <a:rPr lang="en-GB" sz="2000" dirty="0"/>
              <a:t>Improve error correction</a:t>
            </a:r>
          </a:p>
          <a:p>
            <a:pPr marL="285750" indent="-285750">
              <a:buFontTx/>
              <a:buChar char="-"/>
            </a:pPr>
            <a:endParaRPr lang="en-GB" sz="2000" dirty="0"/>
          </a:p>
          <a:p>
            <a:pPr marL="285750" indent="-285750">
              <a:buFontTx/>
              <a:buChar char="-"/>
            </a:pPr>
            <a:r>
              <a:rPr lang="en-GB" sz="2000"/>
              <a:t>Skill </a:t>
            </a:r>
            <a:r>
              <a:rPr lang="en-GB" sz="2000" dirty="0"/>
              <a:t>learning</a:t>
            </a:r>
          </a:p>
          <a:p>
            <a:pPr marL="285750" indent="-285750">
              <a:buFontTx/>
              <a:buChar char="-"/>
            </a:pPr>
            <a:endParaRPr lang="en-GB" sz="2000" dirty="0"/>
          </a:p>
          <a:p>
            <a:pPr marL="285750" indent="-285750">
              <a:buFontTx/>
              <a:buChar char="-"/>
            </a:pPr>
            <a:r>
              <a:rPr lang="en-GB" sz="2000" dirty="0"/>
              <a:t>Performance execution.</a:t>
            </a:r>
          </a:p>
        </p:txBody>
      </p:sp>
      <p:sp>
        <p:nvSpPr>
          <p:cNvPr id="6" name="TextBox 5">
            <a:extLst>
              <a:ext uri="{FF2B5EF4-FFF2-40B4-BE49-F238E27FC236}">
                <a16:creationId xmlns:a16="http://schemas.microsoft.com/office/drawing/2014/main" id="{F2358932-7604-49DC-983D-F4E4BCED1B2C}"/>
              </a:ext>
            </a:extLst>
          </p:cNvPr>
          <p:cNvSpPr txBox="1"/>
          <p:nvPr/>
        </p:nvSpPr>
        <p:spPr>
          <a:xfrm>
            <a:off x="8385717" y="2015733"/>
            <a:ext cx="2669137" cy="4031873"/>
          </a:xfrm>
          <a:prstGeom prst="rect">
            <a:avLst/>
          </a:prstGeom>
          <a:noFill/>
        </p:spPr>
        <p:txBody>
          <a:bodyPr wrap="square" rtlCol="0">
            <a:spAutoFit/>
          </a:bodyPr>
          <a:lstStyle/>
          <a:p>
            <a:r>
              <a:rPr lang="en-GB" sz="2000" dirty="0"/>
              <a:t>PSYCHOLOGICAL </a:t>
            </a:r>
          </a:p>
          <a:p>
            <a:endParaRPr lang="en-GB" dirty="0"/>
          </a:p>
          <a:p>
            <a:pPr marL="285750" indent="-285750">
              <a:buFontTx/>
              <a:buChar char="-"/>
            </a:pPr>
            <a:r>
              <a:rPr lang="en-GB" sz="2000" dirty="0"/>
              <a:t>Motivation</a:t>
            </a:r>
          </a:p>
          <a:p>
            <a:pPr marL="285750" indent="-285750">
              <a:buFontTx/>
              <a:buChar char="-"/>
            </a:pPr>
            <a:endParaRPr lang="en-GB" sz="2000" dirty="0"/>
          </a:p>
          <a:p>
            <a:pPr marL="285750" indent="-285750">
              <a:buFontTx/>
              <a:buChar char="-"/>
            </a:pPr>
            <a:r>
              <a:rPr lang="en-GB" sz="2000" dirty="0"/>
              <a:t>Confidence </a:t>
            </a:r>
          </a:p>
          <a:p>
            <a:pPr marL="285750" indent="-285750">
              <a:buFontTx/>
              <a:buChar char="-"/>
            </a:pPr>
            <a:endParaRPr lang="en-GB" sz="2000" dirty="0"/>
          </a:p>
          <a:p>
            <a:pPr marL="285750" indent="-285750">
              <a:buFontTx/>
              <a:buChar char="-"/>
            </a:pPr>
            <a:r>
              <a:rPr lang="en-GB" sz="2000" dirty="0"/>
              <a:t>Intensity</a:t>
            </a:r>
          </a:p>
          <a:p>
            <a:pPr marL="285750" indent="-285750">
              <a:buFontTx/>
              <a:buChar char="-"/>
            </a:pPr>
            <a:endParaRPr lang="en-GB" sz="2000" dirty="0"/>
          </a:p>
          <a:p>
            <a:pPr marL="285750" indent="-285750">
              <a:buFontTx/>
              <a:buChar char="-"/>
            </a:pPr>
            <a:r>
              <a:rPr lang="en-GB" sz="2000" dirty="0"/>
              <a:t>Focus</a:t>
            </a:r>
          </a:p>
          <a:p>
            <a:pPr marL="285750" indent="-285750">
              <a:buFontTx/>
              <a:buChar char="-"/>
            </a:pPr>
            <a:endParaRPr lang="en-GB" sz="2000" dirty="0"/>
          </a:p>
          <a:p>
            <a:pPr marL="285750" indent="-285750">
              <a:buFontTx/>
              <a:buChar char="-"/>
            </a:pPr>
            <a:r>
              <a:rPr lang="en-GB" sz="2000" dirty="0"/>
              <a:t>Emotions</a:t>
            </a:r>
          </a:p>
          <a:p>
            <a:pPr marL="285750" indent="-285750">
              <a:buFontTx/>
              <a:buChar char="-"/>
            </a:pPr>
            <a:endParaRPr lang="en-GB" sz="2000" dirty="0"/>
          </a:p>
          <a:p>
            <a:pPr marL="285750" indent="-285750">
              <a:buFontTx/>
              <a:buChar char="-"/>
            </a:pPr>
            <a:r>
              <a:rPr lang="en-GB" sz="2000" dirty="0"/>
              <a:t>Injury Rehabilitation </a:t>
            </a:r>
          </a:p>
        </p:txBody>
      </p:sp>
      <p:sp>
        <p:nvSpPr>
          <p:cNvPr id="4" name="TextBox 3">
            <a:extLst>
              <a:ext uri="{FF2B5EF4-FFF2-40B4-BE49-F238E27FC236}">
                <a16:creationId xmlns:a16="http://schemas.microsoft.com/office/drawing/2014/main" id="{A4345467-01AB-47C7-88A4-B0B6C60AABFA}"/>
              </a:ext>
            </a:extLst>
          </p:cNvPr>
          <p:cNvSpPr txBox="1"/>
          <p:nvPr/>
        </p:nvSpPr>
        <p:spPr>
          <a:xfrm>
            <a:off x="1451579" y="5198533"/>
            <a:ext cx="2527754" cy="369332"/>
          </a:xfrm>
          <a:prstGeom prst="rect">
            <a:avLst/>
          </a:prstGeom>
          <a:noFill/>
        </p:spPr>
        <p:txBody>
          <a:bodyPr wrap="square" rtlCol="0">
            <a:spAutoFit/>
          </a:bodyPr>
          <a:lstStyle/>
          <a:p>
            <a:r>
              <a:rPr lang="en-GB" dirty="0"/>
              <a:t>Taylor and Wilson, 2005</a:t>
            </a:r>
          </a:p>
        </p:txBody>
      </p:sp>
    </p:spTree>
    <p:extLst>
      <p:ext uri="{BB962C8B-B14F-4D97-AF65-F5344CB8AC3E}">
        <p14:creationId xmlns:p14="http://schemas.microsoft.com/office/powerpoint/2010/main" val="37039565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6662B-7396-42B2-AF2B-D58C38DDD0ED}"/>
              </a:ext>
            </a:extLst>
          </p:cNvPr>
          <p:cNvSpPr>
            <a:spLocks noGrp="1"/>
          </p:cNvSpPr>
          <p:nvPr>
            <p:ph type="title"/>
          </p:nvPr>
        </p:nvSpPr>
        <p:spPr/>
        <p:txBody>
          <a:bodyPr/>
          <a:lstStyle/>
          <a:p>
            <a:r>
              <a:rPr lang="en-GB" dirty="0"/>
              <a:t>Theory (what can effect this)</a:t>
            </a:r>
          </a:p>
        </p:txBody>
      </p:sp>
      <p:sp>
        <p:nvSpPr>
          <p:cNvPr id="3" name="Content Placeholder 2">
            <a:extLst>
              <a:ext uri="{FF2B5EF4-FFF2-40B4-BE49-F238E27FC236}">
                <a16:creationId xmlns:a16="http://schemas.microsoft.com/office/drawing/2014/main" id="{42DC95E7-5D1A-4624-9BC0-42099FB35343}"/>
              </a:ext>
            </a:extLst>
          </p:cNvPr>
          <p:cNvSpPr>
            <a:spLocks noGrp="1"/>
          </p:cNvSpPr>
          <p:nvPr>
            <p:ph idx="1"/>
          </p:nvPr>
        </p:nvSpPr>
        <p:spPr/>
        <p:txBody>
          <a:bodyPr>
            <a:normAutofit/>
          </a:bodyPr>
          <a:lstStyle/>
          <a:p>
            <a:pPr marL="0" indent="0" algn="ctr">
              <a:buNone/>
            </a:pPr>
            <a:r>
              <a:rPr lang="en-GB" dirty="0"/>
              <a:t>Different factors can effect someone's capability of mental imagery </a:t>
            </a:r>
          </a:p>
          <a:p>
            <a:r>
              <a:rPr lang="en-GB" dirty="0"/>
              <a:t>The quality of ones image. </a:t>
            </a:r>
          </a:p>
          <a:p>
            <a:r>
              <a:rPr lang="en-GB" dirty="0"/>
              <a:t>Skill level can effect mental imagery.  An athlete with a higher skill level uses more imagery than those of lower skill level (Gregg and Hall, 2006). This has seen to show a relationship between imagery use and desired outcome. </a:t>
            </a:r>
          </a:p>
          <a:p>
            <a:endParaRPr lang="en-GB" dirty="0"/>
          </a:p>
        </p:txBody>
      </p:sp>
    </p:spTree>
    <p:extLst>
      <p:ext uri="{BB962C8B-B14F-4D97-AF65-F5344CB8AC3E}">
        <p14:creationId xmlns:p14="http://schemas.microsoft.com/office/powerpoint/2010/main" val="837613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2" name="Rectangle 9">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1A20B9-8967-4B50-BCAC-C7505DD0D2D9}"/>
              </a:ext>
            </a:extLst>
          </p:cNvPr>
          <p:cNvSpPr>
            <a:spLocks noGrp="1"/>
          </p:cNvSpPr>
          <p:nvPr>
            <p:ph type="title"/>
          </p:nvPr>
        </p:nvSpPr>
        <p:spPr>
          <a:xfrm>
            <a:off x="1451579" y="804519"/>
            <a:ext cx="9603275" cy="1049235"/>
          </a:xfrm>
        </p:spPr>
        <p:txBody>
          <a:bodyPr>
            <a:normAutofit/>
          </a:bodyPr>
          <a:lstStyle/>
          <a:p>
            <a:r>
              <a:rPr lang="en-GB" dirty="0"/>
              <a:t>Overview of Benefits of using mental imagery</a:t>
            </a:r>
          </a:p>
        </p:txBody>
      </p:sp>
      <p:cxnSp>
        <p:nvCxnSpPr>
          <p:cNvPr id="23" name="Straight Connector 11">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4" name="Rectangle 13">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B207B756-EEF6-4E74-968A-76F3C90931DA}"/>
              </a:ext>
            </a:extLst>
          </p:cNvPr>
          <p:cNvGraphicFramePr>
            <a:graphicFrameLocks noGrp="1"/>
          </p:cNvGraphicFramePr>
          <p:nvPr>
            <p:ph idx="1"/>
            <p:extLst>
              <p:ext uri="{D42A27DB-BD31-4B8C-83A1-F6EECF244321}">
                <p14:modId xmlns:p14="http://schemas.microsoft.com/office/powerpoint/2010/main" val="1464483883"/>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2413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CABAE57-BB5B-4156-9087-90489E54223E}"/>
              </a:ext>
            </a:extLst>
          </p:cNvPr>
          <p:cNvPicPr>
            <a:picLocks noGrp="1" noChangeAspect="1"/>
          </p:cNvPicPr>
          <p:nvPr>
            <p:ph idx="1"/>
          </p:nvPr>
        </p:nvPicPr>
        <p:blipFill>
          <a:blip r:embed="rId3"/>
          <a:stretch>
            <a:fillRect/>
          </a:stretch>
        </p:blipFill>
        <p:spPr>
          <a:xfrm>
            <a:off x="1111961" y="908715"/>
            <a:ext cx="10235608" cy="3479180"/>
          </a:xfrm>
          <a:prstGeom prst="rect">
            <a:avLst/>
          </a:prstGeom>
        </p:spPr>
      </p:pic>
      <p:sp>
        <p:nvSpPr>
          <p:cNvPr id="2" name="TextBox 1">
            <a:extLst>
              <a:ext uri="{FF2B5EF4-FFF2-40B4-BE49-F238E27FC236}">
                <a16:creationId xmlns:a16="http://schemas.microsoft.com/office/drawing/2014/main" id="{AC068DE6-EF70-4AD1-B7BC-63488EDA4780}"/>
              </a:ext>
            </a:extLst>
          </p:cNvPr>
          <p:cNvSpPr txBox="1"/>
          <p:nvPr/>
        </p:nvSpPr>
        <p:spPr>
          <a:xfrm>
            <a:off x="1326776" y="4858871"/>
            <a:ext cx="7620000" cy="369332"/>
          </a:xfrm>
          <a:prstGeom prst="rect">
            <a:avLst/>
          </a:prstGeom>
          <a:noFill/>
        </p:spPr>
        <p:txBody>
          <a:bodyPr wrap="square" rtlCol="0">
            <a:spAutoFit/>
          </a:bodyPr>
          <a:lstStyle/>
          <a:p>
            <a:r>
              <a:rPr lang="en-GB" i="1" dirty="0"/>
              <a:t>Figure 1: A model to mental imagery through 4 different factors (Martin et al., 1999)</a:t>
            </a:r>
          </a:p>
        </p:txBody>
      </p:sp>
    </p:spTree>
    <p:extLst>
      <p:ext uri="{BB962C8B-B14F-4D97-AF65-F5344CB8AC3E}">
        <p14:creationId xmlns:p14="http://schemas.microsoft.com/office/powerpoint/2010/main" val="2031711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B3F29-32B0-4F18-8C8F-1A01F6CF22D4}"/>
              </a:ext>
            </a:extLst>
          </p:cNvPr>
          <p:cNvSpPr>
            <a:spLocks noGrp="1"/>
          </p:cNvSpPr>
          <p:nvPr>
            <p:ph type="title"/>
          </p:nvPr>
        </p:nvSpPr>
        <p:spPr/>
        <p:txBody>
          <a:bodyPr/>
          <a:lstStyle/>
          <a:p>
            <a:r>
              <a:rPr lang="en-GB" dirty="0"/>
              <a:t>Literature review </a:t>
            </a:r>
          </a:p>
        </p:txBody>
      </p:sp>
      <p:sp>
        <p:nvSpPr>
          <p:cNvPr id="3" name="Content Placeholder 2">
            <a:extLst>
              <a:ext uri="{FF2B5EF4-FFF2-40B4-BE49-F238E27FC236}">
                <a16:creationId xmlns:a16="http://schemas.microsoft.com/office/drawing/2014/main" id="{DDD06DBD-6CB1-4EDC-889E-6BEF008E8599}"/>
              </a:ext>
            </a:extLst>
          </p:cNvPr>
          <p:cNvSpPr>
            <a:spLocks noGrp="1"/>
          </p:cNvSpPr>
          <p:nvPr>
            <p:ph idx="1"/>
          </p:nvPr>
        </p:nvSpPr>
        <p:spPr/>
        <p:txBody>
          <a:bodyPr>
            <a:normAutofit fontScale="92500" lnSpcReduction="10000"/>
          </a:bodyPr>
          <a:lstStyle/>
          <a:p>
            <a:r>
              <a:rPr lang="en-GB" dirty="0"/>
              <a:t>Ungerleider and Golding (1991) found that 85% of 600+ potential Olympic athletes have used imagery techniques whilst training for upcoming competitions.</a:t>
            </a:r>
          </a:p>
          <a:p>
            <a:r>
              <a:rPr lang="en-GB" dirty="0"/>
              <a:t>Applying motivational imagery before their event/exercise can enhance psychological skills such as confidence, which can help improve outcome (Callow et al. 2001)</a:t>
            </a:r>
          </a:p>
          <a:p>
            <a:r>
              <a:rPr lang="en-GB" dirty="0"/>
              <a:t>Callow and Hardy (2001) found that imagery improved confidence of of netball players from different skill levels (55 from a lower standard, 68 from a higher standard). </a:t>
            </a:r>
          </a:p>
          <a:p>
            <a:r>
              <a:rPr lang="en-GB" dirty="0"/>
              <a:t>When it comes to injured athletes, the longer they were injured for, the less they used imagery. In a study by </a:t>
            </a:r>
            <a:r>
              <a:rPr lang="en-GB" dirty="0" err="1"/>
              <a:t>Monsma</a:t>
            </a:r>
            <a:r>
              <a:rPr lang="en-GB" dirty="0"/>
              <a:t>, Mensch and </a:t>
            </a:r>
            <a:r>
              <a:rPr lang="en-GB" dirty="0" err="1"/>
              <a:t>Farroll</a:t>
            </a:r>
            <a:r>
              <a:rPr lang="en-GB" dirty="0"/>
              <a:t>, (2009), they found that 68% of 36 injured athletes used at least some type of imagery in their rehabilitation. </a:t>
            </a:r>
          </a:p>
          <a:p>
            <a:endParaRPr lang="en-GB" dirty="0"/>
          </a:p>
          <a:p>
            <a:endParaRPr lang="en-GB" dirty="0"/>
          </a:p>
        </p:txBody>
      </p:sp>
    </p:spTree>
    <p:extLst>
      <p:ext uri="{BB962C8B-B14F-4D97-AF65-F5344CB8AC3E}">
        <p14:creationId xmlns:p14="http://schemas.microsoft.com/office/powerpoint/2010/main" val="31302988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0EC5BCC-3048-41A3-AF48-A7880574EA58}"/>
              </a:ext>
            </a:extLst>
          </p:cNvPr>
          <p:cNvSpPr>
            <a:spLocks noGrp="1"/>
          </p:cNvSpPr>
          <p:nvPr>
            <p:ph type="title"/>
          </p:nvPr>
        </p:nvSpPr>
        <p:spPr>
          <a:xfrm>
            <a:off x="1451579" y="2303047"/>
            <a:ext cx="3272093" cy="2674198"/>
          </a:xfrm>
        </p:spPr>
        <p:txBody>
          <a:bodyPr anchor="t">
            <a:normAutofit/>
          </a:bodyPr>
          <a:lstStyle/>
          <a:p>
            <a:r>
              <a:rPr lang="en-GB" dirty="0"/>
              <a:t>When is it effective?</a:t>
            </a:r>
          </a:p>
        </p:txBody>
      </p:sp>
      <p:cxnSp>
        <p:nvCxnSpPr>
          <p:cNvPr id="14" name="Straight Connector 13">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6"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8" name="Picture 17">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9" name="Content Placeholder 2">
            <a:extLst>
              <a:ext uri="{FF2B5EF4-FFF2-40B4-BE49-F238E27FC236}">
                <a16:creationId xmlns:a16="http://schemas.microsoft.com/office/drawing/2014/main" id="{24C43C0A-C367-4CBE-AB41-DE2B6C097D3F}"/>
              </a:ext>
            </a:extLst>
          </p:cNvPr>
          <p:cNvGraphicFramePr>
            <a:graphicFrameLocks noGrp="1"/>
          </p:cNvGraphicFramePr>
          <p:nvPr>
            <p:ph idx="1"/>
            <p:extLst>
              <p:ext uri="{D42A27DB-BD31-4B8C-83A1-F6EECF244321}">
                <p14:modId xmlns:p14="http://schemas.microsoft.com/office/powerpoint/2010/main" val="4105944364"/>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3100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9E946-C5D0-4F72-93AB-4DC4C804F6B4}"/>
              </a:ext>
            </a:extLst>
          </p:cNvPr>
          <p:cNvSpPr>
            <a:spLocks noGrp="1"/>
          </p:cNvSpPr>
          <p:nvPr>
            <p:ph type="title"/>
          </p:nvPr>
        </p:nvSpPr>
        <p:spPr/>
        <p:txBody>
          <a:bodyPr/>
          <a:lstStyle/>
          <a:p>
            <a:r>
              <a:rPr lang="en-GB" dirty="0"/>
              <a:t>Contraindications and limitations </a:t>
            </a:r>
          </a:p>
        </p:txBody>
      </p:sp>
      <p:sp>
        <p:nvSpPr>
          <p:cNvPr id="3" name="Content Placeholder 2">
            <a:extLst>
              <a:ext uri="{FF2B5EF4-FFF2-40B4-BE49-F238E27FC236}">
                <a16:creationId xmlns:a16="http://schemas.microsoft.com/office/drawing/2014/main" id="{2ABCBDB4-1B11-4AD6-A3A2-9406E9E5EAF6}"/>
              </a:ext>
            </a:extLst>
          </p:cNvPr>
          <p:cNvSpPr>
            <a:spLocks noGrp="1"/>
          </p:cNvSpPr>
          <p:nvPr>
            <p:ph idx="1"/>
          </p:nvPr>
        </p:nvSpPr>
        <p:spPr/>
        <p:txBody>
          <a:bodyPr/>
          <a:lstStyle/>
          <a:p>
            <a:r>
              <a:rPr lang="en-GB" dirty="0"/>
              <a:t>Over confidence.</a:t>
            </a:r>
          </a:p>
          <a:p>
            <a:r>
              <a:rPr lang="en-GB" dirty="0"/>
              <a:t>Lack of motivation to perform, if effecting performance.</a:t>
            </a:r>
          </a:p>
        </p:txBody>
      </p:sp>
    </p:spTree>
    <p:extLst>
      <p:ext uri="{BB962C8B-B14F-4D97-AF65-F5344CB8AC3E}">
        <p14:creationId xmlns:p14="http://schemas.microsoft.com/office/powerpoint/2010/main" val="269366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1750109-3B91-4506-B997-0CD8E35A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A763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72D8D1B-59F6-4FF3-8547-9BBB6129F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group of people standing on a basketball court&#10;&#10;Description automatically generated">
            <a:extLst>
              <a:ext uri="{FF2B5EF4-FFF2-40B4-BE49-F238E27FC236}">
                <a16:creationId xmlns:a16="http://schemas.microsoft.com/office/drawing/2014/main" id="{7306DBE8-347A-4C3B-96FD-1980594408D7}"/>
              </a:ext>
            </a:extLst>
          </p:cNvPr>
          <p:cNvPicPr>
            <a:picLocks noChangeAspect="1"/>
          </p:cNvPicPr>
          <p:nvPr/>
        </p:nvPicPr>
        <p:blipFill>
          <a:blip r:embed="rId3"/>
          <a:stretch>
            <a:fillRect/>
          </a:stretch>
        </p:blipFill>
        <p:spPr>
          <a:xfrm>
            <a:off x="622549" y="726101"/>
            <a:ext cx="3122143" cy="2310385"/>
          </a:xfrm>
          <a:prstGeom prst="rect">
            <a:avLst/>
          </a:prstGeom>
        </p:spPr>
      </p:pic>
      <p:sp>
        <p:nvSpPr>
          <p:cNvPr id="18" name="Rectangle 17">
            <a:extLst>
              <a:ext uri="{FF2B5EF4-FFF2-40B4-BE49-F238E27FC236}">
                <a16:creationId xmlns:a16="http://schemas.microsoft.com/office/drawing/2014/main" id="{2C444748-5A8D-4B53-89FE-42B455DFA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487090"/>
            <a:ext cx="3588171"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football player on a field&#10;&#10;Description automatically generated">
            <a:extLst>
              <a:ext uri="{FF2B5EF4-FFF2-40B4-BE49-F238E27FC236}">
                <a16:creationId xmlns:a16="http://schemas.microsoft.com/office/drawing/2014/main" id="{EC811083-6B84-4269-B2F7-5F1D57BF9768}"/>
              </a:ext>
            </a:extLst>
          </p:cNvPr>
          <p:cNvPicPr>
            <a:picLocks noChangeAspect="1"/>
          </p:cNvPicPr>
          <p:nvPr/>
        </p:nvPicPr>
        <p:blipFill>
          <a:blip r:embed="rId4"/>
          <a:stretch>
            <a:fillRect/>
          </a:stretch>
        </p:blipFill>
        <p:spPr>
          <a:xfrm>
            <a:off x="4381676" y="746292"/>
            <a:ext cx="3252903" cy="2277032"/>
          </a:xfrm>
          <a:prstGeom prst="rect">
            <a:avLst/>
          </a:prstGeom>
        </p:spPr>
      </p:pic>
      <p:sp>
        <p:nvSpPr>
          <p:cNvPr id="20" name="Rectangle 19">
            <a:extLst>
              <a:ext uri="{FF2B5EF4-FFF2-40B4-BE49-F238E27FC236}">
                <a16:creationId xmlns:a16="http://schemas.microsoft.com/office/drawing/2014/main" id="{14044C96-7CFD-44DB-A579-D77B0D37C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5998" y="487090"/>
            <a:ext cx="3588174"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holding a racket on a court&#10;&#10;Description automatically generated">
            <a:extLst>
              <a:ext uri="{FF2B5EF4-FFF2-40B4-BE49-F238E27FC236}">
                <a16:creationId xmlns:a16="http://schemas.microsoft.com/office/drawing/2014/main" id="{011348A8-53F5-45F0-BEBC-A1D827F9CE06}"/>
              </a:ext>
            </a:extLst>
          </p:cNvPr>
          <p:cNvPicPr>
            <a:picLocks noChangeAspect="1"/>
          </p:cNvPicPr>
          <p:nvPr/>
        </p:nvPicPr>
        <p:blipFill rotWithShape="1">
          <a:blip r:embed="rId5"/>
          <a:srcRect l="5932" r="-2" b="-2"/>
          <a:stretch/>
        </p:blipFill>
        <p:spPr>
          <a:xfrm>
            <a:off x="8313518" y="730692"/>
            <a:ext cx="3252903" cy="2308233"/>
          </a:xfrm>
          <a:prstGeom prst="rect">
            <a:avLst/>
          </a:prstGeom>
        </p:spPr>
      </p:pic>
      <p:sp>
        <p:nvSpPr>
          <p:cNvPr id="22" name="Rectangle 21">
            <a:extLst>
              <a:ext uri="{FF2B5EF4-FFF2-40B4-BE49-F238E27FC236}">
                <a16:creationId xmlns:a16="http://schemas.microsoft.com/office/drawing/2014/main" id="{8FC8C21F-9484-4A71-ABFA-6C10682FA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4B7562D-7EF4-45A5-8200-2A7E17D787FC}"/>
              </a:ext>
            </a:extLst>
          </p:cNvPr>
          <p:cNvPicPr>
            <a:picLocks noChangeAspect="1"/>
          </p:cNvPicPr>
          <p:nvPr/>
        </p:nvPicPr>
        <p:blipFill>
          <a:blip r:embed="rId6"/>
          <a:stretch>
            <a:fillRect/>
          </a:stretch>
        </p:blipFill>
        <p:spPr>
          <a:xfrm>
            <a:off x="622549" y="3819656"/>
            <a:ext cx="3104943" cy="2328707"/>
          </a:xfrm>
          <a:prstGeom prst="rect">
            <a:avLst/>
          </a:prstGeom>
        </p:spPr>
      </p:pic>
      <p:sp>
        <p:nvSpPr>
          <p:cNvPr id="24" name="Rectangle 23">
            <a:extLst>
              <a:ext uri="{FF2B5EF4-FFF2-40B4-BE49-F238E27FC236}">
                <a16:creationId xmlns:a16="http://schemas.microsoft.com/office/drawing/2014/main" id="{F4FFA271-A10A-4AC3-8F06-E3313A197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502" y="3603670"/>
            <a:ext cx="3601167"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F9FE375-3674-4B26-B67B-30AFAF78C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3610700"/>
            <a:ext cx="3588171"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D7C5C695-318A-4DAD-8E1A-0467655BF85C}"/>
              </a:ext>
            </a:extLst>
          </p:cNvPr>
          <p:cNvPicPr>
            <a:picLocks noChangeAspect="1"/>
          </p:cNvPicPr>
          <p:nvPr/>
        </p:nvPicPr>
        <p:blipFill>
          <a:blip r:embed="rId7"/>
          <a:stretch>
            <a:fillRect/>
          </a:stretch>
        </p:blipFill>
        <p:spPr>
          <a:xfrm>
            <a:off x="4405433" y="4114395"/>
            <a:ext cx="3217333" cy="1809749"/>
          </a:xfrm>
          <a:prstGeom prst="rect">
            <a:avLst/>
          </a:prstGeom>
        </p:spPr>
      </p:pic>
      <p:pic>
        <p:nvPicPr>
          <p:cNvPr id="5" name="Picture 4" descr="A group of people watching a football ball on a field&#10;&#10;Description automatically generated">
            <a:extLst>
              <a:ext uri="{FF2B5EF4-FFF2-40B4-BE49-F238E27FC236}">
                <a16:creationId xmlns:a16="http://schemas.microsoft.com/office/drawing/2014/main" id="{BF3FBB71-3478-43D9-A69F-04EADC77CAA9}"/>
              </a:ext>
            </a:extLst>
          </p:cNvPr>
          <p:cNvPicPr>
            <a:picLocks noChangeAspect="1"/>
          </p:cNvPicPr>
          <p:nvPr/>
        </p:nvPicPr>
        <p:blipFill rotWithShape="1">
          <a:blip r:embed="rId8"/>
          <a:srcRect l="8403" r="37897" b="-3"/>
          <a:stretch/>
        </p:blipFill>
        <p:spPr>
          <a:xfrm>
            <a:off x="8944894" y="3755224"/>
            <a:ext cx="1990151" cy="2464601"/>
          </a:xfrm>
          <a:prstGeom prst="rect">
            <a:avLst/>
          </a:prstGeom>
        </p:spPr>
      </p:pic>
    </p:spTree>
    <p:extLst>
      <p:ext uri="{BB962C8B-B14F-4D97-AF65-F5344CB8AC3E}">
        <p14:creationId xmlns:p14="http://schemas.microsoft.com/office/powerpoint/2010/main" val="31084977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0F422-F381-4E6F-B3E4-7C69EE30430C}"/>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4F6651C3-C4FE-429D-80BA-CA0D2113723D}"/>
              </a:ext>
            </a:extLst>
          </p:cNvPr>
          <p:cNvSpPr>
            <a:spLocks noGrp="1"/>
          </p:cNvSpPr>
          <p:nvPr>
            <p:ph idx="1"/>
          </p:nvPr>
        </p:nvSpPr>
        <p:spPr/>
        <p:txBody>
          <a:bodyPr/>
          <a:lstStyle/>
          <a:p>
            <a:r>
              <a:rPr lang="en-GB" dirty="0"/>
              <a:t>Imagery is an psychological ergogenic aid designed to aid a individuals performance</a:t>
            </a:r>
          </a:p>
          <a:p>
            <a:r>
              <a:rPr lang="en-GB" dirty="0"/>
              <a:t>2 types of imagery that can improve an athletes ability.</a:t>
            </a:r>
          </a:p>
          <a:p>
            <a:r>
              <a:rPr lang="en-GB" dirty="0"/>
              <a:t>Imagery can enhance an athletes perceptual, physical and psychological skill, beneficial for their respective activity/sport.</a:t>
            </a:r>
          </a:p>
          <a:p>
            <a:r>
              <a:rPr lang="en-GB" dirty="0"/>
              <a:t>It can be used on active and injured players.</a:t>
            </a:r>
          </a:p>
          <a:p>
            <a:r>
              <a:rPr lang="en-GB" dirty="0"/>
              <a:t>Many individuals have different routines to help focus athletes mind before performing their skill.</a:t>
            </a:r>
          </a:p>
        </p:txBody>
      </p:sp>
    </p:spTree>
    <p:extLst>
      <p:ext uri="{BB962C8B-B14F-4D97-AF65-F5344CB8AC3E}">
        <p14:creationId xmlns:p14="http://schemas.microsoft.com/office/powerpoint/2010/main" val="3101588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BF7BB-F67F-46AB-883D-B45E8669AE70}"/>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CD391774-5AAE-4E16-A896-BEE28033C002}"/>
              </a:ext>
            </a:extLst>
          </p:cNvPr>
          <p:cNvSpPr>
            <a:spLocks noGrp="1"/>
          </p:cNvSpPr>
          <p:nvPr>
            <p:ph idx="1"/>
          </p:nvPr>
        </p:nvSpPr>
        <p:spPr>
          <a:xfrm>
            <a:off x="1451579" y="2015732"/>
            <a:ext cx="9895975" cy="3450613"/>
          </a:xfrm>
        </p:spPr>
        <p:txBody>
          <a:bodyPr>
            <a:noAutofit/>
          </a:bodyPr>
          <a:lstStyle/>
          <a:p>
            <a:r>
              <a:rPr lang="en-GB" sz="1600" dirty="0"/>
              <a:t>Callow, N. and Hardy, L., 2001. Types of imagery associated with sport confidence in netball players of varying skill levels. Journal of applied sport psychology, 13(1), pp.1-17.</a:t>
            </a:r>
          </a:p>
          <a:p>
            <a:r>
              <a:rPr lang="en-GB" sz="1600" dirty="0"/>
              <a:t>Callow, N., Hardy, L. and Hall, C., (2001). The effects of a motivational general-mastery imagery intervention on the sport confidence of high-level badminton players. </a:t>
            </a:r>
            <a:r>
              <a:rPr lang="en-GB" sz="1600" i="1" dirty="0"/>
              <a:t>Research Quarterly for Exercise and Sport</a:t>
            </a:r>
            <a:r>
              <a:rPr lang="en-GB" sz="1600" dirty="0"/>
              <a:t>, </a:t>
            </a:r>
            <a:r>
              <a:rPr lang="en-GB" sz="1600" i="1" dirty="0"/>
              <a:t>72</a:t>
            </a:r>
            <a:r>
              <a:rPr lang="en-GB" sz="1600" dirty="0"/>
              <a:t>(4), pp.389-400.</a:t>
            </a:r>
          </a:p>
          <a:p>
            <a:r>
              <a:rPr lang="en-GB" sz="1600" dirty="0"/>
              <a:t>Gregg, M.. and Clark, T., (2007). Theoretical and practical applications of mental imagery.</a:t>
            </a:r>
          </a:p>
          <a:p>
            <a:r>
              <a:rPr lang="en-GB" sz="1600" dirty="0"/>
              <a:t>Gregg, M. and Hall, C., (2006). The relationship of skill level and age to the use of imagery by golfers. </a:t>
            </a:r>
            <a:r>
              <a:rPr lang="en-GB" sz="1600" i="1" dirty="0"/>
              <a:t>Journal of Applied Sport Psychology</a:t>
            </a:r>
            <a:r>
              <a:rPr lang="en-GB" sz="1600" dirty="0"/>
              <a:t>, </a:t>
            </a:r>
            <a:r>
              <a:rPr lang="en-GB" sz="1600" i="1" dirty="0"/>
              <a:t>18</a:t>
            </a:r>
            <a:r>
              <a:rPr lang="en-GB" sz="1600" dirty="0"/>
              <a:t>(4), pp.363-375.</a:t>
            </a:r>
          </a:p>
          <a:p>
            <a:r>
              <a:rPr lang="en-GB" sz="1600" dirty="0"/>
              <a:t>Harwood, C., Cumming, J. and Hall, C., (2003). ‘Imagery use in elite youth sport participants: Reinforcing the applied significance of achievement goal theory’. </a:t>
            </a:r>
            <a:r>
              <a:rPr lang="en-GB" sz="1600" i="1" dirty="0"/>
              <a:t>Research Quarterly for Exercise and Sport</a:t>
            </a:r>
            <a:r>
              <a:rPr lang="en-GB" sz="1600" dirty="0"/>
              <a:t>, </a:t>
            </a:r>
            <a:r>
              <a:rPr lang="en-GB" sz="1600" i="1" dirty="0"/>
              <a:t>74</a:t>
            </a:r>
            <a:r>
              <a:rPr lang="en-GB" sz="1600" dirty="0"/>
              <a:t>(3), pp.292-300.</a:t>
            </a:r>
          </a:p>
          <a:p>
            <a:r>
              <a:rPr lang="en-GB" sz="1600" dirty="0"/>
              <a:t>Isaac, A.R., (1992). Mental practice: Does it work in the field?. </a:t>
            </a:r>
            <a:r>
              <a:rPr lang="en-GB" sz="1600" i="1" dirty="0"/>
              <a:t>The Sport Psychologist</a:t>
            </a:r>
            <a:r>
              <a:rPr lang="en-GB" sz="1600" dirty="0"/>
              <a:t>.</a:t>
            </a:r>
          </a:p>
        </p:txBody>
      </p:sp>
    </p:spTree>
    <p:extLst>
      <p:ext uri="{BB962C8B-B14F-4D97-AF65-F5344CB8AC3E}">
        <p14:creationId xmlns:p14="http://schemas.microsoft.com/office/powerpoint/2010/main" val="1067257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E2176-E792-49D2-863B-3B056C8BADE4}"/>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92C51B40-49B0-4361-8F80-339AF8290660}"/>
              </a:ext>
            </a:extLst>
          </p:cNvPr>
          <p:cNvSpPr>
            <a:spLocks noGrp="1"/>
          </p:cNvSpPr>
          <p:nvPr>
            <p:ph idx="1"/>
          </p:nvPr>
        </p:nvSpPr>
        <p:spPr>
          <a:xfrm>
            <a:off x="1451579" y="2015732"/>
            <a:ext cx="10489409" cy="4037749"/>
          </a:xfrm>
        </p:spPr>
        <p:txBody>
          <a:bodyPr>
            <a:normAutofit/>
          </a:bodyPr>
          <a:lstStyle/>
          <a:p>
            <a:r>
              <a:rPr lang="en-GB" sz="1600" dirty="0"/>
              <a:t>Martin, K.A., Moritz, S.E. and Hall, C.R., (1999). Imagery use in sport: A literature review and applied model. </a:t>
            </a:r>
            <a:r>
              <a:rPr lang="en-GB" sz="1600" i="1" dirty="0"/>
              <a:t>The sport psychologist</a:t>
            </a:r>
            <a:r>
              <a:rPr lang="en-GB" sz="1600" dirty="0"/>
              <a:t>, </a:t>
            </a:r>
            <a:r>
              <a:rPr lang="en-GB" sz="1600" i="1" dirty="0"/>
              <a:t>13</a:t>
            </a:r>
            <a:r>
              <a:rPr lang="en-GB" sz="1600" dirty="0"/>
              <a:t>(3), pp.245-268.</a:t>
            </a:r>
          </a:p>
          <a:p>
            <a:r>
              <a:rPr lang="en-GB" sz="1600" dirty="0" err="1"/>
              <a:t>Monsma</a:t>
            </a:r>
            <a:r>
              <a:rPr lang="en-GB" sz="1600" dirty="0"/>
              <a:t>, E., Mensch, J. and </a:t>
            </a:r>
            <a:r>
              <a:rPr lang="en-GB" sz="1600" dirty="0" err="1"/>
              <a:t>Farroll</a:t>
            </a:r>
            <a:r>
              <a:rPr lang="en-GB" sz="1600" dirty="0"/>
              <a:t>, J., (2009). Keeping your head in the game: Sport-specific imagery and anxiety among injured athletes. </a:t>
            </a:r>
            <a:r>
              <a:rPr lang="en-GB" sz="1600" i="1" dirty="0"/>
              <a:t>Journal of Athletic Training</a:t>
            </a:r>
            <a:r>
              <a:rPr lang="en-GB" sz="1600" dirty="0"/>
              <a:t>, </a:t>
            </a:r>
            <a:r>
              <a:rPr lang="en-GB" sz="1600" i="1" dirty="0"/>
              <a:t>44</a:t>
            </a:r>
            <a:r>
              <a:rPr lang="en-GB" sz="1600" dirty="0"/>
              <a:t>(4), pp.410-417.</a:t>
            </a:r>
          </a:p>
          <a:p>
            <a:r>
              <a:rPr lang="en-GB" sz="1600" dirty="0"/>
              <a:t>Morris, T., Spittle, M. and Watt, A.P., (2005). </a:t>
            </a:r>
            <a:r>
              <a:rPr lang="en-GB" sz="1600" i="1" dirty="0"/>
              <a:t>Imagery in sport</a:t>
            </a:r>
            <a:r>
              <a:rPr lang="en-GB" sz="1600" dirty="0"/>
              <a:t>. Human Kinetics.</a:t>
            </a:r>
          </a:p>
          <a:p>
            <a:r>
              <a:rPr lang="en-GB" sz="1600" dirty="0"/>
              <a:t>Smith, L.H. and Kays, T.M., (2010). </a:t>
            </a:r>
            <a:r>
              <a:rPr lang="en-GB" sz="1600" i="1" dirty="0"/>
              <a:t>Sports psychology for dummies</a:t>
            </a:r>
            <a:r>
              <a:rPr lang="en-GB" sz="1600" dirty="0"/>
              <a:t>. John Wiley &amp; Sons.</a:t>
            </a:r>
          </a:p>
          <a:p>
            <a:r>
              <a:rPr lang="en-GB" sz="1600" dirty="0"/>
              <a:t>Spano, Joseph., (2009). </a:t>
            </a:r>
            <a:r>
              <a:rPr lang="en-GB" sz="1600" i="1" dirty="0"/>
              <a:t>The Comprehensive Mental Skills Workbook. </a:t>
            </a:r>
            <a:r>
              <a:rPr lang="en-GB" sz="1600" dirty="0"/>
              <a:t>AMPED Sports.</a:t>
            </a:r>
          </a:p>
          <a:p>
            <a:r>
              <a:rPr lang="en-GB" sz="1600" dirty="0"/>
              <a:t>Taylor, J.E. and Wilson, G.E., (2005). </a:t>
            </a:r>
            <a:r>
              <a:rPr lang="en-GB" sz="1600" i="1" dirty="0"/>
              <a:t>Applying sport psychology: Four perspectives</a:t>
            </a:r>
            <a:r>
              <a:rPr lang="en-GB" sz="1600" dirty="0"/>
              <a:t>. Human Kinetics.</a:t>
            </a:r>
          </a:p>
          <a:p>
            <a:r>
              <a:rPr lang="en-GB" sz="1600" dirty="0"/>
              <a:t>Ungerleider, S. and Golding, J.M., (1991). Mental practice among Olympic athletes. </a:t>
            </a:r>
            <a:r>
              <a:rPr lang="en-GB" sz="1600" i="1" dirty="0"/>
              <a:t>Perceptual and Motor Skills</a:t>
            </a:r>
            <a:r>
              <a:rPr lang="en-GB" sz="1600" dirty="0"/>
              <a:t>, </a:t>
            </a:r>
            <a:r>
              <a:rPr lang="en-GB" sz="1600" i="1" dirty="0"/>
              <a:t>72</a:t>
            </a:r>
            <a:r>
              <a:rPr lang="en-GB" sz="1600" dirty="0"/>
              <a:t>(3), pp.1007-1017.</a:t>
            </a:r>
          </a:p>
          <a:p>
            <a:endParaRPr lang="en-GB" sz="7200" dirty="0"/>
          </a:p>
          <a:p>
            <a:endParaRPr lang="en-GB" sz="7200"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24837632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294</TotalTime>
  <Words>1299</Words>
  <Application>Microsoft Office PowerPoint</Application>
  <PresentationFormat>Widescreen</PresentationFormat>
  <Paragraphs>115</Paragraphs>
  <Slides>14</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Gill Sans MT</vt:lpstr>
      <vt:lpstr>Gallery</vt:lpstr>
      <vt:lpstr>Imagery</vt:lpstr>
      <vt:lpstr>    What is Imagery?</vt:lpstr>
      <vt:lpstr>Theory</vt:lpstr>
      <vt:lpstr>Theory </vt:lpstr>
      <vt:lpstr>Theory (what can effect this)</vt:lpstr>
      <vt:lpstr>Overview of Benefits of using mental imagery</vt:lpstr>
      <vt:lpstr>PowerPoint Presentation</vt:lpstr>
      <vt:lpstr>Literature review </vt:lpstr>
      <vt:lpstr>When is it effective?</vt:lpstr>
      <vt:lpstr>Contraindications and limitations </vt:lpstr>
      <vt:lpstr>PowerPoint Presentation</vt:lpstr>
      <vt:lpstr>Conclusion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Imagery</dc:title>
  <dc:creator>Tim Chapman</dc:creator>
  <cp:lastModifiedBy>Tim Chapman</cp:lastModifiedBy>
  <cp:revision>42</cp:revision>
  <dcterms:created xsi:type="dcterms:W3CDTF">2020-02-15T13:39:46Z</dcterms:created>
  <dcterms:modified xsi:type="dcterms:W3CDTF">2020-03-06T10:21:36Z</dcterms:modified>
</cp:coreProperties>
</file>