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6" r:id="rId4"/>
    <p:sldId id="257" r:id="rId5"/>
    <p:sldId id="258" r:id="rId6"/>
    <p:sldId id="268" r:id="rId7"/>
    <p:sldId id="263" r:id="rId8"/>
    <p:sldId id="269" r:id="rId9"/>
    <p:sldId id="261" r:id="rId10"/>
    <p:sldId id="264" r:id="rId11"/>
    <p:sldId id="274" r:id="rId12"/>
    <p:sldId id="275" r:id="rId13"/>
    <p:sldId id="276" r:id="rId14"/>
    <p:sldId id="271" r:id="rId15"/>
    <p:sldId id="272" r:id="rId16"/>
    <p:sldId id="267" r:id="rId17"/>
    <p:sldId id="270" r:id="rId18"/>
    <p:sldId id="273"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8" r:id="rId39"/>
    <p:sldId id="299" r:id="rId40"/>
    <p:sldId id="300" r:id="rId41"/>
    <p:sldId id="301" r:id="rId42"/>
    <p:sldId id="302" r:id="rId43"/>
    <p:sldId id="303" r:id="rId44"/>
    <p:sldId id="305" r:id="rId45"/>
    <p:sldId id="306" r:id="rId46"/>
    <p:sldId id="307" r:id="rId47"/>
    <p:sldId id="308" r:id="rId48"/>
    <p:sldId id="309" r:id="rId49"/>
    <p:sldId id="310"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3" d="100"/>
          <a:sy n="113" d="100"/>
        </p:scale>
        <p:origin x="3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4/20/2016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4/20/2016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4/20/2016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4/20/2016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4/20/2016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4/20/2016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4/20/2016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4/20/2016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4/20/2016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4/20/2016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www.perseus.tufts.edu/hopper/text?doc=Perseus%3Atext%3A1999.02.0026%3Abook%3D1%3Achapter%3D13#note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klassphil.uni-muenchen.de/extras/downloads/index.htm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Augustan lovers</a:t>
            </a:r>
            <a:endParaRPr lang="en-GB"/>
          </a:p>
        </p:txBody>
      </p:sp>
      <p:sp>
        <p:nvSpPr>
          <p:cNvPr id="3" name="Subtitle 2"/>
          <p:cNvSpPr>
            <a:spLocks noGrp="1"/>
          </p:cNvSpPr>
          <p:nvPr>
            <p:ph type="subTitle" idx="1"/>
          </p:nvPr>
        </p:nvSpPr>
        <p:spPr/>
        <p:txBody>
          <a:bodyPr/>
          <a:lstStyle/>
          <a:p>
            <a:r>
              <a:rPr lang="en-GB" smtClean="0"/>
              <a:t>Roman spaces for love and affections</a:t>
            </a:r>
            <a:endParaRPr lang="en-GB"/>
          </a:p>
        </p:txBody>
      </p:sp>
    </p:spTree>
    <p:extLst>
      <p:ext uri="{BB962C8B-B14F-4D97-AF65-F5344CB8AC3E}">
        <p14:creationId xmlns:p14="http://schemas.microsoft.com/office/powerpoint/2010/main" val="1298459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Insights into private lives</a:t>
            </a:r>
            <a:endParaRPr lang="en-GB"/>
          </a:p>
        </p:txBody>
      </p:sp>
      <p:sp>
        <p:nvSpPr>
          <p:cNvPr id="3" name="Content Placeholder 2"/>
          <p:cNvSpPr>
            <a:spLocks noGrp="1"/>
          </p:cNvSpPr>
          <p:nvPr>
            <p:ph idx="1"/>
          </p:nvPr>
        </p:nvSpPr>
        <p:spPr/>
        <p:txBody>
          <a:bodyPr/>
          <a:lstStyle/>
          <a:p>
            <a:r>
              <a:rPr lang="en-GB" smtClean="0"/>
              <a:t>What are the source materials that we can imagine as providing evidence for love and affection and how these feelings were valued in Augustan Rome?</a:t>
            </a:r>
          </a:p>
          <a:p>
            <a:pPr lvl="1"/>
            <a:r>
              <a:rPr lang="en-GB" smtClean="0"/>
              <a:t>What are the equivalent sources for our own society?</a:t>
            </a:r>
            <a:endParaRPr lang="en-GB"/>
          </a:p>
        </p:txBody>
      </p:sp>
    </p:spTree>
    <p:extLst>
      <p:ext uri="{BB962C8B-B14F-4D97-AF65-F5344CB8AC3E}">
        <p14:creationId xmlns:p14="http://schemas.microsoft.com/office/powerpoint/2010/main" val="1948776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prevalence of love stories in literature</a:t>
            </a:r>
            <a:endParaRPr lang="en-GB"/>
          </a:p>
        </p:txBody>
      </p:sp>
      <p:sp>
        <p:nvSpPr>
          <p:cNvPr id="3" name="Content Placeholder 2"/>
          <p:cNvSpPr>
            <a:spLocks noGrp="1"/>
          </p:cNvSpPr>
          <p:nvPr>
            <p:ph idx="1"/>
          </p:nvPr>
        </p:nvSpPr>
        <p:spPr/>
        <p:txBody>
          <a:bodyPr>
            <a:normAutofit lnSpcReduction="10000"/>
          </a:bodyPr>
          <a:lstStyle/>
          <a:p>
            <a:r>
              <a:rPr lang="en-GB" smtClean="0"/>
              <a:t>In an earlier discussion about contemporary Roman love stories, we pointed to the love of Dido and Aeneas in Vergil, mythological and ‘historical’ lovers in Ovid’s </a:t>
            </a:r>
            <a:r>
              <a:rPr lang="en-GB" i="1" smtClean="0"/>
              <a:t>Metamorphoses</a:t>
            </a:r>
            <a:r>
              <a:rPr lang="en-GB" smtClean="0"/>
              <a:t>, and to historical characters like Caesar, Anthony, and Cleopatra</a:t>
            </a:r>
          </a:p>
          <a:p>
            <a:pPr lvl="1"/>
            <a:r>
              <a:rPr lang="en-GB" smtClean="0"/>
              <a:t>Mythological love stories abound, as do love story plots in comedy – plots for which the happy end often consists of a beloved woman being revealed to be of marriageable status after all</a:t>
            </a:r>
          </a:p>
          <a:p>
            <a:r>
              <a:rPr lang="en-GB" smtClean="0"/>
              <a:t>We have previously said that being in love and living in a mutually loving relationship must have been on some level a recognisable state or ideal for the literary genre of elegy to be appealing at all</a:t>
            </a:r>
          </a:p>
          <a:p>
            <a:r>
              <a:rPr lang="en-GB" smtClean="0"/>
              <a:t>...but of course that doesn’t mean that love was relegated to (dysfunctional) relationships such as described in elegy or that marriages started the way they do in comedy</a:t>
            </a:r>
            <a:endParaRPr lang="en-GB"/>
          </a:p>
        </p:txBody>
      </p:sp>
    </p:spTree>
    <p:extLst>
      <p:ext uri="{BB962C8B-B14F-4D97-AF65-F5344CB8AC3E}">
        <p14:creationId xmlns:p14="http://schemas.microsoft.com/office/powerpoint/2010/main" val="2958697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89000"/>
          </a:xfrm>
        </p:spPr>
        <p:txBody>
          <a:bodyPr/>
          <a:lstStyle/>
          <a:p>
            <a:r>
              <a:rPr lang="en-GB" smtClean="0"/>
              <a:t>The purpose of marriage (Aul. Gell. 4.3)</a:t>
            </a:r>
            <a:endParaRPr lang="en-GB"/>
          </a:p>
        </p:txBody>
      </p:sp>
      <p:sp>
        <p:nvSpPr>
          <p:cNvPr id="3" name="Content Placeholder 2"/>
          <p:cNvSpPr>
            <a:spLocks noGrp="1"/>
          </p:cNvSpPr>
          <p:nvPr>
            <p:ph idx="1"/>
          </p:nvPr>
        </p:nvSpPr>
        <p:spPr>
          <a:xfrm>
            <a:off x="1371600" y="1989667"/>
            <a:ext cx="10134600" cy="4326466"/>
          </a:xfrm>
        </p:spPr>
        <p:txBody>
          <a:bodyPr/>
          <a:lstStyle/>
          <a:p>
            <a:pPr marL="0" indent="0" algn="just">
              <a:buNone/>
            </a:pPr>
            <a:r>
              <a:rPr lang="en-GB"/>
              <a:t>Servius Sulpicius too, in the book which he compiled </a:t>
            </a:r>
            <a:r>
              <a:rPr lang="en-GB" i="1"/>
              <a:t>On Dowries</a:t>
            </a:r>
            <a:r>
              <a:rPr lang="en-GB"/>
              <a:t>, </a:t>
            </a:r>
            <a:r>
              <a:rPr lang="en-GB" smtClean="0"/>
              <a:t>wrote that </a:t>
            </a:r>
            <a:r>
              <a:rPr lang="en-GB"/>
              <a:t>security for a wife's dower seemed to have become necessary for the first time when Spurius Carvilius, who was surnamed Ruga, a man of rank, put away his wife because, owing to the some physical defect, no children were born from her; and that this happened in the five hundred and twenty-third year after the founding of the city, in the consulship of Marcus Atilius and Publius </a:t>
            </a:r>
            <a:r>
              <a:rPr lang="en-GB"/>
              <a:t>Valerius</a:t>
            </a:r>
            <a:r>
              <a:rPr lang="en-GB" smtClean="0"/>
              <a:t>. And </a:t>
            </a:r>
            <a:r>
              <a:rPr lang="en-GB"/>
              <a:t>it is reported that this Carvilius dearly loved the wife whom he divorced, and held her in strong affection because of her character, but that above his devotion and his love he set his regard for the oath which the censors had compelled him to </a:t>
            </a:r>
            <a:r>
              <a:rPr lang="en-GB"/>
              <a:t>take</a:t>
            </a:r>
            <a:r>
              <a:rPr lang="en-GB" smtClean="0"/>
              <a:t>, </a:t>
            </a:r>
            <a:r>
              <a:rPr lang="en-GB"/>
              <a:t>that he would marry a wife for the purpose of begetting children.</a:t>
            </a:r>
          </a:p>
        </p:txBody>
      </p:sp>
    </p:spTree>
    <p:extLst>
      <p:ext uri="{BB962C8B-B14F-4D97-AF65-F5344CB8AC3E}">
        <p14:creationId xmlns:p14="http://schemas.microsoft.com/office/powerpoint/2010/main" val="110392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purpose of marriage (Aul</a:t>
            </a:r>
            <a:r>
              <a:rPr lang="en-GB"/>
              <a:t>. </a:t>
            </a:r>
            <a:r>
              <a:rPr lang="en-GB" smtClean="0"/>
              <a:t>Gell.1.6)</a:t>
            </a:r>
            <a:endParaRPr lang="en-GB"/>
          </a:p>
        </p:txBody>
      </p:sp>
      <p:sp>
        <p:nvSpPr>
          <p:cNvPr id="3" name="Content Placeholder 2"/>
          <p:cNvSpPr>
            <a:spLocks noGrp="1"/>
          </p:cNvSpPr>
          <p:nvPr>
            <p:ph idx="1"/>
          </p:nvPr>
        </p:nvSpPr>
        <p:spPr>
          <a:xfrm>
            <a:off x="1371600" y="1888067"/>
            <a:ext cx="10439400" cy="4385733"/>
          </a:xfrm>
        </p:spPr>
        <p:txBody>
          <a:bodyPr>
            <a:normAutofit fontScale="85000" lnSpcReduction="10000"/>
          </a:bodyPr>
          <a:lstStyle/>
          <a:p>
            <a:pPr marL="0" indent="0" algn="just">
              <a:lnSpc>
                <a:spcPct val="124000"/>
              </a:lnSpc>
              <a:buNone/>
            </a:pPr>
            <a:r>
              <a:rPr lang="en-GB"/>
              <a:t>A number of learned men were listening to the reading of the speech which </a:t>
            </a:r>
            <a:r>
              <a:rPr lang="en-GB"/>
              <a:t>Metellus </a:t>
            </a:r>
            <a:r>
              <a:rPr lang="en-GB" smtClean="0"/>
              <a:t>Numidicus,</a:t>
            </a:r>
            <a:r>
              <a:rPr lang="en-GB"/>
              <a:t> an earnest and eloquent man, delivered to the people when he was censor, </a:t>
            </a:r>
            <a:r>
              <a:rPr lang="en-GB" i="1"/>
              <a:t>On Marriage</a:t>
            </a:r>
            <a:r>
              <a:rPr lang="en-GB"/>
              <a:t>, urging them to be ready to undertake its obligations.</a:t>
            </a:r>
            <a:r>
              <a:rPr lang="en-GB"/>
              <a:t> </a:t>
            </a:r>
            <a:r>
              <a:rPr lang="en-GB"/>
              <a:t> In that speech these words were written: "If we could get on without a wife, Romans, we would all avoid that annoyance; but since nature has ordained that we can neither live very comfortably with them nor at all without them, we must take thought for our lasting well-being rather than for the pleasure of the </a:t>
            </a:r>
            <a:r>
              <a:rPr lang="en-GB"/>
              <a:t>moment</a:t>
            </a:r>
            <a:r>
              <a:rPr lang="en-GB" smtClean="0"/>
              <a:t>.“ [...] </a:t>
            </a:r>
            <a:r>
              <a:rPr lang="en-GB"/>
              <a:t>It seemed to some of the company that Quintus Metellus, whose purpose as censor was to encourage the people to take wives, ought not to have admitted the annoyance and constant inconveniences of the married state; that to do this was not so much to encourage, as to dissuade and deter them. But they said that his speech ought rather to have taken just the opposite tone, insisting that as a rule there were no annoyances in matrimony, and if after all they seemed sometimes to arise, they were slight, insignificant and easily endured, and whether completely forgotten in its greater pleasures and</a:t>
            </a:r>
            <a:r>
              <a:rPr lang="en-GB"/>
              <a:t> </a:t>
            </a:r>
            <a:r>
              <a:rPr lang="en-GB" smtClean="0"/>
              <a:t>advantages</a:t>
            </a:r>
            <a:r>
              <a:rPr lang="en-GB"/>
              <a:t>; furthermore, that even these annoyances did not fall to the lot of all or from any fault natural to matrimony, but as the result of the misconduct and injustice of some husbands </a:t>
            </a:r>
            <a:r>
              <a:rPr lang="en-GB"/>
              <a:t>and </a:t>
            </a:r>
            <a:r>
              <a:rPr lang="en-GB" smtClean="0"/>
              <a:t>wives.</a:t>
            </a:r>
            <a:endParaRPr lang="en-GB"/>
          </a:p>
        </p:txBody>
      </p:sp>
    </p:spTree>
    <p:extLst>
      <p:ext uri="{BB962C8B-B14F-4D97-AF65-F5344CB8AC3E}">
        <p14:creationId xmlns:p14="http://schemas.microsoft.com/office/powerpoint/2010/main" val="4145297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mtClean="0"/>
              <a:t>Spousal teamwork in the foundation myths</a:t>
            </a:r>
            <a:endParaRPr lang="en-GB"/>
          </a:p>
        </p:txBody>
      </p:sp>
      <p:sp>
        <p:nvSpPr>
          <p:cNvPr id="5" name="Content Placeholder 4"/>
          <p:cNvSpPr>
            <a:spLocks noGrp="1"/>
          </p:cNvSpPr>
          <p:nvPr>
            <p:ph sz="half" idx="1"/>
          </p:nvPr>
        </p:nvSpPr>
        <p:spPr/>
        <p:txBody>
          <a:bodyPr>
            <a:normAutofit fontScale="85000" lnSpcReduction="20000"/>
          </a:bodyPr>
          <a:lstStyle/>
          <a:p>
            <a:pPr marL="0" indent="0" algn="just">
              <a:buNone/>
            </a:pPr>
            <a:r>
              <a:rPr lang="en-GB" smtClean="0"/>
              <a:t>The </a:t>
            </a:r>
            <a:r>
              <a:rPr lang="en-GB"/>
              <a:t>locality was then a wild solitude. [6] The tradition goes on to say that after the floating cradle in which the boys had been exposed had been left by the retreating water on dry land, a thirsty she-wolf from the surrounding hills, attracted by the crying of the children, came to them, gave them her teats to suck and was so gentle towards them that the king's flock-master found her licking the boys with her tongue. According to the story his name was Faustulus. [7] He took the children to his hut and gave them to his wife Larentia to bring up. Some writers think that Larentia, from her unchaste life, had got the nickname of ‘She-wolf’ amongst the shepherds, and that this was the origin of the marvellous </a:t>
            </a:r>
            <a:r>
              <a:rPr lang="en-GB"/>
              <a:t>story</a:t>
            </a:r>
            <a:r>
              <a:rPr lang="en-GB" smtClean="0"/>
              <a:t>. (Livy 1.4)</a:t>
            </a:r>
            <a:endParaRPr lang="en-GB"/>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24625" y="2401188"/>
            <a:ext cx="4448175" cy="3351024"/>
          </a:xfrm>
        </p:spPr>
      </p:pic>
    </p:spTree>
    <p:extLst>
      <p:ext uri="{BB962C8B-B14F-4D97-AF65-F5344CB8AC3E}">
        <p14:creationId xmlns:p14="http://schemas.microsoft.com/office/powerpoint/2010/main" val="1586995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6067" y="194733"/>
            <a:ext cx="9601200" cy="1485900"/>
          </a:xfrm>
        </p:spPr>
        <p:txBody>
          <a:bodyPr/>
          <a:lstStyle/>
          <a:p>
            <a:r>
              <a:rPr lang="en-GB" smtClean="0"/>
              <a:t>The Sabine women in Livy</a:t>
            </a:r>
            <a:endParaRPr lang="en-GB"/>
          </a:p>
        </p:txBody>
      </p:sp>
      <p:sp>
        <p:nvSpPr>
          <p:cNvPr id="3" name="Content Placeholder 2"/>
          <p:cNvSpPr>
            <a:spLocks noGrp="1"/>
          </p:cNvSpPr>
          <p:nvPr>
            <p:ph idx="1"/>
          </p:nvPr>
        </p:nvSpPr>
        <p:spPr>
          <a:xfrm>
            <a:off x="1126067" y="1176867"/>
            <a:ext cx="10422465" cy="5308600"/>
          </a:xfrm>
        </p:spPr>
        <p:txBody>
          <a:bodyPr>
            <a:normAutofit fontScale="77500" lnSpcReduction="20000"/>
          </a:bodyPr>
          <a:lstStyle/>
          <a:p>
            <a:pPr marL="0" indent="0" algn="just">
              <a:lnSpc>
                <a:spcPct val="120000"/>
              </a:lnSpc>
              <a:spcAft>
                <a:spcPts val="600"/>
              </a:spcAft>
              <a:buNone/>
            </a:pPr>
            <a:r>
              <a:rPr lang="en-GB" smtClean="0"/>
              <a:t>Acting </a:t>
            </a:r>
            <a:r>
              <a:rPr lang="en-GB"/>
              <a:t>on the advice of the senate, Romulus sent envoys amongst the surrounding nations to ask for alliance and the right of intermarriage on behalf of his new community</a:t>
            </a:r>
            <a:r>
              <a:rPr lang="en-GB"/>
              <a:t>. </a:t>
            </a:r>
            <a:r>
              <a:rPr lang="en-GB"/>
              <a:t>[...] ] When the hour for the games had come, and their eyes and minds were alike riveted on the spectacle before them, the preconcerted signal was given and the Roman youth dashed in all directions to carry off the maidens who were present. [11] The larger part were carried off indiscriminately, but some particularly beautiful girls who had been marked out for the leading patricians were carried to their houses by plebeians told off for the </a:t>
            </a:r>
            <a:r>
              <a:rPr lang="en-GB"/>
              <a:t>task</a:t>
            </a:r>
            <a:r>
              <a:rPr lang="en-GB" smtClean="0"/>
              <a:t>. [...] </a:t>
            </a:r>
            <a:r>
              <a:rPr lang="en-GB"/>
              <a:t>The abducted maidens were quite as despondent and indignant. Romulus, however, went round in person, and pointed out to them that it was all owing to the pride of their parents in denying right of intermarriage to their neighbours. They would live in honourable wedlock, and share all their property and civil rights, and —dearest of all to human nature-would be the mothers of [15] freemen. He begged them to lay aside their feelings of resentment and give their affections to those whom fortune had made masters of their persons. An injury had often led to reconciliation and love; they would find their husbands all the more affectionate because each would do his utmost, so far as in him lay to make up for the loss of parents and [16] country. These arguments were reinforced by the endearments of their husbands who excused their conduct by pleading the irresistible force of their passion —a plea effective beyond all others in appealing to a woman's </a:t>
            </a:r>
            <a:r>
              <a:rPr lang="en-GB"/>
              <a:t>nature</a:t>
            </a:r>
            <a:r>
              <a:rPr lang="en-GB" smtClean="0"/>
              <a:t>. [...] </a:t>
            </a:r>
            <a:r>
              <a:rPr lang="en-GB"/>
              <a:t>Then</a:t>
            </a:r>
            <a:r>
              <a:rPr lang="en-GB" baseline="30000">
                <a:hlinkClick r:id="rId2"/>
              </a:rPr>
              <a:t>1</a:t>
            </a:r>
            <a:r>
              <a:rPr lang="en-GB"/>
              <a:t> it was that the Sabine women, whose wrongs had led to the war, throwing off all womanish fears in their distress, went boldly into the midst of the flying missiles with dishevelled hair and rent garments. [2] Running across the space between the two armies they tried to stop any further fighting and calm the excited passions by appealing to their fathers in the one army and their husbands in the other not to bring upon themselves a curse by staining their hands with the blood of a father-in-law or a son-in-law, nor upon their posterity the taint of parricide. [3] ‘If,’ they cried, ‘you are weary of these ties of kindred, these marriage-bonds, then turn your anger upon us; it is we who are the cause of the war, it is we who have wounded and slain our husbands and fathers. Better for us to perish rather than live without one or the other of you, as widows or as </a:t>
            </a:r>
            <a:r>
              <a:rPr lang="en-GB"/>
              <a:t>orphans</a:t>
            </a:r>
            <a:r>
              <a:rPr lang="en-GB" smtClean="0"/>
              <a:t>.’ (Livy 1.</a:t>
            </a:r>
            <a:endParaRPr lang="en-GB"/>
          </a:p>
        </p:txBody>
      </p:sp>
    </p:spTree>
    <p:extLst>
      <p:ext uri="{BB962C8B-B14F-4D97-AF65-F5344CB8AC3E}">
        <p14:creationId xmlns:p14="http://schemas.microsoft.com/office/powerpoint/2010/main" val="4059117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Wishes for </a:t>
            </a:r>
            <a:r>
              <a:rPr lang="en-GB" i="1" smtClean="0"/>
              <a:t>concordia</a:t>
            </a:r>
            <a:r>
              <a:rPr lang="en-GB" smtClean="0"/>
              <a:t> between the spouses</a:t>
            </a:r>
            <a:endParaRPr lang="en-GB"/>
          </a:p>
        </p:txBody>
      </p:sp>
      <p:sp>
        <p:nvSpPr>
          <p:cNvPr id="3" name="Content Placeholder 2"/>
          <p:cNvSpPr>
            <a:spLocks noGrp="1"/>
          </p:cNvSpPr>
          <p:nvPr>
            <p:ph idx="1"/>
          </p:nvPr>
        </p:nvSpPr>
        <p:spPr/>
        <p:txBody>
          <a:bodyPr/>
          <a:lstStyle/>
          <a:p>
            <a:r>
              <a:rPr lang="en-GB" smtClean="0"/>
              <a:t>Cat. 66.87f: </a:t>
            </a:r>
            <a:r>
              <a:rPr lang="en-GB"/>
              <a:t>But rather, you wives, may harmony and an unremitting love </a:t>
            </a:r>
            <a:r>
              <a:rPr lang="en-GB"/>
              <a:t/>
            </a:r>
            <a:br>
              <a:rPr lang="en-GB"/>
            </a:br>
            <a:r>
              <a:rPr lang="en-GB"/>
              <a:t>always, always inhabit your homes.</a:t>
            </a:r>
            <a:r>
              <a:rPr lang="en-GB"/>
              <a:t> </a:t>
            </a:r>
            <a:endParaRPr lang="en-GB" smtClean="0"/>
          </a:p>
          <a:p>
            <a:r>
              <a:rPr lang="en-GB" smtClean="0"/>
              <a:t>Claud. </a:t>
            </a:r>
            <a:r>
              <a:rPr lang="en-GB" i="1" smtClean="0"/>
              <a:t>Carm. Min</a:t>
            </a:r>
            <a:r>
              <a:rPr lang="en-GB" smtClean="0"/>
              <a:t>. 25.130f: May you live in harmony and </a:t>
            </a:r>
            <a:r>
              <a:rPr lang="en-GB" u="sng" smtClean="0"/>
              <a:t>learn to appreciate</a:t>
            </a:r>
            <a:r>
              <a:rPr lang="en-GB" smtClean="0"/>
              <a:t> our gift. May a thousand kisses be yours [...] </a:t>
            </a:r>
          </a:p>
          <a:p>
            <a:r>
              <a:rPr lang="en-GB" smtClean="0"/>
              <a:t>Claud. </a:t>
            </a:r>
            <a:r>
              <a:rPr lang="en-GB" i="1" smtClean="0"/>
              <a:t>Carm. Min. App</a:t>
            </a:r>
            <a:r>
              <a:rPr lang="en-GB" smtClean="0"/>
              <a:t>. 5.85f: May you live happy and enjoy a long life, may you live in harmony until </a:t>
            </a:r>
            <a:r>
              <a:rPr lang="en-GB" u="sng" smtClean="0"/>
              <a:t>shared old age</a:t>
            </a:r>
            <a:r>
              <a:rPr lang="en-GB" smtClean="0"/>
              <a:t> affects you both [...] </a:t>
            </a:r>
          </a:p>
          <a:p>
            <a:endParaRPr lang="en-GB"/>
          </a:p>
        </p:txBody>
      </p:sp>
    </p:spTree>
    <p:extLst>
      <p:ext uri="{BB962C8B-B14F-4D97-AF65-F5344CB8AC3E}">
        <p14:creationId xmlns:p14="http://schemas.microsoft.com/office/powerpoint/2010/main" val="84957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Concordia between spouses: Tac. </a:t>
            </a:r>
            <a:r>
              <a:rPr lang="en-GB" i="1" smtClean="0"/>
              <a:t>Agr</a:t>
            </a:r>
            <a:r>
              <a:rPr lang="en-GB" smtClean="0"/>
              <a:t>. 6</a:t>
            </a:r>
            <a:endParaRPr lang="en-GB"/>
          </a:p>
        </p:txBody>
      </p:sp>
      <p:sp>
        <p:nvSpPr>
          <p:cNvPr id="3" name="Content Placeholder 2"/>
          <p:cNvSpPr>
            <a:spLocks noGrp="1"/>
          </p:cNvSpPr>
          <p:nvPr>
            <p:ph idx="1"/>
          </p:nvPr>
        </p:nvSpPr>
        <p:spPr>
          <a:xfrm>
            <a:off x="1371599" y="2286000"/>
            <a:ext cx="10354733" cy="3581400"/>
          </a:xfrm>
        </p:spPr>
        <p:txBody>
          <a:bodyPr/>
          <a:lstStyle/>
          <a:p>
            <a:pPr marL="0" indent="0" algn="just">
              <a:lnSpc>
                <a:spcPct val="150000"/>
              </a:lnSpc>
              <a:buNone/>
            </a:pPr>
            <a:r>
              <a:rPr lang="en-GB"/>
              <a:t>From Britain he went to Rome, to go through the regular course of office, and there allied himself with Domitia Decidiana, a lady of illustrious birth. The marriage was one which gave a man ambitious of advancement distinction and support. They lived in singular harmony, through their mutual affection and preference of each other to self. However, the good wife deserves the greater praise, just as the bad incurs a heavier censure</a:t>
            </a:r>
            <a:r>
              <a:rPr lang="en-GB"/>
              <a:t>. </a:t>
            </a:r>
            <a:r>
              <a:rPr lang="en-GB" smtClean="0"/>
              <a:t>[...] A </a:t>
            </a:r>
            <a:r>
              <a:rPr lang="en-GB"/>
              <a:t>daughter was there added to his family to be his stay and comfort, for shortly after he lost the son that had before been born to him. </a:t>
            </a:r>
            <a:endParaRPr lang="en-GB"/>
          </a:p>
        </p:txBody>
      </p:sp>
    </p:spTree>
    <p:extLst>
      <p:ext uri="{BB962C8B-B14F-4D97-AF65-F5344CB8AC3E}">
        <p14:creationId xmlns:p14="http://schemas.microsoft.com/office/powerpoint/2010/main" val="3296452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mtClean="0"/>
              <a:t>Funerary monuments and concordia</a:t>
            </a:r>
            <a:endParaRPr lang="en-GB"/>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rcRect t="21037" b="21037"/>
          <a:stretch>
            <a:fillRect/>
          </a:stretch>
        </p:blipFill>
        <p:spPr>
          <a:xfrm>
            <a:off x="5532121" y="0"/>
            <a:ext cx="6659881" cy="6858000"/>
          </a:xfrm>
        </p:spPr>
      </p:pic>
      <p:sp>
        <p:nvSpPr>
          <p:cNvPr id="6" name="Text Placeholder 5"/>
          <p:cNvSpPr>
            <a:spLocks noGrp="1"/>
          </p:cNvSpPr>
          <p:nvPr>
            <p:ph type="body" sz="half" idx="2"/>
          </p:nvPr>
        </p:nvSpPr>
        <p:spPr/>
        <p:txBody>
          <a:bodyPr/>
          <a:lstStyle/>
          <a:p>
            <a:r>
              <a:rPr lang="en-GB" smtClean="0"/>
              <a:t>3</a:t>
            </a:r>
            <a:r>
              <a:rPr lang="en-GB" baseline="30000" smtClean="0"/>
              <a:t>rd</a:t>
            </a:r>
            <a:r>
              <a:rPr lang="en-GB" smtClean="0"/>
              <a:t> C CE Funerary relief of husband and wife, Asia Minor</a:t>
            </a:r>
            <a:endParaRPr lang="en-GB"/>
          </a:p>
        </p:txBody>
      </p:sp>
    </p:spTree>
    <p:extLst>
      <p:ext uri="{BB962C8B-B14F-4D97-AF65-F5344CB8AC3E}">
        <p14:creationId xmlns:p14="http://schemas.microsoft.com/office/powerpoint/2010/main" val="1996198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Republican inscriptions commemorating wives</a:t>
            </a:r>
            <a:endParaRPr lang="en-GB"/>
          </a:p>
        </p:txBody>
      </p:sp>
      <p:sp>
        <p:nvSpPr>
          <p:cNvPr id="3" name="Content Placeholder 2"/>
          <p:cNvSpPr>
            <a:spLocks noGrp="1"/>
          </p:cNvSpPr>
          <p:nvPr>
            <p:ph sz="half" idx="1"/>
          </p:nvPr>
        </p:nvSpPr>
        <p:spPr>
          <a:xfrm>
            <a:off x="1371600" y="2285999"/>
            <a:ext cx="4447786" cy="4199468"/>
          </a:xfrm>
        </p:spPr>
        <p:txBody>
          <a:bodyPr>
            <a:normAutofit fontScale="70000" lnSpcReduction="20000"/>
          </a:bodyPr>
          <a:lstStyle/>
          <a:p>
            <a:r>
              <a:rPr lang="en-GB"/>
              <a:t>Stranger, my message is short. Stand by and read it through. Here is the unlovely tomb of a lovely woman. Her parents called her Claudia by name. She loved her husband with her whole heart. She bore two sons; of these she leaves one on earth; under the earth has she placed the other. She was charming in converse, yet proper in bearing. She kept house, she made wool. That's my last word. Go your way.</a:t>
            </a:r>
            <a:r>
              <a:rPr lang="en-GB"/>
              <a:t> </a:t>
            </a:r>
            <a:r>
              <a:rPr lang="en-GB" smtClean="0"/>
              <a:t>(</a:t>
            </a:r>
            <a:r>
              <a:rPr lang="en-GB" i="1" smtClean="0"/>
              <a:t>CIL</a:t>
            </a:r>
            <a:r>
              <a:rPr lang="en-GB"/>
              <a:t> </a:t>
            </a:r>
            <a:r>
              <a:rPr lang="en-GB" smtClean="0"/>
              <a:t>1</a:t>
            </a:r>
            <a:r>
              <a:rPr lang="en-GB" baseline="30000" smtClean="0"/>
              <a:t>2</a:t>
            </a:r>
            <a:r>
              <a:rPr lang="en-GB" smtClean="0"/>
              <a:t>.1211)</a:t>
            </a:r>
            <a:endParaRPr lang="en-GB"/>
          </a:p>
          <a:p>
            <a:r>
              <a:rPr lang="en-GB" smtClean="0"/>
              <a:t>Here </a:t>
            </a:r>
            <a:r>
              <a:rPr lang="en-GB"/>
              <a:t>is laid the renowned Sempronia Moschis, dutiful, honourable, chaste, and modest, to whom thanks were rendered herewith by her husband for her merits.</a:t>
            </a:r>
            <a:r>
              <a:rPr lang="en-GB"/>
              <a:t> </a:t>
            </a:r>
            <a:r>
              <a:rPr lang="en-GB"/>
              <a:t>(</a:t>
            </a:r>
            <a:r>
              <a:rPr lang="en-GB" smtClean="0"/>
              <a:t>CIL 6.26192)</a:t>
            </a:r>
          </a:p>
          <a:p>
            <a:r>
              <a:rPr lang="en-GB" smtClean="0"/>
              <a:t>Stranger</a:t>
            </a:r>
            <a:r>
              <a:rPr lang="en-GB"/>
              <a:t>, stop and look at an everlasting home. Set up according to deserts by mate for mate and </a:t>
            </a:r>
            <a:r>
              <a:rPr lang="en-GB"/>
              <a:t>self</a:t>
            </a:r>
            <a:r>
              <a:rPr lang="en-GB" smtClean="0"/>
              <a:t>. (CIL 1</a:t>
            </a:r>
            <a:r>
              <a:rPr lang="en-GB" baseline="30000" smtClean="0"/>
              <a:t>2</a:t>
            </a:r>
            <a:r>
              <a:rPr lang="en-GB" smtClean="0"/>
              <a:t>.1930) [image right]</a:t>
            </a:r>
            <a:endParaRPr lang="en-GB"/>
          </a:p>
          <a:p>
            <a:pPr marL="0" indent="0">
              <a:buNone/>
            </a:pPr>
            <a:r>
              <a:rPr lang="en-GB"/>
              <a:t/>
            </a:r>
            <a:br>
              <a:rPr lang="en-GB"/>
            </a:br>
            <a:r>
              <a:rPr lang="en-GB"/>
              <a:t/>
            </a:r>
            <a:br>
              <a:rPr lang="en-GB"/>
            </a:br>
            <a:r>
              <a:rPr lang="en-GB"/>
              <a:t/>
            </a:r>
            <a:br>
              <a:rPr lang="en-GB"/>
            </a:br>
            <a:r>
              <a:rPr lang="en-GB"/>
              <a:t/>
            </a:r>
            <a:br>
              <a:rPr lang="en-GB"/>
            </a:br>
            <a:endParaRPr lang="en-GB"/>
          </a:p>
        </p:txBody>
      </p:sp>
      <p:pic>
        <p:nvPicPr>
          <p:cNvPr id="6" name="Content Placeholder 5"/>
          <p:cNvPicPr>
            <a:picLocks noGrp="1" noChangeAspect="1"/>
          </p:cNvPicPr>
          <p:nvPr>
            <p:ph sz="half" idx="2"/>
          </p:nvPr>
        </p:nvPicPr>
        <p:blipFill>
          <a:blip r:embed="rId2"/>
          <a:stretch>
            <a:fillRect/>
          </a:stretch>
        </p:blipFill>
        <p:spPr>
          <a:xfrm>
            <a:off x="7374743" y="1142999"/>
            <a:ext cx="4282913" cy="4182533"/>
          </a:xfrm>
          <a:prstGeom prst="rect">
            <a:avLst/>
          </a:prstGeom>
        </p:spPr>
      </p:pic>
    </p:spTree>
    <p:extLst>
      <p:ext uri="{BB962C8B-B14F-4D97-AF65-F5344CB8AC3E}">
        <p14:creationId xmlns:p14="http://schemas.microsoft.com/office/powerpoint/2010/main" val="1926525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733" y="71966"/>
            <a:ext cx="4699000" cy="1485900"/>
          </a:xfrm>
        </p:spPr>
        <p:txBody>
          <a:bodyPr/>
          <a:lstStyle/>
          <a:p>
            <a:r>
              <a:rPr lang="en-GB" smtClean="0"/>
              <a:t>Slaves and freedmen</a:t>
            </a:r>
            <a:endParaRPr lang="en-GB"/>
          </a:p>
        </p:txBody>
      </p:sp>
      <p:sp>
        <p:nvSpPr>
          <p:cNvPr id="3" name="Content Placeholder 2"/>
          <p:cNvSpPr>
            <a:spLocks noGrp="1"/>
          </p:cNvSpPr>
          <p:nvPr>
            <p:ph sz="half" idx="1"/>
          </p:nvPr>
        </p:nvSpPr>
        <p:spPr>
          <a:xfrm>
            <a:off x="956733" y="1710265"/>
            <a:ext cx="4447786" cy="4885268"/>
          </a:xfrm>
        </p:spPr>
        <p:txBody>
          <a:bodyPr>
            <a:normAutofit fontScale="85000" lnSpcReduction="20000"/>
          </a:bodyPr>
          <a:lstStyle/>
          <a:p>
            <a:pPr marL="0" indent="0">
              <a:buNone/>
            </a:pPr>
            <a:r>
              <a:rPr lang="en-GB" smtClean="0"/>
              <a:t>[</a:t>
            </a:r>
            <a:r>
              <a:rPr lang="en-GB"/>
              <a:t>a] Lucius Aurelius Hermia, freedman of Lucius, a butcher of the Viminal Hill.</a:t>
            </a:r>
          </a:p>
          <a:p>
            <a:r>
              <a:rPr lang="en-GB"/>
              <a:t>She who went before me in death, my one and only wife, chaste in body, a loving woman of my heart possessed, lived faithful to her faithful man; in fondness equal to her other virtues, never during bitter times did she shrink from loving duties.</a:t>
            </a:r>
          </a:p>
          <a:p>
            <a:pPr marL="0" indent="0">
              <a:buNone/>
            </a:pPr>
            <a:r>
              <a:rPr lang="en-GB" smtClean="0"/>
              <a:t>[</a:t>
            </a:r>
            <a:r>
              <a:rPr lang="en-GB"/>
              <a:t>b] Aurelia Philematium, freedwoman of Lucius.</a:t>
            </a:r>
          </a:p>
          <a:p>
            <a:r>
              <a:rPr lang="en-GB"/>
              <a:t>In life I was named Aurelia Philematium, a woman chaste and modest, knowing not the crowd, faithful to her man. My man was a fellow-freedman; he was also in very truth over and above a father to me; and alas, I have lost him. Seven years old was I when he, even he, took me in his bosom; forty years old - and I am in the power of violent death. He through my constant loving duties flourished at all seasons . . . </a:t>
            </a:r>
          </a:p>
          <a:p>
            <a:endParaRPr lang="en-GB"/>
          </a:p>
        </p:txBody>
      </p:sp>
      <p:pic>
        <p:nvPicPr>
          <p:cNvPr id="5" name="Content Placeholder 4"/>
          <p:cNvPicPr>
            <a:picLocks noGrp="1" noChangeAspect="1"/>
          </p:cNvPicPr>
          <p:nvPr>
            <p:ph sz="half" idx="2"/>
          </p:nvPr>
        </p:nvPicPr>
        <p:blipFill>
          <a:blip r:embed="rId2"/>
          <a:stretch>
            <a:fillRect/>
          </a:stretch>
        </p:blipFill>
        <p:spPr>
          <a:xfrm>
            <a:off x="5849594" y="71966"/>
            <a:ext cx="6342406" cy="4199467"/>
          </a:xfrm>
          <a:prstGeom prst="rect">
            <a:avLst/>
          </a:prstGeom>
        </p:spPr>
      </p:pic>
      <p:sp>
        <p:nvSpPr>
          <p:cNvPr id="6" name="TextBox 5"/>
          <p:cNvSpPr txBox="1"/>
          <p:nvPr/>
        </p:nvSpPr>
        <p:spPr>
          <a:xfrm>
            <a:off x="5849594" y="4563533"/>
            <a:ext cx="6164606" cy="646331"/>
          </a:xfrm>
          <a:prstGeom prst="rect">
            <a:avLst/>
          </a:prstGeom>
          <a:solidFill>
            <a:schemeClr val="accent3">
              <a:lumMod val="60000"/>
              <a:lumOff val="40000"/>
            </a:schemeClr>
          </a:solidFill>
        </p:spPr>
        <p:txBody>
          <a:bodyPr wrap="square" rtlCol="0">
            <a:spAutoFit/>
          </a:bodyPr>
          <a:lstStyle/>
          <a:p>
            <a:r>
              <a:rPr lang="en-GB" smtClean="0"/>
              <a:t>CIL 12.1221</a:t>
            </a:r>
            <a:endParaRPr lang="en-GB"/>
          </a:p>
          <a:p>
            <a:r>
              <a:rPr lang="en-GB" smtClean="0"/>
              <a:t>NB: This is a metrical inscription in elegiacs</a:t>
            </a:r>
            <a:endParaRPr lang="en-GB"/>
          </a:p>
        </p:txBody>
      </p:sp>
    </p:spTree>
    <p:extLst>
      <p:ext uri="{BB962C8B-B14F-4D97-AF65-F5344CB8AC3E}">
        <p14:creationId xmlns:p14="http://schemas.microsoft.com/office/powerpoint/2010/main" val="3797600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Slaves and freedmen</a:t>
            </a:r>
            <a:endParaRPr lang="en-GB"/>
          </a:p>
        </p:txBody>
      </p:sp>
      <p:sp>
        <p:nvSpPr>
          <p:cNvPr id="3" name="Content Placeholder 2"/>
          <p:cNvSpPr>
            <a:spLocks noGrp="1"/>
          </p:cNvSpPr>
          <p:nvPr>
            <p:ph idx="1"/>
          </p:nvPr>
        </p:nvSpPr>
        <p:spPr/>
        <p:txBody>
          <a:bodyPr>
            <a:normAutofit/>
          </a:bodyPr>
          <a:lstStyle/>
          <a:p>
            <a:pPr marL="0" indent="0">
              <a:buNone/>
            </a:pPr>
            <a:r>
              <a:rPr lang="en-GB"/>
              <a:t>Gaius Numitorius Asclepiades, and Mummia Zosima, freedmen of </a:t>
            </a:r>
            <a:r>
              <a:rPr lang="en-GB"/>
              <a:t>Lucius</a:t>
            </a:r>
            <a:r>
              <a:rPr lang="en-GB" smtClean="0"/>
              <a:t>.</a:t>
            </a:r>
          </a:p>
          <a:p>
            <a:pPr marL="0" indent="0">
              <a:buNone/>
            </a:pPr>
            <a:r>
              <a:rPr lang="en-GB" i="1" smtClean="0"/>
              <a:t>CIL </a:t>
            </a:r>
            <a:r>
              <a:rPr lang="en-GB" smtClean="0"/>
              <a:t>1</a:t>
            </a:r>
            <a:r>
              <a:rPr lang="en-GB" baseline="30000" smtClean="0"/>
              <a:t>2</a:t>
            </a:r>
            <a:r>
              <a:rPr lang="en-GB" smtClean="0"/>
              <a:t>.1347: 1</a:t>
            </a:r>
            <a:r>
              <a:rPr lang="en-GB" baseline="30000" smtClean="0"/>
              <a:t>st</a:t>
            </a:r>
            <a:r>
              <a:rPr lang="en-GB" smtClean="0"/>
              <a:t> C BCE</a:t>
            </a:r>
            <a:endParaRPr lang="en-GB"/>
          </a:p>
          <a:p>
            <a:pPr marL="0" indent="0">
              <a:buNone/>
            </a:pPr>
            <a:endParaRPr lang="en-GB"/>
          </a:p>
          <a:p>
            <a:r>
              <a:rPr lang="en-GB"/>
              <a:t>These are two persons of one heart, good report, and honourable passing. Blest.</a:t>
            </a:r>
            <a:r>
              <a:rPr lang="en-GB"/>
              <a:t> </a:t>
            </a:r>
            <a:endParaRPr lang="en-GB" smtClean="0"/>
          </a:p>
          <a:p>
            <a:r>
              <a:rPr lang="en-GB"/>
              <a:t>C(aius) Numitorius / Asclepiades / Mummia L(uci) l(iberta) / Zosima / h{e}is sunt duo / </a:t>
            </a:r>
            <a:r>
              <a:rPr lang="en-GB" b="1" u="sng"/>
              <a:t>concordes</a:t>
            </a:r>
            <a:r>
              <a:rPr lang="en-GB"/>
              <a:t> / famaque bona / exsituq(ue) hones </a:t>
            </a:r>
            <a:r>
              <a:rPr lang="en-GB"/>
              <a:t>/ </a:t>
            </a:r>
            <a:r>
              <a:rPr lang="en-GB" smtClean="0"/>
              <a:t>felixs</a:t>
            </a:r>
            <a:r>
              <a:rPr lang="en-GB"/>
              <a:t/>
            </a:r>
            <a:br>
              <a:rPr lang="en-GB"/>
            </a:br>
            <a:endParaRPr lang="en-GB"/>
          </a:p>
          <a:p>
            <a:endParaRPr lang="en-GB"/>
          </a:p>
        </p:txBody>
      </p:sp>
    </p:spTree>
    <p:extLst>
      <p:ext uri="{BB962C8B-B14F-4D97-AF65-F5344CB8AC3E}">
        <p14:creationId xmlns:p14="http://schemas.microsoft.com/office/powerpoint/2010/main" val="3259599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31333" y="177800"/>
            <a:ext cx="11065934" cy="1143000"/>
          </a:xfrm>
        </p:spPr>
        <p:txBody>
          <a:bodyPr>
            <a:normAutofit fontScale="90000"/>
          </a:bodyPr>
          <a:lstStyle/>
          <a:p>
            <a:r>
              <a:rPr lang="en-GB" smtClean="0"/>
              <a:t>Beyond concord: mutual reliance</a:t>
            </a:r>
            <a:br>
              <a:rPr lang="en-GB" smtClean="0"/>
            </a:br>
            <a:r>
              <a:rPr lang="en-GB" smtClean="0"/>
              <a:t>Cicero and Terentia (</a:t>
            </a:r>
            <a:r>
              <a:rPr lang="en-GB" i="1" smtClean="0"/>
              <a:t>Ad fam</a:t>
            </a:r>
            <a:r>
              <a:rPr lang="en-GB" smtClean="0"/>
              <a:t>. 14.4)</a:t>
            </a:r>
            <a:endParaRPr lang="en-GB"/>
          </a:p>
        </p:txBody>
      </p:sp>
      <p:sp>
        <p:nvSpPr>
          <p:cNvPr id="6" name="Content Placeholder 5"/>
          <p:cNvSpPr>
            <a:spLocks noGrp="1"/>
          </p:cNvSpPr>
          <p:nvPr>
            <p:ph idx="1"/>
          </p:nvPr>
        </p:nvSpPr>
        <p:spPr>
          <a:xfrm>
            <a:off x="787400" y="1684867"/>
            <a:ext cx="11209867" cy="5113866"/>
          </a:xfrm>
        </p:spPr>
        <p:txBody>
          <a:bodyPr>
            <a:normAutofit fontScale="70000" lnSpcReduction="20000"/>
          </a:bodyPr>
          <a:lstStyle/>
          <a:p>
            <a:pPr marL="0" indent="0">
              <a:buNone/>
            </a:pPr>
            <a:r>
              <a:rPr lang="en-GB"/>
              <a:t>TO TERENTIA, TULLIOLA, AND YOUNG CICERO (AT </a:t>
            </a:r>
            <a:r>
              <a:rPr lang="en-GB"/>
              <a:t>ROME</a:t>
            </a:r>
            <a:r>
              <a:rPr lang="en-GB" smtClean="0"/>
              <a:t>)  BRUNDISIUM</a:t>
            </a:r>
            <a:r>
              <a:rPr lang="en-GB"/>
              <a:t>, 29 APRIL</a:t>
            </a:r>
          </a:p>
          <a:p>
            <a:pPr marL="0" indent="0" algn="just">
              <a:lnSpc>
                <a:spcPct val="170000"/>
              </a:lnSpc>
              <a:spcAft>
                <a:spcPts val="600"/>
              </a:spcAft>
              <a:buNone/>
            </a:pPr>
            <a:r>
              <a:rPr lang="en-GB"/>
              <a:t>Yes, I do write to you less often than I might, because, though I am always wretched, yet when I write to you or read a letter from you, I am in such floods of tears that I cannot endure it. Oh, that I had clung less to life! </a:t>
            </a:r>
            <a:r>
              <a:rPr lang="en-GB"/>
              <a:t>I </a:t>
            </a:r>
            <a:r>
              <a:rPr lang="en-GB" smtClean="0"/>
              <a:t>should at </a:t>
            </a:r>
            <a:r>
              <a:rPr lang="en-GB"/>
              <a:t>least never have known real sorrow, or not much of it, in my life. Yet if fortune has reserved for me any hope of recovering at any time any position again, I was not utterly wrong to do so: if these miseries are to be permanent, I only wish, my dear, to see you as soon as possible and to die in your arms, since neither gods, whom you have worshipped with such pure devotion, nor men, whom I have ever served, have made us any return. I have been thirteen days at Brundisium in the house of M. Laenius Flaccus, a very excellent man, who has despised the risk to his fortunes and civil existence in comparison to keeping me safe, nor has been induced by the penalty of a most iniquitous law to refuse me the rights and good offices of hospitality and friendship. May I some time have the opportunity of repaying him! Feel gratitude I always shall. I set out from Brundisium on the 29th of April, [Note] and intend going through Macedonia to Cyzicus. What a fall! What a disaster! What can I say? Should I ask you to come—a woman of weak health and broken spirit? Should I refrain from asking you? Am I to be without you, then? I think the best course is this : if there is any hope of my restoration, stay to promote it and push the thing on: but if, as I fear, it proves hopeless, pray come to me by any means in your power. Be sure of this, that if I have you I shall not think myself wholly lost. But what is to become of my darling Tullia? You must see to that now: I can think of nothing. But certainly, however things turn out, we must do everything to promote that poor little girl's married happiness and reputation</a:t>
            </a:r>
            <a:r>
              <a:rPr lang="en-GB"/>
              <a:t>. </a:t>
            </a:r>
            <a:endParaRPr lang="en-GB"/>
          </a:p>
        </p:txBody>
      </p:sp>
    </p:spTree>
    <p:extLst>
      <p:ext uri="{BB962C8B-B14F-4D97-AF65-F5344CB8AC3E}">
        <p14:creationId xmlns:p14="http://schemas.microsoft.com/office/powerpoint/2010/main" val="3834858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333" y="110067"/>
            <a:ext cx="9601200" cy="1485900"/>
          </a:xfrm>
        </p:spPr>
        <p:txBody>
          <a:bodyPr/>
          <a:lstStyle/>
          <a:p>
            <a:r>
              <a:rPr lang="en-GB" smtClean="0"/>
              <a:t>Cicero and Terentia (</a:t>
            </a:r>
            <a:r>
              <a:rPr lang="en-GB" i="1" smtClean="0"/>
              <a:t>Ad fam</a:t>
            </a:r>
            <a:r>
              <a:rPr lang="en-GB" smtClean="0"/>
              <a:t>. 14.4)</a:t>
            </a:r>
            <a:endParaRPr lang="en-GB"/>
          </a:p>
        </p:txBody>
      </p:sp>
      <p:sp>
        <p:nvSpPr>
          <p:cNvPr id="3" name="Content Placeholder 2"/>
          <p:cNvSpPr>
            <a:spLocks noGrp="1"/>
          </p:cNvSpPr>
          <p:nvPr>
            <p:ph idx="1"/>
          </p:nvPr>
        </p:nvSpPr>
        <p:spPr>
          <a:xfrm>
            <a:off x="931333" y="1117601"/>
            <a:ext cx="11015133" cy="5647266"/>
          </a:xfrm>
        </p:spPr>
        <p:txBody>
          <a:bodyPr>
            <a:normAutofit fontScale="77500" lnSpcReduction="20000"/>
          </a:bodyPr>
          <a:lstStyle/>
          <a:p>
            <a:pPr marL="0" indent="0" algn="just">
              <a:lnSpc>
                <a:spcPct val="170000"/>
              </a:lnSpc>
              <a:buNone/>
            </a:pPr>
            <a:r>
              <a:rPr lang="en-GB"/>
              <a:t>Again, what is my boy Cicero to do? Let him, at any rate, be ever in my bosom and in my arms. I can't write more. A fit of weeping hinders me. I don't know how you have got on; whether you are left in possession of anything, or have been, as I fear, entirely plundered. Piso, as you say, I hope will always be our friend. As to the manumission of the slaves you need not be uneasy. To begin with, the promise made to yours was that you would treat them according as each severally deserved. So far Orpheus has behaved well, besides him no one very markedly so. [...] To return to your advice, that I should keep up my courage and not give up hope of recovering my position, I only wish that there were any good grounds for entertaining such a hope. As it is, when, alas ! shall I get a letter from you? Who will bring it me? I would have waited for it at Brundisium, but the sailors would not allow it, being unwilling to lose a favourable wind. For the rest, put as dignified a face on the matter as you can, my dear Terentia. Our life is over: we have had our day: it is not any fault of ours that has ruined us, but our virtue. I have made no false step, except in not losing my life when I lost my honours. But since our children preferred my living, let us bear everything else, however intolerable. And yet I, who encourage you, cannot encourage myself. I have sent that faithful fellow Clodius Philhetaerus home, because he was hampered with weakness of the eyes. Sallustius seems likely to outdo everybody in his attentions. Pescennius is exceedingly kind to me; and I have hopes that he will always be attentive to you. [...] Take the greatest possible care of your health, and believe me that I am more affected by your distress than my own. My dear Terentia, most faithful and best of wives, and my darling little daughter, and that last hope of my race, Cicero, good-bye!</a:t>
            </a:r>
          </a:p>
          <a:p>
            <a:pPr marL="0" indent="0">
              <a:buNone/>
            </a:pPr>
            <a:endParaRPr lang="en-GB"/>
          </a:p>
        </p:txBody>
      </p:sp>
    </p:spTree>
    <p:extLst>
      <p:ext uri="{BB962C8B-B14F-4D97-AF65-F5344CB8AC3E}">
        <p14:creationId xmlns:p14="http://schemas.microsoft.com/office/powerpoint/2010/main" val="2573855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Vespasian and Antonia Caenis: Suetonius</a:t>
            </a:r>
            <a:endParaRPr lang="en-GB"/>
          </a:p>
        </p:txBody>
      </p:sp>
      <p:sp>
        <p:nvSpPr>
          <p:cNvPr id="6" name="Content Placeholder 5"/>
          <p:cNvSpPr>
            <a:spLocks noGrp="1"/>
          </p:cNvSpPr>
          <p:nvPr>
            <p:ph idx="1"/>
          </p:nvPr>
        </p:nvSpPr>
        <p:spPr/>
        <p:txBody>
          <a:bodyPr/>
          <a:lstStyle/>
          <a:p>
            <a:pPr marL="0" indent="0" algn="just">
              <a:buNone/>
            </a:pPr>
            <a:r>
              <a:rPr lang="en-GB"/>
              <a:t>Meanwhile he took to wife Flavia Domitilla, formerly the mistress of Statilius Capella, a Roman knight of Sabrata in Africa, a woman originally only of Latin </a:t>
            </a:r>
            <a:r>
              <a:rPr lang="en-GB"/>
              <a:t>rank</a:t>
            </a:r>
            <a:r>
              <a:rPr lang="en-GB" smtClean="0"/>
              <a:t>, </a:t>
            </a:r>
            <a:r>
              <a:rPr lang="en-GB"/>
              <a:t>but afterwards declared a </a:t>
            </a:r>
            <a:r>
              <a:rPr lang="en-GB"/>
              <a:t>freeborn </a:t>
            </a:r>
            <a:r>
              <a:rPr lang="en-GB" smtClean="0"/>
              <a:t>citizen </a:t>
            </a:r>
            <a:r>
              <a:rPr lang="en-GB"/>
              <a:t>of Rome in a suit before arbiters, brought by her father Flavius Liberalis, a native of Ferentum and merely a quaestor's clerk. By her he had three children, Titus, Domitian, and Domitilla. He outlived his wife and daughter; in fact lost them both before he became emperor. After the death of his wife he resumed his relations with Caenis, freedwoman and amanuensis of Antonia, and formerly his mistress; and even after he became emperor he treated her almost as a lawful </a:t>
            </a:r>
            <a:r>
              <a:rPr lang="en-GB"/>
              <a:t>wife</a:t>
            </a:r>
            <a:r>
              <a:rPr lang="en-GB" smtClean="0"/>
              <a:t>. (Suet. </a:t>
            </a:r>
            <a:r>
              <a:rPr lang="en-GB" i="1" smtClean="0"/>
              <a:t>Vesp</a:t>
            </a:r>
            <a:r>
              <a:rPr lang="en-GB"/>
              <a:t>. 3) After despatching any business that came up, he took time for a drive and then for a nap, lying with one of his concubines, of whom he had taken several after the death of Caenis</a:t>
            </a:r>
            <a:r>
              <a:rPr lang="en-GB"/>
              <a:t>. </a:t>
            </a:r>
            <a:r>
              <a:rPr lang="en-GB" smtClean="0"/>
              <a:t>(Suet. </a:t>
            </a:r>
            <a:r>
              <a:rPr lang="en-GB" i="1" smtClean="0"/>
              <a:t>Vesp</a:t>
            </a:r>
            <a:r>
              <a:rPr lang="en-GB" smtClean="0"/>
              <a:t>. 21)</a:t>
            </a:r>
            <a:endParaRPr lang="en-GB"/>
          </a:p>
        </p:txBody>
      </p:sp>
    </p:spTree>
    <p:extLst>
      <p:ext uri="{BB962C8B-B14F-4D97-AF65-F5344CB8AC3E}">
        <p14:creationId xmlns:p14="http://schemas.microsoft.com/office/powerpoint/2010/main" val="1827535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533" y="169333"/>
            <a:ext cx="9601200" cy="1485900"/>
          </a:xfrm>
        </p:spPr>
        <p:txBody>
          <a:bodyPr/>
          <a:lstStyle/>
          <a:p>
            <a:r>
              <a:rPr lang="en-GB" smtClean="0"/>
              <a:t>Vespasian and Antonia Caenis:</a:t>
            </a:r>
            <a:br>
              <a:rPr lang="en-GB" smtClean="0"/>
            </a:br>
            <a:r>
              <a:rPr lang="en-GB" smtClean="0"/>
              <a:t>Cassius Dio 66.14</a:t>
            </a:r>
            <a:endParaRPr lang="en-GB"/>
          </a:p>
        </p:txBody>
      </p:sp>
      <p:sp>
        <p:nvSpPr>
          <p:cNvPr id="3" name="Content Placeholder 2"/>
          <p:cNvSpPr>
            <a:spLocks noGrp="1"/>
          </p:cNvSpPr>
          <p:nvPr>
            <p:ph idx="1"/>
          </p:nvPr>
        </p:nvSpPr>
        <p:spPr>
          <a:xfrm>
            <a:off x="1261533" y="1532465"/>
            <a:ext cx="10566400" cy="4961467"/>
          </a:xfrm>
        </p:spPr>
        <p:txBody>
          <a:bodyPr>
            <a:normAutofit fontScale="85000" lnSpcReduction="20000"/>
          </a:bodyPr>
          <a:lstStyle/>
          <a:p>
            <a:pPr marL="0" indent="0" algn="just">
              <a:lnSpc>
                <a:spcPct val="170000"/>
              </a:lnSpc>
              <a:buNone/>
            </a:pPr>
            <a:r>
              <a:rPr lang="en-GB"/>
              <a:t> It was at this time that Caenis, the concubine of Vespasian, died. I mention her because she was exceedingly faithful and was gifted with a most excellent memory. Here is an illustration. Her mistress Antonia, the mother of Claudius, had once employed her as secretary in writing a secret letter to Tiberius </a:t>
            </a:r>
            <a:r>
              <a:rPr lang="en-GB"/>
              <a:t>about </a:t>
            </a:r>
            <a:r>
              <a:rPr lang="en-GB" smtClean="0"/>
              <a:t>Sejanus </a:t>
            </a:r>
            <a:r>
              <a:rPr lang="en-GB"/>
              <a:t>and had immediately ordered the message to be erased, in order that no trace of it might be left. Thereupon she replied: "It is useless, mistress, for you to give this command; for not only this but as whatever else you dictate to me I always carry in my mind and it can never be </a:t>
            </a:r>
            <a:r>
              <a:rPr lang="en-GB"/>
              <a:t>erased</a:t>
            </a:r>
            <a:r>
              <a:rPr lang="en-GB" smtClean="0"/>
              <a:t>." </a:t>
            </a:r>
            <a:r>
              <a:rPr lang="en-GB"/>
              <a:t>And not only for this reason does she seem to me to have been a remarkable woman, but also because Vespasian took such excessive delight in her. This gave her the greatest influence and she amassed untold wealth, so that it </a:t>
            </a:r>
            <a:r>
              <a:rPr lang="en-GB"/>
              <a:t>was </a:t>
            </a:r>
            <a:r>
              <a:rPr lang="en-GB" smtClean="0"/>
              <a:t>even thought </a:t>
            </a:r>
            <a:r>
              <a:rPr lang="en-GB"/>
              <a:t>that he made money through Caenis herself as his intermediary. For she received vast sums from many sources, sometimes selling governorships, sometimes procuratorships, generalships and priesthoods, and in some instance even imperial </a:t>
            </a:r>
            <a:r>
              <a:rPr lang="en-GB"/>
              <a:t>decisions</a:t>
            </a:r>
            <a:r>
              <a:rPr lang="en-GB" smtClean="0"/>
              <a:t>. </a:t>
            </a:r>
            <a:r>
              <a:rPr lang="en-GB"/>
              <a:t>For although Vespasian killed no one on account of his money, he did spare the lives of many who gave it; and while it was Caenis who received the money, people suspected that Vespasian willingly allowed her to do as she </a:t>
            </a:r>
            <a:r>
              <a:rPr lang="en-GB"/>
              <a:t>did</a:t>
            </a:r>
            <a:r>
              <a:rPr lang="en-GB" smtClean="0"/>
              <a:t>. </a:t>
            </a:r>
            <a:endParaRPr lang="en-GB"/>
          </a:p>
        </p:txBody>
      </p:sp>
    </p:spTree>
    <p:extLst>
      <p:ext uri="{BB962C8B-B14F-4D97-AF65-F5344CB8AC3E}">
        <p14:creationId xmlns:p14="http://schemas.microsoft.com/office/powerpoint/2010/main" val="3747296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067" y="287867"/>
            <a:ext cx="9601200" cy="1485900"/>
          </a:xfrm>
        </p:spPr>
        <p:txBody>
          <a:bodyPr/>
          <a:lstStyle/>
          <a:p>
            <a:r>
              <a:rPr lang="en-GB" smtClean="0"/>
              <a:t>Flirtation scenes: dreaming of love</a:t>
            </a:r>
            <a:endParaRPr lang="en-GB"/>
          </a:p>
        </p:txBody>
      </p:sp>
      <p:pic>
        <p:nvPicPr>
          <p:cNvPr id="7" name="Content Placeholder 6"/>
          <p:cNvPicPr>
            <a:picLocks noGrp="1" noChangeAspect="1"/>
          </p:cNvPicPr>
          <p:nvPr>
            <p:ph sz="half" idx="1"/>
          </p:nvPr>
        </p:nvPicPr>
        <p:blipFill>
          <a:blip r:embed="rId2"/>
          <a:stretch>
            <a:fillRect/>
          </a:stretch>
        </p:blipFill>
        <p:spPr>
          <a:xfrm>
            <a:off x="1371600" y="1579233"/>
            <a:ext cx="7323667" cy="3586692"/>
          </a:xfrm>
          <a:prstGeom prst="rect">
            <a:avLst/>
          </a:prstGeom>
        </p:spPr>
      </p:pic>
      <p:pic>
        <p:nvPicPr>
          <p:cNvPr id="6" name="Content Placeholder 5"/>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1236" r="26254"/>
          <a:stretch/>
        </p:blipFill>
        <p:spPr>
          <a:xfrm>
            <a:off x="9491167" y="0"/>
            <a:ext cx="2700833" cy="6858000"/>
          </a:xfrm>
        </p:spPr>
      </p:pic>
      <p:sp>
        <p:nvSpPr>
          <p:cNvPr id="8" name="TextBox 7"/>
          <p:cNvSpPr txBox="1"/>
          <p:nvPr/>
        </p:nvSpPr>
        <p:spPr>
          <a:xfrm>
            <a:off x="1346200" y="5520267"/>
            <a:ext cx="7315200" cy="923330"/>
          </a:xfrm>
          <a:prstGeom prst="rect">
            <a:avLst/>
          </a:prstGeom>
          <a:noFill/>
        </p:spPr>
        <p:txBody>
          <a:bodyPr wrap="square" rtlCol="0">
            <a:spAutoFit/>
          </a:bodyPr>
          <a:lstStyle/>
          <a:p>
            <a:r>
              <a:rPr lang="en-GB" smtClean="0"/>
              <a:t>These examples are all from objects used in the women’s quarters and women’s daily life. These are from Classical Athens but similar motifs are found in e.g. Roman bronze mirrors. </a:t>
            </a:r>
            <a:endParaRPr lang="en-GB"/>
          </a:p>
        </p:txBody>
      </p:sp>
    </p:spTree>
    <p:extLst>
      <p:ext uri="{BB962C8B-B14F-4D97-AF65-F5344CB8AC3E}">
        <p14:creationId xmlns:p14="http://schemas.microsoft.com/office/powerpoint/2010/main" val="255526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mtClean="0"/>
              <a:t>Augustan Lovers </a:t>
            </a:r>
            <a:endParaRPr lang="en-GB"/>
          </a:p>
        </p:txBody>
      </p:sp>
      <p:sp>
        <p:nvSpPr>
          <p:cNvPr id="6" name="Text Placeholder 5"/>
          <p:cNvSpPr>
            <a:spLocks noGrp="1"/>
          </p:cNvSpPr>
          <p:nvPr>
            <p:ph type="body" idx="1"/>
          </p:nvPr>
        </p:nvSpPr>
        <p:spPr/>
        <p:txBody>
          <a:bodyPr/>
          <a:lstStyle/>
          <a:p>
            <a:r>
              <a:rPr lang="en-GB" smtClean="0"/>
              <a:t>Planning the presentation </a:t>
            </a:r>
            <a:endParaRPr lang="en-GB"/>
          </a:p>
        </p:txBody>
      </p:sp>
    </p:spTree>
    <p:extLst>
      <p:ext uri="{BB962C8B-B14F-4D97-AF65-F5344CB8AC3E}">
        <p14:creationId xmlns:p14="http://schemas.microsoft.com/office/powerpoint/2010/main" val="1755972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presentation</a:t>
            </a:r>
            <a:endParaRPr lang="en-GB" dirty="0"/>
          </a:p>
        </p:txBody>
      </p:sp>
      <p:sp>
        <p:nvSpPr>
          <p:cNvPr id="3" name="Content Placeholder 2"/>
          <p:cNvSpPr>
            <a:spLocks noGrp="1"/>
          </p:cNvSpPr>
          <p:nvPr>
            <p:ph idx="1"/>
          </p:nvPr>
        </p:nvSpPr>
        <p:spPr/>
        <p:txBody>
          <a:bodyPr/>
          <a:lstStyle/>
          <a:p>
            <a:r>
              <a:rPr lang="en-GB" dirty="0" smtClean="0"/>
              <a:t>A 20 minute presentation of a previously agreed topic relating to four broad subject areas</a:t>
            </a:r>
          </a:p>
          <a:p>
            <a:r>
              <a:rPr lang="en-GB" dirty="0" smtClean="0"/>
              <a:t>It accounts for 50% of the module mark</a:t>
            </a:r>
          </a:p>
          <a:p>
            <a:endParaRPr lang="en-GB" dirty="0"/>
          </a:p>
          <a:p>
            <a:r>
              <a:rPr lang="en-GB" dirty="0" smtClean="0"/>
              <a:t>Scheduling:</a:t>
            </a:r>
          </a:p>
          <a:p>
            <a:pPr lvl="1"/>
            <a:r>
              <a:rPr lang="en-GB" smtClean="0"/>
              <a:t>The exam schedule has just been released and presentations will be scheduled shortly. </a:t>
            </a:r>
            <a:endParaRPr lang="en-GB" dirty="0"/>
          </a:p>
        </p:txBody>
      </p:sp>
    </p:spTree>
    <p:extLst>
      <p:ext uri="{BB962C8B-B14F-4D97-AF65-F5344CB8AC3E}">
        <p14:creationId xmlns:p14="http://schemas.microsoft.com/office/powerpoint/2010/main" val="7994051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topics</a:t>
            </a:r>
            <a:endParaRPr lang="en-GB" dirty="0"/>
          </a:p>
        </p:txBody>
      </p:sp>
      <p:sp>
        <p:nvSpPr>
          <p:cNvPr id="3" name="Content Placeholder 2"/>
          <p:cNvSpPr>
            <a:spLocks noGrp="1"/>
          </p:cNvSpPr>
          <p:nvPr>
            <p:ph idx="1"/>
          </p:nvPr>
        </p:nvSpPr>
        <p:spPr/>
        <p:txBody>
          <a:bodyPr/>
          <a:lstStyle/>
          <a:p>
            <a:r>
              <a:rPr lang="en-GB" dirty="0" smtClean="0"/>
              <a:t>The technical side of the presentation is important </a:t>
            </a:r>
          </a:p>
          <a:p>
            <a:r>
              <a:rPr lang="en-GB" dirty="0" smtClean="0"/>
              <a:t>…but the academic content of your presentation is crucial</a:t>
            </a:r>
            <a:endParaRPr lang="en-GB" dirty="0"/>
          </a:p>
        </p:txBody>
      </p:sp>
    </p:spTree>
    <p:extLst>
      <p:ext uri="{BB962C8B-B14F-4D97-AF65-F5344CB8AC3E}">
        <p14:creationId xmlns:p14="http://schemas.microsoft.com/office/powerpoint/2010/main" val="7009938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Presentation is not Easier!</a:t>
            </a:r>
            <a:endParaRPr lang="en-GB" dirty="0"/>
          </a:p>
        </p:txBody>
      </p:sp>
      <p:sp>
        <p:nvSpPr>
          <p:cNvPr id="3" name="Content Placeholder 2"/>
          <p:cNvSpPr>
            <a:spLocks noGrp="1"/>
          </p:cNvSpPr>
          <p:nvPr>
            <p:ph idx="1"/>
          </p:nvPr>
        </p:nvSpPr>
        <p:spPr/>
        <p:txBody>
          <a:bodyPr>
            <a:normAutofit/>
          </a:bodyPr>
          <a:lstStyle/>
          <a:p>
            <a:r>
              <a:rPr lang="en-GB" dirty="0" smtClean="0"/>
              <a:t>The same demands on academic acumen applies to an orally presented paper as it does to an essay</a:t>
            </a:r>
          </a:p>
          <a:p>
            <a:r>
              <a:rPr lang="en-GB" dirty="0" smtClean="0"/>
              <a:t>This means that you need to meet the same standards as regards</a:t>
            </a:r>
          </a:p>
          <a:p>
            <a:pPr lvl="1"/>
            <a:r>
              <a:rPr lang="en-GB" dirty="0" smtClean="0"/>
              <a:t>Use of primary sources</a:t>
            </a:r>
          </a:p>
          <a:p>
            <a:pPr lvl="1"/>
            <a:r>
              <a:rPr lang="en-GB" dirty="0" smtClean="0"/>
              <a:t>Use of secondary sources</a:t>
            </a:r>
          </a:p>
          <a:p>
            <a:pPr lvl="1"/>
            <a:r>
              <a:rPr lang="en-GB" dirty="0" smtClean="0"/>
              <a:t>Contextualisation</a:t>
            </a:r>
          </a:p>
          <a:p>
            <a:pPr lvl="1"/>
            <a:r>
              <a:rPr lang="en-GB" dirty="0" smtClean="0"/>
              <a:t>Critical engagement</a:t>
            </a:r>
            <a:endParaRPr lang="en-GB" dirty="0"/>
          </a:p>
        </p:txBody>
      </p:sp>
    </p:spTree>
    <p:extLst>
      <p:ext uri="{BB962C8B-B14F-4D97-AF65-F5344CB8AC3E}">
        <p14:creationId xmlns:p14="http://schemas.microsoft.com/office/powerpoint/2010/main" val="2986306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Context when doing a close reading</a:t>
            </a:r>
            <a:endParaRPr lang="en-GB" dirty="0"/>
          </a:p>
        </p:txBody>
      </p:sp>
      <p:sp>
        <p:nvSpPr>
          <p:cNvPr id="3" name="Content Placeholder 2"/>
          <p:cNvSpPr>
            <a:spLocks noGrp="1"/>
          </p:cNvSpPr>
          <p:nvPr>
            <p:ph idx="1"/>
          </p:nvPr>
        </p:nvSpPr>
        <p:spPr/>
        <p:txBody>
          <a:bodyPr>
            <a:normAutofit/>
          </a:bodyPr>
          <a:lstStyle/>
          <a:p>
            <a:r>
              <a:rPr lang="en-GB" dirty="0" smtClean="0"/>
              <a:t>Especially when doing a close reading of a single poem, contextualisation takes significant work</a:t>
            </a:r>
          </a:p>
          <a:p>
            <a:r>
              <a:rPr lang="en-GB" dirty="0" smtClean="0"/>
              <a:t>You cannot limit yourself to a reading (however ingenious) of one single poem</a:t>
            </a:r>
          </a:p>
          <a:p>
            <a:r>
              <a:rPr lang="en-GB" dirty="0" smtClean="0"/>
              <a:t>You need to put the poem in the context of elegy as a whole</a:t>
            </a:r>
          </a:p>
          <a:p>
            <a:r>
              <a:rPr lang="en-GB" dirty="0" smtClean="0"/>
              <a:t>This applies both to your work with the primary source and with secondary literature</a:t>
            </a:r>
            <a:endParaRPr lang="en-GB" dirty="0"/>
          </a:p>
        </p:txBody>
      </p:sp>
    </p:spTree>
    <p:extLst>
      <p:ext uri="{BB962C8B-B14F-4D97-AF65-F5344CB8AC3E}">
        <p14:creationId xmlns:p14="http://schemas.microsoft.com/office/powerpoint/2010/main" val="4187640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Engaging with scholarship</a:t>
            </a:r>
            <a:endParaRPr lang="en-GB" dirty="0"/>
          </a:p>
        </p:txBody>
      </p:sp>
      <p:sp>
        <p:nvSpPr>
          <p:cNvPr id="3" name="Content Placeholder 2"/>
          <p:cNvSpPr>
            <a:spLocks noGrp="1"/>
          </p:cNvSpPr>
          <p:nvPr>
            <p:ph idx="1"/>
          </p:nvPr>
        </p:nvSpPr>
        <p:spPr>
          <a:xfrm>
            <a:off x="1981200" y="1600200"/>
            <a:ext cx="8229600" cy="4781128"/>
          </a:xfrm>
        </p:spPr>
        <p:txBody>
          <a:bodyPr>
            <a:normAutofit fontScale="92500" lnSpcReduction="20000"/>
          </a:bodyPr>
          <a:lstStyle/>
          <a:p>
            <a:r>
              <a:rPr lang="en-GB" dirty="0" smtClean="0"/>
              <a:t>How does your reading draw on and fit in with overarching debates/discussions/trends in elegy research?</a:t>
            </a:r>
          </a:p>
          <a:p>
            <a:pPr lvl="1"/>
            <a:r>
              <a:rPr lang="en-GB" dirty="0" smtClean="0"/>
              <a:t>Consider things like:</a:t>
            </a:r>
          </a:p>
          <a:p>
            <a:pPr lvl="2"/>
            <a:r>
              <a:rPr lang="en-GB" dirty="0" smtClean="0"/>
              <a:t>Are you influenced, explicitly or implicitly, by discussions of the fictional nature of the </a:t>
            </a:r>
            <a:r>
              <a:rPr lang="en-GB" dirty="0" err="1" smtClean="0"/>
              <a:t>puella</a:t>
            </a:r>
            <a:r>
              <a:rPr lang="en-GB" dirty="0" smtClean="0"/>
              <a:t>? </a:t>
            </a:r>
          </a:p>
          <a:p>
            <a:pPr lvl="3"/>
            <a:r>
              <a:rPr lang="en-GB" dirty="0" smtClean="0"/>
              <a:t>Does the work you’re using stem from the revival in elegy scholarship in the 1990s? </a:t>
            </a:r>
          </a:p>
          <a:p>
            <a:pPr lvl="2"/>
            <a:r>
              <a:rPr lang="en-GB" dirty="0" smtClean="0"/>
              <a:t>To what extent does the discussion of politics in elegy matter to your reading? </a:t>
            </a:r>
          </a:p>
          <a:p>
            <a:pPr lvl="2"/>
            <a:r>
              <a:rPr lang="en-GB" dirty="0" smtClean="0"/>
              <a:t>What scholars on elegy do you like? To whom are your readings complementary?</a:t>
            </a:r>
          </a:p>
          <a:p>
            <a:r>
              <a:rPr lang="en-GB" dirty="0" smtClean="0"/>
              <a:t>Essay feedback will be </a:t>
            </a:r>
            <a:r>
              <a:rPr lang="en-GB" smtClean="0"/>
              <a:t>available </a:t>
            </a:r>
            <a:r>
              <a:rPr lang="en-GB" smtClean="0"/>
              <a:t>at the latest by the beginning of next week</a:t>
            </a:r>
            <a:r>
              <a:rPr lang="en-GB" smtClean="0"/>
              <a:t>. </a:t>
            </a:r>
            <a:r>
              <a:rPr lang="en-GB" dirty="0" smtClean="0"/>
              <a:t>If your essay feedback suggests you need more work in this area, </a:t>
            </a:r>
            <a:r>
              <a:rPr lang="en-GB" u="sng" dirty="0" smtClean="0">
                <a:solidFill>
                  <a:srgbClr val="FF0000"/>
                </a:solidFill>
              </a:rPr>
              <a:t>do it</a:t>
            </a:r>
          </a:p>
          <a:p>
            <a:pPr lvl="1"/>
            <a:r>
              <a:rPr lang="en-GB" dirty="0" smtClean="0">
                <a:solidFill>
                  <a:srgbClr val="FF0000"/>
                </a:solidFill>
              </a:rPr>
              <a:t>This means your preparation for the presentation may encompass work on much more than the very limited presentation topic</a:t>
            </a:r>
          </a:p>
          <a:p>
            <a:pPr lvl="1"/>
            <a:r>
              <a:rPr lang="en-GB" dirty="0" smtClean="0">
                <a:solidFill>
                  <a:srgbClr val="FF0000"/>
                </a:solidFill>
              </a:rPr>
              <a:t>For a presentation you always need to have an answer to the random question only tangentially related to your reading up your sleeve</a:t>
            </a:r>
          </a:p>
        </p:txBody>
      </p:sp>
    </p:spTree>
    <p:extLst>
      <p:ext uri="{BB962C8B-B14F-4D97-AF65-F5344CB8AC3E}">
        <p14:creationId xmlns:p14="http://schemas.microsoft.com/office/powerpoint/2010/main" val="2575754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do it</a:t>
            </a:r>
            <a:endParaRPr lang="en-GB" dirty="0"/>
          </a:p>
        </p:txBody>
      </p:sp>
      <p:sp>
        <p:nvSpPr>
          <p:cNvPr id="3" name="Content Placeholder 2"/>
          <p:cNvSpPr>
            <a:spLocks noGrp="1"/>
          </p:cNvSpPr>
          <p:nvPr>
            <p:ph idx="1"/>
          </p:nvPr>
        </p:nvSpPr>
        <p:spPr/>
        <p:txBody>
          <a:bodyPr>
            <a:normAutofit/>
          </a:bodyPr>
          <a:lstStyle/>
          <a:p>
            <a:r>
              <a:rPr lang="en-GB" dirty="0" smtClean="0"/>
              <a:t>One way: Position yourself early: “I’ve been influenced by…”, “my interest in this poem was partly created by reading (insert scholar name)…” – include references on the </a:t>
            </a:r>
            <a:r>
              <a:rPr lang="en-GB" dirty="0" err="1" smtClean="0"/>
              <a:t>handout</a:t>
            </a:r>
            <a:r>
              <a:rPr lang="en-GB" dirty="0" smtClean="0"/>
              <a:t>/</a:t>
            </a:r>
            <a:r>
              <a:rPr lang="en-GB" dirty="0" err="1" smtClean="0"/>
              <a:t>ppt</a:t>
            </a:r>
            <a:endParaRPr lang="en-GB" dirty="0" smtClean="0"/>
          </a:p>
          <a:p>
            <a:r>
              <a:rPr lang="en-GB" dirty="0" smtClean="0"/>
              <a:t>Another way: Note other readings: e.g. “</a:t>
            </a:r>
            <a:r>
              <a:rPr lang="en-GB" dirty="0" err="1" smtClean="0"/>
              <a:t>Wyke</a:t>
            </a:r>
            <a:r>
              <a:rPr lang="en-GB" dirty="0" smtClean="0"/>
              <a:t>, of course, has used this poem in a different way…” – include references on the </a:t>
            </a:r>
            <a:r>
              <a:rPr lang="en-GB" dirty="0" err="1" smtClean="0"/>
              <a:t>handout</a:t>
            </a:r>
            <a:r>
              <a:rPr lang="en-GB" dirty="0" smtClean="0"/>
              <a:t>/</a:t>
            </a:r>
            <a:r>
              <a:rPr lang="en-GB" dirty="0" err="1" smtClean="0"/>
              <a:t>ppt</a:t>
            </a:r>
            <a:endParaRPr lang="en-GB" dirty="0" smtClean="0"/>
          </a:p>
          <a:p>
            <a:r>
              <a:rPr lang="en-GB" dirty="0" smtClean="0"/>
              <a:t>Yet another way: Engage in direct debate</a:t>
            </a:r>
          </a:p>
          <a:p>
            <a:r>
              <a:rPr lang="en-GB" dirty="0" smtClean="0">
                <a:solidFill>
                  <a:srgbClr val="FF0000"/>
                </a:solidFill>
              </a:rPr>
              <a:t>Please note: A mention on your bibliography is not a get-out clause</a:t>
            </a:r>
            <a:endParaRPr lang="en-GB" dirty="0">
              <a:solidFill>
                <a:srgbClr val="FF0000"/>
              </a:solidFill>
            </a:endParaRPr>
          </a:p>
        </p:txBody>
      </p:sp>
    </p:spTree>
    <p:extLst>
      <p:ext uri="{BB962C8B-B14F-4D97-AF65-F5344CB8AC3E}">
        <p14:creationId xmlns:p14="http://schemas.microsoft.com/office/powerpoint/2010/main" val="374190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Narrow Context</a:t>
            </a:r>
            <a:endParaRPr lang="en-GB" dirty="0"/>
          </a:p>
        </p:txBody>
      </p:sp>
      <p:sp>
        <p:nvSpPr>
          <p:cNvPr id="3" name="Content Placeholder 2"/>
          <p:cNvSpPr>
            <a:spLocks noGrp="1"/>
          </p:cNvSpPr>
          <p:nvPr>
            <p:ph idx="1"/>
          </p:nvPr>
        </p:nvSpPr>
        <p:spPr>
          <a:xfrm>
            <a:off x="1981200" y="1412777"/>
            <a:ext cx="8229600" cy="4713387"/>
          </a:xfrm>
        </p:spPr>
        <p:txBody>
          <a:bodyPr>
            <a:normAutofit/>
          </a:bodyPr>
          <a:lstStyle/>
          <a:p>
            <a:r>
              <a:rPr lang="en-GB" dirty="0" smtClean="0"/>
              <a:t>How does it fit in with specific readings of your specific sources?</a:t>
            </a:r>
          </a:p>
          <a:p>
            <a:pPr lvl="1"/>
            <a:r>
              <a:rPr lang="en-GB" dirty="0" smtClean="0"/>
              <a:t>This means you need to know who else has worked with this poem, and that you need to acknowledge their work – even if you disagree, or if it takes a completely different approach</a:t>
            </a:r>
          </a:p>
          <a:p>
            <a:pPr lvl="1"/>
            <a:r>
              <a:rPr lang="en-GB" dirty="0" smtClean="0"/>
              <a:t>To do that, you need to be up to date on all research at least on your poet: do an ancient author search on </a:t>
            </a:r>
            <a:r>
              <a:rPr lang="en-GB" dirty="0" err="1" smtClean="0"/>
              <a:t>L’Annee</a:t>
            </a:r>
            <a:r>
              <a:rPr lang="en-GB" dirty="0" smtClean="0"/>
              <a:t> </a:t>
            </a:r>
            <a:r>
              <a:rPr lang="en-GB" dirty="0" err="1" smtClean="0"/>
              <a:t>Philologique</a:t>
            </a:r>
            <a:endParaRPr lang="en-GB" dirty="0" smtClean="0"/>
          </a:p>
          <a:p>
            <a:pPr lvl="1"/>
            <a:r>
              <a:rPr lang="en-GB" dirty="0" smtClean="0"/>
              <a:t>You may also use the </a:t>
            </a:r>
            <a:r>
              <a:rPr lang="en-GB" dirty="0" err="1" smtClean="0"/>
              <a:t>Holzberg</a:t>
            </a:r>
            <a:r>
              <a:rPr lang="en-GB" dirty="0" smtClean="0"/>
              <a:t> bibliographies: here: </a:t>
            </a:r>
            <a:r>
              <a:rPr lang="en-GB" dirty="0" smtClean="0">
                <a:hlinkClick r:id="rId2"/>
              </a:rPr>
              <a:t>http://www.klassphil.uni-muenchen.de/extras/downloads/index.html</a:t>
            </a:r>
            <a:r>
              <a:rPr lang="en-GB" dirty="0" smtClean="0"/>
              <a:t> (scroll down to </a:t>
            </a:r>
            <a:r>
              <a:rPr lang="sv-SE" dirty="0" smtClean="0"/>
              <a:t>Römische Liebeselegie)</a:t>
            </a:r>
            <a:endParaRPr lang="en-GB" dirty="0" smtClean="0"/>
          </a:p>
          <a:p>
            <a:endParaRPr lang="en-GB" dirty="0"/>
          </a:p>
        </p:txBody>
      </p:sp>
    </p:spTree>
    <p:extLst>
      <p:ext uri="{BB962C8B-B14F-4D97-AF65-F5344CB8AC3E}">
        <p14:creationId xmlns:p14="http://schemas.microsoft.com/office/powerpoint/2010/main" val="25275684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dirty="0" smtClean="0"/>
              <a:t>Technical stuff</a:t>
            </a:r>
            <a:endParaRPr lang="en-GB" dirty="0"/>
          </a:p>
        </p:txBody>
      </p:sp>
      <p:sp>
        <p:nvSpPr>
          <p:cNvPr id="3" name="Content Placeholder 2"/>
          <p:cNvSpPr>
            <a:spLocks noGrp="1"/>
          </p:cNvSpPr>
          <p:nvPr>
            <p:ph idx="1"/>
          </p:nvPr>
        </p:nvSpPr>
        <p:spPr/>
        <p:txBody>
          <a:bodyPr>
            <a:normAutofit/>
          </a:bodyPr>
          <a:lstStyle/>
          <a:p>
            <a:r>
              <a:rPr lang="sv-SE" dirty="0" smtClean="0"/>
              <a:t>The marking criteria stress the importance of time keeping, audience engagement and the use of visual aids</a:t>
            </a:r>
          </a:p>
          <a:p>
            <a:r>
              <a:rPr lang="sv-SE" dirty="0" smtClean="0"/>
              <a:t>For our subject, a clear handout may be as helpful as a powerpoint</a:t>
            </a:r>
          </a:p>
          <a:p>
            <a:r>
              <a:rPr lang="sv-SE" dirty="0" smtClean="0"/>
              <a:t>You may need to use a combination</a:t>
            </a:r>
          </a:p>
          <a:p>
            <a:pPr lvl="1"/>
            <a:r>
              <a:rPr lang="sv-SE" dirty="0" smtClean="0"/>
              <a:t>Cf. research papers</a:t>
            </a:r>
          </a:p>
          <a:p>
            <a:r>
              <a:rPr lang="sv-SE" dirty="0" smtClean="0"/>
              <a:t>Above all, doing a good presentation takes practice!!</a:t>
            </a:r>
            <a:endParaRPr lang="en-GB" dirty="0"/>
          </a:p>
        </p:txBody>
      </p:sp>
    </p:spTree>
    <p:extLst>
      <p:ext uri="{BB962C8B-B14F-4D97-AF65-F5344CB8AC3E}">
        <p14:creationId xmlns:p14="http://schemas.microsoft.com/office/powerpoint/2010/main" val="705882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preparing</a:t>
            </a:r>
            <a:endParaRPr lang="en-GB" dirty="0"/>
          </a:p>
        </p:txBody>
      </p:sp>
    </p:spTree>
    <p:extLst>
      <p:ext uri="{BB962C8B-B14F-4D97-AF65-F5344CB8AC3E}">
        <p14:creationId xmlns:p14="http://schemas.microsoft.com/office/powerpoint/2010/main" val="970975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Preparation and timing</a:t>
            </a:r>
            <a:endParaRPr lang="en-GB" dirty="0"/>
          </a:p>
        </p:txBody>
      </p:sp>
      <p:sp>
        <p:nvSpPr>
          <p:cNvPr id="5" name="Content Placeholder 4"/>
          <p:cNvSpPr>
            <a:spLocks noGrp="1"/>
          </p:cNvSpPr>
          <p:nvPr>
            <p:ph idx="1"/>
          </p:nvPr>
        </p:nvSpPr>
        <p:spPr/>
        <p:txBody>
          <a:bodyPr/>
          <a:lstStyle/>
          <a:p>
            <a:r>
              <a:rPr lang="en-GB" dirty="0" smtClean="0"/>
              <a:t>You need to have mock presented your presentation several times</a:t>
            </a:r>
          </a:p>
          <a:p>
            <a:pPr lvl="1"/>
            <a:r>
              <a:rPr lang="en-GB" dirty="0" smtClean="0"/>
              <a:t>To time it. One iteration does not provide you with correct timing of the content</a:t>
            </a:r>
          </a:p>
          <a:p>
            <a:pPr lvl="1"/>
            <a:r>
              <a:rPr lang="en-GB" dirty="0" smtClean="0"/>
              <a:t>To know it as well as possible. you should not learn it by heart but you should not be surprised by it</a:t>
            </a:r>
            <a:endParaRPr lang="en-GB" dirty="0"/>
          </a:p>
        </p:txBody>
      </p:sp>
    </p:spTree>
    <p:extLst>
      <p:ext uri="{BB962C8B-B14F-4D97-AF65-F5344CB8AC3E}">
        <p14:creationId xmlns:p14="http://schemas.microsoft.com/office/powerpoint/2010/main" val="40322781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time your presentation</a:t>
            </a:r>
            <a:endParaRPr lang="en-GB" dirty="0"/>
          </a:p>
        </p:txBody>
      </p:sp>
      <p:sp>
        <p:nvSpPr>
          <p:cNvPr id="3" name="Content Placeholder 2"/>
          <p:cNvSpPr>
            <a:spLocks noGrp="1"/>
          </p:cNvSpPr>
          <p:nvPr>
            <p:ph idx="1"/>
          </p:nvPr>
        </p:nvSpPr>
        <p:spPr/>
        <p:txBody>
          <a:bodyPr>
            <a:normAutofit/>
          </a:bodyPr>
          <a:lstStyle/>
          <a:p>
            <a:r>
              <a:rPr lang="en-GB" dirty="0" smtClean="0"/>
              <a:t>Present it!</a:t>
            </a:r>
          </a:p>
          <a:p>
            <a:r>
              <a:rPr lang="en-GB" dirty="0" smtClean="0"/>
              <a:t>Do not simply read out loud.</a:t>
            </a:r>
          </a:p>
          <a:p>
            <a:r>
              <a:rPr lang="en-GB" dirty="0" smtClean="0"/>
              <a:t>Try to create a similar environment (i.e. use a loud voice and try to have an audience)</a:t>
            </a:r>
          </a:p>
          <a:p>
            <a:r>
              <a:rPr lang="en-GB" dirty="0" smtClean="0"/>
              <a:t>If you are using a PowerPoint, have it open and move the slides along as you would normally.</a:t>
            </a:r>
          </a:p>
          <a:p>
            <a:r>
              <a:rPr lang="en-GB" dirty="0" smtClean="0"/>
              <a:t>Time it several times, so that you have an accurate timing of it.</a:t>
            </a:r>
            <a:endParaRPr lang="en-GB" dirty="0"/>
          </a:p>
        </p:txBody>
      </p:sp>
    </p:spTree>
    <p:extLst>
      <p:ext uri="{BB962C8B-B14F-4D97-AF65-F5344CB8AC3E}">
        <p14:creationId xmlns:p14="http://schemas.microsoft.com/office/powerpoint/2010/main" val="3793064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to time</a:t>
            </a:r>
            <a:endParaRPr lang="en-GB" dirty="0"/>
          </a:p>
        </p:txBody>
      </p:sp>
      <p:sp>
        <p:nvSpPr>
          <p:cNvPr id="3" name="Content Placeholder 2"/>
          <p:cNvSpPr>
            <a:spLocks noGrp="1"/>
          </p:cNvSpPr>
          <p:nvPr>
            <p:ph idx="1"/>
          </p:nvPr>
        </p:nvSpPr>
        <p:spPr/>
        <p:txBody>
          <a:bodyPr/>
          <a:lstStyle/>
          <a:p>
            <a:r>
              <a:rPr lang="en-GB" dirty="0" smtClean="0"/>
              <a:t>In your notes/script, you should have progress points regarding time.</a:t>
            </a:r>
          </a:p>
          <a:p>
            <a:r>
              <a:rPr lang="en-GB" dirty="0" smtClean="0"/>
              <a:t>So you will know if you are on time, going fast or slow and hence can adjust your pace.</a:t>
            </a:r>
            <a:endParaRPr lang="en-GB" dirty="0"/>
          </a:p>
        </p:txBody>
      </p:sp>
    </p:spTree>
    <p:extLst>
      <p:ext uri="{BB962C8B-B14F-4D97-AF65-F5344CB8AC3E}">
        <p14:creationId xmlns:p14="http://schemas.microsoft.com/office/powerpoint/2010/main" val="3679537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or notes?</a:t>
            </a:r>
            <a:endParaRPr lang="en-GB" dirty="0"/>
          </a:p>
        </p:txBody>
      </p:sp>
      <p:sp>
        <p:nvSpPr>
          <p:cNvPr id="3" name="Content Placeholder 2"/>
          <p:cNvSpPr>
            <a:spLocks noGrp="1"/>
          </p:cNvSpPr>
          <p:nvPr>
            <p:ph idx="1"/>
          </p:nvPr>
        </p:nvSpPr>
        <p:spPr/>
        <p:txBody>
          <a:bodyPr/>
          <a:lstStyle/>
          <a:p>
            <a:r>
              <a:rPr lang="en-GB" dirty="0" smtClean="0"/>
              <a:t>This depends on what you are most comfortable with.</a:t>
            </a:r>
          </a:p>
          <a:p>
            <a:r>
              <a:rPr lang="en-GB" dirty="0" smtClean="0"/>
              <a:t>If you think you will be ok with notes, then use notes.</a:t>
            </a:r>
          </a:p>
          <a:p>
            <a:r>
              <a:rPr lang="en-GB" dirty="0" smtClean="0"/>
              <a:t>If you think that you are better off with a script, then use a script.</a:t>
            </a:r>
          </a:p>
          <a:p>
            <a:r>
              <a:rPr lang="en-GB" dirty="0" smtClean="0"/>
              <a:t>BE careful. If you are using notes, make certain that you time yourself very carefully. </a:t>
            </a:r>
            <a:endParaRPr lang="en-GB" dirty="0"/>
          </a:p>
        </p:txBody>
      </p:sp>
    </p:spTree>
    <p:extLst>
      <p:ext uri="{BB962C8B-B14F-4D97-AF65-F5344CB8AC3E}">
        <p14:creationId xmlns:p14="http://schemas.microsoft.com/office/powerpoint/2010/main" val="4264775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have a script…</a:t>
            </a:r>
            <a:endParaRPr lang="en-GB" dirty="0"/>
          </a:p>
        </p:txBody>
      </p:sp>
      <p:sp>
        <p:nvSpPr>
          <p:cNvPr id="3" name="Content Placeholder 2"/>
          <p:cNvSpPr>
            <a:spLocks noGrp="1"/>
          </p:cNvSpPr>
          <p:nvPr>
            <p:ph idx="1"/>
          </p:nvPr>
        </p:nvSpPr>
        <p:spPr/>
        <p:txBody>
          <a:bodyPr/>
          <a:lstStyle/>
          <a:p>
            <a:r>
              <a:rPr lang="en-GB" dirty="0" smtClean="0"/>
              <a:t>Use a large font.</a:t>
            </a:r>
          </a:p>
          <a:p>
            <a:r>
              <a:rPr lang="en-GB" dirty="0" smtClean="0"/>
              <a:t>Page numbers are essential.</a:t>
            </a:r>
          </a:p>
          <a:p>
            <a:r>
              <a:rPr lang="en-GB" dirty="0" smtClean="0"/>
              <a:t>Use more paragraphs than usually, so that you don’t lose your place.</a:t>
            </a:r>
          </a:p>
          <a:p>
            <a:r>
              <a:rPr lang="en-GB" dirty="0" smtClean="0"/>
              <a:t>Put in directions for yourself and your listeners in relation to </a:t>
            </a:r>
            <a:r>
              <a:rPr lang="en-GB" dirty="0" err="1" smtClean="0"/>
              <a:t>ppt</a:t>
            </a:r>
            <a:r>
              <a:rPr lang="en-GB" dirty="0" smtClean="0"/>
              <a:t> or handout.</a:t>
            </a:r>
            <a:endParaRPr lang="en-GB" dirty="0"/>
          </a:p>
        </p:txBody>
      </p:sp>
    </p:spTree>
    <p:extLst>
      <p:ext uri="{BB962C8B-B14F-4D97-AF65-F5344CB8AC3E}">
        <p14:creationId xmlns:p14="http://schemas.microsoft.com/office/powerpoint/2010/main" val="34745059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have notes…</a:t>
            </a:r>
            <a:endParaRPr lang="en-GB" dirty="0"/>
          </a:p>
        </p:txBody>
      </p:sp>
      <p:sp>
        <p:nvSpPr>
          <p:cNvPr id="3" name="Content Placeholder 2"/>
          <p:cNvSpPr>
            <a:spLocks noGrp="1"/>
          </p:cNvSpPr>
          <p:nvPr>
            <p:ph idx="1"/>
          </p:nvPr>
        </p:nvSpPr>
        <p:spPr/>
        <p:txBody>
          <a:bodyPr/>
          <a:lstStyle/>
          <a:p>
            <a:r>
              <a:rPr lang="en-GB" dirty="0" smtClean="0"/>
              <a:t>Large font again</a:t>
            </a:r>
          </a:p>
          <a:p>
            <a:r>
              <a:rPr lang="en-GB" dirty="0" smtClean="0"/>
              <a:t>Page numbers too</a:t>
            </a:r>
          </a:p>
          <a:p>
            <a:r>
              <a:rPr lang="en-GB" dirty="0" smtClean="0"/>
              <a:t>Put in directions for yourself and your listeners regarding </a:t>
            </a:r>
            <a:r>
              <a:rPr lang="en-GB" dirty="0" err="1" smtClean="0"/>
              <a:t>ppt</a:t>
            </a:r>
            <a:r>
              <a:rPr lang="en-GB" dirty="0" smtClean="0"/>
              <a:t>/handout</a:t>
            </a:r>
          </a:p>
          <a:p>
            <a:r>
              <a:rPr lang="en-GB" dirty="0" smtClean="0"/>
              <a:t>Your notes must be specific. You need to have everything you need in front of you.</a:t>
            </a:r>
            <a:endParaRPr lang="en-GB" dirty="0"/>
          </a:p>
        </p:txBody>
      </p:sp>
    </p:spTree>
    <p:extLst>
      <p:ext uri="{BB962C8B-B14F-4D97-AF65-F5344CB8AC3E}">
        <p14:creationId xmlns:p14="http://schemas.microsoft.com/office/powerpoint/2010/main" val="1570975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PowerPoint users!</a:t>
            </a:r>
            <a:endParaRPr lang="en-GB" dirty="0"/>
          </a:p>
        </p:txBody>
      </p:sp>
      <p:sp>
        <p:nvSpPr>
          <p:cNvPr id="3" name="Content Placeholder 2"/>
          <p:cNvSpPr>
            <a:spLocks noGrp="1"/>
          </p:cNvSpPr>
          <p:nvPr>
            <p:ph idx="1"/>
          </p:nvPr>
        </p:nvSpPr>
        <p:spPr/>
        <p:txBody>
          <a:bodyPr/>
          <a:lstStyle/>
          <a:p>
            <a:r>
              <a:rPr lang="en-GB" dirty="0" smtClean="0"/>
              <a:t>Put in your script or notes, the precise point where you need to change the slide or click on the mouse for an effect.</a:t>
            </a:r>
            <a:endParaRPr lang="en-GB" dirty="0"/>
          </a:p>
        </p:txBody>
      </p:sp>
    </p:spTree>
    <p:extLst>
      <p:ext uri="{BB962C8B-B14F-4D97-AF65-F5344CB8AC3E}">
        <p14:creationId xmlns:p14="http://schemas.microsoft.com/office/powerpoint/2010/main" val="1177162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voice</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827154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Slow or Fast?</a:t>
            </a:r>
            <a:endParaRPr lang="en-GB" dirty="0"/>
          </a:p>
        </p:txBody>
      </p:sp>
      <p:sp>
        <p:nvSpPr>
          <p:cNvPr id="5" name="Content Placeholder 4"/>
          <p:cNvSpPr>
            <a:spLocks noGrp="1"/>
          </p:cNvSpPr>
          <p:nvPr>
            <p:ph idx="1"/>
          </p:nvPr>
        </p:nvSpPr>
        <p:spPr/>
        <p:txBody>
          <a:bodyPr/>
          <a:lstStyle/>
          <a:p>
            <a:r>
              <a:rPr lang="en-GB" dirty="0" smtClean="0"/>
              <a:t>Neither … nor.</a:t>
            </a:r>
          </a:p>
          <a:p>
            <a:r>
              <a:rPr lang="en-GB" dirty="0" smtClean="0"/>
              <a:t>Use the pace that is most comfortable to you and is most understandable to your </a:t>
            </a:r>
            <a:r>
              <a:rPr lang="en-GB" smtClean="0"/>
              <a:t>listeners</a:t>
            </a:r>
            <a:r>
              <a:rPr lang="en-GB" smtClean="0"/>
              <a:t>.</a:t>
            </a:r>
          </a:p>
          <a:p>
            <a:endParaRPr lang="en-GB"/>
          </a:p>
          <a:p>
            <a:r>
              <a:rPr lang="en-GB"/>
              <a:t>Have water with you.</a:t>
            </a:r>
          </a:p>
          <a:p>
            <a:r>
              <a:rPr lang="en-GB"/>
              <a:t>Make sure that you have timed your presentation with adequate water delays.</a:t>
            </a:r>
          </a:p>
          <a:p>
            <a:r>
              <a:rPr lang="en-GB"/>
              <a:t>Train to speak loudly (but you do not need to shout as if you are on the football pitch)</a:t>
            </a:r>
          </a:p>
          <a:p>
            <a:endParaRPr lang="en-GB" dirty="0"/>
          </a:p>
        </p:txBody>
      </p:sp>
    </p:spTree>
    <p:extLst>
      <p:ext uri="{BB962C8B-B14F-4D97-AF65-F5344CB8AC3E}">
        <p14:creationId xmlns:p14="http://schemas.microsoft.com/office/powerpoint/2010/main" val="11473950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monotone!</a:t>
            </a:r>
            <a:endParaRPr lang="en-GB" dirty="0"/>
          </a:p>
        </p:txBody>
      </p:sp>
      <p:sp>
        <p:nvSpPr>
          <p:cNvPr id="3" name="Content Placeholder 2"/>
          <p:cNvSpPr>
            <a:spLocks noGrp="1"/>
          </p:cNvSpPr>
          <p:nvPr>
            <p:ph idx="1"/>
          </p:nvPr>
        </p:nvSpPr>
        <p:spPr/>
        <p:txBody>
          <a:bodyPr/>
          <a:lstStyle/>
          <a:p>
            <a:r>
              <a:rPr lang="en-GB" dirty="0" smtClean="0"/>
              <a:t>Do not present in a monotone.</a:t>
            </a:r>
          </a:p>
          <a:p>
            <a:r>
              <a:rPr lang="en-GB" dirty="0" smtClean="0"/>
              <a:t>Your audience will fall asleep.</a:t>
            </a:r>
          </a:p>
          <a:p>
            <a:r>
              <a:rPr lang="en-GB" dirty="0" smtClean="0"/>
              <a:t>Modulate your voice according to what you are saying.</a:t>
            </a:r>
          </a:p>
          <a:p>
            <a:r>
              <a:rPr lang="en-GB" dirty="0" smtClean="0"/>
              <a:t>Practice modulating your voice, so that it is done automatically.</a:t>
            </a:r>
            <a:endParaRPr lang="en-GB" dirty="0"/>
          </a:p>
        </p:txBody>
      </p:sp>
    </p:spTree>
    <p:extLst>
      <p:ext uri="{BB962C8B-B14F-4D97-AF65-F5344CB8AC3E}">
        <p14:creationId xmlns:p14="http://schemas.microsoft.com/office/powerpoint/2010/main" val="31300599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eyes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0465655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Eye contact</a:t>
            </a:r>
            <a:endParaRPr lang="en-GB" dirty="0"/>
          </a:p>
        </p:txBody>
      </p:sp>
      <p:sp>
        <p:nvSpPr>
          <p:cNvPr id="5" name="Content Placeholder 4"/>
          <p:cNvSpPr>
            <a:spLocks noGrp="1"/>
          </p:cNvSpPr>
          <p:nvPr>
            <p:ph idx="1"/>
          </p:nvPr>
        </p:nvSpPr>
        <p:spPr/>
        <p:txBody>
          <a:bodyPr/>
          <a:lstStyle/>
          <a:p>
            <a:r>
              <a:rPr lang="en-GB" dirty="0" smtClean="0"/>
              <a:t>You need to be able to look at your audience.</a:t>
            </a:r>
          </a:p>
          <a:p>
            <a:r>
              <a:rPr lang="en-GB" dirty="0" smtClean="0"/>
              <a:t>Practice on moving from script/notes to audience and back (without losing your place!)</a:t>
            </a:r>
          </a:p>
          <a:p>
            <a:r>
              <a:rPr lang="en-GB" dirty="0" smtClean="0"/>
              <a:t>Eye-contact is a big part of good presenting!</a:t>
            </a:r>
          </a:p>
          <a:p>
            <a:r>
              <a:rPr lang="en-GB" dirty="0" smtClean="0"/>
              <a:t>Eye-contact keeps your audience connected to you!</a:t>
            </a:r>
            <a:endParaRPr lang="en-GB" dirty="0"/>
          </a:p>
        </p:txBody>
      </p:sp>
    </p:spTree>
    <p:extLst>
      <p:ext uri="{BB962C8B-B14F-4D97-AF65-F5344CB8AC3E}">
        <p14:creationId xmlns:p14="http://schemas.microsoft.com/office/powerpoint/2010/main" val="38471587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on the PowerPoint </a:t>
            </a:r>
            <a:endParaRPr lang="en-GB" dirty="0"/>
          </a:p>
        </p:txBody>
      </p:sp>
      <p:sp>
        <p:nvSpPr>
          <p:cNvPr id="3" name="Content Placeholder 2"/>
          <p:cNvSpPr>
            <a:spLocks noGrp="1"/>
          </p:cNvSpPr>
          <p:nvPr>
            <p:ph idx="1"/>
          </p:nvPr>
        </p:nvSpPr>
        <p:spPr/>
        <p:txBody>
          <a:bodyPr/>
          <a:lstStyle/>
          <a:p>
            <a:r>
              <a:rPr lang="en-GB" dirty="0" smtClean="0"/>
              <a:t>Do not look at your PowerPoint the whole time.</a:t>
            </a:r>
          </a:p>
          <a:p>
            <a:r>
              <a:rPr lang="en-GB" dirty="0" smtClean="0"/>
              <a:t>The PowerPoint is there for your audience, not for you!</a:t>
            </a:r>
          </a:p>
          <a:p>
            <a:r>
              <a:rPr lang="en-GB" dirty="0" smtClean="0"/>
              <a:t>The only reason for you to check the PowerPoint is to check if the slide has changed.</a:t>
            </a:r>
          </a:p>
          <a:p>
            <a:endParaRPr lang="en-GB" dirty="0"/>
          </a:p>
        </p:txBody>
      </p:sp>
    </p:spTree>
    <p:extLst>
      <p:ext uri="{BB962C8B-B14F-4D97-AF65-F5344CB8AC3E}">
        <p14:creationId xmlns:p14="http://schemas.microsoft.com/office/powerpoint/2010/main" val="5733843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hands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8295857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Gestures?</a:t>
            </a:r>
            <a:endParaRPr lang="en-GB" dirty="0"/>
          </a:p>
        </p:txBody>
      </p:sp>
      <p:sp>
        <p:nvSpPr>
          <p:cNvPr id="5" name="Content Placeholder 4"/>
          <p:cNvSpPr>
            <a:spLocks noGrp="1"/>
          </p:cNvSpPr>
          <p:nvPr>
            <p:ph idx="1"/>
          </p:nvPr>
        </p:nvSpPr>
        <p:spPr/>
        <p:txBody>
          <a:bodyPr/>
          <a:lstStyle/>
          <a:p>
            <a:r>
              <a:rPr lang="en-GB" dirty="0" smtClean="0"/>
              <a:t>You can use gestures but only to an extent</a:t>
            </a:r>
          </a:p>
          <a:p>
            <a:r>
              <a:rPr lang="en-GB" dirty="0" smtClean="0"/>
              <a:t>Gestures are there to focus your audience to what you are saying.</a:t>
            </a:r>
          </a:p>
          <a:p>
            <a:r>
              <a:rPr lang="en-GB" dirty="0" smtClean="0"/>
              <a:t>Do not allow them to be distracting or jerky!</a:t>
            </a:r>
            <a:endParaRPr lang="en-GB" dirty="0"/>
          </a:p>
        </p:txBody>
      </p:sp>
    </p:spTree>
    <p:extLst>
      <p:ext uri="{BB962C8B-B14F-4D97-AF65-F5344CB8AC3E}">
        <p14:creationId xmlns:p14="http://schemas.microsoft.com/office/powerpoint/2010/main" val="32867585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feet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8888339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Stand or sit?</a:t>
            </a:r>
            <a:endParaRPr lang="en-GB" dirty="0"/>
          </a:p>
        </p:txBody>
      </p:sp>
      <p:sp>
        <p:nvSpPr>
          <p:cNvPr id="5" name="Content Placeholder 4"/>
          <p:cNvSpPr>
            <a:spLocks noGrp="1"/>
          </p:cNvSpPr>
          <p:nvPr>
            <p:ph idx="1"/>
          </p:nvPr>
        </p:nvSpPr>
        <p:spPr/>
        <p:txBody>
          <a:bodyPr/>
          <a:lstStyle/>
          <a:p>
            <a:r>
              <a:rPr lang="en-GB" dirty="0" smtClean="0"/>
              <a:t>Better to stand than to sit but you can sit if you prefer.</a:t>
            </a:r>
          </a:p>
          <a:p>
            <a:r>
              <a:rPr lang="en-GB" dirty="0" smtClean="0"/>
              <a:t>If you are sitting, make sure that you are presenting yourself to the audience clearly. I.e. do not hunch over your papers trying to hide.</a:t>
            </a:r>
            <a:endParaRPr lang="en-GB" dirty="0"/>
          </a:p>
        </p:txBody>
      </p:sp>
    </p:spTree>
    <p:extLst>
      <p:ext uri="{BB962C8B-B14F-4D97-AF65-F5344CB8AC3E}">
        <p14:creationId xmlns:p14="http://schemas.microsoft.com/office/powerpoint/2010/main" val="31972528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a:t>
            </a:r>
            <a:endParaRPr lang="en-GB" dirty="0"/>
          </a:p>
        </p:txBody>
      </p:sp>
      <p:sp>
        <p:nvSpPr>
          <p:cNvPr id="3" name="Content Placeholder 2"/>
          <p:cNvSpPr>
            <a:spLocks noGrp="1"/>
          </p:cNvSpPr>
          <p:nvPr>
            <p:ph idx="1"/>
          </p:nvPr>
        </p:nvSpPr>
        <p:spPr/>
        <p:txBody>
          <a:bodyPr/>
          <a:lstStyle/>
          <a:p>
            <a:r>
              <a:rPr lang="en-GB" dirty="0" smtClean="0"/>
              <a:t>If you stand, then do not move around or move in place.</a:t>
            </a:r>
          </a:p>
          <a:p>
            <a:r>
              <a:rPr lang="en-GB" dirty="0" smtClean="0"/>
              <a:t>It is distracting.</a:t>
            </a:r>
          </a:p>
          <a:p>
            <a:r>
              <a:rPr lang="en-GB" dirty="0" smtClean="0"/>
              <a:t>Stand on your own two feet and present clearly.</a:t>
            </a:r>
            <a:endParaRPr lang="en-GB" dirty="0"/>
          </a:p>
        </p:txBody>
      </p:sp>
    </p:spTree>
    <p:extLst>
      <p:ext uri="{BB962C8B-B14F-4D97-AF65-F5344CB8AC3E}">
        <p14:creationId xmlns:p14="http://schemas.microsoft.com/office/powerpoint/2010/main" val="20325224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Tips and tricks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1965312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If you cannot look at others…</a:t>
            </a:r>
            <a:endParaRPr lang="en-GB" dirty="0"/>
          </a:p>
        </p:txBody>
      </p:sp>
      <p:sp>
        <p:nvSpPr>
          <p:cNvPr id="5" name="Content Placeholder 4"/>
          <p:cNvSpPr>
            <a:spLocks noGrp="1"/>
          </p:cNvSpPr>
          <p:nvPr>
            <p:ph idx="1"/>
          </p:nvPr>
        </p:nvSpPr>
        <p:spPr/>
        <p:txBody>
          <a:bodyPr/>
          <a:lstStyle/>
          <a:p>
            <a:r>
              <a:rPr lang="en-GB" dirty="0" smtClean="0"/>
              <a:t>If looking at others while you are presenting makes you nervous then:</a:t>
            </a:r>
          </a:p>
          <a:p>
            <a:pPr lvl="1"/>
            <a:r>
              <a:rPr lang="en-GB" dirty="0" smtClean="0"/>
              <a:t>Look at a point immediately over their heads (not too high or it will be noticed).</a:t>
            </a:r>
          </a:p>
          <a:p>
            <a:pPr lvl="1"/>
            <a:r>
              <a:rPr lang="en-GB" dirty="0" smtClean="0"/>
              <a:t>It is the eyes that usually make you nervous, so looking at people’s heads makes them feel you are looking at them but you are not really</a:t>
            </a:r>
            <a:endParaRPr lang="en-GB" dirty="0"/>
          </a:p>
        </p:txBody>
      </p:sp>
    </p:spTree>
    <p:extLst>
      <p:ext uri="{BB962C8B-B14F-4D97-AF65-F5344CB8AC3E}">
        <p14:creationId xmlns:p14="http://schemas.microsoft.com/office/powerpoint/2010/main" val="20897699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get confused</a:t>
            </a:r>
            <a:endParaRPr lang="en-GB" dirty="0"/>
          </a:p>
        </p:txBody>
      </p:sp>
      <p:sp>
        <p:nvSpPr>
          <p:cNvPr id="3" name="Content Placeholder 2"/>
          <p:cNvSpPr>
            <a:spLocks noGrp="1"/>
          </p:cNvSpPr>
          <p:nvPr>
            <p:ph idx="1"/>
          </p:nvPr>
        </p:nvSpPr>
        <p:spPr/>
        <p:txBody>
          <a:bodyPr/>
          <a:lstStyle/>
          <a:p>
            <a:r>
              <a:rPr lang="en-GB" dirty="0" smtClean="0"/>
              <a:t>Stop.</a:t>
            </a:r>
          </a:p>
          <a:p>
            <a:r>
              <a:rPr lang="en-GB" dirty="0" smtClean="0"/>
              <a:t>apologise if the confusion is big.</a:t>
            </a:r>
          </a:p>
          <a:p>
            <a:r>
              <a:rPr lang="en-GB" dirty="0" smtClean="0"/>
              <a:t>Start again from the beginning of the sentence or paragraph.</a:t>
            </a:r>
          </a:p>
          <a:p>
            <a:r>
              <a:rPr lang="sv-SE" smtClean="0"/>
              <a:t>...it’s not necessarily a big deal: all scholars get carried away sometimes!</a:t>
            </a:r>
            <a:endParaRPr lang="en-GB" dirty="0"/>
          </a:p>
        </p:txBody>
      </p:sp>
    </p:spTree>
    <p:extLst>
      <p:ext uri="{BB962C8B-B14F-4D97-AF65-F5344CB8AC3E}">
        <p14:creationId xmlns:p14="http://schemas.microsoft.com/office/powerpoint/2010/main" val="162119650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432A30"/>
      </a:dk2>
      <a:lt2>
        <a:srgbClr val="F2F2F0"/>
      </a:lt2>
      <a:accent1>
        <a:srgbClr val="836C9F"/>
      </a:accent1>
      <a:accent2>
        <a:srgbClr val="BDAB56"/>
      </a:accent2>
      <a:accent3>
        <a:srgbClr val="B0565D"/>
      </a:accent3>
      <a:accent4>
        <a:srgbClr val="55B1BC"/>
      </a:accent4>
      <a:accent5>
        <a:srgbClr val="4D925F"/>
      </a:accent5>
      <a:accent6>
        <a:srgbClr val="E08C4A"/>
      </a:accent6>
      <a:hlink>
        <a:srgbClr val="55B1BC"/>
      </a:hlink>
      <a:folHlink>
        <a:srgbClr val="836C9F"/>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docProps/app.xml><?xml version="1.0" encoding="utf-8"?>
<Properties xmlns="http://schemas.openxmlformats.org/officeDocument/2006/extended-properties" xmlns:vt="http://schemas.openxmlformats.org/officeDocument/2006/docPropsVTypes">
  <Template>TM10001105[[fn=Crop]]</Template>
  <TotalTime>1266</TotalTime>
  <Words>3678</Words>
  <Application>Microsoft Office PowerPoint</Application>
  <PresentationFormat>Widescreen</PresentationFormat>
  <Paragraphs>181</Paragraphs>
  <Slides>49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49</vt:i4>
      </vt:variant>
    </vt:vector>
  </HeadingPairs>
  <TitlesOfParts>
    <vt:vector size="52" baseType="lpstr">
      <vt:lpstr>Arial</vt:lpstr>
      <vt:lpstr>Franklin Gothic Book</vt:lpstr>
      <vt:lpstr>Crop</vt:lpstr>
      <vt:lpstr>Augustan lovers</vt:lpstr>
      <vt:lpstr>Insights into private lives</vt:lpstr>
      <vt:lpstr>The prevalence of love stories in literature</vt:lpstr>
      <vt:lpstr>The purpose of marriage (Aul. Gell. 4.3)</vt:lpstr>
      <vt:lpstr>The purpose of marriage (Aul. Gell.1.6)</vt:lpstr>
      <vt:lpstr>Spousal teamwork in the foundation myths</vt:lpstr>
      <vt:lpstr>The Sabine women in Livy</vt:lpstr>
      <vt:lpstr>Wishes for concordia between the spouses</vt:lpstr>
      <vt:lpstr>Concordia between spouses: Tac. Agr. 6</vt:lpstr>
      <vt:lpstr>Funerary monuments and concordia</vt:lpstr>
      <vt:lpstr>Republican inscriptions commemorating wives</vt:lpstr>
      <vt:lpstr>Slaves and freedmen</vt:lpstr>
      <vt:lpstr>Slaves and freedmen</vt:lpstr>
      <vt:lpstr>Beyond concord: mutual reliance Cicero and Terentia (Ad fam. 14.4)</vt:lpstr>
      <vt:lpstr>Cicero and Terentia (Ad fam. 14.4)</vt:lpstr>
      <vt:lpstr>Vespasian and Antonia Caenis: Suetonius</vt:lpstr>
      <vt:lpstr>Vespasian and Antonia Caenis: Cassius Dio 66.14</vt:lpstr>
      <vt:lpstr>Flirtation scenes: dreaming of love</vt:lpstr>
      <vt:lpstr>Augustan Lovers </vt:lpstr>
      <vt:lpstr>The presentation</vt:lpstr>
      <vt:lpstr>The topics</vt:lpstr>
      <vt:lpstr>A Presentation is not Easier!</vt:lpstr>
      <vt:lpstr>Context when doing a close reading</vt:lpstr>
      <vt:lpstr>Engaging with scholarship</vt:lpstr>
      <vt:lpstr>How to do it</vt:lpstr>
      <vt:lpstr>Narrow Context</vt:lpstr>
      <vt:lpstr>Technical stuff</vt:lpstr>
      <vt:lpstr>preparing</vt:lpstr>
      <vt:lpstr>Preparation and timing</vt:lpstr>
      <vt:lpstr>How to time your presentation</vt:lpstr>
      <vt:lpstr>Keeping to time</vt:lpstr>
      <vt:lpstr>Script or notes?</vt:lpstr>
      <vt:lpstr>If you have a script…</vt:lpstr>
      <vt:lpstr>If you have notes…</vt:lpstr>
      <vt:lpstr>For PowerPoint users!</vt:lpstr>
      <vt:lpstr>voice</vt:lpstr>
      <vt:lpstr>Slow or Fast?</vt:lpstr>
      <vt:lpstr>The monotone!</vt:lpstr>
      <vt:lpstr>eyes</vt:lpstr>
      <vt:lpstr>Eye contact</vt:lpstr>
      <vt:lpstr>Not on the PowerPoint </vt:lpstr>
      <vt:lpstr>hands</vt:lpstr>
      <vt:lpstr>Gestures?</vt:lpstr>
      <vt:lpstr>feet</vt:lpstr>
      <vt:lpstr>Stand or sit?</vt:lpstr>
      <vt:lpstr>Moving…</vt:lpstr>
      <vt:lpstr>Tips and tricks</vt:lpstr>
      <vt:lpstr>If you cannot look at others…</vt:lpstr>
      <vt:lpstr>If you get confused</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3</cp:revision>
  <dcterms:created xsi:type="dcterms:W3CDTF">2016-04-20T11:45:22Z</dcterms:created>
  <dcterms:modified xsi:type="dcterms:W3CDTF">2016-04-21T08:52:03Z</dcterms:modified>
</cp:coreProperties>
</file>