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443" r:id="rId2"/>
    <p:sldId id="451" r:id="rId3"/>
    <p:sldId id="469" r:id="rId4"/>
    <p:sldId id="470" r:id="rId5"/>
    <p:sldId id="467" r:id="rId6"/>
    <p:sldId id="453" r:id="rId7"/>
    <p:sldId id="459" r:id="rId8"/>
    <p:sldId id="464" r:id="rId9"/>
    <p:sldId id="466" r:id="rId10"/>
    <p:sldId id="460" r:id="rId11"/>
    <p:sldId id="461" r:id="rId12"/>
    <p:sldId id="462" r:id="rId13"/>
    <p:sldId id="465" r:id="rId14"/>
    <p:sldId id="463" r:id="rId15"/>
  </p:sldIdLst>
  <p:sldSz cx="12192000" cy="6858000"/>
  <p:notesSz cx="6858000" cy="9144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Calibri Light" panose="020F0302020204030204" pitchFamily="34" charset="0"/>
      <p:regular r:id="rId22"/>
      <p:italic r:id="rId23"/>
    </p:embeddedFont>
    <p:embeddedFont>
      <p:font typeface="Georgia" panose="02040502050405020303" pitchFamily="18" charset="0"/>
      <p:regular r:id="rId24"/>
      <p:bold r:id="rId25"/>
      <p:italic r:id="rId26"/>
      <p:boldItalic r:id="rId27"/>
    </p:embeddedFont>
    <p:embeddedFont>
      <p:font typeface="Sagona ExtraLight" panose="02020303050505020204" pitchFamily="18" charset="0"/>
      <p:regular r:id="rId28"/>
      <p:italic r:id="rId29"/>
    </p:embeddedFont>
    <p:embeddedFont>
      <p:font typeface="Speak Pro" panose="020B0504020101020102" pitchFamily="34" charset="0"/>
      <p:regular r:id="rId30"/>
      <p:bold r:id="rId31"/>
      <p:italic r:id="rId32"/>
      <p:boldItalic r:id="rId33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90" autoAdjust="0"/>
    <p:restoredTop sz="81997" autoAdjust="0"/>
  </p:normalViewPr>
  <p:slideViewPr>
    <p:cSldViewPr snapToGrid="0" snapToObjects="1">
      <p:cViewPr varScale="1">
        <p:scale>
          <a:sx n="76" d="100"/>
          <a:sy n="76" d="100"/>
        </p:scale>
        <p:origin x="588" y="57"/>
      </p:cViewPr>
      <p:guideLst/>
    </p:cSldViewPr>
  </p:slideViewPr>
  <p:outlineViewPr>
    <p:cViewPr>
      <p:scale>
        <a:sx n="33" d="100"/>
        <a:sy n="33" d="100"/>
      </p:scale>
      <p:origin x="0" y="-44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21" Type="http://schemas.openxmlformats.org/officeDocument/2006/relationships/font" Target="fonts/font4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5" Type="http://schemas.openxmlformats.org/officeDocument/2006/relationships/font" Target="fonts/font8.fntdata"/><Relationship Id="rId33" Type="http://schemas.openxmlformats.org/officeDocument/2006/relationships/font" Target="fonts/font16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font" Target="fonts/font15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font" Target="fonts/font1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font" Target="fonts/font13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17359-000A-9044-B834-9FBD0018D5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8B882-BA21-D947-B59A-B375F7B018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95890B-B5F7-47BB-AD03-2F66934E7936}" type="datetime1">
              <a:rPr lang="en-GB" smtClean="0"/>
              <a:t>02/12/2022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9AD5B-1A75-1A4A-8459-A96AB79E9D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C6818-84EB-2D43-AA44-FC64C4595B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B28A1AC-D174-D44D-BB31-612041F19AA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1703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E97CF-47BE-4E56-8867-5B4547E04FFD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B647-C433-47FB-A32A-A6B0297C7E4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5227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07814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08087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43084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49895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169692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537212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237395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8087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76585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946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7A90A1-A930-7E45-A0C6-7B528BC17B68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89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3055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0" y="1720312"/>
            <a:ext cx="609305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249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568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5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4FF4E3-951F-F040-800F-0DDAC2CCC507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22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A80BF1B-7A14-430B-9DF1-A90E1CA0F0FD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1521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A21F7CE-A4E6-574A-B490-8FC4327728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2512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B65938-0EDD-464B-AC01-17656E9F302B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057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91DF7114-976E-3345-A7C4-77F951EA42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40CBD5-F0AF-47A5-97ED-057590559D01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27322" y="1507066"/>
            <a:ext cx="1013437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67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CCA2E80D-B045-2346-9C1F-70BFBD4AF7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0AB12-9A7B-4CBC-BFB2-60F425C1D50C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B4699-8C04-D74B-BFAF-27221E81DEBB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70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15342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1328B3-338C-BB43-A9F5-AACCE2E54E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5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28264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4498670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1928264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327254B-5501-7248-A89F-42912B5A8BD2}"/>
              </a:ext>
            </a:extLst>
          </p:cNvPr>
          <p:cNvCxnSpPr>
            <a:cxnSpLocks/>
          </p:cNvCxnSpPr>
          <p:nvPr userDrawn="1"/>
        </p:nvCxnSpPr>
        <p:spPr>
          <a:xfrm>
            <a:off x="0" y="1405468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005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87" y="0"/>
            <a:ext cx="11067514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4487" y="-1"/>
            <a:ext cx="11067514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4B436F-A511-A141-900B-BA20A19A1BCE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87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A57CAA2-2658-B441-A787-4B54C65D3BF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238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87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608843" y="3482977"/>
            <a:ext cx="10961177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9B33817-49F3-B440-A271-466603AE1964}"/>
              </a:ext>
            </a:extLst>
          </p:cNvPr>
          <p:cNvCxnSpPr>
            <a:cxnSpLocks/>
          </p:cNvCxnSpPr>
          <p:nvPr userDrawn="1"/>
        </p:nvCxnSpPr>
        <p:spPr>
          <a:xfrm>
            <a:off x="0" y="421214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576316B-7498-2E42-9B52-88BF1C9DF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7465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51775DA-49A0-2F4D-9F21-5D20DA6BA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8844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6456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0C0F668-C1BA-A349-A542-9E54E73E8178}"/>
              </a:ext>
            </a:extLst>
          </p:cNvPr>
          <p:cNvCxnSpPr>
            <a:cxnSpLocks/>
          </p:cNvCxnSpPr>
          <p:nvPr userDrawn="1"/>
        </p:nvCxnSpPr>
        <p:spPr>
          <a:xfrm>
            <a:off x="4961621" y="339644"/>
            <a:ext cx="0" cy="2806512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339644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3267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414763-7D4F-994A-AAA9-7DC46C19D816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706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8CFB5E-3ADE-4734-9362-C87DEFA0B627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27321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6796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627322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67963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07371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D5678C-FCEF-426B-BD1B-4B3EB8BB6128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3265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4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3265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28CCA37-00BD-0A43-8647-67DD0510A7E3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1966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C5E112-1A77-4100-A10D-110C68F58880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8164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C5233AE2-5078-C34D-8EAD-6F7B344F52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699EEF-FB75-1A46-B6B6-39CCF65A9EA4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62D062-522F-42F0-888D-56F83698B8CD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9690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588936"/>
            <a:ext cx="11432584" cy="5976637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41291C-383F-CF4B-AB8E-2B40741A62AF}"/>
              </a:ext>
            </a:extLst>
          </p:cNvPr>
          <p:cNvCxnSpPr>
            <a:cxnSpLocks/>
          </p:cNvCxnSpPr>
          <p:nvPr userDrawn="1"/>
        </p:nvCxnSpPr>
        <p:spPr>
          <a:xfrm>
            <a:off x="0" y="292426"/>
            <a:ext cx="1219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34C5937-11C0-4E5A-867C-7AB68EA5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9577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292426"/>
            <a:ext cx="10219457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16C013-C8E5-B44C-B6D6-DE71D0CC52C4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E2D069-321B-434C-BB63-530EE51B6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2183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CA0415B-CCA3-7142-BDAA-6DAC63FB634C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040D77-4CF4-4BFB-9FFB-8C9746D39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2647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A34E77-65E8-214A-93DD-907ECB950F42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15D6B-DF62-4A31-87F3-2084A6C5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78934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2570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B17A1A-1BA7-4598-B97B-4543CDFD6F26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711877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708797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4037ED-B73E-2946-8FAC-2803EA71C585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267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4319" y="1"/>
            <a:ext cx="1105768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368BD9-D2FA-4457-BF34-0B4794DDABB6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394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2000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A1A0D6-8385-49CC-9CD1-FD1A6FA813CD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9E9592-D634-1947-B3FB-EB3B7F16FF28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6D456EAF-F3B8-AF4A-90FF-4B0693C56A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7FB4ADF-1B3E-A442-B2C9-518CBE7637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89966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46059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3354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3355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9C4094-208E-7E4A-848A-F76A1573073A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3550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445942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4418889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5080791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BE71BC7-72EE-294C-9A39-61A77EE295A0}"/>
              </a:ext>
            </a:extLst>
          </p:cNvPr>
          <p:cNvCxnSpPr>
            <a:cxnSpLocks/>
          </p:cNvCxnSpPr>
          <p:nvPr userDrawn="1"/>
        </p:nvCxnSpPr>
        <p:spPr>
          <a:xfrm>
            <a:off x="392623" y="5080791"/>
            <a:ext cx="4609683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38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5581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2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6AC280-5A8D-B048-BECC-9C306F32508F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9061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1F4417F7-7CDE-DF44-9B0E-AC44EE99BF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429000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4090902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F22032-BAB9-744C-B14E-54350BBD1C7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2380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8249B4BA-06C3-4858-A057-B2FD24098A6D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39645"/>
            <a:ext cx="1021945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2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5605550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68305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561099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68305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561099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8305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2257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22570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2257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22570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2257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22570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0044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500441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0044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6500441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0044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500441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8A232C0-1AC5-164D-B8B6-CC8F07CF2E21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307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2E200C6E-6FAB-49D0-B5C8-F7B3EA55D8AD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3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3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3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6472581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6472581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6472581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0267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D2B2CC15-A5D6-7646-B184-255F86FB708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4F03198-901F-4FCE-8BD1-C22FE8354134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10113030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3089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3089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3089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94926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94926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94926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48878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2488784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48878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2488784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48878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2488784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665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766655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76665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766655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76665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766655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604C81-B013-4641-9B16-5E9ECBD30CBA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1681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C76CA39F-4826-EC4A-B911-A0B38E48926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E328C92-D491-4317-8EC5-56D7B7A70FE2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974810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2038081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AF7CBB0-F32C-B84C-AEEA-FA0944BBB865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5857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004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902FA6-24E0-3C4A-8B7A-F529DB122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845A71-C369-2A42-A14F-2BD1985F7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70798-FB93-8742-9A92-FA7A241AFA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02/12/2022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2A715-D537-DD4B-8BE6-1E573155F1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9E735-B191-784C-98F7-65384DACA4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458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3" r:id="rId2"/>
    <p:sldLayoutId id="2147483670" r:id="rId3"/>
    <p:sldLayoutId id="2147483674" r:id="rId4"/>
    <p:sldLayoutId id="2147483676" r:id="rId5"/>
    <p:sldLayoutId id="2147483675" r:id="rId6"/>
    <p:sldLayoutId id="2147483677" r:id="rId7"/>
    <p:sldLayoutId id="2147483678" r:id="rId8"/>
    <p:sldLayoutId id="2147483679" r:id="rId9"/>
    <p:sldLayoutId id="2147483681" r:id="rId10"/>
    <p:sldLayoutId id="2147483682" r:id="rId11"/>
    <p:sldLayoutId id="2147483686" r:id="rId12"/>
    <p:sldLayoutId id="2147483683" r:id="rId13"/>
    <p:sldLayoutId id="2147483685" r:id="rId14"/>
    <p:sldLayoutId id="2147483684" r:id="rId15"/>
    <p:sldLayoutId id="2147483680" r:id="rId16"/>
    <p:sldLayoutId id="2147483691" r:id="rId17"/>
    <p:sldLayoutId id="2147483692" r:id="rId18"/>
    <p:sldLayoutId id="2147483693" r:id="rId19"/>
    <p:sldLayoutId id="2147483694" r:id="rId20"/>
    <p:sldLayoutId id="2147483688" r:id="rId21"/>
    <p:sldLayoutId id="2147483687" r:id="rId22"/>
    <p:sldLayoutId id="2147483689" r:id="rId23"/>
    <p:sldLayoutId id="2147483690" r:id="rId24"/>
    <p:sldLayoutId id="2147483695" r:id="rId25"/>
    <p:sldLayoutId id="2147483696" r:id="rId26"/>
    <p:sldLayoutId id="2147483697" r:id="rId27"/>
    <p:sldLayoutId id="2147483698" r:id="rId28"/>
    <p:sldLayoutId id="2147483703" r:id="rId29"/>
    <p:sldLayoutId id="2147483704" r:id="rId30"/>
    <p:sldLayoutId id="2147483705" r:id="rId31"/>
    <p:sldLayoutId id="2147483706" r:id="rId32"/>
    <p:sldLayoutId id="2147483700" r:id="rId33"/>
    <p:sldLayoutId id="2147483699" r:id="rId34"/>
    <p:sldLayoutId id="2147483701" r:id="rId35"/>
    <p:sldLayoutId id="2147483702" r:id="rId36"/>
    <p:sldLayoutId id="2147483708" r:id="rId3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7414" r="7414"/>
          <a:stretch/>
        </p:blipFill>
        <p:spPr>
          <a:xfrm>
            <a:off x="20" y="1"/>
            <a:ext cx="5198621" cy="6858002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711877" y="339645"/>
            <a:ext cx="4890577" cy="1002552"/>
          </a:xfrm>
        </p:spPr>
        <p:txBody>
          <a:bodyPr anchor="b">
            <a:normAutofit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5708797" y="1507066"/>
            <a:ext cx="4890578" cy="4849283"/>
          </a:xfrm>
        </p:spPr>
        <p:txBody>
          <a:bodyPr anchor="t">
            <a:norm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endParaRPr lang="en-GB" b="0" cap="none" dirty="0"/>
          </a:p>
          <a:p>
            <a:endParaRPr lang="en-GB" b="0" cap="none" dirty="0"/>
          </a:p>
          <a:p>
            <a:r>
              <a:rPr lang="en-GB" sz="2400" b="0" cap="none" dirty="0"/>
              <a:t>Practical Skills – Reflective </a:t>
            </a:r>
            <a:r>
              <a:rPr lang="en-GB" sz="2400" b="0" cap="none" dirty="0" err="1"/>
              <a:t>Comentary</a:t>
            </a:r>
            <a:r>
              <a:rPr lang="en-GB" sz="2400" b="0" cap="none" dirty="0"/>
              <a:t> </a:t>
            </a:r>
            <a:endParaRPr lang="en-GB" sz="2400" dirty="0"/>
          </a:p>
          <a:p>
            <a:r>
              <a:rPr lang="en-GB" sz="2400" b="0" cap="none" dirty="0"/>
              <a:t>Developing your portfolio.</a:t>
            </a:r>
          </a:p>
          <a:p>
            <a:endParaRPr lang="en-GB" b="0" cap="none" dirty="0"/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08393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002" r="18976" b="-1"/>
          <a:stretch/>
        </p:blipFill>
        <p:spPr>
          <a:xfrm>
            <a:off x="6993359" y="1"/>
            <a:ext cx="5198641" cy="6858002"/>
          </a:xfrm>
          <a:prstGeom prst="rect">
            <a:avLst/>
          </a:prstGeom>
          <a:noFill/>
        </p:spPr>
      </p:pic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1648661" y="339645"/>
            <a:ext cx="4890577" cy="1002552"/>
          </a:xfrm>
        </p:spPr>
        <p:txBody>
          <a:bodyPr anchor="b">
            <a:normAutofit/>
          </a:bodyPr>
          <a:lstStyle/>
          <a:p>
            <a:r>
              <a:rPr lang="en-GB" sz="2100" b="1" dirty="0"/>
              <a:t>Voluntary Placement Experience</a:t>
            </a:r>
            <a:br>
              <a:rPr lang="en-GB" sz="2100" b="1" dirty="0"/>
            </a:br>
            <a:r>
              <a:rPr lang="en-GB" sz="2100" b="1" dirty="0"/>
              <a:t>Discussion in Small Groups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1645581" y="2353235"/>
            <a:ext cx="4890578" cy="4003114"/>
          </a:xfrm>
        </p:spPr>
        <p:txBody>
          <a:bodyPr anchor="t">
            <a:normAutofit/>
          </a:bodyPr>
          <a:lstStyle/>
          <a:p>
            <a:r>
              <a:rPr lang="en-GB" b="1" dirty="0"/>
              <a:t>The things I found most surprising…</a:t>
            </a:r>
          </a:p>
          <a:p>
            <a:r>
              <a:rPr lang="en-GB" b="1" dirty="0"/>
              <a:t>The areas I found most challenging were...</a:t>
            </a:r>
          </a:p>
          <a:p>
            <a:r>
              <a:rPr lang="en-GB" b="1" dirty="0"/>
              <a:t>The area/skills I would like to improve are...</a:t>
            </a:r>
          </a:p>
          <a:p>
            <a:r>
              <a:rPr lang="en-GB" b="1" dirty="0"/>
              <a:t>Examples of my problem solving are...</a:t>
            </a:r>
          </a:p>
          <a:p>
            <a:r>
              <a:rPr lang="en-GB" b="1" dirty="0"/>
              <a:t>Examples of when I used my knowledge are...</a:t>
            </a:r>
          </a:p>
          <a:p>
            <a:r>
              <a:rPr lang="en-GB" b="1" dirty="0"/>
              <a:t>Examples of when I was given/took responsibility are...</a:t>
            </a:r>
          </a:p>
          <a:p>
            <a:r>
              <a:rPr lang="en-GB" b="1" dirty="0"/>
              <a:t>Examples of my proactive approach to the project are....</a:t>
            </a:r>
          </a:p>
        </p:txBody>
      </p:sp>
    </p:spTree>
    <p:extLst>
      <p:ext uri="{BB962C8B-B14F-4D97-AF65-F5344CB8AC3E}">
        <p14:creationId xmlns:p14="http://schemas.microsoft.com/office/powerpoint/2010/main" val="231306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B661DE3-C222-F562-1936-1C2000A4AE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23" y="118056"/>
            <a:ext cx="11279424" cy="6535269"/>
          </a:xfrm>
          <a:prstGeom prst="rect">
            <a:avLst/>
          </a:prstGeom>
          <a:noFill/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69028675-00B8-2B9A-261D-3E2A06E2EC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61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E52F87A-C977-7DAF-73F5-530A6584D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23" y="170268"/>
            <a:ext cx="11519802" cy="6438961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60A874F8-FBFB-DA95-753E-5D43767D4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7E984D-89AB-3A00-0112-4C566C9299F3}"/>
              </a:ext>
            </a:extLst>
          </p:cNvPr>
          <p:cNvSpPr txBox="1">
            <a:spLocks/>
          </p:cNvSpPr>
          <p:nvPr/>
        </p:nvSpPr>
        <p:spPr>
          <a:xfrm flipH="1">
            <a:off x="11914091" y="492045"/>
            <a:ext cx="81366" cy="1002552"/>
          </a:xfrm>
          <a:prstGeom prst="rect">
            <a:avLst/>
          </a:prstGeom>
        </p:spPr>
        <p:txBody>
          <a:bodyPr vert="horz" lIns="0" tIns="45720" rIns="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b="0" i="0" kern="120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628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ADE8B5FF-04C7-DE6B-9A9F-4ED3649423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1369068" cy="1002552"/>
          </a:xfrm>
        </p:spPr>
        <p:txBody>
          <a:bodyPr/>
          <a:lstStyle/>
          <a:p>
            <a:r>
              <a:rPr lang="en-US" sz="4000"/>
              <a:t>Reflective Commentary (1,000 words)  </a:t>
            </a: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8C9B09-56C7-4943-86B0-BDA8FBD99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23" y="1761565"/>
            <a:ext cx="5181600" cy="4645959"/>
          </a:xfrm>
          <a:prstGeom prst="rect">
            <a:avLst/>
          </a:prstGeom>
          <a:noFill/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8E3EEF2-C44B-4309-87C2-BA80644F45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>
            <a:normAutofit/>
          </a:bodyPr>
          <a:lstStyle/>
          <a:p>
            <a:r>
              <a:rPr lang="en-US" sz="2000" b="1" dirty="0"/>
              <a:t>Follow Gibb Reflective Cycle  - write in a narrative format - Essay</a:t>
            </a:r>
          </a:p>
          <a:p>
            <a:r>
              <a:rPr lang="en-US" sz="2000" b="1" dirty="0"/>
              <a:t>Supportive Literature – journal, website of organization </a:t>
            </a:r>
          </a:p>
          <a:p>
            <a:r>
              <a:rPr lang="en-US" sz="2000" b="1" dirty="0"/>
              <a:t>Refer to the Portfolio for examples 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8C8D4F29-B311-11F1-E018-BA41518443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/>
          <a:lstStyle/>
          <a:p>
            <a:r>
              <a:rPr lang="en-US" dirty="0"/>
              <a:t>What is considered: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C0AD7A-510C-7102-67B1-62A3FD37C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746" y="4511488"/>
            <a:ext cx="2584450" cy="16672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9269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1369068" cy="1002552"/>
          </a:xfrm>
        </p:spPr>
        <p:txBody>
          <a:bodyPr anchor="b">
            <a:normAutofit fontScale="90000"/>
          </a:bodyPr>
          <a:lstStyle/>
          <a:p>
            <a:br>
              <a:rPr lang="en-GB" sz="3600" b="1" dirty="0">
                <a:latin typeface="+mj-lt"/>
              </a:rPr>
            </a:br>
            <a:r>
              <a:rPr lang="en-GB" sz="3600" b="1" dirty="0">
                <a:latin typeface="+mj-lt"/>
              </a:rPr>
              <a:t>Portfolio Building What to include</a:t>
            </a:r>
            <a:br>
              <a:rPr lang="en-GB" sz="2100" dirty="0"/>
            </a:br>
            <a:endParaRPr lang="en-GB" sz="21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392623" y="1468740"/>
            <a:ext cx="5181600" cy="5049615"/>
          </a:xfrm>
          <a:solidFill>
            <a:schemeClr val="bg2">
              <a:lumMod val="9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+mn-lt"/>
              </a:rPr>
              <a:t>Appendices: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Completed information Sheet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Correspondence with the Organisation – confirming your spot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Email from Module Lead confirming your placement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Attendance Confirmation and own record of time spent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+mn-lt"/>
              </a:rPr>
              <a:t>Evidences: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Log Book – Reflection on various tasks, learning/trainings opportunities/ helping and listening skills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Training induction/information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Safeguarding policies – confidentiality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Mission Statement/Purpose of organisation.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Skills used within the placement  - Listening and other skills you developed while in placement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1800" dirty="0">
              <a:latin typeface="+mn-lt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72200" y="1468740"/>
            <a:ext cx="5181600" cy="5049615"/>
          </a:xfrm>
          <a:solidFill>
            <a:schemeClr val="bg2">
              <a:lumMod val="9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Supporting/Helping Activities/Counselling Activities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Any correspondence or inquiries/emails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Application Form/ Skills Requirements or other requirements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Annual Reports – What do these say about the organisation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Website information/Media information]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Others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212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755547E-F63A-4B78-963C-A7E4C497D8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83671"/>
            <a:ext cx="5198641" cy="6774329"/>
          </a:xfrm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2CCFE2-1218-4FBB-84CF-4A32FA432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3683" y="339645"/>
            <a:ext cx="5315556" cy="594926"/>
          </a:xfrm>
        </p:spPr>
        <p:txBody>
          <a:bodyPr/>
          <a:lstStyle/>
          <a:p>
            <a:r>
              <a:rPr lang="en-GB" sz="2800" b="1" dirty="0"/>
              <a:t>Portfolio Layout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F7B9A0-913C-4401-876D-00074993544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23682" y="934571"/>
            <a:ext cx="5641450" cy="5842747"/>
          </a:xfrm>
        </p:spPr>
        <p:txBody>
          <a:bodyPr>
            <a:normAutofit fontScale="47500" lnSpcReduction="20000"/>
          </a:bodyPr>
          <a:lstStyle/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Title Page/Cover Page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Table of Contents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Reflective Commentary/narrative essay 1, 000 Words with REFERENCE LIST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Portfolio of Evidence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1: Background Information – Provide brief narratives as the information that is included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Mission Statement or general introduction of your organisation or project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Correspondence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Other examples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2: Reflective Logs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Examples that tell what you have been reflecting on with various task – Skills that you have been developing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3: Trainings/Meeting – Provide brief descriptions of the information that is included.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Training examples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Certificates]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Pictures or pamphlets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Appendices –Assessment Proforma for guidance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References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360056A-1D0D-4725-8ED7-59A746ED1F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859152"/>
              </p:ext>
            </p:extLst>
          </p:nvPr>
        </p:nvGraphicFramePr>
        <p:xfrm>
          <a:off x="7075564" y="339645"/>
          <a:ext cx="4988209" cy="6130523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674622">
                  <a:extLst>
                    <a:ext uri="{9D8B030D-6E8A-4147-A177-3AD203B41FA5}">
                      <a16:colId xmlns:a16="http://schemas.microsoft.com/office/drawing/2014/main" val="107274979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1568717277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3922607915"/>
                    </a:ext>
                  </a:extLst>
                </a:gridCol>
                <a:gridCol w="3456719">
                  <a:extLst>
                    <a:ext uri="{9D8B030D-6E8A-4147-A177-3AD203B41FA5}">
                      <a16:colId xmlns:a16="http://schemas.microsoft.com/office/drawing/2014/main" val="3582458708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3635573918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1440732208"/>
                    </a:ext>
                  </a:extLst>
                </a:gridCol>
                <a:gridCol w="668856">
                  <a:extLst>
                    <a:ext uri="{9D8B030D-6E8A-4147-A177-3AD203B41FA5}">
                      <a16:colId xmlns:a16="http://schemas.microsoft.com/office/drawing/2014/main" val="2652542704"/>
                    </a:ext>
                  </a:extLst>
                </a:gridCol>
              </a:tblGrid>
              <a:tr h="475428">
                <a:tc gridSpan="7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717057"/>
                  </a:ext>
                </a:extLst>
              </a:tr>
              <a:tr h="468844">
                <a:tc gridSpan="2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 kern="0">
                          <a:effectLst/>
                        </a:rPr>
                        <a:t>Professional Portfolio and Reflective Commentary</a:t>
                      </a:r>
                      <a:endParaRPr lang="en-GB" sz="600" b="1" kern="0">
                        <a:solidFill>
                          <a:srgbClr val="476166"/>
                        </a:solidFill>
                        <a:effectLst/>
                        <a:latin typeface="Georgia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0184556"/>
                  </a:ext>
                </a:extLst>
              </a:tr>
              <a:tr h="806428">
                <a:tc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5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32603784"/>
                  </a:ext>
                </a:extLst>
              </a:tr>
              <a:tr h="407824"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1375897"/>
                  </a:ext>
                </a:extLst>
              </a:tr>
              <a:tr h="821793"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>
                          <a:effectLst/>
                        </a:rPr>
                        <a:t>SSAFA: Soldiers, Sailors, Airmen and Families Association</a:t>
                      </a:r>
                      <a:endParaRPr lang="en-GB" sz="600">
                        <a:effectLst/>
                      </a:endParaRPr>
                    </a:p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641088"/>
                  </a:ext>
                </a:extLst>
              </a:tr>
              <a:tr h="3150206"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</a:rPr>
                        <a:t>May 2021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</a:rPr>
                        <a:t>Professional Portfolio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  <a:highlight>
                            <a:srgbClr val="00008B"/>
                          </a:highlight>
                        </a:rPr>
                        <a:t>Bethan Smith</a:t>
                      </a:r>
                      <a:endParaRPr lang="en-GB" sz="600" dirty="0">
                        <a:effectLst/>
                      </a:endParaRPr>
                    </a:p>
                    <a:p>
                      <a:r>
                        <a:rPr lang="en-US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57812"/>
                  </a:ext>
                </a:extLst>
              </a:tr>
            </a:tbl>
          </a:graphicData>
        </a:graphic>
      </p:graphicFrame>
      <p:pic>
        <p:nvPicPr>
          <p:cNvPr id="1025" name="Picture 7">
            <a:extLst>
              <a:ext uri="{FF2B5EF4-FFF2-40B4-BE49-F238E27FC236}">
                <a16:creationId xmlns:a16="http://schemas.microsoft.com/office/drawing/2014/main" id="{D0696D28-0CC6-4920-A15D-1BEA62CE5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564" y="339645"/>
            <a:ext cx="4988210" cy="399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22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lose-up of hopscotch on a sidewalk">
            <a:extLst>
              <a:ext uri="{FF2B5EF4-FFF2-40B4-BE49-F238E27FC236}">
                <a16:creationId xmlns:a16="http://schemas.microsoft.com/office/drawing/2014/main" id="{FB55027A-D7AD-437A-8346-7E50DFDB6A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496" b="30033"/>
          <a:stretch/>
        </p:blipFill>
        <p:spPr>
          <a:xfrm>
            <a:off x="20" y="3637618"/>
            <a:ext cx="12191980" cy="3375025"/>
          </a:xfrm>
          <a:prstGeom prst="rect">
            <a:avLst/>
          </a:prstGeom>
          <a:noFill/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E3A7FFE-D1E3-4950-9186-B4FEF160E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0394" y="154642"/>
            <a:ext cx="6183406" cy="2991514"/>
          </a:xfrm>
        </p:spPr>
        <p:txBody>
          <a:bodyPr>
            <a:normAutofit/>
          </a:bodyPr>
          <a:lstStyle/>
          <a:p>
            <a:r>
              <a:rPr lang="en-US" sz="2000" dirty="0"/>
              <a:t>Title Cover Sheet</a:t>
            </a:r>
          </a:p>
          <a:p>
            <a:r>
              <a:rPr lang="en-US" sz="2000" dirty="0"/>
              <a:t>Table of Contents</a:t>
            </a:r>
          </a:p>
          <a:p>
            <a:r>
              <a:rPr lang="en-US" sz="2000" dirty="0"/>
              <a:t>Example of Reflective Commentary </a:t>
            </a:r>
          </a:p>
          <a:p>
            <a:r>
              <a:rPr lang="en-US" sz="2000" dirty="0"/>
              <a:t>Example of Reference List</a:t>
            </a:r>
          </a:p>
          <a:p>
            <a:r>
              <a:rPr lang="en-US" sz="2000" dirty="0"/>
              <a:t>Example of Annotations on Mission Statement and Values of </a:t>
            </a:r>
            <a:r>
              <a:rPr lang="en-US" sz="2000" dirty="0" err="1"/>
              <a:t>Organisation</a:t>
            </a:r>
            <a:r>
              <a:rPr lang="en-US" sz="2000" dirty="0"/>
              <a:t> </a:t>
            </a:r>
          </a:p>
          <a:p>
            <a:r>
              <a:rPr lang="en-US" sz="2000" dirty="0"/>
              <a:t>Example of Logbook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6774B0C-7BEB-4850-802D-C868C56D53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anchor="ctr">
            <a:normAutofit/>
          </a:bodyPr>
          <a:lstStyle/>
          <a:p>
            <a:r>
              <a:rPr lang="en-US" dirty="0"/>
              <a:t>Example of Good Practice</a:t>
            </a:r>
          </a:p>
        </p:txBody>
      </p:sp>
    </p:spTree>
    <p:extLst>
      <p:ext uri="{BB962C8B-B14F-4D97-AF65-F5344CB8AC3E}">
        <p14:creationId xmlns:p14="http://schemas.microsoft.com/office/powerpoint/2010/main" val="1733009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E1D74DE-B104-4E1C-A84E-45211C2423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0115219" cy="1002552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7BB29168-7E11-4C6C-9B6F-103435AAA6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68808-8DE2-42D1-B090-DAF9D7FA8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921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E5F67C4-26B9-4468-81A1-3E3443C47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0115219" cy="1002552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E90CF5F-C65C-43E9-8D66-F38C4CB8616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45C31D-CECD-4D00-9C21-08DE8636F8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3242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13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78205-AB7B-4299-8E2A-F3597560D6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040970-25B9-4931-BCF4-729802CE20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D39DC7-302A-4980-9189-76513D9DF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107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911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28EF2-94D5-496B-8767-65694A9676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446265-404A-4425-BD56-BB27FBBB249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4FF91F-BE7D-4568-99B2-F7F847DC4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719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A89F7-2FAE-455E-A84C-CC3BAA6E8D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10FFFF-C9DF-49CD-B24F-48E2F76F5C5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A91270-3858-4413-B9FA-4FEF8A033A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771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306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F65E6-C330-4E8C-AF51-B8D70FDFB2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7E6DA-F294-488F-8CFD-A511DD8D87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06C760-F9A7-42A6-B42E-316101909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0" y="-208430"/>
            <a:ext cx="12171829" cy="718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8648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ol">
      <a:dk1>
        <a:srgbClr val="000000"/>
      </a:dk1>
      <a:lt1>
        <a:srgbClr val="FFFFFF"/>
      </a:lt1>
      <a:dk2>
        <a:srgbClr val="464646"/>
      </a:dk2>
      <a:lt2>
        <a:srgbClr val="FFFFFF"/>
      </a:lt2>
      <a:accent1>
        <a:srgbClr val="15D1BB"/>
      </a:accent1>
      <a:accent2>
        <a:srgbClr val="0FB4DB"/>
      </a:accent2>
      <a:accent3>
        <a:srgbClr val="0D81BB"/>
      </a:accent3>
      <a:accent4>
        <a:srgbClr val="045FC4"/>
      </a:accent4>
      <a:accent5>
        <a:srgbClr val="953FF3"/>
      </a:accent5>
      <a:accent6>
        <a:srgbClr val="C03EF4"/>
      </a:accent6>
      <a:hlink>
        <a:srgbClr val="8F8F8F"/>
      </a:hlink>
      <a:folHlink>
        <a:srgbClr val="A5A5A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121_TF44450328" id="{53054EA9-BEA6-4CCB-A0EF-1B2E114184B3}" vid="{B4F634EB-ECC4-4093-9FAF-CA5FC712BC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tf44450328_win32 (1)</Template>
  <TotalTime>0</TotalTime>
  <Words>423</Words>
  <Application>Microsoft Office PowerPoint</Application>
  <PresentationFormat>Widescreen</PresentationFormat>
  <Paragraphs>96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Courier New</vt:lpstr>
      <vt:lpstr>Sagona ExtraLight</vt:lpstr>
      <vt:lpstr>Calibri Light</vt:lpstr>
      <vt:lpstr>Arial</vt:lpstr>
      <vt:lpstr>Georgia</vt:lpstr>
      <vt:lpstr>Speak Pro</vt:lpstr>
      <vt:lpstr>Calibri</vt:lpstr>
      <vt:lpstr>Office Theme</vt:lpstr>
      <vt:lpstr>Aims</vt:lpstr>
      <vt:lpstr>Voluntary Placement Experience Discussion in Small Groups</vt:lpstr>
      <vt:lpstr>PowerPoint Presentation</vt:lpstr>
      <vt:lpstr>PowerPoint Presentation</vt:lpstr>
      <vt:lpstr>Reflective Commentary (1,000 words)  </vt:lpstr>
      <vt:lpstr> Portfolio Building What to include </vt:lpstr>
      <vt:lpstr>Portfolio Layout</vt:lpstr>
      <vt:lpstr>Example of Good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2021-02-27T15:28:36Z</dcterms:created>
  <dcterms:modified xsi:type="dcterms:W3CDTF">2022-12-02T13:37:00Z</dcterms:modified>
</cp:coreProperties>
</file>