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92" r:id="rId5"/>
    <p:sldId id="299" r:id="rId6"/>
    <p:sldId id="297" r:id="rId7"/>
    <p:sldId id="261" r:id="rId8"/>
    <p:sldId id="298" r:id="rId9"/>
    <p:sldId id="279" r:id="rId10"/>
    <p:sldId id="276" r:id="rId11"/>
    <p:sldId id="293" r:id="rId12"/>
    <p:sldId id="268" r:id="rId13"/>
    <p:sldId id="289"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4400"/>
    <a:srgbClr val="446992"/>
    <a:srgbClr val="AEC2D8"/>
    <a:srgbClr val="98432A"/>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52" autoAdjust="0"/>
    <p:restoredTop sz="94839" autoAdjust="0"/>
  </p:normalViewPr>
  <p:slideViewPr>
    <p:cSldViewPr snapToGrid="0" showGuides="1">
      <p:cViewPr varScale="1">
        <p:scale>
          <a:sx n="73" d="100"/>
          <a:sy n="73" d="100"/>
        </p:scale>
        <p:origin x="396" y="36"/>
      </p:cViewPr>
      <p:guideLst>
        <p:guide orient="horz" pos="1536"/>
        <p:guide pos="312"/>
      </p:guideLst>
    </p:cSldViewPr>
  </p:slideViewPr>
  <p:outlineViewPr>
    <p:cViewPr>
      <p:scale>
        <a:sx n="33" d="100"/>
        <a:sy n="33" d="100"/>
      </p:scale>
      <p:origin x="0" y="0"/>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10/11/2026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10/11/2026</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81593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6</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7</a:t>
            </a:fld>
            <a:endParaRPr lang="en-US" altLang="zh-CN" noProof="0" dirty="0"/>
          </a:p>
        </p:txBody>
      </p:sp>
    </p:spTree>
    <p:extLst>
      <p:ext uri="{BB962C8B-B14F-4D97-AF65-F5344CB8AC3E}">
        <p14:creationId xmlns:p14="http://schemas.microsoft.com/office/powerpoint/2010/main" val="1377460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dirty="0"/>
          </a:p>
        </p:txBody>
      </p:sp>
    </p:spTree>
    <p:extLst>
      <p:ext uri="{BB962C8B-B14F-4D97-AF65-F5344CB8AC3E}">
        <p14:creationId xmlns:p14="http://schemas.microsoft.com/office/powerpoint/2010/main" val="2093800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10</a:t>
            </a:fld>
            <a:endParaRPr lang="en-US" altLang="zh-CN" noProof="0" dirty="0"/>
          </a:p>
        </p:txBody>
      </p:sp>
    </p:spTree>
    <p:extLst>
      <p:ext uri="{BB962C8B-B14F-4D97-AF65-F5344CB8AC3E}">
        <p14:creationId xmlns:p14="http://schemas.microsoft.com/office/powerpoint/2010/main" val="11818200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endParaRPr lang="en-US" altLang="zh-CN" noProof="0" dirty="0"/>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US"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43481105"/>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endParaRPr lang="en-US" altLang="zh-CN" noProof="0" dirty="0"/>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261204777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01">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820F9CA-E84D-E159-524A-398712EC6AFE}"/>
              </a:ext>
            </a:extLst>
          </p:cNvPr>
          <p:cNvGrpSpPr/>
          <p:nvPr userDrawn="1"/>
        </p:nvGrpSpPr>
        <p:grpSpPr>
          <a:xfrm>
            <a:off x="879765" y="-10376"/>
            <a:ext cx="10794247" cy="1864808"/>
            <a:chOff x="879765" y="-10376"/>
            <a:chExt cx="10794247" cy="1864808"/>
          </a:xfrm>
        </p:grpSpPr>
        <p:sp>
          <p:nvSpPr>
            <p:cNvPr id="12" name="Freeform: Shape 12">
              <a:extLst>
                <a:ext uri="{FF2B5EF4-FFF2-40B4-BE49-F238E27FC236}">
                  <a16:creationId xmlns:a16="http://schemas.microsoft.com/office/drawing/2014/main" id="{7674207A-3643-0D40-E3B5-F11FCACBAA74}"/>
                </a:ext>
              </a:extLst>
            </p:cNvPr>
            <p:cNvSpPr/>
            <p:nvPr/>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Shape 12">
              <a:extLst>
                <a:ext uri="{FF2B5EF4-FFF2-40B4-BE49-F238E27FC236}">
                  <a16:creationId xmlns:a16="http://schemas.microsoft.com/office/drawing/2014/main" id="{9619B847-88FE-63C2-96AC-161C08F5934F}"/>
                </a:ext>
              </a:extLst>
            </p:cNvPr>
            <p:cNvSpPr/>
            <p:nvPr/>
          </p:nvSpPr>
          <p:spPr>
            <a:xfrm>
              <a:off x="5985740" y="345168"/>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8" name="Freeform 6">
              <a:extLst>
                <a:ext uri="{FF2B5EF4-FFF2-40B4-BE49-F238E27FC236}">
                  <a16:creationId xmlns:a16="http://schemas.microsoft.com/office/drawing/2014/main" id="{228172F9-6711-D31B-2F7B-A4ECDEAB360C}"/>
                </a:ext>
              </a:extLst>
            </p:cNvPr>
            <p:cNvSpPr/>
            <p:nvPr/>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1732E38F-F657-48F0-5783-63C7EDB52F87}"/>
                </a:ext>
              </a:extLst>
            </p:cNvPr>
            <p:cNvSpPr/>
            <p:nvPr/>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601F8F38-CEFA-8374-19C9-69BA4F7D10DF}"/>
                </a:ext>
              </a:extLst>
            </p:cNvPr>
            <p:cNvSpPr/>
            <p:nvPr/>
          </p:nvSpPr>
          <p:spPr>
            <a:xfrm>
              <a:off x="1610385"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1" name="Freeform 9">
              <a:extLst>
                <a:ext uri="{FF2B5EF4-FFF2-40B4-BE49-F238E27FC236}">
                  <a16:creationId xmlns:a16="http://schemas.microsoft.com/office/drawing/2014/main" id="{0659428E-002A-3B5E-D9E8-A2B206826D40}"/>
                </a:ext>
              </a:extLst>
            </p:cNvPr>
            <p:cNvSpPr/>
            <p:nvPr/>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F3F6BB30-EA63-53B6-1493-0B0220BC1FF8}"/>
                </a:ext>
              </a:extLst>
            </p:cNvPr>
            <p:cNvSpPr/>
            <p:nvPr/>
          </p:nvSpPr>
          <p:spPr>
            <a:xfrm>
              <a:off x="2336512"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3B6E5B6F-28D6-E7F3-B009-0B5623E38F22}"/>
                </a:ext>
              </a:extLst>
            </p:cNvPr>
            <p:cNvSpPr/>
            <p:nvPr/>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4817D92F-B8AA-2300-DC90-9AA1D5E54408}"/>
                </a:ext>
              </a:extLst>
            </p:cNvPr>
            <p:cNvSpPr/>
            <p:nvPr/>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2">
              <a:extLst>
                <a:ext uri="{FF2B5EF4-FFF2-40B4-BE49-F238E27FC236}">
                  <a16:creationId xmlns:a16="http://schemas.microsoft.com/office/drawing/2014/main" id="{F40AC1C2-6632-AEFE-E7DF-2E1BB06D857A}"/>
                </a:ext>
              </a:extLst>
            </p:cNvPr>
            <p:cNvSpPr/>
            <p:nvPr/>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grpSp>
      <p:sp>
        <p:nvSpPr>
          <p:cNvPr id="2" name="Title 1"/>
          <p:cNvSpPr>
            <a:spLocks noGrp="1"/>
          </p:cNvSpPr>
          <p:nvPr>
            <p:ph type="title"/>
          </p:nvPr>
        </p:nvSpPr>
        <p:spPr>
          <a:xfrm>
            <a:off x="914400" y="2487168"/>
            <a:ext cx="4572000" cy="3383280"/>
          </a:xfrm>
        </p:spPr>
        <p:txBody>
          <a:bodyPr anchor="t">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217920" y="2487168"/>
            <a:ext cx="5029200" cy="33832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5378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endParaRPr lang="en-US" altLang="zh-CN" noProof="0" dirty="0"/>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92439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40771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62113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US"/>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endParaRPr lang="en-US" altLang="zh-CN"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71" r:id="rId2"/>
    <p:sldLayoutId id="2147483674" r:id="rId3"/>
    <p:sldLayoutId id="2147483670" r:id="rId4"/>
    <p:sldLayoutId id="2147483669" r:id="rId5"/>
    <p:sldLayoutId id="2147483655" r:id="rId6"/>
    <p:sldLayoutId id="2147483651" r:id="rId7"/>
    <p:sldLayoutId id="2147483662" r:id="rId8"/>
    <p:sldLayoutId id="2147483672" r:id="rId9"/>
    <p:sldLayoutId id="2147483653" r:id="rId10"/>
    <p:sldLayoutId id="2147483663" r:id="rId11"/>
    <p:sldLayoutId id="2147483665" r:id="rId12"/>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327172" y="2159726"/>
            <a:ext cx="5029200" cy="3291840"/>
          </a:xfrm>
        </p:spPr>
        <p:txBody>
          <a:bodyPr lIns="0" anchor="b" anchorCtr="0">
            <a:normAutofit/>
          </a:bodyPr>
          <a:lstStyle/>
          <a:p>
            <a:r>
              <a:rPr lang="en-GB" sz="1800" dirty="0">
                <a:latin typeface="Arial" panose="020B0604020202020204" pitchFamily="34" charset="0"/>
                <a:cs typeface="Arial" panose="020B0604020202020204" pitchFamily="34" charset="0"/>
              </a:rPr>
              <a:t>Piaget’s Cognitive Development Theory and Early Childhood Development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Case Study: Supporting Shona, a Three-Year-Old Child in an Early Years Nursery</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Individual Presentation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Student Name: Sophie Hall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Student ID: 2528575</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pic>
        <p:nvPicPr>
          <p:cNvPr id="20" name="Picture Placeholder 19" descr="Two people looking at a laptop at a table">
            <a:extLst>
              <a:ext uri="{FF2B5EF4-FFF2-40B4-BE49-F238E27FC236}">
                <a16:creationId xmlns:a16="http://schemas.microsoft.com/office/drawing/2014/main" id="{E83BB08F-E403-8715-0B24-AD9E4B72C80E}"/>
              </a:ext>
            </a:extLst>
          </p:cNvPr>
          <p:cNvPicPr>
            <a:picLocks noGrp="1" noChangeAspect="1"/>
          </p:cNvPicPr>
          <p:nvPr>
            <p:ph type="pic" sz="quarter" idx="47"/>
          </p:nvPr>
        </p:nvPicPr>
        <p:blipFill>
          <a:blip r:embed="rId3"/>
          <a:srcRect l="23" r="23"/>
          <a:stretch/>
        </p:blipFill>
        <p:spPr>
          <a:xfrm>
            <a:off x="6742557" y="821836"/>
            <a:ext cx="4405503" cy="5066346"/>
          </a:xfrm>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322218" y="2952206"/>
            <a:ext cx="9849394" cy="4378234"/>
          </a:xfrm>
        </p:spPr>
        <p:txBody>
          <a:bodyPr anchor="t" anchorCtr="0"/>
          <a:lstStyle/>
          <a:p>
            <a:r>
              <a:rPr lang="en-GB" sz="2400" dirty="0">
                <a:latin typeface="Arial" panose="020B0604020202020204" pitchFamily="34" charset="0"/>
                <a:cs typeface="Arial" panose="020B0604020202020204" pitchFamily="34" charset="0"/>
              </a:rPr>
              <a:t>Introduction to Shona’s Developmental Needs</a:t>
            </a:r>
            <a:br>
              <a:rPr lang="en-GB" sz="1600" dirty="0"/>
            </a:br>
            <a:br>
              <a:rPr lang="en-GB" sz="1600" dirty="0"/>
            </a:br>
            <a:r>
              <a:rPr lang="en-GB" sz="1600" dirty="0">
                <a:latin typeface="Arial" panose="020B0604020202020204" pitchFamily="34" charset="0"/>
                <a:cs typeface="Arial" panose="020B0604020202020204" pitchFamily="34" charset="0"/>
              </a:rPr>
              <a:t>Shona's developmental needs</a:t>
            </a:r>
            <a:br>
              <a:rPr lang="en-GB" sz="160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Cognitive development:</a:t>
            </a:r>
            <a:r>
              <a:rPr lang="en-GB" sz="1600" b="0" dirty="0">
                <a:latin typeface="Arial" panose="020B0604020202020204" pitchFamily="34" charset="0"/>
                <a:cs typeface="Arial" panose="020B0604020202020204" pitchFamily="34" charset="0"/>
              </a:rPr>
              <a:t> Opportunities to explore, experiment and solve problems.</a:t>
            </a:r>
            <a:br>
              <a:rPr lang="en-GB" sz="1600" b="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Communication development:</a:t>
            </a:r>
            <a:r>
              <a:rPr lang="en-GB" sz="1600" b="0" dirty="0">
                <a:latin typeface="Arial" panose="020B0604020202020204" pitchFamily="34" charset="0"/>
                <a:cs typeface="Arial" panose="020B0604020202020204" pitchFamily="34" charset="0"/>
              </a:rPr>
              <a:t> Support to understand and express ideas.</a:t>
            </a:r>
            <a:br>
              <a:rPr lang="en-GB" sz="1600" b="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Social development:</a:t>
            </a:r>
            <a:r>
              <a:rPr lang="en-GB" sz="1600" b="0" dirty="0">
                <a:latin typeface="Arial" panose="020B0604020202020204" pitchFamily="34" charset="0"/>
                <a:cs typeface="Arial" panose="020B0604020202020204" pitchFamily="34" charset="0"/>
              </a:rPr>
              <a:t> Opportunities to interact with other children.</a:t>
            </a:r>
            <a:br>
              <a:rPr lang="en-GB" sz="1600" b="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Emotional development:</a:t>
            </a:r>
            <a:r>
              <a:rPr lang="en-GB" sz="1600" b="0" dirty="0">
                <a:latin typeface="Arial" panose="020B0604020202020204" pitchFamily="34" charset="0"/>
                <a:cs typeface="Arial" panose="020B0604020202020204" pitchFamily="34" charset="0"/>
              </a:rPr>
              <a:t> Support to manage separation anxiety.</a:t>
            </a:r>
            <a:br>
              <a:rPr lang="en-GB" sz="1600" b="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Physical development:</a:t>
            </a:r>
            <a:r>
              <a:rPr lang="en-GB" sz="1600" b="0" dirty="0">
                <a:latin typeface="Arial" panose="020B0604020202020204" pitchFamily="34" charset="0"/>
                <a:cs typeface="Arial" panose="020B0604020202020204" pitchFamily="34" charset="0"/>
              </a:rPr>
              <a:t> Opportunities to develop fine and gross motor skills through play.</a:t>
            </a:r>
            <a:br>
              <a:rPr lang="en-GB" sz="1600" b="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Aim:</a:t>
            </a:r>
            <a:r>
              <a:rPr lang="en-GB" sz="1600" b="0" dirty="0">
                <a:latin typeface="Arial" panose="020B0604020202020204" pitchFamily="34" charset="0"/>
                <a:cs typeface="Arial" panose="020B0604020202020204" pitchFamily="34" charset="0"/>
              </a:rPr>
              <a:t> To promote Shona’s holistic development through appropriate, child-centred activities.</a:t>
            </a:r>
            <a:br>
              <a:rPr lang="en-GB" b="0"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34"/>
          </p:nvPr>
        </p:nvSpPr>
        <p:spPr/>
        <p:txBody>
          <a:bodyPr/>
          <a:lstStyle/>
          <a:p>
            <a:fld id="{47FEACEE-25B4-4A2D-B147-27296E36371D}" type="slidenum">
              <a:rPr lang="en-US" altLang="zh-CN" noProof="0" smtClean="0"/>
              <a:pPr/>
              <a:t>2</a:t>
            </a:fld>
            <a:endParaRPr lang="en-US" altLang="zh-CN" noProof="0" dirty="0"/>
          </a:p>
        </p:txBody>
      </p:sp>
    </p:spTree>
    <p:extLst>
      <p:ext uri="{BB962C8B-B14F-4D97-AF65-F5344CB8AC3E}">
        <p14:creationId xmlns:p14="http://schemas.microsoft.com/office/powerpoint/2010/main" val="1485080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5780750" y="653143"/>
            <a:ext cx="5029200" cy="3291840"/>
          </a:xfrm>
        </p:spPr>
        <p:txBody>
          <a:bodyPr lIns="0" anchor="b" anchorCtr="0"/>
          <a:lstStyle/>
          <a:p>
            <a:br>
              <a:rPr lang="en-US" dirty="0"/>
            </a:br>
            <a:endParaRPr lang="en-US" dirty="0"/>
          </a:p>
        </p:txBody>
      </p:sp>
      <p:graphicFrame>
        <p:nvGraphicFramePr>
          <p:cNvPr id="4" name="Table 3">
            <a:extLst>
              <a:ext uri="{FF2B5EF4-FFF2-40B4-BE49-F238E27FC236}">
                <a16:creationId xmlns:a16="http://schemas.microsoft.com/office/drawing/2014/main" id="{6CD6873B-25AD-0CFA-442D-CAB2461DF90E}"/>
              </a:ext>
            </a:extLst>
          </p:cNvPr>
          <p:cNvGraphicFramePr>
            <a:graphicFrameLocks noGrp="1"/>
          </p:cNvGraphicFramePr>
          <p:nvPr>
            <p:extLst>
              <p:ext uri="{D42A27DB-BD31-4B8C-83A1-F6EECF244321}">
                <p14:modId xmlns:p14="http://schemas.microsoft.com/office/powerpoint/2010/main" val="123580643"/>
              </p:ext>
            </p:extLst>
          </p:nvPr>
        </p:nvGraphicFramePr>
        <p:xfrm>
          <a:off x="305803" y="3450657"/>
          <a:ext cx="11580393" cy="2987014"/>
        </p:xfrm>
        <a:graphic>
          <a:graphicData uri="http://schemas.openxmlformats.org/drawingml/2006/table">
            <a:tbl>
              <a:tblPr>
                <a:tableStyleId>{9DCAF9ED-07DC-4A11-8D7F-57B35C25682E}</a:tableStyleId>
              </a:tblPr>
              <a:tblGrid>
                <a:gridCol w="3860131">
                  <a:extLst>
                    <a:ext uri="{9D8B030D-6E8A-4147-A177-3AD203B41FA5}">
                      <a16:colId xmlns:a16="http://schemas.microsoft.com/office/drawing/2014/main" val="960128734"/>
                    </a:ext>
                  </a:extLst>
                </a:gridCol>
                <a:gridCol w="3860131">
                  <a:extLst>
                    <a:ext uri="{9D8B030D-6E8A-4147-A177-3AD203B41FA5}">
                      <a16:colId xmlns:a16="http://schemas.microsoft.com/office/drawing/2014/main" val="1397123401"/>
                    </a:ext>
                  </a:extLst>
                </a:gridCol>
                <a:gridCol w="3860131">
                  <a:extLst>
                    <a:ext uri="{9D8B030D-6E8A-4147-A177-3AD203B41FA5}">
                      <a16:colId xmlns:a16="http://schemas.microsoft.com/office/drawing/2014/main" val="3640229331"/>
                    </a:ext>
                  </a:extLst>
                </a:gridCol>
              </a:tblGrid>
              <a:tr h="315552">
                <a:tc>
                  <a:txBody>
                    <a:bodyPr/>
                    <a:lstStyle/>
                    <a:p>
                      <a:pPr algn="l" fontAlgn="b">
                        <a:buNone/>
                      </a:pPr>
                      <a:r>
                        <a:rPr lang="en-GB">
                          <a:effectLst/>
                        </a:rPr>
                        <a:t>Stage</a:t>
                      </a:r>
                      <a:endParaRPr lang="en-GB" b="1">
                        <a:effectLst/>
                      </a:endParaRPr>
                    </a:p>
                  </a:txBody>
                  <a:tcPr anchor="b"/>
                </a:tc>
                <a:tc>
                  <a:txBody>
                    <a:bodyPr/>
                    <a:lstStyle/>
                    <a:p>
                      <a:pPr algn="l" fontAlgn="b">
                        <a:buNone/>
                      </a:pPr>
                      <a:r>
                        <a:rPr lang="en-GB" dirty="0">
                          <a:effectLst/>
                        </a:rPr>
                        <a:t>Age</a:t>
                      </a:r>
                      <a:endParaRPr lang="en-GB" b="1" dirty="0">
                        <a:effectLst/>
                      </a:endParaRPr>
                    </a:p>
                  </a:txBody>
                  <a:tcPr anchor="b"/>
                </a:tc>
                <a:tc>
                  <a:txBody>
                    <a:bodyPr/>
                    <a:lstStyle/>
                    <a:p>
                      <a:pPr algn="l" fontAlgn="b">
                        <a:buNone/>
                      </a:pPr>
                      <a:r>
                        <a:rPr lang="en-GB">
                          <a:effectLst/>
                        </a:rPr>
                        <a:t>Main characteristics</a:t>
                      </a:r>
                      <a:endParaRPr lang="en-GB" b="1">
                        <a:effectLst/>
                      </a:endParaRPr>
                    </a:p>
                  </a:txBody>
                  <a:tcPr anchor="b"/>
                </a:tc>
                <a:extLst>
                  <a:ext uri="{0D108BD9-81ED-4DB2-BD59-A6C34878D82A}">
                    <a16:rowId xmlns:a16="http://schemas.microsoft.com/office/drawing/2014/main" val="2397226990"/>
                  </a:ext>
                </a:extLst>
              </a:tr>
              <a:tr h="788879">
                <a:tc>
                  <a:txBody>
                    <a:bodyPr/>
                    <a:lstStyle/>
                    <a:p>
                      <a:pPr algn="l" fontAlgn="t">
                        <a:buNone/>
                      </a:pPr>
                      <a:r>
                        <a:rPr lang="en-GB" dirty="0">
                          <a:effectLst/>
                        </a:rPr>
                        <a:t>Sensorimotor</a:t>
                      </a:r>
                    </a:p>
                  </a:txBody>
                  <a:tcPr/>
                </a:tc>
                <a:tc>
                  <a:txBody>
                    <a:bodyPr/>
                    <a:lstStyle/>
                    <a:p>
                      <a:pPr algn="l" fontAlgn="t">
                        <a:buNone/>
                      </a:pPr>
                      <a:r>
                        <a:rPr lang="en-GB">
                          <a:effectLst/>
                        </a:rPr>
                        <a:t>Birth–2 years</a:t>
                      </a:r>
                    </a:p>
                  </a:txBody>
                  <a:tcPr/>
                </a:tc>
                <a:tc>
                  <a:txBody>
                    <a:bodyPr/>
                    <a:lstStyle/>
                    <a:p>
                      <a:pPr algn="l" fontAlgn="t">
                        <a:buNone/>
                      </a:pPr>
                      <a:r>
                        <a:rPr lang="en-GB">
                          <a:effectLst/>
                        </a:rPr>
                        <a:t>Learning through sensory experiences and physical actions.</a:t>
                      </a:r>
                    </a:p>
                  </a:txBody>
                  <a:tcPr/>
                </a:tc>
                <a:extLst>
                  <a:ext uri="{0D108BD9-81ED-4DB2-BD59-A6C34878D82A}">
                    <a16:rowId xmlns:a16="http://schemas.microsoft.com/office/drawing/2014/main" val="2525945403"/>
                  </a:ext>
                </a:extLst>
              </a:tr>
              <a:tr h="552215">
                <a:tc>
                  <a:txBody>
                    <a:bodyPr/>
                    <a:lstStyle/>
                    <a:p>
                      <a:pPr algn="l" fontAlgn="t">
                        <a:buNone/>
                      </a:pPr>
                      <a:r>
                        <a:rPr lang="en-GB">
                          <a:effectLst/>
                        </a:rPr>
                        <a:t>Preoperational</a:t>
                      </a:r>
                    </a:p>
                  </a:txBody>
                  <a:tcPr/>
                </a:tc>
                <a:tc>
                  <a:txBody>
                    <a:bodyPr/>
                    <a:lstStyle/>
                    <a:p>
                      <a:pPr algn="l" fontAlgn="t">
                        <a:buNone/>
                      </a:pPr>
                      <a:r>
                        <a:rPr lang="en-GB">
                          <a:effectLst/>
                        </a:rPr>
                        <a:t>2–7 years</a:t>
                      </a:r>
                    </a:p>
                  </a:txBody>
                  <a:tcPr/>
                </a:tc>
                <a:tc>
                  <a:txBody>
                    <a:bodyPr/>
                    <a:lstStyle/>
                    <a:p>
                      <a:pPr algn="l" fontAlgn="t">
                        <a:buNone/>
                      </a:pPr>
                      <a:r>
                        <a:rPr lang="en-GB">
                          <a:effectLst/>
                        </a:rPr>
                        <a:t>Symbolic thinking, language development and egocentrism.</a:t>
                      </a:r>
                    </a:p>
                  </a:txBody>
                  <a:tcPr/>
                </a:tc>
                <a:extLst>
                  <a:ext uri="{0D108BD9-81ED-4DB2-BD59-A6C34878D82A}">
                    <a16:rowId xmlns:a16="http://schemas.microsoft.com/office/drawing/2014/main" val="581978012"/>
                  </a:ext>
                </a:extLst>
              </a:tr>
              <a:tr h="552215">
                <a:tc>
                  <a:txBody>
                    <a:bodyPr/>
                    <a:lstStyle/>
                    <a:p>
                      <a:pPr algn="l" fontAlgn="t">
                        <a:buNone/>
                      </a:pPr>
                      <a:r>
                        <a:rPr lang="en-GB">
                          <a:effectLst/>
                        </a:rPr>
                        <a:t>Concrete operational</a:t>
                      </a:r>
                    </a:p>
                  </a:txBody>
                  <a:tcPr/>
                </a:tc>
                <a:tc>
                  <a:txBody>
                    <a:bodyPr/>
                    <a:lstStyle/>
                    <a:p>
                      <a:pPr algn="l" fontAlgn="t">
                        <a:buNone/>
                      </a:pPr>
                      <a:r>
                        <a:rPr lang="en-GB">
                          <a:effectLst/>
                        </a:rPr>
                        <a:t>7–11 years</a:t>
                      </a:r>
                    </a:p>
                  </a:txBody>
                  <a:tcPr/>
                </a:tc>
                <a:tc>
                  <a:txBody>
                    <a:bodyPr/>
                    <a:lstStyle/>
                    <a:p>
                      <a:pPr algn="l" fontAlgn="t">
                        <a:buNone/>
                      </a:pPr>
                      <a:r>
                        <a:rPr lang="en-GB" dirty="0">
                          <a:effectLst/>
                        </a:rPr>
                        <a:t>Logical thinking about concrete situations.</a:t>
                      </a:r>
                    </a:p>
                  </a:txBody>
                  <a:tcPr/>
                </a:tc>
                <a:extLst>
                  <a:ext uri="{0D108BD9-81ED-4DB2-BD59-A6C34878D82A}">
                    <a16:rowId xmlns:a16="http://schemas.microsoft.com/office/drawing/2014/main" val="514897287"/>
                  </a:ext>
                </a:extLst>
              </a:tr>
              <a:tr h="552215">
                <a:tc>
                  <a:txBody>
                    <a:bodyPr/>
                    <a:lstStyle/>
                    <a:p>
                      <a:pPr algn="l" fontAlgn="t">
                        <a:buNone/>
                      </a:pPr>
                      <a:r>
                        <a:rPr lang="en-GB">
                          <a:effectLst/>
                        </a:rPr>
                        <a:t>Formal operational</a:t>
                      </a:r>
                    </a:p>
                  </a:txBody>
                  <a:tcPr/>
                </a:tc>
                <a:tc>
                  <a:txBody>
                    <a:bodyPr/>
                    <a:lstStyle/>
                    <a:p>
                      <a:pPr algn="l" fontAlgn="t">
                        <a:buNone/>
                      </a:pPr>
                      <a:r>
                        <a:rPr lang="en-GB">
                          <a:effectLst/>
                        </a:rPr>
                        <a:t>11 years onwards</a:t>
                      </a:r>
                    </a:p>
                  </a:txBody>
                  <a:tcPr/>
                </a:tc>
                <a:tc>
                  <a:txBody>
                    <a:bodyPr/>
                    <a:lstStyle/>
                    <a:p>
                      <a:pPr algn="l" fontAlgn="t">
                        <a:buNone/>
                      </a:pPr>
                      <a:r>
                        <a:rPr lang="en-GB" dirty="0">
                          <a:effectLst/>
                        </a:rPr>
                        <a:t>Abstract and hypothetical reasoning.</a:t>
                      </a:r>
                    </a:p>
                  </a:txBody>
                  <a:tcPr/>
                </a:tc>
                <a:extLst>
                  <a:ext uri="{0D108BD9-81ED-4DB2-BD59-A6C34878D82A}">
                    <a16:rowId xmlns:a16="http://schemas.microsoft.com/office/drawing/2014/main" val="2325863984"/>
                  </a:ext>
                </a:extLst>
              </a:tr>
            </a:tbl>
          </a:graphicData>
        </a:graphic>
      </p:graphicFrame>
      <p:sp>
        <p:nvSpPr>
          <p:cNvPr id="6" name="TextBox 5">
            <a:extLst>
              <a:ext uri="{FF2B5EF4-FFF2-40B4-BE49-F238E27FC236}">
                <a16:creationId xmlns:a16="http://schemas.microsoft.com/office/drawing/2014/main" id="{11E8E05D-9438-B89E-CDD9-284B40608460}"/>
              </a:ext>
            </a:extLst>
          </p:cNvPr>
          <p:cNvSpPr txBox="1"/>
          <p:nvPr/>
        </p:nvSpPr>
        <p:spPr>
          <a:xfrm>
            <a:off x="5197642" y="129491"/>
            <a:ext cx="6920565" cy="2862322"/>
          </a:xfrm>
          <a:prstGeom prst="rect">
            <a:avLst/>
          </a:prstGeom>
          <a:noFill/>
        </p:spPr>
        <p:txBody>
          <a:bodyPr wrap="square">
            <a:spAutoFit/>
          </a:bodyPr>
          <a:lstStyle/>
          <a:p>
            <a:pPr indent="0" algn="l">
              <a:buNone/>
            </a:pPr>
            <a:r>
              <a:rPr lang="en-GB" b="1" i="0" dirty="0">
                <a:solidFill>
                  <a:schemeClr val="bg1"/>
                </a:solidFill>
                <a:effectLst/>
                <a:latin typeface="+mn-lt"/>
              </a:rPr>
              <a:t>Explanation of Piaget’s Cognitive Development Theory</a:t>
            </a:r>
          </a:p>
          <a:p>
            <a:pPr indent="0" algn="l">
              <a:buNone/>
            </a:pPr>
            <a:r>
              <a:rPr lang="en-GB" sz="1800" b="1" i="0" dirty="0">
                <a:solidFill>
                  <a:schemeClr val="bg1"/>
                </a:solidFill>
                <a:effectLst/>
                <a:latin typeface="+mn-lt"/>
              </a:rPr>
              <a:t>Who was Jean Piaget?</a:t>
            </a:r>
            <a:endParaRPr lang="en-GB" sz="1800" b="0" i="0" dirty="0">
              <a:solidFill>
                <a:schemeClr val="bg1"/>
              </a:solidFill>
              <a:effectLst/>
              <a:latin typeface="+mn-lt"/>
            </a:endParaRPr>
          </a:p>
          <a:p>
            <a:pPr indent="0" algn="l">
              <a:buNone/>
            </a:pPr>
            <a:r>
              <a:rPr lang="en-GB" sz="1400" b="0" i="0" dirty="0">
                <a:solidFill>
                  <a:schemeClr val="bg1"/>
                </a:solidFill>
                <a:effectLst/>
                <a:latin typeface="Arial" panose="020B0604020202020204" pitchFamily="34" charset="0"/>
                <a:cs typeface="Arial" panose="020B0604020202020204" pitchFamily="34" charset="0"/>
              </a:rPr>
              <a:t>Jean Piaget was a developmental psychologist who proposed that children actively construct knowledge through interactions with their environment.</a:t>
            </a:r>
          </a:p>
          <a:p>
            <a:pPr indent="0" algn="l">
              <a:buNone/>
            </a:pPr>
            <a:r>
              <a:rPr lang="en-GB" sz="1400" b="1" i="0" dirty="0">
                <a:solidFill>
                  <a:schemeClr val="bg1"/>
                </a:solidFill>
                <a:effectLst/>
                <a:latin typeface="Arial" panose="020B0604020202020204" pitchFamily="34" charset="0"/>
                <a:cs typeface="Arial" panose="020B0604020202020204" pitchFamily="34" charset="0"/>
              </a:rPr>
              <a:t>Four stages of cognitive development</a:t>
            </a:r>
          </a:p>
          <a:p>
            <a:pPr indent="0" algn="l">
              <a:buNone/>
            </a:pPr>
            <a:r>
              <a:rPr lang="en-GB" sz="1400" b="1" i="0" dirty="0">
                <a:solidFill>
                  <a:schemeClr val="bg1"/>
                </a:solidFill>
                <a:effectLst/>
                <a:latin typeface="Arial" panose="020B0604020202020204" pitchFamily="34" charset="0"/>
                <a:cs typeface="Arial" panose="020B0604020202020204" pitchFamily="34" charset="0"/>
              </a:rPr>
              <a:t>Shona's stage:</a:t>
            </a:r>
            <a:r>
              <a:rPr lang="en-GB" sz="1400" b="0" i="0" dirty="0">
                <a:solidFill>
                  <a:schemeClr val="bg1"/>
                </a:solidFill>
                <a:effectLst/>
                <a:latin typeface="Arial" panose="020B0604020202020204" pitchFamily="34" charset="0"/>
                <a:cs typeface="Arial" panose="020B0604020202020204" pitchFamily="34" charset="0"/>
              </a:rPr>
              <a:t> Preoperational stage.</a:t>
            </a:r>
          </a:p>
          <a:p>
            <a:pPr indent="0" algn="l">
              <a:buNone/>
            </a:pPr>
            <a:r>
              <a:rPr lang="en-GB" sz="1400" b="1" i="0" dirty="0">
                <a:solidFill>
                  <a:schemeClr val="bg1"/>
                </a:solidFill>
                <a:effectLst/>
                <a:latin typeface="Arial" panose="020B0604020202020204" pitchFamily="34" charset="0"/>
                <a:cs typeface="Arial" panose="020B0604020202020204" pitchFamily="34" charset="0"/>
              </a:rPr>
              <a:t>Key concepts</a:t>
            </a:r>
          </a:p>
          <a:p>
            <a:pPr marL="342900" lvl="0" indent="-342900" algn="l">
              <a:buFont typeface="Arial" panose="020B0604020202020204" pitchFamily="34" charset="0"/>
              <a:buChar char="•"/>
            </a:pPr>
            <a:r>
              <a:rPr lang="en-GB" sz="1400" b="1" i="0" dirty="0">
                <a:solidFill>
                  <a:schemeClr val="bg1"/>
                </a:solidFill>
                <a:effectLst/>
                <a:latin typeface="Arial" panose="020B0604020202020204" pitchFamily="34" charset="0"/>
                <a:cs typeface="Arial" panose="020B0604020202020204" pitchFamily="34" charset="0"/>
              </a:rPr>
              <a:t>Schemas:</a:t>
            </a:r>
            <a:r>
              <a:rPr lang="en-GB" sz="1400" b="0" i="0" dirty="0">
                <a:solidFill>
                  <a:schemeClr val="bg1"/>
                </a:solidFill>
                <a:effectLst/>
                <a:latin typeface="Arial" panose="020B0604020202020204" pitchFamily="34" charset="0"/>
                <a:cs typeface="Arial" panose="020B0604020202020204" pitchFamily="34" charset="0"/>
              </a:rPr>
              <a:t> Mental frameworks used to organise knowledge.</a:t>
            </a:r>
          </a:p>
          <a:p>
            <a:pPr marL="342900" lvl="0" indent="-342900" algn="l">
              <a:buFont typeface="Arial" panose="020B0604020202020204" pitchFamily="34" charset="0"/>
              <a:buChar char="•"/>
            </a:pPr>
            <a:r>
              <a:rPr lang="en-GB" sz="1400" b="1" i="0" dirty="0">
                <a:solidFill>
                  <a:schemeClr val="bg1"/>
                </a:solidFill>
                <a:effectLst/>
                <a:latin typeface="Arial" panose="020B0604020202020204" pitchFamily="34" charset="0"/>
                <a:cs typeface="Arial" panose="020B0604020202020204" pitchFamily="34" charset="0"/>
              </a:rPr>
              <a:t>Assimilation:</a:t>
            </a:r>
            <a:r>
              <a:rPr lang="en-GB" sz="1400" b="0" i="0" dirty="0">
                <a:solidFill>
                  <a:schemeClr val="bg1"/>
                </a:solidFill>
                <a:effectLst/>
                <a:latin typeface="Arial" panose="020B0604020202020204" pitchFamily="34" charset="0"/>
                <a:cs typeface="Arial" panose="020B0604020202020204" pitchFamily="34" charset="0"/>
              </a:rPr>
              <a:t> Fitting new information into existing schemas.</a:t>
            </a:r>
          </a:p>
          <a:p>
            <a:pPr marL="342900" lvl="0" indent="-342900" algn="l">
              <a:buFont typeface="Arial" panose="020B0604020202020204" pitchFamily="34" charset="0"/>
              <a:buChar char="•"/>
            </a:pPr>
            <a:r>
              <a:rPr lang="en-GB" sz="1400" b="1" i="0" dirty="0">
                <a:solidFill>
                  <a:schemeClr val="bg1"/>
                </a:solidFill>
                <a:effectLst/>
                <a:latin typeface="Arial" panose="020B0604020202020204" pitchFamily="34" charset="0"/>
                <a:cs typeface="Arial" panose="020B0604020202020204" pitchFamily="34" charset="0"/>
              </a:rPr>
              <a:t>Accommodation:</a:t>
            </a:r>
            <a:r>
              <a:rPr lang="en-GB" sz="1400" b="0" i="0" dirty="0">
                <a:solidFill>
                  <a:schemeClr val="bg1"/>
                </a:solidFill>
                <a:effectLst/>
                <a:latin typeface="Arial" panose="020B0604020202020204" pitchFamily="34" charset="0"/>
                <a:cs typeface="Arial" panose="020B0604020202020204" pitchFamily="34" charset="0"/>
              </a:rPr>
              <a:t> Changing existing schemas to understand new experiences.</a:t>
            </a:r>
          </a:p>
          <a:p>
            <a:pPr marL="342900" lvl="0" indent="-342900" algn="l">
              <a:buFont typeface="Arial" panose="020B0604020202020204" pitchFamily="34" charset="0"/>
              <a:buChar char="•"/>
            </a:pPr>
            <a:r>
              <a:rPr lang="en-GB" sz="1400" b="1" i="0" dirty="0">
                <a:solidFill>
                  <a:schemeClr val="bg1"/>
                </a:solidFill>
                <a:effectLst/>
                <a:latin typeface="Arial" panose="020B0604020202020204" pitchFamily="34" charset="0"/>
                <a:cs typeface="Arial" panose="020B0604020202020204" pitchFamily="34" charset="0"/>
              </a:rPr>
              <a:t>Equilibration:</a:t>
            </a:r>
            <a:r>
              <a:rPr lang="en-GB" sz="1400" b="0" i="0" dirty="0">
                <a:solidFill>
                  <a:schemeClr val="bg1"/>
                </a:solidFill>
                <a:effectLst/>
                <a:latin typeface="Arial" panose="020B0604020202020204" pitchFamily="34" charset="0"/>
                <a:cs typeface="Arial" panose="020B0604020202020204" pitchFamily="34" charset="0"/>
              </a:rPr>
              <a:t> The process of balancing existing understanding with new information</a:t>
            </a:r>
            <a:r>
              <a:rPr lang="en-GB" sz="1800" b="0" i="0" dirty="0">
                <a:solidFill>
                  <a:schemeClr val="tx1"/>
                </a:solidFill>
                <a:effectLst/>
                <a:latin typeface="+mn-lt"/>
              </a:rPr>
              <a:t>.</a:t>
            </a:r>
            <a:endParaRPr lang="en-GB" sz="1800" b="0" i="0" dirty="0">
              <a:solidFill>
                <a:srgbClr val="0D0D0D"/>
              </a:solidFill>
              <a:effectLst/>
              <a:latin typeface="-apple-system-body"/>
            </a:endParaRPr>
          </a:p>
        </p:txBody>
      </p:sp>
    </p:spTree>
    <p:extLst>
      <p:ext uri="{BB962C8B-B14F-4D97-AF65-F5344CB8AC3E}">
        <p14:creationId xmlns:p14="http://schemas.microsoft.com/office/powerpoint/2010/main" val="3530111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EFAA6BF5-607E-C2AD-6049-2BB4FD71726A}"/>
              </a:ext>
            </a:extLst>
          </p:cNvPr>
          <p:cNvGraphicFramePr>
            <a:graphicFrameLocks noGrp="1"/>
          </p:cNvGraphicFramePr>
          <p:nvPr>
            <p:ph idx="1"/>
            <p:extLst>
              <p:ext uri="{D42A27DB-BD31-4B8C-83A1-F6EECF244321}">
                <p14:modId xmlns:p14="http://schemas.microsoft.com/office/powerpoint/2010/main" val="1802930746"/>
              </p:ext>
            </p:extLst>
          </p:nvPr>
        </p:nvGraphicFramePr>
        <p:xfrm>
          <a:off x="838200" y="3931920"/>
          <a:ext cx="10515600" cy="2926080"/>
        </p:xfrm>
        <a:graphic>
          <a:graphicData uri="http://schemas.openxmlformats.org/drawingml/2006/table">
            <a:tbl>
              <a:tblPr>
                <a:tableStyleId>{9DCAF9ED-07DC-4A11-8D7F-57B35C25682E}</a:tableStyleId>
              </a:tblPr>
              <a:tblGrid>
                <a:gridCol w="5257800">
                  <a:extLst>
                    <a:ext uri="{9D8B030D-6E8A-4147-A177-3AD203B41FA5}">
                      <a16:colId xmlns:a16="http://schemas.microsoft.com/office/drawing/2014/main" val="3755718792"/>
                    </a:ext>
                  </a:extLst>
                </a:gridCol>
                <a:gridCol w="5257800">
                  <a:extLst>
                    <a:ext uri="{9D8B030D-6E8A-4147-A177-3AD203B41FA5}">
                      <a16:colId xmlns:a16="http://schemas.microsoft.com/office/drawing/2014/main" val="4077992529"/>
                    </a:ext>
                  </a:extLst>
                </a:gridCol>
              </a:tblGrid>
              <a:tr h="0">
                <a:tc>
                  <a:txBody>
                    <a:bodyPr/>
                    <a:lstStyle/>
                    <a:p>
                      <a:pPr algn="l" fontAlgn="b">
                        <a:buNone/>
                      </a:pPr>
                      <a:r>
                        <a:rPr lang="en-GB">
                          <a:effectLst/>
                        </a:rPr>
                        <a:t>Shona's needs</a:t>
                      </a:r>
                      <a:endParaRPr lang="en-GB" b="1">
                        <a:effectLst/>
                      </a:endParaRPr>
                    </a:p>
                  </a:txBody>
                  <a:tcPr anchor="b"/>
                </a:tc>
                <a:tc>
                  <a:txBody>
                    <a:bodyPr/>
                    <a:lstStyle/>
                    <a:p>
                      <a:pPr algn="l" fontAlgn="b">
                        <a:buNone/>
                      </a:pPr>
                      <a:r>
                        <a:rPr lang="en-GB">
                          <a:effectLst/>
                        </a:rPr>
                        <a:t>Application of Piaget's theory</a:t>
                      </a:r>
                      <a:endParaRPr lang="en-GB" b="1">
                        <a:effectLst/>
                      </a:endParaRPr>
                    </a:p>
                  </a:txBody>
                  <a:tcPr anchor="b"/>
                </a:tc>
                <a:extLst>
                  <a:ext uri="{0D108BD9-81ED-4DB2-BD59-A6C34878D82A}">
                    <a16:rowId xmlns:a16="http://schemas.microsoft.com/office/drawing/2014/main" val="4084451858"/>
                  </a:ext>
                </a:extLst>
              </a:tr>
              <a:tr h="0">
                <a:tc>
                  <a:txBody>
                    <a:bodyPr/>
                    <a:lstStyle/>
                    <a:p>
                      <a:pPr algn="l" fontAlgn="t">
                        <a:buNone/>
                      </a:pPr>
                      <a:r>
                        <a:rPr lang="en-GB">
                          <a:effectLst/>
                        </a:rPr>
                        <a:t>Limited verbal communication</a:t>
                      </a:r>
                    </a:p>
                  </a:txBody>
                  <a:tcPr/>
                </a:tc>
                <a:tc>
                  <a:txBody>
                    <a:bodyPr/>
                    <a:lstStyle/>
                    <a:p>
                      <a:pPr algn="l" fontAlgn="t">
                        <a:buNone/>
                      </a:pPr>
                      <a:r>
                        <a:rPr lang="en-GB">
                          <a:effectLst/>
                        </a:rPr>
                        <a:t>Use objects, pictures, gestures and symbolic play to support understanding and expression.</a:t>
                      </a:r>
                    </a:p>
                  </a:txBody>
                  <a:tcPr/>
                </a:tc>
                <a:extLst>
                  <a:ext uri="{0D108BD9-81ED-4DB2-BD59-A6C34878D82A}">
                    <a16:rowId xmlns:a16="http://schemas.microsoft.com/office/drawing/2014/main" val="2646917892"/>
                  </a:ext>
                </a:extLst>
              </a:tr>
              <a:tr h="0">
                <a:tc>
                  <a:txBody>
                    <a:bodyPr/>
                    <a:lstStyle/>
                    <a:p>
                      <a:pPr algn="l" fontAlgn="t">
                        <a:buNone/>
                      </a:pPr>
                      <a:r>
                        <a:rPr lang="en-GB">
                          <a:effectLst/>
                        </a:rPr>
                        <a:t>Difficulty engaging in group play</a:t>
                      </a:r>
                    </a:p>
                  </a:txBody>
                  <a:tcPr/>
                </a:tc>
                <a:tc>
                  <a:txBody>
                    <a:bodyPr/>
                    <a:lstStyle/>
                    <a:p>
                      <a:pPr algn="l" fontAlgn="t">
                        <a:buNone/>
                      </a:pPr>
                      <a:r>
                        <a:rPr lang="en-GB">
                          <a:effectLst/>
                        </a:rPr>
                        <a:t>Begin with individual exploration and gradually introduce shared activities.</a:t>
                      </a:r>
                    </a:p>
                  </a:txBody>
                  <a:tcPr/>
                </a:tc>
                <a:extLst>
                  <a:ext uri="{0D108BD9-81ED-4DB2-BD59-A6C34878D82A}">
                    <a16:rowId xmlns:a16="http://schemas.microsoft.com/office/drawing/2014/main" val="1822540120"/>
                  </a:ext>
                </a:extLst>
              </a:tr>
              <a:tr h="0">
                <a:tc>
                  <a:txBody>
                    <a:bodyPr/>
                    <a:lstStyle/>
                    <a:p>
                      <a:pPr algn="l" fontAlgn="t">
                        <a:buNone/>
                      </a:pPr>
                      <a:r>
                        <a:rPr lang="en-GB">
                          <a:effectLst/>
                        </a:rPr>
                        <a:t>Anxiety in the new nursery</a:t>
                      </a:r>
                    </a:p>
                  </a:txBody>
                  <a:tcPr/>
                </a:tc>
                <a:tc>
                  <a:txBody>
                    <a:bodyPr/>
                    <a:lstStyle/>
                    <a:p>
                      <a:pPr algn="l" fontAlgn="t">
                        <a:buNone/>
                      </a:pPr>
                      <a:r>
                        <a:rPr lang="en-GB">
                          <a:effectLst/>
                        </a:rPr>
                        <a:t>Introduce the environment gradually through familiar objects and predictable activities.</a:t>
                      </a:r>
                    </a:p>
                  </a:txBody>
                  <a:tcPr/>
                </a:tc>
                <a:extLst>
                  <a:ext uri="{0D108BD9-81ED-4DB2-BD59-A6C34878D82A}">
                    <a16:rowId xmlns:a16="http://schemas.microsoft.com/office/drawing/2014/main" val="998122941"/>
                  </a:ext>
                </a:extLst>
              </a:tr>
              <a:tr h="241233">
                <a:tc>
                  <a:txBody>
                    <a:bodyPr/>
                    <a:lstStyle/>
                    <a:p>
                      <a:pPr algn="l" fontAlgn="t">
                        <a:buNone/>
                      </a:pPr>
                      <a:r>
                        <a:rPr lang="en-GB">
                          <a:effectLst/>
                        </a:rPr>
                        <a:t>Cognitive development</a:t>
                      </a:r>
                    </a:p>
                  </a:txBody>
                  <a:tcPr/>
                </a:tc>
                <a:tc>
                  <a:txBody>
                    <a:bodyPr/>
                    <a:lstStyle/>
                    <a:p>
                      <a:pPr algn="l" fontAlgn="t">
                        <a:buNone/>
                      </a:pPr>
                      <a:r>
                        <a:rPr lang="en-GB" dirty="0">
                          <a:effectLst/>
                        </a:rPr>
                        <a:t>Provide practical activities that encourage exploration and problem-solving.</a:t>
                      </a:r>
                    </a:p>
                  </a:txBody>
                  <a:tcPr/>
                </a:tc>
                <a:extLst>
                  <a:ext uri="{0D108BD9-81ED-4DB2-BD59-A6C34878D82A}">
                    <a16:rowId xmlns:a16="http://schemas.microsoft.com/office/drawing/2014/main" val="2448016254"/>
                  </a:ext>
                </a:extLst>
              </a:tr>
            </a:tbl>
          </a:graphicData>
        </a:graphic>
      </p:graphicFrame>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4</a:t>
            </a:fld>
            <a:endParaRPr lang="en-US" dirty="0"/>
          </a:p>
        </p:txBody>
      </p:sp>
      <p:sp>
        <p:nvSpPr>
          <p:cNvPr id="7" name="TextBox 6">
            <a:extLst>
              <a:ext uri="{FF2B5EF4-FFF2-40B4-BE49-F238E27FC236}">
                <a16:creationId xmlns:a16="http://schemas.microsoft.com/office/drawing/2014/main" id="{89D420FF-9EA0-205F-288B-76876639E4EC}"/>
              </a:ext>
            </a:extLst>
          </p:cNvPr>
          <p:cNvSpPr txBox="1"/>
          <p:nvPr/>
        </p:nvSpPr>
        <p:spPr>
          <a:xfrm>
            <a:off x="2554506" y="1784223"/>
            <a:ext cx="6097604" cy="1477328"/>
          </a:xfrm>
          <a:prstGeom prst="rect">
            <a:avLst/>
          </a:prstGeom>
          <a:noFill/>
        </p:spPr>
        <p:txBody>
          <a:bodyPr wrap="square">
            <a:spAutoFit/>
          </a:bodyPr>
          <a:lstStyle/>
          <a:p>
            <a:pPr indent="0" algn="l">
              <a:buNone/>
            </a:pPr>
            <a:r>
              <a:rPr lang="en-GB" b="1" i="0" dirty="0">
                <a:solidFill>
                  <a:schemeClr val="tx1"/>
                </a:solidFill>
                <a:effectLst/>
                <a:latin typeface="+mn-lt"/>
              </a:rPr>
              <a:t> Applying Piaget’s Theory to Shona</a:t>
            </a:r>
          </a:p>
          <a:p>
            <a:pPr indent="0" algn="l">
              <a:buNone/>
            </a:pPr>
            <a:endParaRPr lang="en-GB" b="1" i="0" dirty="0">
              <a:solidFill>
                <a:schemeClr val="tx1"/>
              </a:solidFill>
              <a:effectLst/>
              <a:latin typeface="+mn-lt"/>
            </a:endParaRPr>
          </a:p>
          <a:p>
            <a:pPr indent="0" algn="l">
              <a:buNone/>
            </a:pPr>
            <a:r>
              <a:rPr lang="en-GB" sz="1800" b="1" i="0" dirty="0">
                <a:solidFill>
                  <a:schemeClr val="tx1"/>
                </a:solidFill>
                <a:effectLst/>
                <a:latin typeface="+mn-lt"/>
              </a:rPr>
              <a:t>Important:</a:t>
            </a:r>
            <a:r>
              <a:rPr lang="en-GB" sz="1800" b="0" i="0" dirty="0">
                <a:solidFill>
                  <a:schemeClr val="tx1"/>
                </a:solidFill>
                <a:effectLst/>
                <a:latin typeface="+mn-lt"/>
              </a:rPr>
              <a:t> Piaget's theory helps explain learning and thinking, but it does not fully explain separation anxiety or individual communication differences.</a:t>
            </a:r>
            <a:endParaRPr lang="en-GB" sz="1800" b="0" i="0" dirty="0">
              <a:solidFill>
                <a:srgbClr val="0D0D0D"/>
              </a:solidFill>
              <a:effectLst/>
              <a:latin typeface="-apple-system-body"/>
            </a:endParaRPr>
          </a:p>
        </p:txBody>
      </p:sp>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5B327C6-ABED-9379-15D4-D45D9D297D9A}"/>
              </a:ext>
            </a:extLst>
          </p:cNvPr>
          <p:cNvSpPr txBox="1"/>
          <p:nvPr/>
        </p:nvSpPr>
        <p:spPr>
          <a:xfrm>
            <a:off x="327259" y="437729"/>
            <a:ext cx="8530389" cy="6001643"/>
          </a:xfrm>
          <a:prstGeom prst="rect">
            <a:avLst/>
          </a:prstGeom>
          <a:noFill/>
        </p:spPr>
        <p:txBody>
          <a:bodyPr wrap="square">
            <a:spAutoFit/>
          </a:bodyPr>
          <a:lstStyle/>
          <a:p>
            <a:pPr indent="0" algn="l">
              <a:buNone/>
            </a:pPr>
            <a:r>
              <a:rPr lang="en-GB" b="1" i="0" dirty="0">
                <a:solidFill>
                  <a:schemeClr val="tx1"/>
                </a:solidFill>
                <a:effectLst/>
                <a:latin typeface="+mn-lt"/>
              </a:rPr>
              <a:t> </a:t>
            </a:r>
            <a:r>
              <a:rPr lang="en-GB" sz="3200" b="1" i="0" dirty="0">
                <a:solidFill>
                  <a:schemeClr val="bg1"/>
                </a:solidFill>
                <a:effectLst/>
                <a:latin typeface="+mn-lt"/>
              </a:rPr>
              <a:t>Practical Strategies and Interventions</a:t>
            </a:r>
          </a:p>
          <a:p>
            <a:pPr indent="0" algn="l">
              <a:buNone/>
            </a:pPr>
            <a:endParaRPr lang="en-GB" sz="1600" b="1" i="0" dirty="0">
              <a:solidFill>
                <a:schemeClr val="bg1"/>
              </a:solidFill>
              <a:effectLst/>
              <a:latin typeface="+mn-lt"/>
            </a:endParaRPr>
          </a:p>
          <a:p>
            <a:pPr indent="0" algn="l">
              <a:buNone/>
            </a:pPr>
            <a:endParaRPr lang="en-GB" sz="1600" b="1" dirty="0">
              <a:solidFill>
                <a:schemeClr val="bg1"/>
              </a:solidFill>
            </a:endParaRPr>
          </a:p>
          <a:p>
            <a:pPr indent="0" algn="l">
              <a:buNone/>
            </a:pPr>
            <a:r>
              <a:rPr lang="en-GB" sz="1600" b="1" i="0" dirty="0">
                <a:solidFill>
                  <a:schemeClr val="bg1"/>
                </a:solidFill>
                <a:effectLst/>
                <a:latin typeface="+mn-lt"/>
              </a:rPr>
              <a:t>1. Encourage hands-on learning</a:t>
            </a:r>
            <a:endParaRPr lang="en-GB" sz="1600" b="0" i="0" dirty="0">
              <a:solidFill>
                <a:schemeClr val="bg1"/>
              </a:solidFill>
              <a:effectLst/>
              <a:latin typeface="+mn-lt"/>
            </a:endParaRPr>
          </a:p>
          <a:p>
            <a:pPr marL="342900" lvl="0" indent="-342900" algn="l">
              <a:buFont typeface="Arial" panose="020B0604020202020204" pitchFamily="34" charset="0"/>
              <a:buChar char="•"/>
            </a:pPr>
            <a:r>
              <a:rPr lang="en-GB" sz="1600" b="0" i="0" dirty="0">
                <a:solidFill>
                  <a:schemeClr val="bg1"/>
                </a:solidFill>
                <a:effectLst/>
                <a:latin typeface="+mn-lt"/>
              </a:rPr>
              <a:t>Provide blocks, puzzles, sorting objects and shape-matching activities.</a:t>
            </a:r>
          </a:p>
          <a:p>
            <a:pPr marL="342900" lvl="0" indent="-342900" algn="l">
              <a:buFont typeface="Arial" panose="020B0604020202020204" pitchFamily="34" charset="0"/>
              <a:buChar char="•"/>
            </a:pPr>
            <a:r>
              <a:rPr lang="en-GB" sz="1600" b="0" i="0" dirty="0">
                <a:solidFill>
                  <a:schemeClr val="bg1"/>
                </a:solidFill>
                <a:effectLst/>
                <a:latin typeface="+mn-lt"/>
              </a:rPr>
              <a:t>Allow Shona to learn through exploration and experimentation.</a:t>
            </a:r>
          </a:p>
          <a:p>
            <a:pPr indent="0" algn="l">
              <a:buNone/>
            </a:pPr>
            <a:r>
              <a:rPr lang="en-GB" sz="1600" b="1" i="0" dirty="0">
                <a:solidFill>
                  <a:schemeClr val="bg1"/>
                </a:solidFill>
                <a:effectLst/>
                <a:latin typeface="+mn-lt"/>
              </a:rPr>
              <a:t>2. Support symbolic play</a:t>
            </a:r>
            <a:endParaRPr lang="en-GB" sz="1600" b="0" i="0" dirty="0">
              <a:solidFill>
                <a:schemeClr val="bg1"/>
              </a:solidFill>
              <a:effectLst/>
              <a:latin typeface="+mn-lt"/>
            </a:endParaRPr>
          </a:p>
          <a:p>
            <a:pPr marL="342900" lvl="0" indent="-342900" algn="l">
              <a:buFont typeface="Arial" panose="020B0604020202020204" pitchFamily="34" charset="0"/>
              <a:buChar char="•"/>
            </a:pPr>
            <a:r>
              <a:rPr lang="en-GB" sz="1600" b="0" i="0" dirty="0">
                <a:solidFill>
                  <a:schemeClr val="bg1"/>
                </a:solidFill>
                <a:effectLst/>
                <a:latin typeface="+mn-lt"/>
              </a:rPr>
              <a:t>Introduce dolls, toy kitchens, toy animals and pretend telephones.</a:t>
            </a:r>
          </a:p>
          <a:p>
            <a:pPr marL="342900" lvl="0" indent="-342900" algn="l">
              <a:buFont typeface="Arial" panose="020B0604020202020204" pitchFamily="34" charset="0"/>
              <a:buChar char="•"/>
            </a:pPr>
            <a:r>
              <a:rPr lang="en-GB" sz="1600" b="0" i="0" dirty="0">
                <a:solidFill>
                  <a:schemeClr val="bg1"/>
                </a:solidFill>
                <a:effectLst/>
                <a:latin typeface="+mn-lt"/>
              </a:rPr>
              <a:t>Encourage her to represent familiar experiences through play.</a:t>
            </a:r>
          </a:p>
          <a:p>
            <a:pPr indent="0" algn="l">
              <a:buNone/>
            </a:pPr>
            <a:r>
              <a:rPr lang="en-GB" sz="1600" b="1" i="0" dirty="0">
                <a:solidFill>
                  <a:schemeClr val="bg1"/>
                </a:solidFill>
                <a:effectLst/>
                <a:latin typeface="+mn-lt"/>
              </a:rPr>
              <a:t>3. Develop communication</a:t>
            </a:r>
            <a:endParaRPr lang="en-GB" sz="1600" b="0" i="0" dirty="0">
              <a:solidFill>
                <a:schemeClr val="bg1"/>
              </a:solidFill>
              <a:effectLst/>
              <a:latin typeface="+mn-lt"/>
            </a:endParaRPr>
          </a:p>
          <a:p>
            <a:pPr marL="342900" lvl="0" indent="-342900" algn="l">
              <a:buFont typeface="Arial" panose="020B0604020202020204" pitchFamily="34" charset="0"/>
              <a:buChar char="•"/>
            </a:pPr>
            <a:r>
              <a:rPr lang="en-GB" sz="1600" b="0" i="0" dirty="0">
                <a:solidFill>
                  <a:schemeClr val="bg1"/>
                </a:solidFill>
                <a:effectLst/>
                <a:latin typeface="+mn-lt"/>
              </a:rPr>
              <a:t>Use picture cards, gestures, visual routines and simple language.</a:t>
            </a:r>
          </a:p>
          <a:p>
            <a:pPr marL="342900" lvl="0" indent="-342900" algn="l">
              <a:buFont typeface="Arial" panose="020B0604020202020204" pitchFamily="34" charset="0"/>
              <a:buChar char="•"/>
            </a:pPr>
            <a:r>
              <a:rPr lang="en-GB" sz="1600" b="0" i="0" dirty="0">
                <a:solidFill>
                  <a:schemeClr val="bg1"/>
                </a:solidFill>
                <a:effectLst/>
                <a:latin typeface="+mn-lt"/>
              </a:rPr>
              <a:t>Model words during activities without pressuring her to speak.</a:t>
            </a:r>
          </a:p>
          <a:p>
            <a:pPr indent="0" algn="l">
              <a:buNone/>
            </a:pPr>
            <a:r>
              <a:rPr lang="en-GB" sz="1600" b="1" i="0" dirty="0">
                <a:solidFill>
                  <a:schemeClr val="bg1"/>
                </a:solidFill>
                <a:effectLst/>
                <a:latin typeface="+mn-lt"/>
              </a:rPr>
              <a:t>4. Encourage social interaction</a:t>
            </a:r>
            <a:endParaRPr lang="en-GB" sz="1600" b="0" i="0" dirty="0">
              <a:solidFill>
                <a:schemeClr val="bg1"/>
              </a:solidFill>
              <a:effectLst/>
              <a:latin typeface="+mn-lt"/>
            </a:endParaRPr>
          </a:p>
          <a:p>
            <a:pPr marL="342900" lvl="0" indent="-342900" algn="l">
              <a:buFont typeface="Arial" panose="020B0604020202020204" pitchFamily="34" charset="0"/>
              <a:buChar char="•"/>
            </a:pPr>
            <a:r>
              <a:rPr lang="en-GB" sz="1600" b="0" i="0" dirty="0">
                <a:solidFill>
                  <a:schemeClr val="bg1"/>
                </a:solidFill>
                <a:effectLst/>
                <a:latin typeface="+mn-lt"/>
              </a:rPr>
              <a:t>Begin with parallel play.</a:t>
            </a:r>
          </a:p>
          <a:p>
            <a:pPr marL="342900" lvl="0" indent="-342900" algn="l">
              <a:buFont typeface="Arial" panose="020B0604020202020204" pitchFamily="34" charset="0"/>
              <a:buChar char="•"/>
            </a:pPr>
            <a:r>
              <a:rPr lang="en-GB" sz="1600" b="0" i="0" dirty="0">
                <a:solidFill>
                  <a:schemeClr val="bg1"/>
                </a:solidFill>
                <a:effectLst/>
                <a:latin typeface="+mn-lt"/>
              </a:rPr>
              <a:t>Introduce one familiar peer and gradually develop small-group activities.</a:t>
            </a:r>
          </a:p>
          <a:p>
            <a:pPr marL="342900" lvl="0" indent="-342900" algn="l">
              <a:buFont typeface="Arial" panose="020B0604020202020204" pitchFamily="34" charset="0"/>
              <a:buChar char="•"/>
            </a:pPr>
            <a:r>
              <a:rPr lang="en-GB" sz="1600" b="0" i="0" dirty="0">
                <a:solidFill>
                  <a:schemeClr val="bg1"/>
                </a:solidFill>
                <a:effectLst/>
                <a:latin typeface="+mn-lt"/>
              </a:rPr>
              <a:t>Use shared puzzles, building blocks and role-play.</a:t>
            </a:r>
          </a:p>
          <a:p>
            <a:pPr indent="0" algn="l">
              <a:buNone/>
            </a:pPr>
            <a:r>
              <a:rPr lang="en-GB" sz="1600" b="1" i="0" dirty="0">
                <a:solidFill>
                  <a:schemeClr val="bg1"/>
                </a:solidFill>
                <a:effectLst/>
                <a:latin typeface="+mn-lt"/>
              </a:rPr>
              <a:t>5. Support emotional wellbeing</a:t>
            </a:r>
            <a:endParaRPr lang="en-GB" sz="1600" b="0" i="0" dirty="0">
              <a:solidFill>
                <a:schemeClr val="bg1"/>
              </a:solidFill>
              <a:effectLst/>
              <a:latin typeface="+mn-lt"/>
            </a:endParaRPr>
          </a:p>
          <a:p>
            <a:pPr marL="342900" lvl="0" indent="-342900" algn="l">
              <a:buFont typeface="Arial" panose="020B0604020202020204" pitchFamily="34" charset="0"/>
              <a:buChar char="•"/>
            </a:pPr>
            <a:r>
              <a:rPr lang="en-GB" sz="1600" b="0" i="0" dirty="0">
                <a:solidFill>
                  <a:schemeClr val="bg1"/>
                </a:solidFill>
                <a:effectLst/>
                <a:latin typeface="+mn-lt"/>
              </a:rPr>
              <a:t>Establish predictable routines and a consistent key person.</a:t>
            </a:r>
          </a:p>
          <a:p>
            <a:pPr marL="342900" lvl="0" indent="-342900" algn="l">
              <a:buFont typeface="Arial" panose="020B0604020202020204" pitchFamily="34" charset="0"/>
              <a:buChar char="•"/>
            </a:pPr>
            <a:r>
              <a:rPr lang="en-GB" sz="1600" b="0" i="0" dirty="0">
                <a:solidFill>
                  <a:schemeClr val="bg1"/>
                </a:solidFill>
                <a:effectLst/>
                <a:latin typeface="+mn-lt"/>
              </a:rPr>
              <a:t>Work with carers to create a reassuring settling-in plan.</a:t>
            </a:r>
          </a:p>
          <a:p>
            <a:pPr marL="342900" lvl="0" indent="-342900" algn="l">
              <a:buFont typeface="Arial" panose="020B0604020202020204" pitchFamily="34" charset="0"/>
              <a:buChar char="•"/>
            </a:pPr>
            <a:r>
              <a:rPr lang="en-GB" sz="1600" b="0" i="0" dirty="0">
                <a:solidFill>
                  <a:schemeClr val="bg1"/>
                </a:solidFill>
                <a:effectLst/>
                <a:latin typeface="+mn-lt"/>
              </a:rPr>
              <a:t>Provide comfort and reassurance when Shona becomes distressed.</a:t>
            </a:r>
          </a:p>
          <a:p>
            <a:pPr indent="0" algn="l">
              <a:buNone/>
            </a:pPr>
            <a:r>
              <a:rPr lang="en-GB" sz="1600" b="1" i="0" dirty="0">
                <a:solidFill>
                  <a:schemeClr val="bg1"/>
                </a:solidFill>
                <a:effectLst/>
                <a:latin typeface="+mn-lt"/>
              </a:rPr>
              <a:t>6. Support physical development</a:t>
            </a:r>
            <a:endParaRPr lang="en-GB" sz="1600" b="0" i="0" dirty="0">
              <a:solidFill>
                <a:schemeClr val="bg1"/>
              </a:solidFill>
              <a:effectLst/>
              <a:latin typeface="+mn-lt"/>
            </a:endParaRPr>
          </a:p>
          <a:p>
            <a:pPr marL="342900" lvl="0" indent="-342900" algn="l">
              <a:buFont typeface="Arial" panose="020B0604020202020204" pitchFamily="34" charset="0"/>
              <a:buChar char="•"/>
            </a:pPr>
            <a:r>
              <a:rPr lang="en-GB" sz="1600" b="0" i="0" dirty="0">
                <a:solidFill>
                  <a:schemeClr val="bg1"/>
                </a:solidFill>
                <a:effectLst/>
                <a:latin typeface="+mn-lt"/>
              </a:rPr>
              <a:t>Offer drawing, playdough, threading and outdoor activities.</a:t>
            </a:r>
          </a:p>
          <a:p>
            <a:pPr marL="342900" lvl="0" indent="-342900" algn="l">
              <a:buFont typeface="Arial" panose="020B0604020202020204" pitchFamily="34" charset="0"/>
              <a:buChar char="•"/>
            </a:pPr>
            <a:r>
              <a:rPr lang="en-GB" sz="1600" b="0" i="0" dirty="0">
                <a:solidFill>
                  <a:schemeClr val="bg1"/>
                </a:solidFill>
                <a:effectLst/>
                <a:latin typeface="+mn-lt"/>
              </a:rPr>
              <a:t>Adapt tasks to Shona's interests and abilities.</a:t>
            </a:r>
            <a:endParaRPr lang="en-GB" sz="1600" b="0" i="0" dirty="0">
              <a:solidFill>
                <a:schemeClr val="bg1"/>
              </a:solidFill>
              <a:effectLst/>
              <a:latin typeface="-apple-system-body"/>
            </a:endParaRPr>
          </a:p>
        </p:txBody>
      </p:sp>
    </p:spTree>
    <p:extLst>
      <p:ext uri="{BB962C8B-B14F-4D97-AF65-F5344CB8AC3E}">
        <p14:creationId xmlns:p14="http://schemas.microsoft.com/office/powerpoint/2010/main" val="2735087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29"/>
          </p:nvPr>
        </p:nvSpPr>
        <p:spPr/>
        <p:txBody>
          <a:bodyPr/>
          <a:lstStyle/>
          <a:p>
            <a:fld id="{47FEACEE-25B4-4A2D-B147-27296E36371D}" type="slidenum">
              <a:rPr lang="en-US" altLang="zh-CN" noProof="0" smtClean="0"/>
              <a:pPr/>
              <a:t>6</a:t>
            </a:fld>
            <a:endParaRPr lang="en-US" altLang="zh-CN" noProof="0" dirty="0"/>
          </a:p>
        </p:txBody>
      </p:sp>
      <p:sp>
        <p:nvSpPr>
          <p:cNvPr id="12" name="Content Placeholder 11">
            <a:extLst>
              <a:ext uri="{FF2B5EF4-FFF2-40B4-BE49-F238E27FC236}">
                <a16:creationId xmlns:a16="http://schemas.microsoft.com/office/drawing/2014/main" id="{6EC1E4B8-02D3-720F-1881-DE12C5E774EA}"/>
              </a:ext>
            </a:extLst>
          </p:cNvPr>
          <p:cNvSpPr>
            <a:spLocks noGrp="1"/>
          </p:cNvSpPr>
          <p:nvPr>
            <p:ph idx="1"/>
          </p:nvPr>
        </p:nvSpPr>
        <p:spPr>
          <a:xfrm>
            <a:off x="341926" y="271747"/>
            <a:ext cx="10674417" cy="6126480"/>
          </a:xfrm>
        </p:spPr>
        <p:txBody>
          <a:bodyPr>
            <a:normAutofit fontScale="92500" lnSpcReduction="20000"/>
          </a:bodyPr>
          <a:lstStyle/>
          <a:p>
            <a:endParaRPr lang="en-GB" b="1" dirty="0"/>
          </a:p>
          <a:p>
            <a:pPr marL="0" indent="0">
              <a:buNone/>
            </a:pPr>
            <a:r>
              <a:rPr lang="en-GB" sz="3500" b="1" dirty="0">
                <a:latin typeface="Arial" panose="020B0604020202020204" pitchFamily="34" charset="0"/>
                <a:cs typeface="Arial" panose="020B0604020202020204" pitchFamily="34" charset="0"/>
              </a:rPr>
              <a:t>Nature and Nurture in Shona’s Development</a:t>
            </a:r>
          </a:p>
          <a:p>
            <a:endParaRPr lang="en-GB" b="1" dirty="0"/>
          </a:p>
          <a:p>
            <a:r>
              <a:rPr lang="en-GB" b="1" dirty="0"/>
              <a:t>Nature: Biological influences</a:t>
            </a:r>
            <a:endParaRPr lang="en-GB" dirty="0"/>
          </a:p>
          <a:p>
            <a:pPr lvl="0"/>
            <a:r>
              <a:rPr lang="en-GB" dirty="0"/>
              <a:t>Neurological maturation and individual differences in development.</a:t>
            </a:r>
          </a:p>
          <a:p>
            <a:pPr lvl="0"/>
            <a:r>
              <a:rPr lang="en-GB" dirty="0"/>
              <a:t>Temperament and emotional reactivity.</a:t>
            </a:r>
          </a:p>
          <a:p>
            <a:pPr lvl="0"/>
            <a:r>
              <a:rPr lang="en-GB" dirty="0"/>
              <a:t>Hearing, speech and language development.</a:t>
            </a:r>
          </a:p>
          <a:p>
            <a:pPr lvl="0"/>
            <a:r>
              <a:rPr lang="en-GB" dirty="0"/>
              <a:t>Individual differences in attention and sensory processing.</a:t>
            </a:r>
          </a:p>
          <a:p>
            <a:r>
              <a:rPr lang="en-GB" b="1" dirty="0"/>
              <a:t>Nurture: Environmental influences</a:t>
            </a:r>
            <a:endParaRPr lang="en-GB" dirty="0"/>
          </a:p>
          <a:p>
            <a:pPr lvl="0"/>
            <a:r>
              <a:rPr lang="en-GB" dirty="0"/>
              <a:t>Family relationships and experiences.</a:t>
            </a:r>
          </a:p>
          <a:p>
            <a:pPr lvl="0"/>
            <a:r>
              <a:rPr lang="en-GB" dirty="0"/>
              <a:t>Language exposure and communication opportunities.</a:t>
            </a:r>
          </a:p>
          <a:p>
            <a:pPr lvl="0"/>
            <a:r>
              <a:rPr lang="en-GB" dirty="0"/>
              <a:t>Access to toys, books and play-based learning.</a:t>
            </a:r>
          </a:p>
          <a:p>
            <a:pPr lvl="0"/>
            <a:r>
              <a:rPr lang="en-GB" dirty="0"/>
              <a:t>Nursery routines and relationships with practitioners.</a:t>
            </a:r>
          </a:p>
          <a:p>
            <a:pPr lvl="0"/>
            <a:r>
              <a:rPr lang="en-GB" dirty="0"/>
              <a:t>Opportunities to explore and interact with others.</a:t>
            </a:r>
          </a:p>
          <a:p>
            <a:r>
              <a:rPr lang="en-GB" b="1" dirty="0"/>
              <a:t>Key message:</a:t>
            </a:r>
            <a:r>
              <a:rPr lang="en-GB" dirty="0"/>
              <a:t> Cognitive development is influenced by the interaction of biological maturation and environmental experiences.</a:t>
            </a:r>
          </a:p>
          <a:p>
            <a:endParaRPr lang="en-GB" dirty="0"/>
          </a:p>
        </p:txBody>
      </p:sp>
    </p:spTree>
    <p:extLst>
      <p:ext uri="{BB962C8B-B14F-4D97-AF65-F5344CB8AC3E}">
        <p14:creationId xmlns:p14="http://schemas.microsoft.com/office/powerpoint/2010/main" val="1246021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7</a:t>
            </a:fld>
            <a:endParaRPr lang="en-US" altLang="zh-CN" noProof="0" dirty="0"/>
          </a:p>
        </p:txBody>
      </p:sp>
      <p:sp>
        <p:nvSpPr>
          <p:cNvPr id="4" name="Content Placeholder 3">
            <a:extLst>
              <a:ext uri="{FF2B5EF4-FFF2-40B4-BE49-F238E27FC236}">
                <a16:creationId xmlns:a16="http://schemas.microsoft.com/office/drawing/2014/main" id="{ADDD3848-C504-9E9E-6D30-A9BCCEF2A835}"/>
              </a:ext>
            </a:extLst>
          </p:cNvPr>
          <p:cNvSpPr>
            <a:spLocks noGrp="1"/>
          </p:cNvSpPr>
          <p:nvPr>
            <p:ph idx="1"/>
          </p:nvPr>
        </p:nvSpPr>
        <p:spPr>
          <a:xfrm>
            <a:off x="339635" y="274955"/>
            <a:ext cx="11408228" cy="5938455"/>
          </a:xfrm>
        </p:spPr>
        <p:txBody>
          <a:bodyPr>
            <a:normAutofit fontScale="92500" lnSpcReduction="10000"/>
          </a:bodyPr>
          <a:lstStyle/>
          <a:p>
            <a:pPr marL="0" indent="0">
              <a:buNone/>
            </a:pPr>
            <a:r>
              <a:rPr lang="en-GB" sz="4600" b="1" dirty="0">
                <a:latin typeface="Arial" panose="020B0604020202020204" pitchFamily="34" charset="0"/>
                <a:cs typeface="Arial" panose="020B0604020202020204" pitchFamily="34" charset="0"/>
              </a:rPr>
              <a:t>Critical Evaluation of Piaget’s Theory</a:t>
            </a:r>
          </a:p>
          <a:p>
            <a:pPr marL="0" indent="0">
              <a:buNone/>
            </a:pPr>
            <a:r>
              <a:rPr lang="en-GB" b="1" dirty="0"/>
              <a:t>Strengths</a:t>
            </a:r>
          </a:p>
          <a:p>
            <a:pPr lvl="0"/>
            <a:r>
              <a:rPr lang="en-GB" dirty="0"/>
              <a:t>Recognises children as active learners.</a:t>
            </a:r>
          </a:p>
          <a:p>
            <a:pPr lvl="0"/>
            <a:r>
              <a:rPr lang="en-GB" dirty="0"/>
              <a:t>Supports hands-on, play-based learning.</a:t>
            </a:r>
          </a:p>
          <a:p>
            <a:pPr lvl="0"/>
            <a:r>
              <a:rPr lang="en-GB" dirty="0"/>
              <a:t>Encourages practitioners to consider developmental readiness.</a:t>
            </a:r>
          </a:p>
          <a:p>
            <a:pPr lvl="0"/>
            <a:r>
              <a:rPr lang="en-GB" dirty="0"/>
              <a:t>Provides a framework for understanding symbolic play and emerging thinking skills.</a:t>
            </a:r>
          </a:p>
          <a:p>
            <a:pPr marL="0" indent="0">
              <a:buNone/>
            </a:pPr>
            <a:r>
              <a:rPr lang="en-GB" b="1" dirty="0"/>
              <a:t>Limitations</a:t>
            </a:r>
          </a:p>
          <a:p>
            <a:pPr lvl="0"/>
            <a:r>
              <a:rPr lang="en-GB" dirty="0"/>
              <a:t>Development does not always follow clearly defined stages.</a:t>
            </a:r>
          </a:p>
          <a:p>
            <a:pPr lvl="0"/>
            <a:r>
              <a:rPr lang="en-GB" dirty="0"/>
              <a:t>Children's abilities may vary across tasks and contexts.</a:t>
            </a:r>
          </a:p>
          <a:p>
            <a:pPr lvl="0"/>
            <a:r>
              <a:rPr lang="en-GB" dirty="0"/>
              <a:t>The theory gives limited attention to social interaction and cultural influences.</a:t>
            </a:r>
          </a:p>
          <a:p>
            <a:pPr lvl="0"/>
            <a:r>
              <a:rPr lang="en-GB" dirty="0"/>
              <a:t>It does not adequately explain separation anxiety or attachment relationships.</a:t>
            </a:r>
          </a:p>
          <a:p>
            <a:pPr lvl="0"/>
            <a:r>
              <a:rPr lang="en-GB" dirty="0"/>
              <a:t>It may underestimate young children's abilities in some circumstances.</a:t>
            </a:r>
          </a:p>
          <a:p>
            <a:r>
              <a:rPr lang="en-GB" b="1" dirty="0"/>
              <a:t>Critical judgement:</a:t>
            </a:r>
            <a:r>
              <a:rPr lang="en-GB" dirty="0"/>
              <a:t> Piaget's theory is useful for planning cognitive learning experiences but should be combined with broader developmental knowledge.</a:t>
            </a:r>
          </a:p>
          <a:p>
            <a:pPr marL="0" indent="0">
              <a:buNone/>
            </a:pPr>
            <a:endParaRPr lang="en-GB" dirty="0"/>
          </a:p>
        </p:txBody>
      </p:sp>
      <p:sp>
        <p:nvSpPr>
          <p:cNvPr id="7" name="Picture Placeholder 6">
            <a:extLst>
              <a:ext uri="{FF2B5EF4-FFF2-40B4-BE49-F238E27FC236}">
                <a16:creationId xmlns:a16="http://schemas.microsoft.com/office/drawing/2014/main" id="{1E8C3D22-E08A-2412-6DD6-874FDA58B087}"/>
              </a:ext>
            </a:extLst>
          </p:cNvPr>
          <p:cNvSpPr>
            <a:spLocks noGrp="1"/>
          </p:cNvSpPr>
          <p:nvPr>
            <p:ph type="pic" sz="quarter" idx="54"/>
          </p:nvPr>
        </p:nvSpPr>
        <p:spPr/>
        <p:txBody>
          <a:bodyPr/>
          <a:lstStyle/>
          <a:p>
            <a:endParaRPr lang="en-GB"/>
          </a:p>
        </p:txBody>
      </p:sp>
    </p:spTree>
    <p:extLst>
      <p:ext uri="{BB962C8B-B14F-4D97-AF65-F5344CB8AC3E}">
        <p14:creationId xmlns:p14="http://schemas.microsoft.com/office/powerpoint/2010/main" val="77554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592183" y="4056453"/>
            <a:ext cx="7132320" cy="1773936"/>
          </a:xfrm>
        </p:spPr>
        <p:txBody>
          <a:bodyPr>
            <a:noAutofit/>
          </a:bodyPr>
          <a:lstStyle/>
          <a:p>
            <a:r>
              <a:rPr lang="en-GB" sz="2800" dirty="0">
                <a:latin typeface="Arial" panose="020B0604020202020204" pitchFamily="34" charset="0"/>
                <a:cs typeface="Arial" panose="020B0604020202020204" pitchFamily="34" charset="0"/>
              </a:rPr>
              <a:t>Monitoring Progress and Conclusion</a:t>
            </a:r>
            <a:br>
              <a:rPr lang="en-GB" sz="160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How will we monitor Shona's progress?</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Increased exploration of toys and activities.</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Greater engagement in pretend play.</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Improved problem-solving during age-appropriate activities.</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Increased use of words, gestures or pictures to communicate.</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Gradual participation in play with other children.</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Improved comfort with nursery routines.</a:t>
            </a: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Conclusion</a:t>
            </a:r>
            <a:br>
              <a:rPr lang="en-GB" sz="180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Piaget's theory explains how children actively construct knowledge.</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Shona can benefit from practical, play-based learning opportunities.</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Emotional, social, physical and communication needs must also be considered.</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Nature, nurture and individual differences influence development.</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Support should be reviewed through observation and partnership with her family.</a:t>
            </a:r>
            <a:br>
              <a:rPr lang="en-GB" sz="1800" b="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8</a:t>
            </a:fld>
            <a:endParaRPr lang="en-US" altLang="zh-CN" noProof="0" dirty="0"/>
          </a:p>
        </p:txBody>
      </p:sp>
    </p:spTree>
    <p:extLst>
      <p:ext uri="{BB962C8B-B14F-4D97-AF65-F5344CB8AC3E}">
        <p14:creationId xmlns:p14="http://schemas.microsoft.com/office/powerpoint/2010/main" val="4182148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12"/>
          </p:nvPr>
        </p:nvSpPr>
        <p:spPr/>
        <p:txBody>
          <a:bodyPr/>
          <a:lstStyle/>
          <a:p>
            <a:fld id="{CBD12358-51D2-46B3-9BDE-DF29528B9454}" type="slidenum">
              <a:rPr lang="en-US" smtClean="0"/>
              <a:t>9</a:t>
            </a:fld>
            <a:endParaRPr lang="en-US" dirty="0"/>
          </a:p>
        </p:txBody>
      </p:sp>
      <p:sp>
        <p:nvSpPr>
          <p:cNvPr id="5" name="Content Placeholder 4">
            <a:extLst>
              <a:ext uri="{FF2B5EF4-FFF2-40B4-BE49-F238E27FC236}">
                <a16:creationId xmlns:a16="http://schemas.microsoft.com/office/drawing/2014/main" id="{73063C89-5F7E-C4A4-B7FE-02D42E090AC6}"/>
              </a:ext>
            </a:extLst>
          </p:cNvPr>
          <p:cNvSpPr>
            <a:spLocks noGrp="1"/>
          </p:cNvSpPr>
          <p:nvPr>
            <p:ph idx="1"/>
          </p:nvPr>
        </p:nvSpPr>
        <p:spPr>
          <a:xfrm>
            <a:off x="1785257" y="566057"/>
            <a:ext cx="9939528" cy="5212080"/>
          </a:xfrm>
        </p:spPr>
        <p:txBody>
          <a:bodyPr>
            <a:normAutofit fontScale="85000" lnSpcReduction="20000"/>
          </a:bodyPr>
          <a:lstStyle/>
          <a:p>
            <a:pPr marL="0" indent="0">
              <a:buNone/>
            </a:pPr>
            <a:r>
              <a:rPr lang="en-GB" sz="3500" b="1" dirty="0">
                <a:latin typeface="Arial" panose="020B0604020202020204" pitchFamily="34" charset="0"/>
                <a:cs typeface="Arial" panose="020B0604020202020204" pitchFamily="34" charset="0"/>
              </a:rPr>
              <a:t>Harvard Reference List</a:t>
            </a:r>
          </a:p>
          <a:p>
            <a:pPr marL="0" indent="0">
              <a:buNone/>
            </a:pPr>
            <a:endParaRPr lang="en-GB" sz="3500" b="1" dirty="0">
              <a:latin typeface="Arial" panose="020B0604020202020204" pitchFamily="34" charset="0"/>
              <a:cs typeface="Arial" panose="020B0604020202020204" pitchFamily="34" charset="0"/>
            </a:endParaRPr>
          </a:p>
          <a:p>
            <a:r>
              <a:rPr lang="en-GB" dirty="0"/>
              <a:t>You need at least six credible academic sources. The following list includes books, a peer-reviewed academic article and official early years guidance.</a:t>
            </a:r>
          </a:p>
          <a:p>
            <a:r>
              <a:rPr lang="en-GB" dirty="0"/>
              <a:t>Slide 9 – Harvard Reference List</a:t>
            </a:r>
          </a:p>
          <a:p>
            <a:r>
              <a:rPr lang="en-GB" b="1" dirty="0"/>
              <a:t>References</a:t>
            </a:r>
          </a:p>
          <a:p>
            <a:r>
              <a:rPr lang="en-GB" dirty="0"/>
              <a:t>Berk, L.E. (2013) </a:t>
            </a:r>
            <a:r>
              <a:rPr lang="en-GB" i="1" dirty="0"/>
              <a:t>Child development</a:t>
            </a:r>
            <a:r>
              <a:rPr lang="en-GB" dirty="0"/>
              <a:t>. 9th </a:t>
            </a:r>
            <a:r>
              <a:rPr lang="en-GB" dirty="0" err="1"/>
              <a:t>edn</a:t>
            </a:r>
            <a:r>
              <a:rPr lang="en-GB" dirty="0"/>
              <a:t>. Boston, MA: Pearson.</a:t>
            </a:r>
          </a:p>
          <a:p>
            <a:r>
              <a:rPr lang="en-GB" dirty="0"/>
              <a:t>Department for Education (2024) </a:t>
            </a:r>
            <a:r>
              <a:rPr lang="en-GB" i="1" dirty="0"/>
              <a:t>Statutory framework for the early years foundation stage</a:t>
            </a:r>
            <a:r>
              <a:rPr lang="en-GB" dirty="0"/>
              <a:t>. London: Department for Education.</a:t>
            </a:r>
          </a:p>
          <a:p>
            <a:r>
              <a:rPr lang="en-GB" dirty="0"/>
              <a:t>Donaldson, M. (1978) </a:t>
            </a:r>
            <a:r>
              <a:rPr lang="en-GB" i="1" dirty="0"/>
              <a:t>Children's minds</a:t>
            </a:r>
            <a:r>
              <a:rPr lang="en-GB" dirty="0"/>
              <a:t>. London: Croom Helm.</a:t>
            </a:r>
          </a:p>
          <a:p>
            <a:r>
              <a:rPr lang="en-GB" dirty="0"/>
              <a:t>Piaget, J. (1952) </a:t>
            </a:r>
            <a:r>
              <a:rPr lang="en-GB" i="1" dirty="0"/>
              <a:t>The origins of intelligence in children</a:t>
            </a:r>
            <a:r>
              <a:rPr lang="en-GB" dirty="0"/>
              <a:t>. New York: International Universities Press.</a:t>
            </a:r>
          </a:p>
          <a:p>
            <a:r>
              <a:rPr lang="en-GB" dirty="0"/>
              <a:t>Piaget, J. (1954) </a:t>
            </a:r>
            <a:r>
              <a:rPr lang="en-GB" i="1" dirty="0"/>
              <a:t>The construction of reality in the child</a:t>
            </a:r>
            <a:r>
              <a:rPr lang="en-GB" dirty="0"/>
              <a:t>. New York: Basic Books.</a:t>
            </a:r>
          </a:p>
          <a:p>
            <a:r>
              <a:rPr lang="en-GB" dirty="0"/>
              <a:t>Vygotsky, L.S. (1978) </a:t>
            </a:r>
            <a:r>
              <a:rPr lang="en-GB" i="1" dirty="0"/>
              <a:t>Mind in society: The development of higher psychological processes</a:t>
            </a:r>
            <a:r>
              <a:rPr lang="en-GB" dirty="0"/>
              <a:t>. Edited by M. Cole, V. John-Steiner, S. Scribner and E. </a:t>
            </a:r>
            <a:r>
              <a:rPr lang="en-GB" dirty="0" err="1"/>
              <a:t>Souberman</a:t>
            </a:r>
            <a:r>
              <a:rPr lang="en-GB" dirty="0"/>
              <a:t>. Cambridge, MA: Harvard University Press.</a:t>
            </a:r>
          </a:p>
          <a:p>
            <a:r>
              <a:rPr lang="en-GB" dirty="0"/>
              <a:t>Wood, D., Bruner, J.S. and Ross, G. (1976) ‘The role of tutoring in problem solving’, </a:t>
            </a:r>
            <a:r>
              <a:rPr lang="en-GB" i="1" dirty="0"/>
              <a:t>Journal of Child Psychology and Psychiatry</a:t>
            </a:r>
            <a:r>
              <a:rPr lang="en-GB" dirty="0"/>
              <a:t>, 17(2), pp. 89–100.</a:t>
            </a:r>
          </a:p>
          <a:p>
            <a:endParaRPr lang="en-GB" dirty="0"/>
          </a:p>
        </p:txBody>
      </p:sp>
    </p:spTree>
    <p:extLst>
      <p:ext uri="{BB962C8B-B14F-4D97-AF65-F5344CB8AC3E}">
        <p14:creationId xmlns:p14="http://schemas.microsoft.com/office/powerpoint/2010/main" val="4259977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6035040" y="731520"/>
            <a:ext cx="5394960" cy="2103120"/>
          </a:xfrm>
        </p:spPr>
        <p:txBody>
          <a:bodyPr/>
          <a:lstStyle/>
          <a:p>
            <a:r>
              <a:rPr lang="en-US" dirty="0"/>
              <a:t>Thank you</a:t>
            </a:r>
          </a:p>
        </p:txBody>
      </p:sp>
      <p:sp>
        <p:nvSpPr>
          <p:cNvPr id="25" name="Text Placeholder 24">
            <a:extLst>
              <a:ext uri="{FF2B5EF4-FFF2-40B4-BE49-F238E27FC236}">
                <a16:creationId xmlns:a16="http://schemas.microsoft.com/office/drawing/2014/main" id="{B993E4D5-4AD0-4740-096D-6822944C8FF6}"/>
              </a:ext>
            </a:extLst>
          </p:cNvPr>
          <p:cNvSpPr>
            <a:spLocks noGrp="1"/>
          </p:cNvSpPr>
          <p:nvPr>
            <p:ph type="body" sz="quarter" idx="27"/>
          </p:nvPr>
        </p:nvSpPr>
        <p:spPr>
          <a:xfrm>
            <a:off x="6035040" y="3108960"/>
            <a:ext cx="5394960" cy="1879791"/>
          </a:xfrm>
        </p:spPr>
        <p:txBody>
          <a:bodyPr/>
          <a:lstStyle/>
          <a:p>
            <a:r>
              <a:rPr lang="en-US" dirty="0"/>
              <a:t>Sophie hall </a:t>
            </a:r>
          </a:p>
          <a:p>
            <a:endParaRPr lang="en-US" dirty="0"/>
          </a:p>
        </p:txBody>
      </p:sp>
    </p:spTree>
    <p:extLst>
      <p:ext uri="{BB962C8B-B14F-4D97-AF65-F5344CB8AC3E}">
        <p14:creationId xmlns:p14="http://schemas.microsoft.com/office/powerpoint/2010/main" val="529279411"/>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DB3C62-858A-4A01-AFEF-21E0BB8CE26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3.xml><?xml version="1.0" encoding="utf-8"?>
<ds:datastoreItem xmlns:ds="http://schemas.openxmlformats.org/officeDocument/2006/customXml" ds:itemID="{79897CAE-455D-42C9-A951-0C21BC1225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{ABE1D45B-D9D6-4FC3-AF3E-93D9CD9ED65B}TF63aebcec-8e39-4664-940a-dd6c2f00c54d020a9832_win32-3cdd3ee32610</Template>
  <TotalTime>33</TotalTime>
  <Words>1090</Words>
  <Application>Microsoft Office PowerPoint</Application>
  <PresentationFormat>Widescreen</PresentationFormat>
  <Paragraphs>121</Paragraphs>
  <Slides>10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等线</vt:lpstr>
      <vt:lpstr>Abadi</vt:lpstr>
      <vt:lpstr>-apple-system-body</vt:lpstr>
      <vt:lpstr>Arial</vt:lpstr>
      <vt:lpstr>Calibri</vt:lpstr>
      <vt:lpstr>Posterama</vt:lpstr>
      <vt:lpstr>Posterama Text SemiBold</vt:lpstr>
      <vt:lpstr>Custom</vt:lpstr>
      <vt:lpstr>Piaget’s Cognitive Development Theory and Early Childhood Development  Case Study: Supporting Shona, a Three-Year-Old Child in an Early Years Nursery  Individual Presentation Student Name: Sophie Hall  Student ID: 2528575  </vt:lpstr>
      <vt:lpstr>Introduction to Shona’s Developmental Needs  Shona's developmental needs  Cognitive development: Opportunities to explore, experiment and solve problems. Communication development: Support to understand and express ideas. Social development: Opportunities to interact with other children. Emotional development: Support to manage separation anxiety. Physical development: Opportunities to develop fine and gross motor skills through play.  Aim: To promote Shona’s holistic development through appropriate, child-centred activities. </vt:lpstr>
      <vt:lpstr> </vt:lpstr>
      <vt:lpstr>PowerPoint Presentation</vt:lpstr>
      <vt:lpstr>PowerPoint Presentation</vt:lpstr>
      <vt:lpstr>PowerPoint Presentation</vt:lpstr>
      <vt:lpstr>PowerPoint Presentation</vt:lpstr>
      <vt:lpstr>Monitoring Progress and Conclusion   How will we monitor Shona's progress? Increased exploration of toys and activities. Greater engagement in pretend play. Improved problem-solving during age-appropriate activities. Increased use of words, gestures or pictures to communicate. Gradual participation in play with other children. Improved comfort with nursery routines.  Conclusion Piaget's theory explains how children actively construct knowledge. Shona can benefit from practical, play-based learning opportunities. Emotional, social, physical and communication needs must also be considered. Nature, nurture and individual differences influence development. Support should be reviewed through observation and partnership with her family.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hall</dc:creator>
  <cp:lastModifiedBy>sophie hall</cp:lastModifiedBy>
  <cp:revision>1</cp:revision>
  <dcterms:created xsi:type="dcterms:W3CDTF">2026-10-11T22:07:43Z</dcterms:created>
  <dcterms:modified xsi:type="dcterms:W3CDTF">2026-10-11T22:41:00Z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