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93" r:id="rId6"/>
    <p:sldId id="260" r:id="rId7"/>
    <p:sldId id="263" r:id="rId8"/>
    <p:sldId id="261" r:id="rId9"/>
    <p:sldId id="270" r:id="rId10"/>
    <p:sldId id="271" r:id="rId11"/>
    <p:sldId id="274" r:id="rId12"/>
    <p:sldId id="275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90" r:id="rId22"/>
    <p:sldId id="26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600"/>
  </p:normalViewPr>
  <p:slideViewPr>
    <p:cSldViewPr snapToGrid="0" snapToObjects="1">
      <p:cViewPr varScale="1">
        <p:scale>
          <a:sx n="93" d="100"/>
          <a:sy n="93" d="100"/>
        </p:scale>
        <p:origin x="78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757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584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678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892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157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702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353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407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435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039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15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A8E0C-A59D-4240-A6CA-4C0676F052CC}" type="datetimeFigureOut">
              <a:rPr lang="en-US" smtClean="0"/>
              <a:t>10/15/19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4A3FA-1767-7C49-9604-2AC326B72C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4392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WQQgZh9EyE" TargetMode="External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tiff"/><Relationship Id="rId4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7" Type="http://schemas.openxmlformats.org/officeDocument/2006/relationships/image" Target="../media/image11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tiff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hyperlink" Target="http://images.google.com/imgres?imgurl=http://www.edu.pe.ca/southernkings/Pictures/mt2.jpg&amp;imgrefurl=http://www.edu.pe.ca/southernkings/landforms.htm&amp;h=235&amp;w=298&amp;sz=19&amp;tbnid=Sd1427QkjqEJ:&amp;tbnh=87&amp;tbnw=111&amp;hl=en&amp;start=3&amp;prev=/images%3Fq%3Dmountains%26svnum%3D10%26hl%3Den%26lr%3D" TargetMode="External"/><Relationship Id="rId7" Type="http://schemas.openxmlformats.org/officeDocument/2006/relationships/hyperlink" Target="http://images.google.com/imgres?imgurl=http://www.sat.dundee.ac.uk/~arb/canada94/valley.jpg&amp;imgrefurl=http://www.sat.dundee.ac.uk/~arb/canada94/&amp;h=370&amp;w=517&amp;sz=39&amp;tbnid=62Gtd508PkIJ:&amp;tbnh=91&amp;tbnw=128&amp;hl=en&amp;start=7&amp;prev=/images%3Fq%3Dvalley%26svnum%3D10%26hl%3Den%26lr%3D" TargetMode="External"/><Relationship Id="rId12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11" Type="http://schemas.openxmlformats.org/officeDocument/2006/relationships/hyperlink" Target="http://images.google.com/imgres?imgurl=http://www.mir.com.my/rb/photography/underh20/housing/images/mating.jpg&amp;imgrefurl=http://www.mir.com.my/rb/photography/underh20/housing/&amp;h=310&amp;w=462&amp;sz=45&amp;tbnid=6wq_-pI5OyEJ:&amp;tbnh=83&amp;tbnw=125&amp;hl=en&amp;start=3&amp;prev=/images%3Fq%3Dunderwater%26svnum%3D10%26hl%3Den%26lr%3D" TargetMode="External"/><Relationship Id="rId5" Type="http://schemas.openxmlformats.org/officeDocument/2006/relationships/hyperlink" Target="http://images.google.com/imgres?imgurl=http://www.eyeassociates.com/red%2520tact%2520lens%2520close%2520up.jpg&amp;imgrefurl=http://www.eyeassociates.com/best_technologies_in_low_vision.htm&amp;h=243&amp;w=236&amp;sz=11&amp;tbnid=1V-vPSUb_7oJ:&amp;tbnh=105&amp;tbnw=101&amp;hl=en&amp;start=2&amp;prev=/images%3Fq%3Dclose%2Bup%26svnum%3D10%26hl%3Den%26lr%3D" TargetMode="External"/><Relationship Id="rId10" Type="http://schemas.openxmlformats.org/officeDocument/2006/relationships/image" Target="../media/image20.jpeg"/><Relationship Id="rId4" Type="http://schemas.openxmlformats.org/officeDocument/2006/relationships/image" Target="../media/image17.jpeg"/><Relationship Id="rId9" Type="http://schemas.openxmlformats.org/officeDocument/2006/relationships/hyperlink" Target="http://images.google.com/imgres?imgurl=http://www.istockphoto.com/file_thumbview_approve/449063/2/Shells___Pebbles__3.jpg&amp;imgrefurl=http://www.istockphoto.com/imageindex/449/0/449063/&amp;h=180&amp;w=270&amp;sz=15&amp;tbnid=mydulhHtzrAJ:&amp;tbnh=72&amp;tbnw=108&amp;hl=en&amp;start=12&amp;prev=/images%3Fq%3Dpebbles%2Bsand%26svnum%3D10%26hl%3Den%26lr%3D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hyperlink" Target="http://images.google.com/imgres?imgurl=http://www.free-pictures-photos.com/texture/texture-014.jpg&amp;imgrefurl=http://www.free-pictures-photos.com/texture/&amp;h=930&amp;w=1416&amp;sz=1791&amp;tbnid=Sbd6AiWt01QJ:&amp;tbnh=98&amp;tbnw=150&amp;hl=en&amp;start=1&amp;prev=/images%3Fq%3Dtexture%26svnum%3D10%26hl%3Den%26lr%3D" TargetMode="External"/><Relationship Id="rId7" Type="http://schemas.openxmlformats.org/officeDocument/2006/relationships/hyperlink" Target="http://images.google.com/imgres?imgurl=http://www.mooseyscountrygarden.com/rose-picture-gallery/rose-thorn.jpg&amp;imgrefurl=http://www.mooseyscountrygarden.com/rose-picture-gallery/rose-picture-gallery.html&amp;h=768&amp;w=1024&amp;sz=120&amp;tbnid=n4lhcH4A1wIJ:&amp;tbnh=112&amp;tbnw=150&amp;hl=en&amp;start=1&amp;prev=/images%3Fq%3Drose%2Bthorn%26svnum%3D10%26hl%3Den%26lr%3D" TargetMode="External"/><Relationship Id="rId12" Type="http://schemas.openxmlformats.org/officeDocument/2006/relationships/image" Target="../media/image2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11" Type="http://schemas.openxmlformats.org/officeDocument/2006/relationships/hyperlink" Target="http://images.google.com/imgres?imgurl=http://www.lssmn.org/befrienders/footprints%25203.jpg&amp;imgrefurl=http://www.lssmn.org/befrienders/logo11.htm&amp;h=300&amp;w=198&amp;sz=17&amp;tbnid=fkVRO08VcpYJ:&amp;tbnh=111&amp;tbnw=73&amp;hl=en&amp;start=18&amp;prev=/images%3Fq%3Dfootprints%26svnum%3D10%26hl%3Den%26lr%3D" TargetMode="External"/><Relationship Id="rId5" Type="http://schemas.openxmlformats.org/officeDocument/2006/relationships/hyperlink" Target="http://images.google.com/imgres?imgurl=http://www.ltcconline.net/chamberlain/Art135/02.texture.jpg&amp;imgrefurl=http://ltccartsmart.blogspot.com/2004_07_01_ltccartsmart_archive.html&amp;h=609&amp;w=930&amp;sz=85&amp;tbnid=g-ItKYOoa2YJ:&amp;tbnh=96&amp;tbnw=147&amp;hl=en&amp;start=6&amp;prev=/images%3Fq%3Dtexture%26svnum%3D10%26hl%3Den%26lr%3D" TargetMode="External"/><Relationship Id="rId10" Type="http://schemas.openxmlformats.org/officeDocument/2006/relationships/image" Target="../media/image25.jpeg"/><Relationship Id="rId4" Type="http://schemas.openxmlformats.org/officeDocument/2006/relationships/image" Target="../media/image22.jpeg"/><Relationship Id="rId9" Type="http://schemas.openxmlformats.org/officeDocument/2006/relationships/hyperlink" Target="http://images.google.com/imgres?imgurl=http://www.graphicscience.com.au/Gallery/Flowers/327t.jpg&amp;imgrefurl=http://www.graphicscience.com.au/Gallery/Flowers/Flowers18.htm&amp;h=228&amp;w=350&amp;sz=25&amp;tbnid=u4mUhsoev0EJ:&amp;tbnh=75&amp;tbnw=116&amp;hl=en&amp;start=9&amp;prev=/images%3Fq%3Drose%2Bflower%26svnum%3D10%26hl%3Den%26lr%3D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hyperlink" Target="http://images.google.com/imgres?imgurl=http://www.fotosearch.com/comp/BDX/BDX163/bxp32170.jpg&amp;imgrefurl=http://www.fotosearch.com/BDX163/bxp32170/&amp;h=201&amp;w=300&amp;sz=11&amp;tbnid=lhg_S8SmDrEJ:&amp;tbnh=74&amp;tbnw=111&amp;hl=en&amp;start=6&amp;prev=/images%3Fq%3DRepetition%2Band%2Bblack%2Band%2BWhite%2Bphotography%26svnum%3D10%26hl%3Den%26lr%3D%26sa%3DN" TargetMode="External"/><Relationship Id="rId7" Type="http://schemas.openxmlformats.org/officeDocument/2006/relationships/image" Target="../media/image2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eg"/><Relationship Id="rId5" Type="http://schemas.openxmlformats.org/officeDocument/2006/relationships/hyperlink" Target="http://images.google.com/imgres?imgurl=http://mk31.image.pbase.com/u41/roberta/small/26934719.StaplesBW750x.jpg&amp;imgrefurl=http://www.pbase.com/roberta/black_and_white&amp;h=109&amp;w=160&amp;sz=5&amp;tbnid=S6txF3GvXYkJ:&amp;tbnh=62&amp;tbnw=92&amp;hl=en&amp;start=7&amp;prev=/images%3Fq%3DRepetition%2Band%2Bblack%2Band%2BWhite%2Bphotography%26svnum%3D10%26hl%3Den%26lr%3D%26sa%3DN" TargetMode="External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31.jpeg"/><Relationship Id="rId7" Type="http://schemas.openxmlformats.org/officeDocument/2006/relationships/hyperlink" Target="http://images.google.com/imgres?imgurl=http://www.cetova.com/images/stand%2520out%2520from%2520the%2520crowd.jpg&amp;imgrefurl=http://www.cetova.com/partners.php&amp;h=200&amp;w=300&amp;sz=16&amp;tbnid=C4iH2hqFLE0J:&amp;tbnh=74&amp;tbnw=111&amp;hl=en&amp;start=1&amp;prev=/images%3Fq%3Dstand%2Bout%26svnum%3D10%26hl%3Den%26lr%3D" TargetMode="External"/><Relationship Id="rId12" Type="http://schemas.openxmlformats.org/officeDocument/2006/relationships/image" Target="../media/image3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11" Type="http://schemas.openxmlformats.org/officeDocument/2006/relationships/hyperlink" Target="http://images.google.com/imgres?imgurl=http://photos1.blogger.com/img/136/2699/1024/100_4968.jpg&amp;imgrefurl=http://jkirlin.blogspot.com/2004_12_01_jkirlin_archive.html&amp;h=768&amp;w=1024&amp;sz=174&amp;tbnid=5v5SKQ23pQsJ:&amp;tbnh=112&amp;tbnw=150&amp;hl=en&amp;start=13&amp;prev=/images%3Fq%3Dstand%2Bout%26svnum%3D10%26hl%3Den%26lr%3D" TargetMode="External"/><Relationship Id="rId5" Type="http://schemas.openxmlformats.org/officeDocument/2006/relationships/hyperlink" Target="http://images.google.com/imgres?imgurl=http://www.adayonthegreen.com.au/images/media/Crowd.jpg&amp;imgrefurl=http://www.adayonthegreen.com.au/media.htm&amp;h=1185&amp;w=1764&amp;sz=602&amp;tbnid=FEKSPmBCaL0J:&amp;tbnh=100&amp;tbnw=150&amp;hl=en&amp;start=3&amp;prev=/images%3Fq%3Dcrowd%26svnum%3D10%26hl%3Den%26lr%3D" TargetMode="External"/><Relationship Id="rId10" Type="http://schemas.openxmlformats.org/officeDocument/2006/relationships/image" Target="../media/image35.jpeg"/><Relationship Id="rId4" Type="http://schemas.openxmlformats.org/officeDocument/2006/relationships/image" Target="../media/image32.jpeg"/><Relationship Id="rId9" Type="http://schemas.openxmlformats.org/officeDocument/2006/relationships/hyperlink" Target="http://images.google.com/imgres?imgurl=http://www.ladybug-design.com/images/image_home_tulip.jpg&amp;imgrefurl=http://www.ladybug-design.com/&amp;h=142&amp;w=140&amp;sz=6&amp;tbnid=0MSTEq-sh4sJ:&amp;tbnh=88&amp;tbnw=86&amp;hl=en&amp;start=6&amp;prev=/images%3Fq%3Dstand%2Bout%26svnum%3D10%26hl%3Den%26lr%3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m/imgres?imgurl=http://www.carlesga.ciberia.es/carles/QUADRES/nous/03/symmetrical%2520palms.jpg&amp;imgrefurl=http://www.carlesga.ciberia.es/carles/2003a.htm&amp;h=376&amp;w=500&amp;sz=100&amp;tbnid=8ijvLQY4HwIJ:&amp;tbnh=95&amp;tbnw=127&amp;hl=en&amp;start=1&amp;prev=/images%3Fq%3Dsymmetrical%26svnum%3D10%26hl%3Den%26lr%3D%26sa%3DG" TargetMode="External"/><Relationship Id="rId13" Type="http://schemas.openxmlformats.org/officeDocument/2006/relationships/image" Target="../media/image42.jpeg"/><Relationship Id="rId3" Type="http://schemas.openxmlformats.org/officeDocument/2006/relationships/image" Target="../media/image37.jpeg"/><Relationship Id="rId7" Type="http://schemas.openxmlformats.org/officeDocument/2006/relationships/image" Target="../media/image39.jpeg"/><Relationship Id="rId12" Type="http://schemas.openxmlformats.org/officeDocument/2006/relationships/hyperlink" Target="http://images.google.com/imgres?imgurl=http://www.bonsaiweb.com/critique/images/kuro101.jpg&amp;imgrefurl=http://www.bonsaiweb.com/critique/critique.shtml&amp;h=401&amp;w=450&amp;sz=49&amp;tbnid=Thn2MMJ9NikJ:&amp;tbnh=110&amp;tbnw=124&amp;hl=en&amp;start=3&amp;prev=/images%3Fq%3Dasymmetric%2Bbalance%26svnum%3D10%26hl%3Den%26lr%3D" TargetMode="External"/><Relationship Id="rId2" Type="http://schemas.openxmlformats.org/officeDocument/2006/relationships/hyperlink" Target="http://images.google.com/imgres?imgurl=http://www.depts.drew.edu/lib/pics/varenna_boat.jpg&amp;imgrefurl=http://www.depts.drew.edu/lib/oldexhib.html&amp;h=257&amp;w=375&amp;sz=65&amp;tbnid=7UcM9jKifGAJ:&amp;tbnh=80&amp;tbnw=118&amp;hl=en&amp;start=1&amp;prev=/images%3Fq%3DBalance%2Band%2Bphotographs%26svnum%3D10%26hl%3Den%26lr%3D%26sa%3D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images.google.com/imgres?imgurl=http://photos1.blogger.com/img/62/4534/1024/PICT01451.jpg&amp;imgrefurl=http://photobliss.blogspot.com/2005_04_01_photobliss_archive.html&amp;h=1024&amp;w=768&amp;sz=104&amp;tbnid=82DSqtIzQbIJ:&amp;tbnh=150&amp;tbnw=112&amp;hl=en&amp;start=2&amp;prev=/images%3Fq%3Dsymmetrical%2Bphoto%26svnum%3D10%26hl%3Den%26lr%3D%26sa%3DN" TargetMode="External"/><Relationship Id="rId11" Type="http://schemas.openxmlformats.org/officeDocument/2006/relationships/image" Target="../media/image41.jpeg"/><Relationship Id="rId5" Type="http://schemas.openxmlformats.org/officeDocument/2006/relationships/image" Target="../media/image38.jpeg"/><Relationship Id="rId10" Type="http://schemas.openxmlformats.org/officeDocument/2006/relationships/hyperlink" Target="http://images.google.com/imgres?imgurl=http://www.seattleyates.com/z-Seahorse%2520red%2520%26%2520two%2520coral%2520strands%2520symmetrical%25202.jpg&amp;imgrefurl=http://www.seattleyates.com/St%2520Vincent%25202003.htm&amp;h=702&amp;w=800&amp;sz=672&amp;tbnid=ikRUnmAKND8J:&amp;tbnh=124&amp;tbnw=142&amp;hl=en&amp;start=19&amp;prev=/images%3Fq%3Dsymmetrical%26svnum%3D10%26hl%3Den%26lr%3D%26sa%3DG" TargetMode="External"/><Relationship Id="rId4" Type="http://schemas.openxmlformats.org/officeDocument/2006/relationships/hyperlink" Target="http://images.google.com/imgres?imgurl=http://www.nejman.com/images/Balance.jpg&amp;imgrefurl=http://www.nejman.com/todiefor/2000Gloucester.htm&amp;h=575&amp;w=800&amp;sz=39&amp;tbnid=qq4I731jYO8J:&amp;tbnh=102&amp;tbnw=142&amp;hl=en&amp;start=51&amp;prev=/images%3Fq%3DBalance%2Band%2Bphotographs%26start%3D40%26svnum%3D10%26hl%3Den%26lr%3D%26sa%3DN" TargetMode="External"/><Relationship Id="rId9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13" Type="http://schemas.openxmlformats.org/officeDocument/2006/relationships/hyperlink" Target="http://images.google.com/imgres?imgurl=http://www.photolaboratory.com/gallery_images/lenblaupix/exec_office_bldg.jpg&amp;imgrefurl=http://www.photolaboratory.com/lenblau.htm&amp;h=450&amp;w=347&amp;sz=59&amp;tbnid=vVcgSX7owjIJ:&amp;tbnh=124&amp;tbnw=95&amp;hl=en&amp;start=129&amp;prev=/images%3Fq%3DBlack%2Band%2Bwhite%2BPhotographs%26start%3D120%26svnum%3D10%26hl%3Den%26lr%3D%26sa%3DN" TargetMode="External"/><Relationship Id="rId3" Type="http://schemas.openxmlformats.org/officeDocument/2006/relationships/hyperlink" Target="http://images.google.com/imgres?imgurl=http://www.glentour.freeuk.com/black.4.jpg&amp;imgrefurl=http://www.glentour.freeuk.com/baw.htm&amp;h=259&amp;w=367&amp;sz=16&amp;tbnid=HqlVj8BUuAYJ:&amp;tbnh=83&amp;tbnw=118&amp;hl=en&amp;start=3&amp;prev=/images%3Fq%3DBlack%2Band%2Bwhite%2BPhotographs%26svnum%3D10%26hl%3Den%26lr%3D%26sa%3DG" TargetMode="External"/><Relationship Id="rId7" Type="http://schemas.openxmlformats.org/officeDocument/2006/relationships/hyperlink" Target="http://images.google.com/imgres?imgurl=http://www.martyknapp.com/esl/mk/fineart/site.taf_files/Meyers_creek_05.jpg&amp;imgrefurl=http://www.martyknapp.com/esl/mk/fineart/AbstractBlackWhitePhotos.html&amp;h=476&amp;w=700&amp;sz=106&amp;tbnid=Ya2TSiKuIREJ:&amp;tbnh=93&amp;tbnw=138&amp;hl=en&amp;start=29&amp;prev=/images%3Fq%3DBlack%2Band%2Bwhite%2BPhotographs%26start%3D20%26svnum%3D10%26hl%3Den%26lr%3D%26sa%3DN" TargetMode="External"/><Relationship Id="rId12" Type="http://schemas.openxmlformats.org/officeDocument/2006/relationships/image" Target="../media/image47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jpeg"/><Relationship Id="rId11" Type="http://schemas.openxmlformats.org/officeDocument/2006/relationships/hyperlink" Target="http://images.google.com/imgres?imgurl=http://www.uea.ac.uk/~e154/photos/bw/park.jpg&amp;imgrefurl=http://www.uea.ac.uk/~e154/photos/bw/&amp;h=565&amp;w=362&amp;sz=180&amp;tbnid=NeG6BsyELVIJ:&amp;tbnh=131&amp;tbnw=83&amp;hl=en&amp;start=87&amp;prev=/images%3Fq%3DBlack%2Band%2Bwhite%2BPhotographs%26start%3D80%26svnum%3D10%26hl%3Den%26lr%3D%26sa%3DN" TargetMode="External"/><Relationship Id="rId5" Type="http://schemas.openxmlformats.org/officeDocument/2006/relationships/hyperlink" Target="http://images.google.com/imgres?imgurl=http://teresi.us/images/gallery/black_and_white/moonlight.jpg&amp;imgrefurl=http://teresi.us/html/photo/bw.html&amp;h=527&amp;w=788&amp;sz=58&amp;tbnid=10W2C3VGYAUJ:&amp;tbnh=94&amp;tbnw=141&amp;hl=en&amp;start=9&amp;prev=/images%3Fq%3DBlack%2Band%2Bwhite%2BPhotographs%26svnum%3D10%26hl%3Den%26lr%3D%26sa%3DG" TargetMode="External"/><Relationship Id="rId10" Type="http://schemas.openxmlformats.org/officeDocument/2006/relationships/image" Target="../media/image46.jpeg"/><Relationship Id="rId4" Type="http://schemas.openxmlformats.org/officeDocument/2006/relationships/image" Target="../media/image43.jpeg"/><Relationship Id="rId9" Type="http://schemas.openxmlformats.org/officeDocument/2006/relationships/hyperlink" Target="http://images.google.com/imgres?imgurl=http://www.psyonic.dsl.pipex.com/bw1.jpg&amp;imgrefurl=http://www.aspexdesign.co.uk/photos_bw.htm&amp;h=450&amp;w=600&amp;sz=47&amp;tbnid=Jega9AHwHt8J:&amp;tbnh=99&amp;tbnw=133&amp;hl=en&amp;start=43&amp;prev=/images%3Fq%3DBlack%2Band%2Bwhite%2BPhotographs%26start%3D40%26svnum%3D10%26hl%3Den%26lr%3D%26sa%3DN" TargetMode="External"/><Relationship Id="rId14" Type="http://schemas.openxmlformats.org/officeDocument/2006/relationships/image" Target="../media/image48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2c3JZ6X3f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4A914-B815-874E-B3E3-6AE0EF518B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207" y="1122362"/>
            <a:ext cx="10987548" cy="2479676"/>
          </a:xfrm>
        </p:spPr>
        <p:txBody>
          <a:bodyPr/>
          <a:lstStyle/>
          <a:p>
            <a:r>
              <a:rPr lang="en-US" b="1" dirty="0"/>
              <a:t>Visual Studies for Film &amp; Digital Media</a:t>
            </a:r>
            <a:r>
              <a:rPr lang="en-GB" dirty="0"/>
              <a:t> 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866EEA-49C0-8D47-B5E7-F54CA3D311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5007" y="4398451"/>
            <a:ext cx="9144000" cy="1655762"/>
          </a:xfrm>
        </p:spPr>
        <p:txBody>
          <a:bodyPr/>
          <a:lstStyle/>
          <a:p>
            <a:r>
              <a:rPr lang="en-US" b="1" dirty="0"/>
              <a:t>M4X01897</a:t>
            </a:r>
            <a:r>
              <a:rPr lang="en-GB" dirty="0"/>
              <a:t> </a:t>
            </a:r>
          </a:p>
          <a:p>
            <a:endParaRPr lang="en-GB"/>
          </a:p>
          <a:p>
            <a:r>
              <a:rPr lang="en-US"/>
              <a:t>Week four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5882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700E-E975-994F-939F-7DEC7048C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Rule of thirds – </a:t>
            </a:r>
            <a:r>
              <a:rPr lang="en-GB" dirty="0"/>
              <a:t>four vertices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B05AF8-63C4-AC4C-BB00-452E64BE95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52" y="2754773"/>
            <a:ext cx="3492500" cy="2324100"/>
          </a:xfrm>
          <a:prstGeom prst="rect">
            <a:avLst/>
          </a:prstGeom>
        </p:spPr>
      </p:pic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A2E1C00D-2010-7D41-9EC6-659E097FC4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7252" y="2748525"/>
            <a:ext cx="4136345" cy="2324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4027B9-CC04-A140-99CA-58A9BF169F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3597" y="2706533"/>
            <a:ext cx="4188947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350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B13D0-8B48-6644-A399-A11882658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Where we look for to read an image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397CAB1-24A7-9045-AB31-D14E17CF74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95108" y="1825625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549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56F2B-BDED-E948-8882-6510F5CAB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golden ratio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2A732A-77D9-E445-A600-EA50FC4155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024" y="1441837"/>
            <a:ext cx="9140916" cy="5118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669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BBA50-AB0F-324D-BAFB-5302364E08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45FD32-9F77-5348-A8AB-DA741FC2B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592" y="1825625"/>
            <a:ext cx="3683000" cy="2209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7A75CF-91F1-864C-BC46-EDB2FEDFBB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8592" y="1825625"/>
            <a:ext cx="3683000" cy="2209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2C685A-F8F4-AC49-AB20-82A53BA26A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1592" y="1842393"/>
            <a:ext cx="3957965" cy="21411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45B845-BE40-5E48-BE35-9942B72B72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592" y="4001294"/>
            <a:ext cx="3810000" cy="2133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2F2FD6A-525E-3642-8C20-BA0FAB6F51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5742" y="4000355"/>
            <a:ext cx="3625850" cy="21555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665B4E5-1ACA-8542-B4BA-8DBA5318D8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1592" y="4047927"/>
            <a:ext cx="38735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27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1888C-EB08-6248-AEF7-7E00F9584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Vanishing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78A84-4D05-A342-9034-5482AAC86A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vanishing point is used as part of the system of perspective, which enables the creation the illusion of the three-dimensional world on a two-dimensional picture surface.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5F09D5-9A78-554A-86C3-064E40F45E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25625"/>
            <a:ext cx="3492500" cy="2324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AE32DAB-9409-1A45-AF1A-3F9FD96E6F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750" y="1825625"/>
            <a:ext cx="3492500" cy="2324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F21422-650F-714B-817B-FF53C60E0A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2250" y="1825625"/>
            <a:ext cx="3467100" cy="2349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25BF3CB-882A-F84B-8C71-909835CD96E7}"/>
              </a:ext>
            </a:extLst>
          </p:cNvPr>
          <p:cNvSpPr txBox="1"/>
          <p:nvPr/>
        </p:nvSpPr>
        <p:spPr>
          <a:xfrm>
            <a:off x="2654710" y="4881716"/>
            <a:ext cx="71087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vanishing point is used as part of the system of perspective, which enables the creation the illusion of the three-dimensional world on a two-dimensional picture surface.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703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5123" y="2580967"/>
            <a:ext cx="9896168" cy="4277033"/>
          </a:xfrm>
        </p:spPr>
        <p:txBody>
          <a:bodyPr/>
          <a:lstStyle/>
          <a:p>
            <a:r>
              <a:rPr lang="en-US" u="sng" dirty="0"/>
              <a:t>SPACE</a:t>
            </a:r>
            <a:r>
              <a:rPr lang="en-US" dirty="0"/>
              <a:t>- the area around, above, or within things.</a:t>
            </a:r>
          </a:p>
          <a:p>
            <a:r>
              <a:rPr lang="en-US" dirty="0"/>
              <a:t>2 Types of Space: Positive and Negative</a:t>
            </a:r>
          </a:p>
          <a:p>
            <a:pPr marL="0" indent="0">
              <a:buNone/>
            </a:pPr>
            <a:r>
              <a:rPr lang="en-US" dirty="0"/>
              <a:t>    - Positive Space: The actual object.</a:t>
            </a:r>
          </a:p>
          <a:p>
            <a:pPr marL="0" indent="0">
              <a:buNone/>
            </a:pPr>
            <a:r>
              <a:rPr lang="en-US" dirty="0"/>
              <a:t>    - Negative Space: The area around the  object. 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34032A-F47C-B248-9179-7077281E308F}"/>
              </a:ext>
            </a:extLst>
          </p:cNvPr>
          <p:cNvSpPr txBox="1"/>
          <p:nvPr/>
        </p:nvSpPr>
        <p:spPr>
          <a:xfrm>
            <a:off x="2123768" y="619431"/>
            <a:ext cx="7654413" cy="7669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latin typeface="+mj-lt"/>
              </a:rPr>
              <a:t>Negative and positive spaces</a:t>
            </a:r>
          </a:p>
        </p:txBody>
      </p:sp>
    </p:spTree>
    <p:extLst>
      <p:ext uri="{BB962C8B-B14F-4D97-AF65-F5344CB8AC3E}">
        <p14:creationId xmlns:p14="http://schemas.microsoft.com/office/powerpoint/2010/main" val="1360864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7C52F77-903C-D14F-8BD3-D0021A9215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426" y="731838"/>
            <a:ext cx="7874000" cy="5207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725479C-6022-5247-B8CD-80F9E86D4A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2426" y="1690688"/>
            <a:ext cx="2463800" cy="328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054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864FC93-F496-4946-9BE9-BF86E5992A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4800">
                <a:latin typeface="Arial" panose="020B0604020202020204" pitchFamily="34" charset="0"/>
              </a:rPr>
              <a:t>Space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6AB891DB-09EA-2542-A9ED-3EF33C4678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The area used or unused in a composition.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Positive space – the area the objects/subject takes up.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Negative space – the area around, under, through and between.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Gives the photo a 3-dimensional feeling. (Depth) 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Foreground (closest), Middle ground, and Background (farthest).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latin typeface="Arial" panose="020B0604020202020204" pitchFamily="34" charset="0"/>
              </a:rPr>
              <a:t>Can be open, crowded, near, far, etc.</a:t>
            </a:r>
          </a:p>
        </p:txBody>
      </p:sp>
    </p:spTree>
    <p:extLst>
      <p:ext uri="{BB962C8B-B14F-4D97-AF65-F5344CB8AC3E}">
        <p14:creationId xmlns:p14="http://schemas.microsoft.com/office/powerpoint/2010/main" val="3958658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9037A23E-8449-3643-8B1D-9F1D4A2D48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4800">
                <a:latin typeface="Arial" panose="020B0604020202020204" pitchFamily="34" charset="0"/>
              </a:rPr>
              <a:t>Space</a:t>
            </a:r>
          </a:p>
        </p:txBody>
      </p:sp>
      <p:pic>
        <p:nvPicPr>
          <p:cNvPr id="32772" name="Picture 4" descr="mt2">
            <a:hlinkClick r:id="rId3"/>
            <a:extLst>
              <a:ext uri="{FF2B5EF4-FFF2-40B4-BE49-F238E27FC236}">
                <a16:creationId xmlns:a16="http://schemas.microsoft.com/office/drawing/2014/main" id="{B9DC9962-3C6A-CD43-88C7-3D132A36C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1600201"/>
            <a:ext cx="3048000" cy="2386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4" name="Picture 6" descr="red%2520tact%2520lens%2520close%2520up">
            <a:hlinkClick r:id="rId5"/>
            <a:extLst>
              <a:ext uri="{FF2B5EF4-FFF2-40B4-BE49-F238E27FC236}">
                <a16:creationId xmlns:a16="http://schemas.microsoft.com/office/drawing/2014/main" id="{D5CA4127-75A6-F341-B9EA-C0A31C5330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1" y="4343400"/>
            <a:ext cx="2417763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8" name="Picture 10" descr="valley">
            <a:hlinkClick r:id="rId7"/>
            <a:extLst>
              <a:ext uri="{FF2B5EF4-FFF2-40B4-BE49-F238E27FC236}">
                <a16:creationId xmlns:a16="http://schemas.microsoft.com/office/drawing/2014/main" id="{46677AB7-3262-ED46-A954-C1C73E1445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1600200"/>
            <a:ext cx="3505200" cy="248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0" name="Picture 12" descr="Shells___Pebbles__3">
            <a:hlinkClick r:id="rId9"/>
            <a:extLst>
              <a:ext uri="{FF2B5EF4-FFF2-40B4-BE49-F238E27FC236}">
                <a16:creationId xmlns:a16="http://schemas.microsoft.com/office/drawing/2014/main" id="{9F787BD5-F1FA-A445-9A46-F070FA9C9D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4343401"/>
            <a:ext cx="2590800" cy="172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2" name="Picture 14" descr="mating">
            <a:hlinkClick r:id="rId11"/>
            <a:extLst>
              <a:ext uri="{FF2B5EF4-FFF2-40B4-BE49-F238E27FC236}">
                <a16:creationId xmlns:a16="http://schemas.microsoft.com/office/drawing/2014/main" id="{71C3F2F2-FEDE-5E4C-B950-BE5ABA1ECC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4419600"/>
            <a:ext cx="3200400" cy="212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988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27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27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EF8CD21B-C924-C24D-A871-6A6C10799B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4800" dirty="0">
                <a:latin typeface="Arial" panose="020B0604020202020204" pitchFamily="34" charset="0"/>
              </a:rPr>
              <a:t>Texture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738601AF-B0D7-A749-99B8-6CB95C95BD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The surface quality.  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How an object feels, or how it looks like it feels.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Rough, smooth, bumpy, gooey, sharp, etc.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Adds interest! Sense of sight and sense of touch involved.</a:t>
            </a:r>
          </a:p>
        </p:txBody>
      </p:sp>
    </p:spTree>
    <p:extLst>
      <p:ext uri="{BB962C8B-B14F-4D97-AF65-F5344CB8AC3E}">
        <p14:creationId xmlns:p14="http://schemas.microsoft.com/office/powerpoint/2010/main" val="1249563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DD351F0E-B4C6-B043-B97F-FC620AB808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4800">
                <a:latin typeface="Arial" panose="020B0604020202020204" pitchFamily="34" charset="0"/>
              </a:rPr>
              <a:t>Texture</a:t>
            </a:r>
          </a:p>
        </p:txBody>
      </p:sp>
      <p:pic>
        <p:nvPicPr>
          <p:cNvPr id="35844" name="Picture 4" descr="texture-014">
            <a:hlinkClick r:id="rId3"/>
            <a:extLst>
              <a:ext uri="{FF2B5EF4-FFF2-40B4-BE49-F238E27FC236}">
                <a16:creationId xmlns:a16="http://schemas.microsoft.com/office/drawing/2014/main" id="{B0A11412-F738-5845-B9C4-514140FBD5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2452688"/>
            <a:ext cx="3048000" cy="199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6" name="Picture 6" descr="02">
            <a:hlinkClick r:id="rId5"/>
            <a:extLst>
              <a:ext uri="{FF2B5EF4-FFF2-40B4-BE49-F238E27FC236}">
                <a16:creationId xmlns:a16="http://schemas.microsoft.com/office/drawing/2014/main" id="{3C40F540-D865-914B-83CD-B010368AE9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4756150"/>
            <a:ext cx="23622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0" name="Picture 10" descr="rose-thorn">
            <a:hlinkClick r:id="rId7"/>
            <a:extLst>
              <a:ext uri="{FF2B5EF4-FFF2-40B4-BE49-F238E27FC236}">
                <a16:creationId xmlns:a16="http://schemas.microsoft.com/office/drawing/2014/main" id="{5C443FCA-34E0-244F-B44D-792C2604ED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3072607"/>
            <a:ext cx="2438400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2" name="Picture 12" descr="327t">
            <a:hlinkClick r:id="rId9"/>
            <a:extLst>
              <a:ext uri="{FF2B5EF4-FFF2-40B4-BE49-F238E27FC236}">
                <a16:creationId xmlns:a16="http://schemas.microsoft.com/office/drawing/2014/main" id="{4F09F5F5-93E7-2347-9881-E245E3C49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4876801"/>
            <a:ext cx="2286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4" name="Picture 14" descr="footprints%25203">
            <a:hlinkClick r:id="rId11"/>
            <a:extLst>
              <a:ext uri="{FF2B5EF4-FFF2-40B4-BE49-F238E27FC236}">
                <a16:creationId xmlns:a16="http://schemas.microsoft.com/office/drawing/2014/main" id="{F543BE5A-97FE-2840-8F79-C18AD4EC8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1" y="1676401"/>
            <a:ext cx="1839913" cy="2792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436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58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095D7E71-1DC1-714B-8B48-C073CD7CE4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Pattern/Repetition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CF701044-AC3E-6D44-9534-16DF8377EA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An element that occurs over and over again in a composition.</a:t>
            </a:r>
          </a:p>
          <a:p>
            <a:pPr eaLnBrk="1" hangingPunct="1"/>
            <a:r>
              <a:rPr lang="en-US" altLang="en-US"/>
              <a:t>Can repeat the element in a consistent pattern.</a:t>
            </a:r>
          </a:p>
          <a:p>
            <a:pPr eaLnBrk="1" hangingPunct="1"/>
            <a:r>
              <a:rPr lang="en-US" altLang="en-US"/>
              <a:t>Can repeat the element in a variation of the pattern.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98771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6DA957E5-4662-5E44-BDC9-6969E4A5D8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Repetition Examples</a:t>
            </a:r>
          </a:p>
        </p:txBody>
      </p:sp>
      <p:pic>
        <p:nvPicPr>
          <p:cNvPr id="46083" name="Picture 3" descr="bxp32170">
            <a:hlinkClick r:id="rId3"/>
            <a:extLst>
              <a:ext uri="{FF2B5EF4-FFF2-40B4-BE49-F238E27FC236}">
                <a16:creationId xmlns:a16="http://schemas.microsoft.com/office/drawing/2014/main" id="{5BED6D84-B106-F644-A221-3356A8EC64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1600200"/>
            <a:ext cx="16764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4" name="Picture 4" descr="26934719">
            <a:hlinkClick r:id="rId5"/>
            <a:extLst>
              <a:ext uri="{FF2B5EF4-FFF2-40B4-BE49-F238E27FC236}">
                <a16:creationId xmlns:a16="http://schemas.microsoft.com/office/drawing/2014/main" id="{380AC90B-A5A2-554D-8B6C-0988C09842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676400"/>
            <a:ext cx="1981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5" name="Picture 5" descr="Black and White Photography and Fine Art Photography by Dan Massey - Panpipes Print">
            <a:extLst>
              <a:ext uri="{FF2B5EF4-FFF2-40B4-BE49-F238E27FC236}">
                <a16:creationId xmlns:a16="http://schemas.microsoft.com/office/drawing/2014/main" id="{931B1FDF-F433-194B-B94D-FAB25E780E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3124201"/>
            <a:ext cx="3314700" cy="253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Rectangle 6">
            <a:extLst>
              <a:ext uri="{FF2B5EF4-FFF2-40B4-BE49-F238E27FC236}">
                <a16:creationId xmlns:a16="http://schemas.microsoft.com/office/drawing/2014/main" id="{119DEB7B-EA79-BC4A-B3FE-E280586018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0" y="1246189"/>
            <a:ext cx="625475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46087" name="Picture 7" descr="169761">
            <a:extLst>
              <a:ext uri="{FF2B5EF4-FFF2-40B4-BE49-F238E27FC236}">
                <a16:creationId xmlns:a16="http://schemas.microsoft.com/office/drawing/2014/main" id="{86627954-BA5E-414F-896F-F561B0BDC8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1" y="3048000"/>
            <a:ext cx="2201863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148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60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035BB57B-7AE4-8945-B527-B4D1ED3BF56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0" y="1122363"/>
            <a:ext cx="9144000" cy="1281624"/>
          </a:xfrm>
        </p:spPr>
        <p:txBody>
          <a:bodyPr/>
          <a:lstStyle/>
          <a:p>
            <a:pPr eaLnBrk="1" hangingPunct="1"/>
            <a:r>
              <a:rPr lang="en-US" altLang="en-US" dirty="0"/>
              <a:t>EMPHASIS or Focal Point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3B238B0D-DB3F-F54E-9968-583C5AC896A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109019" y="3505200"/>
            <a:ext cx="7644581" cy="21336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 in a composition refers to developing points of interest to pull the viewer's eye to important parts of the body of the work.</a:t>
            </a:r>
            <a:endParaRPr lang="en-US" altLang="en-US" dirty="0"/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0846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7B3CE921-CE8A-AF49-A95E-F7A9DBC445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EMPHASIS EXAMPLES</a:t>
            </a:r>
          </a:p>
        </p:txBody>
      </p:sp>
      <p:pic>
        <p:nvPicPr>
          <p:cNvPr id="48132" name="Picture 4" descr="kaj_startrail">
            <a:extLst>
              <a:ext uri="{FF2B5EF4-FFF2-40B4-BE49-F238E27FC236}">
                <a16:creationId xmlns:a16="http://schemas.microsoft.com/office/drawing/2014/main" id="{D3582FB7-AB71-D341-8521-77795C7FE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2819400"/>
            <a:ext cx="2209800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3" name="Picture 5" descr="sandi_children">
            <a:extLst>
              <a:ext uri="{FF2B5EF4-FFF2-40B4-BE49-F238E27FC236}">
                <a16:creationId xmlns:a16="http://schemas.microsoft.com/office/drawing/2014/main" id="{577FEE3B-05DE-7149-ABD7-A21680CE0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1" y="2438400"/>
            <a:ext cx="1552575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5" name="Picture 7" descr="Crowd">
            <a:hlinkClick r:id="rId5"/>
            <a:extLst>
              <a:ext uri="{FF2B5EF4-FFF2-40B4-BE49-F238E27FC236}">
                <a16:creationId xmlns:a16="http://schemas.microsoft.com/office/drawing/2014/main" id="{F1B53DBC-4396-BE44-A71A-31AA049932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5232400"/>
            <a:ext cx="198120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7" name="Picture 9" descr="stand%2520out%2520from%2520the%2520crowd">
            <a:hlinkClick r:id="rId7"/>
            <a:extLst>
              <a:ext uri="{FF2B5EF4-FFF2-40B4-BE49-F238E27FC236}">
                <a16:creationId xmlns:a16="http://schemas.microsoft.com/office/drawing/2014/main" id="{621068DA-21FF-0549-95B6-9AB057440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4622800"/>
            <a:ext cx="1981200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9" name="Picture 11" descr="image_home_tulip">
            <a:hlinkClick r:id="rId9"/>
            <a:extLst>
              <a:ext uri="{FF2B5EF4-FFF2-40B4-BE49-F238E27FC236}">
                <a16:creationId xmlns:a16="http://schemas.microsoft.com/office/drawing/2014/main" id="{74A1D62B-82B5-4D45-AD14-F85027AA4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4419600"/>
            <a:ext cx="15621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41" name="Picture 13" descr="100_4968">
            <a:hlinkClick r:id="rId11"/>
            <a:extLst>
              <a:ext uri="{FF2B5EF4-FFF2-40B4-BE49-F238E27FC236}">
                <a16:creationId xmlns:a16="http://schemas.microsoft.com/office/drawing/2014/main" id="{06B105E7-2E41-754F-9285-F7405C8D5E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667000"/>
            <a:ext cx="1828800" cy="136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5596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81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481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481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92E2F15D-2DF8-FB4A-9D72-2C528AC4B51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224116" y="1122363"/>
            <a:ext cx="9438968" cy="1311121"/>
          </a:xfrm>
        </p:spPr>
        <p:txBody>
          <a:bodyPr/>
          <a:lstStyle/>
          <a:p>
            <a:pPr eaLnBrk="1" hangingPunct="1"/>
            <a:r>
              <a:rPr lang="en-US" altLang="en-US" dirty="0"/>
              <a:t>Balance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E200FAD5-63FB-B942-9607-090226908B4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76284" y="3200400"/>
            <a:ext cx="7777316" cy="24384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is a sense of stability in the body of work. Balance can be created by repeating same shapes and by creating a feeling of equal weight.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altLang="en-US" dirty="0"/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9101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DEA4C201-179E-0846-AE30-ED53881DAF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Balance Examples</a:t>
            </a:r>
          </a:p>
        </p:txBody>
      </p:sp>
      <p:pic>
        <p:nvPicPr>
          <p:cNvPr id="50180" name="Picture 4" descr="varenna_boat">
            <a:hlinkClick r:id="rId2"/>
            <a:extLst>
              <a:ext uri="{FF2B5EF4-FFF2-40B4-BE49-F238E27FC236}">
                <a16:creationId xmlns:a16="http://schemas.microsoft.com/office/drawing/2014/main" id="{D7C8CE02-4D32-904A-9F44-36DB1E36F3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2133600"/>
            <a:ext cx="2743200" cy="144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1" name="Picture 5" descr="Balance">
            <a:hlinkClick r:id="rId4"/>
            <a:extLst>
              <a:ext uri="{FF2B5EF4-FFF2-40B4-BE49-F238E27FC236}">
                <a16:creationId xmlns:a16="http://schemas.microsoft.com/office/drawing/2014/main" id="{2EB79552-364D-7B42-BF3C-60CF3B0BBD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2209800"/>
            <a:ext cx="22860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10" descr="PICT01451">
            <a:hlinkClick r:id="rId6"/>
            <a:extLst>
              <a:ext uri="{FF2B5EF4-FFF2-40B4-BE49-F238E27FC236}">
                <a16:creationId xmlns:a16="http://schemas.microsoft.com/office/drawing/2014/main" id="{EAAE7012-E6B2-8749-9934-2929C9B010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1" y="3810000"/>
            <a:ext cx="159226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2" name="Picture 12" descr="symmetrical%2520palms">
            <a:hlinkClick r:id="rId8"/>
            <a:extLst>
              <a:ext uri="{FF2B5EF4-FFF2-40B4-BE49-F238E27FC236}">
                <a16:creationId xmlns:a16="http://schemas.microsoft.com/office/drawing/2014/main" id="{5DFF1B0C-2F22-824E-8BA1-2265EB4462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4191001"/>
            <a:ext cx="2057400" cy="153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3" name="Picture 14" descr="z-Seahorse%2520red%2520%26%2520two%2520coral%2520strands%2520symmetrical%25202">
            <a:hlinkClick r:id="rId10"/>
            <a:extLst>
              <a:ext uri="{FF2B5EF4-FFF2-40B4-BE49-F238E27FC236}">
                <a16:creationId xmlns:a16="http://schemas.microsoft.com/office/drawing/2014/main" id="{07B9E125-E77F-E64D-9F98-D6D9FC8047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4114800"/>
            <a:ext cx="1905000" cy="166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92" name="Picture 16" descr="kuro101">
            <a:hlinkClick r:id="rId12"/>
            <a:extLst>
              <a:ext uri="{FF2B5EF4-FFF2-40B4-BE49-F238E27FC236}">
                <a16:creationId xmlns:a16="http://schemas.microsoft.com/office/drawing/2014/main" id="{C621A325-0E9B-334D-9853-7A823B72F6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133600"/>
            <a:ext cx="1417638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0944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0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0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7BBF09B2-8D90-854C-81B2-8AFB2CB3C96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0" y="1122363"/>
            <a:ext cx="9144000" cy="1104643"/>
          </a:xfrm>
        </p:spPr>
        <p:txBody>
          <a:bodyPr/>
          <a:lstStyle/>
          <a:p>
            <a:pPr eaLnBrk="1" hangingPunct="1"/>
            <a:r>
              <a:rPr lang="en-US" altLang="en-US" dirty="0"/>
              <a:t>Unity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F185F7AA-AC0F-314A-8BB2-D739239ADA8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241755" y="3124200"/>
            <a:ext cx="7511845" cy="25146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Unity</a:t>
            </a:r>
            <a:r>
              <a:rPr lang="en-US" altLang="en-US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is seen in a shot when all the parts equal a whole.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205836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F9D8C208-6EAD-ED43-B523-9DE0DF4C59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Unity Examples</a:t>
            </a:r>
          </a:p>
        </p:txBody>
      </p:sp>
      <p:pic>
        <p:nvPicPr>
          <p:cNvPr id="52227" name="Picture 3" descr="black">
            <a:hlinkClick r:id="rId3"/>
            <a:extLst>
              <a:ext uri="{FF2B5EF4-FFF2-40B4-BE49-F238E27FC236}">
                <a16:creationId xmlns:a16="http://schemas.microsoft.com/office/drawing/2014/main" id="{43FD7833-8DDE-8D48-8673-6EFD63EF04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1905000"/>
            <a:ext cx="19050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Picture 4" descr="moonlight">
            <a:hlinkClick r:id="rId5"/>
            <a:extLst>
              <a:ext uri="{FF2B5EF4-FFF2-40B4-BE49-F238E27FC236}">
                <a16:creationId xmlns:a16="http://schemas.microsoft.com/office/drawing/2014/main" id="{F87526BF-4228-2C4E-9ABB-234ACFECE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981200"/>
            <a:ext cx="20574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9" name="Picture 5" descr="Meyers_creek_05">
            <a:hlinkClick r:id="rId7"/>
            <a:extLst>
              <a:ext uri="{FF2B5EF4-FFF2-40B4-BE49-F238E27FC236}">
                <a16:creationId xmlns:a16="http://schemas.microsoft.com/office/drawing/2014/main" id="{ED6D986B-3664-6A41-8825-8CCB324F3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4267200"/>
            <a:ext cx="25146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0" name="Picture 6" descr="bw1">
            <a:hlinkClick r:id="rId9"/>
            <a:extLst>
              <a:ext uri="{FF2B5EF4-FFF2-40B4-BE49-F238E27FC236}">
                <a16:creationId xmlns:a16="http://schemas.microsoft.com/office/drawing/2014/main" id="{9FC32713-13D3-0D46-B65C-BB1DF0D39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267200"/>
            <a:ext cx="2209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1" name="Picture 7" descr="park">
            <a:hlinkClick r:id="rId11"/>
            <a:extLst>
              <a:ext uri="{FF2B5EF4-FFF2-40B4-BE49-F238E27FC236}">
                <a16:creationId xmlns:a16="http://schemas.microsoft.com/office/drawing/2014/main" id="{18C2BF71-33C4-B644-9559-D994F6595D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752600"/>
            <a:ext cx="152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2" name="Picture 8" descr="exec_office_bldg">
            <a:hlinkClick r:id="rId13"/>
            <a:extLst>
              <a:ext uri="{FF2B5EF4-FFF2-40B4-BE49-F238E27FC236}">
                <a16:creationId xmlns:a16="http://schemas.microsoft.com/office/drawing/2014/main" id="{3A7277CF-91F7-5549-B19B-CFB383D9A5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0" y="3886200"/>
            <a:ext cx="1619250" cy="225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2250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2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2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68755286-E828-264C-A786-BE97A5FA894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0" y="1122363"/>
            <a:ext cx="9021097" cy="1193134"/>
          </a:xfrm>
        </p:spPr>
        <p:txBody>
          <a:bodyPr/>
          <a:lstStyle/>
          <a:p>
            <a:pPr eaLnBrk="1" hangingPunct="1"/>
            <a:r>
              <a:rPr lang="en-US" altLang="en-US" dirty="0"/>
              <a:t>Movement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0BD7BC24-197C-6F45-BCEC-3CEA86001B6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32039" y="3276599"/>
            <a:ext cx="8465574" cy="2549013"/>
          </a:xfrm>
        </p:spPr>
        <p:txBody>
          <a:bodyPr/>
          <a:lstStyle/>
          <a:p>
            <a:pPr eaLnBrk="1" hangingPunct="1"/>
            <a:r>
              <a:rPr lang="en-US" altLang="en-US" sz="2000" b="1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 adds excitement to your work by showing action and directing the viewers eye throughout the picture plane. </a:t>
            </a:r>
            <a:r>
              <a:rPr lang="en-US" altLang="en-US" sz="2000" b="1" dirty="0">
                <a:solidFill>
                  <a:srgbClr val="008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Rhythm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is a type of movement in drawing and painting. It is seen in repeating of shapes and colors. Alternating lights and darks also give a sense of rhythm. </a:t>
            </a:r>
          </a:p>
        </p:txBody>
      </p:sp>
    </p:spTree>
    <p:extLst>
      <p:ext uri="{BB962C8B-B14F-4D97-AF65-F5344CB8AC3E}">
        <p14:creationId xmlns:p14="http://schemas.microsoft.com/office/powerpoint/2010/main" val="38304666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C1B17-E1D8-B24A-86D6-9E096B905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FOR 22</a:t>
            </a:r>
            <a:r>
              <a:rPr lang="en-US" baseline="30000" dirty="0"/>
              <a:t>nd</a:t>
            </a:r>
            <a:r>
              <a:rPr lang="en-US" dirty="0"/>
              <a:t> February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3E5C0-FFE9-D94C-8A43-8CA0A8708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174" y="1690688"/>
            <a:ext cx="10660626" cy="448627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With reference again to a Bach musical score, you must go out and capture all of terms discussed in today’s class;</a:t>
            </a:r>
          </a:p>
          <a:p>
            <a:pPr lvl="1"/>
            <a:r>
              <a:rPr lang="en-US" dirty="0"/>
              <a:t>Rule of thirds – </a:t>
            </a:r>
            <a:r>
              <a:rPr lang="en-GB" dirty="0"/>
              <a:t>four vertices</a:t>
            </a:r>
          </a:p>
          <a:p>
            <a:pPr lvl="1"/>
            <a:r>
              <a:rPr lang="en-US" dirty="0"/>
              <a:t>The golden ratio</a:t>
            </a:r>
          </a:p>
          <a:p>
            <a:pPr lvl="1"/>
            <a:r>
              <a:rPr lang="en-US" dirty="0"/>
              <a:t>Vanishing Point</a:t>
            </a:r>
          </a:p>
          <a:p>
            <a:pPr lvl="1"/>
            <a:r>
              <a:rPr lang="en-US" dirty="0"/>
              <a:t>Negative and positive spaces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</a:rPr>
              <a:t>Texture</a:t>
            </a:r>
          </a:p>
          <a:p>
            <a:pPr lvl="1"/>
            <a:r>
              <a:rPr lang="en-US" altLang="en-US" dirty="0"/>
              <a:t>Pattern/Repetition</a:t>
            </a:r>
          </a:p>
          <a:p>
            <a:pPr lvl="1"/>
            <a:r>
              <a:rPr lang="en-US" altLang="en-US" dirty="0"/>
              <a:t>EMPHASIS or Focal Point</a:t>
            </a:r>
          </a:p>
          <a:p>
            <a:pPr lvl="1"/>
            <a:r>
              <a:rPr lang="en-US" altLang="en-US" dirty="0"/>
              <a:t>Balance</a:t>
            </a:r>
          </a:p>
          <a:p>
            <a:pPr lvl="1"/>
            <a:r>
              <a:rPr lang="en-US" altLang="en-US" dirty="0"/>
              <a:t>Unity</a:t>
            </a:r>
          </a:p>
          <a:p>
            <a:pPr lvl="1"/>
            <a:r>
              <a:rPr lang="en-US" altLang="en-US" dirty="0"/>
              <a:t>Movement</a:t>
            </a:r>
          </a:p>
          <a:p>
            <a:pPr lvl="1"/>
            <a:r>
              <a:rPr lang="en-US" altLang="en-US" dirty="0"/>
              <a:t>And one </a:t>
            </a:r>
            <a:r>
              <a:rPr lang="en-US" altLang="en-US" dirty="0">
                <a:hlinkClick r:id="rId2"/>
              </a:rPr>
              <a:t>more</a:t>
            </a:r>
            <a:endParaRPr lang="en-US" altLang="en-US" dirty="0"/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lvl="1"/>
            <a:endParaRPr lang="en-US" altLang="en-US" dirty="0">
              <a:latin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3728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56</TotalTime>
  <Words>394</Words>
  <Application>Microsoft Macintosh PowerPoint</Application>
  <PresentationFormat>Widescreen</PresentationFormat>
  <Paragraphs>64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Times New Roman</vt:lpstr>
      <vt:lpstr>Office Theme</vt:lpstr>
      <vt:lpstr>Visual Studies for Film &amp; Digital Media </vt:lpstr>
      <vt:lpstr>Rule of thirds – four vertices</vt:lpstr>
      <vt:lpstr>Where we look for to read an image</vt:lpstr>
      <vt:lpstr>The golden ratio</vt:lpstr>
      <vt:lpstr>PowerPoint Presentation</vt:lpstr>
      <vt:lpstr>Vanishing Point</vt:lpstr>
      <vt:lpstr>PowerPoint Presentation</vt:lpstr>
      <vt:lpstr>PowerPoint Presentation</vt:lpstr>
      <vt:lpstr>Space</vt:lpstr>
      <vt:lpstr>Space</vt:lpstr>
      <vt:lpstr>Texture</vt:lpstr>
      <vt:lpstr>Texture</vt:lpstr>
      <vt:lpstr>Pattern/Repetition</vt:lpstr>
      <vt:lpstr>Repetition Examples</vt:lpstr>
      <vt:lpstr>EMPHASIS or Focal Point</vt:lpstr>
      <vt:lpstr>EMPHASIS EXAMPLES</vt:lpstr>
      <vt:lpstr>Balance</vt:lpstr>
      <vt:lpstr>Balance Examples</vt:lpstr>
      <vt:lpstr>Unity</vt:lpstr>
      <vt:lpstr>Unity Examples</vt:lpstr>
      <vt:lpstr>Movement</vt:lpstr>
      <vt:lpstr>TASK FOR 22nd February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Timi O'neill</dc:creator>
  <cp:lastModifiedBy>Timi O'neill</cp:lastModifiedBy>
  <cp:revision>8</cp:revision>
  <dcterms:created xsi:type="dcterms:W3CDTF">2018-02-22T22:41:38Z</dcterms:created>
  <dcterms:modified xsi:type="dcterms:W3CDTF">2019-10-15T09:14:58Z</dcterms:modified>
</cp:coreProperties>
</file>