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3"/>
    <p:restoredTop sz="94667"/>
  </p:normalViewPr>
  <p:slideViewPr>
    <p:cSldViewPr snapToGrid="0">
      <p:cViewPr varScale="1">
        <p:scale>
          <a:sx n="116" d="100"/>
          <a:sy n="116" d="100"/>
        </p:scale>
        <p:origin x="192" y="9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0E9634B-879F-4084-A6CD-D1148A89CA4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39FAB28-D6F6-4351-9795-CE86D239CEAC}">
      <dgm:prSet/>
      <dgm:spPr/>
      <dgm:t>
        <a:bodyPr/>
        <a:lstStyle/>
        <a:p>
          <a:r>
            <a:rPr lang="en-GB"/>
            <a:t>Before an organisation can decide where it wants to go, it must understand exactly where it stands. </a:t>
          </a:r>
          <a:endParaRPr lang="en-US"/>
        </a:p>
      </dgm:t>
    </dgm:pt>
    <dgm:pt modelId="{D251DFF0-FDDB-436D-951C-F1DE2521E703}" type="parTrans" cxnId="{4EB2B985-3C7F-471C-A095-8F95C86C2557}">
      <dgm:prSet/>
      <dgm:spPr/>
      <dgm:t>
        <a:bodyPr/>
        <a:lstStyle/>
        <a:p>
          <a:endParaRPr lang="en-US"/>
        </a:p>
      </dgm:t>
    </dgm:pt>
    <dgm:pt modelId="{124D74E0-B634-4562-A4ED-D4703B2A424E}" type="sibTrans" cxnId="{4EB2B985-3C7F-471C-A095-8F95C86C2557}">
      <dgm:prSet/>
      <dgm:spPr/>
      <dgm:t>
        <a:bodyPr/>
        <a:lstStyle/>
        <a:p>
          <a:endParaRPr lang="en-US"/>
        </a:p>
      </dgm:t>
    </dgm:pt>
    <dgm:pt modelId="{78C4871B-D910-47C0-8639-6DEE4633FB77}">
      <dgm:prSet/>
      <dgm:spPr/>
      <dgm:t>
        <a:bodyPr/>
        <a:lstStyle/>
        <a:p>
          <a:r>
            <a:rPr lang="en-GB"/>
            <a:t>This involves looking inward at its own capabilities and outward at the broader market environment.</a:t>
          </a:r>
          <a:endParaRPr lang="en-US"/>
        </a:p>
      </dgm:t>
    </dgm:pt>
    <dgm:pt modelId="{05F2C385-BC27-45EB-9D66-7378F87FB889}" type="parTrans" cxnId="{2BEECE9D-052A-4C87-A102-54A4B163D925}">
      <dgm:prSet/>
      <dgm:spPr/>
      <dgm:t>
        <a:bodyPr/>
        <a:lstStyle/>
        <a:p>
          <a:endParaRPr lang="en-US"/>
        </a:p>
      </dgm:t>
    </dgm:pt>
    <dgm:pt modelId="{4501F1DE-14EF-474B-83D1-B863933A9B3A}" type="sibTrans" cxnId="{2BEECE9D-052A-4C87-A102-54A4B163D925}">
      <dgm:prSet/>
      <dgm:spPr/>
      <dgm:t>
        <a:bodyPr/>
        <a:lstStyle/>
        <a:p>
          <a:endParaRPr lang="en-US"/>
        </a:p>
      </dgm:t>
    </dgm:pt>
    <dgm:pt modelId="{42643EDB-CAD8-4528-BC04-FB1C7B95A971}" type="pres">
      <dgm:prSet presAssocID="{D0E9634B-879F-4084-A6CD-D1148A89CA42}" presName="root" presStyleCnt="0">
        <dgm:presLayoutVars>
          <dgm:dir/>
          <dgm:resizeHandles val="exact"/>
        </dgm:presLayoutVars>
      </dgm:prSet>
      <dgm:spPr/>
    </dgm:pt>
    <dgm:pt modelId="{3D55D085-93F2-49B5-939F-C7B29D746F6E}" type="pres">
      <dgm:prSet presAssocID="{639FAB28-D6F6-4351-9795-CE86D239CEAC}" presName="compNode" presStyleCnt="0"/>
      <dgm:spPr/>
    </dgm:pt>
    <dgm:pt modelId="{EF205F77-E0AF-42F7-97B5-6C2DA10CF596}" type="pres">
      <dgm:prSet presAssocID="{639FAB28-D6F6-4351-9795-CE86D239CEAC}" presName="bgRect" presStyleLbl="bgShp" presStyleIdx="0" presStyleCnt="2"/>
      <dgm:spPr/>
    </dgm:pt>
    <dgm:pt modelId="{D4EB7B49-C54D-40EA-94DC-E70DBA114F32}" type="pres">
      <dgm:prSet presAssocID="{639FAB28-D6F6-4351-9795-CE86D239CEAC}"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ierarchy"/>
        </a:ext>
      </dgm:extLst>
    </dgm:pt>
    <dgm:pt modelId="{5B977050-E0E5-4B31-9FB6-9E71876CB379}" type="pres">
      <dgm:prSet presAssocID="{639FAB28-D6F6-4351-9795-CE86D239CEAC}" presName="spaceRect" presStyleCnt="0"/>
      <dgm:spPr/>
    </dgm:pt>
    <dgm:pt modelId="{F47C93B0-BCFF-4CEB-92D3-2C67277917BE}" type="pres">
      <dgm:prSet presAssocID="{639FAB28-D6F6-4351-9795-CE86D239CEAC}" presName="parTx" presStyleLbl="revTx" presStyleIdx="0" presStyleCnt="2">
        <dgm:presLayoutVars>
          <dgm:chMax val="0"/>
          <dgm:chPref val="0"/>
        </dgm:presLayoutVars>
      </dgm:prSet>
      <dgm:spPr/>
    </dgm:pt>
    <dgm:pt modelId="{0BFD5552-2608-4EDA-A5BE-7FFDEE8201DB}" type="pres">
      <dgm:prSet presAssocID="{124D74E0-B634-4562-A4ED-D4703B2A424E}" presName="sibTrans" presStyleCnt="0"/>
      <dgm:spPr/>
    </dgm:pt>
    <dgm:pt modelId="{134041D8-9E9A-4477-9A8F-6104EB380236}" type="pres">
      <dgm:prSet presAssocID="{78C4871B-D910-47C0-8639-6DEE4633FB77}" presName="compNode" presStyleCnt="0"/>
      <dgm:spPr/>
    </dgm:pt>
    <dgm:pt modelId="{B90F0451-5976-4AF8-95CE-06BCC0964E01}" type="pres">
      <dgm:prSet presAssocID="{78C4871B-D910-47C0-8639-6DEE4633FB77}" presName="bgRect" presStyleLbl="bgShp" presStyleIdx="1" presStyleCnt="2"/>
      <dgm:spPr/>
    </dgm:pt>
    <dgm:pt modelId="{7E480AE6-FE3C-439D-889B-117DC8011157}" type="pres">
      <dgm:prSet presAssocID="{78C4871B-D910-47C0-8639-6DEE4633FB77}"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ximise"/>
        </a:ext>
      </dgm:extLst>
    </dgm:pt>
    <dgm:pt modelId="{A08D077F-1C20-4D6F-B670-FB69D2ED90CC}" type="pres">
      <dgm:prSet presAssocID="{78C4871B-D910-47C0-8639-6DEE4633FB77}" presName="spaceRect" presStyleCnt="0"/>
      <dgm:spPr/>
    </dgm:pt>
    <dgm:pt modelId="{47A729C0-FC45-4BA7-8495-0141F27166B0}" type="pres">
      <dgm:prSet presAssocID="{78C4871B-D910-47C0-8639-6DEE4633FB77}" presName="parTx" presStyleLbl="revTx" presStyleIdx="1" presStyleCnt="2">
        <dgm:presLayoutVars>
          <dgm:chMax val="0"/>
          <dgm:chPref val="0"/>
        </dgm:presLayoutVars>
      </dgm:prSet>
      <dgm:spPr/>
    </dgm:pt>
  </dgm:ptLst>
  <dgm:cxnLst>
    <dgm:cxn modelId="{6B38ED5B-1707-4ACB-9FFA-46C5E4ABDA56}" type="presOf" srcId="{78C4871B-D910-47C0-8639-6DEE4633FB77}" destId="{47A729C0-FC45-4BA7-8495-0141F27166B0}" srcOrd="0" destOrd="0" presId="urn:microsoft.com/office/officeart/2018/2/layout/IconVerticalSolidList"/>
    <dgm:cxn modelId="{4EB2B985-3C7F-471C-A095-8F95C86C2557}" srcId="{D0E9634B-879F-4084-A6CD-D1148A89CA42}" destId="{639FAB28-D6F6-4351-9795-CE86D239CEAC}" srcOrd="0" destOrd="0" parTransId="{D251DFF0-FDDB-436D-951C-F1DE2521E703}" sibTransId="{124D74E0-B634-4562-A4ED-D4703B2A424E}"/>
    <dgm:cxn modelId="{2BEECE9D-052A-4C87-A102-54A4B163D925}" srcId="{D0E9634B-879F-4084-A6CD-D1148A89CA42}" destId="{78C4871B-D910-47C0-8639-6DEE4633FB77}" srcOrd="1" destOrd="0" parTransId="{05F2C385-BC27-45EB-9D66-7378F87FB889}" sibTransId="{4501F1DE-14EF-474B-83D1-B863933A9B3A}"/>
    <dgm:cxn modelId="{BA8478BC-E41D-4BDE-8B4C-4BCA539ACDF4}" type="presOf" srcId="{D0E9634B-879F-4084-A6CD-D1148A89CA42}" destId="{42643EDB-CAD8-4528-BC04-FB1C7B95A971}" srcOrd="0" destOrd="0" presId="urn:microsoft.com/office/officeart/2018/2/layout/IconVerticalSolidList"/>
    <dgm:cxn modelId="{342A37D0-82F3-46D4-8883-0806C97261F8}" type="presOf" srcId="{639FAB28-D6F6-4351-9795-CE86D239CEAC}" destId="{F47C93B0-BCFF-4CEB-92D3-2C67277917BE}" srcOrd="0" destOrd="0" presId="urn:microsoft.com/office/officeart/2018/2/layout/IconVerticalSolidList"/>
    <dgm:cxn modelId="{4F3B44CF-CFEC-4709-B8EE-718481DC9587}" type="presParOf" srcId="{42643EDB-CAD8-4528-BC04-FB1C7B95A971}" destId="{3D55D085-93F2-49B5-939F-C7B29D746F6E}" srcOrd="0" destOrd="0" presId="urn:microsoft.com/office/officeart/2018/2/layout/IconVerticalSolidList"/>
    <dgm:cxn modelId="{60037525-F9D7-428D-8EBF-E1546D303700}" type="presParOf" srcId="{3D55D085-93F2-49B5-939F-C7B29D746F6E}" destId="{EF205F77-E0AF-42F7-97B5-6C2DA10CF596}" srcOrd="0" destOrd="0" presId="urn:microsoft.com/office/officeart/2018/2/layout/IconVerticalSolidList"/>
    <dgm:cxn modelId="{A8A7C360-6AEE-4BE5-A6D5-520EB69D5C03}" type="presParOf" srcId="{3D55D085-93F2-49B5-939F-C7B29D746F6E}" destId="{D4EB7B49-C54D-40EA-94DC-E70DBA114F32}" srcOrd="1" destOrd="0" presId="urn:microsoft.com/office/officeart/2018/2/layout/IconVerticalSolidList"/>
    <dgm:cxn modelId="{17BB5DEB-55F0-4EC1-825E-E26054604C95}" type="presParOf" srcId="{3D55D085-93F2-49B5-939F-C7B29D746F6E}" destId="{5B977050-E0E5-4B31-9FB6-9E71876CB379}" srcOrd="2" destOrd="0" presId="urn:microsoft.com/office/officeart/2018/2/layout/IconVerticalSolidList"/>
    <dgm:cxn modelId="{37278684-E200-45F0-8368-C605BD69521C}" type="presParOf" srcId="{3D55D085-93F2-49B5-939F-C7B29D746F6E}" destId="{F47C93B0-BCFF-4CEB-92D3-2C67277917BE}" srcOrd="3" destOrd="0" presId="urn:microsoft.com/office/officeart/2018/2/layout/IconVerticalSolidList"/>
    <dgm:cxn modelId="{F3CE099D-3A52-4C6D-AD49-8DA4A2166D94}" type="presParOf" srcId="{42643EDB-CAD8-4528-BC04-FB1C7B95A971}" destId="{0BFD5552-2608-4EDA-A5BE-7FFDEE8201DB}" srcOrd="1" destOrd="0" presId="urn:microsoft.com/office/officeart/2018/2/layout/IconVerticalSolidList"/>
    <dgm:cxn modelId="{F21160DF-5528-40B6-BEA5-4F3A0BC1065B}" type="presParOf" srcId="{42643EDB-CAD8-4528-BC04-FB1C7B95A971}" destId="{134041D8-9E9A-4477-9A8F-6104EB380236}" srcOrd="2" destOrd="0" presId="urn:microsoft.com/office/officeart/2018/2/layout/IconVerticalSolidList"/>
    <dgm:cxn modelId="{7810A7BF-5F83-482C-9E41-86FFED60E19A}" type="presParOf" srcId="{134041D8-9E9A-4477-9A8F-6104EB380236}" destId="{B90F0451-5976-4AF8-95CE-06BCC0964E01}" srcOrd="0" destOrd="0" presId="urn:microsoft.com/office/officeart/2018/2/layout/IconVerticalSolidList"/>
    <dgm:cxn modelId="{7A608556-11D5-4431-A24D-2CB95CB68D8F}" type="presParOf" srcId="{134041D8-9E9A-4477-9A8F-6104EB380236}" destId="{7E480AE6-FE3C-439D-889B-117DC8011157}" srcOrd="1" destOrd="0" presId="urn:microsoft.com/office/officeart/2018/2/layout/IconVerticalSolidList"/>
    <dgm:cxn modelId="{A3AC52D6-4E34-4202-8C1E-375296C9475D}" type="presParOf" srcId="{134041D8-9E9A-4477-9A8F-6104EB380236}" destId="{A08D077F-1C20-4D6F-B670-FB69D2ED90CC}" srcOrd="2" destOrd="0" presId="urn:microsoft.com/office/officeart/2018/2/layout/IconVerticalSolidList"/>
    <dgm:cxn modelId="{E81436E2-8ABD-4C5A-876B-BEF65C1950D7}" type="presParOf" srcId="{134041D8-9E9A-4477-9A8F-6104EB380236}" destId="{47A729C0-FC45-4BA7-8495-0141F27166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05F77-E0AF-42F7-97B5-6C2DA10CF596}">
      <dsp:nvSpPr>
        <dsp:cNvPr id="0" name=""/>
        <dsp:cNvSpPr/>
      </dsp:nvSpPr>
      <dsp:spPr>
        <a:xfrm>
          <a:off x="0" y="899622"/>
          <a:ext cx="6900512" cy="166084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B7B49-C54D-40EA-94DC-E70DBA114F32}">
      <dsp:nvSpPr>
        <dsp:cNvPr id="0" name=""/>
        <dsp:cNvSpPr/>
      </dsp:nvSpPr>
      <dsp:spPr>
        <a:xfrm>
          <a:off x="502404" y="1273312"/>
          <a:ext cx="913463" cy="9134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7C93B0-BCFF-4CEB-92D3-2C67277917BE}">
      <dsp:nvSpPr>
        <dsp:cNvPr id="0" name=""/>
        <dsp:cNvSpPr/>
      </dsp:nvSpPr>
      <dsp:spPr>
        <a:xfrm>
          <a:off x="1918272" y="899622"/>
          <a:ext cx="4982239" cy="166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72" tIns="175772" rIns="175772" bIns="175772" numCol="1" spcCol="1270" anchor="ctr" anchorCtr="0">
          <a:noAutofit/>
        </a:bodyPr>
        <a:lstStyle/>
        <a:p>
          <a:pPr marL="0" lvl="0" indent="0" algn="l" defTabSz="1022350">
            <a:lnSpc>
              <a:spcPct val="90000"/>
            </a:lnSpc>
            <a:spcBef>
              <a:spcPct val="0"/>
            </a:spcBef>
            <a:spcAft>
              <a:spcPct val="35000"/>
            </a:spcAft>
            <a:buNone/>
          </a:pPr>
          <a:r>
            <a:rPr lang="en-GB" sz="2300" kern="1200"/>
            <a:t>Before an organisation can decide where it wants to go, it must understand exactly where it stands. </a:t>
          </a:r>
          <a:endParaRPr lang="en-US" sz="2300" kern="1200"/>
        </a:p>
      </dsp:txBody>
      <dsp:txXfrm>
        <a:off x="1918272" y="899622"/>
        <a:ext cx="4982239" cy="1660842"/>
      </dsp:txXfrm>
    </dsp:sp>
    <dsp:sp modelId="{B90F0451-5976-4AF8-95CE-06BCC0964E01}">
      <dsp:nvSpPr>
        <dsp:cNvPr id="0" name=""/>
        <dsp:cNvSpPr/>
      </dsp:nvSpPr>
      <dsp:spPr>
        <a:xfrm>
          <a:off x="0" y="2975675"/>
          <a:ext cx="6900512" cy="166084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80AE6-FE3C-439D-889B-117DC8011157}">
      <dsp:nvSpPr>
        <dsp:cNvPr id="0" name=""/>
        <dsp:cNvSpPr/>
      </dsp:nvSpPr>
      <dsp:spPr>
        <a:xfrm>
          <a:off x="502404" y="3349365"/>
          <a:ext cx="913463" cy="91346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A729C0-FC45-4BA7-8495-0141F27166B0}">
      <dsp:nvSpPr>
        <dsp:cNvPr id="0" name=""/>
        <dsp:cNvSpPr/>
      </dsp:nvSpPr>
      <dsp:spPr>
        <a:xfrm>
          <a:off x="1918272" y="2975675"/>
          <a:ext cx="4982239" cy="16608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772" tIns="175772" rIns="175772" bIns="175772" numCol="1" spcCol="1270" anchor="ctr" anchorCtr="0">
          <a:noAutofit/>
        </a:bodyPr>
        <a:lstStyle/>
        <a:p>
          <a:pPr marL="0" lvl="0" indent="0" algn="l" defTabSz="1022350">
            <a:lnSpc>
              <a:spcPct val="90000"/>
            </a:lnSpc>
            <a:spcBef>
              <a:spcPct val="0"/>
            </a:spcBef>
            <a:spcAft>
              <a:spcPct val="35000"/>
            </a:spcAft>
            <a:buNone/>
          </a:pPr>
          <a:r>
            <a:rPr lang="en-GB" sz="2300" kern="1200"/>
            <a:t>This involves looking inward at its own capabilities and outward at the broader market environment.</a:t>
          </a:r>
          <a:endParaRPr lang="en-US" sz="2300" kern="1200"/>
        </a:p>
      </dsp:txBody>
      <dsp:txXfrm>
        <a:off x="1918272" y="2975675"/>
        <a:ext cx="4982239" cy="166084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6AF86-55DE-8109-2C90-69CA2FCA70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483D489-AA89-9892-B44A-C4CC5C8273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9C92946-CBFF-FB63-5D3B-DFA03E9599CD}"/>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5" name="Footer Placeholder 4">
            <a:extLst>
              <a:ext uri="{FF2B5EF4-FFF2-40B4-BE49-F238E27FC236}">
                <a16:creationId xmlns:a16="http://schemas.microsoft.com/office/drawing/2014/main" id="{5B9AF1A2-71AC-F24A-C93C-4CCA1036B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6423D6-6BED-7AD0-DD32-5AA9BD2920DF}"/>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1130704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AE085-B3FC-5D5A-2F5A-746BABE3AAC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627590-C73C-207F-4C4D-1E90771FB2B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D1EFC0-0561-290D-01AD-9A1CD2CDC397}"/>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5" name="Footer Placeholder 4">
            <a:extLst>
              <a:ext uri="{FF2B5EF4-FFF2-40B4-BE49-F238E27FC236}">
                <a16:creationId xmlns:a16="http://schemas.microsoft.com/office/drawing/2014/main" id="{09845397-3AE6-4F80-8808-6E59154A9A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BFEFED-28F8-8A89-49B9-77532462B033}"/>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3053102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5F659-13BA-4136-5F64-54339BD60D3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38F480A-8FEA-2CE7-E9D5-7C94C84F339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4F047D6-F708-BCC5-5F87-57527E29028E}"/>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5" name="Footer Placeholder 4">
            <a:extLst>
              <a:ext uri="{FF2B5EF4-FFF2-40B4-BE49-F238E27FC236}">
                <a16:creationId xmlns:a16="http://schemas.microsoft.com/office/drawing/2014/main" id="{01EEB922-4DB2-60BF-808D-4EFDFD2362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8D29A5-5079-410B-796C-CFC584C78DED}"/>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3469004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7C73C-24EE-F7FB-9B8B-6FC157D709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639BB22-2240-65E9-0A6C-E9C3C019FCE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1948C72-3A92-5400-CC1B-588BFE22214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6E16CA0-33B8-B0A2-678E-AD16D502486B}"/>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6" name="Footer Placeholder 5">
            <a:extLst>
              <a:ext uri="{FF2B5EF4-FFF2-40B4-BE49-F238E27FC236}">
                <a16:creationId xmlns:a16="http://schemas.microsoft.com/office/drawing/2014/main" id="{4D3BD387-64EF-A4D5-8C40-F01D68ABA5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8062AF-4423-FBAF-7074-D47C4B3A2782}"/>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2335816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BDEB2-3188-E267-4624-62D43ACC4FE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AEEEA4F-B39D-762E-F957-96FB68532E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4A26F8C-4B98-05E9-C44C-B4079E42145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043342F-3B76-1F64-435C-9AFCFE3FE8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5AAA6E3-A1CE-B41E-0754-78801727750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8B3833-AEFA-A949-F132-F99918894C20}"/>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8" name="Footer Placeholder 7">
            <a:extLst>
              <a:ext uri="{FF2B5EF4-FFF2-40B4-BE49-F238E27FC236}">
                <a16:creationId xmlns:a16="http://schemas.microsoft.com/office/drawing/2014/main" id="{69E531D8-3587-6180-A9D9-5A1ADA5C2B1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A961883-AE5E-4243-D163-82F12DD9E41E}"/>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556828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4FB65-A63C-5ABE-CD90-7F86DA7CA6C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A5402AF-6122-025F-7DD3-E2B1EA877DDE}"/>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4" name="Footer Placeholder 3">
            <a:extLst>
              <a:ext uri="{FF2B5EF4-FFF2-40B4-BE49-F238E27FC236}">
                <a16:creationId xmlns:a16="http://schemas.microsoft.com/office/drawing/2014/main" id="{252858A6-2925-6DC1-0AC9-8DAC626F10E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5236D7-BFA1-B7E6-FF4D-7AB1F73514F7}"/>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2125517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EDE842-3CBE-E51D-6F76-5CE67FDD8B7F}"/>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3" name="Footer Placeholder 2">
            <a:extLst>
              <a:ext uri="{FF2B5EF4-FFF2-40B4-BE49-F238E27FC236}">
                <a16:creationId xmlns:a16="http://schemas.microsoft.com/office/drawing/2014/main" id="{2892B49A-0EE5-A763-FA30-CA02D3875F5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D19E388-AA9E-9770-D926-3A2C85DB48F7}"/>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2761456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0B400-D11E-6A7A-60F0-B4AF7BBFAC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C902D99-7778-D9FC-A801-DE742FFFA7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88B4DC3-5CC3-37C8-E78E-5DC5A1E166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CFA52E-B876-71ED-141A-65E1A950A9AD}"/>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6" name="Footer Placeholder 5">
            <a:extLst>
              <a:ext uri="{FF2B5EF4-FFF2-40B4-BE49-F238E27FC236}">
                <a16:creationId xmlns:a16="http://schemas.microsoft.com/office/drawing/2014/main" id="{45B0389A-94F9-05FA-C6F6-1FAD83419B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235792-A3EB-4E62-D7D5-0156DF78AFBB}"/>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58069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35A39-33F3-646A-19EC-EAF4AE858B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1E4C3F0-A19D-CFE8-2D0F-EFF873BCBBF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F610D01-442D-4F59-2997-80A9ED258F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DA9815-5C64-01DD-FBA5-A35F624A744C}"/>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6" name="Footer Placeholder 5">
            <a:extLst>
              <a:ext uri="{FF2B5EF4-FFF2-40B4-BE49-F238E27FC236}">
                <a16:creationId xmlns:a16="http://schemas.microsoft.com/office/drawing/2014/main" id="{A2FB0F5F-5031-CD6C-B278-8A4BB0DFBD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B0467-48F3-C083-BD3D-3FADACEBDA01}"/>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3201372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B4FB8-5B67-B53A-FA18-8A41B342111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5769860-9277-44F1-04AD-FD3B883793D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1AA286-FE2E-4C9C-B1B5-361E061ACE09}"/>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5" name="Footer Placeholder 4">
            <a:extLst>
              <a:ext uri="{FF2B5EF4-FFF2-40B4-BE49-F238E27FC236}">
                <a16:creationId xmlns:a16="http://schemas.microsoft.com/office/drawing/2014/main" id="{6C3D40CE-102A-860E-EAE5-2DC37AD8B4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38EFC5-B6AC-7576-B2E9-0585685018A9}"/>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4118518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5AC618-D715-E292-57EF-FD89943A33D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F464E76-2D60-C7DA-A96E-94CD545C86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7D744B-6D27-E7AF-7CF8-30CDA45CB493}"/>
              </a:ext>
            </a:extLst>
          </p:cNvPr>
          <p:cNvSpPr>
            <a:spLocks noGrp="1"/>
          </p:cNvSpPr>
          <p:nvPr>
            <p:ph type="dt" sz="half" idx="10"/>
          </p:nvPr>
        </p:nvSpPr>
        <p:spPr/>
        <p:txBody>
          <a:bodyPr/>
          <a:lstStyle/>
          <a:p>
            <a:fld id="{905D73DE-FC51-B845-A8DE-C5B29E83EB17}" type="datetimeFigureOut">
              <a:rPr lang="en-US" smtClean="0"/>
              <a:t>3/20/26</a:t>
            </a:fld>
            <a:endParaRPr lang="en-US"/>
          </a:p>
        </p:txBody>
      </p:sp>
      <p:sp>
        <p:nvSpPr>
          <p:cNvPr id="5" name="Footer Placeholder 4">
            <a:extLst>
              <a:ext uri="{FF2B5EF4-FFF2-40B4-BE49-F238E27FC236}">
                <a16:creationId xmlns:a16="http://schemas.microsoft.com/office/drawing/2014/main" id="{F62C4080-BE60-2596-715A-7471834A2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A85164-884D-2AFD-5E78-00B70129AEC2}"/>
              </a:ext>
            </a:extLst>
          </p:cNvPr>
          <p:cNvSpPr>
            <a:spLocks noGrp="1"/>
          </p:cNvSpPr>
          <p:nvPr>
            <p:ph type="sldNum" sz="quarter" idx="12"/>
          </p:nvPr>
        </p:nvSpPr>
        <p:spPr/>
        <p:txBody>
          <a:bodyPr/>
          <a:lstStyle/>
          <a:p>
            <a:fld id="{713E9362-9409-4148-ACED-80408401B5D5}" type="slidenum">
              <a:rPr lang="en-US" smtClean="0"/>
              <a:t>‹#›</a:t>
            </a:fld>
            <a:endParaRPr lang="en-US"/>
          </a:p>
        </p:txBody>
      </p:sp>
    </p:spTree>
    <p:extLst>
      <p:ext uri="{BB962C8B-B14F-4D97-AF65-F5344CB8AC3E}">
        <p14:creationId xmlns:p14="http://schemas.microsoft.com/office/powerpoint/2010/main" val="21020180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E26C1F-E48A-6F6E-AC37-03C64802E6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50540F6-22AE-84CD-F9FC-87E2D180C3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8D9B80-0A92-1917-3BA6-DD72C17F8C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05D73DE-FC51-B845-A8DE-C5B29E83EB17}" type="datetimeFigureOut">
              <a:rPr lang="en-US" smtClean="0"/>
              <a:t>3/20/26</a:t>
            </a:fld>
            <a:endParaRPr lang="en-US"/>
          </a:p>
        </p:txBody>
      </p:sp>
      <p:sp>
        <p:nvSpPr>
          <p:cNvPr id="5" name="Footer Placeholder 4">
            <a:extLst>
              <a:ext uri="{FF2B5EF4-FFF2-40B4-BE49-F238E27FC236}">
                <a16:creationId xmlns:a16="http://schemas.microsoft.com/office/drawing/2014/main" id="{33B1AC7D-394A-95DF-C875-7D7589CBDF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00C3385-E03F-FEA1-60E2-5BA7AC4DB6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13E9362-9409-4148-ACED-80408401B5D5}" type="slidenum">
              <a:rPr lang="en-US" smtClean="0"/>
              <a:t>‹#›</a:t>
            </a:fld>
            <a:endParaRPr lang="en-US"/>
          </a:p>
        </p:txBody>
      </p:sp>
    </p:spTree>
    <p:extLst>
      <p:ext uri="{BB962C8B-B14F-4D97-AF65-F5344CB8AC3E}">
        <p14:creationId xmlns:p14="http://schemas.microsoft.com/office/powerpoint/2010/main" val="2102176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692CEEA-052D-FF0D-A582-D171A39A096F}"/>
              </a:ext>
            </a:extLst>
          </p:cNvPr>
          <p:cNvSpPr>
            <a:spLocks noGrp="1"/>
          </p:cNvSpPr>
          <p:nvPr>
            <p:ph type="ctrTitle"/>
          </p:nvPr>
        </p:nvSpPr>
        <p:spPr>
          <a:xfrm>
            <a:off x="3880430" y="583345"/>
            <a:ext cx="7160357" cy="4164820"/>
          </a:xfrm>
        </p:spPr>
        <p:txBody>
          <a:bodyPr anchor="t">
            <a:normAutofit/>
          </a:bodyPr>
          <a:lstStyle/>
          <a:p>
            <a:pPr algn="r"/>
            <a:r>
              <a:rPr lang="en-GB" sz="8000">
                <a:solidFill>
                  <a:srgbClr val="FFFFFF"/>
                </a:solidFill>
              </a:rPr>
              <a:t>Strategic Management Process</a:t>
            </a:r>
            <a:endParaRPr lang="en-US" sz="8000">
              <a:solidFill>
                <a:srgbClr val="FFFFFF"/>
              </a:solidFill>
            </a:endParaRPr>
          </a:p>
        </p:txBody>
      </p:sp>
      <p:sp>
        <p:nvSpPr>
          <p:cNvPr id="3" name="Subtitle 2">
            <a:extLst>
              <a:ext uri="{FF2B5EF4-FFF2-40B4-BE49-F238E27FC236}">
                <a16:creationId xmlns:a16="http://schemas.microsoft.com/office/drawing/2014/main" id="{7661752F-0440-B44B-C055-AE1DAA0212A9}"/>
              </a:ext>
            </a:extLst>
          </p:cNvPr>
          <p:cNvSpPr>
            <a:spLocks noGrp="1"/>
          </p:cNvSpPr>
          <p:nvPr>
            <p:ph type="subTitle" idx="1"/>
          </p:nvPr>
        </p:nvSpPr>
        <p:spPr>
          <a:xfrm>
            <a:off x="1208228" y="5972174"/>
            <a:ext cx="8578699" cy="504825"/>
          </a:xfrm>
        </p:spPr>
        <p:txBody>
          <a:bodyPr>
            <a:normAutofit/>
          </a:bodyPr>
          <a:lstStyle/>
          <a:p>
            <a:pPr algn="l"/>
            <a:endParaRPr lang="en-US" sz="2000">
              <a:solidFill>
                <a:srgbClr val="FFFFFF"/>
              </a:solidFill>
            </a:endParaRP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3991714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B29E5-EA36-7AAE-0065-588FE19438D7}"/>
              </a:ext>
            </a:extLst>
          </p:cNvPr>
          <p:cNvSpPr>
            <a:spLocks noGrp="1"/>
          </p:cNvSpPr>
          <p:nvPr>
            <p:ph type="title"/>
          </p:nvPr>
        </p:nvSpPr>
        <p:spPr>
          <a:xfrm>
            <a:off x="635000" y="640823"/>
            <a:ext cx="3418659" cy="5583148"/>
          </a:xfrm>
        </p:spPr>
        <p:txBody>
          <a:bodyPr anchor="ctr">
            <a:normAutofit/>
          </a:bodyPr>
          <a:lstStyle/>
          <a:p>
            <a:r>
              <a:rPr lang="en-GB" sz="5400"/>
              <a:t>1. Internal and External Analysis</a:t>
            </a:r>
            <a:endParaRPr lang="en-US"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C34BC8C-B508-1270-06F6-98F6C0C28516}"/>
              </a:ext>
            </a:extLst>
          </p:cNvPr>
          <p:cNvGraphicFramePr>
            <a:graphicFrameLocks noGrp="1"/>
          </p:cNvGraphicFramePr>
          <p:nvPr>
            <p:ph idx="1"/>
            <p:extLst>
              <p:ext uri="{D42A27DB-BD31-4B8C-83A1-F6EECF244321}">
                <p14:modId xmlns:p14="http://schemas.microsoft.com/office/powerpoint/2010/main" val="302265727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25069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83DB4C-9D9F-A6B6-8552-3A8AD5EEB8FE}"/>
              </a:ext>
            </a:extLst>
          </p:cNvPr>
          <p:cNvSpPr>
            <a:spLocks noGrp="1"/>
          </p:cNvSpPr>
          <p:nvPr>
            <p:ph type="title"/>
          </p:nvPr>
        </p:nvSpPr>
        <p:spPr>
          <a:xfrm>
            <a:off x="838200" y="365125"/>
            <a:ext cx="10515600" cy="1325563"/>
          </a:xfrm>
        </p:spPr>
        <p:txBody>
          <a:bodyPr>
            <a:normAutofit/>
          </a:bodyPr>
          <a:lstStyle/>
          <a:p>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F81061-8AE2-47A8-38B7-3EA2E00DA4A7}"/>
              </a:ext>
            </a:extLst>
          </p:cNvPr>
          <p:cNvSpPr>
            <a:spLocks noGrp="1"/>
          </p:cNvSpPr>
          <p:nvPr>
            <p:ph idx="1"/>
          </p:nvPr>
        </p:nvSpPr>
        <p:spPr>
          <a:xfrm>
            <a:off x="838200" y="1929384"/>
            <a:ext cx="10515600" cy="4251960"/>
          </a:xfrm>
        </p:spPr>
        <p:txBody>
          <a:bodyPr>
            <a:normAutofit/>
          </a:bodyPr>
          <a:lstStyle/>
          <a:p>
            <a:pPr marL="0" indent="0">
              <a:buNone/>
            </a:pPr>
            <a:r>
              <a:rPr lang="en-GB" sz="2200" b="1"/>
              <a:t>Internal Analysis (The "Inside"):</a:t>
            </a:r>
            <a:r>
              <a:rPr lang="en-GB" sz="2200"/>
              <a:t> This looks at the organisation's resources, capabilities, and core competencies.</a:t>
            </a:r>
          </a:p>
          <a:p>
            <a:pPr marL="0" indent="0">
              <a:buNone/>
            </a:pPr>
            <a:endParaRPr lang="en-GB" sz="2200"/>
          </a:p>
          <a:p>
            <a:pPr lvl="1"/>
            <a:r>
              <a:rPr lang="en-GB" sz="2200" b="1"/>
              <a:t>Tools:</a:t>
            </a:r>
            <a:r>
              <a:rPr lang="en-GB" sz="2200"/>
              <a:t> </a:t>
            </a:r>
            <a:r>
              <a:rPr lang="en-GB" sz="2200" b="1"/>
              <a:t>SWOT Analysis</a:t>
            </a:r>
            <a:r>
              <a:rPr lang="en-GB" sz="2200"/>
              <a:t> (focusing on Strengths and Weaknesses), </a:t>
            </a:r>
            <a:r>
              <a:rPr lang="en-GB" sz="2200" b="1"/>
              <a:t>VRIO Framework</a:t>
            </a:r>
            <a:r>
              <a:rPr lang="en-GB" sz="2200"/>
              <a:t> (Value, Rarity, Imitability, Organization), and </a:t>
            </a:r>
            <a:r>
              <a:rPr lang="en-GB" sz="2200" b="1"/>
              <a:t>Value Chain Analysis</a:t>
            </a:r>
            <a:r>
              <a:rPr lang="en-GB" sz="2200"/>
              <a:t>.</a:t>
            </a:r>
          </a:p>
          <a:p>
            <a:pPr lvl="1"/>
            <a:endParaRPr lang="en-GB" sz="2200"/>
          </a:p>
          <a:p>
            <a:pPr lvl="1"/>
            <a:r>
              <a:rPr lang="en-GB" sz="2200" b="1"/>
              <a:t>Goal:</a:t>
            </a:r>
            <a:r>
              <a:rPr lang="en-GB" sz="2200"/>
              <a:t> To understand what the company does better than anyone else and where it is currently vulnerable or lacking resources.</a:t>
            </a:r>
          </a:p>
          <a:p>
            <a:endParaRPr lang="en-US" sz="2200"/>
          </a:p>
        </p:txBody>
      </p:sp>
    </p:spTree>
    <p:extLst>
      <p:ext uri="{BB962C8B-B14F-4D97-AF65-F5344CB8AC3E}">
        <p14:creationId xmlns:p14="http://schemas.microsoft.com/office/powerpoint/2010/main" val="598164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4E1845-F500-999B-D144-A8B4EA463D38}"/>
              </a:ext>
            </a:extLst>
          </p:cNvPr>
          <p:cNvSpPr>
            <a:spLocks noGrp="1"/>
          </p:cNvSpPr>
          <p:nvPr>
            <p:ph type="title"/>
          </p:nvPr>
        </p:nvSpPr>
        <p:spPr>
          <a:xfrm>
            <a:off x="838200" y="365125"/>
            <a:ext cx="10515600" cy="1325563"/>
          </a:xfrm>
        </p:spPr>
        <p:txBody>
          <a:bodyPr>
            <a:normAutofit/>
          </a:bodyPr>
          <a:lstStyle/>
          <a:p>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0D1C69-E07D-B8DC-D55E-00D92C23D5EA}"/>
              </a:ext>
            </a:extLst>
          </p:cNvPr>
          <p:cNvSpPr>
            <a:spLocks noGrp="1"/>
          </p:cNvSpPr>
          <p:nvPr>
            <p:ph idx="1"/>
          </p:nvPr>
        </p:nvSpPr>
        <p:spPr>
          <a:xfrm>
            <a:off x="838200" y="1929384"/>
            <a:ext cx="10515600" cy="4251960"/>
          </a:xfrm>
        </p:spPr>
        <p:txBody>
          <a:bodyPr>
            <a:normAutofit/>
          </a:bodyPr>
          <a:lstStyle/>
          <a:p>
            <a:pPr marL="0" indent="0">
              <a:buNone/>
            </a:pPr>
            <a:r>
              <a:rPr lang="en-GB" sz="2200" b="1"/>
              <a:t>External Analysis (The "Outside"):</a:t>
            </a:r>
            <a:r>
              <a:rPr lang="en-GB" sz="2200"/>
              <a:t> This evaluates the macro-environment and industry forces that could impact the business.</a:t>
            </a:r>
          </a:p>
          <a:p>
            <a:pPr marL="0" indent="0">
              <a:buNone/>
            </a:pPr>
            <a:endParaRPr lang="en-GB" sz="2200"/>
          </a:p>
          <a:p>
            <a:r>
              <a:rPr lang="en-GB" sz="2200" b="1"/>
              <a:t>Tools:</a:t>
            </a:r>
            <a:r>
              <a:rPr lang="en-GB" sz="2200"/>
              <a:t> </a:t>
            </a:r>
            <a:r>
              <a:rPr lang="en-GB" sz="2200" b="1"/>
              <a:t>PESTLE Analysis</a:t>
            </a:r>
            <a:r>
              <a:rPr lang="en-GB" sz="2200"/>
              <a:t> (Political, Economic, Social, Technological, Legal, Environmental factors), </a:t>
            </a:r>
            <a:r>
              <a:rPr lang="en-GB" sz="2200" b="1"/>
              <a:t>Porter’s Five Forces</a:t>
            </a:r>
            <a:r>
              <a:rPr lang="en-GB" sz="2200"/>
              <a:t> (industry competitiveness), and the Opportunities/Threats section of a SWOT analysis.</a:t>
            </a:r>
          </a:p>
          <a:p>
            <a:endParaRPr lang="en-GB" sz="2200"/>
          </a:p>
          <a:p>
            <a:r>
              <a:rPr lang="en-GB" sz="2200" b="1"/>
              <a:t>Goal:</a:t>
            </a:r>
            <a:r>
              <a:rPr lang="en-GB" sz="2200"/>
              <a:t> To identify emerging market opportunities to capitalize on and potential threats to mitigate.</a:t>
            </a:r>
          </a:p>
          <a:p>
            <a:endParaRPr lang="en-US" sz="2200"/>
          </a:p>
        </p:txBody>
      </p:sp>
    </p:spTree>
    <p:extLst>
      <p:ext uri="{BB962C8B-B14F-4D97-AF65-F5344CB8AC3E}">
        <p14:creationId xmlns:p14="http://schemas.microsoft.com/office/powerpoint/2010/main" val="3005169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CAF86-7E84-251E-8B50-FB0CE01AF6CA}"/>
              </a:ext>
            </a:extLst>
          </p:cNvPr>
          <p:cNvSpPr>
            <a:spLocks noGrp="1"/>
          </p:cNvSpPr>
          <p:nvPr>
            <p:ph type="title"/>
          </p:nvPr>
        </p:nvSpPr>
        <p:spPr>
          <a:xfrm>
            <a:off x="838200" y="365125"/>
            <a:ext cx="10515600" cy="1325563"/>
          </a:xfrm>
        </p:spPr>
        <p:txBody>
          <a:bodyPr>
            <a:normAutofit/>
          </a:bodyPr>
          <a:lstStyle/>
          <a:p>
            <a:r>
              <a:rPr lang="en-GB" sz="5400"/>
              <a:t>2. Establish Strategic Direction</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F825AB-B1F7-90DE-3C37-B50105DFB3CC}"/>
              </a:ext>
            </a:extLst>
          </p:cNvPr>
          <p:cNvSpPr>
            <a:spLocks noGrp="1"/>
          </p:cNvSpPr>
          <p:nvPr>
            <p:ph idx="1"/>
          </p:nvPr>
        </p:nvSpPr>
        <p:spPr>
          <a:xfrm>
            <a:off x="838200" y="1929384"/>
            <a:ext cx="10515600" cy="4251960"/>
          </a:xfrm>
        </p:spPr>
        <p:txBody>
          <a:bodyPr>
            <a:normAutofit/>
          </a:bodyPr>
          <a:lstStyle/>
          <a:p>
            <a:r>
              <a:rPr lang="en-GB" sz="2200" dirty="0"/>
              <a:t>Once the analysis is complete, leadership must define the future state of the organization. This is the "formulation" phase where the actual path forward is chosen.</a:t>
            </a:r>
          </a:p>
          <a:p>
            <a:endParaRPr lang="en-GB" sz="2200" dirty="0"/>
          </a:p>
          <a:p>
            <a:r>
              <a:rPr lang="en-GB" sz="2200" b="1" dirty="0"/>
              <a:t>Vision Statement:</a:t>
            </a:r>
            <a:r>
              <a:rPr lang="en-GB" sz="2200" dirty="0"/>
              <a:t> Aspirational description of what the organization wants to achieve in the long-term future.</a:t>
            </a:r>
          </a:p>
          <a:p>
            <a:endParaRPr lang="en-GB" sz="2200" dirty="0"/>
          </a:p>
          <a:p>
            <a:r>
              <a:rPr lang="en-GB" sz="2200" b="1" dirty="0"/>
              <a:t>Mission Statement:</a:t>
            </a:r>
            <a:r>
              <a:rPr lang="en-GB" sz="2200" dirty="0"/>
              <a:t> Defines the company's core purpose, what it does, who it serves, and how it serves them right now.</a:t>
            </a:r>
          </a:p>
          <a:p>
            <a:endParaRPr lang="en-US" sz="2200" dirty="0"/>
          </a:p>
        </p:txBody>
      </p:sp>
    </p:spTree>
    <p:extLst>
      <p:ext uri="{BB962C8B-B14F-4D97-AF65-F5344CB8AC3E}">
        <p14:creationId xmlns:p14="http://schemas.microsoft.com/office/powerpoint/2010/main" val="37457928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9A22F1-BDB9-CC20-D992-EB225EC2BAD1}"/>
              </a:ext>
            </a:extLst>
          </p:cNvPr>
          <p:cNvSpPr>
            <a:spLocks noGrp="1"/>
          </p:cNvSpPr>
          <p:nvPr>
            <p:ph type="title"/>
          </p:nvPr>
        </p:nvSpPr>
        <p:spPr>
          <a:xfrm>
            <a:off x="838200" y="365125"/>
            <a:ext cx="10515600" cy="1325563"/>
          </a:xfrm>
        </p:spPr>
        <p:txBody>
          <a:bodyPr>
            <a:normAutofit/>
          </a:bodyPr>
          <a:lstStyle/>
          <a:p>
            <a:endParaRPr lang="en-US" sz="5400"/>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02268808-ECD5-C85D-59CA-02016F3A5171}"/>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rPr>
              <a:t>Core Values:</a:t>
            </a:r>
            <a:r>
              <a:rPr kumimoji="0" lang="en-US" altLang="en-US" sz="2200" b="0" i="0" u="none" strike="noStrike" cap="none" normalizeH="0" baseline="0" dirty="0">
                <a:ln>
                  <a:noFill/>
                </a:ln>
                <a:effectLst/>
                <a:latin typeface="Arial" panose="020B0604020202020204" pitchFamily="34" charset="0"/>
              </a:rPr>
              <a:t> The guiding principles and beliefs that dictate behavior and action within the organization.</a:t>
            </a:r>
          </a:p>
          <a:p>
            <a:pPr marL="0" marR="0" lvl="0" indent="0" defTabSz="914400" rtl="0" eaLnBrk="0" fontAlgn="base" latinLnBrk="0" hangingPunct="0">
              <a:spcBef>
                <a:spcPct val="0"/>
              </a:spcBef>
              <a:spcAft>
                <a:spcPts val="600"/>
              </a:spcAft>
              <a:buClrTx/>
              <a:buSzTx/>
              <a:buFontTx/>
              <a:buChar char="•"/>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rPr>
              <a:t>Strategic Objectives:</a:t>
            </a:r>
            <a:r>
              <a:rPr kumimoji="0" lang="en-US" altLang="en-US" sz="2200" b="0" i="0" u="none" strike="noStrike" cap="none" normalizeH="0" baseline="0" dirty="0">
                <a:ln>
                  <a:noFill/>
                </a:ln>
                <a:effectLst/>
                <a:latin typeface="Arial" panose="020B0604020202020204" pitchFamily="34" charset="0"/>
              </a:rPr>
              <a:t> Translating the vision into specific, measurable, achievable, relevant, and time-bound (SMART) goals. This involves choosing a competitive strategy (e.g., becoming the lowest-cost provider, differentiating the product, or focusing on a niche market).</a:t>
            </a:r>
          </a:p>
        </p:txBody>
      </p:sp>
    </p:spTree>
    <p:extLst>
      <p:ext uri="{BB962C8B-B14F-4D97-AF65-F5344CB8AC3E}">
        <p14:creationId xmlns:p14="http://schemas.microsoft.com/office/powerpoint/2010/main" val="650357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12145A-75BF-96A1-EA00-B18771DA8E14}"/>
              </a:ext>
            </a:extLst>
          </p:cNvPr>
          <p:cNvSpPr>
            <a:spLocks noGrp="1"/>
          </p:cNvSpPr>
          <p:nvPr>
            <p:ph type="title"/>
          </p:nvPr>
        </p:nvSpPr>
        <p:spPr>
          <a:xfrm>
            <a:off x="838200" y="365125"/>
            <a:ext cx="10515600" cy="1325563"/>
          </a:xfrm>
        </p:spPr>
        <p:txBody>
          <a:bodyPr>
            <a:normAutofit/>
          </a:bodyPr>
          <a:lstStyle/>
          <a:p>
            <a:r>
              <a:rPr lang="en-GB" sz="5400"/>
              <a:t>3. Strategy Implementation</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163512-2240-10F9-0A19-818A55D79DD3}"/>
              </a:ext>
            </a:extLst>
          </p:cNvPr>
          <p:cNvSpPr>
            <a:spLocks noGrp="1"/>
          </p:cNvSpPr>
          <p:nvPr>
            <p:ph idx="1"/>
          </p:nvPr>
        </p:nvSpPr>
        <p:spPr>
          <a:xfrm>
            <a:off x="838200" y="1929384"/>
            <a:ext cx="10515600" cy="4251960"/>
          </a:xfrm>
        </p:spPr>
        <p:txBody>
          <a:bodyPr>
            <a:normAutofit/>
          </a:bodyPr>
          <a:lstStyle/>
          <a:p>
            <a:pPr marL="0" indent="0">
              <a:buNone/>
            </a:pPr>
            <a:r>
              <a:rPr lang="en-GB" sz="2200"/>
              <a:t>A brilliant strategy is useless if it sits on a shelf. Implementation (noted as "implementation" in the image) is the action-oriented phase where plans are translated into reality.</a:t>
            </a:r>
          </a:p>
          <a:p>
            <a:endParaRPr lang="en-GB" sz="2200"/>
          </a:p>
          <a:p>
            <a:r>
              <a:rPr lang="en-GB" sz="2200" b="1"/>
              <a:t>Resource Allocation:</a:t>
            </a:r>
            <a:r>
              <a:rPr lang="en-GB" sz="2200"/>
              <a:t> Distributing financial, human, and technological resources to support the new strategic initiatives.</a:t>
            </a:r>
          </a:p>
          <a:p>
            <a:endParaRPr lang="en-GB" sz="2200"/>
          </a:p>
          <a:p>
            <a:r>
              <a:rPr lang="en-GB" sz="2200" b="1"/>
              <a:t>Organizational Structure:</a:t>
            </a:r>
            <a:r>
              <a:rPr lang="en-GB" sz="2200"/>
              <a:t> Ensuring the hierarchy and team structures are aligned to support the new goals (e.g., moving from a siloed structure to a cross-functional matrix).</a:t>
            </a:r>
          </a:p>
          <a:p>
            <a:endParaRPr lang="en-US" sz="2200"/>
          </a:p>
        </p:txBody>
      </p:sp>
    </p:spTree>
    <p:extLst>
      <p:ext uri="{BB962C8B-B14F-4D97-AF65-F5344CB8AC3E}">
        <p14:creationId xmlns:p14="http://schemas.microsoft.com/office/powerpoint/2010/main" val="2222109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BF921A-0E6C-8269-9B1E-422C56EC5BA8}"/>
              </a:ext>
            </a:extLst>
          </p:cNvPr>
          <p:cNvSpPr>
            <a:spLocks noGrp="1"/>
          </p:cNvSpPr>
          <p:nvPr>
            <p:ph type="title"/>
          </p:nvPr>
        </p:nvSpPr>
        <p:spPr>
          <a:xfrm>
            <a:off x="838200" y="365125"/>
            <a:ext cx="10515600" cy="1325563"/>
          </a:xfrm>
        </p:spPr>
        <p:txBody>
          <a:bodyPr>
            <a:normAutofit/>
          </a:bodyPr>
          <a:lstStyle/>
          <a:p>
            <a:endParaRPr lang="en-US" sz="54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6024287C-468A-B116-92BA-D4E472817AAD}"/>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rPr>
              <a:t>Policies and Procedures:</a:t>
            </a:r>
            <a:r>
              <a:rPr kumimoji="0" lang="en-US" altLang="en-US" sz="2200" b="0" i="0" u="none" strike="noStrike" cap="none" normalizeH="0" baseline="0" dirty="0">
                <a:ln>
                  <a:noFill/>
                </a:ln>
                <a:effectLst/>
                <a:latin typeface="Arial" panose="020B0604020202020204" pitchFamily="34" charset="0"/>
              </a:rPr>
              <a:t> Updating internal rules to guide employee behavior toward the new strategic objectives.</a:t>
            </a:r>
          </a:p>
          <a:p>
            <a:pPr marL="0" marR="0" lvl="0" indent="0" defTabSz="914400" rtl="0" eaLnBrk="0" fontAlgn="base" latinLnBrk="0" hangingPunct="0">
              <a:spcBef>
                <a:spcPct val="0"/>
              </a:spcBef>
              <a:spcAft>
                <a:spcPts val="600"/>
              </a:spcAft>
              <a:buClrTx/>
              <a:buSzTx/>
              <a:buFontTx/>
              <a:buChar char="•"/>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rPr>
              <a:t>Performance Management:</a:t>
            </a:r>
            <a:r>
              <a:rPr kumimoji="0" lang="en-US" altLang="en-US" sz="2200" b="0" i="0" u="none" strike="noStrike" cap="none" normalizeH="0" baseline="0" dirty="0">
                <a:ln>
                  <a:noFill/>
                </a:ln>
                <a:effectLst/>
                <a:latin typeface="Arial" panose="020B0604020202020204" pitchFamily="34" charset="0"/>
              </a:rPr>
              <a:t> Establishing Key Performance Indicators (KPIs) to track progress and hold teams accountable.</a:t>
            </a:r>
          </a:p>
        </p:txBody>
      </p:sp>
    </p:spTree>
    <p:extLst>
      <p:ext uri="{BB962C8B-B14F-4D97-AF65-F5344CB8AC3E}">
        <p14:creationId xmlns:p14="http://schemas.microsoft.com/office/powerpoint/2010/main" val="1470058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272BF-80BF-3508-C6F8-66547AE07477}"/>
              </a:ext>
            </a:extLst>
          </p:cNvPr>
          <p:cNvSpPr>
            <a:spLocks noGrp="1"/>
          </p:cNvSpPr>
          <p:nvPr>
            <p:ph type="title"/>
          </p:nvPr>
        </p:nvSpPr>
        <p:spPr>
          <a:xfrm>
            <a:off x="838200" y="365125"/>
            <a:ext cx="10515600" cy="1325563"/>
          </a:xfrm>
        </p:spPr>
        <p:txBody>
          <a:bodyPr>
            <a:normAutofit/>
          </a:bodyPr>
          <a:lstStyle/>
          <a:p>
            <a:r>
              <a:rPr lang="en-GB" sz="5400"/>
              <a:t>4. Change Process</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B6D909-C7B9-58EA-BEC0-6C9C7BF8D645}"/>
              </a:ext>
            </a:extLst>
          </p:cNvPr>
          <p:cNvSpPr>
            <a:spLocks noGrp="1"/>
          </p:cNvSpPr>
          <p:nvPr>
            <p:ph idx="1"/>
          </p:nvPr>
        </p:nvSpPr>
        <p:spPr>
          <a:xfrm>
            <a:off x="838200" y="1929384"/>
            <a:ext cx="10515600" cy="4251960"/>
          </a:xfrm>
        </p:spPr>
        <p:txBody>
          <a:bodyPr>
            <a:normAutofit/>
          </a:bodyPr>
          <a:lstStyle/>
          <a:p>
            <a:pPr marL="0" indent="0">
              <a:buNone/>
            </a:pPr>
            <a:r>
              <a:rPr lang="en-GB" sz="2200" dirty="0"/>
              <a:t>Implementing a new strategy almost always requires the organization to change the way it operates. Because organizations are made of people, and people often naturally resist change, this is usually the hardest part of the strategic cycle.</a:t>
            </a:r>
          </a:p>
          <a:p>
            <a:endParaRPr lang="en-GB" sz="2200" dirty="0"/>
          </a:p>
          <a:p>
            <a:r>
              <a:rPr lang="en-GB" sz="2200" b="1" dirty="0"/>
              <a:t>Change Management Frameworks:</a:t>
            </a:r>
            <a:r>
              <a:rPr lang="en-GB" sz="2200" dirty="0"/>
              <a:t> Organisations often rely on structured models to guide people through transitions, such as </a:t>
            </a:r>
            <a:r>
              <a:rPr lang="en-GB" sz="2200" b="1" dirty="0"/>
              <a:t>Lewin’s Change Management Model</a:t>
            </a:r>
            <a:r>
              <a:rPr lang="en-GB" sz="2200" dirty="0"/>
              <a:t> (Unfreeze, Change, Refreeze) or </a:t>
            </a:r>
            <a:r>
              <a:rPr lang="en-GB" sz="2200" b="1" dirty="0"/>
              <a:t>Kotter’s 8-Step Process</a:t>
            </a:r>
            <a:r>
              <a:rPr lang="en-GB" sz="2200" dirty="0"/>
              <a:t>.</a:t>
            </a:r>
          </a:p>
          <a:p>
            <a:endParaRPr lang="en-US" sz="2200" dirty="0"/>
          </a:p>
        </p:txBody>
      </p:sp>
    </p:spTree>
    <p:extLst>
      <p:ext uri="{BB962C8B-B14F-4D97-AF65-F5344CB8AC3E}">
        <p14:creationId xmlns:p14="http://schemas.microsoft.com/office/powerpoint/2010/main" val="888564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AFCDE3-8819-3D5E-EA92-71093AD49A5E}"/>
              </a:ext>
            </a:extLst>
          </p:cNvPr>
          <p:cNvSpPr>
            <a:spLocks noGrp="1"/>
          </p:cNvSpPr>
          <p:nvPr>
            <p:ph type="title"/>
          </p:nvPr>
        </p:nvSpPr>
        <p:spPr>
          <a:xfrm>
            <a:off x="838200" y="365125"/>
            <a:ext cx="10515600" cy="1325563"/>
          </a:xfrm>
        </p:spPr>
        <p:txBody>
          <a:bodyPr>
            <a:normAutofit/>
          </a:bodyPr>
          <a:lstStyle/>
          <a:p>
            <a:endParaRPr lang="en-US" sz="5400"/>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1045C403-0696-8505-10C1-3DF28FD718EA}"/>
              </a:ext>
            </a:extLst>
          </p:cNvPr>
          <p:cNvSpPr>
            <a:spLocks noGrp="1" noChangeArrowheads="1"/>
          </p:cNvSpPr>
          <p:nvPr>
            <p:ph idx="1"/>
          </p:nvPr>
        </p:nvSpPr>
        <p:spPr bwMode="auto">
          <a:xfrm>
            <a:off x="838200" y="1929384"/>
            <a:ext cx="10515600" cy="42519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rPr>
              <a:t>Overcoming Resistance:</a:t>
            </a:r>
            <a:r>
              <a:rPr kumimoji="0" lang="en-US" altLang="en-US" sz="2200" b="0" i="0" u="none" strike="noStrike" cap="none" normalizeH="0" baseline="0" dirty="0">
                <a:ln>
                  <a:noFill/>
                </a:ln>
                <a:effectLst/>
                <a:latin typeface="Arial" panose="020B0604020202020204" pitchFamily="34" charset="0"/>
              </a:rPr>
              <a:t> Identifying why employees might push back (fear of the unknown, loss of status, lack of skills) and addressing it proactively.</a:t>
            </a:r>
          </a:p>
          <a:p>
            <a:pPr marL="0" marR="0" lvl="0" indent="0" defTabSz="914400" rtl="0" eaLnBrk="0" fontAlgn="base" latinLnBrk="0" hangingPunct="0">
              <a:spcBef>
                <a:spcPct val="0"/>
              </a:spcBef>
              <a:spcAft>
                <a:spcPts val="600"/>
              </a:spcAft>
              <a:buClrTx/>
              <a:buSzTx/>
              <a:buFontTx/>
              <a:buChar char="•"/>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rPr>
              <a:t>Communication:</a:t>
            </a:r>
            <a:r>
              <a:rPr kumimoji="0" lang="en-US" altLang="en-US" sz="2200" b="0" i="0" u="none" strike="noStrike" cap="none" normalizeH="0" baseline="0" dirty="0">
                <a:ln>
                  <a:noFill/>
                </a:ln>
                <a:effectLst/>
                <a:latin typeface="Arial" panose="020B0604020202020204" pitchFamily="34" charset="0"/>
              </a:rPr>
              <a:t> Maintaining transparent, two-way communication throughout the change process so everyone understands the </a:t>
            </a:r>
            <a:r>
              <a:rPr kumimoji="0" lang="en-US" altLang="en-US" sz="2200" b="0" i="1" u="none" strike="noStrike" cap="none" normalizeH="0" baseline="0" dirty="0">
                <a:ln>
                  <a:noFill/>
                </a:ln>
                <a:effectLst/>
                <a:latin typeface="Arial" panose="020B0604020202020204" pitchFamily="34" charset="0"/>
              </a:rPr>
              <a:t>why</a:t>
            </a:r>
            <a:r>
              <a:rPr kumimoji="0" lang="en-US" altLang="en-US" sz="2200" b="0" i="0" u="none" strike="noStrike" cap="none" normalizeH="0" baseline="0" dirty="0">
                <a:ln>
                  <a:noFill/>
                </a:ln>
                <a:effectLst/>
                <a:latin typeface="Arial" panose="020B0604020202020204" pitchFamily="34" charset="0"/>
              </a:rPr>
              <a:t> behind the strategy.</a:t>
            </a:r>
          </a:p>
          <a:p>
            <a:pPr marL="0" marR="0" lvl="0" indent="0" defTabSz="914400" rtl="0" eaLnBrk="0" fontAlgn="base" latinLnBrk="0" hangingPunct="0">
              <a:spcBef>
                <a:spcPct val="0"/>
              </a:spcBef>
              <a:spcAft>
                <a:spcPts val="600"/>
              </a:spcAft>
              <a:buClrTx/>
              <a:buSzTx/>
              <a:buFontTx/>
              <a:buChar char="•"/>
              <a:tabLst/>
            </a:pPr>
            <a:endParaRPr kumimoji="0" lang="en-US" altLang="en-US" sz="22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200" b="1" i="0" u="none" strike="noStrike" cap="none" normalizeH="0" baseline="0" dirty="0">
                <a:ln>
                  <a:noFill/>
                </a:ln>
                <a:effectLst/>
                <a:latin typeface="Arial" panose="020B0604020202020204" pitchFamily="34" charset="0"/>
              </a:rPr>
              <a:t>Culture Shift:</a:t>
            </a:r>
            <a:r>
              <a:rPr kumimoji="0" lang="en-US" altLang="en-US" sz="2200" b="0" i="0" u="none" strike="noStrike" cap="none" normalizeH="0" baseline="0" dirty="0">
                <a:ln>
                  <a:noFill/>
                </a:ln>
                <a:effectLst/>
                <a:latin typeface="Arial" panose="020B0604020202020204" pitchFamily="34" charset="0"/>
              </a:rPr>
              <a:t> Ensuring the organizational culture evolves to naturally support the new way of working.</a:t>
            </a:r>
          </a:p>
        </p:txBody>
      </p:sp>
    </p:spTree>
    <p:extLst>
      <p:ext uri="{BB962C8B-B14F-4D97-AF65-F5344CB8AC3E}">
        <p14:creationId xmlns:p14="http://schemas.microsoft.com/office/powerpoint/2010/main" val="1874658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80272-5C4F-3241-8D56-578DC17BD662}"/>
              </a:ext>
            </a:extLst>
          </p:cNvPr>
          <p:cNvSpPr>
            <a:spLocks noGrp="1"/>
          </p:cNvSpPr>
          <p:nvPr>
            <p:ph type="title"/>
          </p:nvPr>
        </p:nvSpPr>
        <p:spPr>
          <a:xfrm>
            <a:off x="838200" y="365125"/>
            <a:ext cx="10515600" cy="1325563"/>
          </a:xfrm>
        </p:spPr>
        <p:txBody>
          <a:bodyPr>
            <a:normAutofit/>
          </a:bodyPr>
          <a:lstStyle/>
          <a:p>
            <a:r>
              <a:rPr lang="en-US" sz="5400"/>
              <a:t>Task: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BF0522-EEF7-E5F7-DBA0-9439A2768A90}"/>
              </a:ext>
            </a:extLst>
          </p:cNvPr>
          <p:cNvSpPr>
            <a:spLocks noGrp="1"/>
          </p:cNvSpPr>
          <p:nvPr>
            <p:ph idx="1"/>
          </p:nvPr>
        </p:nvSpPr>
        <p:spPr>
          <a:xfrm>
            <a:off x="838200" y="1929384"/>
            <a:ext cx="10515600" cy="4251960"/>
          </a:xfrm>
        </p:spPr>
        <p:txBody>
          <a:bodyPr>
            <a:normAutofit/>
          </a:bodyPr>
          <a:lstStyle/>
          <a:p>
            <a:pPr marL="0" indent="0">
              <a:buNone/>
            </a:pPr>
            <a:r>
              <a:rPr lang="en-US" sz="2200" dirty="0"/>
              <a:t>Look into the following: </a:t>
            </a:r>
          </a:p>
          <a:p>
            <a:r>
              <a:rPr lang="en-GB" sz="2200" b="1" dirty="0"/>
              <a:t>Lewin’s Change Management Model</a:t>
            </a:r>
            <a:r>
              <a:rPr lang="en-GB" sz="2200" dirty="0"/>
              <a:t> (Unfreeze, Change, Refreeze) and  </a:t>
            </a:r>
            <a:r>
              <a:rPr lang="en-GB" sz="2200" b="1" dirty="0"/>
              <a:t>Kotter’s 8-Step Process</a:t>
            </a:r>
            <a:r>
              <a:rPr lang="en-GB" sz="2200" dirty="0"/>
              <a:t>.</a:t>
            </a:r>
          </a:p>
          <a:p>
            <a:r>
              <a:rPr lang="en-GB" sz="2200" dirty="0"/>
              <a:t>What are the steps and how can it be applied?</a:t>
            </a:r>
            <a:endParaRPr lang="en-US" sz="2200" dirty="0"/>
          </a:p>
        </p:txBody>
      </p:sp>
    </p:spTree>
    <p:extLst>
      <p:ext uri="{BB962C8B-B14F-4D97-AF65-F5344CB8AC3E}">
        <p14:creationId xmlns:p14="http://schemas.microsoft.com/office/powerpoint/2010/main" val="967084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B59D9-BA5D-C52B-EB30-46EE04D958C5}"/>
              </a:ext>
            </a:extLst>
          </p:cNvPr>
          <p:cNvSpPr>
            <a:spLocks noGrp="1"/>
          </p:cNvSpPr>
          <p:nvPr>
            <p:ph type="title"/>
          </p:nvPr>
        </p:nvSpPr>
        <p:spPr>
          <a:xfrm>
            <a:off x="841248" y="548640"/>
            <a:ext cx="3600860" cy="5431536"/>
          </a:xfrm>
        </p:spPr>
        <p:txBody>
          <a:bodyPr>
            <a:normAutofit/>
          </a:bodyPr>
          <a:lstStyle/>
          <a:p>
            <a:r>
              <a:rPr lang="en-US" sz="5400"/>
              <a:t>Case study (</a:t>
            </a:r>
            <a:r>
              <a:rPr lang="en-US" sz="5400" i="1"/>
              <a:t>Lets Imagine….) </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92A647-071E-E2E2-9028-22C3E42370D8}"/>
              </a:ext>
            </a:extLst>
          </p:cNvPr>
          <p:cNvSpPr>
            <a:spLocks noGrp="1"/>
          </p:cNvSpPr>
          <p:nvPr>
            <p:ph idx="1"/>
          </p:nvPr>
        </p:nvSpPr>
        <p:spPr>
          <a:xfrm>
            <a:off x="5126418" y="552091"/>
            <a:ext cx="6224335" cy="5431536"/>
          </a:xfrm>
        </p:spPr>
        <p:txBody>
          <a:bodyPr anchor="ctr">
            <a:normAutofit/>
          </a:bodyPr>
          <a:lstStyle/>
          <a:p>
            <a:r>
              <a:rPr lang="en-GB" sz="2200" b="1" dirty="0"/>
              <a:t>Harbor City FC</a:t>
            </a:r>
            <a:r>
              <a:rPr lang="en-GB" sz="2200" dirty="0"/>
              <a:t>, a historic but currently mediocre football club that has been stuck in the second division for a decade. </a:t>
            </a:r>
          </a:p>
          <a:p>
            <a:r>
              <a:rPr lang="en-GB" sz="2200" dirty="0"/>
              <a:t>The owners are tired of finishing mid-table and decide they need a new strategy to get promoted to the top tier.</a:t>
            </a:r>
            <a:endParaRPr lang="en-US" sz="2200" dirty="0"/>
          </a:p>
        </p:txBody>
      </p:sp>
    </p:spTree>
    <p:extLst>
      <p:ext uri="{BB962C8B-B14F-4D97-AF65-F5344CB8AC3E}">
        <p14:creationId xmlns:p14="http://schemas.microsoft.com/office/powerpoint/2010/main" val="4176294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E0B70-D879-7477-3411-5A8C7066C688}"/>
              </a:ext>
            </a:extLst>
          </p:cNvPr>
          <p:cNvSpPr>
            <a:spLocks noGrp="1"/>
          </p:cNvSpPr>
          <p:nvPr>
            <p:ph type="title"/>
          </p:nvPr>
        </p:nvSpPr>
        <p:spPr>
          <a:xfrm>
            <a:off x="841248" y="548640"/>
            <a:ext cx="3600860" cy="5431536"/>
          </a:xfrm>
        </p:spPr>
        <p:txBody>
          <a:bodyPr>
            <a:normAutofit/>
          </a:bodyPr>
          <a:lstStyle/>
          <a:p>
            <a:r>
              <a:rPr lang="en-GB" sz="5400"/>
              <a:t>1. Internal and External Analysis (Scouting the landscape)</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C06BA6-9758-327E-085C-DC6D736B1C35}"/>
              </a:ext>
            </a:extLst>
          </p:cNvPr>
          <p:cNvSpPr>
            <a:spLocks noGrp="1"/>
          </p:cNvSpPr>
          <p:nvPr>
            <p:ph idx="1"/>
          </p:nvPr>
        </p:nvSpPr>
        <p:spPr>
          <a:xfrm>
            <a:off x="5126418" y="552091"/>
            <a:ext cx="6224335" cy="5431536"/>
          </a:xfrm>
        </p:spPr>
        <p:txBody>
          <a:bodyPr anchor="ctr">
            <a:normAutofit/>
          </a:bodyPr>
          <a:lstStyle/>
          <a:p>
            <a:pPr marL="0" indent="0">
              <a:buNone/>
            </a:pPr>
            <a:r>
              <a:rPr lang="en-GB" sz="2200" b="1" dirty="0"/>
              <a:t>External Analysis (The League &amp; Rivals):</a:t>
            </a:r>
            <a:endParaRPr lang="en-GB" sz="2200" dirty="0"/>
          </a:p>
          <a:p>
            <a:r>
              <a:rPr lang="en-GB" sz="2200" b="1" dirty="0"/>
              <a:t>Economic:</a:t>
            </a:r>
            <a:r>
              <a:rPr lang="en-GB" sz="2200" dirty="0"/>
              <a:t> The financial reward for promotion to the top league has just doubled due to a new TV deal (Opportunity). However, rival clubs with billionaire owners are heavily outspending them (Threat).</a:t>
            </a:r>
          </a:p>
          <a:p>
            <a:r>
              <a:rPr lang="en-GB" sz="2200" b="1" dirty="0"/>
              <a:t>Technological:</a:t>
            </a:r>
            <a:r>
              <a:rPr lang="en-GB" sz="2200" dirty="0"/>
              <a:t> The top clubs are all using advanced data analytics to scout players and prevent injuries, an area where Harbor City is lagging.</a:t>
            </a:r>
          </a:p>
          <a:p>
            <a:endParaRPr lang="en-US" sz="2200" dirty="0"/>
          </a:p>
        </p:txBody>
      </p:sp>
    </p:spTree>
    <p:extLst>
      <p:ext uri="{BB962C8B-B14F-4D97-AF65-F5344CB8AC3E}">
        <p14:creationId xmlns:p14="http://schemas.microsoft.com/office/powerpoint/2010/main" val="8290423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7D79A-C7FD-BF62-3BA0-FD5A63C809DA}"/>
              </a:ext>
            </a:extLst>
          </p:cNvPr>
          <p:cNvSpPr>
            <a:spLocks noGrp="1"/>
          </p:cNvSpPr>
          <p:nvPr>
            <p:ph type="title"/>
          </p:nvPr>
        </p:nvSpPr>
        <p:spPr>
          <a:xfrm>
            <a:off x="841248" y="548640"/>
            <a:ext cx="3600860" cy="5431536"/>
          </a:xfrm>
        </p:spPr>
        <p:txBody>
          <a:bodyPr>
            <a:normAutofit/>
          </a:bodyPr>
          <a:lstStyle/>
          <a:p>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AF8602-D168-D17D-1852-000D1333B23D}"/>
              </a:ext>
            </a:extLst>
          </p:cNvPr>
          <p:cNvSpPr>
            <a:spLocks noGrp="1"/>
          </p:cNvSpPr>
          <p:nvPr>
            <p:ph idx="1"/>
          </p:nvPr>
        </p:nvSpPr>
        <p:spPr>
          <a:xfrm>
            <a:off x="5126418" y="552091"/>
            <a:ext cx="6224335" cy="5431536"/>
          </a:xfrm>
        </p:spPr>
        <p:txBody>
          <a:bodyPr anchor="ctr">
            <a:normAutofit/>
          </a:bodyPr>
          <a:lstStyle/>
          <a:p>
            <a:pPr marL="0" indent="0">
              <a:buNone/>
            </a:pPr>
            <a:r>
              <a:rPr lang="en-GB" sz="2200" b="1" dirty="0"/>
              <a:t>Internal Analysis (The Club):</a:t>
            </a:r>
            <a:endParaRPr lang="en-GB" sz="2200" dirty="0"/>
          </a:p>
          <a:p>
            <a:pPr lvl="1"/>
            <a:r>
              <a:rPr lang="en-GB" sz="2200" b="1" dirty="0"/>
              <a:t>Strengths:</a:t>
            </a:r>
            <a:r>
              <a:rPr lang="en-GB" sz="2200" dirty="0"/>
              <a:t> A passionate, deeply loyal local fanbase that sells out the stadium every week, plus a historically strong youth academy.</a:t>
            </a:r>
          </a:p>
          <a:p>
            <a:pPr lvl="1"/>
            <a:endParaRPr lang="en-GB" sz="2200" dirty="0"/>
          </a:p>
          <a:p>
            <a:pPr lvl="1"/>
            <a:r>
              <a:rPr lang="en-GB" sz="2200" b="1" dirty="0"/>
              <a:t>Weaknesses:</a:t>
            </a:r>
            <a:r>
              <a:rPr lang="en-GB" sz="2200" dirty="0"/>
              <a:t> An aging squad on high wages, outdated training facilities, and an old-school scouting network relying entirely on "gut feeling."</a:t>
            </a:r>
          </a:p>
          <a:p>
            <a:endParaRPr lang="en-US" sz="2200" dirty="0"/>
          </a:p>
        </p:txBody>
      </p:sp>
    </p:spTree>
    <p:extLst>
      <p:ext uri="{BB962C8B-B14F-4D97-AF65-F5344CB8AC3E}">
        <p14:creationId xmlns:p14="http://schemas.microsoft.com/office/powerpoint/2010/main" val="1672492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133858-3D6D-4FCB-A9BA-F484DE795D2C}"/>
              </a:ext>
            </a:extLst>
          </p:cNvPr>
          <p:cNvSpPr>
            <a:spLocks noGrp="1"/>
          </p:cNvSpPr>
          <p:nvPr>
            <p:ph type="title"/>
          </p:nvPr>
        </p:nvSpPr>
        <p:spPr>
          <a:xfrm>
            <a:off x="841248" y="548640"/>
            <a:ext cx="3600860" cy="5431536"/>
          </a:xfrm>
        </p:spPr>
        <p:txBody>
          <a:bodyPr>
            <a:normAutofit/>
          </a:bodyPr>
          <a:lstStyle/>
          <a:p>
            <a:r>
              <a:rPr lang="en-GB" sz="5400"/>
              <a:t>2. Establish Strategic Direction (Setting the playbook)</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D58121-4CF4-8B16-838D-29D7B8029F20}"/>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Based on the analysis, the club realizes they cannot simply buy their way to the top. They need a smarter, more sustainable approach.</a:t>
            </a:r>
          </a:p>
          <a:p>
            <a:r>
              <a:rPr lang="en-GB" sz="2200" b="1" dirty="0"/>
              <a:t>New Vision:</a:t>
            </a:r>
            <a:r>
              <a:rPr lang="en-GB" sz="2200" dirty="0"/>
              <a:t> "To be a sustainable, top-tier club known for playing thrilling, attacking football driven by homegrown and undervalued talent."</a:t>
            </a:r>
          </a:p>
          <a:p>
            <a:r>
              <a:rPr lang="en-GB" sz="2200" b="1" dirty="0"/>
              <a:t>Strategic Objectives:</a:t>
            </a:r>
            <a:r>
              <a:rPr lang="en-GB" sz="2200" dirty="0"/>
              <a:t> * Achieve promotion to the top tier within three seasons.</a:t>
            </a:r>
          </a:p>
          <a:p>
            <a:pPr lvl="1"/>
            <a:r>
              <a:rPr lang="en-GB" sz="2200" dirty="0"/>
              <a:t>Reduce the average age of the starting lineup from 29 to 24.</a:t>
            </a:r>
          </a:p>
          <a:p>
            <a:endParaRPr lang="en-US" sz="2200" dirty="0"/>
          </a:p>
        </p:txBody>
      </p:sp>
    </p:spTree>
    <p:extLst>
      <p:ext uri="{BB962C8B-B14F-4D97-AF65-F5344CB8AC3E}">
        <p14:creationId xmlns:p14="http://schemas.microsoft.com/office/powerpoint/2010/main" val="3273924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1777A-BA88-D001-45F2-E5D800F900C6}"/>
              </a:ext>
            </a:extLst>
          </p:cNvPr>
          <p:cNvSpPr>
            <a:spLocks noGrp="1"/>
          </p:cNvSpPr>
          <p:nvPr>
            <p:ph type="title"/>
          </p:nvPr>
        </p:nvSpPr>
        <p:spPr>
          <a:xfrm>
            <a:off x="841248" y="548640"/>
            <a:ext cx="3600860" cy="5431536"/>
          </a:xfrm>
        </p:spPr>
        <p:txBody>
          <a:bodyPr>
            <a:normAutofit/>
          </a:bodyPr>
          <a:lstStyle/>
          <a:p>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7A084F-6462-FF10-6DF0-3F5A809F6175}"/>
              </a:ext>
            </a:extLst>
          </p:cNvPr>
          <p:cNvSpPr>
            <a:spLocks noGrp="1"/>
          </p:cNvSpPr>
          <p:nvPr>
            <p:ph idx="1"/>
          </p:nvPr>
        </p:nvSpPr>
        <p:spPr>
          <a:xfrm>
            <a:off x="5126418" y="552091"/>
            <a:ext cx="6224335" cy="5431536"/>
          </a:xfrm>
        </p:spPr>
        <p:txBody>
          <a:bodyPr anchor="ctr">
            <a:normAutofit/>
          </a:bodyPr>
          <a:lstStyle/>
          <a:p>
            <a:r>
              <a:rPr lang="en-GB" sz="2200" b="1"/>
              <a:t>Competitive Strategy:</a:t>
            </a:r>
            <a:r>
              <a:rPr lang="en-GB" sz="2200"/>
              <a:t> They adopt a "Moneyball" philosophy. Instead of competing for expensive, high-profile stars, they will heavily rely on data analytics to find cheap, highly effective players who fit a specific, high-pressing tactical system, blending them with graduates from their own youth academy.</a:t>
            </a:r>
            <a:endParaRPr lang="en-US" sz="2200"/>
          </a:p>
        </p:txBody>
      </p:sp>
    </p:spTree>
    <p:extLst>
      <p:ext uri="{BB962C8B-B14F-4D97-AF65-F5344CB8AC3E}">
        <p14:creationId xmlns:p14="http://schemas.microsoft.com/office/powerpoint/2010/main" val="3742357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F2B787-D70E-7AAC-56FE-43D6E8AC7ECF}"/>
              </a:ext>
            </a:extLst>
          </p:cNvPr>
          <p:cNvSpPr>
            <a:spLocks noGrp="1"/>
          </p:cNvSpPr>
          <p:nvPr>
            <p:ph type="title"/>
          </p:nvPr>
        </p:nvSpPr>
        <p:spPr>
          <a:xfrm>
            <a:off x="841248" y="548640"/>
            <a:ext cx="3600860" cy="5431536"/>
          </a:xfrm>
        </p:spPr>
        <p:txBody>
          <a:bodyPr>
            <a:normAutofit/>
          </a:bodyPr>
          <a:lstStyle/>
          <a:p>
            <a:r>
              <a:rPr lang="en-GB" sz="4200"/>
              <a:t>3. Strategy Implementation (Executing the game plan)</a:t>
            </a:r>
            <a:endParaRPr lang="en-US"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1263F2-FBE9-59D2-ED9D-EF45C51A6F1C}"/>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Now the club has to put the infrastructure in place to make this new philosophy a reality.</a:t>
            </a:r>
          </a:p>
          <a:p>
            <a:r>
              <a:rPr lang="en-GB" sz="2200" b="1" dirty="0"/>
              <a:t>Resource Allocation:</a:t>
            </a:r>
            <a:r>
              <a:rPr lang="en-GB" sz="2200" dirty="0"/>
              <a:t> The owners freeze the budget for expensive veteran transfers. Instead, they invest £5 million into upgrading the training ground's medical facilities and building a state-of-the-art data analytics department.</a:t>
            </a:r>
          </a:p>
          <a:p>
            <a:r>
              <a:rPr lang="en-GB" sz="2200" b="1" dirty="0"/>
              <a:t>Organizational Structure:</a:t>
            </a:r>
            <a:r>
              <a:rPr lang="en-GB" sz="2200" dirty="0"/>
              <a:t> They hire a "Director of Football" to oversee long-term recruitment so the strategy remains intact even if the head coach changes. They then hire a young, progressive head coach known for developing young talent.</a:t>
            </a:r>
          </a:p>
          <a:p>
            <a:endParaRPr lang="en-US" sz="2200" dirty="0"/>
          </a:p>
        </p:txBody>
      </p:sp>
    </p:spTree>
    <p:extLst>
      <p:ext uri="{BB962C8B-B14F-4D97-AF65-F5344CB8AC3E}">
        <p14:creationId xmlns:p14="http://schemas.microsoft.com/office/powerpoint/2010/main" val="3456013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2C3D12-6347-B811-CAFE-74B600AA093E}"/>
              </a:ext>
            </a:extLst>
          </p:cNvPr>
          <p:cNvSpPr>
            <a:spLocks noGrp="1"/>
          </p:cNvSpPr>
          <p:nvPr>
            <p:ph type="title"/>
          </p:nvPr>
        </p:nvSpPr>
        <p:spPr>
          <a:xfrm>
            <a:off x="841248" y="548640"/>
            <a:ext cx="3600860" cy="5431536"/>
          </a:xfrm>
        </p:spPr>
        <p:txBody>
          <a:bodyPr>
            <a:normAutofit/>
          </a:bodyPr>
          <a:lstStyle/>
          <a:p>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8D649B-0C19-AF01-1339-9D667BD30F6C}"/>
              </a:ext>
            </a:extLst>
          </p:cNvPr>
          <p:cNvSpPr>
            <a:spLocks noGrp="1"/>
          </p:cNvSpPr>
          <p:nvPr>
            <p:ph idx="1"/>
          </p:nvPr>
        </p:nvSpPr>
        <p:spPr>
          <a:xfrm>
            <a:off x="5126418" y="552091"/>
            <a:ext cx="6224335" cy="5431536"/>
          </a:xfrm>
        </p:spPr>
        <p:txBody>
          <a:bodyPr anchor="ctr">
            <a:normAutofit/>
          </a:bodyPr>
          <a:lstStyle/>
          <a:p>
            <a:r>
              <a:rPr lang="en-GB" sz="2200" b="1" dirty="0"/>
              <a:t>Performance Management:</a:t>
            </a:r>
            <a:r>
              <a:rPr lang="en-GB" sz="2200" dirty="0"/>
              <a:t> Player success is no longer just judged by basic goals and assists.</a:t>
            </a:r>
          </a:p>
          <a:p>
            <a:r>
              <a:rPr lang="en-GB" sz="2200" dirty="0"/>
              <a:t> The club tracks specific, modern metrics like "pressing intensity," "expected goals (</a:t>
            </a:r>
            <a:r>
              <a:rPr lang="en-GB" sz="2200" dirty="0" err="1"/>
              <a:t>xG</a:t>
            </a:r>
            <a:r>
              <a:rPr lang="en-GB" sz="2200" dirty="0"/>
              <a:t>)," and distance covered to ensure players are executing the new system.</a:t>
            </a:r>
            <a:endParaRPr lang="en-US" sz="2200" dirty="0"/>
          </a:p>
        </p:txBody>
      </p:sp>
    </p:spTree>
    <p:extLst>
      <p:ext uri="{BB962C8B-B14F-4D97-AF65-F5344CB8AC3E}">
        <p14:creationId xmlns:p14="http://schemas.microsoft.com/office/powerpoint/2010/main" val="4134283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FB1B7-A807-2C39-0D00-DAEF3F400E0E}"/>
              </a:ext>
            </a:extLst>
          </p:cNvPr>
          <p:cNvSpPr>
            <a:spLocks noGrp="1"/>
          </p:cNvSpPr>
          <p:nvPr>
            <p:ph type="title"/>
          </p:nvPr>
        </p:nvSpPr>
        <p:spPr>
          <a:xfrm>
            <a:off x="841248" y="548640"/>
            <a:ext cx="3600860" cy="5431536"/>
          </a:xfrm>
        </p:spPr>
        <p:txBody>
          <a:bodyPr>
            <a:normAutofit/>
          </a:bodyPr>
          <a:lstStyle/>
          <a:p>
            <a:r>
              <a:rPr lang="en-GB" sz="5400"/>
              <a:t>4. Change Process (Managing the locker room and the fans)</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1BCD19-3298-77DB-3B96-A6115195CF4A}"/>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A massive overhaul like this is guaranteed to cause friction. Managing the human element is crucial.</a:t>
            </a:r>
          </a:p>
          <a:p>
            <a:r>
              <a:rPr lang="en-GB" sz="2200" b="1" dirty="0"/>
              <a:t>Identifying Resistance:</a:t>
            </a:r>
            <a:r>
              <a:rPr lang="en-GB" sz="2200" dirty="0"/>
              <a:t> The senior players (the older veterans on high wages) actively complain about the new intense training sessions and the focus on data. Meanwhile, the fans are initially furious that the club isn't signing big-name players and is relying on unknown youngsters.</a:t>
            </a:r>
          </a:p>
          <a:p>
            <a:endParaRPr lang="en-US" sz="2200" dirty="0"/>
          </a:p>
        </p:txBody>
      </p:sp>
    </p:spTree>
    <p:extLst>
      <p:ext uri="{BB962C8B-B14F-4D97-AF65-F5344CB8AC3E}">
        <p14:creationId xmlns:p14="http://schemas.microsoft.com/office/powerpoint/2010/main" val="2977125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B437A5-92DB-8140-6FA3-AE2CF18200DE}"/>
              </a:ext>
            </a:extLst>
          </p:cNvPr>
          <p:cNvSpPr>
            <a:spLocks noGrp="1"/>
          </p:cNvSpPr>
          <p:nvPr>
            <p:ph type="title"/>
          </p:nvPr>
        </p:nvSpPr>
        <p:spPr>
          <a:xfrm>
            <a:off x="841248" y="548640"/>
            <a:ext cx="3600860" cy="5431536"/>
          </a:xfrm>
        </p:spPr>
        <p:txBody>
          <a:bodyPr>
            <a:normAutofit/>
          </a:bodyPr>
          <a:lstStyle/>
          <a:p>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96A6F6-70C9-15BA-9BAE-6F006890F20D}"/>
              </a:ext>
            </a:extLst>
          </p:cNvPr>
          <p:cNvSpPr>
            <a:spLocks noGrp="1"/>
          </p:cNvSpPr>
          <p:nvPr>
            <p:ph idx="1"/>
          </p:nvPr>
        </p:nvSpPr>
        <p:spPr>
          <a:xfrm>
            <a:off x="5126418" y="552091"/>
            <a:ext cx="6224335" cy="5431536"/>
          </a:xfrm>
        </p:spPr>
        <p:txBody>
          <a:bodyPr anchor="ctr">
            <a:normAutofit/>
          </a:bodyPr>
          <a:lstStyle/>
          <a:p>
            <a:r>
              <a:rPr lang="en-GB" sz="2200" b="1" dirty="0"/>
              <a:t>Culture Shift:</a:t>
            </a:r>
            <a:r>
              <a:rPr lang="en-GB" sz="2200" dirty="0"/>
              <a:t> The coach makes tough decisions to bench or sell the resistant veteran players who refuse to adapt to the new high-pressing system, sending a clear message to the locker room. </a:t>
            </a:r>
          </a:p>
          <a:p>
            <a:r>
              <a:rPr lang="en-GB" sz="2200" dirty="0"/>
              <a:t>By promoting hard-working academy kids to the first team, the club builds a new, hungry, high-performance culture.</a:t>
            </a:r>
            <a:endParaRPr lang="en-US" sz="2200" dirty="0"/>
          </a:p>
        </p:txBody>
      </p:sp>
    </p:spTree>
    <p:extLst>
      <p:ext uri="{BB962C8B-B14F-4D97-AF65-F5344CB8AC3E}">
        <p14:creationId xmlns:p14="http://schemas.microsoft.com/office/powerpoint/2010/main" val="29143292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3656BE-E3FE-CD53-F8AC-B02A3362B29E}"/>
              </a:ext>
            </a:extLst>
          </p:cNvPr>
          <p:cNvSpPr>
            <a:spLocks noGrp="1"/>
          </p:cNvSpPr>
          <p:nvPr>
            <p:ph type="title"/>
          </p:nvPr>
        </p:nvSpPr>
        <p:spPr>
          <a:xfrm>
            <a:off x="841248" y="548640"/>
            <a:ext cx="3600860" cy="5431536"/>
          </a:xfrm>
        </p:spPr>
        <p:txBody>
          <a:bodyPr>
            <a:normAutofit/>
          </a:bodyPr>
          <a:lstStyle/>
          <a:p>
            <a:r>
              <a:rPr lang="en-GB" sz="5400"/>
              <a:t>Kotter’s 8-Step Process</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B053D9-8B7C-6169-ADB7-9B443CDEF491}"/>
              </a:ext>
            </a:extLst>
          </p:cNvPr>
          <p:cNvSpPr>
            <a:spLocks noGrp="1"/>
          </p:cNvSpPr>
          <p:nvPr>
            <p:ph idx="1"/>
          </p:nvPr>
        </p:nvSpPr>
        <p:spPr>
          <a:xfrm>
            <a:off x="5126418" y="552091"/>
            <a:ext cx="6224335" cy="5431536"/>
          </a:xfrm>
        </p:spPr>
        <p:txBody>
          <a:bodyPr anchor="ctr">
            <a:normAutofit/>
          </a:bodyPr>
          <a:lstStyle/>
          <a:p>
            <a:pPr marL="0" indent="0">
              <a:buNone/>
            </a:pPr>
            <a:r>
              <a:rPr lang="en-GB" sz="2200" dirty="0"/>
              <a:t>Outline of the eight steps, divided into three main phases:</a:t>
            </a:r>
          </a:p>
          <a:p>
            <a:pPr marL="0" indent="0">
              <a:buNone/>
            </a:pPr>
            <a:r>
              <a:rPr lang="en-GB" sz="2200" b="1" dirty="0"/>
              <a:t>Phase 1: Creating the Climate for Change</a:t>
            </a:r>
          </a:p>
          <a:p>
            <a:r>
              <a:rPr lang="en-GB" sz="2200" b="1" dirty="0"/>
              <a:t>Create a Sense of Urgency</a:t>
            </a:r>
            <a:r>
              <a:rPr lang="en-GB" sz="2200" dirty="0"/>
              <a:t> This is where you answer the question, "Why do we need to do this </a:t>
            </a:r>
            <a:r>
              <a:rPr lang="en-GB" sz="2200" i="1" dirty="0"/>
              <a:t>right now</a:t>
            </a:r>
            <a:r>
              <a:rPr lang="en-GB" sz="2200" dirty="0"/>
              <a:t>?" </a:t>
            </a:r>
          </a:p>
          <a:p>
            <a:r>
              <a:rPr lang="en-GB" sz="2200" dirty="0"/>
              <a:t>You cannot force people to change; you have to make them want to change. </a:t>
            </a:r>
          </a:p>
          <a:p>
            <a:r>
              <a:rPr lang="en-GB" sz="2200" dirty="0"/>
              <a:t>This involves openly discussing market realities, competitive threats, or massive missed opportunities to shake people out of their complacency.</a:t>
            </a:r>
          </a:p>
          <a:p>
            <a:endParaRPr lang="en-US" sz="2200" dirty="0"/>
          </a:p>
        </p:txBody>
      </p:sp>
    </p:spTree>
    <p:extLst>
      <p:ext uri="{BB962C8B-B14F-4D97-AF65-F5344CB8AC3E}">
        <p14:creationId xmlns:p14="http://schemas.microsoft.com/office/powerpoint/2010/main" val="12070305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B7F2EC-8E82-CBB1-1550-2499A2F8FBFE}"/>
              </a:ext>
            </a:extLst>
          </p:cNvPr>
          <p:cNvSpPr>
            <a:spLocks noGrp="1"/>
          </p:cNvSpPr>
          <p:nvPr>
            <p:ph type="title"/>
          </p:nvPr>
        </p:nvSpPr>
        <p:spPr>
          <a:xfrm>
            <a:off x="841248" y="548640"/>
            <a:ext cx="3600860" cy="5431536"/>
          </a:xfrm>
        </p:spPr>
        <p:txBody>
          <a:bodyPr>
            <a:normAutofit/>
          </a:bodyPr>
          <a:lstStyle/>
          <a:p>
            <a:r>
              <a:rPr lang="en-GB" sz="5400"/>
              <a:t>2. Build a Guiding Coalition</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79D716-21F3-415C-F6CE-E9FC9360F4C3}"/>
              </a:ext>
            </a:extLst>
          </p:cNvPr>
          <p:cNvSpPr>
            <a:spLocks noGrp="1"/>
          </p:cNvSpPr>
          <p:nvPr>
            <p:ph idx="1"/>
          </p:nvPr>
        </p:nvSpPr>
        <p:spPr>
          <a:xfrm>
            <a:off x="5126418" y="552091"/>
            <a:ext cx="6224335" cy="5431536"/>
          </a:xfrm>
        </p:spPr>
        <p:txBody>
          <a:bodyPr anchor="ctr">
            <a:normAutofit/>
          </a:bodyPr>
          <a:lstStyle/>
          <a:p>
            <a:r>
              <a:rPr lang="en-GB" sz="2200" dirty="0"/>
              <a:t>Leading a major shift is too much for one CEO or manager to handle alone. </a:t>
            </a:r>
          </a:p>
          <a:p>
            <a:r>
              <a:rPr lang="en-GB" sz="2200" dirty="0"/>
              <a:t>You need to assemble a diverse team of leaders who have enough power, expertise, credibility, and leadership skills to drive the change forward. </a:t>
            </a:r>
          </a:p>
          <a:p>
            <a:r>
              <a:rPr lang="en-GB" sz="2200" dirty="0"/>
              <a:t>This team acts as the champions of the new strategy.</a:t>
            </a:r>
            <a:endParaRPr lang="en-US" sz="2200" dirty="0"/>
          </a:p>
        </p:txBody>
      </p:sp>
    </p:spTree>
    <p:extLst>
      <p:ext uri="{BB962C8B-B14F-4D97-AF65-F5344CB8AC3E}">
        <p14:creationId xmlns:p14="http://schemas.microsoft.com/office/powerpoint/2010/main" val="8766533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FF3D49-88A5-304C-FA04-93DD4F7A0FD1}"/>
              </a:ext>
            </a:extLst>
          </p:cNvPr>
          <p:cNvSpPr>
            <a:spLocks noGrp="1"/>
          </p:cNvSpPr>
          <p:nvPr>
            <p:ph type="title"/>
          </p:nvPr>
        </p:nvSpPr>
        <p:spPr>
          <a:xfrm>
            <a:off x="841248" y="548640"/>
            <a:ext cx="3600860" cy="5431536"/>
          </a:xfrm>
        </p:spPr>
        <p:txBody>
          <a:bodyPr>
            <a:normAutofit/>
          </a:bodyPr>
          <a:lstStyle/>
          <a:p>
            <a:r>
              <a:rPr lang="en-GB" sz="5400"/>
              <a:t>3. Form a Strategic Vision</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1F38AD-C5AE-B6A8-D555-C32E4AB4D50B}"/>
              </a:ext>
            </a:extLst>
          </p:cNvPr>
          <p:cNvSpPr>
            <a:spLocks noGrp="1"/>
          </p:cNvSpPr>
          <p:nvPr>
            <p:ph idx="1"/>
          </p:nvPr>
        </p:nvSpPr>
        <p:spPr>
          <a:xfrm>
            <a:off x="5126418" y="552091"/>
            <a:ext cx="6224335" cy="5431536"/>
          </a:xfrm>
        </p:spPr>
        <p:txBody>
          <a:bodyPr anchor="ctr">
            <a:normAutofit/>
          </a:bodyPr>
          <a:lstStyle/>
          <a:p>
            <a:r>
              <a:rPr lang="en-GB" sz="2200" dirty="0"/>
              <a:t>People need a clear, easy-to-understand picture of what the future looks like and why it is better than the present. </a:t>
            </a:r>
          </a:p>
          <a:p>
            <a:r>
              <a:rPr lang="en-GB" sz="2200" dirty="0"/>
              <a:t>The guiding coalition must develop a focused vision and the specific strategies required to get there. </a:t>
            </a:r>
          </a:p>
          <a:p>
            <a:r>
              <a:rPr lang="en-GB" sz="2200" dirty="0"/>
              <a:t>If you cannot explain the vision in five minutes and get a reaction that signifies both understanding and interest, you are not done with this step.</a:t>
            </a:r>
            <a:endParaRPr lang="en-US" sz="2200" dirty="0"/>
          </a:p>
        </p:txBody>
      </p:sp>
    </p:spTree>
    <p:extLst>
      <p:ext uri="{BB962C8B-B14F-4D97-AF65-F5344CB8AC3E}">
        <p14:creationId xmlns:p14="http://schemas.microsoft.com/office/powerpoint/2010/main" val="35631897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73839-F877-B2DB-5E0A-9D3536F6982C}"/>
              </a:ext>
            </a:extLst>
          </p:cNvPr>
          <p:cNvSpPr>
            <a:spLocks noGrp="1"/>
          </p:cNvSpPr>
          <p:nvPr>
            <p:ph type="title"/>
          </p:nvPr>
        </p:nvSpPr>
        <p:spPr>
          <a:xfrm>
            <a:off x="841248" y="548640"/>
            <a:ext cx="3600860" cy="5431536"/>
          </a:xfrm>
        </p:spPr>
        <p:txBody>
          <a:bodyPr>
            <a:normAutofit/>
          </a:bodyPr>
          <a:lstStyle/>
          <a:p>
            <a:r>
              <a:rPr lang="en-GB" sz="5000"/>
              <a:t>Phase 2: Engaging and Enabling the Organization</a:t>
            </a:r>
            <a:endParaRPr lang="en-US"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E1697E-1F6A-8F37-1D7A-332C1AC96764}"/>
              </a:ext>
            </a:extLst>
          </p:cNvPr>
          <p:cNvSpPr>
            <a:spLocks noGrp="1"/>
          </p:cNvSpPr>
          <p:nvPr>
            <p:ph idx="1"/>
          </p:nvPr>
        </p:nvSpPr>
        <p:spPr>
          <a:xfrm>
            <a:off x="5126418" y="552091"/>
            <a:ext cx="6224335" cy="5431536"/>
          </a:xfrm>
        </p:spPr>
        <p:txBody>
          <a:bodyPr anchor="ctr">
            <a:normAutofit/>
          </a:bodyPr>
          <a:lstStyle/>
          <a:p>
            <a:r>
              <a:rPr lang="en-GB" sz="2200" b="1" dirty="0"/>
              <a:t>4. Enlist a Volunteer Army (Communicate the Vision)</a:t>
            </a:r>
            <a:r>
              <a:rPr lang="en-GB" sz="2200" dirty="0"/>
              <a:t> A vision goes nowhere if it is locked in a boardroom. </a:t>
            </a:r>
          </a:p>
          <a:p>
            <a:r>
              <a:rPr lang="en-GB" sz="2200" dirty="0"/>
              <a:t>You must communicate the new direction constantly and consistently across every level of the organization. </a:t>
            </a:r>
          </a:p>
          <a:p>
            <a:r>
              <a:rPr lang="en-GB" sz="2200" dirty="0"/>
              <a:t>Leaders must also "walk the talk," </a:t>
            </a:r>
            <a:r>
              <a:rPr lang="en-GB" sz="2200" dirty="0" err="1"/>
              <a:t>modeling</a:t>
            </a:r>
            <a:r>
              <a:rPr lang="en-GB" sz="2200" dirty="0"/>
              <a:t> the new </a:t>
            </a:r>
            <a:r>
              <a:rPr lang="en-GB" sz="2200" dirty="0" err="1"/>
              <a:t>behaviors</a:t>
            </a:r>
            <a:r>
              <a:rPr lang="en-GB" sz="2200" dirty="0"/>
              <a:t> they want to see from their teams.</a:t>
            </a:r>
            <a:endParaRPr lang="en-US" sz="2200" dirty="0"/>
          </a:p>
        </p:txBody>
      </p:sp>
    </p:spTree>
    <p:extLst>
      <p:ext uri="{BB962C8B-B14F-4D97-AF65-F5344CB8AC3E}">
        <p14:creationId xmlns:p14="http://schemas.microsoft.com/office/powerpoint/2010/main" val="20873988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29CA57-B50C-F84E-B417-C69349229737}"/>
              </a:ext>
            </a:extLst>
          </p:cNvPr>
          <p:cNvSpPr>
            <a:spLocks noGrp="1"/>
          </p:cNvSpPr>
          <p:nvPr>
            <p:ph type="title"/>
          </p:nvPr>
        </p:nvSpPr>
        <p:spPr>
          <a:xfrm>
            <a:off x="841248" y="548640"/>
            <a:ext cx="3600860" cy="5431536"/>
          </a:xfrm>
        </p:spPr>
        <p:txBody>
          <a:bodyPr>
            <a:normAutofit/>
          </a:bodyPr>
          <a:lstStyle/>
          <a:p>
            <a:r>
              <a:rPr lang="en-GB" sz="5400"/>
              <a:t>5. Enable Action by Removing Barriers</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5BE41D-CF9D-A9B0-F946-D86F653CD36D}"/>
              </a:ext>
            </a:extLst>
          </p:cNvPr>
          <p:cNvSpPr>
            <a:spLocks noGrp="1"/>
          </p:cNvSpPr>
          <p:nvPr>
            <p:ph idx="1"/>
          </p:nvPr>
        </p:nvSpPr>
        <p:spPr>
          <a:xfrm>
            <a:off x="5126418" y="552091"/>
            <a:ext cx="6224335" cy="5431536"/>
          </a:xfrm>
        </p:spPr>
        <p:txBody>
          <a:bodyPr anchor="ctr">
            <a:normAutofit/>
          </a:bodyPr>
          <a:lstStyle/>
          <a:p>
            <a:r>
              <a:rPr lang="en-GB" sz="2200" dirty="0"/>
              <a:t>Once people are on board, they will inevitably run into roadblocks. </a:t>
            </a:r>
          </a:p>
          <a:p>
            <a:r>
              <a:rPr lang="en-GB" sz="2200" dirty="0"/>
              <a:t>These could be outdated internal systems, organisational structures that slow down decision-making, or even middle managers who actively resist the new direction. </a:t>
            </a:r>
          </a:p>
          <a:p>
            <a:r>
              <a:rPr lang="en-GB" sz="2200" dirty="0"/>
              <a:t>Leaders must clear these obstacles out of the way so the team can actually execute the strategy.</a:t>
            </a:r>
          </a:p>
          <a:p>
            <a:endParaRPr lang="en-US" sz="2200" dirty="0"/>
          </a:p>
        </p:txBody>
      </p:sp>
    </p:spTree>
    <p:extLst>
      <p:ext uri="{BB962C8B-B14F-4D97-AF65-F5344CB8AC3E}">
        <p14:creationId xmlns:p14="http://schemas.microsoft.com/office/powerpoint/2010/main" val="16237483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92FBB-B763-8397-1D01-8B6937CEDB1A}"/>
              </a:ext>
            </a:extLst>
          </p:cNvPr>
          <p:cNvSpPr>
            <a:spLocks noGrp="1"/>
          </p:cNvSpPr>
          <p:nvPr>
            <p:ph type="title"/>
          </p:nvPr>
        </p:nvSpPr>
        <p:spPr>
          <a:xfrm>
            <a:off x="841248" y="548640"/>
            <a:ext cx="3600860" cy="5431536"/>
          </a:xfrm>
        </p:spPr>
        <p:txBody>
          <a:bodyPr>
            <a:normAutofit/>
          </a:bodyPr>
          <a:lstStyle/>
          <a:p>
            <a:r>
              <a:rPr lang="en-GB" sz="5400"/>
              <a:t>6. Generate Short-Term Wins</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6B8BE6B-8FED-E185-A2A6-2F96AD5226F0}"/>
              </a:ext>
            </a:extLst>
          </p:cNvPr>
          <p:cNvSpPr>
            <a:spLocks noGrp="1"/>
          </p:cNvSpPr>
          <p:nvPr>
            <p:ph idx="1"/>
          </p:nvPr>
        </p:nvSpPr>
        <p:spPr>
          <a:xfrm>
            <a:off x="5126418" y="552091"/>
            <a:ext cx="6224335" cy="5431536"/>
          </a:xfrm>
        </p:spPr>
        <p:txBody>
          <a:bodyPr anchor="ctr">
            <a:normAutofit/>
          </a:bodyPr>
          <a:lstStyle/>
          <a:p>
            <a:r>
              <a:rPr lang="en-GB" sz="2200" dirty="0"/>
              <a:t>Major change takes time, and people lose momentum if they do not see results. </a:t>
            </a:r>
          </a:p>
          <a:p>
            <a:r>
              <a:rPr lang="en-GB" sz="2200" dirty="0"/>
              <a:t>It is critical to engineer visible, unambiguous, and relatively quick successes. </a:t>
            </a:r>
          </a:p>
          <a:p>
            <a:r>
              <a:rPr lang="en-GB" sz="2200" dirty="0"/>
              <a:t>Celebrating these early wins proves that the strategy is working, silences critics, and rewards the people putting in the effort.</a:t>
            </a:r>
            <a:endParaRPr lang="en-US" sz="2200" dirty="0"/>
          </a:p>
        </p:txBody>
      </p:sp>
    </p:spTree>
    <p:extLst>
      <p:ext uri="{BB962C8B-B14F-4D97-AF65-F5344CB8AC3E}">
        <p14:creationId xmlns:p14="http://schemas.microsoft.com/office/powerpoint/2010/main" val="40731160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2A89E5-00F4-8A64-19C1-1E737474A8FF}"/>
              </a:ext>
            </a:extLst>
          </p:cNvPr>
          <p:cNvSpPr>
            <a:spLocks noGrp="1"/>
          </p:cNvSpPr>
          <p:nvPr>
            <p:ph type="title"/>
          </p:nvPr>
        </p:nvSpPr>
        <p:spPr>
          <a:xfrm>
            <a:off x="841248" y="548640"/>
            <a:ext cx="3600860" cy="5431536"/>
          </a:xfrm>
        </p:spPr>
        <p:txBody>
          <a:bodyPr>
            <a:normAutofit/>
          </a:bodyPr>
          <a:lstStyle/>
          <a:p>
            <a:r>
              <a:rPr lang="en-GB" sz="4600"/>
              <a:t>Phase 3: Implementing and Sustaining the Change</a:t>
            </a:r>
            <a:endParaRPr lang="en-US" sz="46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7C2D4F-F8C8-838B-D582-07D0AD7A50CE}"/>
              </a:ext>
            </a:extLst>
          </p:cNvPr>
          <p:cNvSpPr>
            <a:spLocks noGrp="1"/>
          </p:cNvSpPr>
          <p:nvPr>
            <p:ph idx="1"/>
          </p:nvPr>
        </p:nvSpPr>
        <p:spPr>
          <a:xfrm>
            <a:off x="5126418" y="552091"/>
            <a:ext cx="6224335" cy="5431536"/>
          </a:xfrm>
        </p:spPr>
        <p:txBody>
          <a:bodyPr anchor="ctr">
            <a:normAutofit/>
          </a:bodyPr>
          <a:lstStyle/>
          <a:p>
            <a:pPr marL="0" indent="0">
              <a:buNone/>
            </a:pPr>
            <a:r>
              <a:rPr lang="en-GB" sz="2200"/>
              <a:t>7. Sustain Acceleration (Don't Let Up)</a:t>
            </a:r>
          </a:p>
          <a:p>
            <a:r>
              <a:rPr lang="en-GB" sz="2200"/>
              <a:t>A common mistake is declaring victory after the first short-term win. Kotter argues that true change takes years. </a:t>
            </a:r>
          </a:p>
          <a:p>
            <a:r>
              <a:rPr lang="en-GB" sz="2200"/>
              <a:t>You must use the momentum from those early wins to tackle bigger, more deeply ingrained systemic problems, continually bringing in new projects and themes to keep the energy high.</a:t>
            </a:r>
            <a:endParaRPr lang="en-US" sz="2200"/>
          </a:p>
        </p:txBody>
      </p:sp>
    </p:spTree>
    <p:extLst>
      <p:ext uri="{BB962C8B-B14F-4D97-AF65-F5344CB8AC3E}">
        <p14:creationId xmlns:p14="http://schemas.microsoft.com/office/powerpoint/2010/main" val="3333660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CDCB4F-2820-82CD-026B-8771FC757681}"/>
              </a:ext>
            </a:extLst>
          </p:cNvPr>
          <p:cNvSpPr>
            <a:spLocks noGrp="1"/>
          </p:cNvSpPr>
          <p:nvPr>
            <p:ph type="title"/>
          </p:nvPr>
        </p:nvSpPr>
        <p:spPr>
          <a:xfrm>
            <a:off x="841248" y="548640"/>
            <a:ext cx="3600860" cy="5431536"/>
          </a:xfrm>
        </p:spPr>
        <p:txBody>
          <a:bodyPr>
            <a:normAutofit/>
          </a:bodyPr>
          <a:lstStyle/>
          <a:p>
            <a:r>
              <a:rPr lang="en-GB" sz="5400"/>
              <a:t>8. Institute Change (Make it Stick)</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7AC40F-4B7E-5981-8855-96A7EC36335E}"/>
              </a:ext>
            </a:extLst>
          </p:cNvPr>
          <p:cNvSpPr>
            <a:spLocks noGrp="1"/>
          </p:cNvSpPr>
          <p:nvPr>
            <p:ph idx="1"/>
          </p:nvPr>
        </p:nvSpPr>
        <p:spPr>
          <a:xfrm>
            <a:off x="5126418" y="552091"/>
            <a:ext cx="6224335" cy="5431536"/>
          </a:xfrm>
        </p:spPr>
        <p:txBody>
          <a:bodyPr anchor="ctr">
            <a:normAutofit/>
          </a:bodyPr>
          <a:lstStyle/>
          <a:p>
            <a:r>
              <a:rPr lang="en-GB" sz="2200" dirty="0"/>
              <a:t>The final step is anchoring the new approach into the company's culture. </a:t>
            </a:r>
          </a:p>
          <a:p>
            <a:r>
              <a:rPr lang="en-GB" sz="2200" dirty="0"/>
              <a:t>The change is only successful when it becomes "the way we do things around here." </a:t>
            </a:r>
          </a:p>
          <a:p>
            <a:r>
              <a:rPr lang="en-GB" sz="2200" dirty="0"/>
              <a:t>This means ensuring that new hires are trained in the new methods, and that promotions and rewards are tied to the new </a:t>
            </a:r>
            <a:r>
              <a:rPr lang="en-GB" sz="2200" dirty="0" err="1"/>
              <a:t>behaviors</a:t>
            </a:r>
            <a:r>
              <a:rPr lang="en-GB" sz="2200" dirty="0"/>
              <a:t>.</a:t>
            </a:r>
            <a:endParaRPr lang="en-US" sz="2200" dirty="0"/>
          </a:p>
        </p:txBody>
      </p:sp>
    </p:spTree>
    <p:extLst>
      <p:ext uri="{BB962C8B-B14F-4D97-AF65-F5344CB8AC3E}">
        <p14:creationId xmlns:p14="http://schemas.microsoft.com/office/powerpoint/2010/main" val="8862624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A9FB454-6237-A20B-09FD-1BC772DEF6FA}"/>
              </a:ext>
            </a:extLst>
          </p:cNvPr>
          <p:cNvSpPr>
            <a:spLocks noGrp="1"/>
          </p:cNvSpPr>
          <p:nvPr>
            <p:ph type="title"/>
          </p:nvPr>
        </p:nvSpPr>
        <p:spPr>
          <a:xfrm>
            <a:off x="838200" y="713312"/>
            <a:ext cx="4038600" cy="5431376"/>
          </a:xfrm>
        </p:spPr>
        <p:txBody>
          <a:bodyPr>
            <a:normAutofit/>
          </a:bodyPr>
          <a:lstStyle/>
          <a:p>
            <a:r>
              <a:rPr lang="en-GB" dirty="0"/>
              <a:t>Kotter’s 8-Step Process to the FAW’s 2021-2026 Strategic Plan (</a:t>
            </a:r>
            <a:r>
              <a:rPr lang="en-GB" i="1" dirty="0"/>
              <a:t>If we were to apply</a:t>
            </a:r>
            <a:r>
              <a:rPr lang="en-GB" dirty="0"/>
              <a:t>…</a:t>
            </a:r>
            <a:r>
              <a:rPr lang="en-GB" i="1" dirty="0"/>
              <a:t>guide</a:t>
            </a:r>
            <a:r>
              <a:rPr lang="en-GB" dirty="0"/>
              <a:t>) </a:t>
            </a:r>
            <a:endParaRPr lang="en-US" dirty="0"/>
          </a:p>
        </p:txBody>
      </p:sp>
      <p:sp>
        <p:nvSpPr>
          <p:cNvPr id="4" name="Rectangle 1">
            <a:extLst>
              <a:ext uri="{FF2B5EF4-FFF2-40B4-BE49-F238E27FC236}">
                <a16:creationId xmlns:a16="http://schemas.microsoft.com/office/drawing/2014/main" id="{BA8A0816-74E2-579F-1DFD-DD75864174D4}"/>
              </a:ext>
            </a:extLst>
          </p:cNvPr>
          <p:cNvSpPr>
            <a:spLocks noGrp="1" noChangeArrowheads="1"/>
          </p:cNvSpPr>
          <p:nvPr>
            <p:ph idx="1"/>
          </p:nvPr>
        </p:nvSpPr>
        <p:spPr bwMode="auto">
          <a:xfrm>
            <a:off x="6095999" y="713313"/>
            <a:ext cx="5257801" cy="54313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Arial" panose="020B0604020202020204" pitchFamily="34" charset="0"/>
              </a:rPr>
              <a:t>Phase 1: Creating the Climate for Change</a:t>
            </a:r>
          </a:p>
          <a:p>
            <a:pPr marL="457200" marR="0" lvl="0" indent="-457200" defTabSz="914400" rtl="0" eaLnBrk="0" fontAlgn="base" latinLnBrk="0" hangingPunct="0">
              <a:spcBef>
                <a:spcPct val="0"/>
              </a:spcBef>
              <a:spcAft>
                <a:spcPts val="600"/>
              </a:spcAft>
              <a:buClrTx/>
              <a:buSzTx/>
              <a:buFontTx/>
              <a:buAutoNum type="arabicPeriod"/>
              <a:tabLst/>
            </a:pPr>
            <a:r>
              <a:rPr kumimoji="0" lang="en-US" altLang="en-US" sz="2000" b="1" i="0" u="none" strike="noStrike" cap="none" normalizeH="0" baseline="0" dirty="0">
                <a:ln>
                  <a:noFill/>
                </a:ln>
                <a:effectLst/>
                <a:latin typeface="Arial" panose="020B0604020202020204" pitchFamily="34" charset="0"/>
              </a:rPr>
              <a:t>Create a Sense of Urgency</a:t>
            </a:r>
            <a:r>
              <a:rPr kumimoji="0" lang="en-US" altLang="en-US" sz="2000" b="0" i="0" u="none" strike="noStrike" cap="none" normalizeH="0" baseline="0" dirty="0">
                <a:ln>
                  <a:noFill/>
                </a:ln>
                <a:effectLst/>
                <a:latin typeface="Arial" panose="020B0604020202020204" pitchFamily="34" charset="0"/>
              </a:rPr>
              <a:t> The FAW acknowledges that it is operating in a rapidly changing world and cannot afford to stand still.</a:t>
            </a:r>
          </a:p>
          <a:p>
            <a:pPr marL="0" marR="0" lvl="0" indent="0" defTabSz="914400" rtl="0" eaLnBrk="0" fontAlgn="base" latinLnBrk="0" hangingPunct="0">
              <a:spcBef>
                <a:spcPct val="0"/>
              </a:spcBef>
              <a:spcAft>
                <a:spcPts val="600"/>
              </a:spcAft>
              <a:buClrTx/>
              <a:buSzTx/>
              <a:buNone/>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They highlight the severe disruption caused by the Covid-19 pandemic as a primary driver for urgent adaptation.</a:t>
            </a:r>
          </a:p>
          <a:p>
            <a:pPr marL="0" marR="0" lvl="0" indent="0" defTabSz="914400" rtl="0" eaLnBrk="0" fontAlgn="base" latinLnBrk="0" hangingPunct="0">
              <a:spcBef>
                <a:spcPct val="0"/>
              </a:spcBef>
              <a:spcAft>
                <a:spcPts val="600"/>
              </a:spcAft>
              <a:buClrTx/>
              <a:buSzTx/>
              <a:buNone/>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They also cite the need to respond to global social movements like Black Lives Matter, the climate crisis, and the increasing strength of international sporting competition.</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819162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3F9E3089-9852-93B4-E82D-E00810B242C0}"/>
              </a:ext>
            </a:extLst>
          </p:cNvPr>
          <p:cNvSpPr>
            <a:spLocks noGrp="1"/>
          </p:cNvSpPr>
          <p:nvPr>
            <p:ph type="title"/>
          </p:nvPr>
        </p:nvSpPr>
        <p:spPr>
          <a:xfrm>
            <a:off x="838200" y="713312"/>
            <a:ext cx="4038600" cy="5431376"/>
          </a:xfrm>
        </p:spPr>
        <p:txBody>
          <a:bodyPr>
            <a:normAutofit/>
          </a:bodyPr>
          <a:lstStyle/>
          <a:p>
            <a:endParaRPr lang="en-US"/>
          </a:p>
        </p:txBody>
      </p:sp>
      <p:sp>
        <p:nvSpPr>
          <p:cNvPr id="4" name="Rectangle 1">
            <a:extLst>
              <a:ext uri="{FF2B5EF4-FFF2-40B4-BE49-F238E27FC236}">
                <a16:creationId xmlns:a16="http://schemas.microsoft.com/office/drawing/2014/main" id="{8C82B9E5-C664-C260-1814-FF1BF1B55374}"/>
              </a:ext>
            </a:extLst>
          </p:cNvPr>
          <p:cNvSpPr>
            <a:spLocks noGrp="1" noChangeArrowheads="1"/>
          </p:cNvSpPr>
          <p:nvPr>
            <p:ph idx="1"/>
          </p:nvPr>
        </p:nvSpPr>
        <p:spPr bwMode="auto">
          <a:xfrm>
            <a:off x="6095999" y="713313"/>
            <a:ext cx="5257801" cy="54313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Google Sans Text"/>
              </a:rPr>
              <a:t>2. Build a Guiding Coalition</a:t>
            </a:r>
            <a:r>
              <a:rPr kumimoji="0" lang="en-US" altLang="en-US" sz="2000" b="0" i="0" u="none" strike="noStrike" cap="none" normalizeH="0" baseline="0" dirty="0">
                <a:ln>
                  <a:noFill/>
                </a:ln>
                <a:effectLst/>
                <a:latin typeface="Google Sans Text"/>
              </a:rPr>
              <a:t> The FAW recognizes that achieving its vision requires a collaborative, multi-partner approach.</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Google Sans Text"/>
              </a:rPr>
              <a:t>They have built a network of partners to drive the strategy forward, including the Welsh Government, Sport Wales, FIFA, UEFA, and the FAW Trust.</a:t>
            </a: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Google Sans Tex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Google Sans Text"/>
              </a:rPr>
              <a:t>To ensure their own leadership coalition is diverse and representative, they have set a goal to achieve 40% gender parity on the FAW Board.</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4387677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A7F9F2F-320E-67C9-E45A-EF8E4180AD10}"/>
              </a:ext>
            </a:extLst>
          </p:cNvPr>
          <p:cNvSpPr>
            <a:spLocks noGrp="1"/>
          </p:cNvSpPr>
          <p:nvPr>
            <p:ph type="title"/>
          </p:nvPr>
        </p:nvSpPr>
        <p:spPr>
          <a:xfrm>
            <a:off x="838200" y="713312"/>
            <a:ext cx="4038600" cy="5431376"/>
          </a:xfrm>
        </p:spPr>
        <p:txBody>
          <a:bodyPr>
            <a:normAutofit/>
          </a:bodyPr>
          <a:lstStyle/>
          <a:p>
            <a:endParaRPr lang="en-US"/>
          </a:p>
        </p:txBody>
      </p:sp>
      <p:sp>
        <p:nvSpPr>
          <p:cNvPr id="4" name="Rectangle 1">
            <a:extLst>
              <a:ext uri="{FF2B5EF4-FFF2-40B4-BE49-F238E27FC236}">
                <a16:creationId xmlns:a16="http://schemas.microsoft.com/office/drawing/2014/main" id="{AC1FF4FE-ABEB-4F4C-4A93-A4B3EC876A18}"/>
              </a:ext>
            </a:extLst>
          </p:cNvPr>
          <p:cNvSpPr>
            <a:spLocks noGrp="1" noChangeArrowheads="1"/>
          </p:cNvSpPr>
          <p:nvPr>
            <p:ph idx="1"/>
          </p:nvPr>
        </p:nvSpPr>
        <p:spPr bwMode="auto">
          <a:xfrm>
            <a:off x="6095999" y="713313"/>
            <a:ext cx="5257801" cy="54313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Arial" panose="020B0604020202020204" pitchFamily="34" charset="0"/>
              </a:rPr>
              <a:t>3. Form a Strategic Vision</a:t>
            </a:r>
            <a:r>
              <a:rPr kumimoji="0" lang="en-US" altLang="en-US" sz="2000" b="0" i="0" u="none" strike="noStrike" cap="none" normalizeH="0" baseline="0" dirty="0">
                <a:ln>
                  <a:noFill/>
                </a:ln>
                <a:effectLst/>
                <a:latin typeface="Arial" panose="020B0604020202020204" pitchFamily="34" charset="0"/>
              </a:rPr>
              <a:t> The strategy is anchored by a very clear, easy-to-understand vision: </a:t>
            </a:r>
          </a:p>
          <a:p>
            <a:pPr marL="0" marR="0" lvl="0" indent="0" defTabSz="914400" rtl="0" eaLnBrk="0" fontAlgn="base" latinLnBrk="0" hangingPunct="0">
              <a:spcBef>
                <a:spcPct val="0"/>
              </a:spcBef>
              <a:spcAft>
                <a:spcPts val="600"/>
              </a:spcAft>
              <a:buClrTx/>
              <a:buSzTx/>
              <a:buFontTx/>
              <a:buNone/>
              <a:tabLst/>
            </a:pPr>
            <a:endParaRPr lang="en-US" altLang="en-US" sz="2000" dirty="0">
              <a:latin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rPr>
              <a:t>"From park football to the world stage - a vision for a global local Wales".</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The overarching goal of this vision is to make football the most inclusive, accessible, and successful sport in Wales.</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0993208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3FE3C0F-3BA2-8C58-5C49-14F77681B8A2}"/>
              </a:ext>
            </a:extLst>
          </p:cNvPr>
          <p:cNvSpPr>
            <a:spLocks noGrp="1"/>
          </p:cNvSpPr>
          <p:nvPr>
            <p:ph type="title"/>
          </p:nvPr>
        </p:nvSpPr>
        <p:spPr>
          <a:xfrm>
            <a:off x="838200" y="713312"/>
            <a:ext cx="4038600" cy="5431376"/>
          </a:xfrm>
        </p:spPr>
        <p:txBody>
          <a:bodyPr>
            <a:normAutofit/>
          </a:bodyPr>
          <a:lstStyle/>
          <a:p>
            <a:endParaRPr lang="en-US"/>
          </a:p>
        </p:txBody>
      </p:sp>
      <p:sp>
        <p:nvSpPr>
          <p:cNvPr id="4" name="Rectangle 1">
            <a:extLst>
              <a:ext uri="{FF2B5EF4-FFF2-40B4-BE49-F238E27FC236}">
                <a16:creationId xmlns:a16="http://schemas.microsoft.com/office/drawing/2014/main" id="{9F31D932-D8EB-9BCA-336C-7665F049F9D2}"/>
              </a:ext>
            </a:extLst>
          </p:cNvPr>
          <p:cNvSpPr>
            <a:spLocks noGrp="1" noChangeArrowheads="1"/>
          </p:cNvSpPr>
          <p:nvPr>
            <p:ph idx="1"/>
          </p:nvPr>
        </p:nvSpPr>
        <p:spPr bwMode="auto">
          <a:xfrm>
            <a:off x="6095999" y="713313"/>
            <a:ext cx="5257801" cy="54313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Google Sans"/>
              </a:rPr>
              <a:t>Phase 2: Engaging and Enabling the </a:t>
            </a:r>
            <a:r>
              <a:rPr kumimoji="0" lang="en-US" altLang="en-US" sz="2000" b="1" i="0" u="none" strike="noStrike" cap="none" normalizeH="0" baseline="0" dirty="0" err="1">
                <a:ln>
                  <a:noFill/>
                </a:ln>
                <a:effectLst/>
                <a:latin typeface="Google Sans"/>
              </a:rPr>
              <a:t>Organisation</a:t>
            </a:r>
            <a:endParaRPr kumimoji="0" lang="en-US" altLang="en-US" sz="2000" b="1" i="0" u="none" strike="noStrike" cap="none" normalizeH="0" baseline="0" dirty="0">
              <a:ln>
                <a:noFill/>
              </a:ln>
              <a:effectLst/>
              <a:latin typeface="Google Sans"/>
            </a:endParaRPr>
          </a:p>
          <a:p>
            <a:pPr marL="0" marR="0" lvl="0" indent="0" defTabSz="914400" rtl="0" eaLnBrk="0" fontAlgn="base" latinLnBrk="0" hangingPunct="0">
              <a:spcBef>
                <a:spcPct val="0"/>
              </a:spcBef>
              <a:spcAft>
                <a:spcPts val="600"/>
              </a:spcAft>
              <a:buClrTx/>
              <a:buSzTx/>
              <a:buFontTx/>
              <a:buNone/>
              <a:tabLst/>
            </a:pPr>
            <a:endParaRPr kumimoji="0" lang="en-US" altLang="en-US" sz="2000" b="1" i="0" u="none" strike="noStrike" cap="none" normalizeH="0" baseline="0" dirty="0">
              <a:ln>
                <a:noFill/>
              </a:ln>
              <a:effectLst/>
              <a:latin typeface="Google Sans"/>
            </a:endParaRP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Google Sans Text"/>
              </a:rPr>
              <a:t>4. Enlist a Volunteer Army (Communicate the Vision)</a:t>
            </a:r>
            <a:r>
              <a:rPr kumimoji="0" lang="en-US" altLang="en-US" sz="2000" b="0" i="0" u="none" strike="noStrike" cap="none" normalizeH="0" baseline="0" dirty="0">
                <a:ln>
                  <a:noFill/>
                </a:ln>
                <a:effectLst/>
                <a:latin typeface="Google Sans Text"/>
              </a:rPr>
              <a:t> To ensure the vision reflects the needs of the community, the FAW engaged in extensive consultation with players, coaches, supporters, and partner organizations while developing the plan.</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Google Sans Text"/>
              </a:rPr>
              <a:t>To keep the football family engaged with the vision moving forward, they commit to communicating progress through annual reports.</a:t>
            </a: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Google Sans Tex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Google Sans Text"/>
              </a:rPr>
              <a:t>They also aim to become the most recognized bilingual sporting brand in Wales to better connect with their audience.</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7718995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B325D38-3DF6-5AC3-0321-1C07D0A54B30}"/>
              </a:ext>
            </a:extLst>
          </p:cNvPr>
          <p:cNvSpPr>
            <a:spLocks noGrp="1"/>
          </p:cNvSpPr>
          <p:nvPr>
            <p:ph type="title"/>
          </p:nvPr>
        </p:nvSpPr>
        <p:spPr>
          <a:xfrm>
            <a:off x="838200" y="713312"/>
            <a:ext cx="4038600" cy="5431376"/>
          </a:xfrm>
        </p:spPr>
        <p:txBody>
          <a:bodyPr>
            <a:normAutofit/>
          </a:bodyPr>
          <a:lstStyle/>
          <a:p>
            <a:endParaRPr lang="en-US"/>
          </a:p>
        </p:txBody>
      </p:sp>
      <p:sp>
        <p:nvSpPr>
          <p:cNvPr id="4" name="Rectangle 1">
            <a:extLst>
              <a:ext uri="{FF2B5EF4-FFF2-40B4-BE49-F238E27FC236}">
                <a16:creationId xmlns:a16="http://schemas.microsoft.com/office/drawing/2014/main" id="{3C314A67-CA84-C6FB-C661-9359890E4A86}"/>
              </a:ext>
            </a:extLst>
          </p:cNvPr>
          <p:cNvSpPr>
            <a:spLocks noGrp="1" noChangeArrowheads="1"/>
          </p:cNvSpPr>
          <p:nvPr>
            <p:ph idx="1"/>
          </p:nvPr>
        </p:nvSpPr>
        <p:spPr bwMode="auto">
          <a:xfrm>
            <a:off x="6095999" y="713313"/>
            <a:ext cx="5257801" cy="54313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Google Sans Text"/>
              </a:rPr>
              <a:t>5. Enable Action by Removing Barriers</a:t>
            </a:r>
            <a:r>
              <a:rPr kumimoji="0" lang="en-US" altLang="en-US" sz="2000" b="0" i="0" u="none" strike="noStrike" cap="none" normalizeH="0" baseline="0" dirty="0">
                <a:ln>
                  <a:noFill/>
                </a:ln>
                <a:effectLst/>
                <a:latin typeface="Google Sans Text"/>
              </a:rPr>
              <a:t> The FAW identified clear roadblocks preventing growth, such as the high cost of some facilities and the poor quality of public grass pitches.</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Google Sans Text"/>
              </a:rPr>
              <a:t>To remove these barriers, they plan to invest a minimum of F20+ million into Welsh football facilities.</a:t>
            </a: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Google Sans Tex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Google Sans Text"/>
              </a:rPr>
              <a:t>They are also redesigning activities to overcome the disruption caused by the pandemic and positioning grassroots football at the heart of the game.</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379623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C48AF9B-B0D7-493C-45A7-6D16350B66B8}"/>
              </a:ext>
            </a:extLst>
          </p:cNvPr>
          <p:cNvSpPr>
            <a:spLocks noGrp="1"/>
          </p:cNvSpPr>
          <p:nvPr>
            <p:ph type="title"/>
          </p:nvPr>
        </p:nvSpPr>
        <p:spPr>
          <a:xfrm>
            <a:off x="838200" y="713312"/>
            <a:ext cx="4038600" cy="5431376"/>
          </a:xfrm>
        </p:spPr>
        <p:txBody>
          <a:bodyPr>
            <a:normAutofit/>
          </a:bodyPr>
          <a:lstStyle/>
          <a:p>
            <a:endParaRPr lang="en-US"/>
          </a:p>
        </p:txBody>
      </p:sp>
      <p:sp>
        <p:nvSpPr>
          <p:cNvPr id="4" name="Rectangle 1">
            <a:extLst>
              <a:ext uri="{FF2B5EF4-FFF2-40B4-BE49-F238E27FC236}">
                <a16:creationId xmlns:a16="http://schemas.microsoft.com/office/drawing/2014/main" id="{F46105DD-6A0D-98DB-D752-03F2C6CDEF56}"/>
              </a:ext>
            </a:extLst>
          </p:cNvPr>
          <p:cNvSpPr>
            <a:spLocks noGrp="1" noChangeArrowheads="1"/>
          </p:cNvSpPr>
          <p:nvPr>
            <p:ph idx="1"/>
          </p:nvPr>
        </p:nvSpPr>
        <p:spPr bwMode="auto">
          <a:xfrm>
            <a:off x="6095999" y="713313"/>
            <a:ext cx="5257801" cy="54313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Arial" panose="020B0604020202020204" pitchFamily="34" charset="0"/>
              </a:rPr>
              <a:t>6. Generate Short-Term Wins</a:t>
            </a:r>
            <a:r>
              <a:rPr kumimoji="0" lang="en-US" altLang="en-US" sz="2000" b="0" i="0" u="none" strike="noStrike" cap="none" normalizeH="0" baseline="0" dirty="0">
                <a:ln>
                  <a:noFill/>
                </a:ln>
                <a:effectLst/>
                <a:latin typeface="Arial" panose="020B0604020202020204" pitchFamily="34" charset="0"/>
              </a:rPr>
              <a:t> To prove the strategy is working and maintain momentum, the FAW has outlined specific, measurable milestones to hit by 2026.</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Participation targets include reaching 120,000 registered players and 150,000 registered members.</a:t>
            </a: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Performance targets include the senior women qualifying for the UEFA Women's EURO 2025 and the senior men reaching the knockout stages of UEFA EURO 2024.</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17143029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94452FE4-1706-F8F6-47CF-18A586717C5C}"/>
              </a:ext>
            </a:extLst>
          </p:cNvPr>
          <p:cNvSpPr>
            <a:spLocks noGrp="1"/>
          </p:cNvSpPr>
          <p:nvPr>
            <p:ph type="title"/>
          </p:nvPr>
        </p:nvSpPr>
        <p:spPr>
          <a:xfrm>
            <a:off x="838200" y="713312"/>
            <a:ext cx="4038600" cy="5431376"/>
          </a:xfrm>
        </p:spPr>
        <p:txBody>
          <a:bodyPr>
            <a:normAutofit/>
          </a:bodyPr>
          <a:lstStyle/>
          <a:p>
            <a:endParaRPr lang="en-US"/>
          </a:p>
        </p:txBody>
      </p:sp>
      <p:sp>
        <p:nvSpPr>
          <p:cNvPr id="4" name="Rectangle 1">
            <a:extLst>
              <a:ext uri="{FF2B5EF4-FFF2-40B4-BE49-F238E27FC236}">
                <a16:creationId xmlns:a16="http://schemas.microsoft.com/office/drawing/2014/main" id="{50F55B4E-4486-1B30-46D4-8E19D34548E2}"/>
              </a:ext>
            </a:extLst>
          </p:cNvPr>
          <p:cNvSpPr>
            <a:spLocks noGrp="1" noChangeArrowheads="1"/>
          </p:cNvSpPr>
          <p:nvPr>
            <p:ph idx="1"/>
          </p:nvPr>
        </p:nvSpPr>
        <p:spPr bwMode="auto">
          <a:xfrm>
            <a:off x="6095999" y="713313"/>
            <a:ext cx="5257801" cy="54313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Google Sans"/>
              </a:rPr>
              <a:t>Phase 3: Implementing and Sustaining the Change</a:t>
            </a:r>
          </a:p>
          <a:p>
            <a:pPr marL="0" marR="0" lvl="0" indent="0" defTabSz="914400" rtl="0" eaLnBrk="0" fontAlgn="base" latinLnBrk="0" hangingPunct="0">
              <a:spcBef>
                <a:spcPct val="0"/>
              </a:spcBef>
              <a:spcAft>
                <a:spcPts val="600"/>
              </a:spcAft>
              <a:buClrTx/>
              <a:buSzTx/>
              <a:buFontTx/>
              <a:buNone/>
              <a:tabLst/>
            </a:pPr>
            <a:endParaRPr kumimoji="0" lang="en-US" altLang="en-US" sz="2000" b="1" i="0" u="none" strike="noStrike" cap="none" normalizeH="0" baseline="0" dirty="0">
              <a:ln>
                <a:noFill/>
              </a:ln>
              <a:effectLst/>
              <a:latin typeface="Google Sans"/>
            </a:endParaRP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Google Sans Text"/>
              </a:rPr>
              <a:t>7. Sustain Acceleration (Don't Let Up)</a:t>
            </a:r>
            <a:r>
              <a:rPr kumimoji="0" lang="en-US" altLang="en-US" sz="2000" b="0" i="0" u="none" strike="noStrike" cap="none" normalizeH="0" baseline="0" dirty="0">
                <a:ln>
                  <a:noFill/>
                </a:ln>
                <a:effectLst/>
                <a:latin typeface="Google Sans Text"/>
              </a:rPr>
              <a:t> To ensure the organization doesn't declare victory too early, the FAW commits to continuous tracking and reviewing.</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Google Sans Text"/>
              </a:rPr>
              <a:t>They are developing an "FAW Dashboard" to visualize data and monitor progress against key metrics.</a:t>
            </a:r>
          </a:p>
          <a:p>
            <a:pPr marL="0" marR="0" lvl="0" indent="0" defTabSz="914400" rtl="0" eaLnBrk="0" fontAlgn="base" latinLnBrk="0" hangingPunct="0">
              <a:spcBef>
                <a:spcPct val="0"/>
              </a:spcBef>
              <a:spcAft>
                <a:spcPts val="600"/>
              </a:spcAft>
              <a:buClrTx/>
              <a:buSzTx/>
              <a:buFontTx/>
              <a:buChar char="•"/>
              <a:tabLst/>
            </a:pPr>
            <a:endParaRPr kumimoji="0" lang="en-US" altLang="en-US" sz="2000" b="0" i="0" u="none" strike="noStrike" cap="none" normalizeH="0" baseline="0" dirty="0">
              <a:ln>
                <a:noFill/>
              </a:ln>
              <a:effectLst/>
              <a:latin typeface="Google Sans Text"/>
            </a:endParaRP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Google Sans Text"/>
              </a:rPr>
              <a:t>They are also embedding a program of continuous research and insight into their business planning to inform and evaluate key initiatives moving forward.</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4254257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0EA2D-7FC5-7276-3D6C-62D1CCA1F049}"/>
              </a:ext>
            </a:extLst>
          </p:cNvPr>
          <p:cNvSpPr>
            <a:spLocks noGrp="1"/>
          </p:cNvSpPr>
          <p:nvPr>
            <p:ph type="title"/>
          </p:nvPr>
        </p:nvSpPr>
        <p:spPr>
          <a:xfrm>
            <a:off x="1043631" y="809898"/>
            <a:ext cx="9942716" cy="1554480"/>
          </a:xfrm>
        </p:spPr>
        <p:txBody>
          <a:bodyPr anchor="ctr">
            <a:normAutofit/>
          </a:bodyPr>
          <a:lstStyle/>
          <a:p>
            <a:endParaRPr lang="en-US" sz="4800"/>
          </a:p>
        </p:txBody>
      </p:sp>
      <p:sp>
        <p:nvSpPr>
          <p:cNvPr id="4" name="Rectangle 1">
            <a:extLst>
              <a:ext uri="{FF2B5EF4-FFF2-40B4-BE49-F238E27FC236}">
                <a16:creationId xmlns:a16="http://schemas.microsoft.com/office/drawing/2014/main" id="{08419F3B-D65B-0DB0-1B91-516067F9BBA1}"/>
              </a:ext>
            </a:extLst>
          </p:cNvPr>
          <p:cNvSpPr>
            <a:spLocks noGrp="1" noChangeArrowheads="1"/>
          </p:cNvSpPr>
          <p:nvPr>
            <p:ph idx="1"/>
          </p:nvPr>
        </p:nvSpPr>
        <p:spPr bwMode="auto">
          <a:xfrm>
            <a:off x="1045028" y="2704014"/>
            <a:ext cx="9941319" cy="34381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sz="2400" b="1" i="0" u="none" strike="noStrike" cap="none" normalizeH="0" baseline="0" dirty="0">
                <a:ln>
                  <a:noFill/>
                </a:ln>
                <a:effectLst/>
                <a:latin typeface="Arial" panose="020B0604020202020204" pitchFamily="34" charset="0"/>
              </a:rPr>
              <a:t>8. Institute Change (Make it Stick)</a:t>
            </a:r>
            <a:r>
              <a:rPr kumimoji="0" lang="en-US" altLang="en-US" sz="2400" b="0" i="0" u="none" strike="noStrike" cap="none" normalizeH="0" baseline="0" dirty="0">
                <a:ln>
                  <a:noFill/>
                </a:ln>
                <a:effectLst/>
                <a:latin typeface="Arial" panose="020B0604020202020204" pitchFamily="34" charset="0"/>
              </a:rPr>
              <a:t> For the new strategic direction to become permanent, it must be woven into the fabric of Welsh football.</a:t>
            </a:r>
          </a:p>
          <a:p>
            <a:pPr marL="0" marR="0" lvl="0" indent="0" defTabSz="914400" rtl="0" eaLnBrk="0" fontAlgn="base" latinLnBrk="0" hangingPunct="0">
              <a:spcBef>
                <a:spcPct val="0"/>
              </a:spcBef>
              <a:spcAft>
                <a:spcPts val="600"/>
              </a:spcAft>
              <a:buClrTx/>
              <a:buSzTx/>
              <a:buFontTx/>
              <a:buNone/>
              <a:tabLst/>
            </a:pPr>
            <a:endParaRPr kumimoji="0" lang="en-US" altLang="en-US" sz="2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The FAW aims to achieve this by shaping the organizational culture and developing a clear plan to disseminate the core values of Welsh football.</a:t>
            </a:r>
          </a:p>
          <a:p>
            <a:pPr marL="0" marR="0" lvl="0" indent="0" defTabSz="914400" rtl="0" eaLnBrk="0" fontAlgn="base" latinLnBrk="0" hangingPunct="0">
              <a:spcBef>
                <a:spcPct val="0"/>
              </a:spcBef>
              <a:spcAft>
                <a:spcPts val="600"/>
              </a:spcAft>
              <a:buClrTx/>
              <a:buSzTx/>
              <a:buFontTx/>
              <a:buChar char="•"/>
              <a:tabLst/>
            </a:pPr>
            <a:endParaRPr kumimoji="0" lang="en-US" altLang="en-US" sz="24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sz="2400" b="0" i="0" u="none" strike="noStrike" cap="none" normalizeH="0" baseline="0" dirty="0">
                <a:ln>
                  <a:noFill/>
                </a:ln>
                <a:effectLst/>
                <a:latin typeface="Arial" panose="020B0604020202020204" pitchFamily="34" charset="0"/>
              </a:rPr>
              <a:t>These fundamental values—Excellence, Family, and Respect—are intended to guide all aspects of their work and serve as an example for the entire Welsh football family.</a:t>
            </a:r>
          </a:p>
          <a:p>
            <a:pPr marL="0" marR="0" lvl="0" indent="0" defTabSz="914400" rtl="0" eaLnBrk="0" fontAlgn="base" latinLnBrk="0" hangingPunct="0">
              <a:spcBef>
                <a:spcPct val="0"/>
              </a:spcBef>
              <a:spcAft>
                <a:spcPts val="600"/>
              </a:spcAft>
              <a:buClrTx/>
              <a:buSzTx/>
              <a:buFontTx/>
              <a:buNone/>
              <a:tabLst/>
            </a:pPr>
            <a:endParaRPr kumimoji="0" lang="en-US" altLang="en-US" sz="2400" b="0" i="0" u="none" strike="noStrike" cap="none" normalizeH="0" baseline="0" dirty="0">
              <a:ln>
                <a:noFill/>
              </a:ln>
              <a:effectLst/>
              <a:latin typeface="Arial" panose="020B0604020202020204" pitchFamily="34" charset="0"/>
            </a:endParaRP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0887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48</TotalTime>
  <Words>2415</Words>
  <Application>Microsoft Macintosh PowerPoint</Application>
  <PresentationFormat>Widescreen</PresentationFormat>
  <Paragraphs>153</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Aptos</vt:lpstr>
      <vt:lpstr>Aptos Display</vt:lpstr>
      <vt:lpstr>Arial</vt:lpstr>
      <vt:lpstr>Google Sans</vt:lpstr>
      <vt:lpstr>Google Sans Text</vt:lpstr>
      <vt:lpstr>Office Theme</vt:lpstr>
      <vt:lpstr>Strategic Management Process</vt:lpstr>
      <vt:lpstr>1. Internal and External Analysis</vt:lpstr>
      <vt:lpstr>PowerPoint Presentation</vt:lpstr>
      <vt:lpstr>PowerPoint Presentation</vt:lpstr>
      <vt:lpstr>2. Establish Strategic Direction</vt:lpstr>
      <vt:lpstr>PowerPoint Presentation</vt:lpstr>
      <vt:lpstr>3. Strategy Implementation</vt:lpstr>
      <vt:lpstr>PowerPoint Presentation</vt:lpstr>
      <vt:lpstr>4. Change Process</vt:lpstr>
      <vt:lpstr>PowerPoint Presentation</vt:lpstr>
      <vt:lpstr>Task: </vt:lpstr>
      <vt:lpstr>Case study (Lets Imagine….) </vt:lpstr>
      <vt:lpstr>1. Internal and External Analysis (Scouting the landscape)</vt:lpstr>
      <vt:lpstr>PowerPoint Presentation</vt:lpstr>
      <vt:lpstr>2. Establish Strategic Direction (Setting the playbook)</vt:lpstr>
      <vt:lpstr>PowerPoint Presentation</vt:lpstr>
      <vt:lpstr>3. Strategy Implementation (Executing the game plan)</vt:lpstr>
      <vt:lpstr>PowerPoint Presentation</vt:lpstr>
      <vt:lpstr>4. Change Process (Managing the locker room and the fans)</vt:lpstr>
      <vt:lpstr>PowerPoint Presentation</vt:lpstr>
      <vt:lpstr>Kotter’s 8-Step Process</vt:lpstr>
      <vt:lpstr>2. Build a Guiding Coalition</vt:lpstr>
      <vt:lpstr>3. Form a Strategic Vision</vt:lpstr>
      <vt:lpstr>Phase 2: Engaging and Enabling the Organization</vt:lpstr>
      <vt:lpstr>5. Enable Action by Removing Barriers</vt:lpstr>
      <vt:lpstr>6. Generate Short-Term Wins</vt:lpstr>
      <vt:lpstr>Phase 3: Implementing and Sustaining the Change</vt:lpstr>
      <vt:lpstr>8. Institute Change (Make it Stick)</vt:lpstr>
      <vt:lpstr>Kotter’s 8-Step Process to the FAW’s 2021-2026 Strategic Plan (If we were to apply…guide)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Prosser</dc:creator>
  <cp:lastModifiedBy>James Prosser</cp:lastModifiedBy>
  <cp:revision>1</cp:revision>
  <dcterms:created xsi:type="dcterms:W3CDTF">2026-03-20T05:56:14Z</dcterms:created>
  <dcterms:modified xsi:type="dcterms:W3CDTF">2026-03-20T06:45:03Z</dcterms:modified>
</cp:coreProperties>
</file>