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81" r:id="rId3"/>
    <p:sldId id="296" r:id="rId4"/>
    <p:sldId id="283" r:id="rId5"/>
    <p:sldId id="282" r:id="rId6"/>
    <p:sldId id="259" r:id="rId7"/>
    <p:sldId id="274" r:id="rId8"/>
    <p:sldId id="284" r:id="rId9"/>
    <p:sldId id="285" r:id="rId10"/>
    <p:sldId id="316" r:id="rId11"/>
    <p:sldId id="310" r:id="rId12"/>
    <p:sldId id="275" r:id="rId13"/>
    <p:sldId id="320" r:id="rId14"/>
    <p:sldId id="314" r:id="rId15"/>
    <p:sldId id="313" r:id="rId16"/>
    <p:sldId id="317" r:id="rId17"/>
    <p:sldId id="318" r:id="rId18"/>
    <p:sldId id="319" r:id="rId19"/>
    <p:sldId id="315" r:id="rId20"/>
    <p:sldId id="311" r:id="rId21"/>
    <p:sldId id="305" r:id="rId22"/>
    <p:sldId id="306" r:id="rId23"/>
    <p:sldId id="321" r:id="rId24"/>
    <p:sldId id="27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84"/>
    <p:restoredTop sz="82555"/>
  </p:normalViewPr>
  <p:slideViewPr>
    <p:cSldViewPr snapToGrid="0">
      <p:cViewPr varScale="1">
        <p:scale>
          <a:sx n="78" d="100"/>
          <a:sy n="78" d="100"/>
        </p:scale>
        <p:origin x="17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42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F0342F-21F2-465A-9764-FD03E8CEB2FC}" type="doc">
      <dgm:prSet loTypeId="urn:microsoft.com/office/officeart/2005/8/layout/vList2" loCatId="list" qsTypeId="urn:microsoft.com/office/officeart/2005/8/quickstyle/simple1#2813" qsCatId="simple" csTypeId="urn:microsoft.com/office/officeart/2005/8/colors/colorful2#426" csCatId="colorful" phldr="1"/>
      <dgm:spPr/>
      <dgm:t>
        <a:bodyPr/>
        <a:lstStyle/>
        <a:p>
          <a:endParaRPr lang="en-US"/>
        </a:p>
      </dgm:t>
    </dgm:pt>
    <dgm:pt modelId="{2F08DE7D-652C-4EF0-BD01-06B7F5DE3189}">
      <dgm:prSet/>
      <dgm:spPr/>
      <dgm:t>
        <a:bodyPr/>
        <a:lstStyle/>
        <a:p>
          <a:r>
            <a:rPr lang="en-GB"/>
            <a:t>• Why ontology matters to artists and designers</a:t>
          </a:r>
          <a:endParaRPr lang="en-US"/>
        </a:p>
      </dgm:t>
    </dgm:pt>
    <dgm:pt modelId="{E5D0EA63-029C-4D16-AEDB-9CB1EFEE5EA0}" type="parTrans" cxnId="{2A287AA2-352D-4A62-B4D4-645041D24AC7}">
      <dgm:prSet/>
      <dgm:spPr/>
      <dgm:t>
        <a:bodyPr/>
        <a:lstStyle/>
        <a:p>
          <a:endParaRPr lang="en-US"/>
        </a:p>
      </dgm:t>
    </dgm:pt>
    <dgm:pt modelId="{157BEC4E-FEC7-4D1F-8616-D2EF17E733C2}" type="sibTrans" cxnId="{2A287AA2-352D-4A62-B4D4-645041D24AC7}">
      <dgm:prSet/>
      <dgm:spPr/>
      <dgm:t>
        <a:bodyPr/>
        <a:lstStyle/>
        <a:p>
          <a:endParaRPr lang="en-US"/>
        </a:p>
      </dgm:t>
    </dgm:pt>
    <dgm:pt modelId="{75ECB145-474D-4681-8250-F665E9DE116D}">
      <dgm:prSet/>
      <dgm:spPr/>
      <dgm:t>
        <a:bodyPr/>
        <a:lstStyle/>
        <a:p>
          <a:r>
            <a:rPr lang="en-GB"/>
            <a:t>• How creative work makes assumptions about reality</a:t>
          </a:r>
          <a:endParaRPr lang="en-US"/>
        </a:p>
      </dgm:t>
    </dgm:pt>
    <dgm:pt modelId="{6817F5B2-1049-4F60-8025-BAC89E50F7B1}" type="parTrans" cxnId="{33909D8B-A8A0-40DF-A6F0-3218B1A148A9}">
      <dgm:prSet/>
      <dgm:spPr/>
      <dgm:t>
        <a:bodyPr/>
        <a:lstStyle/>
        <a:p>
          <a:endParaRPr lang="en-US"/>
        </a:p>
      </dgm:t>
    </dgm:pt>
    <dgm:pt modelId="{CABC12B6-D32B-4E4B-8FFD-35E6A7B0DE7B}" type="sibTrans" cxnId="{33909D8B-A8A0-40DF-A6F0-3218B1A148A9}">
      <dgm:prSet/>
      <dgm:spPr/>
      <dgm:t>
        <a:bodyPr/>
        <a:lstStyle/>
        <a:p>
          <a:endParaRPr lang="en-US"/>
        </a:p>
      </dgm:t>
    </dgm:pt>
    <dgm:pt modelId="{81E94005-0DEE-492E-93AE-52F0DF1E308A}">
      <dgm:prSet/>
      <dgm:spPr/>
      <dgm:t>
        <a:bodyPr/>
        <a:lstStyle/>
        <a:p>
          <a:r>
            <a:rPr lang="en-GB" dirty="0"/>
            <a:t>• Applying ontology to your work</a:t>
          </a:r>
          <a:endParaRPr lang="en-US" dirty="0"/>
        </a:p>
      </dgm:t>
    </dgm:pt>
    <dgm:pt modelId="{13BC89BD-2BF5-449D-B2BC-5D9BF9470823}" type="parTrans" cxnId="{0544FE54-3EB9-41B8-8E55-9B3CA2BE9C95}">
      <dgm:prSet/>
      <dgm:spPr/>
      <dgm:t>
        <a:bodyPr/>
        <a:lstStyle/>
        <a:p>
          <a:endParaRPr lang="en-US"/>
        </a:p>
      </dgm:t>
    </dgm:pt>
    <dgm:pt modelId="{E1B688DC-4529-428E-8276-8FA31ED3BF08}" type="sibTrans" cxnId="{0544FE54-3EB9-41B8-8E55-9B3CA2BE9C95}">
      <dgm:prSet/>
      <dgm:spPr/>
      <dgm:t>
        <a:bodyPr/>
        <a:lstStyle/>
        <a:p>
          <a:endParaRPr lang="en-US"/>
        </a:p>
      </dgm:t>
    </dgm:pt>
    <dgm:pt modelId="{4D195968-C9CC-764F-A6FB-3FE71822D4E6}" type="pres">
      <dgm:prSet presAssocID="{74F0342F-21F2-465A-9764-FD03E8CEB2FC}" presName="linear" presStyleCnt="0">
        <dgm:presLayoutVars>
          <dgm:animLvl val="lvl"/>
          <dgm:resizeHandles val="exact"/>
        </dgm:presLayoutVars>
      </dgm:prSet>
      <dgm:spPr/>
    </dgm:pt>
    <dgm:pt modelId="{A42B00AD-AA62-5942-A534-8537AD747A62}" type="pres">
      <dgm:prSet presAssocID="{2F08DE7D-652C-4EF0-BD01-06B7F5DE318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EC66698-DA1F-E543-AEFE-FDF57B3F6955}" type="pres">
      <dgm:prSet presAssocID="{157BEC4E-FEC7-4D1F-8616-D2EF17E733C2}" presName="spacer" presStyleCnt="0"/>
      <dgm:spPr/>
    </dgm:pt>
    <dgm:pt modelId="{36B3C60B-A523-D44E-87C0-41C1AC49C22A}" type="pres">
      <dgm:prSet presAssocID="{75ECB145-474D-4681-8250-F665E9DE11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B3FF00C-109E-E848-B098-8E4316B4D7D7}" type="pres">
      <dgm:prSet presAssocID="{CABC12B6-D32B-4E4B-8FFD-35E6A7B0DE7B}" presName="spacer" presStyleCnt="0"/>
      <dgm:spPr/>
    </dgm:pt>
    <dgm:pt modelId="{7D148271-B0C1-DC47-B89C-5A0C12D860E2}" type="pres">
      <dgm:prSet presAssocID="{81E94005-0DEE-492E-93AE-52F0DF1E30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A4EFE06-8EC8-604A-994D-5063B8A4A6B2}" type="presOf" srcId="{81E94005-0DEE-492E-93AE-52F0DF1E308A}" destId="{7D148271-B0C1-DC47-B89C-5A0C12D860E2}" srcOrd="0" destOrd="0" presId="urn:microsoft.com/office/officeart/2005/8/layout/vList2"/>
    <dgm:cxn modelId="{18743430-ABD4-8044-BCBE-FB895582E747}" type="presOf" srcId="{74F0342F-21F2-465A-9764-FD03E8CEB2FC}" destId="{4D195968-C9CC-764F-A6FB-3FE71822D4E6}" srcOrd="0" destOrd="0" presId="urn:microsoft.com/office/officeart/2005/8/layout/vList2"/>
    <dgm:cxn modelId="{0544FE54-3EB9-41B8-8E55-9B3CA2BE9C95}" srcId="{74F0342F-21F2-465A-9764-FD03E8CEB2FC}" destId="{81E94005-0DEE-492E-93AE-52F0DF1E308A}" srcOrd="2" destOrd="0" parTransId="{13BC89BD-2BF5-449D-B2BC-5D9BF9470823}" sibTransId="{E1B688DC-4529-428E-8276-8FA31ED3BF08}"/>
    <dgm:cxn modelId="{33909D8B-A8A0-40DF-A6F0-3218B1A148A9}" srcId="{74F0342F-21F2-465A-9764-FD03E8CEB2FC}" destId="{75ECB145-474D-4681-8250-F665E9DE116D}" srcOrd="1" destOrd="0" parTransId="{6817F5B2-1049-4F60-8025-BAC89E50F7B1}" sibTransId="{CABC12B6-D32B-4E4B-8FFD-35E6A7B0DE7B}"/>
    <dgm:cxn modelId="{271E4D90-2347-8C46-B88E-7C7F679E888F}" type="presOf" srcId="{75ECB145-474D-4681-8250-F665E9DE116D}" destId="{36B3C60B-A523-D44E-87C0-41C1AC49C22A}" srcOrd="0" destOrd="0" presId="urn:microsoft.com/office/officeart/2005/8/layout/vList2"/>
    <dgm:cxn modelId="{2A287AA2-352D-4A62-B4D4-645041D24AC7}" srcId="{74F0342F-21F2-465A-9764-FD03E8CEB2FC}" destId="{2F08DE7D-652C-4EF0-BD01-06B7F5DE3189}" srcOrd="0" destOrd="0" parTransId="{E5D0EA63-029C-4D16-AEDB-9CB1EFEE5EA0}" sibTransId="{157BEC4E-FEC7-4D1F-8616-D2EF17E733C2}"/>
    <dgm:cxn modelId="{1CD02ADC-20F4-1940-AB2D-576F83C4C24A}" type="presOf" srcId="{2F08DE7D-652C-4EF0-BD01-06B7F5DE3189}" destId="{A42B00AD-AA62-5942-A534-8537AD747A62}" srcOrd="0" destOrd="0" presId="urn:microsoft.com/office/officeart/2005/8/layout/vList2"/>
    <dgm:cxn modelId="{E8F92CD8-B346-AF4E-9806-4F22D36DD8B0}" type="presParOf" srcId="{4D195968-C9CC-764F-A6FB-3FE71822D4E6}" destId="{A42B00AD-AA62-5942-A534-8537AD747A62}" srcOrd="0" destOrd="0" presId="urn:microsoft.com/office/officeart/2005/8/layout/vList2"/>
    <dgm:cxn modelId="{196ECE35-D90A-5240-B459-F54B6F5A5398}" type="presParOf" srcId="{4D195968-C9CC-764F-A6FB-3FE71822D4E6}" destId="{3EC66698-DA1F-E543-AEFE-FDF57B3F6955}" srcOrd="1" destOrd="0" presId="urn:microsoft.com/office/officeart/2005/8/layout/vList2"/>
    <dgm:cxn modelId="{8EC940D4-8864-DF48-9280-4B60DEEEF92C}" type="presParOf" srcId="{4D195968-C9CC-764F-A6FB-3FE71822D4E6}" destId="{36B3C60B-A523-D44E-87C0-41C1AC49C22A}" srcOrd="2" destOrd="0" presId="urn:microsoft.com/office/officeart/2005/8/layout/vList2"/>
    <dgm:cxn modelId="{D5DB2EF5-9F37-794F-A878-3EBCE6539678}" type="presParOf" srcId="{4D195968-C9CC-764F-A6FB-3FE71822D4E6}" destId="{5B3FF00C-109E-E848-B098-8E4316B4D7D7}" srcOrd="3" destOrd="0" presId="urn:microsoft.com/office/officeart/2005/8/layout/vList2"/>
    <dgm:cxn modelId="{EE886A52-64C9-B045-8534-5690F979F791}" type="presParOf" srcId="{4D195968-C9CC-764F-A6FB-3FE71822D4E6}" destId="{7D148271-B0C1-DC47-B89C-5A0C12D860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453E9C-24A9-48E5-A960-2FD41BDB42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FECA28-4CC5-4148-A17C-7A293DD08C92}">
      <dgm:prSet/>
      <dgm:spPr/>
      <dgm:t>
        <a:bodyPr/>
        <a:lstStyle/>
        <a:p>
          <a:r>
            <a:rPr lang="en-GB"/>
            <a:t>Start with a big question about the future.</a:t>
          </a:r>
          <a:endParaRPr lang="en-US"/>
        </a:p>
      </dgm:t>
    </dgm:pt>
    <dgm:pt modelId="{CD686E3E-B5B5-41C1-A7EF-7B89ED162F71}" type="parTrans" cxnId="{E22B38CF-AD4F-4430-807B-EC96ECF81325}">
      <dgm:prSet/>
      <dgm:spPr/>
      <dgm:t>
        <a:bodyPr/>
        <a:lstStyle/>
        <a:p>
          <a:endParaRPr lang="en-US"/>
        </a:p>
      </dgm:t>
    </dgm:pt>
    <dgm:pt modelId="{372ABB40-7AE7-4E39-B91F-52015A609E99}" type="sibTrans" cxnId="{E22B38CF-AD4F-4430-807B-EC96ECF81325}">
      <dgm:prSet/>
      <dgm:spPr/>
      <dgm:t>
        <a:bodyPr/>
        <a:lstStyle/>
        <a:p>
          <a:endParaRPr lang="en-US"/>
        </a:p>
      </dgm:t>
    </dgm:pt>
    <dgm:pt modelId="{1D402CB7-51F0-459D-A230-E7A95841EA2E}">
      <dgm:prSet/>
      <dgm:spPr/>
      <dgm:t>
        <a:bodyPr/>
        <a:lstStyle/>
        <a:p>
          <a:r>
            <a:rPr lang="en-GB"/>
            <a:t>Find one everyday situation in which that future becomes visible.</a:t>
          </a:r>
          <a:endParaRPr lang="en-US"/>
        </a:p>
      </dgm:t>
    </dgm:pt>
    <dgm:pt modelId="{67EE8696-F4FA-497E-B3A7-23C314B08988}" type="parTrans" cxnId="{21B97513-720F-4516-B26A-D3A676D86876}">
      <dgm:prSet/>
      <dgm:spPr/>
      <dgm:t>
        <a:bodyPr/>
        <a:lstStyle/>
        <a:p>
          <a:endParaRPr lang="en-US"/>
        </a:p>
      </dgm:t>
    </dgm:pt>
    <dgm:pt modelId="{BF4B1663-0749-46C2-9A97-3019C0121A66}" type="sibTrans" cxnId="{21B97513-720F-4516-B26A-D3A676D86876}">
      <dgm:prSet/>
      <dgm:spPr/>
      <dgm:t>
        <a:bodyPr/>
        <a:lstStyle/>
        <a:p>
          <a:endParaRPr lang="en-US"/>
        </a:p>
      </dgm:t>
    </dgm:pt>
    <dgm:pt modelId="{BFA6FC93-7D41-428A-80C3-91EA95A3B8AB}">
      <dgm:prSet/>
      <dgm:spPr/>
      <dgm:t>
        <a:bodyPr/>
        <a:lstStyle/>
        <a:p>
          <a:r>
            <a:rPr lang="en-GB"/>
            <a:t>Design something that allows us to encounter that situation.</a:t>
          </a:r>
          <a:endParaRPr lang="en-US"/>
        </a:p>
      </dgm:t>
    </dgm:pt>
    <dgm:pt modelId="{FF234D19-E142-4C52-BE14-071DCEFBAA5C}" type="parTrans" cxnId="{8C5C428E-5323-42FB-8535-6962792DEBDF}">
      <dgm:prSet/>
      <dgm:spPr/>
      <dgm:t>
        <a:bodyPr/>
        <a:lstStyle/>
        <a:p>
          <a:endParaRPr lang="en-US"/>
        </a:p>
      </dgm:t>
    </dgm:pt>
    <dgm:pt modelId="{3CA99052-2545-4C08-91A3-9EB7C4F791C8}" type="sibTrans" cxnId="{8C5C428E-5323-42FB-8535-6962792DEBDF}">
      <dgm:prSet/>
      <dgm:spPr/>
      <dgm:t>
        <a:bodyPr/>
        <a:lstStyle/>
        <a:p>
          <a:endParaRPr lang="en-US"/>
        </a:p>
      </dgm:t>
    </dgm:pt>
    <dgm:pt modelId="{B162B97D-028D-4F90-A9C4-3DDDC07B5828}">
      <dgm:prSet/>
      <dgm:spPr/>
      <dgm:t>
        <a:bodyPr/>
        <a:lstStyle/>
        <a:p>
          <a:r>
            <a:rPr lang="en-GB" dirty="0"/>
            <a:t>Then ask: What does this make us think about the world we live in today?</a:t>
          </a:r>
          <a:endParaRPr lang="en-US" dirty="0"/>
        </a:p>
      </dgm:t>
    </dgm:pt>
    <dgm:pt modelId="{42EA3FAF-133C-4020-9C86-719A51D38926}" type="parTrans" cxnId="{47373074-A667-4E7C-89E3-89EB9F673321}">
      <dgm:prSet/>
      <dgm:spPr/>
      <dgm:t>
        <a:bodyPr/>
        <a:lstStyle/>
        <a:p>
          <a:endParaRPr lang="en-US"/>
        </a:p>
      </dgm:t>
    </dgm:pt>
    <dgm:pt modelId="{D25E8492-1A56-4C7C-8E4F-53325736E4B8}" type="sibTrans" cxnId="{47373074-A667-4E7C-89E3-89EB9F673321}">
      <dgm:prSet/>
      <dgm:spPr/>
      <dgm:t>
        <a:bodyPr/>
        <a:lstStyle/>
        <a:p>
          <a:endParaRPr lang="en-US"/>
        </a:p>
      </dgm:t>
    </dgm:pt>
    <dgm:pt modelId="{326DE7FD-C469-4FD0-8E31-5C269510C6AB}" type="pres">
      <dgm:prSet presAssocID="{D9453E9C-24A9-48E5-A960-2FD41BDB420D}" presName="root" presStyleCnt="0">
        <dgm:presLayoutVars>
          <dgm:dir/>
          <dgm:resizeHandles val="exact"/>
        </dgm:presLayoutVars>
      </dgm:prSet>
      <dgm:spPr/>
    </dgm:pt>
    <dgm:pt modelId="{EDE2F827-F2FE-455E-B3C6-1C6B189B3AD5}" type="pres">
      <dgm:prSet presAssocID="{EEFECA28-4CC5-4148-A17C-7A293DD08C92}" presName="compNode" presStyleCnt="0"/>
      <dgm:spPr/>
    </dgm:pt>
    <dgm:pt modelId="{8701E37E-A0F7-4127-A74F-AC573C569FED}" type="pres">
      <dgm:prSet presAssocID="{EEFECA28-4CC5-4148-A17C-7A293DD08C92}" presName="bgRect" presStyleLbl="bgShp" presStyleIdx="0" presStyleCnt="4"/>
      <dgm:spPr/>
    </dgm:pt>
    <dgm:pt modelId="{F52B6412-7CEE-4C8B-8302-238EFBF5937C}" type="pres">
      <dgm:prSet presAssocID="{EEFECA28-4CC5-4148-A17C-7A293DD08C9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952BA7F-2503-49C7-AD32-413CAEAF952D}" type="pres">
      <dgm:prSet presAssocID="{EEFECA28-4CC5-4148-A17C-7A293DD08C92}" presName="spaceRect" presStyleCnt="0"/>
      <dgm:spPr/>
    </dgm:pt>
    <dgm:pt modelId="{DDF22090-0E43-45DD-A118-2E43238ACDBD}" type="pres">
      <dgm:prSet presAssocID="{EEFECA28-4CC5-4148-A17C-7A293DD08C92}" presName="parTx" presStyleLbl="revTx" presStyleIdx="0" presStyleCnt="4">
        <dgm:presLayoutVars>
          <dgm:chMax val="0"/>
          <dgm:chPref val="0"/>
        </dgm:presLayoutVars>
      </dgm:prSet>
      <dgm:spPr/>
    </dgm:pt>
    <dgm:pt modelId="{7AFF990D-8CD8-4226-AD2B-72273A9A0514}" type="pres">
      <dgm:prSet presAssocID="{372ABB40-7AE7-4E39-B91F-52015A609E99}" presName="sibTrans" presStyleCnt="0"/>
      <dgm:spPr/>
    </dgm:pt>
    <dgm:pt modelId="{F6B2272F-197A-41BB-804A-13CA789E4442}" type="pres">
      <dgm:prSet presAssocID="{1D402CB7-51F0-459D-A230-E7A95841EA2E}" presName="compNode" presStyleCnt="0"/>
      <dgm:spPr/>
    </dgm:pt>
    <dgm:pt modelId="{EA816D7B-ADA9-434B-B06B-0704623C6D75}" type="pres">
      <dgm:prSet presAssocID="{1D402CB7-51F0-459D-A230-E7A95841EA2E}" presName="bgRect" presStyleLbl="bgShp" presStyleIdx="1" presStyleCnt="4"/>
      <dgm:spPr/>
    </dgm:pt>
    <dgm:pt modelId="{6DB40D96-6F21-4CB7-B9B8-64105AA58DC9}" type="pres">
      <dgm:prSet presAssocID="{1D402CB7-51F0-459D-A230-E7A95841EA2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767A470-75B4-419E-9D27-D0EF915DE394}" type="pres">
      <dgm:prSet presAssocID="{1D402CB7-51F0-459D-A230-E7A95841EA2E}" presName="spaceRect" presStyleCnt="0"/>
      <dgm:spPr/>
    </dgm:pt>
    <dgm:pt modelId="{8FD1D520-986B-4F58-954A-9F413C3CE617}" type="pres">
      <dgm:prSet presAssocID="{1D402CB7-51F0-459D-A230-E7A95841EA2E}" presName="parTx" presStyleLbl="revTx" presStyleIdx="1" presStyleCnt="4">
        <dgm:presLayoutVars>
          <dgm:chMax val="0"/>
          <dgm:chPref val="0"/>
        </dgm:presLayoutVars>
      </dgm:prSet>
      <dgm:spPr/>
    </dgm:pt>
    <dgm:pt modelId="{FB762CD9-94DA-4763-BEF5-CA41803D33A0}" type="pres">
      <dgm:prSet presAssocID="{BF4B1663-0749-46C2-9A97-3019C0121A66}" presName="sibTrans" presStyleCnt="0"/>
      <dgm:spPr/>
    </dgm:pt>
    <dgm:pt modelId="{52B1A31B-57D1-4E7D-B892-FCF2079D3429}" type="pres">
      <dgm:prSet presAssocID="{BFA6FC93-7D41-428A-80C3-91EA95A3B8AB}" presName="compNode" presStyleCnt="0"/>
      <dgm:spPr/>
    </dgm:pt>
    <dgm:pt modelId="{9A2DAED9-45A3-48C0-9F04-7D10D78C60A8}" type="pres">
      <dgm:prSet presAssocID="{BFA6FC93-7D41-428A-80C3-91EA95A3B8AB}" presName="bgRect" presStyleLbl="bgShp" presStyleIdx="2" presStyleCnt="4"/>
      <dgm:spPr/>
    </dgm:pt>
    <dgm:pt modelId="{642A11CD-A259-4046-8A14-03A30E64BE06}" type="pres">
      <dgm:prSet presAssocID="{BFA6FC93-7D41-428A-80C3-91EA95A3B8A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2C3F9A5-D034-4F40-ADED-BB3EDD833471}" type="pres">
      <dgm:prSet presAssocID="{BFA6FC93-7D41-428A-80C3-91EA95A3B8AB}" presName="spaceRect" presStyleCnt="0"/>
      <dgm:spPr/>
    </dgm:pt>
    <dgm:pt modelId="{4446B32D-7A99-403F-A712-26939929232E}" type="pres">
      <dgm:prSet presAssocID="{BFA6FC93-7D41-428A-80C3-91EA95A3B8AB}" presName="parTx" presStyleLbl="revTx" presStyleIdx="2" presStyleCnt="4">
        <dgm:presLayoutVars>
          <dgm:chMax val="0"/>
          <dgm:chPref val="0"/>
        </dgm:presLayoutVars>
      </dgm:prSet>
      <dgm:spPr/>
    </dgm:pt>
    <dgm:pt modelId="{AF1442AA-9A22-48CF-96DE-8A937B0FC0C4}" type="pres">
      <dgm:prSet presAssocID="{3CA99052-2545-4C08-91A3-9EB7C4F791C8}" presName="sibTrans" presStyleCnt="0"/>
      <dgm:spPr/>
    </dgm:pt>
    <dgm:pt modelId="{87E9BE4E-8878-4E7D-9888-2A30F5D3EDC9}" type="pres">
      <dgm:prSet presAssocID="{B162B97D-028D-4F90-A9C4-3DDDC07B5828}" presName="compNode" presStyleCnt="0"/>
      <dgm:spPr/>
    </dgm:pt>
    <dgm:pt modelId="{93C5DC68-ACE3-4964-9970-018B57427B4F}" type="pres">
      <dgm:prSet presAssocID="{B162B97D-028D-4F90-A9C4-3DDDC07B5828}" presName="bgRect" presStyleLbl="bgShp" presStyleIdx="3" presStyleCnt="4"/>
      <dgm:spPr/>
    </dgm:pt>
    <dgm:pt modelId="{38EA0691-4033-4F6F-9891-494479A4BEFD}" type="pres">
      <dgm:prSet presAssocID="{B162B97D-028D-4F90-A9C4-3DDDC07B582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DC0D791-C35E-4B6B-93B3-C91D9A713910}" type="pres">
      <dgm:prSet presAssocID="{B162B97D-028D-4F90-A9C4-3DDDC07B5828}" presName="spaceRect" presStyleCnt="0"/>
      <dgm:spPr/>
    </dgm:pt>
    <dgm:pt modelId="{8807C71A-DEC5-486E-88D7-EA4E91901893}" type="pres">
      <dgm:prSet presAssocID="{B162B97D-028D-4F90-A9C4-3DDDC07B582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B97513-720F-4516-B26A-D3A676D86876}" srcId="{D9453E9C-24A9-48E5-A960-2FD41BDB420D}" destId="{1D402CB7-51F0-459D-A230-E7A95841EA2E}" srcOrd="1" destOrd="0" parTransId="{67EE8696-F4FA-497E-B3A7-23C314B08988}" sibTransId="{BF4B1663-0749-46C2-9A97-3019C0121A66}"/>
    <dgm:cxn modelId="{3F3CB92C-ED6D-4A51-957E-40B6239E3D27}" type="presOf" srcId="{EEFECA28-4CC5-4148-A17C-7A293DD08C92}" destId="{DDF22090-0E43-45DD-A118-2E43238ACDBD}" srcOrd="0" destOrd="0" presId="urn:microsoft.com/office/officeart/2018/2/layout/IconVerticalSolidList"/>
    <dgm:cxn modelId="{E0FA7C35-0A12-4216-96C7-F16930F58E43}" type="presOf" srcId="{B162B97D-028D-4F90-A9C4-3DDDC07B5828}" destId="{8807C71A-DEC5-486E-88D7-EA4E91901893}" srcOrd="0" destOrd="0" presId="urn:microsoft.com/office/officeart/2018/2/layout/IconVerticalSolidList"/>
    <dgm:cxn modelId="{47373074-A667-4E7C-89E3-89EB9F673321}" srcId="{D9453E9C-24A9-48E5-A960-2FD41BDB420D}" destId="{B162B97D-028D-4F90-A9C4-3DDDC07B5828}" srcOrd="3" destOrd="0" parTransId="{42EA3FAF-133C-4020-9C86-719A51D38926}" sibTransId="{D25E8492-1A56-4C7C-8E4F-53325736E4B8}"/>
    <dgm:cxn modelId="{8C5C428E-5323-42FB-8535-6962792DEBDF}" srcId="{D9453E9C-24A9-48E5-A960-2FD41BDB420D}" destId="{BFA6FC93-7D41-428A-80C3-91EA95A3B8AB}" srcOrd="2" destOrd="0" parTransId="{FF234D19-E142-4C52-BE14-071DCEFBAA5C}" sibTransId="{3CA99052-2545-4C08-91A3-9EB7C4F791C8}"/>
    <dgm:cxn modelId="{4B08A499-9000-4784-B344-BA57831457BC}" type="presOf" srcId="{BFA6FC93-7D41-428A-80C3-91EA95A3B8AB}" destId="{4446B32D-7A99-403F-A712-26939929232E}" srcOrd="0" destOrd="0" presId="urn:microsoft.com/office/officeart/2018/2/layout/IconVerticalSolidList"/>
    <dgm:cxn modelId="{E22B38CF-AD4F-4430-807B-EC96ECF81325}" srcId="{D9453E9C-24A9-48E5-A960-2FD41BDB420D}" destId="{EEFECA28-4CC5-4148-A17C-7A293DD08C92}" srcOrd="0" destOrd="0" parTransId="{CD686E3E-B5B5-41C1-A7EF-7B89ED162F71}" sibTransId="{372ABB40-7AE7-4E39-B91F-52015A609E99}"/>
    <dgm:cxn modelId="{7E008EDF-E33E-4B60-94CA-3A5CACCEEC04}" type="presOf" srcId="{D9453E9C-24A9-48E5-A960-2FD41BDB420D}" destId="{326DE7FD-C469-4FD0-8E31-5C269510C6AB}" srcOrd="0" destOrd="0" presId="urn:microsoft.com/office/officeart/2018/2/layout/IconVerticalSolidList"/>
    <dgm:cxn modelId="{6384BAEC-D733-43F6-A19F-79B4763BE7B6}" type="presOf" srcId="{1D402CB7-51F0-459D-A230-E7A95841EA2E}" destId="{8FD1D520-986B-4F58-954A-9F413C3CE617}" srcOrd="0" destOrd="0" presId="urn:microsoft.com/office/officeart/2018/2/layout/IconVerticalSolidList"/>
    <dgm:cxn modelId="{2EF3421B-9FD2-49AC-9510-5D1231C9A91D}" type="presParOf" srcId="{326DE7FD-C469-4FD0-8E31-5C269510C6AB}" destId="{EDE2F827-F2FE-455E-B3C6-1C6B189B3AD5}" srcOrd="0" destOrd="0" presId="urn:microsoft.com/office/officeart/2018/2/layout/IconVerticalSolidList"/>
    <dgm:cxn modelId="{8FFE172C-E2B6-4B97-94E3-E4F01A7AA9DF}" type="presParOf" srcId="{EDE2F827-F2FE-455E-B3C6-1C6B189B3AD5}" destId="{8701E37E-A0F7-4127-A74F-AC573C569FED}" srcOrd="0" destOrd="0" presId="urn:microsoft.com/office/officeart/2018/2/layout/IconVerticalSolidList"/>
    <dgm:cxn modelId="{53E45177-F947-4F87-8FBE-DD8C35072B8F}" type="presParOf" srcId="{EDE2F827-F2FE-455E-B3C6-1C6B189B3AD5}" destId="{F52B6412-7CEE-4C8B-8302-238EFBF5937C}" srcOrd="1" destOrd="0" presId="urn:microsoft.com/office/officeart/2018/2/layout/IconVerticalSolidList"/>
    <dgm:cxn modelId="{1F587198-46DA-4BBE-BB0B-F533A7D08AB2}" type="presParOf" srcId="{EDE2F827-F2FE-455E-B3C6-1C6B189B3AD5}" destId="{8952BA7F-2503-49C7-AD32-413CAEAF952D}" srcOrd="2" destOrd="0" presId="urn:microsoft.com/office/officeart/2018/2/layout/IconVerticalSolidList"/>
    <dgm:cxn modelId="{818AF7A0-88B9-4AEF-A09E-858A20FA69A5}" type="presParOf" srcId="{EDE2F827-F2FE-455E-B3C6-1C6B189B3AD5}" destId="{DDF22090-0E43-45DD-A118-2E43238ACDBD}" srcOrd="3" destOrd="0" presId="urn:microsoft.com/office/officeart/2018/2/layout/IconVerticalSolidList"/>
    <dgm:cxn modelId="{A645CF04-6E65-4EB5-B359-94EEF8836E6A}" type="presParOf" srcId="{326DE7FD-C469-4FD0-8E31-5C269510C6AB}" destId="{7AFF990D-8CD8-4226-AD2B-72273A9A0514}" srcOrd="1" destOrd="0" presId="urn:microsoft.com/office/officeart/2018/2/layout/IconVerticalSolidList"/>
    <dgm:cxn modelId="{718BC619-7B7F-4222-B78E-A4B22796FA7F}" type="presParOf" srcId="{326DE7FD-C469-4FD0-8E31-5C269510C6AB}" destId="{F6B2272F-197A-41BB-804A-13CA789E4442}" srcOrd="2" destOrd="0" presId="urn:microsoft.com/office/officeart/2018/2/layout/IconVerticalSolidList"/>
    <dgm:cxn modelId="{630C7833-8236-4F09-9A92-35D372832C8A}" type="presParOf" srcId="{F6B2272F-197A-41BB-804A-13CA789E4442}" destId="{EA816D7B-ADA9-434B-B06B-0704623C6D75}" srcOrd="0" destOrd="0" presId="urn:microsoft.com/office/officeart/2018/2/layout/IconVerticalSolidList"/>
    <dgm:cxn modelId="{FAB381C3-80DF-44CD-95FE-2E20D81D8381}" type="presParOf" srcId="{F6B2272F-197A-41BB-804A-13CA789E4442}" destId="{6DB40D96-6F21-4CB7-B9B8-64105AA58DC9}" srcOrd="1" destOrd="0" presId="urn:microsoft.com/office/officeart/2018/2/layout/IconVerticalSolidList"/>
    <dgm:cxn modelId="{05536B42-24A2-4BAE-9AA4-CFF6EA17F8DC}" type="presParOf" srcId="{F6B2272F-197A-41BB-804A-13CA789E4442}" destId="{3767A470-75B4-419E-9D27-D0EF915DE394}" srcOrd="2" destOrd="0" presId="urn:microsoft.com/office/officeart/2018/2/layout/IconVerticalSolidList"/>
    <dgm:cxn modelId="{2B2DBA8D-AD66-4824-9C2D-DC4229A17E67}" type="presParOf" srcId="{F6B2272F-197A-41BB-804A-13CA789E4442}" destId="{8FD1D520-986B-4F58-954A-9F413C3CE617}" srcOrd="3" destOrd="0" presId="urn:microsoft.com/office/officeart/2018/2/layout/IconVerticalSolidList"/>
    <dgm:cxn modelId="{3094E883-262D-45FA-BB9A-53618F8525A1}" type="presParOf" srcId="{326DE7FD-C469-4FD0-8E31-5C269510C6AB}" destId="{FB762CD9-94DA-4763-BEF5-CA41803D33A0}" srcOrd="3" destOrd="0" presId="urn:microsoft.com/office/officeart/2018/2/layout/IconVerticalSolidList"/>
    <dgm:cxn modelId="{4D78FEC1-F779-42B7-B1E8-B8991881402A}" type="presParOf" srcId="{326DE7FD-C469-4FD0-8E31-5C269510C6AB}" destId="{52B1A31B-57D1-4E7D-B892-FCF2079D3429}" srcOrd="4" destOrd="0" presId="urn:microsoft.com/office/officeart/2018/2/layout/IconVerticalSolidList"/>
    <dgm:cxn modelId="{81724408-9043-4E16-B199-3BE77A5A2CFD}" type="presParOf" srcId="{52B1A31B-57D1-4E7D-B892-FCF2079D3429}" destId="{9A2DAED9-45A3-48C0-9F04-7D10D78C60A8}" srcOrd="0" destOrd="0" presId="urn:microsoft.com/office/officeart/2018/2/layout/IconVerticalSolidList"/>
    <dgm:cxn modelId="{3ECD7284-0093-4832-8962-287D39E84860}" type="presParOf" srcId="{52B1A31B-57D1-4E7D-B892-FCF2079D3429}" destId="{642A11CD-A259-4046-8A14-03A30E64BE06}" srcOrd="1" destOrd="0" presId="urn:microsoft.com/office/officeart/2018/2/layout/IconVerticalSolidList"/>
    <dgm:cxn modelId="{998944DC-1E79-4358-B704-C01FFFE9F488}" type="presParOf" srcId="{52B1A31B-57D1-4E7D-B892-FCF2079D3429}" destId="{82C3F9A5-D034-4F40-ADED-BB3EDD833471}" srcOrd="2" destOrd="0" presId="urn:microsoft.com/office/officeart/2018/2/layout/IconVerticalSolidList"/>
    <dgm:cxn modelId="{B9A294F1-883E-45FE-83EC-777D7365B9C4}" type="presParOf" srcId="{52B1A31B-57D1-4E7D-B892-FCF2079D3429}" destId="{4446B32D-7A99-403F-A712-26939929232E}" srcOrd="3" destOrd="0" presId="urn:microsoft.com/office/officeart/2018/2/layout/IconVerticalSolidList"/>
    <dgm:cxn modelId="{0BBB7AAC-2335-4A20-9762-93228FB596F1}" type="presParOf" srcId="{326DE7FD-C469-4FD0-8E31-5C269510C6AB}" destId="{AF1442AA-9A22-48CF-96DE-8A937B0FC0C4}" srcOrd="5" destOrd="0" presId="urn:microsoft.com/office/officeart/2018/2/layout/IconVerticalSolidList"/>
    <dgm:cxn modelId="{5551DACB-57AF-4F67-BC3D-FE30F8B0A897}" type="presParOf" srcId="{326DE7FD-C469-4FD0-8E31-5C269510C6AB}" destId="{87E9BE4E-8878-4E7D-9888-2A30F5D3EDC9}" srcOrd="6" destOrd="0" presId="urn:microsoft.com/office/officeart/2018/2/layout/IconVerticalSolidList"/>
    <dgm:cxn modelId="{5093C542-6C82-4F17-B038-67C8C8699AC4}" type="presParOf" srcId="{87E9BE4E-8878-4E7D-9888-2A30F5D3EDC9}" destId="{93C5DC68-ACE3-4964-9970-018B57427B4F}" srcOrd="0" destOrd="0" presId="urn:microsoft.com/office/officeart/2018/2/layout/IconVerticalSolidList"/>
    <dgm:cxn modelId="{87F9D96E-7EC4-4CEE-A503-07351A10F00C}" type="presParOf" srcId="{87E9BE4E-8878-4E7D-9888-2A30F5D3EDC9}" destId="{38EA0691-4033-4F6F-9891-494479A4BEFD}" srcOrd="1" destOrd="0" presId="urn:microsoft.com/office/officeart/2018/2/layout/IconVerticalSolidList"/>
    <dgm:cxn modelId="{6DE018B9-E612-4997-83DF-225031B320C6}" type="presParOf" srcId="{87E9BE4E-8878-4E7D-9888-2A30F5D3EDC9}" destId="{8DC0D791-C35E-4B6B-93B3-C91D9A713910}" srcOrd="2" destOrd="0" presId="urn:microsoft.com/office/officeart/2018/2/layout/IconVerticalSolidList"/>
    <dgm:cxn modelId="{A7D1E0C5-BC38-417D-A1E0-B58BFCE21F31}" type="presParOf" srcId="{87E9BE4E-8878-4E7D-9888-2A30F5D3EDC9}" destId="{8807C71A-DEC5-486E-88D7-EA4E919018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2B00AD-AA62-5942-A534-8537AD747A62}">
      <dsp:nvSpPr>
        <dsp:cNvPr id="0" name=""/>
        <dsp:cNvSpPr/>
      </dsp:nvSpPr>
      <dsp:spPr>
        <a:xfrm>
          <a:off x="0" y="355223"/>
          <a:ext cx="6245265" cy="1551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• Why ontology matters to artists and designers</a:t>
          </a:r>
          <a:endParaRPr lang="en-US" sz="3900" kern="1200"/>
        </a:p>
      </dsp:txBody>
      <dsp:txXfrm>
        <a:off x="75734" y="430957"/>
        <a:ext cx="6093797" cy="1399952"/>
      </dsp:txXfrm>
    </dsp:sp>
    <dsp:sp modelId="{36B3C60B-A523-D44E-87C0-41C1AC49C22A}">
      <dsp:nvSpPr>
        <dsp:cNvPr id="0" name=""/>
        <dsp:cNvSpPr/>
      </dsp:nvSpPr>
      <dsp:spPr>
        <a:xfrm>
          <a:off x="0" y="2018963"/>
          <a:ext cx="6245265" cy="155142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• How creative work makes assumptions about reality</a:t>
          </a:r>
          <a:endParaRPr lang="en-US" sz="3900" kern="1200"/>
        </a:p>
      </dsp:txBody>
      <dsp:txXfrm>
        <a:off x="75734" y="2094697"/>
        <a:ext cx="6093797" cy="1399952"/>
      </dsp:txXfrm>
    </dsp:sp>
    <dsp:sp modelId="{7D148271-B0C1-DC47-B89C-5A0C12D860E2}">
      <dsp:nvSpPr>
        <dsp:cNvPr id="0" name=""/>
        <dsp:cNvSpPr/>
      </dsp:nvSpPr>
      <dsp:spPr>
        <a:xfrm>
          <a:off x="0" y="3682703"/>
          <a:ext cx="6245265" cy="155142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• Applying ontology to your work</a:t>
          </a:r>
          <a:endParaRPr lang="en-US" sz="3900" kern="1200" dirty="0"/>
        </a:p>
      </dsp:txBody>
      <dsp:txXfrm>
        <a:off x="75734" y="3758437"/>
        <a:ext cx="6093797" cy="13999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1E37E-A0F7-4127-A74F-AC573C569FED}">
      <dsp:nvSpPr>
        <dsp:cNvPr id="0" name=""/>
        <dsp:cNvSpPr/>
      </dsp:nvSpPr>
      <dsp:spPr>
        <a:xfrm>
          <a:off x="0" y="2331"/>
          <a:ext cx="5849557" cy="11818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2B6412-7CEE-4C8B-8302-238EFBF5937C}">
      <dsp:nvSpPr>
        <dsp:cNvPr id="0" name=""/>
        <dsp:cNvSpPr/>
      </dsp:nvSpPr>
      <dsp:spPr>
        <a:xfrm>
          <a:off x="357512" y="268250"/>
          <a:ext cx="650023" cy="6500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22090-0E43-45DD-A118-2E43238ACDBD}">
      <dsp:nvSpPr>
        <dsp:cNvPr id="0" name=""/>
        <dsp:cNvSpPr/>
      </dsp:nvSpPr>
      <dsp:spPr>
        <a:xfrm>
          <a:off x="1365048" y="2331"/>
          <a:ext cx="4484508" cy="1181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80" tIns="125080" rIns="125080" bIns="1250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Start with a big question about the future.</a:t>
          </a:r>
          <a:endParaRPr lang="en-US" sz="2200" kern="1200"/>
        </a:p>
      </dsp:txBody>
      <dsp:txXfrm>
        <a:off x="1365048" y="2331"/>
        <a:ext cx="4484508" cy="1181860"/>
      </dsp:txXfrm>
    </dsp:sp>
    <dsp:sp modelId="{EA816D7B-ADA9-434B-B06B-0704623C6D75}">
      <dsp:nvSpPr>
        <dsp:cNvPr id="0" name=""/>
        <dsp:cNvSpPr/>
      </dsp:nvSpPr>
      <dsp:spPr>
        <a:xfrm>
          <a:off x="0" y="1479657"/>
          <a:ext cx="5849557" cy="11818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40D96-6F21-4CB7-B9B8-64105AA58DC9}">
      <dsp:nvSpPr>
        <dsp:cNvPr id="0" name=""/>
        <dsp:cNvSpPr/>
      </dsp:nvSpPr>
      <dsp:spPr>
        <a:xfrm>
          <a:off x="357512" y="1745576"/>
          <a:ext cx="650023" cy="6500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1D520-986B-4F58-954A-9F413C3CE617}">
      <dsp:nvSpPr>
        <dsp:cNvPr id="0" name=""/>
        <dsp:cNvSpPr/>
      </dsp:nvSpPr>
      <dsp:spPr>
        <a:xfrm>
          <a:off x="1365048" y="1479657"/>
          <a:ext cx="4484508" cy="1181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80" tIns="125080" rIns="125080" bIns="1250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Find one everyday situation in which that future becomes visible.</a:t>
          </a:r>
          <a:endParaRPr lang="en-US" sz="2200" kern="1200"/>
        </a:p>
      </dsp:txBody>
      <dsp:txXfrm>
        <a:off x="1365048" y="1479657"/>
        <a:ext cx="4484508" cy="1181860"/>
      </dsp:txXfrm>
    </dsp:sp>
    <dsp:sp modelId="{9A2DAED9-45A3-48C0-9F04-7D10D78C60A8}">
      <dsp:nvSpPr>
        <dsp:cNvPr id="0" name=""/>
        <dsp:cNvSpPr/>
      </dsp:nvSpPr>
      <dsp:spPr>
        <a:xfrm>
          <a:off x="0" y="2956983"/>
          <a:ext cx="5849557" cy="11818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2A11CD-A259-4046-8A14-03A30E64BE06}">
      <dsp:nvSpPr>
        <dsp:cNvPr id="0" name=""/>
        <dsp:cNvSpPr/>
      </dsp:nvSpPr>
      <dsp:spPr>
        <a:xfrm>
          <a:off x="357512" y="3222901"/>
          <a:ext cx="650023" cy="6500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6B32D-7A99-403F-A712-26939929232E}">
      <dsp:nvSpPr>
        <dsp:cNvPr id="0" name=""/>
        <dsp:cNvSpPr/>
      </dsp:nvSpPr>
      <dsp:spPr>
        <a:xfrm>
          <a:off x="1365048" y="2956983"/>
          <a:ext cx="4484508" cy="1181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80" tIns="125080" rIns="125080" bIns="1250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Design something that allows us to encounter that situation.</a:t>
          </a:r>
          <a:endParaRPr lang="en-US" sz="2200" kern="1200"/>
        </a:p>
      </dsp:txBody>
      <dsp:txXfrm>
        <a:off x="1365048" y="2956983"/>
        <a:ext cx="4484508" cy="1181860"/>
      </dsp:txXfrm>
    </dsp:sp>
    <dsp:sp modelId="{93C5DC68-ACE3-4964-9970-018B57427B4F}">
      <dsp:nvSpPr>
        <dsp:cNvPr id="0" name=""/>
        <dsp:cNvSpPr/>
      </dsp:nvSpPr>
      <dsp:spPr>
        <a:xfrm>
          <a:off x="0" y="4434308"/>
          <a:ext cx="5849557" cy="11818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EA0691-4033-4F6F-9891-494479A4BEFD}">
      <dsp:nvSpPr>
        <dsp:cNvPr id="0" name=""/>
        <dsp:cNvSpPr/>
      </dsp:nvSpPr>
      <dsp:spPr>
        <a:xfrm>
          <a:off x="357512" y="4700227"/>
          <a:ext cx="650023" cy="6500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7C71A-DEC5-486E-88D7-EA4E91901893}">
      <dsp:nvSpPr>
        <dsp:cNvPr id="0" name=""/>
        <dsp:cNvSpPr/>
      </dsp:nvSpPr>
      <dsp:spPr>
        <a:xfrm>
          <a:off x="1365048" y="4434308"/>
          <a:ext cx="4484508" cy="1181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80" tIns="125080" rIns="125080" bIns="1250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Then ask: What does this make us think about the world we live in today?</a:t>
          </a:r>
          <a:endParaRPr lang="en-US" sz="2200" kern="1200" dirty="0"/>
        </a:p>
      </dsp:txBody>
      <dsp:txXfrm>
        <a:off x="1365048" y="4434308"/>
        <a:ext cx="4484508" cy="1181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8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61D7C0-CB55-C641-8D46-D8D8B5597D68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39AE96-A54B-AB4C-A66C-0546008D1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556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75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98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869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4B156-22CD-E54A-941F-ABC6AD98FB9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714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0018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27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34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6914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47C121-8A9E-DA70-47A9-4BC4AD654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C6D522-55E9-ADB5-3E9E-D48CC7D926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A2A893-7F04-4C85-1197-E973DCB800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A8A2A8-93AF-003E-6F7D-41056F1FDD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337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9AE96-A54B-AB4C-A66C-0546008D10B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6442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58B41-0960-1426-F0BF-F98A027AA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FDFC71-BE0D-C02D-33D4-F8E0FC3CD9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186715-08BA-58CB-84D5-13490E3CCE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ACA01C-7493-10BB-0F8A-BBA1FB9812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4199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066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1A810-7FEE-14BC-42C3-BE4B45D71E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828DB-DB92-2470-8F19-CD33BA1277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03425-1648-DA68-270E-F5C066F6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161FA-A0BF-003C-70DE-8C1E28F16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8648F-3451-6B01-3DFA-55343A37D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61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CE48D-F27C-518B-24CC-591D871F9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94B6F-1025-8580-E2B1-F53239421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5A6C3-E64B-A041-9C77-58584E711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5FFA6-6002-D14D-40A9-663F94605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D233D-D6DC-C7FE-5810-C70CABBA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829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6A712-F2A3-C52D-C6D2-3783706C1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1BE0C-B5AB-4C81-9EA7-EF3061856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E4C78-7DA2-A2AB-FF29-0F0A0AA75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072D7-7EC0-727D-9D66-440AEEDEF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9571C-CF10-874A-08B2-7DBC6FB9E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069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5FE38-A9AD-3E8D-696A-AA71B6329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D0464-8EE6-1692-5D0C-621467CDFD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AE5D49-A632-51CF-7829-329BAC0AE0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850E14-C098-1FC3-00EC-F245EE625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B05B02-A3B2-ACDC-2C9E-6246A3503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6A645-DF5B-7111-BF25-5B9B857A2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181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99F25-ABA7-2272-95CB-129CEEAD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846F7-AF35-32EF-FC7C-B62CA0472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70142-AAE6-C2BF-C0BC-7D7673B57B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1BA84-D742-AB09-8A3F-082792A335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393D2E-A8C6-C0C7-8809-E2A6679CEC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133EEB-8E08-7EB3-1A1A-A111A4054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94FBA5-EBB4-B60F-72B1-D749DCAC7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657D53-06A7-A024-C962-6BA1DA9AB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155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15A25-069E-F6A5-2650-F155915E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57A9BA-57D9-11A7-8790-F613F7066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88EA3B-ACC9-C404-54AE-E43945B71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CF480-A14C-AC2D-4C61-066E2767B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962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05ABB2-373F-AD94-1D95-CCC7FB3A4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7D8AD0-C84C-33EA-EA49-E5854AA77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E1961-B22F-B032-97EC-37DEFFAE3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78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E49F0-5819-A3EF-57DA-8D785A6E4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49502-804F-4C5B-7896-56192EBA3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D88C0D-980C-B1C4-2897-422E9BF74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263F2-6A50-D79C-B0AA-DCA5BF227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09839D-C9D0-3FB1-45A9-721689BF4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5A18E4-199C-944B-E548-E61BCAC2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278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6BE78-6551-ED96-7E9A-C22E296AD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D48803-6AC7-9C0A-6E05-1BB1AEAB4C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9E233D-4AAA-C4D1-C120-463780A8D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6A685-64AD-DEE9-E155-4E8255FD7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E1082-90C1-7C48-0D22-9B662C428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85A05-2B13-2B2C-21B2-A393C95AD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96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C5557-869B-0725-D142-2A83906DB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1B6D6E-C0B6-B3BA-06F4-90BF471372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80D77-DA0F-5DB2-5F54-727F6B943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992FD1-9D44-8920-21C8-795429059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D37FD-2FC6-DF36-7236-19FDAB25D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55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0FD370-5249-D330-E1F1-7C2A8EDD05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898F69-D8CD-9279-1F38-A6A5706C41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F040C-A96D-6878-64D2-361E6C559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30168-C33B-8A3F-E57B-7029EFA23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6DC97-D0F7-F92B-6DFD-EF6F2B154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045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7FF3F8-687D-A3C4-E64A-7A1BCE58E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D125E-362B-075C-9AC4-14CE212F9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C4040-D0B6-A116-DA88-D468964764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132FA3-8CD1-9D4C-96E3-461056CCCE35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285A8-2394-5141-D658-E9E2AD7B3F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8BB26-CDF7-475C-3211-93CFC8F100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30D025-DD55-5846-870E-B54FBB805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149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B0295-5D96-91C7-31EC-23B74081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-612830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Session 2: Ontology </a:t>
            </a:r>
            <a:br>
              <a:rPr lang="en-GB" sz="4400" dirty="0"/>
            </a:br>
            <a:r>
              <a:rPr lang="en-GB" sz="4400" dirty="0"/>
              <a:t>What Exists?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F64F19-6EBE-6F62-769C-1623184390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252687"/>
            <a:ext cx="4620584" cy="1800492"/>
          </a:xfrm>
        </p:spPr>
        <p:txBody>
          <a:bodyPr>
            <a:normAutofit/>
          </a:bodyPr>
          <a:lstStyle/>
          <a:p>
            <a:pPr algn="l"/>
            <a:r>
              <a:rPr lang="en-GB" sz="1900" dirty="0">
                <a:solidFill>
                  <a:schemeClr val="bg1">
                    <a:lumMod val="65000"/>
                  </a:schemeClr>
                </a:solidFill>
              </a:rPr>
              <a:t>Week 2  </a:t>
            </a:r>
          </a:p>
          <a:p>
            <a:pPr algn="l"/>
            <a:r>
              <a:rPr lang="en-GB" sz="1900" dirty="0">
                <a:solidFill>
                  <a:schemeClr val="bg1">
                    <a:lumMod val="65000"/>
                  </a:schemeClr>
                </a:solidFill>
              </a:rPr>
              <a:t>Exploring what is real, what exists, and who or what has agency.</a:t>
            </a:r>
            <a:endParaRPr lang="en-US" sz="1900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744C29-CE8A-084E-E31E-F62D53CBAC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2" r="50238" b="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1543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DEFCB2-78DE-0A10-A224-BA5E4C0C8AE5}"/>
              </a:ext>
            </a:extLst>
          </p:cNvPr>
          <p:cNvSpPr txBox="1"/>
          <p:nvPr/>
        </p:nvSpPr>
        <p:spPr>
          <a:xfrm>
            <a:off x="479394" y="1070800"/>
            <a:ext cx="3939688" cy="55831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Today’s focus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6267D922-2EC3-C5A3-2286-5E5364D168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697498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9707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0BAA78-DFBD-5BFB-4CF9-6BBB3271EE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863" r="1" b="7260"/>
          <a:stretch>
            <a:fillRect/>
          </a:stretch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3C9A0E3-58EF-CA30-4017-136B21C980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744" r="3" b="16009"/>
          <a:stretch>
            <a:fillRect/>
          </a:stretch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65780C-B55C-EB07-3CD3-9A0F4B2D294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75" r="1" b="16279"/>
          <a:stretch>
            <a:fillRect/>
          </a:stretch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D5CD66-1FA6-25B4-2798-C605F4C44CCA}"/>
              </a:ext>
            </a:extLst>
          </p:cNvPr>
          <p:cNvSpPr txBox="1"/>
          <p:nvPr/>
        </p:nvSpPr>
        <p:spPr>
          <a:xfrm>
            <a:off x="6600265" y="725714"/>
            <a:ext cx="4749906" cy="5382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Example: Science fiction as an ontology test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Science fiction often asks us to question what we think is real.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BLADE RUNNER — What is a human?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MATRIX — What is reality?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GHOST IN THE SHELL — Where does the human end?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75768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934712-2F17-EADB-CFED-9BD3A654C1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45008D-5E7C-CD6F-3A19-BE59576E08A9}"/>
              </a:ext>
            </a:extLst>
          </p:cNvPr>
          <p:cNvSpPr/>
          <p:nvPr/>
        </p:nvSpPr>
        <p:spPr>
          <a:xfrm>
            <a:off x="384314" y="1449280"/>
            <a:ext cx="5523507" cy="19354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364617-ED59-8573-9DE2-BDF28B37F987}"/>
              </a:ext>
            </a:extLst>
          </p:cNvPr>
          <p:cNvSpPr txBox="1"/>
          <p:nvPr/>
        </p:nvSpPr>
        <p:spPr>
          <a:xfrm>
            <a:off x="384314" y="1671399"/>
            <a:ext cx="8341565" cy="499016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900" dirty="0">
                <a:solidFill>
                  <a:schemeClr val="bg1"/>
                </a:solidFill>
              </a:rPr>
              <a:t>Ontology asks: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</a:rPr>
              <a:t>WHAT EXISTS?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900" dirty="0">
                <a:solidFill>
                  <a:schemeClr val="bg1"/>
                </a:solidFill>
              </a:rPr>
              <a:t>But in this module, the more useful question is: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</a:rPr>
              <a:t>WHAT DO WE ASSUME EXISTS?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900" dirty="0"/>
          </a:p>
          <a:p>
            <a:r>
              <a:rPr lang="en-GB" sz="2900" i="1" dirty="0"/>
              <a:t>Ontology is the study of what exists and what we consider to be real.</a:t>
            </a:r>
          </a:p>
          <a:p>
            <a:endParaRPr lang="en-GB" sz="2900" i="1" dirty="0"/>
          </a:p>
          <a:p>
            <a:r>
              <a:rPr lang="en-GB" sz="2900" dirty="0"/>
              <a:t>In simple terms:</a:t>
            </a:r>
          </a:p>
          <a:p>
            <a:pPr lvl="1"/>
            <a:r>
              <a:rPr lang="en-GB" sz="2900" dirty="0"/>
              <a:t>What exists?</a:t>
            </a:r>
          </a:p>
          <a:p>
            <a:pPr lvl="1"/>
            <a:r>
              <a:rPr lang="en-GB" sz="2900" dirty="0"/>
              <a:t>What is real?</a:t>
            </a:r>
          </a:p>
          <a:p>
            <a:pPr lvl="1"/>
            <a:r>
              <a:rPr lang="en-GB" sz="2900" dirty="0"/>
              <a:t>What kinds of things matter?</a:t>
            </a:r>
          </a:p>
          <a:p>
            <a:pPr lvl="1"/>
            <a:endParaRPr lang="en-GB" sz="2900" dirty="0"/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900" dirty="0"/>
              <a:t>In research, ontology asks: What is the </a:t>
            </a:r>
            <a:r>
              <a:rPr lang="en-GB" sz="2900" b="1" dirty="0"/>
              <a:t>nature of the reality I am investigating</a:t>
            </a:r>
            <a:r>
              <a:rPr lang="en-GB" sz="2900" dirty="0"/>
              <a:t>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900" dirty="0"/>
              <a:t>Your answer may be </a:t>
            </a:r>
            <a:r>
              <a:rPr lang="en-GB" sz="2900" b="1" dirty="0"/>
              <a:t>influenced by </a:t>
            </a:r>
            <a:r>
              <a:rPr lang="en-GB" sz="2900" dirty="0"/>
              <a:t>your </a:t>
            </a:r>
            <a:r>
              <a:rPr lang="en-GB" sz="2900" b="1" dirty="0"/>
              <a:t>experience, discipline, values</a:t>
            </a:r>
            <a:r>
              <a:rPr lang="en-GB" sz="2900" dirty="0"/>
              <a:t> and </a:t>
            </a:r>
            <a:r>
              <a:rPr lang="en-GB" sz="2900" b="1" dirty="0"/>
              <a:t>worldview</a:t>
            </a:r>
            <a:r>
              <a:rPr lang="en-GB" sz="2900" dirty="0"/>
              <a:t>.</a:t>
            </a:r>
          </a:p>
          <a:p>
            <a:pPr lvl="1"/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C1916D-B182-E4F2-2BAC-74C54EBB52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454" r="22431" b="2"/>
          <a:stretch>
            <a:fillRect/>
          </a:stretch>
        </p:blipFill>
        <p:spPr>
          <a:xfrm>
            <a:off x="8725879" y="2248137"/>
            <a:ext cx="2893628" cy="30077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D5665C-52F9-2E47-5D51-4479B7F992F7}"/>
              </a:ext>
            </a:extLst>
          </p:cNvPr>
          <p:cNvSpPr txBox="1"/>
          <p:nvPr/>
        </p:nvSpPr>
        <p:spPr>
          <a:xfrm>
            <a:off x="646707" y="499503"/>
            <a:ext cx="51571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Ontology in simple terms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706147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2AE706-D8C8-6D75-261D-DC3334F23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36BD10-8535-CA6C-0387-4F047037A4D7}"/>
              </a:ext>
            </a:extLst>
          </p:cNvPr>
          <p:cNvSpPr txBox="1"/>
          <p:nvPr/>
        </p:nvSpPr>
        <p:spPr>
          <a:xfrm>
            <a:off x="836679" y="723898"/>
            <a:ext cx="6002110" cy="14954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Why are we studying ontology?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B18A2A-79D3-D968-FB99-B93B07C84C65}"/>
              </a:ext>
            </a:extLst>
          </p:cNvPr>
          <p:cNvSpPr txBox="1"/>
          <p:nvPr/>
        </p:nvSpPr>
        <p:spPr>
          <a:xfrm>
            <a:off x="836680" y="2405067"/>
            <a:ext cx="6002110" cy="37290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Every artwork and design makes assumptions about what is real.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Your work might make assumptions about: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people and bodies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objects and places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technology and nature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relationships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agency — who or what can act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69247A-9EA7-44B0-575A-369EB46F61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4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87787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669" y="134326"/>
            <a:ext cx="8229600" cy="1143000"/>
          </a:xfrm>
        </p:spPr>
        <p:txBody>
          <a:bodyPr/>
          <a:lstStyle/>
          <a:p>
            <a:r>
              <a:rPr dirty="0"/>
              <a:t>A simple example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6669" y="1211013"/>
            <a:ext cx="6150383" cy="115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300"/>
            </a:pPr>
            <a:r>
              <a:rPr dirty="0"/>
              <a:t>Imagine you are researching </a:t>
            </a:r>
            <a:r>
              <a:rPr lang="en-GB" dirty="0"/>
              <a:t>the future of </a:t>
            </a:r>
            <a:r>
              <a:rPr dirty="0"/>
              <a:t>art.</a:t>
            </a:r>
            <a:r>
              <a:rPr lang="en-GB" dirty="0"/>
              <a:t> You may ask what is the relationship between an artwork and the world around it?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C29A8E-565E-0919-5AFD-05F18006A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445" y="0"/>
            <a:ext cx="537355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9DE282-B5F9-78F0-482B-CF4207D927BD}"/>
              </a:ext>
            </a:extLst>
          </p:cNvPr>
          <p:cNvSpPr txBox="1"/>
          <p:nvPr/>
        </p:nvSpPr>
        <p:spPr>
          <a:xfrm>
            <a:off x="863217" y="2600570"/>
            <a:ext cx="490850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Researcher A might see the artwork mainly as a </a:t>
            </a:r>
            <a:r>
              <a:rPr lang="en-GB" sz="2000" b="1" dirty="0"/>
              <a:t>physical object</a:t>
            </a:r>
            <a:r>
              <a:rPr lang="en-GB" sz="2000" dirty="0"/>
              <a:t>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Researcher B might see it as an </a:t>
            </a:r>
            <a:r>
              <a:rPr lang="en-GB" sz="2000" b="1" dirty="0"/>
              <a:t>experience created between the artwork </a:t>
            </a:r>
            <a:r>
              <a:rPr lang="en-GB" sz="2000" dirty="0"/>
              <a:t>and its </a:t>
            </a:r>
            <a:r>
              <a:rPr lang="en-GB" sz="2000" b="1" dirty="0"/>
              <a:t>audience</a:t>
            </a:r>
            <a:r>
              <a:rPr lang="en-GB" sz="2000" dirty="0"/>
              <a:t>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Researcher C might see it as part of a </a:t>
            </a:r>
            <a:r>
              <a:rPr lang="en-GB" sz="2000" b="1" dirty="0"/>
              <a:t>wider social</a:t>
            </a:r>
            <a:r>
              <a:rPr lang="en-GB" sz="2000" dirty="0"/>
              <a:t> and </a:t>
            </a:r>
            <a:r>
              <a:rPr lang="en-GB" sz="2000" b="1" dirty="0"/>
              <a:t>cultural system</a:t>
            </a:r>
            <a:r>
              <a:rPr lang="en-GB" sz="2000" dirty="0"/>
              <a:t>.</a:t>
            </a:r>
          </a:p>
          <a:p>
            <a:pPr>
              <a:spcAft>
                <a:spcPts val="1200"/>
              </a:spcAft>
              <a:defRPr sz="2300"/>
            </a:pPr>
            <a:r>
              <a:rPr lang="en-GB" sz="2000" i="1" dirty="0"/>
              <a:t>Each researcher is making different assumptions about what is important or 'real'.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FDBFE5-E622-A3D2-FD10-80BE569D4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445" y="1966523"/>
            <a:ext cx="5373555" cy="34335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FF9172-AC55-E849-9DDE-3F4AC4382DA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963" r="7553"/>
          <a:stretch/>
        </p:blipFill>
        <p:spPr>
          <a:xfrm>
            <a:off x="6824566" y="1457897"/>
            <a:ext cx="5390119" cy="4242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71AC85F-5DE0-FA63-BBBB-99E915B007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63" r="7553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EB38C5-4DEF-8B30-B383-88D4DCC53ADF}"/>
              </a:ext>
            </a:extLst>
          </p:cNvPr>
          <p:cNvSpPr txBox="1"/>
          <p:nvPr/>
        </p:nvSpPr>
        <p:spPr>
          <a:xfrm>
            <a:off x="7901887" y="1591454"/>
            <a:ext cx="3405415" cy="42673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000" i="0" u="none" strike="noStrike" dirty="0">
                <a:effectLst/>
              </a:rPr>
              <a:t>No one knows who put it there, in the center of St Petersburg. 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000" i="0" u="none" strike="noStrike" dirty="0">
              <a:effectLst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000" b="0" i="0" u="none" strike="noStrike" dirty="0">
                <a:effectLst/>
              </a:rPr>
              <a:t>An art installation made up of one word: </a:t>
            </a:r>
            <a:r>
              <a:rPr lang="en-US" sz="2000" b="1" i="0" u="none" strike="noStrike" dirty="0">
                <a:effectLst/>
              </a:rPr>
              <a:t>"ZAMESTIM" ("We will replace"). </a:t>
            </a: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endParaRPr lang="en-US" sz="2000" b="0" i="0" u="none" strike="noStrike" dirty="0">
              <a:effectLst/>
            </a:endParaRPr>
          </a:p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000" b="0" i="0" u="none" strike="noStrike" dirty="0">
                <a:effectLst/>
              </a:rPr>
              <a:t>Each letter is the first letter of an international brand that has suspended operations in Russia. </a:t>
            </a:r>
          </a:p>
        </p:txBody>
      </p:sp>
    </p:spTree>
    <p:extLst>
      <p:ext uri="{BB962C8B-B14F-4D97-AF65-F5344CB8AC3E}">
        <p14:creationId xmlns:p14="http://schemas.microsoft.com/office/powerpoint/2010/main" val="764842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E0CD9-50ED-CEF9-E9C9-0C755D5CC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0F3465-4C2A-FE76-A260-0DA6C21FAB02}"/>
              </a:ext>
            </a:extLst>
          </p:cNvPr>
          <p:cNvSpPr txBox="1"/>
          <p:nvPr/>
        </p:nvSpPr>
        <p:spPr>
          <a:xfrm>
            <a:off x="601580" y="493294"/>
            <a:ext cx="539014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So…we make assumptions all the time in our practice. </a:t>
            </a:r>
          </a:p>
          <a:p>
            <a:endParaRPr lang="en-GB" dirty="0"/>
          </a:p>
          <a:p>
            <a:r>
              <a:rPr lang="en-GB" b="1" dirty="0"/>
              <a:t>Example</a:t>
            </a:r>
          </a:p>
          <a:p>
            <a:r>
              <a:rPr lang="en-GB" i="1" dirty="0"/>
              <a:t>An interior designer is designing a home, and might assume:</a:t>
            </a:r>
          </a:p>
          <a:p>
            <a:endParaRPr lang="en-GB" dirty="0"/>
          </a:p>
          <a:p>
            <a:pPr lvl="1"/>
            <a:r>
              <a:rPr lang="en-GB" dirty="0"/>
              <a:t>• a home should respond to its occupants</a:t>
            </a:r>
          </a:p>
          <a:p>
            <a:pPr lvl="1"/>
            <a:r>
              <a:rPr lang="en-GB" dirty="0"/>
              <a:t>• technology can make decisions</a:t>
            </a:r>
          </a:p>
          <a:p>
            <a:pPr lvl="1"/>
            <a:r>
              <a:rPr lang="en-GB" dirty="0"/>
              <a:t>• efficiency is valuable</a:t>
            </a:r>
          </a:p>
          <a:p>
            <a:pPr lvl="1"/>
            <a:r>
              <a:rPr lang="en-GB" dirty="0"/>
              <a:t>• people can be monitored</a:t>
            </a:r>
          </a:p>
          <a:p>
            <a:pPr lvl="1"/>
            <a:r>
              <a:rPr lang="en-GB" dirty="0"/>
              <a:t>• technology has a role in everyday life</a:t>
            </a:r>
          </a:p>
          <a:p>
            <a:endParaRPr lang="en-GB" dirty="0"/>
          </a:p>
          <a:p>
            <a:r>
              <a:rPr lang="en-GB" i="1" dirty="0"/>
              <a:t>A different designer might assume: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home should feel comforting and welcoming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time to relax is important, in a natural state without technology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human interaction, socialising and family life should be supported 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F70194-1B7D-63AE-53A5-AFFB3D2A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115" y="493294"/>
            <a:ext cx="4146885" cy="27665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0F3C8-244A-E065-1C14-02224CFDC8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1115" y="3470917"/>
            <a:ext cx="4180218" cy="311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8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85271-965D-9358-EFBA-358BB351D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9C8BBE-C838-D58B-3911-B4C176A2A4B9}"/>
              </a:ext>
            </a:extLst>
          </p:cNvPr>
          <p:cNvSpPr txBox="1"/>
          <p:nvPr/>
        </p:nvSpPr>
        <p:spPr>
          <a:xfrm>
            <a:off x="846223" y="1208759"/>
            <a:ext cx="96493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Artists and designers shape reality.</a:t>
            </a:r>
          </a:p>
          <a:p>
            <a:endParaRPr lang="en-GB" sz="2400" dirty="0"/>
          </a:p>
          <a:p>
            <a:r>
              <a:rPr lang="en-GB" sz="2400" dirty="0"/>
              <a:t>You are not only representing a world.</a:t>
            </a:r>
          </a:p>
          <a:p>
            <a:endParaRPr lang="en-GB" sz="2400" dirty="0"/>
          </a:p>
          <a:p>
            <a:r>
              <a:rPr lang="en-GB" sz="2400" dirty="0"/>
              <a:t>You are deciding what kinds of:</a:t>
            </a:r>
          </a:p>
          <a:p>
            <a:pPr lvl="1"/>
            <a:r>
              <a:rPr lang="en-GB" sz="2400" dirty="0"/>
              <a:t>• people</a:t>
            </a:r>
          </a:p>
          <a:p>
            <a:pPr lvl="1"/>
            <a:r>
              <a:rPr lang="en-GB" sz="2400" dirty="0"/>
              <a:t>• objects</a:t>
            </a:r>
          </a:p>
          <a:p>
            <a:pPr lvl="1"/>
            <a:r>
              <a:rPr lang="en-GB" sz="2400" dirty="0"/>
              <a:t>• environments</a:t>
            </a:r>
          </a:p>
          <a:p>
            <a:pPr lvl="1"/>
            <a:r>
              <a:rPr lang="en-GB" sz="2400" dirty="0"/>
              <a:t>• relationships</a:t>
            </a:r>
          </a:p>
          <a:p>
            <a:pPr lvl="1"/>
            <a:r>
              <a:rPr lang="en-GB" sz="2400" dirty="0"/>
              <a:t>• technologies</a:t>
            </a:r>
          </a:p>
          <a:p>
            <a:endParaRPr lang="en-GB" sz="2400" dirty="0"/>
          </a:p>
          <a:p>
            <a:r>
              <a:rPr lang="en-GB" sz="2400" dirty="0"/>
              <a:t>can exist within that world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FE7C50-D28C-8F11-3024-7459FFCFA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1115" y="493294"/>
            <a:ext cx="4146885" cy="27665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2609F7-CFDD-4FB3-9BC2-80F4D8FF92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115" y="3470917"/>
            <a:ext cx="4180218" cy="311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6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15ED3-FF91-4AC4-497A-27A81F681A05}"/>
              </a:ext>
            </a:extLst>
          </p:cNvPr>
          <p:cNvSpPr txBox="1"/>
          <p:nvPr/>
        </p:nvSpPr>
        <p:spPr>
          <a:xfrm>
            <a:off x="640080" y="334651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What kind of world does your design suggest could exists?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What seems normal, possible or important in this world?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F42B60-CD81-EB1E-0F96-64D7CF320C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411" b="706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7267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347366-C9C0-75AE-7265-8BDF896E48C3}"/>
              </a:ext>
            </a:extLst>
          </p:cNvPr>
          <p:cNvSpPr txBox="1"/>
          <p:nvPr/>
        </p:nvSpPr>
        <p:spPr>
          <a:xfrm>
            <a:off x="835298" y="1115575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Studio Exercise.  Question Your World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Look back at your speculative futures.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What do your worlds assume about: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kinds of people exist?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technologies exist?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spaces or environments exist?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relationships exist?</a:t>
            </a:r>
            <a:endParaRPr lang="en-US" sz="20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E25F6F4-3983-450E-C36B-5FCDC8BDB14F}"/>
              </a:ext>
            </a:extLst>
          </p:cNvPr>
          <p:cNvSpPr/>
          <p:nvPr/>
        </p:nvSpPr>
        <p:spPr>
          <a:xfrm>
            <a:off x="6289902" y="3915970"/>
            <a:ext cx="4813637" cy="200047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B331E6-CCDA-A165-D963-64AD7C1BC6AE}"/>
              </a:ext>
            </a:extLst>
          </p:cNvPr>
          <p:cNvSpPr txBox="1"/>
          <p:nvPr/>
        </p:nvSpPr>
        <p:spPr>
          <a:xfrm>
            <a:off x="6289902" y="3994795"/>
            <a:ext cx="48136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does your practice reveal? Ask yourself: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Why did I imagine reality this way?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What did I take for granted?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What did I make possible?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What did I make impossible?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Who or what became important?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49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53ED3F-784B-AFEF-A5E1-3197D486C7C7}"/>
              </a:ext>
            </a:extLst>
          </p:cNvPr>
          <p:cNvSpPr txBox="1"/>
          <p:nvPr/>
        </p:nvSpPr>
        <p:spPr>
          <a:xfrm>
            <a:off x="714540" y="535860"/>
            <a:ext cx="11172824" cy="7226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Self Directed study/homework.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Read ‘Speculative design  crafting the speculation’ available on Moodle.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highlight>
                  <a:srgbClr val="FFFF00"/>
                </a:highlight>
              </a:rPr>
              <a:t>ADAD7014 &gt; ‘Articles to Read’ &gt; ’MA Students ONLY’ Folder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Complete the below task by next weeks class (20</a:t>
            </a:r>
            <a:r>
              <a:rPr lang="en-US" sz="2400" b="1" baseline="30000" dirty="0"/>
              <a:t>th</a:t>
            </a:r>
            <a:r>
              <a:rPr lang="en-US" sz="2400" b="1" dirty="0"/>
              <a:t> October).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Task: 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US" sz="2400" dirty="0"/>
              <a:t>Before reading the full article read the ‘Reading Guide’.  </a:t>
            </a:r>
          </a:p>
          <a:p>
            <a:pPr>
              <a:spcAft>
                <a:spcPts val="600"/>
              </a:spcAft>
            </a:pPr>
            <a:r>
              <a:rPr lang="en-US" sz="2400" dirty="0"/>
              <a:t>The reading guide will introduce you to </a:t>
            </a:r>
            <a:r>
              <a:rPr lang="en-GB" sz="2400" dirty="0"/>
              <a:t>a few key terms and three questions that will focus your reading.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400" dirty="0"/>
              <a:t>As you read highlight important information/arguments, identify one example of speculative design. 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/>
              <a:t>Next week you will engage in a seminar and discuss your interpretations and connect the article to your own design interests.</a:t>
            </a:r>
          </a:p>
          <a:p>
            <a:pPr algn="ctr">
              <a:spcAft>
                <a:spcPts val="600"/>
              </a:spcAft>
            </a:pPr>
            <a:endParaRPr lang="en-US" sz="2400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745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317500" dist="2286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71CEC43-19FF-9D82-4127-7EF974C007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8667191"/>
              </p:ext>
            </p:extLst>
          </p:nvPr>
        </p:nvGraphicFramePr>
        <p:xfrm>
          <a:off x="5368169" y="601324"/>
          <a:ext cx="5849557" cy="5618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DF1856-427D-5A25-461F-6BD739AF4119}"/>
              </a:ext>
            </a:extLst>
          </p:cNvPr>
          <p:cNvSpPr txBox="1"/>
          <p:nvPr/>
        </p:nvSpPr>
        <p:spPr>
          <a:xfrm>
            <a:off x="478877" y="2256412"/>
            <a:ext cx="40788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Studio Taks</a:t>
            </a:r>
          </a:p>
          <a:p>
            <a:endParaRPr lang="en-GB" sz="3600" b="1" dirty="0"/>
          </a:p>
          <a:p>
            <a:r>
              <a:rPr lang="en-GB" sz="3600" b="1" dirty="0"/>
              <a:t>Think big. Design a specific moment.</a:t>
            </a:r>
          </a:p>
        </p:txBody>
      </p:sp>
    </p:spTree>
    <p:extLst>
      <p:ext uri="{BB962C8B-B14F-4D97-AF65-F5344CB8AC3E}">
        <p14:creationId xmlns:p14="http://schemas.microsoft.com/office/powerpoint/2010/main" val="3948015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BB547F-332A-07D2-0249-F5A54B9843C4}"/>
              </a:ext>
            </a:extLst>
          </p:cNvPr>
          <p:cNvSpPr txBox="1"/>
          <p:nvPr/>
        </p:nvSpPr>
        <p:spPr>
          <a:xfrm>
            <a:off x="5659821" y="1600200"/>
            <a:ext cx="55130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Start with something in the present</a:t>
            </a:r>
          </a:p>
          <a:p>
            <a:r>
              <a:rPr lang="en-GB" dirty="0"/>
              <a:t>Identify a technology, social issue, behaviour or belief that interests you.</a:t>
            </a:r>
          </a:p>
          <a:p>
            <a:endParaRPr lang="en-GB" dirty="0"/>
          </a:p>
          <a:p>
            <a:r>
              <a:rPr lang="en-GB" dirty="0"/>
              <a:t>2. Imagine a possible change</a:t>
            </a:r>
          </a:p>
          <a:p>
            <a:r>
              <a:rPr lang="en-GB" dirty="0"/>
              <a:t>Ask “What if?” and explore what might happen if the situation changed.</a:t>
            </a:r>
          </a:p>
          <a:p>
            <a:endParaRPr lang="en-GB" dirty="0"/>
          </a:p>
          <a:p>
            <a:r>
              <a:rPr lang="en-GB" dirty="0"/>
              <a:t>3. Design the possibility</a:t>
            </a:r>
          </a:p>
          <a:p>
            <a:r>
              <a:rPr lang="en-GB" dirty="0"/>
              <a:t>Communicate the future through an object, image, film, service, interface, space or other design outcome.</a:t>
            </a:r>
          </a:p>
          <a:p>
            <a:endParaRPr lang="en-GB" dirty="0"/>
          </a:p>
          <a:p>
            <a:r>
              <a:rPr lang="en-GB" dirty="0"/>
              <a:t>4. Ask what it reveals</a:t>
            </a:r>
          </a:p>
          <a:p>
            <a:r>
              <a:rPr lang="en-GB" dirty="0"/>
              <a:t>What does this future make us question about the present? What assumptions or values does it expose?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76DE17-B3A8-620E-C759-B69CC6AF35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81" r="25733"/>
          <a:stretch>
            <a:fillRect/>
          </a:stretch>
        </p:blipFill>
        <p:spPr>
          <a:xfrm>
            <a:off x="593505" y="824309"/>
            <a:ext cx="4719473" cy="5245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B4BB31-6EB0-A447-ED14-702E935A40C7}"/>
              </a:ext>
            </a:extLst>
          </p:cNvPr>
          <p:cNvSpPr txBox="1"/>
          <p:nvPr/>
        </p:nvSpPr>
        <p:spPr>
          <a:xfrm>
            <a:off x="5659821" y="824309"/>
            <a:ext cx="3079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Design Road Map </a:t>
            </a:r>
          </a:p>
        </p:txBody>
      </p:sp>
    </p:spTree>
    <p:extLst>
      <p:ext uri="{BB962C8B-B14F-4D97-AF65-F5344CB8AC3E}">
        <p14:creationId xmlns:p14="http://schemas.microsoft.com/office/powerpoint/2010/main" val="51305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31C7C-C35C-16E6-E6CE-F2EF3D7CCF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1C3781-FB58-F5AE-ED03-7CE65D41C9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22" r="11165" b="-1"/>
          <a:stretch>
            <a:fillRect/>
          </a:stretch>
        </p:blipFill>
        <p:spPr>
          <a:xfrm>
            <a:off x="5995436" y="1"/>
            <a:ext cx="3016307" cy="22233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6B3913-F149-3501-8E52-523DE98DC6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5214"/>
          <a:stretch>
            <a:fillRect/>
          </a:stretch>
        </p:blipFill>
        <p:spPr>
          <a:xfrm>
            <a:off x="9188878" y="10"/>
            <a:ext cx="3003123" cy="16794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D23963-96D5-6B54-A295-EFC4FBBF30E0}"/>
              </a:ext>
            </a:extLst>
          </p:cNvPr>
          <p:cNvSpPr txBox="1"/>
          <p:nvPr/>
        </p:nvSpPr>
        <p:spPr>
          <a:xfrm>
            <a:off x="838202" y="1088571"/>
            <a:ext cx="4706256" cy="5040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what if…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if a digital character could have a legal identity?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if a virtual space became someone's primary home?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if an artwork could change itself without an artist?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if a machine could make decisions that affect human lives?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C2C451-802B-5181-280F-D7CD4618171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34" r="12227" b="3"/>
          <a:stretch>
            <a:fillRect/>
          </a:stretch>
        </p:blipFill>
        <p:spPr>
          <a:xfrm>
            <a:off x="5995437" y="2384215"/>
            <a:ext cx="3016307" cy="22341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506557-FCC3-F4AA-B21F-00DA1B8E196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720" r="1477" b="3"/>
          <a:stretch>
            <a:fillRect/>
          </a:stretch>
        </p:blipFill>
        <p:spPr>
          <a:xfrm>
            <a:off x="9188877" y="1843285"/>
            <a:ext cx="3003123" cy="2064985"/>
          </a:xfrm>
          <a:prstGeom prst="rect">
            <a:avLst/>
          </a:prstGeom>
        </p:spPr>
      </p:pic>
      <p:pic>
        <p:nvPicPr>
          <p:cNvPr id="5" name="Picture 4" descr="A logo with letters and numbers&#10;&#10;AI-generated content may be incorrect.">
            <a:extLst>
              <a:ext uri="{FF2B5EF4-FFF2-40B4-BE49-F238E27FC236}">
                <a16:creationId xmlns:a16="http://schemas.microsoft.com/office/drawing/2014/main" id="{9ABC2A54-F9D3-BBC1-B4B5-D0391116BC5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066" r="8345"/>
          <a:stretch>
            <a:fillRect/>
          </a:stretch>
        </p:blipFill>
        <p:spPr>
          <a:xfrm>
            <a:off x="5995436" y="4790113"/>
            <a:ext cx="3016307" cy="20678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1FF4D7-0B8A-35ED-5CC9-51480194906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8" b="7503"/>
          <a:stretch>
            <a:fillRect/>
          </a:stretch>
        </p:blipFill>
        <p:spPr>
          <a:xfrm>
            <a:off x="9188878" y="4079988"/>
            <a:ext cx="3003123" cy="2778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31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5898F9-4832-C76D-00EB-95F16AB26DA0}"/>
              </a:ext>
            </a:extLst>
          </p:cNvPr>
          <p:cNvSpPr txBox="1"/>
          <p:nvPr/>
        </p:nvSpPr>
        <p:spPr>
          <a:xfrm>
            <a:off x="1596751" y="2201259"/>
            <a:ext cx="932875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Identify one moment in your imagined world.</a:t>
            </a:r>
          </a:p>
          <a:p>
            <a:endParaRPr lang="en-GB" sz="3200" b="1" dirty="0"/>
          </a:p>
          <a:p>
            <a:r>
              <a:rPr lang="en-GB" dirty="0"/>
              <a:t>For example, rather than “AI changes education”, consider “a student receives an AI-generated assessment that determines whether they can progress to the next year”.</a:t>
            </a:r>
          </a:p>
          <a:p>
            <a:r>
              <a:rPr lang="en-GB" dirty="0"/>
              <a:t>Write a short description of what happens, who is involved and where it takes place.</a:t>
            </a:r>
          </a:p>
        </p:txBody>
      </p:sp>
    </p:spTree>
    <p:extLst>
      <p:ext uri="{BB962C8B-B14F-4D97-AF65-F5344CB8AC3E}">
        <p14:creationId xmlns:p14="http://schemas.microsoft.com/office/powerpoint/2010/main" val="33542873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A78BEF-F22F-71AE-8AF9-6F8AF96709C9}"/>
              </a:ext>
            </a:extLst>
          </p:cNvPr>
          <p:cNvSpPr txBox="1"/>
          <p:nvPr/>
        </p:nvSpPr>
        <p:spPr>
          <a:xfrm>
            <a:off x="1131669" y="1189350"/>
            <a:ext cx="43232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Make the speculation tangible</a:t>
            </a:r>
          </a:p>
          <a:p>
            <a:endParaRPr lang="en-GB" sz="3600" b="1" dirty="0"/>
          </a:p>
          <a:p>
            <a:r>
              <a:rPr lang="en-GB" dirty="0"/>
              <a:t>What designed artefact, or experience could communicate that moment.</a:t>
            </a:r>
          </a:p>
          <a:p>
            <a:r>
              <a:rPr lang="en-GB" dirty="0"/>
              <a:t>What would the audience see, use, encounter or experience? What would make the scenario understandable without needing a long explanation?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BAD94D-9A66-D702-5C85-C3261234FB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08" r="22339" b="-5"/>
          <a:stretch>
            <a:fillRect/>
          </a:stretch>
        </p:blipFill>
        <p:spPr>
          <a:xfrm>
            <a:off x="6400801" y="791309"/>
            <a:ext cx="5113940" cy="476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7048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36FF66-16AA-87DB-8546-0BD8BFEAD5A1}"/>
              </a:ext>
            </a:extLst>
          </p:cNvPr>
          <p:cNvSpPr txBox="1"/>
          <p:nvPr/>
        </p:nvSpPr>
        <p:spPr>
          <a:xfrm>
            <a:off x="1071563" y="1843088"/>
            <a:ext cx="97726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Return to the bigger question</a:t>
            </a:r>
          </a:p>
          <a:p>
            <a:endParaRPr lang="en-GB" sz="3600" b="1" dirty="0"/>
          </a:p>
          <a:p>
            <a:r>
              <a:rPr lang="en-GB" dirty="0"/>
              <a:t>What does your specific scenario reveals about the world you are imagining, and what it makes us question about the present.</a:t>
            </a:r>
          </a:p>
          <a:p>
            <a:r>
              <a:rPr lang="en-GB" dirty="0"/>
              <a:t>The purpose is not just to narrow the idea, but to strengthen the relationship between the design and its underlying argument.</a:t>
            </a:r>
          </a:p>
          <a:p>
            <a:endParaRPr lang="en-GB" dirty="0"/>
          </a:p>
          <a:p>
            <a:r>
              <a:rPr lang="en-GB" dirty="0"/>
              <a:t>What does this make us think about the world we live in today?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5117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3EA6D0-31C4-7724-D374-EAFDBF5CF691}"/>
              </a:ext>
            </a:extLst>
          </p:cNvPr>
          <p:cNvSpPr txBox="1"/>
          <p:nvPr/>
        </p:nvSpPr>
        <p:spPr>
          <a:xfrm>
            <a:off x="827197" y="825339"/>
            <a:ext cx="593620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One subject, two contradictory futures</a:t>
            </a:r>
          </a:p>
          <a:p>
            <a:endParaRPr lang="en-GB" sz="2000" b="1" dirty="0"/>
          </a:p>
          <a:p>
            <a:r>
              <a:rPr lang="en-GB" sz="2000" dirty="0"/>
              <a:t>Future A: AI liberates learning</a:t>
            </a:r>
          </a:p>
          <a:p>
            <a:r>
              <a:rPr lang="en-GB" sz="2000" dirty="0"/>
              <a:t>AI removes routine tasks, giving students and lecturers more time for creative exploration, discussion and independent thinking.</a:t>
            </a:r>
          </a:p>
          <a:p>
            <a:endParaRPr lang="en-GB" sz="2000" dirty="0"/>
          </a:p>
          <a:p>
            <a:r>
              <a:rPr lang="en-GB" sz="2000" dirty="0"/>
              <a:t>Future B: AI controls learning</a:t>
            </a:r>
          </a:p>
          <a:p>
            <a:r>
              <a:rPr lang="en-GB" sz="2000" dirty="0"/>
              <a:t>AI measures student performance continuously, predicts ability and determines what each student is permitted to learn.</a:t>
            </a:r>
          </a:p>
          <a:p>
            <a:endParaRPr lang="en-GB" sz="2000" dirty="0"/>
          </a:p>
          <a:p>
            <a:r>
              <a:rPr lang="en-GB" sz="2000" b="1" dirty="0"/>
              <a:t>The important question isn't which future looks more futuristic.</a:t>
            </a:r>
          </a:p>
          <a:p>
            <a:r>
              <a:rPr lang="en-GB" sz="2000" b="1" dirty="0"/>
              <a:t>It is what each future reveals about our present assumptions concerning education, intelligence, freedom, creativity and the role of a teacher.</a:t>
            </a:r>
          </a:p>
        </p:txBody>
      </p:sp>
      <p:pic>
        <p:nvPicPr>
          <p:cNvPr id="3" name="Picture 2" descr="Diverse and Inclusive University Students in Anime-Style Classroom | AI Art Generator | Easy-Peasy.AI">
            <a:extLst>
              <a:ext uri="{FF2B5EF4-FFF2-40B4-BE49-F238E27FC236}">
                <a16:creationId xmlns:a16="http://schemas.microsoft.com/office/drawing/2014/main" id="{542EE07D-4D72-389A-3296-11863FE5C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2437" y="111121"/>
            <a:ext cx="3376486" cy="3376486"/>
          </a:xfrm>
          <a:prstGeom prst="rect">
            <a:avLst/>
          </a:prstGeom>
        </p:spPr>
      </p:pic>
      <p:pic>
        <p:nvPicPr>
          <p:cNvPr id="4" name="Picture 3" descr="China schools use AI headbands to track students' focus and yawns | Michael Z. posted on the topic | LinkedIn">
            <a:extLst>
              <a:ext uri="{FF2B5EF4-FFF2-40B4-BE49-F238E27FC236}">
                <a16:creationId xmlns:a16="http://schemas.microsoft.com/office/drawing/2014/main" id="{909A803F-4263-14CE-B7FE-DB2EEAB0E5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2437" y="3615189"/>
            <a:ext cx="3376486" cy="313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135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BCE29D-2B1E-734B-3FFE-43778C001966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We will now explore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What if one of your assumptions was different.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What if you shift your perspective.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Could your research/project question change if you viewed your subject differently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Could someone with a different view of reality ask a different question.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140726F-A399-B93B-AB55-15BDA56F41E9}"/>
              </a:ext>
            </a:extLst>
          </p:cNvPr>
          <p:cNvSpPr txBox="1"/>
          <p:nvPr/>
        </p:nvSpPr>
        <p:spPr>
          <a:xfrm>
            <a:off x="1045028" y="1351448"/>
            <a:ext cx="70684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Now you will challenge your thinking:</a:t>
            </a:r>
            <a:endParaRPr lang="en-US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7776959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22F7DE-E476-0E05-3D0B-CBE58A890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ADDD71-A47D-D293-1737-B92206B5A26C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Ontology is not about finding the “correct” reality.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It is about </a:t>
            </a:r>
            <a:r>
              <a:rPr lang="en-US" sz="2400" dirty="0" err="1"/>
              <a:t>recognising</a:t>
            </a:r>
            <a:r>
              <a:rPr lang="en-US" sz="2400" dirty="0"/>
              <a:t> and questioning the assumptions about reality built into your practice.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97DE7DD-274F-4496-DA05-17B907934FB5}"/>
              </a:ext>
            </a:extLst>
          </p:cNvPr>
          <p:cNvSpPr txBox="1"/>
          <p:nvPr/>
        </p:nvSpPr>
        <p:spPr>
          <a:xfrm>
            <a:off x="1175745" y="1216597"/>
            <a:ext cx="74977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The critical shift in your thinking and practice</a:t>
            </a:r>
          </a:p>
          <a:p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1034655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4134CE-8DB0-AB87-977D-E94F2B864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B6C36D-1485-282E-22E1-91AF45E6B777}"/>
              </a:ext>
            </a:extLst>
          </p:cNvPr>
          <p:cNvSpPr txBox="1"/>
          <p:nvPr/>
        </p:nvSpPr>
        <p:spPr>
          <a:xfrm>
            <a:off x="1285240" y="1451429"/>
            <a:ext cx="8178074" cy="43184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/>
              <a:t>Before you leave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/>
              <a:t>You should be able to explain: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ontology means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why it matters to creative practice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assumptions your designs make </a:t>
            </a:r>
          </a:p>
        </p:txBody>
      </p:sp>
    </p:spTree>
    <p:extLst>
      <p:ext uri="{BB962C8B-B14F-4D97-AF65-F5344CB8AC3E}">
        <p14:creationId xmlns:p14="http://schemas.microsoft.com/office/powerpoint/2010/main" val="22975702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0EA83-4AC6-A3CF-8545-F425ECAFA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D21664-EED1-D69A-BE26-F0E166E8C935}"/>
              </a:ext>
            </a:extLst>
          </p:cNvPr>
          <p:cNvSpPr txBox="1"/>
          <p:nvPr/>
        </p:nvSpPr>
        <p:spPr>
          <a:xfrm>
            <a:off x="714540" y="535860"/>
            <a:ext cx="11172824" cy="7226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Self Directed study/homework.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Read ‘Speculative design  crafting the speculation’ available on Moodle.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highlight>
                  <a:srgbClr val="FFFF00"/>
                </a:highlight>
              </a:rPr>
              <a:t>ADAD7014 &gt; ‘Articles to Read’ &gt; ’MA Students ONLY’ Folder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Complete the below task by next weeks class (20</a:t>
            </a:r>
            <a:r>
              <a:rPr lang="en-US" sz="2400" b="1" baseline="30000" dirty="0"/>
              <a:t>th</a:t>
            </a:r>
            <a:r>
              <a:rPr lang="en-US" sz="2400" b="1" dirty="0"/>
              <a:t> October).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Task: 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US" sz="2400" dirty="0"/>
              <a:t>Before reading the full article read the ‘Reading Guide’.  </a:t>
            </a:r>
          </a:p>
          <a:p>
            <a:pPr>
              <a:spcAft>
                <a:spcPts val="600"/>
              </a:spcAft>
            </a:pPr>
            <a:r>
              <a:rPr lang="en-US" sz="2400" dirty="0"/>
              <a:t>The reading guide will introduce you to </a:t>
            </a:r>
            <a:r>
              <a:rPr lang="en-GB" sz="2400" dirty="0"/>
              <a:t>a few key terms and three questions that will focus your reading.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400" dirty="0"/>
              <a:t>As you read highlight important information/arguments, identify one example of speculative design. 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/>
              <a:t>Next week you will engage in a seminar and discuss your interpretations and connect the article to your own design interests.</a:t>
            </a:r>
          </a:p>
          <a:p>
            <a:pPr algn="ctr">
              <a:spcAft>
                <a:spcPts val="600"/>
              </a:spcAft>
            </a:pPr>
            <a:endParaRPr lang="en-US" sz="2400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5307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B7AC7E-F318-B30B-FE27-916EA905F3B4}"/>
              </a:ext>
            </a:extLst>
          </p:cNvPr>
          <p:cNvSpPr txBox="1"/>
          <p:nvPr/>
        </p:nvSpPr>
        <p:spPr>
          <a:xfrm>
            <a:off x="1560785" y="936010"/>
            <a:ext cx="9774621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WEDNESDAY 14 OCTOBER SCHEDULE</a:t>
            </a:r>
          </a:p>
          <a:p>
            <a:endParaRPr lang="en-GB" sz="2400" b="1" dirty="0"/>
          </a:p>
          <a:p>
            <a:r>
              <a:rPr lang="en-GB" sz="3600" b="1" dirty="0"/>
              <a:t>Workshop</a:t>
            </a:r>
            <a:endParaRPr lang="en-GB" sz="3600" dirty="0"/>
          </a:p>
          <a:p>
            <a:r>
              <a:rPr lang="en-GB" sz="2400" dirty="0"/>
              <a:t>Please attend the workshop you have signed up for via Moodle. Make sure you check the </a:t>
            </a:r>
            <a:r>
              <a:rPr lang="en-GB" sz="2400" b="1" dirty="0"/>
              <a:t>time and location</a:t>
            </a:r>
            <a:r>
              <a:rPr lang="en-GB" sz="2400" dirty="0"/>
              <a:t> beforehand.</a:t>
            </a:r>
          </a:p>
          <a:p>
            <a:endParaRPr lang="en-GB" sz="2400" dirty="0"/>
          </a:p>
          <a:p>
            <a:r>
              <a:rPr lang="en-GB" sz="3600" b="1" dirty="0"/>
              <a:t>AAG05 – Open Access</a:t>
            </a:r>
            <a:endParaRPr lang="en-GB" sz="3600" dirty="0"/>
          </a:p>
          <a:p>
            <a:r>
              <a:rPr lang="en-GB" sz="2400" dirty="0"/>
              <a:t>AAG05 will be open for students who would like to come in and work on their assignment.</a:t>
            </a:r>
          </a:p>
          <a:p>
            <a:r>
              <a:rPr lang="en-GB" sz="2400" dirty="0"/>
              <a:t>Academic staff will be available in the </a:t>
            </a:r>
            <a:r>
              <a:rPr lang="en-GB" sz="2400"/>
              <a:t>space </a:t>
            </a:r>
            <a:r>
              <a:rPr lang="en-GB" sz="2400" b="1"/>
              <a:t>11:30–1:30pm</a:t>
            </a:r>
            <a:r>
              <a:rPr lang="en-GB" sz="2400"/>
              <a:t> </a:t>
            </a:r>
            <a:r>
              <a:rPr lang="en-GB" sz="2400" dirty="0"/>
              <a:t>if you need any support.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572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610</TotalTime>
  <Words>1456</Words>
  <Application>Microsoft Macintosh PowerPoint</Application>
  <PresentationFormat>Widescreen</PresentationFormat>
  <Paragraphs>210</Paragraphs>
  <Slides>24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Aptos Display</vt:lpstr>
      <vt:lpstr>Arial</vt:lpstr>
      <vt:lpstr>Office Theme</vt:lpstr>
      <vt:lpstr>Session 2: Ontology  What Exists?</vt:lpstr>
      <vt:lpstr>PowerPoint Presentation</vt:lpstr>
      <vt:lpstr>PowerPoint Presentation</vt:lpstr>
      <vt:lpstr>PowerPoint Presentation</vt:lpstr>
      <vt:lpstr>PowerPoint Presentation</vt:lpstr>
      <vt:lpstr>A simple 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Kylie Boon</dc:creator>
  <cp:lastModifiedBy>Kylie Boon</cp:lastModifiedBy>
  <cp:revision>20</cp:revision>
  <dcterms:created xsi:type="dcterms:W3CDTF">2026-09-06T13:21:15Z</dcterms:created>
  <dcterms:modified xsi:type="dcterms:W3CDTF">2026-10-12T14:48:15Z</dcterms:modified>
</cp:coreProperties>
</file>