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88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341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91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8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122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2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7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00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97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691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670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7310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1739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707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951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906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661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98A2F9-85FF-4D75-97FD-F28C55A5BEF2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0B91FAF-9D8E-4B0D-B14E-CA428CEED3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13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mental-health-brain-thinking-231343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ohioemployerlawblog.com/2018/07/dealing-with-ieds-in-your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drdeborahserani.blogspot.com/2017/07/stigma-and-mental-illness.htm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pythagoreionip.blogspot.com/2014/1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hyperlink" Target="https://freepngimg.com/png/85354-text-question-blog-questions-logo-a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073935-E043-4801-AF06-06093A91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23BF2C-061B-F2D7-3215-D615F7B81A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1742" y="648930"/>
            <a:ext cx="3461281" cy="334733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/>
              <a:t>Bipolar Disorder: Historical Treatment, Modern Care &amp; Future Directions</a:t>
            </a:r>
            <a:br>
              <a:rPr lang="en-US" sz="3400" b="1"/>
            </a:br>
            <a:endParaRPr lang="en-US" sz="3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607220-18AF-40EA-47A8-1F477D87E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1742" y="3996267"/>
            <a:ext cx="3461281" cy="188700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BY: Fateha Altafi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Student ID: 2309157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Module: Psychological Classifications and Provisions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Module Code: BMHP6029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500" b="1"/>
              <a:t>Lecturer: Neale Haddon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AC26FF4-D6F9-4A94-A837-D051A101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EFFE501B-F9EC-4229-99D6-F39E38A71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B064C6A0-3DE4-4F4A-B650-78A62816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5">
              <a:extLst>
                <a:ext uri="{FF2B5EF4-FFF2-40B4-BE49-F238E27FC236}">
                  <a16:creationId xmlns:a16="http://schemas.microsoft.com/office/drawing/2014/main" id="{43CD3E83-3D0D-40EE-B1A2-9C989EBF2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6">
              <a:extLst>
                <a:ext uri="{FF2B5EF4-FFF2-40B4-BE49-F238E27FC236}">
                  <a16:creationId xmlns:a16="http://schemas.microsoft.com/office/drawing/2014/main" id="{71553909-760D-4B98-96A4-F9F48339A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7">
              <a:extLst>
                <a:ext uri="{FF2B5EF4-FFF2-40B4-BE49-F238E27FC236}">
                  <a16:creationId xmlns:a16="http://schemas.microsoft.com/office/drawing/2014/main" id="{1F006A6C-F843-49BC-AC84-89BD2AF58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8">
              <a:extLst>
                <a:ext uri="{FF2B5EF4-FFF2-40B4-BE49-F238E27FC236}">
                  <a16:creationId xmlns:a16="http://schemas.microsoft.com/office/drawing/2014/main" id="{62AEE6F3-16F4-4944-8459-4D5EEA341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Rounded Rectangle 16">
            <a:extLst>
              <a:ext uri="{FF2B5EF4-FFF2-40B4-BE49-F238E27FC236}">
                <a16:creationId xmlns:a16="http://schemas.microsoft.com/office/drawing/2014/main" id="{8D6B9972-4A81-4223-9901-0E559A1D5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685443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ilhouette of a tree&#10;&#10;AI-generated content may be incorrect.">
            <a:extLst>
              <a:ext uri="{FF2B5EF4-FFF2-40B4-BE49-F238E27FC236}">
                <a16:creationId xmlns:a16="http://schemas.microsoft.com/office/drawing/2014/main" id="{AE274BAF-0725-8221-92C0-63816C2FEC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076"/>
          <a:stretch>
            <a:fillRect/>
          </a:stretch>
        </p:blipFill>
        <p:spPr>
          <a:xfrm>
            <a:off x="1605634" y="1011765"/>
            <a:ext cx="4946609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881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8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9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9" name="Picture 18" descr="A person screaming with her hands in her mouth&#10;&#10;AI-generated content may be incorrect.">
            <a:extLst>
              <a:ext uri="{FF2B5EF4-FFF2-40B4-BE49-F238E27FC236}">
                <a16:creationId xmlns:a16="http://schemas.microsoft.com/office/drawing/2014/main" id="{309ECE45-E672-0602-AF12-5C75007C04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9854" r="23665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36394-F07D-6C67-41F8-A7D69AF06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2495" y="533400"/>
            <a:ext cx="7913686" cy="57912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Introduction &amp; Aims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Definition (ICD-11): Mood disorder with manic and depressive episodes.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Prevalence: ~1–2% globally.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Major cause of disability worldwide.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Aim: Examine history, care, stigma, and policy impact.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Historical Perspectives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19th–20th c.: Known as “manic-depressive insanity” (Kraepelin).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Institutionalization, ECT, insulin coma therapy common.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Stigma widespread, limited understanding of causes.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Mid-20th c.: Lithium introduction, deinstitutionalization movement.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Contemporary Care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ICD-11 criteria guide diagnosis.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Treatments: lithium, antipsychotics, CBT, psychoeducation.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Community-based recovery approaches.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and telehealth integration.</a:t>
            </a:r>
          </a:p>
          <a:p>
            <a:pPr>
              <a:lnSpc>
                <a:spcPct val="9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185F417-7B43-3F9F-93D8-5E7E8C74EBBD}"/>
              </a:ext>
            </a:extLst>
          </p:cNvPr>
          <p:cNvSpPr txBox="1"/>
          <p:nvPr/>
        </p:nvSpPr>
        <p:spPr>
          <a:xfrm>
            <a:off x="9662141" y="6657945"/>
            <a:ext cx="25298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ohioemployerlawblog.com/2018/07/dealing-with-ieds-in-your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583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white speech bubble with green and black text&#10;&#10;AI-generated content may be incorrect.">
            <a:extLst>
              <a:ext uri="{FF2B5EF4-FFF2-40B4-BE49-F238E27FC236}">
                <a16:creationId xmlns:a16="http://schemas.microsoft.com/office/drawing/2014/main" id="{A429E5ED-14B9-3A70-D896-A0E4C7E9EC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812" r="10976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4B12A-E00E-D212-A8C2-43AE547AA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71305"/>
            <a:ext cx="7391106" cy="5519895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Social, Cultural &amp; Political Context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Stigma affects help-seeking and recovery.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Cultural variations in symptom expression and care.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Policy and human rights frameworks improve access.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Media plays dual role in perception.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Policy &amp; Legislation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Deinstitutionalization influenced modern care.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Mental Health Acts protect patient rights.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WHO Quality Rights promotes community care.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Funding and access remain challenges.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Early detection and personalized interventions.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Culturally competent, rights-based care expansion.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Strengthen anti-stigma education and campaigns.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Integrate mental and physical health services.</a:t>
            </a:r>
          </a:p>
          <a:p>
            <a:pPr>
              <a:lnSpc>
                <a:spcPct val="9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Increase funding for community support.</a:t>
            </a:r>
          </a:p>
          <a:p>
            <a:pPr>
              <a:lnSpc>
                <a:spcPct val="90000"/>
              </a:lnSpc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560C47E-BCE3-7635-9C51-EC7716459502}"/>
              </a:ext>
            </a:extLst>
          </p:cNvPr>
          <p:cNvSpPr txBox="1"/>
          <p:nvPr/>
        </p:nvSpPr>
        <p:spPr>
          <a:xfrm>
            <a:off x="9961902" y="6657945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drdeborahserani.blogspot.com/2017/07/stigma-and-mental-illnes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315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B51A6BEE-7488-70A2-DBFE-71FA7C8263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0065" y="234778"/>
            <a:ext cx="6732865" cy="63143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endParaRPr lang="en-US" altLang="en-US" sz="800" b="1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lang="en-US" altLang="en-US" sz="1400" b="1" dirty="0">
                <a:latin typeface="Arial" panose="020B0604020202020204" pitchFamily="34" charset="0"/>
              </a:rPr>
              <a:t>References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Allan H. Young, Ian M. Anderson and John R. Geddes (2020) ‘Bipolar disorder’, </a:t>
            </a:r>
            <a:r>
              <a:rPr lang="en-US" altLang="en-US" sz="1400" i="1" dirty="0">
                <a:latin typeface="Arial" panose="020B0604020202020204" pitchFamily="34" charset="0"/>
              </a:rPr>
              <a:t>The BMJ</a:t>
            </a:r>
            <a:r>
              <a:rPr lang="en-US" altLang="en-US" sz="1400" dirty="0">
                <a:latin typeface="Arial" panose="020B0604020202020204" pitchFamily="34" charset="0"/>
              </a:rPr>
              <a:t>, 371, m3891.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Department of Health and Social Care (1983) </a:t>
            </a:r>
            <a:r>
              <a:rPr lang="en-US" altLang="en-US" sz="1400" i="1" dirty="0">
                <a:latin typeface="Arial" panose="020B0604020202020204" pitchFamily="34" charset="0"/>
              </a:rPr>
              <a:t>The Mental Health Act 1983.</a:t>
            </a:r>
            <a:r>
              <a:rPr lang="en-US" altLang="en-US" sz="1400" dirty="0">
                <a:latin typeface="Arial" panose="020B0604020202020204" pitchFamily="34" charset="0"/>
              </a:rPr>
              <a:t> London: HMSO.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Emil Kraepelin (1921) </a:t>
            </a:r>
            <a:r>
              <a:rPr lang="en-US" altLang="en-US" sz="1400" i="1" dirty="0">
                <a:latin typeface="Arial" panose="020B0604020202020204" pitchFamily="34" charset="0"/>
              </a:rPr>
              <a:t>Manic-Depressive Insanity and Paranoia.</a:t>
            </a:r>
            <a:r>
              <a:rPr lang="en-US" altLang="en-US" sz="1400" dirty="0">
                <a:latin typeface="Arial" panose="020B0604020202020204" pitchFamily="34" charset="0"/>
              </a:rPr>
              <a:t> Edinburgh: Livingstone.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Frederick K. Goodwin and Kay Redfield Jamison (2007) </a:t>
            </a:r>
            <a:r>
              <a:rPr lang="en-US" altLang="en-US" sz="1400" i="1" dirty="0">
                <a:latin typeface="Arial" panose="020B0604020202020204" pitchFamily="34" charset="0"/>
              </a:rPr>
              <a:t>Manic-Depressive Illness: Bipolar Disorders and Recurrent Depression.</a:t>
            </a:r>
            <a:r>
              <a:rPr lang="en-US" altLang="en-US" sz="1400" dirty="0">
                <a:latin typeface="Arial" panose="020B0604020202020204" pitchFamily="34" charset="0"/>
              </a:rPr>
              <a:t> 2nd </a:t>
            </a:r>
            <a:r>
              <a:rPr lang="en-US" altLang="en-US" sz="1400" dirty="0" err="1">
                <a:latin typeface="Arial" panose="020B0604020202020204" pitchFamily="34" charset="0"/>
              </a:rPr>
              <a:t>edn</a:t>
            </a:r>
            <a:r>
              <a:rPr lang="en-US" altLang="en-US" sz="1400" dirty="0">
                <a:latin typeface="Arial" panose="020B0604020202020204" pitchFamily="34" charset="0"/>
              </a:rPr>
              <a:t>. Oxford: Oxford University Press.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Graham Thornicroft (2006) </a:t>
            </a:r>
            <a:r>
              <a:rPr lang="en-US" altLang="en-US" sz="1400" i="1" dirty="0">
                <a:latin typeface="Arial" panose="020B0604020202020204" pitchFamily="34" charset="0"/>
              </a:rPr>
              <a:t>Shunned: Discrimination against People with Mental Illness.</a:t>
            </a:r>
            <a:r>
              <a:rPr lang="en-US" altLang="en-US" sz="1400" dirty="0">
                <a:latin typeface="Arial" panose="020B0604020202020204" pitchFamily="34" charset="0"/>
              </a:rPr>
              <a:t> Oxford: Oxford University Press.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John M. Geddes and Michael J. </a:t>
            </a:r>
            <a:r>
              <a:rPr lang="en-US" altLang="en-US" sz="1400" dirty="0" err="1">
                <a:latin typeface="Arial" panose="020B0604020202020204" pitchFamily="34" charset="0"/>
              </a:rPr>
              <a:t>Miklowitz</a:t>
            </a:r>
            <a:r>
              <a:rPr lang="en-US" altLang="en-US" sz="1400" dirty="0">
                <a:latin typeface="Arial" panose="020B0604020202020204" pitchFamily="34" charset="0"/>
              </a:rPr>
              <a:t> (2013) ‘Treatment of bipolar disorder’, </a:t>
            </a:r>
            <a:r>
              <a:rPr lang="en-US" altLang="en-US" sz="1400" i="1" dirty="0">
                <a:latin typeface="Arial" panose="020B0604020202020204" pitchFamily="34" charset="0"/>
              </a:rPr>
              <a:t>The Lancet</a:t>
            </a:r>
            <a:r>
              <a:rPr lang="en-US" altLang="en-US" sz="1400" dirty="0">
                <a:latin typeface="Arial" panose="020B0604020202020204" pitchFamily="34" charset="0"/>
              </a:rPr>
              <a:t>, 381(9878), pp. 1672–1682.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Kay Redfield Jamison (1995) </a:t>
            </a:r>
            <a:r>
              <a:rPr lang="en-US" altLang="en-US" sz="1400" i="1" dirty="0">
                <a:latin typeface="Arial" panose="020B0604020202020204" pitchFamily="34" charset="0"/>
              </a:rPr>
              <a:t>An Unquiet Mind: A Memoir of Moods and Madness.</a:t>
            </a:r>
            <a:r>
              <a:rPr lang="en-US" altLang="en-US" sz="1400" dirty="0">
                <a:latin typeface="Arial" panose="020B0604020202020204" pitchFamily="34" charset="0"/>
              </a:rPr>
              <a:t> New York: Knopf.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National Institute for Health and Care Excellence (2023) </a:t>
            </a:r>
            <a:r>
              <a:rPr lang="en-US" altLang="en-US" sz="1400" i="1" dirty="0">
                <a:latin typeface="Arial" panose="020B0604020202020204" pitchFamily="34" charset="0"/>
              </a:rPr>
              <a:t>Bipolar Disorder: Assessment and Management (NICE Guideline CG185).</a:t>
            </a:r>
            <a:r>
              <a:rPr lang="en-US" altLang="en-US" sz="1400" dirty="0">
                <a:latin typeface="Arial" panose="020B0604020202020204" pitchFamily="34" charset="0"/>
              </a:rPr>
              <a:t> London: NICE.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Tania Perich et al. (2014) ‘Community-based psychosocial interventions for bipolar disorder’, </a:t>
            </a:r>
            <a:r>
              <a:rPr lang="en-US" altLang="en-US" sz="1400" i="1" dirty="0">
                <a:latin typeface="Arial" panose="020B0604020202020204" pitchFamily="34" charset="0"/>
              </a:rPr>
              <a:t>Journal of Affective Disorders</a:t>
            </a:r>
            <a:r>
              <a:rPr lang="en-US" altLang="en-US" sz="1400" dirty="0">
                <a:latin typeface="Arial" panose="020B0604020202020204" pitchFamily="34" charset="0"/>
              </a:rPr>
              <a:t>, 169, pp. 317–326.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World Health Organization (2022)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International Classification of Diseases 11th Revision (ICD-11): Mental,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or neurodevelopmental disorders.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Geneva: WHO.</a:t>
            </a:r>
          </a:p>
          <a:p>
            <a:pPr marL="0" indent="0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en-US" sz="1400" dirty="0">
                <a:latin typeface="Arial" panose="020B0604020202020204" pitchFamily="34" charset="0"/>
              </a:rPr>
              <a:t>World Health Organization (2019) </a:t>
            </a:r>
            <a:r>
              <a:rPr lang="en-US" altLang="en-US" sz="1400" i="1" dirty="0" err="1">
                <a:latin typeface="Arial" panose="020B0604020202020204" pitchFamily="34" charset="0"/>
              </a:rPr>
              <a:t>QualityRights</a:t>
            </a:r>
            <a:r>
              <a:rPr lang="en-US" altLang="en-US" sz="1400" i="1" dirty="0">
                <a:latin typeface="Arial" panose="020B0604020202020204" pitchFamily="34" charset="0"/>
              </a:rPr>
              <a:t>: Guidance and Training Tools.</a:t>
            </a:r>
            <a:r>
              <a:rPr lang="en-US" altLang="en-US" sz="1400" dirty="0">
                <a:latin typeface="Arial" panose="020B0604020202020204" pitchFamily="34" charset="0"/>
              </a:rPr>
              <a:t> </a:t>
            </a:r>
            <a:r>
              <a:rPr lang="en-US" altLang="en-US" sz="1400">
                <a:latin typeface="Arial" panose="020B0604020202020204" pitchFamily="34" charset="0"/>
              </a:rPr>
              <a:t>Geneva: WHO.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World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Health Organization (2021)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WHO Mental Health Action Plan 2013–2030.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Geneva: WHO.</a:t>
            </a:r>
          </a:p>
        </p:txBody>
      </p:sp>
    </p:spTree>
    <p:extLst>
      <p:ext uri="{BB962C8B-B14F-4D97-AF65-F5344CB8AC3E}">
        <p14:creationId xmlns:p14="http://schemas.microsoft.com/office/powerpoint/2010/main" val="2951123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3C97D866-0F77-45DF-8EB7-C3D116B32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4F9B1DE5-8736-46A8-986F-7D93EABD7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DEF5C121-2BFC-4684-A8AE-AAC74878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8DDBAAB4-8BAF-4FAB-99AC-C59B579A0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195B7BE3-689C-4566-858A-873632B1B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5220C0B1-373C-427C-85C1-E40FC7A9D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66BCB563-408A-4114-85A8-266D3943E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CDBEA0F-A108-4353-90A7-BF17D0B8D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995CA3FF-C7B7-4925-839C-2964031A2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2F295FED-2731-4AE1-8A15-70625050D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44695954-F76F-43EF-9154-7F75A1FAF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D259EAC8-11A2-41BF-9DED-1E0926E4F7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09E28710-F8B9-4D97-87F8-2FB672BE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BFA17A07-C153-4CAA-80DD-675249B97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ADCEC0B-C4E5-43D6-9C25-53BA2F56D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ue blot with green text">
            <a:extLst>
              <a:ext uri="{FF2B5EF4-FFF2-40B4-BE49-F238E27FC236}">
                <a16:creationId xmlns:a16="http://schemas.microsoft.com/office/drawing/2014/main" id="{9EDA73A0-799E-AF16-89E4-B21320E482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902288">
            <a:off x="6614655" y="2540565"/>
            <a:ext cx="5515826" cy="3971394"/>
          </a:xfrm>
          <a:prstGeom prst="rect">
            <a:avLst/>
          </a:prstGeom>
        </p:spPr>
      </p:pic>
      <p:pic>
        <p:nvPicPr>
          <p:cNvPr id="8" name="Picture 7" descr="A thank you sign with flowers&#10;&#10;AI-generated content may be incorrect.">
            <a:extLst>
              <a:ext uri="{FF2B5EF4-FFF2-40B4-BE49-F238E27FC236}">
                <a16:creationId xmlns:a16="http://schemas.microsoft.com/office/drawing/2014/main" id="{CDA887DB-7912-653C-F92A-8ADD881EB3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47" b="89920" l="7414" r="89964">
                        <a14:foregroundMark x1="53888" y1="31963" x2="53888" y2="31963"/>
                        <a14:foregroundMark x1="53888" y1="31963" x2="53888" y2="31963"/>
                        <a14:foregroundMark x1="85353" y1="34615" x2="85353" y2="34615"/>
                        <a14:foregroundMark x1="85353" y1="30637" x2="85353" y2="30637"/>
                        <a14:foregroundMark x1="85805" y1="27851" x2="86076" y2="45491"/>
                        <a14:foregroundMark x1="81193" y1="16446" x2="79114" y2="12069"/>
                        <a14:foregroundMark x1="14738" y1="56233" x2="13382" y2="70424"/>
                        <a14:foregroundMark x1="13382" y1="70424" x2="14286" y2="73740"/>
                        <a14:foregroundMark x1="12658" y1="64324" x2="7414" y2="59284"/>
                        <a14:foregroundMark x1="11754" y1="65650" x2="9494" y2="67374"/>
                        <a14:foregroundMark x1="89241" y1="55172" x2="85917" y2="64923"/>
                        <a14:foregroundMark x1="84629" y1="85544" x2="85805" y2="84218"/>
                        <a14:foregroundMark x1="65099" y1="42440" x2="60488" y2="28117"/>
                        <a14:foregroundMark x1="60488" y1="28117" x2="56600" y2="27586"/>
                        <a14:foregroundMark x1="53888" y1="37003" x2="55244" y2="28912"/>
                        <a14:foregroundMark x1="86528" y1="70424" x2="85624" y2="66711"/>
                        <a14:backgroundMark x1="84629" y1="69363" x2="84629" y2="69363"/>
                        <a14:backgroundMark x1="84629" y1="70424" x2="84629" y2="68966"/>
                        <a14:backgroundMark x1="84629" y1="69363" x2="85353" y2="70690"/>
                        <a14:backgroundMark x1="84901" y1="67374" x2="83996" y2="65385"/>
                        <a14:backgroundMark x1="84629" y1="68037" x2="85624" y2="70424"/>
                        <a14:backgroundMark x1="85624" y1="67639" x2="85624" y2="67639"/>
                        <a14:backgroundMark x1="84901" y1="65385" x2="85624" y2="68700"/>
                      </a14:backgroundRemoval>
                    </a14:imgEffect>
                    <a14:imgEffect>
                      <a14:artisticMarker trans="100000" size="1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18380" y="432486"/>
            <a:ext cx="4718937" cy="3220674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4033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387</TotalTime>
  <Words>536</Words>
  <Application>Microsoft Office PowerPoint</Application>
  <PresentationFormat>Widescreen</PresentationFormat>
  <Paragraphs>58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Corbel</vt:lpstr>
      <vt:lpstr>Parallax</vt:lpstr>
      <vt:lpstr>Bipolar Disorder: Historical Treatment, Modern Care &amp; Future Directions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Fateha Altafi (2309157)</dc:creator>
  <cp:lastModifiedBy>Fateha Altafi (2309157)</cp:lastModifiedBy>
  <cp:revision>9</cp:revision>
  <dcterms:created xsi:type="dcterms:W3CDTF">2025-10-09T15:15:57Z</dcterms:created>
  <dcterms:modified xsi:type="dcterms:W3CDTF">2025-10-31T17:46:19Z</dcterms:modified>
</cp:coreProperties>
</file>