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493" r:id="rId2"/>
    <p:sldId id="278" r:id="rId3"/>
    <p:sldId id="495" r:id="rId4"/>
    <p:sldId id="496" r:id="rId5"/>
    <p:sldId id="497" r:id="rId6"/>
    <p:sldId id="519" r:id="rId7"/>
    <p:sldId id="499" r:id="rId8"/>
    <p:sldId id="498" r:id="rId9"/>
    <p:sldId id="520" r:id="rId10"/>
    <p:sldId id="500" r:id="rId11"/>
    <p:sldId id="521" r:id="rId12"/>
    <p:sldId id="341" r:id="rId13"/>
    <p:sldId id="51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95" d="100"/>
          <a:sy n="95" d="100"/>
        </p:scale>
        <p:origin x="102" y="2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05993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02/10/2024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02/10/2024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02/10/2024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02/10/2024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02/10/2024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2: Session 2: </a:t>
            </a:r>
            <a:br>
              <a:rPr lang="en-GB" altLang="en-US" sz="2400" b="1" dirty="0"/>
            </a:br>
            <a:r>
              <a:rPr lang="en-GB" altLang="en-US" sz="2200" b="1" dirty="0"/>
              <a:t>Mathematical Models for Decision Making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a:solidFill>
                  <a:schemeClr val="tx1"/>
                </a:solidFill>
              </a:rPr>
              <a:t>LCBB5014</a:t>
            </a:r>
            <a:endParaRPr lang="en-GB" altLang="en-US" sz="4000" b="1" dirty="0">
              <a:solidFill>
                <a:schemeClr val="tx1"/>
              </a:solidFill>
            </a:endParaRP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02/10/2024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2862322"/>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What is mathematical model </a:t>
            </a:r>
          </a:p>
          <a:p>
            <a:pPr marL="342900" indent="-342900" eaLnBrk="1" hangingPunct="1">
              <a:buFont typeface="Arial" panose="020B0604020202020204" pitchFamily="34" charset="0"/>
              <a:buChar char="•"/>
              <a:defRPr/>
            </a:pPr>
            <a:r>
              <a:rPr lang="en-GB" sz="2200" dirty="0">
                <a:latin typeface="+mn-lt"/>
              </a:rPr>
              <a:t>Structure of mathematical model </a:t>
            </a:r>
          </a:p>
          <a:p>
            <a:pPr marL="342900" indent="-342900" eaLnBrk="1" hangingPunct="1">
              <a:buFont typeface="Arial" panose="020B0604020202020204" pitchFamily="34" charset="0"/>
              <a:buChar char="•"/>
              <a:defRPr/>
            </a:pPr>
            <a:r>
              <a:rPr lang="en-GB" sz="2200" dirty="0">
                <a:latin typeface="+mn-lt"/>
              </a:rPr>
              <a:t>Types of mathematical model </a:t>
            </a:r>
          </a:p>
          <a:p>
            <a:pPr marL="342900" indent="-342900" eaLnBrk="1" hangingPunct="1">
              <a:buFont typeface="Arial" panose="020B0604020202020204" pitchFamily="34" charset="0"/>
              <a:buChar char="•"/>
              <a:defRPr/>
            </a:pPr>
            <a:r>
              <a:rPr lang="en-GB" sz="2200" dirty="0">
                <a:latin typeface="+mn-lt"/>
              </a:rPr>
              <a:t>Development of a mathematical model </a:t>
            </a:r>
          </a:p>
          <a:p>
            <a:pPr marL="342900" indent="-342900" eaLnBrk="1" hangingPunct="1">
              <a:buFont typeface="Arial" panose="020B0604020202020204" pitchFamily="34" charset="0"/>
              <a:buChar char="•"/>
              <a:defRPr/>
            </a:pPr>
            <a:r>
              <a:rPr lang="en-GB" sz="2200" dirty="0">
                <a:latin typeface="+mn-lt"/>
              </a:rPr>
              <a:t>Classes of mathematical model</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Mathematical Model?</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493538"/>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model is a selective abstraction of a real system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model is a designed to analyse and understand from an abstract point of view the operating behaviour or a real system, regarding which it only includes those elements deemed relevant for the purpose of the investigation carried out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Mathematical models have been developed and used in many application domains, ranging from physics to architecture, from engineering to economics.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models adopted in the various contexts differ substantially in terms of their mathematical structure</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Structure of Mathematical Models</a:t>
            </a:r>
          </a:p>
        </p:txBody>
      </p:sp>
      <p:pic>
        <p:nvPicPr>
          <p:cNvPr id="3" name="Picture 2">
            <a:extLst>
              <a:ext uri="{FF2B5EF4-FFF2-40B4-BE49-F238E27FC236}">
                <a16:creationId xmlns:a16="http://schemas.microsoft.com/office/drawing/2014/main" id="{31438F49-B75E-7645-A1E7-0B4095F6450D}"/>
              </a:ext>
            </a:extLst>
          </p:cNvPr>
          <p:cNvPicPr>
            <a:picLocks noChangeAspect="1"/>
          </p:cNvPicPr>
          <p:nvPr/>
        </p:nvPicPr>
        <p:blipFill>
          <a:blip r:embed="rId3"/>
          <a:stretch>
            <a:fillRect/>
          </a:stretch>
        </p:blipFill>
        <p:spPr>
          <a:xfrm>
            <a:off x="1047750" y="1196752"/>
            <a:ext cx="7048500" cy="3384376"/>
          </a:xfrm>
          <a:prstGeom prst="rect">
            <a:avLst/>
          </a:prstGeom>
        </p:spPr>
      </p:pic>
      <p:sp>
        <p:nvSpPr>
          <p:cNvPr id="4" name="TextBox 3">
            <a:extLst>
              <a:ext uri="{FF2B5EF4-FFF2-40B4-BE49-F238E27FC236}">
                <a16:creationId xmlns:a16="http://schemas.microsoft.com/office/drawing/2014/main" id="{B5D0BD67-ED01-F848-A7FA-E70A45595308}"/>
              </a:ext>
            </a:extLst>
          </p:cNvPr>
          <p:cNvSpPr txBox="1"/>
          <p:nvPr/>
        </p:nvSpPr>
        <p:spPr>
          <a:xfrm>
            <a:off x="1007269" y="4581128"/>
            <a:ext cx="7453163" cy="646331"/>
          </a:xfrm>
          <a:prstGeom prst="rect">
            <a:avLst/>
          </a:prstGeom>
          <a:noFill/>
        </p:spPr>
        <p:txBody>
          <a:bodyPr wrap="square" rtlCol="0">
            <a:spAutoFit/>
          </a:bodyPr>
          <a:lstStyle/>
          <a:p>
            <a:pPr algn="ctr"/>
            <a:r>
              <a:rPr lang="en-US" dirty="0">
                <a:latin typeface="+mn-lt"/>
              </a:rPr>
              <a:t>Scientific and technological development has turned to mathematical models of various types for the abstract representation of real systems</a:t>
            </a:r>
          </a:p>
        </p:txBody>
      </p:sp>
    </p:spTree>
    <p:extLst>
      <p:ext uri="{BB962C8B-B14F-4D97-AF65-F5344CB8AC3E}">
        <p14:creationId xmlns:p14="http://schemas.microsoft.com/office/powerpoint/2010/main" val="47735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27782" y="365148"/>
            <a:ext cx="7741195" cy="58578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Mathematical Models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147050" cy="4832092"/>
          </a:xfrm>
          <a:prstGeom prst="rect">
            <a:avLst/>
          </a:prstGeom>
        </p:spPr>
        <p:txBody>
          <a:bodyPr wrap="square">
            <a:spAutoFit/>
          </a:bodyPr>
          <a:lstStyle/>
          <a:p>
            <a:pPr algn="just"/>
            <a:r>
              <a:rPr lang="en-GB" sz="2200" dirty="0">
                <a:latin typeface="+mn-lt"/>
              </a:rPr>
              <a:t>According to the characteristics, Mathematical models can be divided into: </a:t>
            </a:r>
          </a:p>
          <a:p>
            <a:pPr algn="just"/>
            <a:endParaRPr lang="en-GB" sz="2200" dirty="0">
              <a:latin typeface="+mn-lt"/>
            </a:endParaRPr>
          </a:p>
          <a:p>
            <a:pPr marL="342900" indent="-342900" algn="just">
              <a:buFont typeface="Arial" panose="020B0604020202020204" pitchFamily="34" charset="0"/>
              <a:buChar char="•"/>
            </a:pPr>
            <a:r>
              <a:rPr lang="en-GB" sz="2200" b="1" dirty="0">
                <a:latin typeface="+mn-lt"/>
              </a:rPr>
              <a:t>Iconic: </a:t>
            </a:r>
            <a:r>
              <a:rPr lang="en-GB" sz="2200" dirty="0">
                <a:latin typeface="+mn-lt"/>
              </a:rPr>
              <a:t>An </a:t>
            </a:r>
            <a:r>
              <a:rPr lang="en-GB" sz="2200" b="1" i="1" dirty="0">
                <a:latin typeface="+mn-lt"/>
              </a:rPr>
              <a:t>Iconic </a:t>
            </a:r>
            <a:r>
              <a:rPr lang="en-GB" sz="2200" dirty="0">
                <a:latin typeface="+mn-lt"/>
              </a:rPr>
              <a:t>model is a material reorientation of a real system, whose behaviour is imitated for the purpose of the analysis </a:t>
            </a:r>
          </a:p>
          <a:p>
            <a:pPr marL="342900" indent="-342900" algn="just">
              <a:buFont typeface="Arial" panose="020B0604020202020204" pitchFamily="34" charset="0"/>
              <a:buChar char="•"/>
            </a:pPr>
            <a:endParaRPr lang="en-GB" sz="2200" b="1" i="1" dirty="0">
              <a:latin typeface="+mn-lt"/>
            </a:endParaRPr>
          </a:p>
          <a:p>
            <a:pPr marL="342900" indent="-342900" algn="just">
              <a:buFont typeface="Arial" panose="020B0604020202020204" pitchFamily="34" charset="0"/>
              <a:buChar char="•"/>
            </a:pPr>
            <a:r>
              <a:rPr lang="en-GB" sz="2200" b="1" dirty="0">
                <a:latin typeface="+mn-lt"/>
              </a:rPr>
              <a:t>Analogical: </a:t>
            </a:r>
            <a:r>
              <a:rPr lang="en-GB" sz="2200" dirty="0">
                <a:latin typeface="+mn-lt"/>
              </a:rPr>
              <a:t>An </a:t>
            </a:r>
            <a:r>
              <a:rPr lang="en-GB" sz="2200" b="1" i="1" dirty="0">
                <a:latin typeface="+mn-lt"/>
              </a:rPr>
              <a:t>analogical </a:t>
            </a:r>
            <a:r>
              <a:rPr lang="en-GB" sz="2200" dirty="0">
                <a:latin typeface="+mn-lt"/>
              </a:rPr>
              <a:t>model is also material representation, although it imitates the real behaviour by analogy rather than by replication</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Symbolic: </a:t>
            </a:r>
            <a:r>
              <a:rPr lang="en-GB" sz="2200" dirty="0">
                <a:latin typeface="+mn-lt"/>
              </a:rPr>
              <a:t>A </a:t>
            </a:r>
            <a:r>
              <a:rPr lang="en-GB" sz="2200" b="1" i="1" dirty="0">
                <a:latin typeface="+mn-lt"/>
              </a:rPr>
              <a:t>symbolic </a:t>
            </a:r>
            <a:r>
              <a:rPr lang="en-GB" sz="2200" dirty="0">
                <a:latin typeface="+mn-lt"/>
              </a:rPr>
              <a:t>model, such as a mathematical model, is an abstract representation of a real system. It is intended to describe the behaviour of the system through a series of symbolic variables, numerical parameters and mathematical relationships </a:t>
            </a:r>
            <a:endParaRPr lang="el-GR" sz="22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27782" y="365148"/>
            <a:ext cx="7741195" cy="58578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Mathematical Models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147050" cy="5078313"/>
          </a:xfrm>
          <a:prstGeom prst="rect">
            <a:avLst/>
          </a:prstGeom>
        </p:spPr>
        <p:txBody>
          <a:bodyPr wrap="square">
            <a:spAutoFit/>
          </a:bodyPr>
          <a:lstStyle/>
          <a:p>
            <a:pPr algn="just"/>
            <a:r>
              <a:rPr lang="en-GB" sz="1900" dirty="0">
                <a:latin typeface="+mn-lt"/>
              </a:rPr>
              <a:t>A further relevant distinction concerns </a:t>
            </a:r>
            <a:r>
              <a:rPr lang="en-GB" sz="1900" b="1" dirty="0">
                <a:latin typeface="+mn-lt"/>
              </a:rPr>
              <a:t>the probabilistic nature </a:t>
            </a:r>
            <a:r>
              <a:rPr lang="en-GB" sz="1900" dirty="0">
                <a:latin typeface="+mn-lt"/>
              </a:rPr>
              <a:t>of models, which can be either: </a:t>
            </a:r>
          </a:p>
          <a:p>
            <a:pPr marL="342900" indent="-342900" algn="just">
              <a:buFont typeface="Arial" panose="020B0604020202020204" pitchFamily="34" charset="0"/>
              <a:buChar char="•"/>
            </a:pPr>
            <a:r>
              <a:rPr lang="en-GB" sz="1900" b="1" dirty="0">
                <a:latin typeface="+mn-lt"/>
              </a:rPr>
              <a:t>Stochastic: </a:t>
            </a:r>
            <a:r>
              <a:rPr lang="en-GB" sz="1900" dirty="0">
                <a:latin typeface="+mn-lt"/>
              </a:rPr>
              <a:t>In a </a:t>
            </a:r>
            <a:r>
              <a:rPr lang="en-GB" sz="1900" b="1" i="1" dirty="0">
                <a:latin typeface="+mn-lt"/>
              </a:rPr>
              <a:t>stochastic </a:t>
            </a:r>
            <a:r>
              <a:rPr lang="en-GB" sz="1900" dirty="0">
                <a:latin typeface="+mn-lt"/>
              </a:rPr>
              <a:t>model some input information represents random events and is therefore characterised by a probability distribution, which in turn can be assigned or unknown</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Deterministic: </a:t>
            </a:r>
            <a:r>
              <a:rPr lang="en-GB" sz="1900" dirty="0">
                <a:latin typeface="+mn-lt"/>
              </a:rPr>
              <a:t>A model is called </a:t>
            </a:r>
            <a:r>
              <a:rPr lang="en-GB" sz="1900" b="1" i="1" dirty="0">
                <a:latin typeface="+mn-lt"/>
              </a:rPr>
              <a:t>deterministic </a:t>
            </a:r>
            <a:r>
              <a:rPr lang="en-GB" sz="1900" dirty="0">
                <a:latin typeface="+mn-lt"/>
              </a:rPr>
              <a:t>when all input data are supposed to be known a priori and with certainty </a:t>
            </a:r>
          </a:p>
          <a:p>
            <a:pPr algn="just"/>
            <a:endParaRPr lang="en-GB" sz="1900" b="1" dirty="0">
              <a:latin typeface="+mn-lt"/>
            </a:endParaRPr>
          </a:p>
          <a:p>
            <a:pPr algn="just"/>
            <a:r>
              <a:rPr lang="en-GB" sz="1900" dirty="0">
                <a:latin typeface="+mn-lt"/>
              </a:rPr>
              <a:t>A further relevant distinction concerns </a:t>
            </a:r>
            <a:r>
              <a:rPr lang="en-GB" sz="1900" b="1" dirty="0">
                <a:latin typeface="+mn-lt"/>
              </a:rPr>
              <a:t>the temporal dimension </a:t>
            </a:r>
            <a:r>
              <a:rPr lang="en-GB" sz="1900" dirty="0">
                <a:latin typeface="+mn-lt"/>
              </a:rPr>
              <a:t>in a mathematical model, which can be either: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Static: </a:t>
            </a:r>
            <a:r>
              <a:rPr lang="en-GB" sz="1900" dirty="0">
                <a:latin typeface="+mn-lt"/>
              </a:rPr>
              <a:t>Static models consider a given system and the related decision-making process within one single temporal stage </a:t>
            </a:r>
          </a:p>
          <a:p>
            <a:pPr marL="342900" indent="-342900" algn="just">
              <a:buFont typeface="Arial" panose="020B0604020202020204" pitchFamily="34" charset="0"/>
              <a:buChar char="•"/>
            </a:pPr>
            <a:r>
              <a:rPr lang="en-GB" sz="1900" b="1" dirty="0">
                <a:latin typeface="+mn-lt"/>
              </a:rPr>
              <a:t>Dynamic: </a:t>
            </a:r>
            <a:r>
              <a:rPr lang="en-GB" sz="1900" dirty="0">
                <a:latin typeface="+mn-lt"/>
              </a:rPr>
              <a:t>Dynamic models consider a given system through several temporal stages, corresponding to a sequence of decisions </a:t>
            </a:r>
            <a:endParaRPr lang="en-GB" sz="1900" b="1" dirty="0">
              <a:latin typeface="+mn-lt"/>
            </a:endParaRPr>
          </a:p>
          <a:p>
            <a:pPr algn="just"/>
            <a:endParaRPr lang="el-GR" sz="2000" b="1" dirty="0">
              <a:latin typeface="+mn-lt"/>
            </a:endParaRPr>
          </a:p>
        </p:txBody>
      </p:sp>
    </p:spTree>
    <p:extLst>
      <p:ext uri="{BB962C8B-B14F-4D97-AF65-F5344CB8AC3E}">
        <p14:creationId xmlns:p14="http://schemas.microsoft.com/office/powerpoint/2010/main" val="3668973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pic>
        <p:nvPicPr>
          <p:cNvPr id="2" name="Picture 1">
            <a:extLst>
              <a:ext uri="{FF2B5EF4-FFF2-40B4-BE49-F238E27FC236}">
                <a16:creationId xmlns:a16="http://schemas.microsoft.com/office/drawing/2014/main" id="{7A559A1F-370C-8741-893D-6D329939F898}"/>
              </a:ext>
            </a:extLst>
          </p:cNvPr>
          <p:cNvPicPr>
            <a:picLocks noChangeAspect="1"/>
          </p:cNvPicPr>
          <p:nvPr/>
        </p:nvPicPr>
        <p:blipFill>
          <a:blip r:embed="rId2"/>
          <a:stretch>
            <a:fillRect/>
          </a:stretch>
        </p:blipFill>
        <p:spPr>
          <a:xfrm>
            <a:off x="1007269" y="1196751"/>
            <a:ext cx="7284241" cy="4320481"/>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6" name="Rectangle 5">
            <a:extLst>
              <a:ext uri="{FF2B5EF4-FFF2-40B4-BE49-F238E27FC236}">
                <a16:creationId xmlns:a16="http://schemas.microsoft.com/office/drawing/2014/main" id="{767484D1-34D8-254D-9A53-3E54D9EB087B}"/>
              </a:ext>
            </a:extLst>
          </p:cNvPr>
          <p:cNvSpPr/>
          <p:nvPr/>
        </p:nvSpPr>
        <p:spPr>
          <a:xfrm>
            <a:off x="575655" y="1136064"/>
            <a:ext cx="7992690" cy="458587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Problem Identification: </a:t>
            </a:r>
            <a:r>
              <a:rPr lang="en-GB" sz="2000" dirty="0">
                <a:latin typeface="+mn-lt"/>
              </a:rPr>
              <a:t>The problem at hand must be correctly identified. The observed critical symptoms must be analysed and interpreted in order to formulate hypotheses for investigation</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Model Formulation: </a:t>
            </a:r>
            <a:r>
              <a:rPr lang="en-GB" sz="2000" dirty="0">
                <a:latin typeface="+mn-lt"/>
              </a:rPr>
              <a:t>Once the problem to be analysed has been properly identified, effort should e directed toward defining an appropriate mathematical model to represent a system </a:t>
            </a:r>
          </a:p>
          <a:p>
            <a:pPr algn="just"/>
            <a:endParaRPr lang="en-GB" sz="1900" dirty="0">
              <a:latin typeface="+mn-lt"/>
            </a:endParaRPr>
          </a:p>
          <a:p>
            <a:pPr algn="just"/>
            <a:r>
              <a:rPr lang="en-GB" sz="1900" dirty="0">
                <a:latin typeface="+mn-lt"/>
              </a:rPr>
              <a:t>Under model formulation, there are number of factors affect and influence the choice of model such as: </a:t>
            </a:r>
          </a:p>
          <a:p>
            <a:pPr algn="just"/>
            <a:r>
              <a:rPr lang="en-GB" sz="1900" dirty="0">
                <a:latin typeface="+mn-lt"/>
              </a:rPr>
              <a:t>	- time horizon </a:t>
            </a:r>
          </a:p>
          <a:p>
            <a:pPr algn="just"/>
            <a:r>
              <a:rPr lang="en-GB" sz="1900" dirty="0">
                <a:latin typeface="+mn-lt"/>
              </a:rPr>
              <a:t>	- the decision variables </a:t>
            </a:r>
          </a:p>
          <a:p>
            <a:pPr algn="just"/>
            <a:r>
              <a:rPr lang="en-GB" sz="1900" dirty="0">
                <a:latin typeface="+mn-lt"/>
              </a:rPr>
              <a:t>	- the evaluation criteria </a:t>
            </a:r>
          </a:p>
          <a:p>
            <a:pPr algn="just"/>
            <a:r>
              <a:rPr lang="en-GB" sz="1900" dirty="0">
                <a:latin typeface="+mn-lt"/>
              </a:rPr>
              <a:t>	- the numerical parameters and </a:t>
            </a:r>
          </a:p>
          <a:p>
            <a:pPr algn="just"/>
            <a:r>
              <a:rPr lang="en-GB" sz="1900" dirty="0">
                <a:latin typeface="+mn-lt"/>
              </a:rPr>
              <a:t>	- the mathematical relationships </a:t>
            </a:r>
          </a:p>
        </p:txBody>
      </p:sp>
      <p:sp>
        <p:nvSpPr>
          <p:cNvPr id="7" name="TextBox 7">
            <a:extLst>
              <a:ext uri="{FF2B5EF4-FFF2-40B4-BE49-F238E27FC236}">
                <a16:creationId xmlns:a16="http://schemas.microsoft.com/office/drawing/2014/main" id="{CAA902CD-E2CB-C043-BF98-ADB426F12C5A}"/>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spTree>
    <p:extLst>
      <p:ext uri="{BB962C8B-B14F-4D97-AF65-F5344CB8AC3E}">
        <p14:creationId xmlns:p14="http://schemas.microsoft.com/office/powerpoint/2010/main" val="187029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6" name="Rectangle 5">
            <a:extLst>
              <a:ext uri="{FF2B5EF4-FFF2-40B4-BE49-F238E27FC236}">
                <a16:creationId xmlns:a16="http://schemas.microsoft.com/office/drawing/2014/main" id="{767484D1-34D8-254D-9A53-3E54D9EB087B}"/>
              </a:ext>
            </a:extLst>
          </p:cNvPr>
          <p:cNvSpPr/>
          <p:nvPr/>
        </p:nvSpPr>
        <p:spPr>
          <a:xfrm>
            <a:off x="575655" y="1136064"/>
            <a:ext cx="7992690" cy="4078039"/>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Development of Algorithms: </a:t>
            </a:r>
            <a:r>
              <a:rPr lang="en-GB" sz="2000" dirty="0">
                <a:latin typeface="+mn-lt"/>
              </a:rPr>
              <a:t>Once a mathematical model has been defined, one will naturally wish to proceed with its solution to assess decisions and to select the best alternatives</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Implementation and Test: </a:t>
            </a:r>
            <a:r>
              <a:rPr lang="en-GB" sz="2000" dirty="0">
                <a:latin typeface="+mn-lt"/>
              </a:rPr>
              <a:t>When a model is fully developed, then it is finally implemented, tested and utilized in the application domain. It is also necessary that the correctness of the data and the numerical parameters entered in the model be preliminarily assessed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Feedback: </a:t>
            </a:r>
            <a:r>
              <a:rPr lang="en-GB" sz="2000" dirty="0">
                <a:latin typeface="+mn-lt"/>
              </a:rPr>
              <a:t>Feedback gives an opportunity to provide feedback to all the stages in the mathematical model </a:t>
            </a:r>
            <a:endParaRPr lang="en-GB" sz="2000" b="1" dirty="0">
              <a:latin typeface="+mn-lt"/>
            </a:endParaRPr>
          </a:p>
          <a:p>
            <a:pPr marL="342900" indent="-342900" algn="just">
              <a:buFont typeface="Arial" panose="020B0604020202020204" pitchFamily="34" charset="0"/>
              <a:buChar char="•"/>
            </a:pPr>
            <a:endParaRPr lang="en-GB" sz="2000" dirty="0">
              <a:latin typeface="+mn-lt"/>
            </a:endParaRPr>
          </a:p>
          <a:p>
            <a:pPr algn="just"/>
            <a:endParaRPr lang="en-GB" sz="1900" dirty="0">
              <a:latin typeface="+mn-lt"/>
            </a:endParaRPr>
          </a:p>
        </p:txBody>
      </p:sp>
      <p:sp>
        <p:nvSpPr>
          <p:cNvPr id="7" name="TextBox 7">
            <a:extLst>
              <a:ext uri="{FF2B5EF4-FFF2-40B4-BE49-F238E27FC236}">
                <a16:creationId xmlns:a16="http://schemas.microsoft.com/office/drawing/2014/main" id="{CAA902CD-E2CB-C043-BF98-ADB426F12C5A}"/>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spTree>
    <p:extLst>
      <p:ext uri="{BB962C8B-B14F-4D97-AF65-F5344CB8AC3E}">
        <p14:creationId xmlns:p14="http://schemas.microsoft.com/office/powerpoint/2010/main" val="665757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Classes of Mathematical Models</a:t>
            </a:r>
          </a:p>
        </p:txBody>
      </p:sp>
      <p:sp>
        <p:nvSpPr>
          <p:cNvPr id="6" name="Rectangle 5">
            <a:extLst>
              <a:ext uri="{FF2B5EF4-FFF2-40B4-BE49-F238E27FC236}">
                <a16:creationId xmlns:a16="http://schemas.microsoft.com/office/drawing/2014/main" id="{25B5FA0B-1EAE-E146-AEB9-91100AA8F7BD}"/>
              </a:ext>
            </a:extLst>
          </p:cNvPr>
          <p:cNvSpPr/>
          <p:nvPr/>
        </p:nvSpPr>
        <p:spPr>
          <a:xfrm>
            <a:off x="575655" y="1136064"/>
            <a:ext cx="7992690" cy="4478149"/>
          </a:xfrm>
          <a:prstGeom prst="rect">
            <a:avLst/>
          </a:prstGeom>
        </p:spPr>
        <p:txBody>
          <a:bodyPr wrap="square">
            <a:spAutoFit/>
          </a:bodyPr>
          <a:lstStyle/>
          <a:p>
            <a:pPr algn="just"/>
            <a:r>
              <a:rPr lang="en-GB" sz="1900" dirty="0">
                <a:latin typeface="+mn-lt"/>
              </a:rPr>
              <a:t>Main categories of mathematical models for decision making includes: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Predictive models: </a:t>
            </a:r>
            <a:r>
              <a:rPr lang="en-GB" sz="1900" dirty="0">
                <a:latin typeface="+mn-lt"/>
              </a:rPr>
              <a:t>A significant proportion of the models used in business intelligence systems, such as optimization models, require input data concerned with future events. </a:t>
            </a:r>
          </a:p>
          <a:p>
            <a:pPr algn="just"/>
            <a:endParaRPr lang="en-GB" sz="1900" b="1" dirty="0">
              <a:latin typeface="+mn-lt"/>
            </a:endParaRPr>
          </a:p>
          <a:p>
            <a:pPr marL="342900" indent="-342900" algn="just">
              <a:buFont typeface="Arial" panose="020B0604020202020204" pitchFamily="34" charset="0"/>
              <a:buChar char="•"/>
            </a:pPr>
            <a:r>
              <a:rPr lang="en-GB" sz="1900" b="1" dirty="0">
                <a:latin typeface="+mn-lt"/>
              </a:rPr>
              <a:t>Pattern Recognition and Learning models: </a:t>
            </a:r>
            <a:r>
              <a:rPr lang="en-GB" sz="1900" dirty="0">
                <a:latin typeface="+mn-lt"/>
              </a:rPr>
              <a:t>This model is to understand the mechanisms that regulate the development of intelligence, understood as the ability to extract knowledge from past experiences in order to apply it in the future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Optimization models: </a:t>
            </a:r>
            <a:r>
              <a:rPr lang="en-GB" sz="1900" dirty="0">
                <a:latin typeface="+mn-lt"/>
              </a:rPr>
              <a:t>Many decision-making processes faced by companies or complex organisations can be cast according to the framework: such as defining set of feasible decisions and establishes a criterion for the evaluation and comparison of alternative choices </a:t>
            </a:r>
            <a:endParaRPr lang="en-GB" sz="19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Classes of Mathematical Models</a:t>
            </a:r>
          </a:p>
        </p:txBody>
      </p:sp>
      <p:sp>
        <p:nvSpPr>
          <p:cNvPr id="6" name="Rectangle 5">
            <a:extLst>
              <a:ext uri="{FF2B5EF4-FFF2-40B4-BE49-F238E27FC236}">
                <a16:creationId xmlns:a16="http://schemas.microsoft.com/office/drawing/2014/main" id="{25B5FA0B-1EAE-E146-AEB9-91100AA8F7BD}"/>
              </a:ext>
            </a:extLst>
          </p:cNvPr>
          <p:cNvSpPr/>
          <p:nvPr/>
        </p:nvSpPr>
        <p:spPr>
          <a:xfrm>
            <a:off x="575655" y="1136064"/>
            <a:ext cx="7992690" cy="3600986"/>
          </a:xfrm>
          <a:prstGeom prst="rect">
            <a:avLst/>
          </a:prstGeom>
        </p:spPr>
        <p:txBody>
          <a:bodyPr wrap="square">
            <a:spAutoFit/>
          </a:bodyPr>
          <a:lstStyle/>
          <a:p>
            <a:pPr marL="342900" indent="-342900" algn="just">
              <a:buFont typeface="Arial" panose="020B0604020202020204" pitchFamily="34" charset="0"/>
              <a:buChar char="•"/>
            </a:pPr>
            <a:r>
              <a:rPr lang="en-GB" sz="1900" b="1" dirty="0">
                <a:latin typeface="+mn-lt"/>
              </a:rPr>
              <a:t>Project Management models: </a:t>
            </a:r>
            <a:r>
              <a:rPr lang="en-GB" sz="1900" dirty="0">
                <a:latin typeface="+mn-lt"/>
              </a:rPr>
              <a:t>Project management model models/methods are based on the contributions of various disciplines, such as business organisation, behavioural psychology and operations research </a:t>
            </a:r>
            <a:r>
              <a:rPr lang="en-GB" sz="1900" b="1" dirty="0">
                <a:latin typeface="+mn-lt"/>
              </a:rPr>
              <a:t>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Risk Analysis models: </a:t>
            </a:r>
            <a:r>
              <a:rPr lang="en-GB" sz="1900" dirty="0">
                <a:latin typeface="+mn-lt"/>
              </a:rPr>
              <a:t>This model describes the conceptual paradigms of the decision maker is required to choose among a number of available alternatives, having uncertain information regarding the effects that these options may have in the future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Waiting Line models: </a:t>
            </a:r>
            <a:r>
              <a:rPr lang="en-GB" sz="1900" dirty="0">
                <a:latin typeface="+mn-lt"/>
              </a:rPr>
              <a:t>The purpose of the </a:t>
            </a:r>
            <a:r>
              <a:rPr lang="en-GB" sz="1900" b="1" i="1" dirty="0">
                <a:latin typeface="+mn-lt"/>
              </a:rPr>
              <a:t>waiting line</a:t>
            </a:r>
            <a:r>
              <a:rPr lang="en-GB" sz="1900" dirty="0">
                <a:latin typeface="+mn-lt"/>
              </a:rPr>
              <a:t> theory is to investigate congestion phenomena occurring when the demand for and provision of a service are stochastic in nature </a:t>
            </a:r>
            <a:endParaRPr lang="en-GB" sz="1900" b="1" dirty="0">
              <a:latin typeface="+mn-lt"/>
            </a:endParaRPr>
          </a:p>
        </p:txBody>
      </p:sp>
    </p:spTree>
    <p:extLst>
      <p:ext uri="{BB962C8B-B14F-4D97-AF65-F5344CB8AC3E}">
        <p14:creationId xmlns:p14="http://schemas.microsoft.com/office/powerpoint/2010/main" val="240913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949</Words>
  <Application>Microsoft Office PowerPoint</Application>
  <PresentationFormat>On-screen Show (4:3)</PresentationFormat>
  <Paragraphs>106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Verdana</vt:lpstr>
      <vt:lpstr>20140311PresentationUWTSDTemplate</vt:lpstr>
      <vt:lpstr>Week 2: Session 2:  Mathematical Models for Decision Making</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89</cp:revision>
  <dcterms:created xsi:type="dcterms:W3CDTF">2020-06-23T16:08:04Z</dcterms:created>
  <dcterms:modified xsi:type="dcterms:W3CDTF">2024-10-02T11:38:50Z</dcterms:modified>
</cp:coreProperties>
</file>