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5"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5"/>
    <p:restoredTop sz="94674"/>
  </p:normalViewPr>
  <p:slideViewPr>
    <p:cSldViewPr snapToGrid="0" snapToObjects="1">
      <p:cViewPr>
        <p:scale>
          <a:sx n="93" d="100"/>
          <a:sy n="93" d="100"/>
        </p:scale>
        <p:origin x="760"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55A0EC-FEEB-C24E-9C8E-0395A37336BF}" type="datetimeFigureOut">
              <a:rPr lang="en-US" smtClean="0"/>
              <a:t>12/15/19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699DDA-C01D-1E43-B4F5-DC6477E9E570}" type="slidenum">
              <a:rPr lang="en-US" smtClean="0"/>
              <a:t>‹#›</a:t>
            </a:fld>
            <a:endParaRPr lang="en-US"/>
          </a:p>
        </p:txBody>
      </p:sp>
    </p:spTree>
    <p:extLst>
      <p:ext uri="{BB962C8B-B14F-4D97-AF65-F5344CB8AC3E}">
        <p14:creationId xmlns:p14="http://schemas.microsoft.com/office/powerpoint/2010/main" val="2353520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10"/>
          </p:nvPr>
        </p:nvSpPr>
        <p:spPr/>
        <p:txBody>
          <a:bodyPr/>
          <a:lstStyle/>
          <a:p>
            <a:fld id="{86699DDA-C01D-1E43-B4F5-DC6477E9E570}" type="slidenum">
              <a:rPr lang="en-US" smtClean="0"/>
              <a:t>1</a:t>
            </a:fld>
            <a:endParaRPr lang="en-US"/>
          </a:p>
        </p:txBody>
      </p:sp>
    </p:spTree>
    <p:extLst>
      <p:ext uri="{BB962C8B-B14F-4D97-AF65-F5344CB8AC3E}">
        <p14:creationId xmlns:p14="http://schemas.microsoft.com/office/powerpoint/2010/main" val="204960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40047AA-8536-6949-84FB-44CEA287627E}" type="datetimeFigureOut">
              <a:rPr lang="en-US" smtClean="0"/>
              <a:t>12/11/19</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9EFF93C2-84C9-5142-9892-54CDC4F62AF5}"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323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047AA-8536-6949-84FB-44CEA287627E}" type="datetimeFigureOut">
              <a:rPr lang="en-US" smtClean="0"/>
              <a:t>12/11/19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676875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40047AA-8536-6949-84FB-44CEA287627E}" type="datetimeFigureOut">
              <a:rPr lang="en-US" smtClean="0"/>
              <a:t>12/11/19</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9EFF93C2-84C9-5142-9892-54CDC4F62AF5}"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69859204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0047AA-8536-6949-84FB-44CEA287627E}" type="datetimeFigureOut">
              <a:rPr lang="en-US" smtClean="0"/>
              <a:t>12/11/19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2696321852"/>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0047AA-8536-6949-84FB-44CEA287627E}" type="datetimeFigureOut">
              <a:rPr lang="en-US" smtClean="0"/>
              <a:t>12/11/19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2156444208"/>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0047AA-8536-6949-84FB-44CEA287627E}" type="datetimeFigureOut">
              <a:rPr lang="en-US" smtClean="0"/>
              <a:t>12/11/19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3484599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0047AA-8536-6949-84FB-44CEA287627E}" type="datetimeFigureOut">
              <a:rPr lang="en-US" smtClean="0"/>
              <a:t>12/11/19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38173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E40047AA-8536-6949-84FB-44CEA287627E}" type="datetimeFigureOut">
              <a:rPr lang="en-US" smtClean="0"/>
              <a:t>12/11/19</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9EFF93C2-84C9-5142-9892-54CDC4F62AF5}"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6873029"/>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E40047AA-8536-6949-84FB-44CEA287627E}" type="datetimeFigureOut">
              <a:rPr lang="en-US" smtClean="0"/>
              <a:t>12/11/19</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2496047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047AA-8536-6949-84FB-44CEA287627E}" type="datetimeFigureOut">
              <a:rPr lang="en-US" smtClean="0"/>
              <a:t>12/11/19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840591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047AA-8536-6949-84FB-44CEA287627E}" type="datetimeFigureOut">
              <a:rPr lang="en-US" smtClean="0"/>
              <a:t>12/11/19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3194277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40047AA-8536-6949-84FB-44CEA287627E}" type="datetimeFigureOut">
              <a:rPr lang="en-US" smtClean="0"/>
              <a:t>12/11/19</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9EFF93C2-84C9-5142-9892-54CDC4F62AF5}"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6962631"/>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C2292EC-520C-2B4E-9AED-DE392867A287}"/>
              </a:ext>
            </a:extLst>
          </p:cNvPr>
          <p:cNvSpPr txBox="1"/>
          <p:nvPr/>
        </p:nvSpPr>
        <p:spPr>
          <a:xfrm>
            <a:off x="4336475" y="5174996"/>
            <a:ext cx="3602182" cy="1446550"/>
          </a:xfrm>
          <a:prstGeom prst="rect">
            <a:avLst/>
          </a:prstGeom>
          <a:noFill/>
        </p:spPr>
        <p:txBody>
          <a:bodyPr wrap="square" rtlCol="0">
            <a:spAutoFit/>
          </a:bodyPr>
          <a:lstStyle/>
          <a:p>
            <a:endParaRPr lang="cy-GB" sz="800" dirty="0"/>
          </a:p>
          <a:p>
            <a:r>
              <a:rPr lang="cy-GB" sz="800" dirty="0"/>
              <a:t>Cymhwysiant.</a:t>
            </a:r>
          </a:p>
          <a:p>
            <a:r>
              <a:rPr lang="cy-GB" sz="800" dirty="0"/>
              <a:t>Gallwn ystyried blaenoriaeth modelau trwsgwricwlaidd fel datblygiad sgiliau disgyblion, ond gellir hefyd ystyried pwysigrwydd cydymffurfiad y gweithgareddau i’w modelau penodol. A yw’r modelau wedi eu teilwra i gyflwyno deunydd addysgol i ddisgyblion mewn modd mwy effeithiol neu a ydynt wedi eu teilwra i gymhwyso sgiliau disgyblion yn fwy effeithiol o fewn y pynciau hynny a addysgwyd? </a:t>
            </a:r>
          </a:p>
          <a:p>
            <a:endParaRPr lang="cy-GB" sz="800" dirty="0"/>
          </a:p>
          <a:p>
            <a:endParaRPr lang="cy-GB" sz="800" dirty="0"/>
          </a:p>
          <a:p>
            <a:endParaRPr lang="cy-GB" sz="800" dirty="0"/>
          </a:p>
          <a:p>
            <a:pPr algn="ctr"/>
            <a:r>
              <a:rPr lang="cy-GB" sz="800" b="1" dirty="0"/>
              <a:t>Sgiliau: </a:t>
            </a:r>
            <a:r>
              <a:rPr lang="cy-GB" sz="800" dirty="0"/>
              <a:t>FfLlRh (LlC, 2008), FfCD (LlC, 2008).</a:t>
            </a:r>
            <a:endParaRPr lang="cy-GB" sz="800" b="1" dirty="0"/>
          </a:p>
        </p:txBody>
      </p:sp>
      <p:sp>
        <p:nvSpPr>
          <p:cNvPr id="13" name="TextBox 12">
            <a:extLst>
              <a:ext uri="{FF2B5EF4-FFF2-40B4-BE49-F238E27FC236}">
                <a16:creationId xmlns:a16="http://schemas.microsoft.com/office/drawing/2014/main" id="{2B24ED7A-37D6-A84E-AD06-5ADA29A3B81C}"/>
              </a:ext>
            </a:extLst>
          </p:cNvPr>
          <p:cNvSpPr txBox="1"/>
          <p:nvPr/>
        </p:nvSpPr>
        <p:spPr>
          <a:xfrm>
            <a:off x="4488875" y="2821764"/>
            <a:ext cx="3186545" cy="369332"/>
          </a:xfrm>
          <a:prstGeom prst="rect">
            <a:avLst/>
          </a:prstGeom>
          <a:noFill/>
        </p:spPr>
        <p:txBody>
          <a:bodyPr wrap="square" rtlCol="0">
            <a:spAutoFit/>
          </a:bodyPr>
          <a:lstStyle/>
          <a:p>
            <a:pPr algn="ctr"/>
            <a:r>
              <a:rPr lang="en-US" dirty="0" err="1"/>
              <a:t>Cyfrifoldebau</a:t>
            </a:r>
            <a:r>
              <a:rPr lang="en-US" dirty="0"/>
              <a:t> </a:t>
            </a:r>
            <a:r>
              <a:rPr lang="en-US" dirty="0" err="1"/>
              <a:t>trawsgwricwlaidd</a:t>
            </a:r>
            <a:endParaRPr lang="en-US" dirty="0"/>
          </a:p>
        </p:txBody>
      </p:sp>
      <p:sp>
        <p:nvSpPr>
          <p:cNvPr id="14" name="TextBox 13">
            <a:extLst>
              <a:ext uri="{FF2B5EF4-FFF2-40B4-BE49-F238E27FC236}">
                <a16:creationId xmlns:a16="http://schemas.microsoft.com/office/drawing/2014/main" id="{D1A40F82-9645-F94B-8293-CF39AC79E42C}"/>
              </a:ext>
            </a:extLst>
          </p:cNvPr>
          <p:cNvSpPr txBox="1"/>
          <p:nvPr/>
        </p:nvSpPr>
        <p:spPr>
          <a:xfrm>
            <a:off x="221675" y="3126281"/>
            <a:ext cx="3976254" cy="3416320"/>
          </a:xfrm>
          <a:prstGeom prst="rect">
            <a:avLst/>
          </a:prstGeom>
          <a:noFill/>
        </p:spPr>
        <p:txBody>
          <a:bodyPr wrap="square" rtlCol="0">
            <a:spAutoFit/>
          </a:bodyPr>
          <a:lstStyle/>
          <a:p>
            <a:r>
              <a:rPr lang="cy-GB" sz="800" dirty="0"/>
              <a:t>Model amlasiantaethol.</a:t>
            </a:r>
            <a:endParaRPr lang="en-GB" sz="800" dirty="0"/>
          </a:p>
          <a:p>
            <a:r>
              <a:rPr lang="cy-GB" sz="800" dirty="0"/>
              <a:t>Mae’r model amlasiantaethol yn cyfuno a darparu mwy nag un pwnc o fewn un profiad. Mae’r testunau yn cael eu cyflwyno a’u datblygu ar wahân er mwyn datrys neu gyflawni un gweithgaredd canolog. Yn ystod y gweithgareddau, mae’r un sylw yn cael ei roi i bob pwnc neu agwedd o’r tasgau sy’n cael eu rhannu rhwng athrawon a disgyblion. Mae’r model yma yn fanteisiol wrth ystyried yr amser y mae’n ei gymryd i gynllunio wrth iddo osgoi unrhyw berthynas gymhleth rhwng gwahanol bynciau. Mae hefyd yn fwy amlwg wrth fesur llwyddiant a chynnydd y disgyblion.</a:t>
            </a:r>
            <a:endParaRPr lang="en-GB" sz="800" dirty="0"/>
          </a:p>
          <a:p>
            <a:r>
              <a:rPr lang="cy-GB" sz="800" dirty="0"/>
              <a:t> </a:t>
            </a:r>
            <a:endParaRPr lang="en-GB" sz="800" dirty="0"/>
          </a:p>
          <a:p>
            <a:r>
              <a:rPr lang="cy-GB" sz="800" dirty="0"/>
              <a:t>Gweithgareddau aml-asiantaethol.</a:t>
            </a:r>
            <a:endParaRPr lang="en-GB" sz="800" dirty="0"/>
          </a:p>
          <a:p>
            <a:r>
              <a:rPr lang="cy-GB" sz="800" dirty="0"/>
              <a:t>Cynllunio a chyflwyno gwyliau – bl.6.</a:t>
            </a:r>
            <a:endParaRPr lang="en-GB" sz="800" dirty="0"/>
          </a:p>
          <a:p>
            <a:r>
              <a:rPr lang="cy-GB" sz="800" dirty="0"/>
              <a:t>Prif nod y gweithgaredd yw i’r disgyblion ymchwilio, cynllunio a chyflwyno gwyliau syml i weddill y dosbarth. Dros gyfnod y gwersi, bydd gofyn i’r disgyblion ddewis safle i’w gwyliau, cyfrifo pellter y safle o Gymru, faint o amser byddai’r daith yn ei chymryd a gwybodaeth neu ffeithiau diddorol o safle’r gwyliau. Wrth ymchwilio’r gwyliau, bydd angen i ddisgyblion ddefnyddio’r we ac </a:t>
            </a:r>
            <a:r>
              <a:rPr lang="cy-GB" sz="800" b="1" dirty="0"/>
              <a:t>ymestyn strategaethau ar gyfer dod o hyd i wybodaeth</a:t>
            </a:r>
            <a:r>
              <a:rPr lang="cy-GB" sz="800" dirty="0"/>
              <a:t>. Yna, ar ôl dewis safle ac ymchwilio iddo, bydd angen iddynt ddefnyddio map i fesur y pellter rhyngddo a Chymru gan ddefnyddio llinyn a graddfa’r map. Bydd angen </a:t>
            </a:r>
            <a:r>
              <a:rPr lang="cy-GB" sz="800" b="1" dirty="0"/>
              <a:t>adnabod y camau a’r wybodaeth briodol sydd eu hangen er mwyn cwblhau’r dasg </a:t>
            </a:r>
            <a:r>
              <a:rPr lang="cy-GB" sz="800" dirty="0"/>
              <a:t>a </a:t>
            </a:r>
            <a:r>
              <a:rPr lang="cy-GB" sz="800" b="1" dirty="0"/>
              <a:t>dewis mathemateg a thechneg briodol i’w defnyddio</a:t>
            </a:r>
            <a:r>
              <a:rPr lang="cy-GB" sz="800" dirty="0"/>
              <a:t>. Yno bydd gofyn iddynt </a:t>
            </a:r>
            <a:r>
              <a:rPr lang="cy-GB" sz="800" b="1" dirty="0"/>
              <a:t>amcangyfrif hyd daith o ran amser</a:t>
            </a:r>
            <a:r>
              <a:rPr lang="cy-GB" sz="800" dirty="0"/>
              <a:t> gan ddefnyddio’r wybodaeth sydd ganddynt. Cwblheir y dasg wrth i’r disgyblion roi cyflwyniad byr i weddill y dosbarth ar lafar o’u gwyliau nhw ac yna ateb rhai o gwestiynau eu cyfoedion. Byddai gofyn i’r disgyblion, yn ystod y sesiwn gyflwyno, </a:t>
            </a:r>
            <a:r>
              <a:rPr lang="cy-GB" sz="800" b="1" dirty="0"/>
              <a:t>fynegi materion a syniadau yn eglur, gan ddefnyddio geirfa a chystrawennau gramadegol mewn modd priodol </a:t>
            </a:r>
            <a:r>
              <a:rPr lang="cy-GB" sz="800" dirty="0"/>
              <a:t>a </a:t>
            </a:r>
            <a:r>
              <a:rPr lang="cy-GB" sz="800" b="1" dirty="0"/>
              <a:t>gwrando’n ofalus ar gyflwyniadau gan ddangos dealltwriaeth o’r prif bwyntiau a rhesymau dros safbwyntiau</a:t>
            </a:r>
            <a:r>
              <a:rPr lang="cy-GB" sz="800" dirty="0"/>
              <a:t>. Byddai annog y disgyblion i werthuso’u gwaith ar ddiwedd y dilyniant o wersi yn rhoi cyfle da iddynt bennu unrhyw dargedau ychwanegol.</a:t>
            </a:r>
            <a:endParaRPr lang="en-GB" sz="800" dirty="0"/>
          </a:p>
        </p:txBody>
      </p:sp>
      <p:sp>
        <p:nvSpPr>
          <p:cNvPr id="15" name="TextBox 14">
            <a:extLst>
              <a:ext uri="{FF2B5EF4-FFF2-40B4-BE49-F238E27FC236}">
                <a16:creationId xmlns:a16="http://schemas.microsoft.com/office/drawing/2014/main" id="{27FF1D85-423E-2B49-82D1-14EFDF4B979C}"/>
              </a:ext>
            </a:extLst>
          </p:cNvPr>
          <p:cNvSpPr txBox="1"/>
          <p:nvPr/>
        </p:nvSpPr>
        <p:spPr>
          <a:xfrm>
            <a:off x="8229603" y="3006430"/>
            <a:ext cx="3920836" cy="3416320"/>
          </a:xfrm>
          <a:prstGeom prst="rect">
            <a:avLst/>
          </a:prstGeom>
          <a:noFill/>
        </p:spPr>
        <p:txBody>
          <a:bodyPr wrap="square" rtlCol="0">
            <a:spAutoFit/>
          </a:bodyPr>
          <a:lstStyle/>
          <a:p>
            <a:r>
              <a:rPr lang="cy-GB" sz="800" dirty="0"/>
              <a:t>Model oportiwnistaidd.</a:t>
            </a:r>
            <a:endParaRPr lang="en-GB" sz="800" dirty="0"/>
          </a:p>
          <a:p>
            <a:r>
              <a:rPr lang="cy-GB" sz="800" dirty="0"/>
              <a:t>Mae’r model oportiwnistaidd yn strategaeth sy’n ddibynnol ar benderfyniadau’r disgyblion ac sy’n eu galluogi i arwain y dysgu. Yn y model, bydd gofyn i’r athro ymateb i gyfleoedd dysgu sy’n codi o brofiadau uniongyrchol y disgyblion wrth iddynt archwilio i mewn i thema neu adnodd penodol. Yn aml, bydd yr athro yn perfformio rôl hwylusydd, a darparu cyfleoedd i ddisgyblion weithio yn gymharol annibynnol, gan gymryd cyfleoedd i ddatblygu dealltwriaeth ymhellach yn dilyn penderfyniadau’r disgyblion. Mae’r model yn defnyddio llawer o elfennau llais y plentyn ac yn osgoi unrhyw gor-gynllunio.</a:t>
            </a:r>
            <a:endParaRPr lang="en-GB" sz="800" dirty="0"/>
          </a:p>
          <a:p>
            <a:r>
              <a:rPr lang="cy-GB" sz="800" dirty="0"/>
              <a:t> </a:t>
            </a:r>
            <a:endParaRPr lang="en-GB" sz="800" dirty="0"/>
          </a:p>
          <a:p>
            <a:r>
              <a:rPr lang="cy-GB" sz="800" dirty="0"/>
              <a:t>Gweithgareddau oportiwnistaidd.</a:t>
            </a:r>
            <a:endParaRPr lang="en-GB" sz="800" dirty="0"/>
          </a:p>
          <a:p>
            <a:r>
              <a:rPr lang="cy-GB" sz="800" dirty="0"/>
              <a:t>Llais y plentyn - glôb - bl.6.</a:t>
            </a:r>
            <a:endParaRPr lang="en-GB" sz="800" dirty="0"/>
          </a:p>
          <a:p>
            <a:r>
              <a:rPr lang="cy-GB" sz="800" dirty="0"/>
              <a:t>Fel dechreuad i’r gweithgareddau, fe gyflwynwyd glôb i’r disgyblion a gofyn iddynt beth wyddon amdano. Gofynnwyd i’r disgyblion, gan gadw’r thema ddaearyddol mewn cof, pa weithgareddau y byddant am wneud. Yn dilyn y sesiwn mynegi barn, penderfynodd y dosbarth yr hoffent ddysgu am nodweddion gwahanol wledydd. Ar ôl eu rhannu’n grwpiau, gofynnwyd iddynt ymchwilio i mewn i un wlad benodol fesul grŵp gan ddefnyddio’r we. Gofynnwyd iddynt ddarganfod pa arian cyfred oedd y wlad yn defnyddio? Faint gallant brynu â £1, £10, £50 a £100? Pa gyfeiriad oedd y wlad o Gymru? A gofynnwyd iddynt chwilio am 5 ffaith ddiddorol am eu gwlad nhw. Yn y sesiwn nesaf, roedd gofyn iddynt gyflwyno’u gwlad i weddill y dosbarth fel bod ganddynt gyfle i ddyfalu pa gyfandir a pha wlad oedd wedi cael ei chyflwyno. Yn y gweithgaredd olaf, gofynnwyd i’r disgyblion werthuso gwaith eu hunain, gwaith eu grŵp a gwaith y dosbarth cyn cynnal cwis byr yn cwmpasu’r hyn a ddysgwyd yn ystod y sesiynau. Yn ystod y sesiynau, fe wnaeth y disgyblion </a:t>
            </a:r>
            <a:r>
              <a:rPr lang="cy-GB" sz="800" b="1" dirty="0"/>
              <a:t>luosi a rhannu rhifau cyfan a degolion</a:t>
            </a:r>
            <a:r>
              <a:rPr lang="cy-GB" sz="800" dirty="0"/>
              <a:t> wrth gyfrifo cymarebau arian, </a:t>
            </a:r>
            <a:r>
              <a:rPr lang="cy-GB" sz="800" b="1" dirty="0"/>
              <a:t>darllen yn fanwl gan wneud nodiadau pwrpasol</a:t>
            </a:r>
            <a:r>
              <a:rPr lang="cy-GB" sz="800" dirty="0"/>
              <a:t> wrth gynnal ymchwil ar-lein a </a:t>
            </a:r>
            <a:r>
              <a:rPr lang="cy-GB" sz="800" b="1" dirty="0"/>
              <a:t>gweithio ag eraill i greu prosiect ar-lein ar y cyd at ddiben penodol, gan rannu a gosod caniatâd priodol ar gyfer aelodau eraill y grŵp.</a:t>
            </a:r>
            <a:endParaRPr lang="en-GB" sz="800" dirty="0"/>
          </a:p>
        </p:txBody>
      </p:sp>
      <p:sp>
        <p:nvSpPr>
          <p:cNvPr id="17" name="TextBox 16">
            <a:extLst>
              <a:ext uri="{FF2B5EF4-FFF2-40B4-BE49-F238E27FC236}">
                <a16:creationId xmlns:a16="http://schemas.microsoft.com/office/drawing/2014/main" id="{4CFC5E9B-9369-BE40-B5B3-DB49E2967379}"/>
              </a:ext>
            </a:extLst>
          </p:cNvPr>
          <p:cNvSpPr txBox="1"/>
          <p:nvPr/>
        </p:nvSpPr>
        <p:spPr>
          <a:xfrm>
            <a:off x="249385" y="286198"/>
            <a:ext cx="3976254" cy="1723549"/>
          </a:xfrm>
          <a:prstGeom prst="rect">
            <a:avLst/>
          </a:prstGeom>
          <a:noFill/>
        </p:spPr>
        <p:txBody>
          <a:bodyPr wrap="square" rtlCol="0">
            <a:spAutoFit/>
          </a:bodyPr>
          <a:lstStyle/>
          <a:p>
            <a:r>
              <a:rPr lang="cy-GB" sz="800" dirty="0"/>
              <a:t>Diffiniad.</a:t>
            </a:r>
            <a:endParaRPr lang="en-GB" sz="800" dirty="0"/>
          </a:p>
          <a:p>
            <a:r>
              <a:rPr lang="cy-GB" sz="800" dirty="0"/>
              <a:t>Un o’r syniadau amlycaf sy’n ganolog i ddysgu trawsgwricwlaidd yw’r theori bod dysgwyr yn fwy tebygol o fanteisio mwy o gysylltiadau rhwng y sgiliau a’r gwybodaeth y maent yn dysgu. Gallwn ei ystyried yn dacteg sy’n darparu rhwydwaith rhyngweithiol sy’n ymledu ar draws parthau gwahanol. Mae dysgu trawsgwricwlaidd yn ddull sy’n cyflwyno pynciau mewn modd homogenaidd er mwyn galluogi dysgwyr i ddefnyddio may nag un pwnc er mwyn iddynt allu gwneud gwell synnwyr o’r byd o’u cwmpas. Wrth osgoi unrhyw gyfyngiadau diangen wrth addysgu fesul pwnc, gall addysgwr ddefnyddio modelau trawsgwricwlaidd i hwyluso datblygant sgiliau’r cwricwlwm ac i gyflwyno cyfleoedd a gwybodaeth i ddisgyblion mewn modd mwy naturiol na’r arfer presennol, cyffredin. (Kerry, 2015).</a:t>
            </a:r>
            <a:endParaRPr lang="en-GB" sz="800" dirty="0"/>
          </a:p>
          <a:p>
            <a:r>
              <a:rPr lang="cy-GB" dirty="0"/>
              <a:t> </a:t>
            </a:r>
            <a:endParaRPr lang="en-GB" dirty="0"/>
          </a:p>
        </p:txBody>
      </p:sp>
      <p:sp>
        <p:nvSpPr>
          <p:cNvPr id="18" name="TextBox 17">
            <a:extLst>
              <a:ext uri="{FF2B5EF4-FFF2-40B4-BE49-F238E27FC236}">
                <a16:creationId xmlns:a16="http://schemas.microsoft.com/office/drawing/2014/main" id="{B59C53CE-AEC0-8344-8F2D-107956338292}"/>
              </a:ext>
            </a:extLst>
          </p:cNvPr>
          <p:cNvSpPr txBox="1"/>
          <p:nvPr/>
        </p:nvSpPr>
        <p:spPr>
          <a:xfrm>
            <a:off x="4336475" y="286198"/>
            <a:ext cx="3893128" cy="2062103"/>
          </a:xfrm>
          <a:prstGeom prst="rect">
            <a:avLst/>
          </a:prstGeom>
          <a:noFill/>
        </p:spPr>
        <p:txBody>
          <a:bodyPr wrap="square" rtlCol="0">
            <a:spAutoFit/>
          </a:bodyPr>
          <a:lstStyle/>
          <a:p>
            <a:r>
              <a:rPr lang="cy-GB" sz="800" dirty="0"/>
              <a:t>Cryfderau.</a:t>
            </a:r>
            <a:endParaRPr lang="en-GB" sz="800" dirty="0"/>
          </a:p>
          <a:p>
            <a:r>
              <a:rPr lang="cy-GB" sz="800" dirty="0"/>
              <a:t>Gall dysgu mewn modd trawsgwricwlaidd rhoi cyfleoedd i ddisgyblion ddatblygu sgiliau wrth gysylltu’u dealltwriaeth o fwy nag un maes. Wrth osgoi addysgu sy’n ddibynnol ar ddysgu ffeithiau, gallwn alluogi i ddosbarthiadau gydweithredu a chymhwyso’u sgiliau a’u gwybodaeth gefndirol i gyflawni nod a meini prawf eu gweithgareddau dosbarth. Mae dysgu trawsgwricwlaidd hefyd yn fwy tebygol o alluogi disgyblion ddatblygu sgiliau bob dydd, wrth iddynt ddysgu a gweithio ag eraill o fewn amgylchedd llai traddodiadol sy’n eu rhyddhau i ymchwilio ymhellach i’r hyn sydd o ddiddordeb iddynt. (Hayes, 2010).</a:t>
            </a:r>
            <a:endParaRPr lang="en-GB" sz="800" dirty="0"/>
          </a:p>
          <a:p>
            <a:r>
              <a:rPr lang="cy-GB" sz="800" dirty="0"/>
              <a:t> </a:t>
            </a:r>
            <a:endParaRPr lang="en-GB" sz="800" dirty="0"/>
          </a:p>
          <a:p>
            <a:r>
              <a:rPr lang="cy-GB" sz="800" dirty="0"/>
              <a:t>Gwendidau.</a:t>
            </a:r>
            <a:endParaRPr lang="en-GB" sz="800" dirty="0"/>
          </a:p>
          <a:p>
            <a:r>
              <a:rPr lang="cy-GB" sz="800" dirty="0"/>
              <a:t>Un agwedd sy’n amlwg ar goll o’r mwyafrif o ymagweddau dysgu trawsgwricwlaidd ydy’r modd mwyaf effeithiol o’i asesu. Wrth gynnwys mwy nag un nod neu ffocws i unrhyw wers, gallai’r blaenoriaethau sy’n gysylltiedig â chynnydd y disgyblion ddatblygu i fod yn anorchfygol. Agwedd arall sy’n rhwystro’r gweithredu o ddysgu trawsgwricwlaidd ydy’r amser y mai cynllunio a pharatoi yn debygol o gymryd yn y mwyafrif o achosion. (Lynch, 2019).</a:t>
            </a:r>
            <a:endParaRPr lang="en-GB" sz="800" dirty="0"/>
          </a:p>
        </p:txBody>
      </p:sp>
      <p:sp>
        <p:nvSpPr>
          <p:cNvPr id="19" name="TextBox 18">
            <a:extLst>
              <a:ext uri="{FF2B5EF4-FFF2-40B4-BE49-F238E27FC236}">
                <a16:creationId xmlns:a16="http://schemas.microsoft.com/office/drawing/2014/main" id="{D2A3C586-931E-564D-8E6B-DB8D1C3D0259}"/>
              </a:ext>
            </a:extLst>
          </p:cNvPr>
          <p:cNvSpPr txBox="1"/>
          <p:nvPr/>
        </p:nvSpPr>
        <p:spPr>
          <a:xfrm>
            <a:off x="8423566" y="286198"/>
            <a:ext cx="3560619" cy="1077218"/>
          </a:xfrm>
          <a:prstGeom prst="rect">
            <a:avLst/>
          </a:prstGeom>
          <a:noFill/>
        </p:spPr>
        <p:txBody>
          <a:bodyPr wrap="square" rtlCol="0">
            <a:spAutoFit/>
          </a:bodyPr>
          <a:lstStyle/>
          <a:p>
            <a:r>
              <a:rPr lang="cy-GB" sz="800" dirty="0"/>
              <a:t>Rôl yng Nghymru.</a:t>
            </a:r>
            <a:endParaRPr lang="en-GB" sz="800" dirty="0"/>
          </a:p>
          <a:p>
            <a:r>
              <a:rPr lang="cy-GB" sz="800" dirty="0"/>
              <a:t>Mae’r cysyniad o ddysgu trawsgwricwlaidd wedi cael ei fabwysiadu o fewn y fframwaith Dyfodol Llwyddiannus (Donaldson, 2015) ar gyfer cwricwlwm 2022 Cymru. Yn y fframwaith, mae dysgu trawsgwricwlaidd wedi ei gynnwys i hybu creadigrwydd a datblygiadau sgiliau wrth gymhwyso’r meysydd dysgu newydd, sy’n osgoi’r defnydd traddodiadol o addysgu fesul pwnc. Bwriad y fframwaith yw datblygu disgyblion yr ôl ei bedwar diben wrth ganolbwyntio ar hybu llythrennedd, rhifedd a chymhwysedd digidol yn drawsgwricwlaidd.</a:t>
            </a:r>
            <a:endParaRPr lang="en-GB" sz="800" dirty="0"/>
          </a:p>
        </p:txBody>
      </p:sp>
      <p:sp>
        <p:nvSpPr>
          <p:cNvPr id="20" name="TextBox 19">
            <a:extLst>
              <a:ext uri="{FF2B5EF4-FFF2-40B4-BE49-F238E27FC236}">
                <a16:creationId xmlns:a16="http://schemas.microsoft.com/office/drawing/2014/main" id="{6E234B3C-DFB5-CB40-A83C-580CBCDFBFB1}"/>
              </a:ext>
            </a:extLst>
          </p:cNvPr>
          <p:cNvSpPr txBox="1"/>
          <p:nvPr/>
        </p:nvSpPr>
        <p:spPr>
          <a:xfrm>
            <a:off x="4336475" y="3851557"/>
            <a:ext cx="3602182" cy="1323439"/>
          </a:xfrm>
          <a:prstGeom prst="rect">
            <a:avLst/>
          </a:prstGeom>
          <a:noFill/>
        </p:spPr>
        <p:txBody>
          <a:bodyPr wrap="square" rtlCol="0">
            <a:spAutoFit/>
          </a:bodyPr>
          <a:lstStyle/>
          <a:p>
            <a:r>
              <a:rPr lang="cy-GB" sz="800" dirty="0"/>
              <a:t>Cymhareb o’r modelau.</a:t>
            </a:r>
            <a:endParaRPr lang="en-GB" sz="800" dirty="0"/>
          </a:p>
          <a:p>
            <a:r>
              <a:rPr lang="cy-GB" sz="800" dirty="0"/>
              <a:t>Wrth gymharu’r ddau fodel a ddefnyddiwyd, gallwn weld eu bod yn defnyddio’r fframwaith trawsgwricwlaidd yn gymharol debyg i’w gilydd. Y prif wahaniaeth ydy rôl yr athro a’r disgyblion yn y cynllunio. Mae’r model amlasiantaethol yn ddibynnol ar gynllunio trylwyr a gallu’r athro i wneud cysylltiadau. Mae’r model oportiwnistaidd yn galluogi i’r athro gynllunio o gwmpas diddordebau’r disgyblion ac yn galluogi iddynt hwy wneud eu cysylltiadau eu hunain rhwng eu dealltwriaeth blaenorol o’r testun a’r ymchwil y maent yn gwneud yn ystod y sesiynau. Nodwn mai prif ffocws y dysgu yw’r sgiliau y mae’r disgyblion yn eu defnyddio. Dylai cymhwysant y sgiliau dderbyn blaenoriaeth o’i gymharu a chymhwysant y model.</a:t>
            </a:r>
            <a:endParaRPr lang="en-GB" sz="800" dirty="0"/>
          </a:p>
        </p:txBody>
      </p:sp>
      <p:sp>
        <p:nvSpPr>
          <p:cNvPr id="21" name="Oval 20">
            <a:extLst>
              <a:ext uri="{FF2B5EF4-FFF2-40B4-BE49-F238E27FC236}">
                <a16:creationId xmlns:a16="http://schemas.microsoft.com/office/drawing/2014/main" id="{AB8893AF-370B-5B4A-A597-946159C43381}"/>
              </a:ext>
            </a:extLst>
          </p:cNvPr>
          <p:cNvSpPr/>
          <p:nvPr/>
        </p:nvSpPr>
        <p:spPr>
          <a:xfrm>
            <a:off x="581891" y="2521527"/>
            <a:ext cx="498764" cy="4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2" name="Oval 21">
            <a:extLst>
              <a:ext uri="{FF2B5EF4-FFF2-40B4-BE49-F238E27FC236}">
                <a16:creationId xmlns:a16="http://schemas.microsoft.com/office/drawing/2014/main" id="{C2088077-3122-9D40-AE81-95E2EF3D0657}"/>
              </a:ext>
            </a:extLst>
          </p:cNvPr>
          <p:cNvSpPr/>
          <p:nvPr/>
        </p:nvSpPr>
        <p:spPr>
          <a:xfrm>
            <a:off x="3255815" y="2570015"/>
            <a:ext cx="498764" cy="4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3" name="Oval 22">
            <a:extLst>
              <a:ext uri="{FF2B5EF4-FFF2-40B4-BE49-F238E27FC236}">
                <a16:creationId xmlns:a16="http://schemas.microsoft.com/office/drawing/2014/main" id="{1AAC5E8E-2D39-824C-AC49-EEA39B360961}"/>
              </a:ext>
            </a:extLst>
          </p:cNvPr>
          <p:cNvSpPr/>
          <p:nvPr/>
        </p:nvSpPr>
        <p:spPr>
          <a:xfrm>
            <a:off x="3131127" y="1572622"/>
            <a:ext cx="498764" cy="4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4" name="Oval 23">
            <a:extLst>
              <a:ext uri="{FF2B5EF4-FFF2-40B4-BE49-F238E27FC236}">
                <a16:creationId xmlns:a16="http://schemas.microsoft.com/office/drawing/2014/main" id="{F4383D9B-0E77-D241-8F2C-4B57CB01BB19}"/>
              </a:ext>
            </a:extLst>
          </p:cNvPr>
          <p:cNvSpPr/>
          <p:nvPr/>
        </p:nvSpPr>
        <p:spPr>
          <a:xfrm>
            <a:off x="581891" y="1563614"/>
            <a:ext cx="498764" cy="4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5" name="Rectangle 24">
            <a:extLst>
              <a:ext uri="{FF2B5EF4-FFF2-40B4-BE49-F238E27FC236}">
                <a16:creationId xmlns:a16="http://schemas.microsoft.com/office/drawing/2014/main" id="{51805C6D-A234-C946-871F-1AB1C2D0F86F}"/>
              </a:ext>
            </a:extLst>
          </p:cNvPr>
          <p:cNvSpPr/>
          <p:nvPr/>
        </p:nvSpPr>
        <p:spPr>
          <a:xfrm>
            <a:off x="1413161" y="2009747"/>
            <a:ext cx="1565566" cy="5117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6" name="TextBox 25">
            <a:extLst>
              <a:ext uri="{FF2B5EF4-FFF2-40B4-BE49-F238E27FC236}">
                <a16:creationId xmlns:a16="http://schemas.microsoft.com/office/drawing/2014/main" id="{47909164-618D-424A-B443-A82B877FADA8}"/>
              </a:ext>
            </a:extLst>
          </p:cNvPr>
          <p:cNvSpPr txBox="1"/>
          <p:nvPr/>
        </p:nvSpPr>
        <p:spPr>
          <a:xfrm>
            <a:off x="1579418" y="2057525"/>
            <a:ext cx="1233055" cy="215444"/>
          </a:xfrm>
          <a:prstGeom prst="rect">
            <a:avLst/>
          </a:prstGeom>
          <a:noFill/>
        </p:spPr>
        <p:txBody>
          <a:bodyPr wrap="square" rtlCol="0">
            <a:spAutoFit/>
          </a:bodyPr>
          <a:lstStyle/>
          <a:p>
            <a:pPr algn="ctr"/>
            <a:r>
              <a:rPr lang="cy-GB" sz="800" dirty="0">
                <a:latin typeface="Calibri" panose="020F0502020204030204" pitchFamily="34" charset="0"/>
                <a:cs typeface="Calibri" panose="020F0502020204030204" pitchFamily="34" charset="0"/>
              </a:rPr>
              <a:t>Profiadau personol</a:t>
            </a:r>
          </a:p>
        </p:txBody>
      </p:sp>
      <p:cxnSp>
        <p:nvCxnSpPr>
          <p:cNvPr id="28" name="Straight Arrow Connector 27">
            <a:extLst>
              <a:ext uri="{FF2B5EF4-FFF2-40B4-BE49-F238E27FC236}">
                <a16:creationId xmlns:a16="http://schemas.microsoft.com/office/drawing/2014/main" id="{36CBE01A-5E5A-FD4D-BACF-8A8E0A00AD1B}"/>
              </a:ext>
            </a:extLst>
          </p:cNvPr>
          <p:cNvCxnSpPr>
            <a:cxnSpLocks/>
            <a:stCxn id="21" idx="6"/>
          </p:cNvCxnSpPr>
          <p:nvPr/>
        </p:nvCxnSpPr>
        <p:spPr>
          <a:xfrm flipV="1">
            <a:off x="1080655" y="2521527"/>
            <a:ext cx="332506" cy="2424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A739CE9-5BA2-944E-AC85-08DB53E3EFDD}"/>
              </a:ext>
            </a:extLst>
          </p:cNvPr>
          <p:cNvCxnSpPr>
            <a:cxnSpLocks/>
            <a:stCxn id="22" idx="2"/>
          </p:cNvCxnSpPr>
          <p:nvPr/>
        </p:nvCxnSpPr>
        <p:spPr>
          <a:xfrm flipH="1" flipV="1">
            <a:off x="2978727" y="2521527"/>
            <a:ext cx="277088" cy="29094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52EC1C0-FD74-AC47-82BF-7BA88E0781DD}"/>
              </a:ext>
            </a:extLst>
          </p:cNvPr>
          <p:cNvCxnSpPr>
            <a:cxnSpLocks/>
            <a:endCxn id="24" idx="6"/>
          </p:cNvCxnSpPr>
          <p:nvPr/>
        </p:nvCxnSpPr>
        <p:spPr>
          <a:xfrm flipH="1" flipV="1">
            <a:off x="1080655" y="1806066"/>
            <a:ext cx="332506" cy="24583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6D3F2C7-B761-8445-9E89-293CDF15CF53}"/>
              </a:ext>
            </a:extLst>
          </p:cNvPr>
          <p:cNvCxnSpPr>
            <a:cxnSpLocks/>
            <a:endCxn id="23" idx="2"/>
          </p:cNvCxnSpPr>
          <p:nvPr/>
        </p:nvCxnSpPr>
        <p:spPr>
          <a:xfrm flipV="1">
            <a:off x="2961108" y="1815074"/>
            <a:ext cx="170019" cy="19467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4C519C08-045F-1443-801B-B60CBE72C684}"/>
              </a:ext>
            </a:extLst>
          </p:cNvPr>
          <p:cNvSpPr txBox="1"/>
          <p:nvPr/>
        </p:nvSpPr>
        <p:spPr>
          <a:xfrm>
            <a:off x="588819" y="2632486"/>
            <a:ext cx="595747" cy="215444"/>
          </a:xfrm>
          <a:prstGeom prst="rect">
            <a:avLst/>
          </a:prstGeom>
          <a:noFill/>
        </p:spPr>
        <p:txBody>
          <a:bodyPr wrap="square" rtlCol="0">
            <a:spAutoFit/>
          </a:bodyPr>
          <a:lstStyle/>
          <a:p>
            <a:r>
              <a:rPr lang="cy-GB" sz="800">
                <a:latin typeface="Calibri" panose="020F0502020204030204" pitchFamily="34" charset="0"/>
                <a:cs typeface="Calibri" panose="020F0502020204030204" pitchFamily="34" charset="0"/>
              </a:rPr>
              <a:t>Pwnc A</a:t>
            </a:r>
          </a:p>
        </p:txBody>
      </p:sp>
      <p:sp>
        <p:nvSpPr>
          <p:cNvPr id="40" name="TextBox 39">
            <a:extLst>
              <a:ext uri="{FF2B5EF4-FFF2-40B4-BE49-F238E27FC236}">
                <a16:creationId xmlns:a16="http://schemas.microsoft.com/office/drawing/2014/main" id="{C1A91E3F-97B6-4A41-BF89-7DB938061B0A}"/>
              </a:ext>
            </a:extLst>
          </p:cNvPr>
          <p:cNvSpPr txBox="1"/>
          <p:nvPr/>
        </p:nvSpPr>
        <p:spPr>
          <a:xfrm>
            <a:off x="3248887" y="2663940"/>
            <a:ext cx="595747" cy="215444"/>
          </a:xfrm>
          <a:prstGeom prst="rect">
            <a:avLst/>
          </a:prstGeom>
          <a:noFill/>
        </p:spPr>
        <p:txBody>
          <a:bodyPr wrap="square" rtlCol="0">
            <a:spAutoFit/>
          </a:bodyPr>
          <a:lstStyle/>
          <a:p>
            <a:r>
              <a:rPr lang="cy-GB" sz="800">
                <a:latin typeface="Calibri" panose="020F0502020204030204" pitchFamily="34" charset="0"/>
                <a:cs typeface="Calibri" panose="020F0502020204030204" pitchFamily="34" charset="0"/>
              </a:rPr>
              <a:t>Pwnc B</a:t>
            </a:r>
          </a:p>
        </p:txBody>
      </p:sp>
      <p:sp>
        <p:nvSpPr>
          <p:cNvPr id="41" name="TextBox 40">
            <a:extLst>
              <a:ext uri="{FF2B5EF4-FFF2-40B4-BE49-F238E27FC236}">
                <a16:creationId xmlns:a16="http://schemas.microsoft.com/office/drawing/2014/main" id="{624990CD-008A-804C-8E6C-B898F68B4FFC}"/>
              </a:ext>
            </a:extLst>
          </p:cNvPr>
          <p:cNvSpPr txBox="1"/>
          <p:nvPr/>
        </p:nvSpPr>
        <p:spPr>
          <a:xfrm>
            <a:off x="1849583" y="2704744"/>
            <a:ext cx="990598" cy="338554"/>
          </a:xfrm>
          <a:prstGeom prst="rect">
            <a:avLst/>
          </a:prstGeom>
          <a:noFill/>
        </p:spPr>
        <p:txBody>
          <a:bodyPr wrap="square" rtlCol="0">
            <a:spAutoFit/>
          </a:bodyPr>
          <a:lstStyle/>
          <a:p>
            <a:pPr algn="ctr"/>
            <a:r>
              <a:rPr lang="cy-GB" sz="800">
                <a:latin typeface="Calibri" panose="020F0502020204030204" pitchFamily="34" charset="0"/>
                <a:cs typeface="Calibri" panose="020F0502020204030204" pitchFamily="34" charset="0"/>
              </a:rPr>
              <a:t>Dealltwriaeth gychwynol</a:t>
            </a:r>
          </a:p>
        </p:txBody>
      </p:sp>
      <p:sp>
        <p:nvSpPr>
          <p:cNvPr id="42" name="TextBox 41">
            <a:extLst>
              <a:ext uri="{FF2B5EF4-FFF2-40B4-BE49-F238E27FC236}">
                <a16:creationId xmlns:a16="http://schemas.microsoft.com/office/drawing/2014/main" id="{EC5348DC-269D-174D-BB9E-7BB41FBE4C45}"/>
              </a:ext>
            </a:extLst>
          </p:cNvPr>
          <p:cNvSpPr txBox="1"/>
          <p:nvPr/>
        </p:nvSpPr>
        <p:spPr>
          <a:xfrm>
            <a:off x="1849583" y="1636645"/>
            <a:ext cx="834437" cy="338554"/>
          </a:xfrm>
          <a:prstGeom prst="rect">
            <a:avLst/>
          </a:prstGeom>
          <a:noFill/>
        </p:spPr>
        <p:txBody>
          <a:bodyPr wrap="square" rtlCol="0">
            <a:spAutoFit/>
          </a:bodyPr>
          <a:lstStyle/>
          <a:p>
            <a:pPr algn="ctr"/>
            <a:r>
              <a:rPr lang="cy-GB" sz="800">
                <a:latin typeface="Calibri" panose="020F0502020204030204" pitchFamily="34" charset="0"/>
                <a:cs typeface="Calibri" panose="020F0502020204030204" pitchFamily="34" charset="0"/>
              </a:rPr>
              <a:t>Dealltwriaeth ganlynol.</a:t>
            </a:r>
          </a:p>
        </p:txBody>
      </p:sp>
      <p:sp>
        <p:nvSpPr>
          <p:cNvPr id="43" name="Rectangle 42">
            <a:extLst>
              <a:ext uri="{FF2B5EF4-FFF2-40B4-BE49-F238E27FC236}">
                <a16:creationId xmlns:a16="http://schemas.microsoft.com/office/drawing/2014/main" id="{C37B597E-25D5-C748-8225-C360B40EE895}"/>
              </a:ext>
            </a:extLst>
          </p:cNvPr>
          <p:cNvSpPr/>
          <p:nvPr/>
        </p:nvSpPr>
        <p:spPr>
          <a:xfrm>
            <a:off x="9199418" y="1928983"/>
            <a:ext cx="2078182" cy="5925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BFCB5DC7-EE63-7B41-8C4E-0C5339BDA4DE}"/>
              </a:ext>
            </a:extLst>
          </p:cNvPr>
          <p:cNvSpPr txBox="1"/>
          <p:nvPr/>
        </p:nvSpPr>
        <p:spPr>
          <a:xfrm>
            <a:off x="9525004" y="2117533"/>
            <a:ext cx="1233055" cy="215444"/>
          </a:xfrm>
          <a:prstGeom prst="rect">
            <a:avLst/>
          </a:prstGeom>
          <a:noFill/>
        </p:spPr>
        <p:txBody>
          <a:bodyPr wrap="square" rtlCol="0">
            <a:spAutoFit/>
          </a:bodyPr>
          <a:lstStyle/>
          <a:p>
            <a:pPr algn="ctr"/>
            <a:r>
              <a:rPr lang="cy-GB" sz="800" dirty="0">
                <a:latin typeface="Calibri" panose="020F0502020204030204" pitchFamily="34" charset="0"/>
                <a:cs typeface="Calibri" panose="020F0502020204030204" pitchFamily="34" charset="0"/>
              </a:rPr>
              <a:t>Profiadau personol</a:t>
            </a:r>
          </a:p>
        </p:txBody>
      </p:sp>
      <p:cxnSp>
        <p:nvCxnSpPr>
          <p:cNvPr id="46" name="Straight Arrow Connector 45">
            <a:extLst>
              <a:ext uri="{FF2B5EF4-FFF2-40B4-BE49-F238E27FC236}">
                <a16:creationId xmlns:a16="http://schemas.microsoft.com/office/drawing/2014/main" id="{149520FA-CA72-274C-8190-A7D6409ED205}"/>
              </a:ext>
            </a:extLst>
          </p:cNvPr>
          <p:cNvCxnSpPr>
            <a:cxnSpLocks/>
          </p:cNvCxnSpPr>
          <p:nvPr/>
        </p:nvCxnSpPr>
        <p:spPr>
          <a:xfrm flipV="1">
            <a:off x="10190021" y="1541062"/>
            <a:ext cx="13854" cy="39287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9E81C6D-C0AD-3B42-864B-E910867361BB}"/>
              </a:ext>
            </a:extLst>
          </p:cNvPr>
          <p:cNvCxnSpPr>
            <a:cxnSpLocks/>
          </p:cNvCxnSpPr>
          <p:nvPr/>
        </p:nvCxnSpPr>
        <p:spPr>
          <a:xfrm flipV="1">
            <a:off x="11270675" y="1636645"/>
            <a:ext cx="384460" cy="31113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90C6CF5C-7F46-A647-B4BC-5FE10159C840}"/>
              </a:ext>
            </a:extLst>
          </p:cNvPr>
          <p:cNvCxnSpPr>
            <a:cxnSpLocks/>
          </p:cNvCxnSpPr>
          <p:nvPr/>
        </p:nvCxnSpPr>
        <p:spPr>
          <a:xfrm>
            <a:off x="11270675" y="2288520"/>
            <a:ext cx="512617" cy="1454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8F0FF689-3BBB-1C4F-853C-858A9A23ECD6}"/>
              </a:ext>
            </a:extLst>
          </p:cNvPr>
          <p:cNvCxnSpPr>
            <a:cxnSpLocks/>
          </p:cNvCxnSpPr>
          <p:nvPr/>
        </p:nvCxnSpPr>
        <p:spPr>
          <a:xfrm flipH="1" flipV="1">
            <a:off x="8936187" y="1673907"/>
            <a:ext cx="270165" cy="29137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2F3961A9-00D0-A742-A6F5-96B8AE2F6E9B}"/>
              </a:ext>
            </a:extLst>
          </p:cNvPr>
          <p:cNvCxnSpPr>
            <a:cxnSpLocks/>
          </p:cNvCxnSpPr>
          <p:nvPr/>
        </p:nvCxnSpPr>
        <p:spPr>
          <a:xfrm flipH="1" flipV="1">
            <a:off x="8797645" y="2257621"/>
            <a:ext cx="394853" cy="88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B430C6B4-A923-4B47-9F5C-EFD4D95E8924}"/>
              </a:ext>
            </a:extLst>
          </p:cNvPr>
          <p:cNvCxnSpPr>
            <a:cxnSpLocks/>
          </p:cNvCxnSpPr>
          <p:nvPr/>
        </p:nvCxnSpPr>
        <p:spPr>
          <a:xfrm flipH="1">
            <a:off x="8936183" y="2501944"/>
            <a:ext cx="270169" cy="23826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2B57475D-954D-2A48-86E0-63720F7921CD}"/>
              </a:ext>
            </a:extLst>
          </p:cNvPr>
          <p:cNvCxnSpPr>
            <a:cxnSpLocks/>
          </p:cNvCxnSpPr>
          <p:nvPr/>
        </p:nvCxnSpPr>
        <p:spPr>
          <a:xfrm>
            <a:off x="10231582" y="2501944"/>
            <a:ext cx="0" cy="34460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29154269-E043-884A-B11B-42BFAC17CEE2}"/>
              </a:ext>
            </a:extLst>
          </p:cNvPr>
          <p:cNvCxnSpPr>
            <a:cxnSpLocks/>
          </p:cNvCxnSpPr>
          <p:nvPr/>
        </p:nvCxnSpPr>
        <p:spPr>
          <a:xfrm>
            <a:off x="11277601" y="2521527"/>
            <a:ext cx="249382" cy="32640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72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C7D5A-6B36-AC43-ACB7-691B0CA68195}"/>
              </a:ext>
            </a:extLst>
          </p:cNvPr>
          <p:cNvSpPr>
            <a:spLocks noGrp="1"/>
          </p:cNvSpPr>
          <p:nvPr>
            <p:ph type="title"/>
          </p:nvPr>
        </p:nvSpPr>
        <p:spPr/>
        <p:txBody>
          <a:bodyPr/>
          <a:lstStyle/>
          <a:p>
            <a:r>
              <a:rPr lang="en-US" dirty="0" err="1">
                <a:latin typeface="Calibri" panose="020F0502020204030204" pitchFamily="34" charset="0"/>
                <a:cs typeface="Calibri" panose="020F0502020204030204" pitchFamily="34" charset="0"/>
              </a:rPr>
              <a:t>Rhestr</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Gyfeirnodi</a:t>
            </a:r>
            <a:endParaRPr lang="en-US"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F898735-B21F-2C46-8DF4-6E44173FAC08}"/>
              </a:ext>
            </a:extLst>
          </p:cNvPr>
          <p:cNvSpPr>
            <a:spLocks noGrp="1"/>
          </p:cNvSpPr>
          <p:nvPr>
            <p:ph idx="1"/>
          </p:nvPr>
        </p:nvSpPr>
        <p:spPr>
          <a:xfrm>
            <a:off x="1251678" y="2286001"/>
            <a:ext cx="10178322" cy="4087090"/>
          </a:xfrm>
        </p:spPr>
        <p:txBody>
          <a:bodyPr/>
          <a:lstStyle/>
          <a:p>
            <a:pPr marL="0" indent="0">
              <a:buNone/>
            </a:pPr>
            <a:r>
              <a:rPr lang="en-US" dirty="0">
                <a:latin typeface="Calibri" panose="020F0502020204030204" pitchFamily="34" charset="0"/>
                <a:cs typeface="Calibri" panose="020F0502020204030204" pitchFamily="34" charset="0"/>
              </a:rPr>
              <a:t>Barnes, J. (2015), </a:t>
            </a:r>
            <a:r>
              <a:rPr lang="en-US" i="1" dirty="0">
                <a:latin typeface="Calibri" panose="020F0502020204030204" pitchFamily="34" charset="0"/>
                <a:cs typeface="Calibri" panose="020F0502020204030204" pitchFamily="34" charset="0"/>
              </a:rPr>
              <a:t>Cross-curricular Learning 3-14, SAGE. </a:t>
            </a:r>
          </a:p>
          <a:p>
            <a:pPr marL="0" indent="0">
              <a:buNone/>
            </a:pPr>
            <a:r>
              <a:rPr lang="en-US" dirty="0">
                <a:latin typeface="Calibri" panose="020F0502020204030204" pitchFamily="34" charset="0"/>
                <a:cs typeface="Calibri" panose="020F0502020204030204" pitchFamily="34" charset="0"/>
              </a:rPr>
              <a:t>Donaldson, G. (2015), </a:t>
            </a:r>
            <a:r>
              <a:rPr lang="en-US" i="1" dirty="0" err="1">
                <a:latin typeface="Calibri" panose="020F0502020204030204" pitchFamily="34" charset="0"/>
                <a:cs typeface="Calibri" panose="020F0502020204030204" pitchFamily="34" charset="0"/>
              </a:rPr>
              <a:t>Dyfodol</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Llwyddiannus</a:t>
            </a:r>
            <a:r>
              <a:rPr lang="en-US" i="1"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Caerdydd</a:t>
            </a:r>
            <a:r>
              <a:rPr lang="en-US" dirty="0">
                <a:latin typeface="Calibri" panose="020F0502020204030204" pitchFamily="34" charset="0"/>
                <a:cs typeface="Calibri" panose="020F0502020204030204" pitchFamily="34" charset="0"/>
              </a:rPr>
              <a:t>: 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a:t>
            </a:r>
          </a:p>
          <a:p>
            <a:pPr marL="0" indent="0">
              <a:buNone/>
            </a:pPr>
            <a:r>
              <a:rPr lang="en-US" dirty="0">
                <a:latin typeface="Calibri" panose="020F0502020204030204" pitchFamily="34" charset="0"/>
                <a:cs typeface="Calibri" panose="020F0502020204030204" pitchFamily="34" charset="0"/>
              </a:rPr>
              <a:t>Hayes, D. (2010), </a:t>
            </a:r>
            <a:r>
              <a:rPr lang="en-US" i="1" dirty="0">
                <a:latin typeface="Calibri" panose="020F0502020204030204" pitchFamily="34" charset="0"/>
                <a:cs typeface="Calibri" panose="020F0502020204030204" pitchFamily="34" charset="0"/>
              </a:rPr>
              <a:t>The seductive charms of a cross-</a:t>
            </a:r>
            <a:r>
              <a:rPr lang="en-US" i="1" dirty="0" err="1">
                <a:latin typeface="Calibri" panose="020F0502020204030204" pitchFamily="34" charset="0"/>
                <a:cs typeface="Calibri" panose="020F0502020204030204" pitchFamily="34" charset="0"/>
              </a:rPr>
              <a:t>curricuar</a:t>
            </a:r>
            <a:r>
              <a:rPr lang="en-US" i="1" dirty="0">
                <a:latin typeface="Calibri" panose="020F0502020204030204" pitchFamily="34" charset="0"/>
                <a:cs typeface="Calibri" panose="020F0502020204030204" pitchFamily="34" charset="0"/>
              </a:rPr>
              <a:t> approach, </a:t>
            </a:r>
            <a:r>
              <a:rPr lang="en-US" dirty="0">
                <a:latin typeface="Calibri" panose="020F0502020204030204" pitchFamily="34" charset="0"/>
                <a:cs typeface="Calibri" panose="020F0502020204030204" pitchFamily="34" charset="0"/>
              </a:rPr>
              <a:t>Education 3-13, 38:4, 381-387. </a:t>
            </a:r>
          </a:p>
          <a:p>
            <a:pPr marL="0" indent="0">
              <a:buNone/>
            </a:pPr>
            <a:r>
              <a:rPr lang="en-US" dirty="0">
                <a:latin typeface="Calibri" panose="020F0502020204030204" pitchFamily="34" charset="0"/>
                <a:cs typeface="Calibri" panose="020F0502020204030204" pitchFamily="34" charset="0"/>
              </a:rPr>
              <a:t>Kerry, T. (2015), </a:t>
            </a:r>
            <a:r>
              <a:rPr lang="en-US" i="1" dirty="0">
                <a:latin typeface="Calibri" panose="020F0502020204030204" pitchFamily="34" charset="0"/>
                <a:cs typeface="Calibri" panose="020F0502020204030204" pitchFamily="34" charset="0"/>
              </a:rPr>
              <a:t>Cross-curricular teaching in the primary school, </a:t>
            </a:r>
            <a:r>
              <a:rPr lang="en-US" dirty="0">
                <a:latin typeface="Calibri" panose="020F0502020204030204" pitchFamily="34" charset="0"/>
                <a:cs typeface="Calibri" panose="020F0502020204030204" pitchFamily="34" charset="0"/>
              </a:rPr>
              <a:t>Routledge: Oxon.</a:t>
            </a:r>
          </a:p>
          <a:p>
            <a:pPr marL="0" indent="0">
              <a:buNone/>
            </a:pPr>
            <a:r>
              <a:rPr lang="en-US" dirty="0">
                <a:latin typeface="Calibri" panose="020F0502020204030204" pitchFamily="34" charset="0"/>
                <a:cs typeface="Calibri" panose="020F0502020204030204" pitchFamily="34" charset="0"/>
              </a:rPr>
              <a:t>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 (2008), </a:t>
            </a:r>
            <a:r>
              <a:rPr lang="en-US" i="1" dirty="0" err="1">
                <a:latin typeface="Calibri" panose="020F0502020204030204" pitchFamily="34" charset="0"/>
                <a:cs typeface="Calibri" panose="020F0502020204030204" pitchFamily="34" charset="0"/>
              </a:rPr>
              <a:t>Fframwaith</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Cymhwysedd</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Digidol</a:t>
            </a:r>
            <a:r>
              <a:rPr lang="en-US" i="1"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Caerdydd</a:t>
            </a:r>
            <a:r>
              <a:rPr lang="en-US" dirty="0">
                <a:latin typeface="Calibri" panose="020F0502020204030204" pitchFamily="34" charset="0"/>
                <a:cs typeface="Calibri" panose="020F0502020204030204" pitchFamily="34" charset="0"/>
              </a:rPr>
              <a:t>: 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a:t>
            </a:r>
          </a:p>
          <a:p>
            <a:pPr marL="0" indent="0">
              <a:buNone/>
            </a:pPr>
            <a:r>
              <a:rPr lang="en-US" dirty="0">
                <a:latin typeface="Calibri" panose="020F0502020204030204" pitchFamily="34" charset="0"/>
                <a:cs typeface="Calibri" panose="020F0502020204030204" pitchFamily="34" charset="0"/>
              </a:rPr>
              <a:t>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 (2008), </a:t>
            </a:r>
            <a:r>
              <a:rPr lang="en-US" i="1" dirty="0" err="1">
                <a:latin typeface="Calibri" panose="020F0502020204030204" pitchFamily="34" charset="0"/>
                <a:cs typeface="Calibri" panose="020F0502020204030204" pitchFamily="34" charset="0"/>
              </a:rPr>
              <a:t>Fframwaith</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Llythrennedd</a:t>
            </a:r>
            <a:r>
              <a:rPr lang="en-US" i="1" dirty="0">
                <a:latin typeface="Calibri" panose="020F0502020204030204" pitchFamily="34" charset="0"/>
                <a:cs typeface="Calibri" panose="020F0502020204030204" pitchFamily="34" charset="0"/>
              </a:rPr>
              <a:t> a </a:t>
            </a:r>
            <a:r>
              <a:rPr lang="en-US" i="1" dirty="0" err="1">
                <a:latin typeface="Calibri" panose="020F0502020204030204" pitchFamily="34" charset="0"/>
                <a:cs typeface="Calibri" panose="020F0502020204030204" pitchFamily="34" charset="0"/>
              </a:rPr>
              <a:t>Rhifedd</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Cenedlaethol</a:t>
            </a:r>
            <a:r>
              <a:rPr lang="en-US" i="1"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Caerdydd</a:t>
            </a:r>
            <a:r>
              <a:rPr lang="en-US" dirty="0">
                <a:latin typeface="Calibri" panose="020F0502020204030204" pitchFamily="34" charset="0"/>
                <a:cs typeface="Calibri" panose="020F0502020204030204" pitchFamily="34" charset="0"/>
              </a:rPr>
              <a:t>: 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a:t>
            </a:r>
          </a:p>
          <a:p>
            <a:pPr marL="0" indent="0">
              <a:buNone/>
            </a:pPr>
            <a:endParaRPr lang="en-US"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33799245"/>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13560</TotalTime>
  <Words>825</Words>
  <Application>Microsoft Macintosh PowerPoint</Application>
  <PresentationFormat>Widescreen</PresentationFormat>
  <Paragraphs>46</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Gill Sans MT</vt:lpstr>
      <vt:lpstr>Impact</vt:lpstr>
      <vt:lpstr>Badge</vt:lpstr>
      <vt:lpstr>PowerPoint Presentation</vt:lpstr>
      <vt:lpstr>Rhestr Gyfeirnodi</vt:lpstr>
    </vt:vector>
  </TitlesOfParts>
  <Company/>
  <LinksUpToDate>false</LinksUpToDate>
  <SharedDoc>false</SharedDoc>
  <HyperlinksChanged>false</HyperlinksChanged>
  <AppVersion>16.0013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11</cp:revision>
  <dcterms:created xsi:type="dcterms:W3CDTF">2019-12-11T13:37:11Z</dcterms:created>
  <dcterms:modified xsi:type="dcterms:W3CDTF">2019-12-20T23:37:40Z</dcterms:modified>
</cp:coreProperties>
</file>