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4" r:id="rId3"/>
    <p:sldId id="260" r:id="rId4"/>
    <p:sldId id="261" r:id="rId5"/>
    <p:sldId id="265" r:id="rId6"/>
    <p:sldId id="262" r:id="rId7"/>
    <p:sldId id="266" r:id="rId8"/>
    <p:sldId id="263" r:id="rId9"/>
    <p:sldId id="267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6969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10BB9528-DFF2-406E-96D2-FD609E3D7B80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163506A4-98BD-402E-AA3A-F36AE0687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39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B9528-DFF2-406E-96D2-FD609E3D7B80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506A4-98BD-402E-AA3A-F36AE0687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476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B9528-DFF2-406E-96D2-FD609E3D7B80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506A4-98BD-402E-AA3A-F36AE0687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104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B9528-DFF2-406E-96D2-FD609E3D7B80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506A4-98BD-402E-AA3A-F36AE0687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49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B9528-DFF2-406E-96D2-FD609E3D7B80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506A4-98BD-402E-AA3A-F36AE0687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528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B9528-DFF2-406E-96D2-FD609E3D7B80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506A4-98BD-402E-AA3A-F36AE0687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679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B9528-DFF2-406E-96D2-FD609E3D7B80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506A4-98BD-402E-AA3A-F36AE0687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905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B9528-DFF2-406E-96D2-FD609E3D7B80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506A4-98BD-402E-AA3A-F36AE0687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668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B9528-DFF2-406E-96D2-FD609E3D7B80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506A4-98BD-402E-AA3A-F36AE0687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458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B9528-DFF2-406E-96D2-FD609E3D7B80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506A4-98BD-402E-AA3A-F36AE0687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077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B9528-DFF2-406E-96D2-FD609E3D7B80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506A4-98BD-402E-AA3A-F36AE0687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192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B9528-DFF2-406E-96D2-FD609E3D7B80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506A4-98BD-402E-AA3A-F36AE0687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1915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B9528-DFF2-406E-96D2-FD609E3D7B80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506A4-98BD-402E-AA3A-F36AE0687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9425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B9528-DFF2-406E-96D2-FD609E3D7B80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506A4-98BD-402E-AA3A-F36AE0687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9504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B9528-DFF2-406E-96D2-FD609E3D7B80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506A4-98BD-402E-AA3A-F36AE0687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9153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10BB9528-DFF2-406E-96D2-FD609E3D7B80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506A4-98BD-402E-AA3A-F36AE0687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533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10BB9528-DFF2-406E-96D2-FD609E3D7B80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506A4-98BD-402E-AA3A-F36AE0687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461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10BB9528-DFF2-406E-96D2-FD609E3D7B80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163506A4-98BD-402E-AA3A-F36AE0687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295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6.jpe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9.jp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gainstequality.org/about/marriage/" TargetMode="External"/><Relationship Id="rId2" Type="http://schemas.openxmlformats.org/officeDocument/2006/relationships/hyperlink" Target="https://www.stonewall.org.uk/about-us/stonewalls-histor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qualityhumanrights.com/en/publication-download/who-runs-wales-2017" TargetMode="External"/><Relationship Id="rId5" Type="http://schemas.openxmlformats.org/officeDocument/2006/relationships/hyperlink" Target="https://www.equalityhumanrights.com/sites/default/files/is-britain-fairer-2018-pre-lay.pdf" TargetMode="External"/><Relationship Id="rId4" Type="http://schemas.openxmlformats.org/officeDocument/2006/relationships/hyperlink" Target="https://www.youtube.com/watch?v=-CeR58BK2G0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onewall.org.uk/our-work/campaigns/our-manifesto" TargetMode="External"/><Relationship Id="rId7" Type="http://schemas.openxmlformats.org/officeDocument/2006/relationships/hyperlink" Target="https://www.stonewall.org.uk/about-us/stonewalls-history" TargetMode="External"/><Relationship Id="rId2" Type="http://schemas.openxmlformats.org/officeDocument/2006/relationships/hyperlink" Target="https://www.theguardian.com/world/2018/feb/23/stonewall-withdraws-from-pride-in-london-diversity-uk-black-prid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onewall.org.uk/sites/default/files/barclays_-_an_lgbt_inclusion_journey_-_sharing_effective_strategies_for_success_in_india.pdf" TargetMode="External"/><Relationship Id="rId5" Type="http://schemas.openxmlformats.org/officeDocument/2006/relationships/hyperlink" Target="https://www.equalityhumanrights.com/sites/default/files/is-britain-fairer-2018-pre-lay.pdf" TargetMode="External"/><Relationship Id="rId4" Type="http://schemas.openxmlformats.org/officeDocument/2006/relationships/hyperlink" Target="https://www.commonspace.scot/articles/12810/primark-stonewall-pride-range-slammed-shady-lgbt-rights-link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dirty="0"/>
              <a:t>The Assimilation of the UK’s LGBT Workforce:</a:t>
            </a:r>
            <a:br>
              <a:rPr lang="en-GB" sz="4800" dirty="0"/>
            </a:br>
            <a:r>
              <a:rPr lang="en-GB" sz="4800" dirty="0"/>
              <a:t>A critique of Stonewall the LGBT Charity's contribution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ASSESSMENT 3</a:t>
            </a:r>
          </a:p>
          <a:p>
            <a:r>
              <a:rPr lang="en-GB" dirty="0"/>
              <a:t>ECED7003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B1DC9D-D889-4837-A8DA-F6C826ADB1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5355" y="51261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369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6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9842" y="3520460"/>
            <a:ext cx="2144224" cy="27201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Stonewall UK	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2438" y="2148120"/>
            <a:ext cx="3141878" cy="706964"/>
          </a:xfrm>
        </p:spPr>
        <p:txBody>
          <a:bodyPr/>
          <a:lstStyle/>
          <a:p>
            <a:r>
              <a:rPr lang="en-GB" dirty="0"/>
              <a:t>The Organisation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Diversity Champions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16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Workplace Equality Index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17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“The definitive tool for employers to measure their progress on LGBT inclusion in the workplace”</a:t>
            </a:r>
          </a:p>
          <a:p>
            <a:r>
              <a:rPr lang="en-GB" sz="2000" dirty="0"/>
              <a:t>Stonewall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8619" y="3548800"/>
            <a:ext cx="2243328" cy="2109216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 rot="20788353">
            <a:off x="125947" y="2951977"/>
            <a:ext cx="2266007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Section 28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2757416-10AD-4744-84C5-D78A7EC647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49350" y="50618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5854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45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Gay Social Movement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33014">
            <a:off x="7235799" y="3879748"/>
            <a:ext cx="4037873" cy="2682562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93554">
            <a:off x="949992" y="3783821"/>
            <a:ext cx="3696345" cy="2772258"/>
          </a:xfrm>
          <a:prstGeom prst="rect">
            <a:avLst/>
          </a:prstGeom>
        </p:spPr>
      </p:pic>
      <p:sp>
        <p:nvSpPr>
          <p:cNvPr id="7" name="Rounded Rectangle 6"/>
          <p:cNvSpPr/>
          <p:nvPr/>
        </p:nvSpPr>
        <p:spPr>
          <a:xfrm>
            <a:off x="3004430" y="2359825"/>
            <a:ext cx="5904940" cy="1651573"/>
          </a:xfrm>
          <a:prstGeom prst="roundRect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“Gay liberation wasn’t just about gays it was against class and elitism”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Chenier, (2014)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0B7CB74-DB6A-490D-99A5-1EACA3A462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00772" y="50569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65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286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Inequalities in the Workplace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5" y="2917009"/>
            <a:ext cx="8237240" cy="3416300"/>
          </a:xfrm>
        </p:spPr>
        <p:txBody>
          <a:bodyPr/>
          <a:lstStyle/>
          <a:p>
            <a:r>
              <a:rPr lang="en-GB" dirty="0"/>
              <a:t>1 of the top 100 FTSE executive directors is a women</a:t>
            </a:r>
          </a:p>
          <a:p>
            <a:r>
              <a:rPr lang="en-GB" dirty="0"/>
              <a:t>51% of disabled people are employed compared to 81% of non disabled people</a:t>
            </a:r>
          </a:p>
          <a:p>
            <a:r>
              <a:rPr lang="en-GB" dirty="0"/>
              <a:t>Muslims are less likely to be in employment compared to other religions</a:t>
            </a:r>
          </a:p>
          <a:p>
            <a:r>
              <a:rPr lang="en-GB" dirty="0"/>
              <a:t>Black people are most likely to employed on the lowest wages.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sz="1600" dirty="0"/>
              <a:t>EHRC, (2017)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65281">
            <a:off x="9441181" y="3442982"/>
            <a:ext cx="1905000" cy="2695575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F316E15-45F2-4B72-916D-F306A49D1F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5354" y="51646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2719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8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Gay rights vs Gay activism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499"/>
            <a:ext cx="4825158" cy="341630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“Campaigning for acceptance without exception”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“desperately conservative gay times”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8151" y="3665220"/>
            <a:ext cx="3703239" cy="192568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4350" y="3043102"/>
            <a:ext cx="2343604" cy="326151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9916367" y="5434149"/>
            <a:ext cx="20883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Against Equality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AFA9E1-3384-4CBC-98B4-3E2903627C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45354" y="533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249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47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2721" y="2316947"/>
            <a:ext cx="2886075" cy="1581150"/>
          </a:xfrm>
          <a:prstGeom prst="rect">
            <a:avLst/>
          </a:prstGeom>
        </p:spPr>
      </p:pic>
      <p:sp>
        <p:nvSpPr>
          <p:cNvPr id="7" name="Oval Callout 6"/>
          <p:cNvSpPr/>
          <p:nvPr/>
        </p:nvSpPr>
        <p:spPr>
          <a:xfrm>
            <a:off x="8187416" y="28993"/>
            <a:ext cx="3801292" cy="255984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Pinkwashing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96153">
            <a:off x="780905" y="2716178"/>
            <a:ext cx="2550954" cy="3636466"/>
          </a:xfrm>
        </p:spPr>
      </p:pic>
      <p:sp>
        <p:nvSpPr>
          <p:cNvPr id="3" name="TextBox 2"/>
          <p:cNvSpPr txBox="1"/>
          <p:nvPr/>
        </p:nvSpPr>
        <p:spPr>
          <a:xfrm>
            <a:off x="8788307" y="530695"/>
            <a:ext cx="2599509" cy="1631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dirty="0"/>
              <a:t>“progressive, modern and tolerant”</a:t>
            </a:r>
          </a:p>
          <a:p>
            <a:r>
              <a:rPr lang="en-GB" sz="1600" dirty="0"/>
              <a:t>Faye, (</a:t>
            </a:r>
            <a:r>
              <a:rPr lang="en-GB" sz="1600" dirty="0" smtClean="0"/>
              <a:t>2016)</a:t>
            </a:r>
            <a:endParaRPr lang="en-GB" sz="16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3145" y="3497045"/>
            <a:ext cx="6113506" cy="3006642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55E80F0-ADD2-4F71-AA4A-D5867A3D40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26366" y="57235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275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639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6617" y="2651578"/>
            <a:ext cx="5803061" cy="3085755"/>
          </a:xfr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428DADA-BAAF-4F62-8AE5-6C31766F89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5354" y="50569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006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28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>
              <a:hlinkClick r:id="rId2"/>
            </a:endParaRP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Against Equality, Available at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http://www.againstequality.org/about/marriage/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(Accessed: 18 January 2019)</a:t>
            </a:r>
          </a:p>
          <a:p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Akinwotu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E.,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Blackmail, prejudice and persecution: gay rights in Nigeria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https://www.theguardian.com/global-development/2018, (30 March 2018) (Accessed: 17 January 2019)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Chenier, E., </a:t>
            </a:r>
            <a:r>
              <a:rPr lang="en-GB" sz="1700" i="1" dirty="0" err="1">
                <a:latin typeface="Arial" panose="020B0604020202020204" pitchFamily="34" charset="0"/>
                <a:cs typeface="Arial" panose="020B0604020202020204" pitchFamily="34" charset="0"/>
              </a:rPr>
              <a:t>Pinkwashing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: The Queer Critique of Israel's Pro-Lesbian and Gay Politics in Historical Perspective</a:t>
            </a: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https://www.youtube.com/watch?v=-CeR58BK2G0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25 September 2014 (Accessed: 18 January 2019)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Conrad. R., (2014), 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Against Equality: Queer Revolution Not Mere Inclusion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AK Press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Equality and Human Rights Commission,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Is Britain Fairer 2018,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Available at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https://www.equalityhumanrights.com/sites/default/files/is-britain-fairer-2018-pre-lay.pdf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(Accessed: 15 January 2019)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Equality and Human Rights Commission, Who Runs Wales, 2017,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https://www.equalityhumanrights.com/en/publication-download/who-runs-wales-2017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(Accessed: 17 January 2019)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Faye, S.,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Gay Pride &amp; Capitalism: What is </a:t>
            </a:r>
            <a:r>
              <a:rPr lang="en-GB" sz="1700" i="1" dirty="0" err="1">
                <a:latin typeface="Arial" panose="020B0604020202020204" pitchFamily="34" charset="0"/>
                <a:cs typeface="Arial" panose="020B0604020202020204" pitchFamily="34" charset="0"/>
              </a:rPr>
              <a:t>Pinkwashing</a:t>
            </a: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Available at https://www.youtube.com/watch?v=J4LP0z493oY (19 June 2016) (Accessed: 18 January 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0711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Guardian [on-line],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https://www.theguardian.com/world/2018/feb/23/stonewall-withdraws-from-pride-in-london-diversity-uk-black-pride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/www.stonewall.org.uk/our-work/campaigns/our-manifesto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The Guardian: LGBT rights [on-line] (Accessed: 18 January 2019)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Longan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C.,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Primark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-Stonewall Pride range slammed for shady LGBT rights range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Commonspace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[online],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https://www.commonspace.scot/articles/12810/primark-stonewall-pride-range-slammed-shady-lgbt-rights-links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(24 May 2018) (Accessed 18 January 2019)</a:t>
            </a:r>
            <a:endParaRPr lang="en-GB" sz="1200" u="sng" dirty="0">
              <a:latin typeface="Arial" panose="020B0604020202020204" pitchFamily="34" charset="0"/>
              <a:cs typeface="Arial" panose="020B0604020202020204" pitchFamily="34" charset="0"/>
              <a:hlinkClick r:id="rId5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Merritt, J. (2018),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Not like you: On gay assimilation and fighting for difference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Archer [on-line], Available athttp://archermagazine.com.au/2018/03/not-gay-assimilation-fighting-difference/ (22 March 2018) (Accessed: 3 January 2019)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Rimmerman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C. A. (2007)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Lesbian and Gay Movements: Assimilation or Liberation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(Dilemmas in American Politics). Westview Press.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Stonewall,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https://www.stonewall.org.uk/sites/default/files/barclays_-_an_lgbt_inclusion_journey_-_sharing_effective_strategies_for_success_in_india.pdf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16 January 2019)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Stonewall, Available at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https://www.stonewall.org.uk/about-us/stonewalls-history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12 January 2019)</a:t>
            </a:r>
          </a:p>
        </p:txBody>
      </p:sp>
    </p:spTree>
    <p:extLst>
      <p:ext uri="{BB962C8B-B14F-4D97-AF65-F5344CB8AC3E}">
        <p14:creationId xmlns:p14="http://schemas.microsoft.com/office/powerpoint/2010/main" val="35931038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1052</TotalTime>
  <Words>485</Words>
  <Application>Microsoft Office PowerPoint</Application>
  <PresentationFormat>Widescreen</PresentationFormat>
  <Paragraphs>45</Paragraphs>
  <Slides>9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Ion Boardroom</vt:lpstr>
      <vt:lpstr>The Assimilation of the UK’s LGBT Workforce: A critique of Stonewall the LGBT Charity's contribution</vt:lpstr>
      <vt:lpstr>Stonewall UK </vt:lpstr>
      <vt:lpstr>The Gay Social Movement</vt:lpstr>
      <vt:lpstr>Inequalities in the Workplace</vt:lpstr>
      <vt:lpstr>Gay rights vs Gay activism</vt:lpstr>
      <vt:lpstr>Pinkwashing</vt:lpstr>
      <vt:lpstr>Conclusion</vt:lpstr>
      <vt:lpstr>References</vt:lpstr>
      <vt:lpstr>References cont…</vt:lpstr>
    </vt:vector>
  </TitlesOfParts>
  <Company>RCT CBC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warbums</dc:creator>
  <cp:lastModifiedBy>Warburton, Melanie</cp:lastModifiedBy>
  <cp:revision>90</cp:revision>
  <dcterms:created xsi:type="dcterms:W3CDTF">2019-01-11T16:04:25Z</dcterms:created>
  <dcterms:modified xsi:type="dcterms:W3CDTF">2019-01-19T11:13:13Z</dcterms:modified>
</cp:coreProperties>
</file>