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9" r:id="rId4"/>
    <p:sldId id="263" r:id="rId5"/>
    <p:sldId id="260" r:id="rId6"/>
    <p:sldId id="265" r:id="rId7"/>
    <p:sldId id="279" r:id="rId8"/>
    <p:sldId id="266" r:id="rId9"/>
    <p:sldId id="273" r:id="rId10"/>
    <p:sldId id="276" r:id="rId11"/>
    <p:sldId id="274" r:id="rId12"/>
    <p:sldId id="27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/>
    <p:restoredTop sz="93233"/>
  </p:normalViewPr>
  <p:slideViewPr>
    <p:cSldViewPr>
      <p:cViewPr varScale="1">
        <p:scale>
          <a:sx n="61" d="100"/>
          <a:sy n="61" d="100"/>
        </p:scale>
        <p:origin x="96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BCC70F-2AF6-4DED-92A2-D55EEEB83A6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95F03-F263-4A03-93C9-EB70872433F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Details</a:t>
            </a:r>
            <a:r>
              <a:rPr lang="en-GB" baseline="0" dirty="0" smtClean="0"/>
              <a:t> about the assignment are noted here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front sheet needs to be attached as does the self </a:t>
            </a:r>
            <a:r>
              <a:rPr lang="en-GB" baseline="0" smtClean="0"/>
              <a:t>evaluation form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695F03-F263-4A03-93C9-EB70872433FA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746A1A8-E116-4149-9303-072881B2A80B}" type="datetimeFigureOut">
              <a:rPr lang="en-GB" smtClean="0"/>
              <a:pPr/>
              <a:t>05/11/2018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65448A9-07A4-4DA7-A9C5-60D5C8ABC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8800" dirty="0" smtClean="0"/>
              <a:t/>
            </a:r>
            <a:br>
              <a:rPr lang="en-GB" sz="8800" dirty="0" smtClean="0"/>
            </a:br>
            <a:r>
              <a:rPr lang="en-GB" sz="8000" i="1" dirty="0" smtClean="0"/>
              <a:t>Yr </a:t>
            </a:r>
            <a:r>
              <a:rPr lang="en-GB" sz="8000" i="1" dirty="0" err="1" smtClean="0"/>
              <a:t>Iaith</a:t>
            </a:r>
            <a:r>
              <a:rPr lang="en-GB" sz="8000" i="1" dirty="0" smtClean="0"/>
              <a:t> </a:t>
            </a:r>
            <a:r>
              <a:rPr lang="en-GB" sz="8000" i="1" dirty="0" err="1" smtClean="0"/>
              <a:t>ar</a:t>
            </a:r>
            <a:r>
              <a:rPr lang="en-GB" sz="8000" i="1" dirty="0" smtClean="0"/>
              <a:t> </a:t>
            </a:r>
            <a:r>
              <a:rPr lang="en-GB" sz="8000" i="1" dirty="0" err="1" smtClean="0"/>
              <a:t>Daith</a:t>
            </a:r>
            <a:r>
              <a:rPr lang="en-GB" sz="8000" i="1" dirty="0" smtClean="0"/>
              <a:t> 1</a:t>
            </a:r>
            <a:endParaRPr lang="en-GB" sz="8000" i="1" dirty="0"/>
          </a:p>
        </p:txBody>
      </p:sp>
      <p:sp>
        <p:nvSpPr>
          <p:cNvPr id="7" name="Rectangle 6"/>
          <p:cNvSpPr/>
          <p:nvPr/>
        </p:nvSpPr>
        <p:spPr>
          <a:xfrm>
            <a:off x="323528" y="2348880"/>
            <a:ext cx="856895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ECAD4002C</a:t>
            </a:r>
            <a:endParaRPr lang="en-GB" sz="80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435608" y="1124744"/>
            <a:ext cx="3657600" cy="506269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err="1" smtClean="0"/>
              <a:t>Elfen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Asesu</a:t>
            </a:r>
            <a:r>
              <a:rPr lang="en-GB" sz="4400" b="1" dirty="0" smtClean="0"/>
              <a:t>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Aseiniad</a:t>
            </a:r>
            <a:endParaRPr lang="en-GB" sz="4400" b="1" dirty="0" smtClean="0"/>
          </a:p>
          <a:p>
            <a:pPr algn="ctr">
              <a:buNone/>
            </a:pPr>
            <a:r>
              <a:rPr lang="en-GB" sz="4400" b="1" dirty="0" err="1" smtClean="0"/>
              <a:t>Ysgrifenedig</a:t>
            </a:r>
            <a:endParaRPr lang="en-GB" sz="44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932040" y="1052736"/>
            <a:ext cx="4001648" cy="51347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4400" dirty="0" smtClean="0"/>
          </a:p>
          <a:p>
            <a:pPr algn="ctr">
              <a:buNone/>
            </a:pPr>
            <a:r>
              <a:rPr lang="en-GB" sz="4400" b="1" dirty="0" smtClean="0"/>
              <a:t>Assessment </a:t>
            </a:r>
          </a:p>
          <a:p>
            <a:pPr algn="ctr">
              <a:buNone/>
            </a:pPr>
            <a:r>
              <a:rPr lang="en-GB" sz="4400" b="1" dirty="0" smtClean="0"/>
              <a:t>Component 1</a:t>
            </a:r>
          </a:p>
          <a:p>
            <a:pPr algn="ctr">
              <a:buNone/>
            </a:pPr>
            <a:endParaRPr lang="en-GB" sz="4400" b="1" dirty="0" smtClean="0"/>
          </a:p>
          <a:p>
            <a:pPr algn="ctr">
              <a:buNone/>
            </a:pPr>
            <a:r>
              <a:rPr lang="en-GB" sz="4400" b="1" dirty="0" smtClean="0"/>
              <a:t>Written</a:t>
            </a:r>
          </a:p>
          <a:p>
            <a:pPr algn="ctr">
              <a:buNone/>
            </a:pPr>
            <a:r>
              <a:rPr lang="en-GB" sz="4400" b="1" dirty="0" smtClean="0"/>
              <a:t>Assignment </a:t>
            </a:r>
            <a:endParaRPr lang="en-GB" sz="4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2"/>
          </p:nvPr>
        </p:nvSpPr>
        <p:spPr>
          <a:xfrm>
            <a:off x="179512" y="969336"/>
            <a:ext cx="3960440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6000" b="1" dirty="0" smtClean="0"/>
              <a:t>40%</a:t>
            </a:r>
          </a:p>
          <a:p>
            <a:pPr algn="ctr">
              <a:buNone/>
            </a:pPr>
            <a:endParaRPr lang="en-GB" sz="6000" b="1" dirty="0" smtClean="0"/>
          </a:p>
          <a:p>
            <a:pPr algn="ctr">
              <a:buNone/>
            </a:pPr>
            <a:r>
              <a:rPr lang="en-GB" sz="6000" b="1" dirty="0" smtClean="0"/>
              <a:t>1200 </a:t>
            </a:r>
            <a:r>
              <a:rPr lang="en-GB" sz="6000" b="1" dirty="0" err="1" smtClean="0"/>
              <a:t>gair</a:t>
            </a:r>
            <a:endParaRPr lang="en-GB" sz="6000" b="1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4139952" y="969336"/>
            <a:ext cx="4546848" cy="4331872"/>
          </a:xfrm>
        </p:spPr>
        <p:txBody>
          <a:bodyPr>
            <a:normAutofit fontScale="92500"/>
          </a:bodyPr>
          <a:lstStyle/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6500" b="1" dirty="0" smtClean="0"/>
              <a:t>40%</a:t>
            </a:r>
          </a:p>
          <a:p>
            <a:pPr algn="ctr">
              <a:buNone/>
            </a:pPr>
            <a:endParaRPr lang="en-GB" sz="6500" b="1" dirty="0" smtClean="0"/>
          </a:p>
          <a:p>
            <a:pPr algn="ctr">
              <a:buNone/>
            </a:pPr>
            <a:r>
              <a:rPr lang="en-GB" sz="6500" b="1" dirty="0" smtClean="0"/>
              <a:t>1200 words</a:t>
            </a:r>
            <a:endParaRPr lang="en-GB" sz="65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Asesiad</a:t>
            </a:r>
            <a:r>
              <a:rPr lang="en-GB" dirty="0" smtClean="0"/>
              <a:t> / Assessment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err="1" smtClean="0"/>
              <a:t>Ymateb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erthygl</a:t>
            </a:r>
            <a:r>
              <a:rPr lang="en-US" b="1" dirty="0" smtClean="0"/>
              <a:t>, </a:t>
            </a:r>
            <a:r>
              <a:rPr lang="en-US" b="1" dirty="0" err="1" smtClean="0"/>
              <a:t>gan</a:t>
            </a:r>
            <a:r>
              <a:rPr lang="en-US" b="1" dirty="0" smtClean="0"/>
              <a:t> </a:t>
            </a:r>
            <a:r>
              <a:rPr lang="en-US" b="1" dirty="0" err="1" smtClean="0"/>
              <a:t>roi</a:t>
            </a:r>
            <a:r>
              <a:rPr lang="en-US" b="1" dirty="0" smtClean="0"/>
              <a:t>  </a:t>
            </a:r>
            <a:r>
              <a:rPr lang="en-US" b="1" dirty="0" err="1" smtClean="0"/>
              <a:t>tystiolaeth</a:t>
            </a:r>
            <a:r>
              <a:rPr lang="en-US" b="1" dirty="0" smtClean="0"/>
              <a:t> o </a:t>
            </a:r>
            <a:r>
              <a:rPr lang="en-US" b="1" dirty="0" err="1" smtClean="0"/>
              <a:t>wybodaeth</a:t>
            </a:r>
            <a:r>
              <a:rPr lang="en-US" b="1" dirty="0" smtClean="0"/>
              <a:t> a </a:t>
            </a:r>
            <a:r>
              <a:rPr lang="en-US" b="1" dirty="0" err="1" smtClean="0"/>
              <a:t>dealltwriaeth</a:t>
            </a:r>
            <a:r>
              <a:rPr lang="en-US" b="1" dirty="0" smtClean="0"/>
              <a:t> o </a:t>
            </a:r>
            <a:r>
              <a:rPr lang="en-US" b="1" dirty="0" err="1" smtClean="0"/>
              <a:t>themâu</a:t>
            </a:r>
            <a:r>
              <a:rPr lang="en-US" b="1" dirty="0" smtClean="0"/>
              <a:t> </a:t>
            </a:r>
            <a:r>
              <a:rPr lang="en-US" b="1" dirty="0" err="1" smtClean="0"/>
              <a:t>sy’n</a:t>
            </a:r>
            <a:r>
              <a:rPr lang="en-US" b="1" dirty="0" smtClean="0"/>
              <a:t> </a:t>
            </a:r>
            <a:r>
              <a:rPr lang="en-US" b="1" dirty="0" err="1" smtClean="0"/>
              <a:t>gysylltiedig</a:t>
            </a:r>
            <a:r>
              <a:rPr lang="en-US" b="1" dirty="0" smtClean="0"/>
              <a:t> </a:t>
            </a:r>
            <a:r>
              <a:rPr lang="en-US" b="1" dirty="0" err="1" smtClean="0"/>
              <a:t>ag</a:t>
            </a:r>
            <a:r>
              <a:rPr lang="en-US" b="1" dirty="0" smtClean="0"/>
              <a:t> </a:t>
            </a:r>
            <a:r>
              <a:rPr lang="en-US" b="1" dirty="0" err="1" smtClean="0"/>
              <a:t>addysgu’r</a:t>
            </a:r>
            <a:r>
              <a:rPr lang="en-US" b="1" dirty="0" smtClean="0"/>
              <a:t> </a:t>
            </a:r>
            <a:r>
              <a:rPr lang="en-US" b="1" dirty="0" err="1" smtClean="0"/>
              <a:t>Gymraeg</a:t>
            </a:r>
            <a:r>
              <a:rPr lang="en-GB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y sector </a:t>
            </a:r>
            <a:r>
              <a:rPr lang="en-US" b="1" dirty="0" err="1" smtClean="0"/>
              <a:t>cyfrwng</a:t>
            </a:r>
            <a:r>
              <a:rPr lang="en-US" b="1" dirty="0" smtClean="0"/>
              <a:t> </a:t>
            </a:r>
            <a:r>
              <a:rPr lang="en-US" b="1" dirty="0" err="1" smtClean="0"/>
              <a:t>Saesneg</a:t>
            </a:r>
            <a:r>
              <a:rPr lang="en-US" b="1" dirty="0" smtClean="0"/>
              <a:t>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b="1" smtClean="0"/>
              <a:t>A response to an article that provides evidence of sound knowledge and understanding of themes related to the teaching of Welsh in the English medium sector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16778"/>
            <a:ext cx="8507288" cy="90796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 smtClean="0"/>
              <a:t>Yr </a:t>
            </a:r>
            <a:r>
              <a:rPr lang="en-GB" sz="4400" b="1" dirty="0" err="1" smtClean="0"/>
              <a:t>Erthygl</a:t>
            </a:r>
            <a:r>
              <a:rPr lang="en-GB" sz="4400" b="1" dirty="0" smtClean="0"/>
              <a:t>/ The Article</a:t>
            </a:r>
            <a:endParaRPr lang="en-GB" sz="4400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2254" t="19839" r="50402" b="33269"/>
          <a:stretch>
            <a:fillRect/>
          </a:stretch>
        </p:blipFill>
        <p:spPr bwMode="auto">
          <a:xfrm>
            <a:off x="251519" y="1268760"/>
            <a:ext cx="4652825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 l="4021" t="17157" r="50405" b="33516"/>
          <a:stretch>
            <a:fillRect/>
          </a:stretch>
        </p:blipFill>
        <p:spPr bwMode="auto">
          <a:xfrm>
            <a:off x="3995936" y="3299680"/>
            <a:ext cx="4981054" cy="3370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Documents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4934" t="23684" r="6250" b="3947"/>
          <a:stretch>
            <a:fillRect/>
          </a:stretch>
        </p:blipFill>
        <p:spPr bwMode="auto">
          <a:xfrm>
            <a:off x="1187624" y="1556792"/>
            <a:ext cx="777686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 l="39453" t="18035" r="6441" b="13430"/>
          <a:stretch>
            <a:fillRect/>
          </a:stretch>
        </p:blipFill>
        <p:spPr bwMode="auto">
          <a:xfrm>
            <a:off x="467544" y="368660"/>
            <a:ext cx="7992888" cy="6327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 smtClean="0"/>
              <a:t>Turnitin</a:t>
            </a:r>
            <a:endParaRPr lang="en-GB" sz="48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11560" y="1484784"/>
            <a:ext cx="7920880" cy="495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435608" y="476672"/>
            <a:ext cx="749808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 err="1" smtClean="0"/>
              <a:t>Ysgrifennu</a:t>
            </a:r>
            <a:r>
              <a:rPr lang="en-GB" sz="4400" b="1" dirty="0" smtClean="0"/>
              <a:t> </a:t>
            </a:r>
            <a:r>
              <a:rPr lang="en-GB" sz="4400" b="1" dirty="0" err="1" smtClean="0"/>
              <a:t>Ymateb</a:t>
            </a:r>
            <a:r>
              <a:rPr lang="en-GB" sz="4400" b="1" dirty="0" smtClean="0"/>
              <a:t> </a:t>
            </a:r>
            <a:br>
              <a:rPr lang="en-GB" sz="4400" b="1" dirty="0" smtClean="0"/>
            </a:br>
            <a:r>
              <a:rPr lang="en-GB" sz="4400" b="1" dirty="0" smtClean="0"/>
              <a:t>Writing a Response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 err="1" smtClean="0"/>
              <a:t>Efallai</a:t>
            </a:r>
            <a:r>
              <a:rPr lang="en-GB" b="1" dirty="0" smtClean="0"/>
              <a:t> y </a:t>
            </a:r>
            <a:r>
              <a:rPr lang="en-GB" b="1" dirty="0" err="1" smtClean="0"/>
              <a:t>bydd</a:t>
            </a:r>
            <a:r>
              <a:rPr lang="en-GB" b="1" dirty="0" smtClean="0"/>
              <a:t> y </a:t>
            </a:r>
            <a:r>
              <a:rPr lang="en-GB" b="1" dirty="0" err="1" smtClean="0"/>
              <a:t>paragraff</a:t>
            </a:r>
            <a:r>
              <a:rPr lang="en-GB" b="1" dirty="0" smtClean="0"/>
              <a:t> </a:t>
            </a:r>
            <a:r>
              <a:rPr lang="en-GB" b="1" dirty="0" err="1" smtClean="0"/>
              <a:t>cyntaf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</a:t>
            </a:r>
            <a:r>
              <a:rPr lang="en-GB" b="1" dirty="0" err="1" smtClean="0"/>
              <a:t>cynnwys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dirty="0" smtClean="0"/>
          </a:p>
          <a:p>
            <a:r>
              <a:rPr lang="en-GB" i="1" dirty="0" err="1" smtClean="0"/>
              <a:t>pwrpas</a:t>
            </a:r>
            <a:r>
              <a:rPr lang="en-GB" i="1" dirty="0" smtClean="0"/>
              <a:t> yr </a:t>
            </a:r>
            <a:r>
              <a:rPr lang="en-GB" i="1" dirty="0" err="1" smtClean="0"/>
              <a:t>awdur</a:t>
            </a:r>
            <a:r>
              <a:rPr lang="en-GB" i="1" dirty="0" smtClean="0"/>
              <a:t> </a:t>
            </a:r>
            <a:r>
              <a:rPr lang="en-GB" i="1" dirty="0" err="1" smtClean="0"/>
              <a:t>wrth</a:t>
            </a:r>
            <a:r>
              <a:rPr lang="en-GB" i="1" dirty="0" smtClean="0"/>
              <a:t> </a:t>
            </a:r>
            <a:r>
              <a:rPr lang="en-GB" i="1" dirty="0" err="1" smtClean="0"/>
              <a:t>ysgrifennu'r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</a:p>
          <a:p>
            <a:r>
              <a:rPr lang="en-GB" i="1" dirty="0" err="1" smtClean="0"/>
              <a:t>sylwadau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</a:t>
            </a:r>
            <a:r>
              <a:rPr lang="en-GB" i="1" dirty="0" err="1" smtClean="0"/>
              <a:t>sut</a:t>
            </a:r>
            <a:r>
              <a:rPr lang="en-GB" i="1" dirty="0" smtClean="0"/>
              <a:t> </a:t>
            </a:r>
            <a:r>
              <a:rPr lang="en-GB" i="1" dirty="0" err="1" smtClean="0"/>
              <a:t>mae’r</a:t>
            </a:r>
            <a:r>
              <a:rPr lang="en-GB" i="1" dirty="0" smtClean="0"/>
              <a:t> </a:t>
            </a:r>
            <a:r>
              <a:rPr lang="en-GB" i="1" dirty="0" err="1" smtClean="0"/>
              <a:t>erthygl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</a:t>
            </a:r>
            <a:r>
              <a:rPr lang="en-GB" i="1" dirty="0" err="1" smtClean="0"/>
              <a:t>ymwneud</a:t>
            </a:r>
            <a:r>
              <a:rPr lang="en-GB" i="1" dirty="0" smtClean="0"/>
              <a:t> â </a:t>
            </a:r>
            <a:r>
              <a:rPr lang="en-GB" i="1" dirty="0" err="1" smtClean="0"/>
              <a:t>gwaith</a:t>
            </a:r>
            <a:r>
              <a:rPr lang="en-GB" i="1" dirty="0" smtClean="0"/>
              <a:t> </a:t>
            </a:r>
            <a:r>
              <a:rPr lang="en-GB" i="1" dirty="0" err="1" smtClean="0"/>
              <a:t>arall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yr un </a:t>
            </a:r>
            <a:r>
              <a:rPr lang="en-GB" i="1" dirty="0" err="1" smtClean="0"/>
              <a:t>pwnc</a:t>
            </a:r>
            <a:r>
              <a:rPr lang="en-GB" i="1" dirty="0" smtClean="0"/>
              <a:t> </a:t>
            </a:r>
          </a:p>
          <a:p>
            <a:endParaRPr lang="en-GB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i="1" dirty="0" smtClean="0"/>
              <a:t>The first paragraph may contain: </a:t>
            </a:r>
          </a:p>
          <a:p>
            <a:endParaRPr lang="en-GB" b="1" i="1" dirty="0" smtClean="0"/>
          </a:p>
          <a:p>
            <a:endParaRPr lang="en-GB" b="1" i="1" dirty="0" smtClean="0"/>
          </a:p>
          <a:p>
            <a:r>
              <a:rPr lang="en-GB" i="1" dirty="0" smtClean="0"/>
              <a:t>the author's purpose in writing the article </a:t>
            </a:r>
          </a:p>
          <a:p>
            <a:r>
              <a:rPr lang="en-GB" i="1" dirty="0" smtClean="0"/>
              <a:t>comments on how the article relates to other work on the same subject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 smtClean="0"/>
              <a:t>Ysgrifennu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Ymateb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Writing a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err="1" smtClean="0"/>
              <a:t>Dylai</a:t>
            </a:r>
            <a:r>
              <a:rPr lang="en-GB" b="1" dirty="0" smtClean="0"/>
              <a:t> </a:t>
            </a:r>
            <a:r>
              <a:rPr lang="en-GB" b="1" dirty="0" err="1" smtClean="0"/>
              <a:t>corff</a:t>
            </a:r>
            <a:r>
              <a:rPr lang="en-GB" b="1" dirty="0" smtClean="0"/>
              <a:t> yr </a:t>
            </a:r>
            <a:r>
              <a:rPr lang="en-GB" b="1" dirty="0" err="1" smtClean="0"/>
              <a:t>adolygiad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dirty="0" err="1" smtClean="0"/>
              <a:t>grynhoi'r</a:t>
            </a:r>
            <a:r>
              <a:rPr lang="en-GB" dirty="0" smtClean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</a:t>
            </a:r>
            <a:r>
              <a:rPr lang="en-GB" dirty="0" err="1" smtClean="0"/>
              <a:t>i'w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pwysicaf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bwyntiau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yr </a:t>
            </a:r>
            <a:r>
              <a:rPr lang="en-GB" dirty="0" err="1" smtClean="0"/>
              <a:t>erthygl</a:t>
            </a:r>
            <a:r>
              <a:rPr lang="en-GB" dirty="0" smtClean="0"/>
              <a:t> yr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ddiddorol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dadleuon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dyfyniadau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sy'n</a:t>
            </a:r>
            <a:r>
              <a:rPr lang="en-GB" dirty="0" smtClean="0"/>
              <a:t> </a:t>
            </a:r>
            <a:r>
              <a:rPr lang="en-GB" dirty="0" err="1" smtClean="0"/>
              <a:t>cefnogi’ch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24000"/>
            <a:ext cx="3857632" cy="466344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dirty="0" smtClean="0"/>
              <a:t>The body of the response should</a:t>
            </a:r>
            <a:r>
              <a:rPr lang="en-GB" b="1" i="1" dirty="0" smtClean="0"/>
              <a:t>: </a:t>
            </a:r>
          </a:p>
          <a:p>
            <a:r>
              <a:rPr lang="en-GB" i="1" dirty="0" smtClean="0"/>
              <a:t>summarise the text to its main points and most important ideas; </a:t>
            </a:r>
          </a:p>
          <a:p>
            <a:r>
              <a:rPr lang="en-GB" dirty="0" smtClean="0"/>
              <a:t>f</a:t>
            </a:r>
            <a:r>
              <a:rPr lang="en-GB" i="1" dirty="0" smtClean="0"/>
              <a:t>ocus on points within the article that you think are interesting; </a:t>
            </a:r>
          </a:p>
          <a:p>
            <a:r>
              <a:rPr lang="en-GB" dirty="0" smtClean="0"/>
              <a:t>state your arguments; </a:t>
            </a:r>
          </a:p>
          <a:p>
            <a:r>
              <a:rPr lang="en-GB" i="1" dirty="0" smtClean="0"/>
              <a:t>include quotations from the article which illustrate your main ideas.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 smtClean="0"/>
              <a:t>Ysgrifennu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Ymateb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4000" b="1" dirty="0" smtClean="0"/>
              <a:t>Writing a Response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Gall y </a:t>
            </a:r>
            <a:r>
              <a:rPr lang="en-GB" b="1" dirty="0" err="1" smtClean="0"/>
              <a:t>paragraff</a:t>
            </a:r>
            <a:r>
              <a:rPr lang="en-GB" b="1" dirty="0" smtClean="0"/>
              <a:t> </a:t>
            </a:r>
            <a:r>
              <a:rPr lang="en-GB" b="1" dirty="0" err="1" smtClean="0"/>
              <a:t>olaf</a:t>
            </a:r>
            <a:r>
              <a:rPr lang="en-GB" b="1" dirty="0" smtClean="0"/>
              <a:t>: 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r>
              <a:rPr lang="en-GB" dirty="0" err="1" smtClean="0"/>
              <a:t>grynhoi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adolygiad</a:t>
            </a:r>
            <a:r>
              <a:rPr lang="en-GB" dirty="0" smtClean="0"/>
              <a:t>; </a:t>
            </a:r>
          </a:p>
          <a:p>
            <a:r>
              <a:rPr lang="en-GB" dirty="0" err="1" smtClean="0"/>
              <a:t>ailddatgan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barn </a:t>
            </a:r>
            <a:r>
              <a:rPr lang="en-GB" dirty="0" err="1" smtClean="0"/>
              <a:t>gyffredinol</a:t>
            </a:r>
            <a:r>
              <a:rPr lang="en-GB" dirty="0" smtClean="0"/>
              <a:t> am y </a:t>
            </a:r>
            <a:r>
              <a:rPr lang="en-GB" dirty="0" err="1" smtClean="0"/>
              <a:t>testun</a:t>
            </a:r>
            <a:r>
              <a:rPr lang="en-GB" dirty="0" smtClean="0"/>
              <a:t>; </a:t>
            </a:r>
          </a:p>
          <a:p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argymhellion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fras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smtClean="0"/>
              <a:t>The concluding paragraph may: 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i="1" dirty="0" smtClean="0"/>
              <a:t>summarise your response; </a:t>
            </a:r>
          </a:p>
          <a:p>
            <a:r>
              <a:rPr lang="en-GB" i="1" dirty="0" smtClean="0"/>
              <a:t>restate your overall opinion of the text; </a:t>
            </a:r>
          </a:p>
          <a:p>
            <a:r>
              <a:rPr lang="en-GB" i="1" dirty="0" smtClean="0"/>
              <a:t>briefly present recommendations.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Cyfeirnodau</a:t>
            </a:r>
            <a:r>
              <a:rPr lang="en-GB" b="1" dirty="0" smtClean="0"/>
              <a:t> /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Cyfeiriwch</a:t>
            </a:r>
            <a:r>
              <a:rPr lang="en-GB" dirty="0" smtClean="0"/>
              <a:t> at y </a:t>
            </a:r>
            <a:r>
              <a:rPr lang="en-GB" dirty="0" err="1" smtClean="0"/>
              <a:t>Llawlyfr</a:t>
            </a:r>
            <a:r>
              <a:rPr lang="en-GB" dirty="0" smtClean="0"/>
              <a:t> </a:t>
            </a:r>
            <a:r>
              <a:rPr lang="en-GB" dirty="0" err="1" smtClean="0"/>
              <a:t>Cyfeirnodi</a:t>
            </a:r>
            <a:r>
              <a:rPr lang="en-GB" dirty="0" smtClean="0"/>
              <a:t> (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>)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lunio’r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Cyfeirnodau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Dylech</a:t>
            </a:r>
            <a:r>
              <a:rPr lang="en-GB" dirty="0" smtClean="0"/>
              <a:t> </a:t>
            </a:r>
            <a:r>
              <a:rPr lang="en-GB" dirty="0" err="1" smtClean="0"/>
              <a:t>gyfeirnodi’r</a:t>
            </a:r>
            <a:r>
              <a:rPr lang="en-GB" dirty="0" smtClean="0"/>
              <a:t> </a:t>
            </a:r>
            <a:r>
              <a:rPr lang="en-GB" dirty="0" err="1" smtClean="0"/>
              <a:t>testunau</a:t>
            </a:r>
            <a:r>
              <a:rPr lang="en-GB" dirty="0" smtClean="0"/>
              <a:t> a </a:t>
            </a:r>
            <a:r>
              <a:rPr lang="en-GB" dirty="0" err="1" smtClean="0"/>
              <a:t>gyfeiriwyd</a:t>
            </a:r>
            <a:r>
              <a:rPr lang="en-GB" dirty="0" smtClean="0"/>
              <a:t> </a:t>
            </a:r>
            <a:r>
              <a:rPr lang="en-GB" dirty="0" err="1" smtClean="0"/>
              <a:t>atynt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. </a:t>
            </a:r>
            <a:r>
              <a:rPr lang="en-GB" i="1" dirty="0" err="1" smtClean="0"/>
              <a:t>Nid</a:t>
            </a:r>
            <a:r>
              <a:rPr lang="en-GB" i="1" dirty="0" smtClean="0"/>
              <a:t> </a:t>
            </a:r>
            <a:r>
              <a:rPr lang="en-GB" i="1" dirty="0" err="1" smtClean="0"/>
              <a:t>oes</a:t>
            </a:r>
            <a:r>
              <a:rPr lang="en-GB" i="1" dirty="0" smtClean="0"/>
              <a:t> </a:t>
            </a:r>
            <a:r>
              <a:rPr lang="en-GB" i="1" dirty="0" err="1" smtClean="0"/>
              <a:t>gofyn</a:t>
            </a:r>
            <a:r>
              <a:rPr lang="en-GB" i="1" dirty="0" smtClean="0"/>
              <a:t> </a:t>
            </a:r>
            <a:r>
              <a:rPr lang="en-GB" i="1" dirty="0" err="1" smtClean="0"/>
              <a:t>i</a:t>
            </a:r>
            <a:r>
              <a:rPr lang="en-GB" i="1" dirty="0" smtClean="0"/>
              <a:t> chi </a:t>
            </a:r>
            <a:r>
              <a:rPr lang="en-GB" i="1" dirty="0" err="1" smtClean="0"/>
              <a:t>gynnwys</a:t>
            </a:r>
            <a:r>
              <a:rPr lang="en-GB" i="1" dirty="0" smtClean="0"/>
              <a:t> </a:t>
            </a:r>
            <a:r>
              <a:rPr lang="en-GB" i="1" dirty="0" err="1" smtClean="0"/>
              <a:t>llyfryddiaeth</a:t>
            </a:r>
            <a:r>
              <a:rPr lang="en-GB" i="1" dirty="0" smtClean="0"/>
              <a:t> (</a:t>
            </a:r>
            <a:r>
              <a:rPr lang="en-GB" i="1" dirty="0" err="1" smtClean="0"/>
              <a:t>h.y</a:t>
            </a:r>
            <a:r>
              <a:rPr lang="en-GB" i="1" dirty="0" smtClean="0"/>
              <a:t>. </a:t>
            </a:r>
            <a:r>
              <a:rPr lang="en-GB" i="1" dirty="0" err="1" smtClean="0"/>
              <a:t>testunau</a:t>
            </a:r>
            <a:r>
              <a:rPr lang="en-GB" i="1" dirty="0" smtClean="0"/>
              <a:t> a </a:t>
            </a:r>
            <a:r>
              <a:rPr lang="en-GB" i="1" dirty="0" err="1" smtClean="0"/>
              <a:t>ddarllenwyd</a:t>
            </a:r>
            <a:r>
              <a:rPr lang="en-GB" i="1" dirty="0" smtClean="0"/>
              <a:t> </a:t>
            </a:r>
            <a:r>
              <a:rPr lang="en-GB" i="1" dirty="0" err="1" smtClean="0"/>
              <a:t>ond</a:t>
            </a:r>
            <a:r>
              <a:rPr lang="en-GB" i="1" dirty="0" smtClean="0"/>
              <a:t> </a:t>
            </a:r>
            <a:r>
              <a:rPr lang="en-GB" i="1" dirty="0" err="1" smtClean="0"/>
              <a:t>ni</a:t>
            </a:r>
            <a:r>
              <a:rPr lang="en-GB" i="1" dirty="0" smtClean="0"/>
              <a:t> </a:t>
            </a:r>
            <a:r>
              <a:rPr lang="en-GB" i="1" dirty="0" err="1" smtClean="0"/>
              <a:t>ddyfynnwyd</a:t>
            </a:r>
            <a:r>
              <a:rPr lang="en-GB" i="1" dirty="0" smtClean="0"/>
              <a:t>/</a:t>
            </a:r>
            <a:r>
              <a:rPr lang="en-GB" i="1" dirty="0" err="1" smtClean="0"/>
              <a:t>cyfeiriwyd</a:t>
            </a:r>
            <a:r>
              <a:rPr lang="en-GB" i="1" dirty="0" smtClean="0"/>
              <a:t> </a:t>
            </a:r>
            <a:r>
              <a:rPr lang="en-GB" i="1" dirty="0" err="1" smtClean="0"/>
              <a:t>atynt</a:t>
            </a:r>
            <a:r>
              <a:rPr lang="en-GB" i="1" dirty="0" smtClean="0"/>
              <a:t> o </a:t>
            </a:r>
            <a:r>
              <a:rPr lang="en-GB" i="1" dirty="0" err="1" smtClean="0"/>
              <a:t>fewn</a:t>
            </a:r>
            <a:r>
              <a:rPr lang="en-GB" i="1" dirty="0" smtClean="0"/>
              <a:t> y </a:t>
            </a:r>
            <a:r>
              <a:rPr lang="en-GB" i="1" dirty="0" err="1" smtClean="0"/>
              <a:t>gwaith</a:t>
            </a:r>
            <a:r>
              <a:rPr lang="en-GB" i="1" dirty="0" smtClean="0"/>
              <a:t>).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Please use the referencing guide (available on </a:t>
            </a:r>
            <a:r>
              <a:rPr lang="en-GB" i="1" dirty="0" err="1" smtClean="0"/>
              <a:t>Moodle</a:t>
            </a:r>
            <a:r>
              <a:rPr lang="en-GB" i="1" dirty="0" smtClean="0"/>
              <a:t>) to construct your Reference List. </a:t>
            </a:r>
          </a:p>
          <a:p>
            <a:endParaRPr lang="en-GB" i="1" dirty="0" smtClean="0"/>
          </a:p>
          <a:p>
            <a:r>
              <a:rPr lang="en-GB" i="1" dirty="0" smtClean="0"/>
              <a:t>You should only reference texts used in the assignment. You are not required to include a bibliography (i.e. you do not need to list any texts read but not use or refer to).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92</TotalTime>
  <Words>392</Words>
  <Application>Microsoft Macintosh PowerPoint</Application>
  <PresentationFormat>On-screen Show (4:3)</PresentationFormat>
  <Paragraphs>75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Gill Sans MT</vt:lpstr>
      <vt:lpstr>Verdana</vt:lpstr>
      <vt:lpstr>Wingdings 2</vt:lpstr>
      <vt:lpstr>Solstice</vt:lpstr>
      <vt:lpstr>PowerPoint Presentation</vt:lpstr>
      <vt:lpstr>PowerPoint Presentation</vt:lpstr>
      <vt:lpstr>PowerPoint Presentation</vt:lpstr>
      <vt:lpstr>Asesiad / Assessment</vt:lpstr>
      <vt:lpstr>Yr Erthygl/ The Article</vt:lpstr>
      <vt:lpstr>Useful Documents</vt:lpstr>
      <vt:lpstr>PowerPoint Presentation</vt:lpstr>
      <vt:lpstr>Turnitin</vt:lpstr>
      <vt:lpstr>Ysgrifennu Ymateb  Writing a Response  </vt:lpstr>
      <vt:lpstr>Ysgrifennu Ymateb  Writing a Response</vt:lpstr>
      <vt:lpstr>Ysgrifennu Ymateb  Writing a Response</vt:lpstr>
      <vt:lpstr>Cyfeirnodau / References</vt:lpstr>
    </vt:vector>
  </TitlesOfParts>
  <Company>SIHE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ECAD4002C Yr Iaith ar Daith 1</dc:title>
  <dc:creator>Natalie</dc:creator>
  <cp:lastModifiedBy>Natalie Griffiths</cp:lastModifiedBy>
  <cp:revision>12</cp:revision>
  <dcterms:created xsi:type="dcterms:W3CDTF">2017-11-07T20:15:22Z</dcterms:created>
  <dcterms:modified xsi:type="dcterms:W3CDTF">2018-11-05T12:33:32Z</dcterms:modified>
</cp:coreProperties>
</file>