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sldIdLst>
    <p:sldId id="467" r:id="rId3"/>
    <p:sldId id="512" r:id="rId4"/>
    <p:sldId id="511" r:id="rId5"/>
    <p:sldId id="513" r:id="rId6"/>
    <p:sldId id="354" r:id="rId7"/>
    <p:sldId id="302" r:id="rId8"/>
    <p:sldId id="366" r:id="rId9"/>
    <p:sldId id="370" r:id="rId10"/>
    <p:sldId id="369" r:id="rId11"/>
    <p:sldId id="371" r:id="rId12"/>
    <p:sldId id="395" r:id="rId13"/>
    <p:sldId id="394" r:id="rId14"/>
    <p:sldId id="524" r:id="rId15"/>
    <p:sldId id="525" r:id="rId16"/>
    <p:sldId id="495" r:id="rId17"/>
    <p:sldId id="530" r:id="rId18"/>
    <p:sldId id="300" r:id="rId19"/>
    <p:sldId id="532" r:id="rId20"/>
    <p:sldId id="328" r:id="rId21"/>
    <p:sldId id="326" r:id="rId22"/>
    <p:sldId id="324" r:id="rId23"/>
    <p:sldId id="293" r:id="rId24"/>
    <p:sldId id="496" r:id="rId25"/>
    <p:sldId id="497" r:id="rId26"/>
    <p:sldId id="336" r:id="rId27"/>
    <p:sldId id="498" r:id="rId28"/>
    <p:sldId id="499" r:id="rId29"/>
    <p:sldId id="500" r:id="rId30"/>
    <p:sldId id="501" r:id="rId31"/>
    <p:sldId id="502" r:id="rId32"/>
    <p:sldId id="503" r:id="rId33"/>
    <p:sldId id="461" r:id="rId34"/>
    <p:sldId id="473" r:id="rId35"/>
    <p:sldId id="523" r:id="rId36"/>
    <p:sldId id="518" r:id="rId37"/>
    <p:sldId id="520" r:id="rId38"/>
    <p:sldId id="519" r:id="rId39"/>
    <p:sldId id="515" r:id="rId40"/>
    <p:sldId id="516" r:id="rId41"/>
    <p:sldId id="315" r:id="rId42"/>
    <p:sldId id="468" r:id="rId43"/>
    <p:sldId id="457" r:id="rId44"/>
    <p:sldId id="317" r:id="rId45"/>
    <p:sldId id="318" r:id="rId46"/>
    <p:sldId id="456" r:id="rId47"/>
    <p:sldId id="320" r:id="rId48"/>
    <p:sldId id="455" r:id="rId49"/>
    <p:sldId id="322" r:id="rId50"/>
    <p:sldId id="469" r:id="rId51"/>
    <p:sldId id="471" r:id="rId52"/>
    <p:sldId id="490" r:id="rId53"/>
    <p:sldId id="491" r:id="rId54"/>
    <p:sldId id="504" r:id="rId55"/>
    <p:sldId id="505" r:id="rId56"/>
    <p:sldId id="508" r:id="rId57"/>
    <p:sldId id="296" r:id="rId58"/>
    <p:sldId id="298" r:id="rId59"/>
    <p:sldId id="299" r:id="rId60"/>
    <p:sldId id="510" r:id="rId61"/>
    <p:sldId id="506" r:id="rId62"/>
    <p:sldId id="507" r:id="rId63"/>
    <p:sldId id="479" r:id="rId64"/>
    <p:sldId id="480" r:id="rId65"/>
    <p:sldId id="481" r:id="rId66"/>
    <p:sldId id="482" r:id="rId67"/>
    <p:sldId id="483" r:id="rId68"/>
    <p:sldId id="484" r:id="rId69"/>
    <p:sldId id="485" r:id="rId70"/>
    <p:sldId id="486" r:id="rId71"/>
    <p:sldId id="487" r:id="rId72"/>
    <p:sldId id="488" r:id="rId73"/>
    <p:sldId id="345" r:id="rId74"/>
    <p:sldId id="400" r:id="rId75"/>
    <p:sldId id="401" r:id="rId76"/>
    <p:sldId id="398" r:id="rId77"/>
    <p:sldId id="493" r:id="rId78"/>
    <p:sldId id="492" r:id="rId7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0E0FAC-9F05-D80B-678D-C094190C6F37}" v="9" dt="2026-04-22T18:22:29.846"/>
    <p1510:client id="{D3FC41FD-86AD-A84F-F409-91B8AFB4F3AD}" v="236" dt="2026-04-23T10:37:44.678"/>
    <p1510:client id="{D88083F1-DAB9-7571-9FDC-D01488272A1D}" v="23" dt="2026-04-23T16:08:48.232"/>
    <p1510:client id="{DF375C6C-C6AC-C47A-F402-B2FB5B872EBF}" v="122" dt="2026-04-22T18:18:34.9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3" autoAdjust="0"/>
    <p:restoredTop sz="94660"/>
  </p:normalViewPr>
  <p:slideViewPr>
    <p:cSldViewPr snapToGrid="0">
      <p:cViewPr varScale="1">
        <p:scale>
          <a:sx n="93" d="100"/>
          <a:sy n="93" d="100"/>
        </p:scale>
        <p:origin x="72" y="3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microsoft.com/office/2015/10/relationships/revisionInfo" Target="revisionInfo.xml"/><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5" Type="http://schemas.openxmlformats.org/officeDocument/2006/relationships/slide" Target="slides/slide3.xml"/><Relationship Id="rId61" Type="http://schemas.openxmlformats.org/officeDocument/2006/relationships/slide" Target="slides/slide59.xml"/><Relationship Id="rId82" Type="http://schemas.openxmlformats.org/officeDocument/2006/relationships/theme" Target="theme/theme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hyperlink" Target="https://www.google.com/search?q=Customer-Centric+Decision+Making&amp;mstk=AUtExfBBZBY2qJeeSFa3jcFGHWU_7wSR13RbDfwEIuJWToLKhlK3AuCJT-T024HAKfeADq89Gyn42EDGgTdypVGTUELIGWgwm1q2MZOUoZxzq0Ch8fPlDlazzh_IofnG8JH4Z8ulpnifyf90dpVEq9xiCLlnQSyIgzABD2XGBhBisazCN28&amp;csui=3&amp;ved=2ahUKEwiBi-Pk3IOUAxWVTKQEHVQkLu8QgK4QegQIBBAF" TargetMode="External"/><Relationship Id="rId7" Type="http://schemas.openxmlformats.org/officeDocument/2006/relationships/image" Target="../media/image14.svg"/><Relationship Id="rId2" Type="http://schemas.openxmlformats.org/officeDocument/2006/relationships/hyperlink" Target="https://www.google.com/search?q=Improved+Operational+Efficiency&amp;mstk=AUtExfBBZBY2qJeeSFa3jcFGHWU_7wSR13RbDfwEIuJWToLKhlK3AuCJT-T024HAKfeADq89Gyn42EDGgTdypVGTUELIGWgwm1q2MZOUoZxzq0Ch8fPlDlazzh_IofnG8JH4Z8ulpnifyf90dpVEq9xiCLlnQSyIgzABD2XGBhBisazCN28&amp;csui=3&amp;ved=2ahUKEwiBi-Pk3IOUAxWVTKQEHVQkLu8QgK4QegQIBBAD" TargetMode="External"/><Relationship Id="rId1" Type="http://schemas.openxmlformats.org/officeDocument/2006/relationships/hyperlink" Target="https://www.google.com/search?q=Predictive+Insights+%26+Risk+Reduction&amp;mstk=AUtExfBBZBY2qJeeSFa3jcFGHWU_7wSR13RbDfwEIuJWToLKhlK3AuCJT-T024HAKfeADq89Gyn42EDGgTdypVGTUELIGWgwm1q2MZOUoZxzq0Ch8fPlDlazzh_IofnG8JH4Z8ulpnifyf90dpVEq9xiCLlnQSyIgzABD2XGBhBisazCN28&amp;csui=3&amp;ved=2ahUKEwiBi-Pk3IOUAxWVTKQEHVQkLu8QgK4QegQIBBAB" TargetMode="External"/><Relationship Id="rId6" Type="http://schemas.openxmlformats.org/officeDocument/2006/relationships/image" Target="../media/image13.svg"/><Relationship Id="rId5" Type="http://schemas.openxmlformats.org/officeDocument/2006/relationships/hyperlink" Target="https://www.google.com/search?q=Real-Time+Decision+Making&amp;mstk=AUtExfBBZBY2qJeeSFa3jcFGHWU_7wSR13RbDfwEIuJWToLKhlK3AuCJT-T024HAKfeADq89Gyn42EDGgTdypVGTUELIGWgwm1q2MZOUoZxzq0Ch8fPlDlazzh_IofnG8JH4Z8ulpnifyf90dpVEq9xiCLlnQSyIgzABD2XGBhBisazCN28&amp;csui=3&amp;ved=2ahUKEwiBi-Pk3IOUAxWVTKQEHVQkLu8QgK4QegQIBBAJ" TargetMode="External"/><Relationship Id="rId10" Type="http://schemas.openxmlformats.org/officeDocument/2006/relationships/image" Target="../media/image17.svg"/><Relationship Id="rId4" Type="http://schemas.openxmlformats.org/officeDocument/2006/relationships/hyperlink" Target="https://www.google.com/search?q=Evidence-Based+Strategic+Planning&amp;mstk=AUtExfBBZBY2qJeeSFa3jcFGHWU_7wSR13RbDfwEIuJWToLKhlK3AuCJT-T024HAKfeADq89Gyn42EDGgTdypVGTUELIGWgwm1q2MZOUoZxzq0Ch8fPlDlazzh_IofnG8JH4Z8ulpnifyf90dpVEq9xiCLlnQSyIgzABD2XGBhBisazCN28&amp;csui=3&amp;ved=2ahUKEwiBi-Pk3IOUAxWVTKQEHVQkLu8QgK4QegQIBBAH" TargetMode="External"/><Relationship Id="rId9" Type="http://schemas.openxmlformats.org/officeDocument/2006/relationships/image" Target="../media/image16.svg"/></Relationships>
</file>

<file path=ppt/diagrams/_rels/data2.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6" Type="http://schemas.openxmlformats.org/officeDocument/2006/relationships/image" Target="../media/image26.svg"/><Relationship Id="rId5" Type="http://schemas.openxmlformats.org/officeDocument/2006/relationships/image" Target="../media/image25.svg"/><Relationship Id="rId4" Type="http://schemas.openxmlformats.org/officeDocument/2006/relationships/image" Target="../media/image24.svg"/></Relationships>
</file>

<file path=ppt/diagrams/_rels/drawing1.xml.rels><?xml version="1.0" encoding="UTF-8" standalone="yes"?>
<Relationships xmlns="http://schemas.openxmlformats.org/package/2006/relationships"><Relationship Id="rId8" Type="http://schemas.openxmlformats.org/officeDocument/2006/relationships/hyperlink" Target="https://www.google.com/search?q=Evidence-Based+Strategic+Planning&amp;mstk=AUtExfBBZBY2qJeeSFa3jcFGHWU_7wSR13RbDfwEIuJWToLKhlK3AuCJT-T024HAKfeADq89Gyn42EDGgTdypVGTUELIGWgwm1q2MZOUoZxzq0Ch8fPlDlazzh_IofnG8JH4Z8ulpnifyf90dpVEq9xiCLlnQSyIgzABD2XGBhBisazCN28&amp;csui=3&amp;ved=2ahUKEwiBi-Pk3IOUAxWVTKQEHVQkLu8QgK4QegQIBBAH" TargetMode="External"/><Relationship Id="rId3" Type="http://schemas.openxmlformats.org/officeDocument/2006/relationships/image" Target="../media/image14.svg"/><Relationship Id="rId7" Type="http://schemas.openxmlformats.org/officeDocument/2006/relationships/image" Target="../media/image16.svg"/><Relationship Id="rId2" Type="http://schemas.openxmlformats.org/officeDocument/2006/relationships/hyperlink" Target="https://www.google.com/search?q=Predictive+Insights+%26+Risk+Reduction&amp;mstk=AUtExfBBZBY2qJeeSFa3jcFGHWU_7wSR13RbDfwEIuJWToLKhlK3AuCJT-T024HAKfeADq89Gyn42EDGgTdypVGTUELIGWgwm1q2MZOUoZxzq0Ch8fPlDlazzh_IofnG8JH4Z8ulpnifyf90dpVEq9xiCLlnQSyIgzABD2XGBhBisazCN28&amp;csui=3&amp;ved=2ahUKEwiBi-Pk3IOUAxWVTKQEHVQkLu8QgK4QegQIBBAB" TargetMode="External"/><Relationship Id="rId1" Type="http://schemas.openxmlformats.org/officeDocument/2006/relationships/image" Target="../media/image13.svg"/><Relationship Id="rId6" Type="http://schemas.openxmlformats.org/officeDocument/2006/relationships/hyperlink" Target="https://www.google.com/search?q=Customer-Centric+Decision+Making&amp;mstk=AUtExfBBZBY2qJeeSFa3jcFGHWU_7wSR13RbDfwEIuJWToLKhlK3AuCJT-T024HAKfeADq89Gyn42EDGgTdypVGTUELIGWgwm1q2MZOUoZxzq0Ch8fPlDlazzh_IofnG8JH4Z8ulpnifyf90dpVEq9xiCLlnQSyIgzABD2XGBhBisazCN28&amp;csui=3&amp;ved=2ahUKEwiBi-Pk3IOUAxWVTKQEHVQkLu8QgK4QegQIBBAF" TargetMode="External"/><Relationship Id="rId5" Type="http://schemas.openxmlformats.org/officeDocument/2006/relationships/image" Target="../media/image15.svg"/><Relationship Id="rId10" Type="http://schemas.openxmlformats.org/officeDocument/2006/relationships/hyperlink" Target="https://www.google.com/search?q=Real-Time+Decision+Making&amp;mstk=AUtExfBBZBY2qJeeSFa3jcFGHWU_7wSR13RbDfwEIuJWToLKhlK3AuCJT-T024HAKfeADq89Gyn42EDGgTdypVGTUELIGWgwm1q2MZOUoZxzq0Ch8fPlDlazzh_IofnG8JH4Z8ulpnifyf90dpVEq9xiCLlnQSyIgzABD2XGBhBisazCN28&amp;csui=3&amp;ved=2ahUKEwiBi-Pk3IOUAxWVTKQEHVQkLu8QgK4QegQIBBAJ" TargetMode="External"/><Relationship Id="rId4" Type="http://schemas.openxmlformats.org/officeDocument/2006/relationships/hyperlink" Target="https://www.google.com/search?q=Improved+Operational+Efficiency&amp;mstk=AUtExfBBZBY2qJeeSFa3jcFGHWU_7wSR13RbDfwEIuJWToLKhlK3AuCJT-T024HAKfeADq89Gyn42EDGgTdypVGTUELIGWgwm1q2MZOUoZxzq0Ch8fPlDlazzh_IofnG8JH4Z8ulpnifyf90dpVEq9xiCLlnQSyIgzABD2XGBhBisazCN28&amp;csui=3&amp;ved=2ahUKEwiBi-Pk3IOUAxWVTKQEHVQkLu8QgK4QegQIBBAD" TargetMode="External"/><Relationship Id="rId9"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6" Type="http://schemas.openxmlformats.org/officeDocument/2006/relationships/image" Target="../media/image26.svg"/><Relationship Id="rId5" Type="http://schemas.openxmlformats.org/officeDocument/2006/relationships/image" Target="../media/image25.sv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E36EE4-FA2E-4701-95A8-9AED7C93763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C39D270-4150-4025-904B-9BBB1767B84F}">
      <dgm:prSet/>
      <dgm:spPr/>
      <dgm:t>
        <a:bodyPr/>
        <a:lstStyle/>
        <a:p>
          <a:r>
            <a:rPr lang="en-US" b="1">
              <a:hlinkClick xmlns:r="http://schemas.openxmlformats.org/officeDocument/2006/relationships" r:id="rId1"/>
            </a:rPr>
            <a:t>Predictive Insights &amp; Risk Reduction</a:t>
          </a:r>
          <a:r>
            <a:rPr lang="en-US" b="1"/>
            <a:t>:</a:t>
          </a:r>
          <a:r>
            <a:rPr lang="en-US"/>
            <a:t> Analytics (especially predictive modeling) helps businesses anticipate market shifts, customer needs, and potential risks, enabling proactive mitigation strategies.</a:t>
          </a:r>
        </a:p>
      </dgm:t>
    </dgm:pt>
    <dgm:pt modelId="{9A8ADE2B-663D-474F-A84A-4E3A53850996}" type="parTrans" cxnId="{90AD25EB-1551-49F8-BED0-542EFB84B800}">
      <dgm:prSet/>
      <dgm:spPr/>
      <dgm:t>
        <a:bodyPr/>
        <a:lstStyle/>
        <a:p>
          <a:endParaRPr lang="en-US"/>
        </a:p>
      </dgm:t>
    </dgm:pt>
    <dgm:pt modelId="{581B33A7-7906-43F9-9183-5E02BDAA5D45}" type="sibTrans" cxnId="{90AD25EB-1551-49F8-BED0-542EFB84B800}">
      <dgm:prSet/>
      <dgm:spPr/>
      <dgm:t>
        <a:bodyPr/>
        <a:lstStyle/>
        <a:p>
          <a:endParaRPr lang="en-US"/>
        </a:p>
      </dgm:t>
    </dgm:pt>
    <dgm:pt modelId="{7145FEAF-0697-41DC-821B-336781F3EF51}">
      <dgm:prSet/>
      <dgm:spPr/>
      <dgm:t>
        <a:bodyPr/>
        <a:lstStyle/>
        <a:p>
          <a:r>
            <a:rPr lang="en-US" b="1">
              <a:hlinkClick xmlns:r="http://schemas.openxmlformats.org/officeDocument/2006/relationships" r:id="rId2"/>
            </a:rPr>
            <a:t>Improved Operational Efficiency</a:t>
          </a:r>
          <a:r>
            <a:rPr lang="en-US" b="1"/>
            <a:t>:</a:t>
          </a:r>
          <a:r>
            <a:rPr lang="en-US"/>
            <a:t> Data analysis identifies bottlenecks, streamlines processes, and optimizes resource allocation, directly increasing productivity and reducing costs.</a:t>
          </a:r>
        </a:p>
      </dgm:t>
    </dgm:pt>
    <dgm:pt modelId="{6401D771-9670-4FEB-840F-FA3CFBACACC6}" type="parTrans" cxnId="{A592B8DA-2035-46ED-87CD-35E2B5B9F083}">
      <dgm:prSet/>
      <dgm:spPr/>
      <dgm:t>
        <a:bodyPr/>
        <a:lstStyle/>
        <a:p>
          <a:endParaRPr lang="en-US"/>
        </a:p>
      </dgm:t>
    </dgm:pt>
    <dgm:pt modelId="{52523367-C3C7-46DB-BEFB-2E997CEB8147}" type="sibTrans" cxnId="{A592B8DA-2035-46ED-87CD-35E2B5B9F083}">
      <dgm:prSet/>
      <dgm:spPr/>
      <dgm:t>
        <a:bodyPr/>
        <a:lstStyle/>
        <a:p>
          <a:endParaRPr lang="en-US"/>
        </a:p>
      </dgm:t>
    </dgm:pt>
    <dgm:pt modelId="{BA748334-069B-46F1-B50D-5A21DDFDAEEE}">
      <dgm:prSet/>
      <dgm:spPr/>
      <dgm:t>
        <a:bodyPr/>
        <a:lstStyle/>
        <a:p>
          <a:r>
            <a:rPr lang="en-US" b="1">
              <a:hlinkClick xmlns:r="http://schemas.openxmlformats.org/officeDocument/2006/relationships" r:id="rId3"/>
            </a:rPr>
            <a:t>Customer-Centric Decision Making</a:t>
          </a:r>
          <a:r>
            <a:rPr lang="en-US" b="1"/>
            <a:t>:</a:t>
          </a:r>
          <a:r>
            <a:rPr lang="en-US"/>
            <a:t> Companies can deeply analyze customer preferences and behaviors to personalize marketing efforts, enhance customer experiences, and improve retention.</a:t>
          </a:r>
        </a:p>
      </dgm:t>
    </dgm:pt>
    <dgm:pt modelId="{FE112BBF-981D-4572-8B20-A40ED3EBAA07}" type="parTrans" cxnId="{C37BE96C-8B3D-4572-BC79-432C177CFEE7}">
      <dgm:prSet/>
      <dgm:spPr/>
      <dgm:t>
        <a:bodyPr/>
        <a:lstStyle/>
        <a:p>
          <a:endParaRPr lang="en-US"/>
        </a:p>
      </dgm:t>
    </dgm:pt>
    <dgm:pt modelId="{9FF726F9-353E-49DE-B985-A514F3E994CE}" type="sibTrans" cxnId="{C37BE96C-8B3D-4572-BC79-432C177CFEE7}">
      <dgm:prSet/>
      <dgm:spPr/>
      <dgm:t>
        <a:bodyPr/>
        <a:lstStyle/>
        <a:p>
          <a:endParaRPr lang="en-US"/>
        </a:p>
      </dgm:t>
    </dgm:pt>
    <dgm:pt modelId="{36CEACFC-96CD-4714-BF19-5CAE5F9A9CF7}">
      <dgm:prSet/>
      <dgm:spPr/>
      <dgm:t>
        <a:bodyPr/>
        <a:lstStyle/>
        <a:p>
          <a:r>
            <a:rPr lang="en-US" b="1">
              <a:hlinkClick xmlns:r="http://schemas.openxmlformats.org/officeDocument/2006/relationships" r:id="rId4"/>
            </a:rPr>
            <a:t>Evidence-Based Strategic Planning</a:t>
          </a:r>
          <a:r>
            <a:rPr lang="en-US" b="1"/>
            <a:t>:</a:t>
          </a:r>
          <a:r>
            <a:rPr lang="en-US"/>
            <a:t> Data-driven decisions regarding investments, product development, and market expansion are more accurate and reliable, increasing ROI.</a:t>
          </a:r>
        </a:p>
      </dgm:t>
    </dgm:pt>
    <dgm:pt modelId="{F1588C18-2E84-4A1A-A696-D4F7416B4812}" type="parTrans" cxnId="{26EBE53B-64B4-4168-A23F-BEE26DD2E5E1}">
      <dgm:prSet/>
      <dgm:spPr/>
      <dgm:t>
        <a:bodyPr/>
        <a:lstStyle/>
        <a:p>
          <a:endParaRPr lang="en-US"/>
        </a:p>
      </dgm:t>
    </dgm:pt>
    <dgm:pt modelId="{20F68AB2-F180-4C27-887C-2ED68C0D29F7}" type="sibTrans" cxnId="{26EBE53B-64B4-4168-A23F-BEE26DD2E5E1}">
      <dgm:prSet/>
      <dgm:spPr/>
      <dgm:t>
        <a:bodyPr/>
        <a:lstStyle/>
        <a:p>
          <a:endParaRPr lang="en-US"/>
        </a:p>
      </dgm:t>
    </dgm:pt>
    <dgm:pt modelId="{7D112BFD-638A-4D5A-A2E7-ED91CCD82721}">
      <dgm:prSet/>
      <dgm:spPr/>
      <dgm:t>
        <a:bodyPr/>
        <a:lstStyle/>
        <a:p>
          <a:r>
            <a:rPr lang="en-US" b="1">
              <a:hlinkClick xmlns:r="http://schemas.openxmlformats.org/officeDocument/2006/relationships" r:id="rId5"/>
            </a:rPr>
            <a:t>Real-Time Decision Making</a:t>
          </a:r>
          <a:r>
            <a:rPr lang="en-US" b="1"/>
            <a:t>:</a:t>
          </a:r>
          <a:r>
            <a:rPr lang="en-US"/>
            <a:t> Modern analytics tools (AI/ML) enable real-time tracking, allowing businesses to adapt quickly to changing conditions rather than acting on outdated information</a:t>
          </a:r>
        </a:p>
      </dgm:t>
    </dgm:pt>
    <dgm:pt modelId="{9E2970CE-45A8-45DB-A747-B25D7B48F896}" type="parTrans" cxnId="{D5C8AA31-572A-437A-9C88-60F0B02DDFAE}">
      <dgm:prSet/>
      <dgm:spPr/>
      <dgm:t>
        <a:bodyPr/>
        <a:lstStyle/>
        <a:p>
          <a:endParaRPr lang="en-US"/>
        </a:p>
      </dgm:t>
    </dgm:pt>
    <dgm:pt modelId="{8B975926-0923-4C5D-8678-EB74D20BC5B7}" type="sibTrans" cxnId="{D5C8AA31-572A-437A-9C88-60F0B02DDFAE}">
      <dgm:prSet/>
      <dgm:spPr/>
      <dgm:t>
        <a:bodyPr/>
        <a:lstStyle/>
        <a:p>
          <a:endParaRPr lang="en-US"/>
        </a:p>
      </dgm:t>
    </dgm:pt>
    <dgm:pt modelId="{DFD3DAAE-125D-4CC9-9DC0-EEA519CC8F35}" type="pres">
      <dgm:prSet presAssocID="{98E36EE4-FA2E-4701-95A8-9AED7C937630}" presName="root" presStyleCnt="0">
        <dgm:presLayoutVars>
          <dgm:dir/>
          <dgm:resizeHandles val="exact"/>
        </dgm:presLayoutVars>
      </dgm:prSet>
      <dgm:spPr/>
    </dgm:pt>
    <dgm:pt modelId="{4DBF056F-03FE-450F-ADDC-32D937117A11}" type="pres">
      <dgm:prSet presAssocID="{3C39D270-4150-4025-904B-9BBB1767B84F}" presName="compNode" presStyleCnt="0"/>
      <dgm:spPr/>
    </dgm:pt>
    <dgm:pt modelId="{BFC64FA6-98FF-43FA-8C64-46FAB17F990E}" type="pres">
      <dgm:prSet presAssocID="{3C39D270-4150-4025-904B-9BBB1767B84F}" presName="bgRect" presStyleLbl="bgShp" presStyleIdx="0" presStyleCnt="5"/>
      <dgm:spPr/>
    </dgm:pt>
    <dgm:pt modelId="{3400B43C-3798-4B2B-9426-12B1E55CD16A}" type="pres">
      <dgm:prSet presAssocID="{3C39D270-4150-4025-904B-9BBB1767B84F}"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1AA82446-251C-4B0F-A6E4-8F54B55553B6}" type="pres">
      <dgm:prSet presAssocID="{3C39D270-4150-4025-904B-9BBB1767B84F}" presName="spaceRect" presStyleCnt="0"/>
      <dgm:spPr/>
    </dgm:pt>
    <dgm:pt modelId="{B51F30D9-6782-46A3-8CAA-5D045DDD8D21}" type="pres">
      <dgm:prSet presAssocID="{3C39D270-4150-4025-904B-9BBB1767B84F}" presName="parTx" presStyleLbl="revTx" presStyleIdx="0" presStyleCnt="5">
        <dgm:presLayoutVars>
          <dgm:chMax val="0"/>
          <dgm:chPref val="0"/>
        </dgm:presLayoutVars>
      </dgm:prSet>
      <dgm:spPr/>
    </dgm:pt>
    <dgm:pt modelId="{B24F494D-3966-4C61-BEC9-5219A6453974}" type="pres">
      <dgm:prSet presAssocID="{581B33A7-7906-43F9-9183-5E02BDAA5D45}" presName="sibTrans" presStyleCnt="0"/>
      <dgm:spPr/>
    </dgm:pt>
    <dgm:pt modelId="{943B0217-DD51-43F0-B2FA-91DCD981C0DE}" type="pres">
      <dgm:prSet presAssocID="{7145FEAF-0697-41DC-821B-336781F3EF51}" presName="compNode" presStyleCnt="0"/>
      <dgm:spPr/>
    </dgm:pt>
    <dgm:pt modelId="{81E796D5-6E67-41BE-8CAE-FC3252AE8986}" type="pres">
      <dgm:prSet presAssocID="{7145FEAF-0697-41DC-821B-336781F3EF51}" presName="bgRect" presStyleLbl="bgShp" presStyleIdx="1" presStyleCnt="5"/>
      <dgm:spPr/>
    </dgm:pt>
    <dgm:pt modelId="{B973A98F-BE29-4BD7-B7BD-FCE896C48C77}" type="pres">
      <dgm:prSet presAssocID="{7145FEAF-0697-41DC-821B-336781F3EF51}"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Gears"/>
        </a:ext>
      </dgm:extLst>
    </dgm:pt>
    <dgm:pt modelId="{DDC5C76C-2908-4040-9A6D-85B7BABA7018}" type="pres">
      <dgm:prSet presAssocID="{7145FEAF-0697-41DC-821B-336781F3EF51}" presName="spaceRect" presStyleCnt="0"/>
      <dgm:spPr/>
    </dgm:pt>
    <dgm:pt modelId="{D950497F-5431-440F-974B-09371BC014E3}" type="pres">
      <dgm:prSet presAssocID="{7145FEAF-0697-41DC-821B-336781F3EF51}" presName="parTx" presStyleLbl="revTx" presStyleIdx="1" presStyleCnt="5">
        <dgm:presLayoutVars>
          <dgm:chMax val="0"/>
          <dgm:chPref val="0"/>
        </dgm:presLayoutVars>
      </dgm:prSet>
      <dgm:spPr/>
    </dgm:pt>
    <dgm:pt modelId="{EC661478-1DE2-4198-B8A9-47C784BAAF39}" type="pres">
      <dgm:prSet presAssocID="{52523367-C3C7-46DB-BEFB-2E997CEB8147}" presName="sibTrans" presStyleCnt="0"/>
      <dgm:spPr/>
    </dgm:pt>
    <dgm:pt modelId="{C56A6513-BDE0-4EE0-B2ED-364E6F20E78A}" type="pres">
      <dgm:prSet presAssocID="{BA748334-069B-46F1-B50D-5A21DDFDAEEE}" presName="compNode" presStyleCnt="0"/>
      <dgm:spPr/>
    </dgm:pt>
    <dgm:pt modelId="{2E0C9444-65FD-49B0-8EF3-6E5AD07581CD}" type="pres">
      <dgm:prSet presAssocID="{BA748334-069B-46F1-B50D-5A21DDFDAEEE}" presName="bgRect" presStyleLbl="bgShp" presStyleIdx="2" presStyleCnt="5"/>
      <dgm:spPr/>
    </dgm:pt>
    <dgm:pt modelId="{A1B49578-5047-4DA9-9EBA-82E4670C7E14}" type="pres">
      <dgm:prSet presAssocID="{BA748334-069B-46F1-B50D-5A21DDFDAEEE}"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B9CCE115-CEB5-44F4-9444-E592AFACD496}" type="pres">
      <dgm:prSet presAssocID="{BA748334-069B-46F1-B50D-5A21DDFDAEEE}" presName="spaceRect" presStyleCnt="0"/>
      <dgm:spPr/>
    </dgm:pt>
    <dgm:pt modelId="{93D469C5-8774-42B1-9888-46A923D14A94}" type="pres">
      <dgm:prSet presAssocID="{BA748334-069B-46F1-B50D-5A21DDFDAEEE}" presName="parTx" presStyleLbl="revTx" presStyleIdx="2" presStyleCnt="5">
        <dgm:presLayoutVars>
          <dgm:chMax val="0"/>
          <dgm:chPref val="0"/>
        </dgm:presLayoutVars>
      </dgm:prSet>
      <dgm:spPr/>
    </dgm:pt>
    <dgm:pt modelId="{AABD5FF4-FE9C-4925-8DB9-666CDCAF44EF}" type="pres">
      <dgm:prSet presAssocID="{9FF726F9-353E-49DE-B985-A514F3E994CE}" presName="sibTrans" presStyleCnt="0"/>
      <dgm:spPr/>
    </dgm:pt>
    <dgm:pt modelId="{95EAF9DC-8193-462A-AB50-53AC9DD4CEE8}" type="pres">
      <dgm:prSet presAssocID="{36CEACFC-96CD-4714-BF19-5CAE5F9A9CF7}" presName="compNode" presStyleCnt="0"/>
      <dgm:spPr/>
    </dgm:pt>
    <dgm:pt modelId="{A90E74D1-7C14-4C9A-BB3E-614757B4FDCE}" type="pres">
      <dgm:prSet presAssocID="{36CEACFC-96CD-4714-BF19-5CAE5F9A9CF7}" presName="bgRect" presStyleLbl="bgShp" presStyleIdx="3" presStyleCnt="5"/>
      <dgm:spPr/>
    </dgm:pt>
    <dgm:pt modelId="{0D070DC7-113D-4C91-8D47-0785C128D1EF}" type="pres">
      <dgm:prSet presAssocID="{36CEACFC-96CD-4714-BF19-5CAE5F9A9CF7}"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Research"/>
        </a:ext>
      </dgm:extLst>
    </dgm:pt>
    <dgm:pt modelId="{06BF10F1-5560-4174-8BAA-2596FB1EA070}" type="pres">
      <dgm:prSet presAssocID="{36CEACFC-96CD-4714-BF19-5CAE5F9A9CF7}" presName="spaceRect" presStyleCnt="0"/>
      <dgm:spPr/>
    </dgm:pt>
    <dgm:pt modelId="{C725DAF5-7B03-42EB-8B7A-4F0E9C5DFBBB}" type="pres">
      <dgm:prSet presAssocID="{36CEACFC-96CD-4714-BF19-5CAE5F9A9CF7}" presName="parTx" presStyleLbl="revTx" presStyleIdx="3" presStyleCnt="5">
        <dgm:presLayoutVars>
          <dgm:chMax val="0"/>
          <dgm:chPref val="0"/>
        </dgm:presLayoutVars>
      </dgm:prSet>
      <dgm:spPr/>
    </dgm:pt>
    <dgm:pt modelId="{37B9ED04-B30F-44A1-8187-E78FA4B649B4}" type="pres">
      <dgm:prSet presAssocID="{20F68AB2-F180-4C27-887C-2ED68C0D29F7}" presName="sibTrans" presStyleCnt="0"/>
      <dgm:spPr/>
    </dgm:pt>
    <dgm:pt modelId="{460B9368-1502-4FB8-BC8D-F6A0E71056F5}" type="pres">
      <dgm:prSet presAssocID="{7D112BFD-638A-4D5A-A2E7-ED91CCD82721}" presName="compNode" presStyleCnt="0"/>
      <dgm:spPr/>
    </dgm:pt>
    <dgm:pt modelId="{0C9AF19E-564F-4684-86B8-10D63FDF86E9}" type="pres">
      <dgm:prSet presAssocID="{7D112BFD-638A-4D5A-A2E7-ED91CCD82721}" presName="bgRect" presStyleLbl="bgShp" presStyleIdx="4" presStyleCnt="5"/>
      <dgm:spPr/>
    </dgm:pt>
    <dgm:pt modelId="{4FBD88FD-B62F-4BD6-9779-52E53BBD0B7C}" type="pres">
      <dgm:prSet presAssocID="{7D112BFD-638A-4D5A-A2E7-ED91CCD82721}"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obot"/>
        </a:ext>
      </dgm:extLst>
    </dgm:pt>
    <dgm:pt modelId="{E88A9F47-A828-467A-B604-B8DFC9BDCF2D}" type="pres">
      <dgm:prSet presAssocID="{7D112BFD-638A-4D5A-A2E7-ED91CCD82721}" presName="spaceRect" presStyleCnt="0"/>
      <dgm:spPr/>
    </dgm:pt>
    <dgm:pt modelId="{53C52E19-3616-4028-AD38-284D1E359F0D}" type="pres">
      <dgm:prSet presAssocID="{7D112BFD-638A-4D5A-A2E7-ED91CCD82721}" presName="parTx" presStyleLbl="revTx" presStyleIdx="4" presStyleCnt="5">
        <dgm:presLayoutVars>
          <dgm:chMax val="0"/>
          <dgm:chPref val="0"/>
        </dgm:presLayoutVars>
      </dgm:prSet>
      <dgm:spPr/>
    </dgm:pt>
  </dgm:ptLst>
  <dgm:cxnLst>
    <dgm:cxn modelId="{3720F60D-E8C9-4731-8205-CBAA72E53D82}" type="presOf" srcId="{7145FEAF-0697-41DC-821B-336781F3EF51}" destId="{D950497F-5431-440F-974B-09371BC014E3}" srcOrd="0" destOrd="0" presId="urn:microsoft.com/office/officeart/2018/2/layout/IconVerticalSolidList"/>
    <dgm:cxn modelId="{D5C8AA31-572A-437A-9C88-60F0B02DDFAE}" srcId="{98E36EE4-FA2E-4701-95A8-9AED7C937630}" destId="{7D112BFD-638A-4D5A-A2E7-ED91CCD82721}" srcOrd="4" destOrd="0" parTransId="{9E2970CE-45A8-45DB-A747-B25D7B48F896}" sibTransId="{8B975926-0923-4C5D-8678-EB74D20BC5B7}"/>
    <dgm:cxn modelId="{26EBE53B-64B4-4168-A23F-BEE26DD2E5E1}" srcId="{98E36EE4-FA2E-4701-95A8-9AED7C937630}" destId="{36CEACFC-96CD-4714-BF19-5CAE5F9A9CF7}" srcOrd="3" destOrd="0" parTransId="{F1588C18-2E84-4A1A-A696-D4F7416B4812}" sibTransId="{20F68AB2-F180-4C27-887C-2ED68C0D29F7}"/>
    <dgm:cxn modelId="{C37BE96C-8B3D-4572-BC79-432C177CFEE7}" srcId="{98E36EE4-FA2E-4701-95A8-9AED7C937630}" destId="{BA748334-069B-46F1-B50D-5A21DDFDAEEE}" srcOrd="2" destOrd="0" parTransId="{FE112BBF-981D-4572-8B20-A40ED3EBAA07}" sibTransId="{9FF726F9-353E-49DE-B985-A514F3E994CE}"/>
    <dgm:cxn modelId="{EB71FC4E-5865-4D46-9D2D-13CE3E72E6AC}" type="presOf" srcId="{98E36EE4-FA2E-4701-95A8-9AED7C937630}" destId="{DFD3DAAE-125D-4CC9-9DC0-EEA519CC8F35}" srcOrd="0" destOrd="0" presId="urn:microsoft.com/office/officeart/2018/2/layout/IconVerticalSolidList"/>
    <dgm:cxn modelId="{7625FF8D-DC6E-4CF2-856A-A29427421C05}" type="presOf" srcId="{3C39D270-4150-4025-904B-9BBB1767B84F}" destId="{B51F30D9-6782-46A3-8CAA-5D045DDD8D21}" srcOrd="0" destOrd="0" presId="urn:microsoft.com/office/officeart/2018/2/layout/IconVerticalSolidList"/>
    <dgm:cxn modelId="{A592B8DA-2035-46ED-87CD-35E2B5B9F083}" srcId="{98E36EE4-FA2E-4701-95A8-9AED7C937630}" destId="{7145FEAF-0697-41DC-821B-336781F3EF51}" srcOrd="1" destOrd="0" parTransId="{6401D771-9670-4FEB-840F-FA3CFBACACC6}" sibTransId="{52523367-C3C7-46DB-BEFB-2E997CEB8147}"/>
    <dgm:cxn modelId="{0AD7E8DE-C4C2-41E2-8E3B-26E8D88D151D}" type="presOf" srcId="{7D112BFD-638A-4D5A-A2E7-ED91CCD82721}" destId="{53C52E19-3616-4028-AD38-284D1E359F0D}" srcOrd="0" destOrd="0" presId="urn:microsoft.com/office/officeart/2018/2/layout/IconVerticalSolidList"/>
    <dgm:cxn modelId="{955422E5-CA0A-435C-9D40-C0636F1EC6ED}" type="presOf" srcId="{BA748334-069B-46F1-B50D-5A21DDFDAEEE}" destId="{93D469C5-8774-42B1-9888-46A923D14A94}" srcOrd="0" destOrd="0" presId="urn:microsoft.com/office/officeart/2018/2/layout/IconVerticalSolidList"/>
    <dgm:cxn modelId="{90AD25EB-1551-49F8-BED0-542EFB84B800}" srcId="{98E36EE4-FA2E-4701-95A8-9AED7C937630}" destId="{3C39D270-4150-4025-904B-9BBB1767B84F}" srcOrd="0" destOrd="0" parTransId="{9A8ADE2B-663D-474F-A84A-4E3A53850996}" sibTransId="{581B33A7-7906-43F9-9183-5E02BDAA5D45}"/>
    <dgm:cxn modelId="{06ADB3F9-54CA-4DC8-BBA0-5D34E768A531}" type="presOf" srcId="{36CEACFC-96CD-4714-BF19-5CAE5F9A9CF7}" destId="{C725DAF5-7B03-42EB-8B7A-4F0E9C5DFBBB}" srcOrd="0" destOrd="0" presId="urn:microsoft.com/office/officeart/2018/2/layout/IconVerticalSolidList"/>
    <dgm:cxn modelId="{4977767D-1137-4D5E-9809-60EF53CB1812}" type="presParOf" srcId="{DFD3DAAE-125D-4CC9-9DC0-EEA519CC8F35}" destId="{4DBF056F-03FE-450F-ADDC-32D937117A11}" srcOrd="0" destOrd="0" presId="urn:microsoft.com/office/officeart/2018/2/layout/IconVerticalSolidList"/>
    <dgm:cxn modelId="{8FE703AB-33A8-43FF-A8D0-556B4963A073}" type="presParOf" srcId="{4DBF056F-03FE-450F-ADDC-32D937117A11}" destId="{BFC64FA6-98FF-43FA-8C64-46FAB17F990E}" srcOrd="0" destOrd="0" presId="urn:microsoft.com/office/officeart/2018/2/layout/IconVerticalSolidList"/>
    <dgm:cxn modelId="{8196441A-B426-4400-B616-BB46AD70988F}" type="presParOf" srcId="{4DBF056F-03FE-450F-ADDC-32D937117A11}" destId="{3400B43C-3798-4B2B-9426-12B1E55CD16A}" srcOrd="1" destOrd="0" presId="urn:microsoft.com/office/officeart/2018/2/layout/IconVerticalSolidList"/>
    <dgm:cxn modelId="{38E31EEC-D705-4E3C-948D-8DCB6AF16F79}" type="presParOf" srcId="{4DBF056F-03FE-450F-ADDC-32D937117A11}" destId="{1AA82446-251C-4B0F-A6E4-8F54B55553B6}" srcOrd="2" destOrd="0" presId="urn:microsoft.com/office/officeart/2018/2/layout/IconVerticalSolidList"/>
    <dgm:cxn modelId="{B2DC6DA9-ABB7-4FFC-8DB6-C6C5942F9CA2}" type="presParOf" srcId="{4DBF056F-03FE-450F-ADDC-32D937117A11}" destId="{B51F30D9-6782-46A3-8CAA-5D045DDD8D21}" srcOrd="3" destOrd="0" presId="urn:microsoft.com/office/officeart/2018/2/layout/IconVerticalSolidList"/>
    <dgm:cxn modelId="{90657E49-933B-4EE0-83A1-48F578C0FCA6}" type="presParOf" srcId="{DFD3DAAE-125D-4CC9-9DC0-EEA519CC8F35}" destId="{B24F494D-3966-4C61-BEC9-5219A6453974}" srcOrd="1" destOrd="0" presId="urn:microsoft.com/office/officeart/2018/2/layout/IconVerticalSolidList"/>
    <dgm:cxn modelId="{FCBC33D9-0879-40D9-8EE2-52DEFF2D0C79}" type="presParOf" srcId="{DFD3DAAE-125D-4CC9-9DC0-EEA519CC8F35}" destId="{943B0217-DD51-43F0-B2FA-91DCD981C0DE}" srcOrd="2" destOrd="0" presId="urn:microsoft.com/office/officeart/2018/2/layout/IconVerticalSolidList"/>
    <dgm:cxn modelId="{10441E38-2E26-473A-BF02-FDC265AF752B}" type="presParOf" srcId="{943B0217-DD51-43F0-B2FA-91DCD981C0DE}" destId="{81E796D5-6E67-41BE-8CAE-FC3252AE8986}" srcOrd="0" destOrd="0" presId="urn:microsoft.com/office/officeart/2018/2/layout/IconVerticalSolidList"/>
    <dgm:cxn modelId="{13D52CF9-34C2-410A-AD7C-00F1066714E2}" type="presParOf" srcId="{943B0217-DD51-43F0-B2FA-91DCD981C0DE}" destId="{B973A98F-BE29-4BD7-B7BD-FCE896C48C77}" srcOrd="1" destOrd="0" presId="urn:microsoft.com/office/officeart/2018/2/layout/IconVerticalSolidList"/>
    <dgm:cxn modelId="{156221A1-0667-4875-8D27-695CC4BB1EA3}" type="presParOf" srcId="{943B0217-DD51-43F0-B2FA-91DCD981C0DE}" destId="{DDC5C76C-2908-4040-9A6D-85B7BABA7018}" srcOrd="2" destOrd="0" presId="urn:microsoft.com/office/officeart/2018/2/layout/IconVerticalSolidList"/>
    <dgm:cxn modelId="{1B2E2617-B61F-42AF-A2E4-C67CE0B94A04}" type="presParOf" srcId="{943B0217-DD51-43F0-B2FA-91DCD981C0DE}" destId="{D950497F-5431-440F-974B-09371BC014E3}" srcOrd="3" destOrd="0" presId="urn:microsoft.com/office/officeart/2018/2/layout/IconVerticalSolidList"/>
    <dgm:cxn modelId="{E69BD443-02C2-4E6E-A7E0-EDD296E38234}" type="presParOf" srcId="{DFD3DAAE-125D-4CC9-9DC0-EEA519CC8F35}" destId="{EC661478-1DE2-4198-B8A9-47C784BAAF39}" srcOrd="3" destOrd="0" presId="urn:microsoft.com/office/officeart/2018/2/layout/IconVerticalSolidList"/>
    <dgm:cxn modelId="{FFBE205E-E2D3-4EB1-9614-5B66310AAF94}" type="presParOf" srcId="{DFD3DAAE-125D-4CC9-9DC0-EEA519CC8F35}" destId="{C56A6513-BDE0-4EE0-B2ED-364E6F20E78A}" srcOrd="4" destOrd="0" presId="urn:microsoft.com/office/officeart/2018/2/layout/IconVerticalSolidList"/>
    <dgm:cxn modelId="{DFF36474-1579-49BE-A158-46905FE413C2}" type="presParOf" srcId="{C56A6513-BDE0-4EE0-B2ED-364E6F20E78A}" destId="{2E0C9444-65FD-49B0-8EF3-6E5AD07581CD}" srcOrd="0" destOrd="0" presId="urn:microsoft.com/office/officeart/2018/2/layout/IconVerticalSolidList"/>
    <dgm:cxn modelId="{65A74A80-6730-4D95-832C-3783E111DF45}" type="presParOf" srcId="{C56A6513-BDE0-4EE0-B2ED-364E6F20E78A}" destId="{A1B49578-5047-4DA9-9EBA-82E4670C7E14}" srcOrd="1" destOrd="0" presId="urn:microsoft.com/office/officeart/2018/2/layout/IconVerticalSolidList"/>
    <dgm:cxn modelId="{A9212324-4495-43B9-A1A3-A9F9FAC51119}" type="presParOf" srcId="{C56A6513-BDE0-4EE0-B2ED-364E6F20E78A}" destId="{B9CCE115-CEB5-44F4-9444-E592AFACD496}" srcOrd="2" destOrd="0" presId="urn:microsoft.com/office/officeart/2018/2/layout/IconVerticalSolidList"/>
    <dgm:cxn modelId="{627E8B62-1771-48FA-95D6-468D03D5C4C0}" type="presParOf" srcId="{C56A6513-BDE0-4EE0-B2ED-364E6F20E78A}" destId="{93D469C5-8774-42B1-9888-46A923D14A94}" srcOrd="3" destOrd="0" presId="urn:microsoft.com/office/officeart/2018/2/layout/IconVerticalSolidList"/>
    <dgm:cxn modelId="{7746B83C-527A-47D9-AF9B-B369FCD860C7}" type="presParOf" srcId="{DFD3DAAE-125D-4CC9-9DC0-EEA519CC8F35}" destId="{AABD5FF4-FE9C-4925-8DB9-666CDCAF44EF}" srcOrd="5" destOrd="0" presId="urn:microsoft.com/office/officeart/2018/2/layout/IconVerticalSolidList"/>
    <dgm:cxn modelId="{2B06C9AC-DBB5-4723-A7F0-F94134CC0B62}" type="presParOf" srcId="{DFD3DAAE-125D-4CC9-9DC0-EEA519CC8F35}" destId="{95EAF9DC-8193-462A-AB50-53AC9DD4CEE8}" srcOrd="6" destOrd="0" presId="urn:microsoft.com/office/officeart/2018/2/layout/IconVerticalSolidList"/>
    <dgm:cxn modelId="{1D40A8EA-1686-4C1A-BB31-5A93ED318E93}" type="presParOf" srcId="{95EAF9DC-8193-462A-AB50-53AC9DD4CEE8}" destId="{A90E74D1-7C14-4C9A-BB3E-614757B4FDCE}" srcOrd="0" destOrd="0" presId="urn:microsoft.com/office/officeart/2018/2/layout/IconVerticalSolidList"/>
    <dgm:cxn modelId="{73F29921-A8E9-4E89-B189-1FA1930A63B3}" type="presParOf" srcId="{95EAF9DC-8193-462A-AB50-53AC9DD4CEE8}" destId="{0D070DC7-113D-4C91-8D47-0785C128D1EF}" srcOrd="1" destOrd="0" presId="urn:microsoft.com/office/officeart/2018/2/layout/IconVerticalSolidList"/>
    <dgm:cxn modelId="{4B23D4B5-FA05-4840-A625-5925FD2D0B6B}" type="presParOf" srcId="{95EAF9DC-8193-462A-AB50-53AC9DD4CEE8}" destId="{06BF10F1-5560-4174-8BAA-2596FB1EA070}" srcOrd="2" destOrd="0" presId="urn:microsoft.com/office/officeart/2018/2/layout/IconVerticalSolidList"/>
    <dgm:cxn modelId="{017576B6-153B-402C-85FD-127543E7889C}" type="presParOf" srcId="{95EAF9DC-8193-462A-AB50-53AC9DD4CEE8}" destId="{C725DAF5-7B03-42EB-8B7A-4F0E9C5DFBBB}" srcOrd="3" destOrd="0" presId="urn:microsoft.com/office/officeart/2018/2/layout/IconVerticalSolidList"/>
    <dgm:cxn modelId="{0AF6BCEB-ECF1-49F9-8DF6-289E7736CF5B}" type="presParOf" srcId="{DFD3DAAE-125D-4CC9-9DC0-EEA519CC8F35}" destId="{37B9ED04-B30F-44A1-8187-E78FA4B649B4}" srcOrd="7" destOrd="0" presId="urn:microsoft.com/office/officeart/2018/2/layout/IconVerticalSolidList"/>
    <dgm:cxn modelId="{10DA37B9-061C-42E5-A1E2-24B4762BCF11}" type="presParOf" srcId="{DFD3DAAE-125D-4CC9-9DC0-EEA519CC8F35}" destId="{460B9368-1502-4FB8-BC8D-F6A0E71056F5}" srcOrd="8" destOrd="0" presId="urn:microsoft.com/office/officeart/2018/2/layout/IconVerticalSolidList"/>
    <dgm:cxn modelId="{12ED27E7-CB2C-4252-847F-D4E9825942C5}" type="presParOf" srcId="{460B9368-1502-4FB8-BC8D-F6A0E71056F5}" destId="{0C9AF19E-564F-4684-86B8-10D63FDF86E9}" srcOrd="0" destOrd="0" presId="urn:microsoft.com/office/officeart/2018/2/layout/IconVerticalSolidList"/>
    <dgm:cxn modelId="{0A03471F-9693-43BE-BA98-D1C15656E764}" type="presParOf" srcId="{460B9368-1502-4FB8-BC8D-F6A0E71056F5}" destId="{4FBD88FD-B62F-4BD6-9779-52E53BBD0B7C}" srcOrd="1" destOrd="0" presId="urn:microsoft.com/office/officeart/2018/2/layout/IconVerticalSolidList"/>
    <dgm:cxn modelId="{D2144831-C7FA-4AFE-A6EC-C13AC2AFFA13}" type="presParOf" srcId="{460B9368-1502-4FB8-BC8D-F6A0E71056F5}" destId="{E88A9F47-A828-467A-B604-B8DFC9BDCF2D}" srcOrd="2" destOrd="0" presId="urn:microsoft.com/office/officeart/2018/2/layout/IconVerticalSolidList"/>
    <dgm:cxn modelId="{292AAFB4-3F37-4FEE-AF9D-0EF3BEE38FC1}" type="presParOf" srcId="{460B9368-1502-4FB8-BC8D-F6A0E71056F5}" destId="{53C52E19-3616-4028-AD38-284D1E359F0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715D25-7A49-463C-BB67-73924CEFE085}"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9A928E38-F2A7-4B60-B9EC-5F88EB0992A3}">
      <dgm:prSet/>
      <dgm:spPr/>
      <dgm:t>
        <a:bodyPr/>
        <a:lstStyle/>
        <a:p>
          <a:pPr>
            <a:lnSpc>
              <a:spcPct val="100000"/>
            </a:lnSpc>
          </a:pPr>
          <a:r>
            <a:rPr lang="en-US" dirty="0"/>
            <a:t>P = Political Environment</a:t>
          </a:r>
        </a:p>
      </dgm:t>
    </dgm:pt>
    <dgm:pt modelId="{C5FBF3C9-405A-4A98-A9B5-C75E70D998BE}" type="parTrans" cxnId="{C56ECC91-639C-4B7F-BF31-9FD06B8C7738}">
      <dgm:prSet/>
      <dgm:spPr/>
      <dgm:t>
        <a:bodyPr/>
        <a:lstStyle/>
        <a:p>
          <a:endParaRPr lang="en-US"/>
        </a:p>
      </dgm:t>
    </dgm:pt>
    <dgm:pt modelId="{9CFE4EAF-AA67-45F1-BEBC-DC5D8F0A6751}" type="sibTrans" cxnId="{C56ECC91-639C-4B7F-BF31-9FD06B8C7738}">
      <dgm:prSet/>
      <dgm:spPr/>
      <dgm:t>
        <a:bodyPr/>
        <a:lstStyle/>
        <a:p>
          <a:endParaRPr lang="en-US"/>
        </a:p>
      </dgm:t>
    </dgm:pt>
    <dgm:pt modelId="{AC4E44A9-9EA6-4E01-9914-9E05C7661E6B}">
      <dgm:prSet/>
      <dgm:spPr/>
      <dgm:t>
        <a:bodyPr/>
        <a:lstStyle/>
        <a:p>
          <a:pPr>
            <a:lnSpc>
              <a:spcPct val="100000"/>
            </a:lnSpc>
          </a:pPr>
          <a:r>
            <a:rPr lang="en-US" dirty="0"/>
            <a:t>E = Economic Environment</a:t>
          </a:r>
        </a:p>
      </dgm:t>
    </dgm:pt>
    <dgm:pt modelId="{258FB8EA-D7B4-4922-82E4-F443ABC9ED83}" type="parTrans" cxnId="{3B345C7B-C637-49D6-A934-80EF21D6890B}">
      <dgm:prSet/>
      <dgm:spPr/>
      <dgm:t>
        <a:bodyPr/>
        <a:lstStyle/>
        <a:p>
          <a:endParaRPr lang="en-US"/>
        </a:p>
      </dgm:t>
    </dgm:pt>
    <dgm:pt modelId="{639E0CDF-3942-444E-AF4F-813191482A8E}" type="sibTrans" cxnId="{3B345C7B-C637-49D6-A934-80EF21D6890B}">
      <dgm:prSet/>
      <dgm:spPr/>
      <dgm:t>
        <a:bodyPr/>
        <a:lstStyle/>
        <a:p>
          <a:endParaRPr lang="en-US"/>
        </a:p>
      </dgm:t>
    </dgm:pt>
    <dgm:pt modelId="{8E0AD611-E8F2-4034-A34A-7FA4F3202CFA}">
      <dgm:prSet/>
      <dgm:spPr/>
      <dgm:t>
        <a:bodyPr/>
        <a:lstStyle/>
        <a:p>
          <a:pPr>
            <a:lnSpc>
              <a:spcPct val="100000"/>
            </a:lnSpc>
          </a:pPr>
          <a:r>
            <a:rPr lang="en-US" dirty="0"/>
            <a:t>S = </a:t>
          </a:r>
          <a:r>
            <a:rPr lang="en-US" dirty="0">
              <a:latin typeface="Calibri Light" panose="020F0302020204030204"/>
            </a:rPr>
            <a:t>Socio-cultural</a:t>
          </a:r>
          <a:r>
            <a:rPr lang="en-US" dirty="0"/>
            <a:t> Environment</a:t>
          </a:r>
        </a:p>
      </dgm:t>
    </dgm:pt>
    <dgm:pt modelId="{C7100882-25D3-4702-B9FF-A5FD94375C31}" type="parTrans" cxnId="{A5F27499-DD68-4C33-BAFA-578B3AAED35B}">
      <dgm:prSet/>
      <dgm:spPr/>
      <dgm:t>
        <a:bodyPr/>
        <a:lstStyle/>
        <a:p>
          <a:endParaRPr lang="en-US"/>
        </a:p>
      </dgm:t>
    </dgm:pt>
    <dgm:pt modelId="{9F6864CE-6D9B-4638-9395-0B6034568B6E}" type="sibTrans" cxnId="{A5F27499-DD68-4C33-BAFA-578B3AAED35B}">
      <dgm:prSet/>
      <dgm:spPr/>
      <dgm:t>
        <a:bodyPr/>
        <a:lstStyle/>
        <a:p>
          <a:endParaRPr lang="en-US"/>
        </a:p>
      </dgm:t>
    </dgm:pt>
    <dgm:pt modelId="{815BABFB-BAD4-414A-95B6-607D64CFB7C8}">
      <dgm:prSet/>
      <dgm:spPr/>
      <dgm:t>
        <a:bodyPr/>
        <a:lstStyle/>
        <a:p>
          <a:pPr>
            <a:lnSpc>
              <a:spcPct val="100000"/>
            </a:lnSpc>
          </a:pPr>
          <a:r>
            <a:rPr lang="en-US" dirty="0"/>
            <a:t>T = Technological Environment</a:t>
          </a:r>
        </a:p>
      </dgm:t>
    </dgm:pt>
    <dgm:pt modelId="{709BFEDE-23CE-4A18-81D8-674BDDFAAC6D}" type="parTrans" cxnId="{FF2D64A6-ADC9-4464-8E3C-CE4149274C67}">
      <dgm:prSet/>
      <dgm:spPr/>
      <dgm:t>
        <a:bodyPr/>
        <a:lstStyle/>
        <a:p>
          <a:endParaRPr lang="en-US"/>
        </a:p>
      </dgm:t>
    </dgm:pt>
    <dgm:pt modelId="{733A0F95-6DF1-414F-9464-90898D7A81D0}" type="sibTrans" cxnId="{FF2D64A6-ADC9-4464-8E3C-CE4149274C67}">
      <dgm:prSet/>
      <dgm:spPr/>
      <dgm:t>
        <a:bodyPr/>
        <a:lstStyle/>
        <a:p>
          <a:endParaRPr lang="en-US"/>
        </a:p>
      </dgm:t>
    </dgm:pt>
    <dgm:pt modelId="{197E4F61-9ACE-49C8-8A53-F7A7795F49F0}">
      <dgm:prSet/>
      <dgm:spPr/>
      <dgm:t>
        <a:bodyPr/>
        <a:lstStyle/>
        <a:p>
          <a:pPr>
            <a:lnSpc>
              <a:spcPct val="100000"/>
            </a:lnSpc>
          </a:pPr>
          <a:r>
            <a:rPr lang="en-US" dirty="0"/>
            <a:t>E = Ecological Environment</a:t>
          </a:r>
        </a:p>
      </dgm:t>
    </dgm:pt>
    <dgm:pt modelId="{949D1D26-8DB7-4D3D-B59B-B50C0E771A9E}" type="parTrans" cxnId="{64B8AE09-05BB-4DE9-BEF6-C155044B58FD}">
      <dgm:prSet/>
      <dgm:spPr/>
      <dgm:t>
        <a:bodyPr/>
        <a:lstStyle/>
        <a:p>
          <a:endParaRPr lang="en-US"/>
        </a:p>
      </dgm:t>
    </dgm:pt>
    <dgm:pt modelId="{981E5EE4-25C5-4130-BCC6-DE54AF0F0481}" type="sibTrans" cxnId="{64B8AE09-05BB-4DE9-BEF6-C155044B58FD}">
      <dgm:prSet/>
      <dgm:spPr/>
      <dgm:t>
        <a:bodyPr/>
        <a:lstStyle/>
        <a:p>
          <a:endParaRPr lang="en-US"/>
        </a:p>
      </dgm:t>
    </dgm:pt>
    <dgm:pt modelId="{792FAC4F-1DDE-4F58-9D4F-BD75560FB96E}">
      <dgm:prSet/>
      <dgm:spPr/>
      <dgm:t>
        <a:bodyPr/>
        <a:lstStyle/>
        <a:p>
          <a:pPr>
            <a:lnSpc>
              <a:spcPct val="100000"/>
            </a:lnSpc>
          </a:pPr>
          <a:r>
            <a:rPr lang="en-US" dirty="0"/>
            <a:t>L = Legal Environment</a:t>
          </a:r>
        </a:p>
      </dgm:t>
    </dgm:pt>
    <dgm:pt modelId="{D92413D3-A70D-4CC8-9B13-CFA8F25E3547}" type="parTrans" cxnId="{D41FD1FD-D782-40CF-A53C-304D1EE10F18}">
      <dgm:prSet/>
      <dgm:spPr/>
      <dgm:t>
        <a:bodyPr/>
        <a:lstStyle/>
        <a:p>
          <a:endParaRPr lang="en-US"/>
        </a:p>
      </dgm:t>
    </dgm:pt>
    <dgm:pt modelId="{216AC642-DEAB-427E-BFD6-610CE9C04566}" type="sibTrans" cxnId="{D41FD1FD-D782-40CF-A53C-304D1EE10F18}">
      <dgm:prSet/>
      <dgm:spPr/>
      <dgm:t>
        <a:bodyPr/>
        <a:lstStyle/>
        <a:p>
          <a:endParaRPr lang="en-US"/>
        </a:p>
      </dgm:t>
    </dgm:pt>
    <dgm:pt modelId="{E77B7BA3-E025-4A72-9406-7169F1F6D255}" type="pres">
      <dgm:prSet presAssocID="{32715D25-7A49-463C-BB67-73924CEFE085}" presName="root" presStyleCnt="0">
        <dgm:presLayoutVars>
          <dgm:dir/>
          <dgm:resizeHandles val="exact"/>
        </dgm:presLayoutVars>
      </dgm:prSet>
      <dgm:spPr/>
    </dgm:pt>
    <dgm:pt modelId="{2EFFE645-FEAF-4E70-80F3-E4705C297FF8}" type="pres">
      <dgm:prSet presAssocID="{9A928E38-F2A7-4B60-B9EC-5F88EB0992A3}" presName="compNode" presStyleCnt="0"/>
      <dgm:spPr/>
    </dgm:pt>
    <dgm:pt modelId="{B59BFE0C-D575-441A-9AA2-C3AC8C165439}" type="pres">
      <dgm:prSet presAssocID="{9A928E38-F2A7-4B60-B9EC-5F88EB0992A3}"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nk"/>
        </a:ext>
      </dgm:extLst>
    </dgm:pt>
    <dgm:pt modelId="{05956E0E-3649-493F-8A0A-8E88B0685FA3}" type="pres">
      <dgm:prSet presAssocID="{9A928E38-F2A7-4B60-B9EC-5F88EB0992A3}" presName="spaceRect" presStyleCnt="0"/>
      <dgm:spPr/>
    </dgm:pt>
    <dgm:pt modelId="{D7B95F57-5A37-46C8-8041-2E4877F78511}" type="pres">
      <dgm:prSet presAssocID="{9A928E38-F2A7-4B60-B9EC-5F88EB0992A3}" presName="textRect" presStyleLbl="revTx" presStyleIdx="0" presStyleCnt="6">
        <dgm:presLayoutVars>
          <dgm:chMax val="1"/>
          <dgm:chPref val="1"/>
        </dgm:presLayoutVars>
      </dgm:prSet>
      <dgm:spPr/>
    </dgm:pt>
    <dgm:pt modelId="{47542539-383E-4501-82DD-9F70F731B779}" type="pres">
      <dgm:prSet presAssocID="{9CFE4EAF-AA67-45F1-BEBC-DC5D8F0A6751}" presName="sibTrans" presStyleCnt="0"/>
      <dgm:spPr/>
    </dgm:pt>
    <dgm:pt modelId="{31D73DC0-AF65-4EEE-802B-F38A5AE75712}" type="pres">
      <dgm:prSet presAssocID="{AC4E44A9-9EA6-4E01-9914-9E05C7661E6B}" presName="compNode" presStyleCnt="0"/>
      <dgm:spPr/>
    </dgm:pt>
    <dgm:pt modelId="{AC2634E2-4A3C-4A94-95B6-B232D8471476}" type="pres">
      <dgm:prSet presAssocID="{AC4E44A9-9EA6-4E01-9914-9E05C7661E6B}"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B08D88D2-E6AE-4EF5-8D10-B98A20A5F69D}" type="pres">
      <dgm:prSet presAssocID="{AC4E44A9-9EA6-4E01-9914-9E05C7661E6B}" presName="spaceRect" presStyleCnt="0"/>
      <dgm:spPr/>
    </dgm:pt>
    <dgm:pt modelId="{22590B0E-B5D8-4719-8D99-B83C0DB2F8E9}" type="pres">
      <dgm:prSet presAssocID="{AC4E44A9-9EA6-4E01-9914-9E05C7661E6B}" presName="textRect" presStyleLbl="revTx" presStyleIdx="1" presStyleCnt="6">
        <dgm:presLayoutVars>
          <dgm:chMax val="1"/>
          <dgm:chPref val="1"/>
        </dgm:presLayoutVars>
      </dgm:prSet>
      <dgm:spPr/>
    </dgm:pt>
    <dgm:pt modelId="{98581100-B935-444B-9D7A-EC2C7D658563}" type="pres">
      <dgm:prSet presAssocID="{639E0CDF-3942-444E-AF4F-813191482A8E}" presName="sibTrans" presStyleCnt="0"/>
      <dgm:spPr/>
    </dgm:pt>
    <dgm:pt modelId="{2067F199-7DFF-4C77-8D19-2564E9A58394}" type="pres">
      <dgm:prSet presAssocID="{8E0AD611-E8F2-4034-A34A-7FA4F3202CFA}" presName="compNode" presStyleCnt="0"/>
      <dgm:spPr/>
    </dgm:pt>
    <dgm:pt modelId="{68ADB6CA-657C-44B6-AB35-D660AB70175C}" type="pres">
      <dgm:prSet presAssocID="{8E0AD611-E8F2-4034-A34A-7FA4F3202CFA}"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eciduous tree"/>
        </a:ext>
      </dgm:extLst>
    </dgm:pt>
    <dgm:pt modelId="{318E89EB-7950-4427-B7DD-A1DF3D72F965}" type="pres">
      <dgm:prSet presAssocID="{8E0AD611-E8F2-4034-A34A-7FA4F3202CFA}" presName="spaceRect" presStyleCnt="0"/>
      <dgm:spPr/>
    </dgm:pt>
    <dgm:pt modelId="{907D43D8-E700-4A20-A106-73A5A37CB3B0}" type="pres">
      <dgm:prSet presAssocID="{8E0AD611-E8F2-4034-A34A-7FA4F3202CFA}" presName="textRect" presStyleLbl="revTx" presStyleIdx="2" presStyleCnt="6">
        <dgm:presLayoutVars>
          <dgm:chMax val="1"/>
          <dgm:chPref val="1"/>
        </dgm:presLayoutVars>
      </dgm:prSet>
      <dgm:spPr/>
    </dgm:pt>
    <dgm:pt modelId="{9F3295AC-4BA5-4D09-99CD-8427009FCDCA}" type="pres">
      <dgm:prSet presAssocID="{9F6864CE-6D9B-4638-9395-0B6034568B6E}" presName="sibTrans" presStyleCnt="0"/>
      <dgm:spPr/>
    </dgm:pt>
    <dgm:pt modelId="{EBD0A907-C55E-4A50-AEEB-7368DCE76FDC}" type="pres">
      <dgm:prSet presAssocID="{815BABFB-BAD4-414A-95B6-607D64CFB7C8}" presName="compNode" presStyleCnt="0"/>
      <dgm:spPr/>
    </dgm:pt>
    <dgm:pt modelId="{0289FD0F-6AD1-48FE-9BA7-3AF67B7F8531}" type="pres">
      <dgm:prSet presAssocID="{815BABFB-BAD4-414A-95B6-607D64CFB7C8}"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puter"/>
        </a:ext>
      </dgm:extLst>
    </dgm:pt>
    <dgm:pt modelId="{5D88CE20-1715-4085-B41A-5EF7460D9174}" type="pres">
      <dgm:prSet presAssocID="{815BABFB-BAD4-414A-95B6-607D64CFB7C8}" presName="spaceRect" presStyleCnt="0"/>
      <dgm:spPr/>
    </dgm:pt>
    <dgm:pt modelId="{A4FA66AB-A15B-4EC3-B279-4A9B0FF82BFA}" type="pres">
      <dgm:prSet presAssocID="{815BABFB-BAD4-414A-95B6-607D64CFB7C8}" presName="textRect" presStyleLbl="revTx" presStyleIdx="3" presStyleCnt="6">
        <dgm:presLayoutVars>
          <dgm:chMax val="1"/>
          <dgm:chPref val="1"/>
        </dgm:presLayoutVars>
      </dgm:prSet>
      <dgm:spPr/>
    </dgm:pt>
    <dgm:pt modelId="{89DFFAF6-7019-418E-9D7D-6AAD87CB0E22}" type="pres">
      <dgm:prSet presAssocID="{733A0F95-6DF1-414F-9464-90898D7A81D0}" presName="sibTrans" presStyleCnt="0"/>
      <dgm:spPr/>
    </dgm:pt>
    <dgm:pt modelId="{26C21EE2-7EAC-476D-8BB2-8CCAA161FC5F}" type="pres">
      <dgm:prSet presAssocID="{197E4F61-9ACE-49C8-8A53-F7A7795F49F0}" presName="compNode" presStyleCnt="0"/>
      <dgm:spPr/>
    </dgm:pt>
    <dgm:pt modelId="{0AEF9A26-3BEB-4D57-8DB6-C079AF33084F}" type="pres">
      <dgm:prSet presAssocID="{197E4F61-9ACE-49C8-8A53-F7A7795F49F0}"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lant"/>
        </a:ext>
      </dgm:extLst>
    </dgm:pt>
    <dgm:pt modelId="{99CA9E2B-0A37-45BC-8552-763CC8564463}" type="pres">
      <dgm:prSet presAssocID="{197E4F61-9ACE-49C8-8A53-F7A7795F49F0}" presName="spaceRect" presStyleCnt="0"/>
      <dgm:spPr/>
    </dgm:pt>
    <dgm:pt modelId="{7CC15FAF-B474-4FC6-B7E4-55EBA2C0BE45}" type="pres">
      <dgm:prSet presAssocID="{197E4F61-9ACE-49C8-8A53-F7A7795F49F0}" presName="textRect" presStyleLbl="revTx" presStyleIdx="4" presStyleCnt="6">
        <dgm:presLayoutVars>
          <dgm:chMax val="1"/>
          <dgm:chPref val="1"/>
        </dgm:presLayoutVars>
      </dgm:prSet>
      <dgm:spPr/>
    </dgm:pt>
    <dgm:pt modelId="{E0E3CCFB-3E2C-4FAF-8EE4-3F71DFB0215D}" type="pres">
      <dgm:prSet presAssocID="{981E5EE4-25C5-4130-BCC6-DE54AF0F0481}" presName="sibTrans" presStyleCnt="0"/>
      <dgm:spPr/>
    </dgm:pt>
    <dgm:pt modelId="{76FB82AC-AACE-4782-A189-17D41B92DD14}" type="pres">
      <dgm:prSet presAssocID="{792FAC4F-1DDE-4F58-9D4F-BD75560FB96E}" presName="compNode" presStyleCnt="0"/>
      <dgm:spPr/>
    </dgm:pt>
    <dgm:pt modelId="{7D4652FA-5667-4239-8B44-ACA726B56F4C}" type="pres">
      <dgm:prSet presAssocID="{792FAC4F-1DDE-4F58-9D4F-BD75560FB96E}"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C1C47F54-A517-4F2D-A686-D9AA5458BB8B}" type="pres">
      <dgm:prSet presAssocID="{792FAC4F-1DDE-4F58-9D4F-BD75560FB96E}" presName="spaceRect" presStyleCnt="0"/>
      <dgm:spPr/>
    </dgm:pt>
    <dgm:pt modelId="{E234D997-9287-45EC-B01B-013904DAFBF5}" type="pres">
      <dgm:prSet presAssocID="{792FAC4F-1DDE-4F58-9D4F-BD75560FB96E}" presName="textRect" presStyleLbl="revTx" presStyleIdx="5" presStyleCnt="6">
        <dgm:presLayoutVars>
          <dgm:chMax val="1"/>
          <dgm:chPref val="1"/>
        </dgm:presLayoutVars>
      </dgm:prSet>
      <dgm:spPr/>
    </dgm:pt>
  </dgm:ptLst>
  <dgm:cxnLst>
    <dgm:cxn modelId="{64B8AE09-05BB-4DE9-BEF6-C155044B58FD}" srcId="{32715D25-7A49-463C-BB67-73924CEFE085}" destId="{197E4F61-9ACE-49C8-8A53-F7A7795F49F0}" srcOrd="4" destOrd="0" parTransId="{949D1D26-8DB7-4D3D-B59B-B50C0E771A9E}" sibTransId="{981E5EE4-25C5-4130-BCC6-DE54AF0F0481}"/>
    <dgm:cxn modelId="{30FC6310-AF6C-47FF-BA6D-D2AF66A68848}" type="presOf" srcId="{792FAC4F-1DDE-4F58-9D4F-BD75560FB96E}" destId="{E234D997-9287-45EC-B01B-013904DAFBF5}" srcOrd="0" destOrd="0" presId="urn:microsoft.com/office/officeart/2018/2/layout/IconLabelList"/>
    <dgm:cxn modelId="{55AC172B-BB63-4AC2-88E8-0FFC41328B92}" type="presOf" srcId="{9A928E38-F2A7-4B60-B9EC-5F88EB0992A3}" destId="{D7B95F57-5A37-46C8-8041-2E4877F78511}" srcOrd="0" destOrd="0" presId="urn:microsoft.com/office/officeart/2018/2/layout/IconLabelList"/>
    <dgm:cxn modelId="{4A201547-CEC7-403F-AC93-A9B8701D15FF}" type="presOf" srcId="{815BABFB-BAD4-414A-95B6-607D64CFB7C8}" destId="{A4FA66AB-A15B-4EC3-B279-4A9B0FF82BFA}" srcOrd="0" destOrd="0" presId="urn:microsoft.com/office/officeart/2018/2/layout/IconLabelList"/>
    <dgm:cxn modelId="{F3EAE959-0339-43AA-A1FD-5458271D35B0}" type="presOf" srcId="{197E4F61-9ACE-49C8-8A53-F7A7795F49F0}" destId="{7CC15FAF-B474-4FC6-B7E4-55EBA2C0BE45}" srcOrd="0" destOrd="0" presId="urn:microsoft.com/office/officeart/2018/2/layout/IconLabelList"/>
    <dgm:cxn modelId="{3B345C7B-C637-49D6-A934-80EF21D6890B}" srcId="{32715D25-7A49-463C-BB67-73924CEFE085}" destId="{AC4E44A9-9EA6-4E01-9914-9E05C7661E6B}" srcOrd="1" destOrd="0" parTransId="{258FB8EA-D7B4-4922-82E4-F443ABC9ED83}" sibTransId="{639E0CDF-3942-444E-AF4F-813191482A8E}"/>
    <dgm:cxn modelId="{E3B1118A-DBA8-41D6-915E-D60D1DFFE195}" type="presOf" srcId="{32715D25-7A49-463C-BB67-73924CEFE085}" destId="{E77B7BA3-E025-4A72-9406-7169F1F6D255}" srcOrd="0" destOrd="0" presId="urn:microsoft.com/office/officeart/2018/2/layout/IconLabelList"/>
    <dgm:cxn modelId="{C56ECC91-639C-4B7F-BF31-9FD06B8C7738}" srcId="{32715D25-7A49-463C-BB67-73924CEFE085}" destId="{9A928E38-F2A7-4B60-B9EC-5F88EB0992A3}" srcOrd="0" destOrd="0" parTransId="{C5FBF3C9-405A-4A98-A9B5-C75E70D998BE}" sibTransId="{9CFE4EAF-AA67-45F1-BEBC-DC5D8F0A6751}"/>
    <dgm:cxn modelId="{A5F27499-DD68-4C33-BAFA-578B3AAED35B}" srcId="{32715D25-7A49-463C-BB67-73924CEFE085}" destId="{8E0AD611-E8F2-4034-A34A-7FA4F3202CFA}" srcOrd="2" destOrd="0" parTransId="{C7100882-25D3-4702-B9FF-A5FD94375C31}" sibTransId="{9F6864CE-6D9B-4638-9395-0B6034568B6E}"/>
    <dgm:cxn modelId="{FF2D64A6-ADC9-4464-8E3C-CE4149274C67}" srcId="{32715D25-7A49-463C-BB67-73924CEFE085}" destId="{815BABFB-BAD4-414A-95B6-607D64CFB7C8}" srcOrd="3" destOrd="0" parTransId="{709BFEDE-23CE-4A18-81D8-674BDDFAAC6D}" sibTransId="{733A0F95-6DF1-414F-9464-90898D7A81D0}"/>
    <dgm:cxn modelId="{2E85E8AD-490A-4562-BE92-5B5D309406BA}" type="presOf" srcId="{AC4E44A9-9EA6-4E01-9914-9E05C7661E6B}" destId="{22590B0E-B5D8-4719-8D99-B83C0DB2F8E9}" srcOrd="0" destOrd="0" presId="urn:microsoft.com/office/officeart/2018/2/layout/IconLabelList"/>
    <dgm:cxn modelId="{137B00B1-6EA4-457B-A9B9-818EADB4051C}" type="presOf" srcId="{8E0AD611-E8F2-4034-A34A-7FA4F3202CFA}" destId="{907D43D8-E700-4A20-A106-73A5A37CB3B0}" srcOrd="0" destOrd="0" presId="urn:microsoft.com/office/officeart/2018/2/layout/IconLabelList"/>
    <dgm:cxn modelId="{D41FD1FD-D782-40CF-A53C-304D1EE10F18}" srcId="{32715D25-7A49-463C-BB67-73924CEFE085}" destId="{792FAC4F-1DDE-4F58-9D4F-BD75560FB96E}" srcOrd="5" destOrd="0" parTransId="{D92413D3-A70D-4CC8-9B13-CFA8F25E3547}" sibTransId="{216AC642-DEAB-427E-BFD6-610CE9C04566}"/>
    <dgm:cxn modelId="{2A8C8488-2B4B-4CE1-A430-9B9311718E95}" type="presParOf" srcId="{E77B7BA3-E025-4A72-9406-7169F1F6D255}" destId="{2EFFE645-FEAF-4E70-80F3-E4705C297FF8}" srcOrd="0" destOrd="0" presId="urn:microsoft.com/office/officeart/2018/2/layout/IconLabelList"/>
    <dgm:cxn modelId="{9203A828-1488-4649-8252-C47C39F5C711}" type="presParOf" srcId="{2EFFE645-FEAF-4E70-80F3-E4705C297FF8}" destId="{B59BFE0C-D575-441A-9AA2-C3AC8C165439}" srcOrd="0" destOrd="0" presId="urn:microsoft.com/office/officeart/2018/2/layout/IconLabelList"/>
    <dgm:cxn modelId="{32230470-1928-4D5C-B5C0-13AF58B7A983}" type="presParOf" srcId="{2EFFE645-FEAF-4E70-80F3-E4705C297FF8}" destId="{05956E0E-3649-493F-8A0A-8E88B0685FA3}" srcOrd="1" destOrd="0" presId="urn:microsoft.com/office/officeart/2018/2/layout/IconLabelList"/>
    <dgm:cxn modelId="{BF2F7B16-4AEE-4587-863D-70924F257F17}" type="presParOf" srcId="{2EFFE645-FEAF-4E70-80F3-E4705C297FF8}" destId="{D7B95F57-5A37-46C8-8041-2E4877F78511}" srcOrd="2" destOrd="0" presId="urn:microsoft.com/office/officeart/2018/2/layout/IconLabelList"/>
    <dgm:cxn modelId="{CA799A36-8F95-47DE-86B7-03BFE5B95CDE}" type="presParOf" srcId="{E77B7BA3-E025-4A72-9406-7169F1F6D255}" destId="{47542539-383E-4501-82DD-9F70F731B779}" srcOrd="1" destOrd="0" presId="urn:microsoft.com/office/officeart/2018/2/layout/IconLabelList"/>
    <dgm:cxn modelId="{FAC2054F-44E1-42CB-B974-1BC3F474004E}" type="presParOf" srcId="{E77B7BA3-E025-4A72-9406-7169F1F6D255}" destId="{31D73DC0-AF65-4EEE-802B-F38A5AE75712}" srcOrd="2" destOrd="0" presId="urn:microsoft.com/office/officeart/2018/2/layout/IconLabelList"/>
    <dgm:cxn modelId="{5301F086-39DF-4A52-8564-6ED6CC64C247}" type="presParOf" srcId="{31D73DC0-AF65-4EEE-802B-F38A5AE75712}" destId="{AC2634E2-4A3C-4A94-95B6-B232D8471476}" srcOrd="0" destOrd="0" presId="urn:microsoft.com/office/officeart/2018/2/layout/IconLabelList"/>
    <dgm:cxn modelId="{CD5BC61A-355D-426B-8973-951A3DE91C6B}" type="presParOf" srcId="{31D73DC0-AF65-4EEE-802B-F38A5AE75712}" destId="{B08D88D2-E6AE-4EF5-8D10-B98A20A5F69D}" srcOrd="1" destOrd="0" presId="urn:microsoft.com/office/officeart/2018/2/layout/IconLabelList"/>
    <dgm:cxn modelId="{F40EF63D-B6DC-4EE0-8C4E-CD7AD9671176}" type="presParOf" srcId="{31D73DC0-AF65-4EEE-802B-F38A5AE75712}" destId="{22590B0E-B5D8-4719-8D99-B83C0DB2F8E9}" srcOrd="2" destOrd="0" presId="urn:microsoft.com/office/officeart/2018/2/layout/IconLabelList"/>
    <dgm:cxn modelId="{088E9421-A377-438F-8BAF-3708BB26E03A}" type="presParOf" srcId="{E77B7BA3-E025-4A72-9406-7169F1F6D255}" destId="{98581100-B935-444B-9D7A-EC2C7D658563}" srcOrd="3" destOrd="0" presId="urn:microsoft.com/office/officeart/2018/2/layout/IconLabelList"/>
    <dgm:cxn modelId="{D11BACC9-36D1-47FE-9353-D0DB9589B9BE}" type="presParOf" srcId="{E77B7BA3-E025-4A72-9406-7169F1F6D255}" destId="{2067F199-7DFF-4C77-8D19-2564E9A58394}" srcOrd="4" destOrd="0" presId="urn:microsoft.com/office/officeart/2018/2/layout/IconLabelList"/>
    <dgm:cxn modelId="{19E8C8A2-EB11-4488-919C-427FCDF7897C}" type="presParOf" srcId="{2067F199-7DFF-4C77-8D19-2564E9A58394}" destId="{68ADB6CA-657C-44B6-AB35-D660AB70175C}" srcOrd="0" destOrd="0" presId="urn:microsoft.com/office/officeart/2018/2/layout/IconLabelList"/>
    <dgm:cxn modelId="{ADF61CC7-DEDA-48F9-899F-72BA0BC970EB}" type="presParOf" srcId="{2067F199-7DFF-4C77-8D19-2564E9A58394}" destId="{318E89EB-7950-4427-B7DD-A1DF3D72F965}" srcOrd="1" destOrd="0" presId="urn:microsoft.com/office/officeart/2018/2/layout/IconLabelList"/>
    <dgm:cxn modelId="{FE8645A3-8823-4FC7-A8C8-B822B2F41A04}" type="presParOf" srcId="{2067F199-7DFF-4C77-8D19-2564E9A58394}" destId="{907D43D8-E700-4A20-A106-73A5A37CB3B0}" srcOrd="2" destOrd="0" presId="urn:microsoft.com/office/officeart/2018/2/layout/IconLabelList"/>
    <dgm:cxn modelId="{E149F067-359E-4A1D-94AF-13BCF03CE843}" type="presParOf" srcId="{E77B7BA3-E025-4A72-9406-7169F1F6D255}" destId="{9F3295AC-4BA5-4D09-99CD-8427009FCDCA}" srcOrd="5" destOrd="0" presId="urn:microsoft.com/office/officeart/2018/2/layout/IconLabelList"/>
    <dgm:cxn modelId="{0BA29D02-8538-46F3-BFD3-D96940AF9362}" type="presParOf" srcId="{E77B7BA3-E025-4A72-9406-7169F1F6D255}" destId="{EBD0A907-C55E-4A50-AEEB-7368DCE76FDC}" srcOrd="6" destOrd="0" presId="urn:microsoft.com/office/officeart/2018/2/layout/IconLabelList"/>
    <dgm:cxn modelId="{3BB285FA-0B0D-41CB-B001-458A8D1B9043}" type="presParOf" srcId="{EBD0A907-C55E-4A50-AEEB-7368DCE76FDC}" destId="{0289FD0F-6AD1-48FE-9BA7-3AF67B7F8531}" srcOrd="0" destOrd="0" presId="urn:microsoft.com/office/officeart/2018/2/layout/IconLabelList"/>
    <dgm:cxn modelId="{0A487F89-496B-4785-B605-271099346BC4}" type="presParOf" srcId="{EBD0A907-C55E-4A50-AEEB-7368DCE76FDC}" destId="{5D88CE20-1715-4085-B41A-5EF7460D9174}" srcOrd="1" destOrd="0" presId="urn:microsoft.com/office/officeart/2018/2/layout/IconLabelList"/>
    <dgm:cxn modelId="{DF3C7269-E4B0-4D30-937F-E80C9040E9B8}" type="presParOf" srcId="{EBD0A907-C55E-4A50-AEEB-7368DCE76FDC}" destId="{A4FA66AB-A15B-4EC3-B279-4A9B0FF82BFA}" srcOrd="2" destOrd="0" presId="urn:microsoft.com/office/officeart/2018/2/layout/IconLabelList"/>
    <dgm:cxn modelId="{E105E338-9F35-4C84-A5BF-B69DB1F57FBC}" type="presParOf" srcId="{E77B7BA3-E025-4A72-9406-7169F1F6D255}" destId="{89DFFAF6-7019-418E-9D7D-6AAD87CB0E22}" srcOrd="7" destOrd="0" presId="urn:microsoft.com/office/officeart/2018/2/layout/IconLabelList"/>
    <dgm:cxn modelId="{533CC3DF-62D6-40D8-8857-7D82AC8FAAFF}" type="presParOf" srcId="{E77B7BA3-E025-4A72-9406-7169F1F6D255}" destId="{26C21EE2-7EAC-476D-8BB2-8CCAA161FC5F}" srcOrd="8" destOrd="0" presId="urn:microsoft.com/office/officeart/2018/2/layout/IconLabelList"/>
    <dgm:cxn modelId="{D49100B3-A960-4E5E-B500-586071BFE4DE}" type="presParOf" srcId="{26C21EE2-7EAC-476D-8BB2-8CCAA161FC5F}" destId="{0AEF9A26-3BEB-4D57-8DB6-C079AF33084F}" srcOrd="0" destOrd="0" presId="urn:microsoft.com/office/officeart/2018/2/layout/IconLabelList"/>
    <dgm:cxn modelId="{24255777-7716-4E14-A273-CDE627B3BAFF}" type="presParOf" srcId="{26C21EE2-7EAC-476D-8BB2-8CCAA161FC5F}" destId="{99CA9E2B-0A37-45BC-8552-763CC8564463}" srcOrd="1" destOrd="0" presId="urn:microsoft.com/office/officeart/2018/2/layout/IconLabelList"/>
    <dgm:cxn modelId="{4EE8CB2C-9F1D-4A00-8477-F6CBBFF5A55C}" type="presParOf" srcId="{26C21EE2-7EAC-476D-8BB2-8CCAA161FC5F}" destId="{7CC15FAF-B474-4FC6-B7E4-55EBA2C0BE45}" srcOrd="2" destOrd="0" presId="urn:microsoft.com/office/officeart/2018/2/layout/IconLabelList"/>
    <dgm:cxn modelId="{D6C14965-217F-4E0B-8272-489BEB088035}" type="presParOf" srcId="{E77B7BA3-E025-4A72-9406-7169F1F6D255}" destId="{E0E3CCFB-3E2C-4FAF-8EE4-3F71DFB0215D}" srcOrd="9" destOrd="0" presId="urn:microsoft.com/office/officeart/2018/2/layout/IconLabelList"/>
    <dgm:cxn modelId="{D5394F0D-90B4-4E67-880B-3D26072832E9}" type="presParOf" srcId="{E77B7BA3-E025-4A72-9406-7169F1F6D255}" destId="{76FB82AC-AACE-4782-A189-17D41B92DD14}" srcOrd="10" destOrd="0" presId="urn:microsoft.com/office/officeart/2018/2/layout/IconLabelList"/>
    <dgm:cxn modelId="{226AFAFD-9227-4834-AD00-7A08F782ADC1}" type="presParOf" srcId="{76FB82AC-AACE-4782-A189-17D41B92DD14}" destId="{7D4652FA-5667-4239-8B44-ACA726B56F4C}" srcOrd="0" destOrd="0" presId="urn:microsoft.com/office/officeart/2018/2/layout/IconLabelList"/>
    <dgm:cxn modelId="{E7F4930B-8C66-498F-BDA2-01271D76281F}" type="presParOf" srcId="{76FB82AC-AACE-4782-A189-17D41B92DD14}" destId="{C1C47F54-A517-4F2D-A686-D9AA5458BB8B}" srcOrd="1" destOrd="0" presId="urn:microsoft.com/office/officeart/2018/2/layout/IconLabelList"/>
    <dgm:cxn modelId="{8D5F9B68-3594-432C-963C-EF3B6E76DC7E}" type="presParOf" srcId="{76FB82AC-AACE-4782-A189-17D41B92DD14}" destId="{E234D997-9287-45EC-B01B-013904DAFBF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C64FA6-98FF-43FA-8C64-46FAB17F990E}">
      <dsp:nvSpPr>
        <dsp:cNvPr id="0" name=""/>
        <dsp:cNvSpPr/>
      </dsp:nvSpPr>
      <dsp:spPr>
        <a:xfrm>
          <a:off x="0" y="3404"/>
          <a:ext cx="10515600" cy="7251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00B43C-3798-4B2B-9426-12B1E55CD16A}">
      <dsp:nvSpPr>
        <dsp:cNvPr id="0" name=""/>
        <dsp:cNvSpPr/>
      </dsp:nvSpPr>
      <dsp:spPr>
        <a:xfrm>
          <a:off x="219348" y="166556"/>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1F30D9-6782-46A3-8CAA-5D045DDD8D21}">
      <dsp:nvSpPr>
        <dsp:cNvPr id="0" name=""/>
        <dsp:cNvSpPr/>
      </dsp:nvSpPr>
      <dsp:spPr>
        <a:xfrm>
          <a:off x="837512" y="3404"/>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00100">
            <a:lnSpc>
              <a:spcPct val="90000"/>
            </a:lnSpc>
            <a:spcBef>
              <a:spcPct val="0"/>
            </a:spcBef>
            <a:spcAft>
              <a:spcPct val="35000"/>
            </a:spcAft>
            <a:buNone/>
          </a:pPr>
          <a:r>
            <a:rPr lang="en-US" sz="1800" b="1" kern="1200">
              <a:hlinkClick xmlns:r="http://schemas.openxmlformats.org/officeDocument/2006/relationships" r:id="rId2"/>
            </a:rPr>
            <a:t>Predictive Insights &amp; Risk Reduction</a:t>
          </a:r>
          <a:r>
            <a:rPr lang="en-US" sz="1800" b="1" kern="1200"/>
            <a:t>:</a:t>
          </a:r>
          <a:r>
            <a:rPr lang="en-US" sz="1800" kern="1200"/>
            <a:t> Analytics (especially predictive modeling) helps businesses anticipate market shifts, customer needs, and potential risks, enabling proactive mitigation strategies.</a:t>
          </a:r>
        </a:p>
      </dsp:txBody>
      <dsp:txXfrm>
        <a:off x="837512" y="3404"/>
        <a:ext cx="9678087" cy="725119"/>
      </dsp:txXfrm>
    </dsp:sp>
    <dsp:sp modelId="{81E796D5-6E67-41BE-8CAE-FC3252AE8986}">
      <dsp:nvSpPr>
        <dsp:cNvPr id="0" name=""/>
        <dsp:cNvSpPr/>
      </dsp:nvSpPr>
      <dsp:spPr>
        <a:xfrm>
          <a:off x="0" y="909803"/>
          <a:ext cx="10515600" cy="7251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73A98F-BE29-4BD7-B7BD-FCE896C48C77}">
      <dsp:nvSpPr>
        <dsp:cNvPr id="0" name=""/>
        <dsp:cNvSpPr/>
      </dsp:nvSpPr>
      <dsp:spPr>
        <a:xfrm>
          <a:off x="219348" y="1072955"/>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50497F-5431-440F-974B-09371BC014E3}">
      <dsp:nvSpPr>
        <dsp:cNvPr id="0" name=""/>
        <dsp:cNvSpPr/>
      </dsp:nvSpPr>
      <dsp:spPr>
        <a:xfrm>
          <a:off x="837512" y="909803"/>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00100">
            <a:lnSpc>
              <a:spcPct val="90000"/>
            </a:lnSpc>
            <a:spcBef>
              <a:spcPct val="0"/>
            </a:spcBef>
            <a:spcAft>
              <a:spcPct val="35000"/>
            </a:spcAft>
            <a:buNone/>
          </a:pPr>
          <a:r>
            <a:rPr lang="en-US" sz="1800" b="1" kern="1200">
              <a:hlinkClick xmlns:r="http://schemas.openxmlformats.org/officeDocument/2006/relationships" r:id="rId4"/>
            </a:rPr>
            <a:t>Improved Operational Efficiency</a:t>
          </a:r>
          <a:r>
            <a:rPr lang="en-US" sz="1800" b="1" kern="1200"/>
            <a:t>:</a:t>
          </a:r>
          <a:r>
            <a:rPr lang="en-US" sz="1800" kern="1200"/>
            <a:t> Data analysis identifies bottlenecks, streamlines processes, and optimizes resource allocation, directly increasing productivity and reducing costs.</a:t>
          </a:r>
        </a:p>
      </dsp:txBody>
      <dsp:txXfrm>
        <a:off x="837512" y="909803"/>
        <a:ext cx="9678087" cy="725119"/>
      </dsp:txXfrm>
    </dsp:sp>
    <dsp:sp modelId="{2E0C9444-65FD-49B0-8EF3-6E5AD07581CD}">
      <dsp:nvSpPr>
        <dsp:cNvPr id="0" name=""/>
        <dsp:cNvSpPr/>
      </dsp:nvSpPr>
      <dsp:spPr>
        <a:xfrm>
          <a:off x="0" y="1816202"/>
          <a:ext cx="10515600" cy="7251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B49578-5047-4DA9-9EBA-82E4670C7E14}">
      <dsp:nvSpPr>
        <dsp:cNvPr id="0" name=""/>
        <dsp:cNvSpPr/>
      </dsp:nvSpPr>
      <dsp:spPr>
        <a:xfrm>
          <a:off x="219348" y="1979354"/>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D469C5-8774-42B1-9888-46A923D14A94}">
      <dsp:nvSpPr>
        <dsp:cNvPr id="0" name=""/>
        <dsp:cNvSpPr/>
      </dsp:nvSpPr>
      <dsp:spPr>
        <a:xfrm>
          <a:off x="837512" y="1816202"/>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00100">
            <a:lnSpc>
              <a:spcPct val="90000"/>
            </a:lnSpc>
            <a:spcBef>
              <a:spcPct val="0"/>
            </a:spcBef>
            <a:spcAft>
              <a:spcPct val="35000"/>
            </a:spcAft>
            <a:buNone/>
          </a:pPr>
          <a:r>
            <a:rPr lang="en-US" sz="1800" b="1" kern="1200">
              <a:hlinkClick xmlns:r="http://schemas.openxmlformats.org/officeDocument/2006/relationships" r:id="rId6"/>
            </a:rPr>
            <a:t>Customer-Centric Decision Making</a:t>
          </a:r>
          <a:r>
            <a:rPr lang="en-US" sz="1800" b="1" kern="1200"/>
            <a:t>:</a:t>
          </a:r>
          <a:r>
            <a:rPr lang="en-US" sz="1800" kern="1200"/>
            <a:t> Companies can deeply analyze customer preferences and behaviors to personalize marketing efforts, enhance customer experiences, and improve retention.</a:t>
          </a:r>
        </a:p>
      </dsp:txBody>
      <dsp:txXfrm>
        <a:off x="837512" y="1816202"/>
        <a:ext cx="9678087" cy="725119"/>
      </dsp:txXfrm>
    </dsp:sp>
    <dsp:sp modelId="{A90E74D1-7C14-4C9A-BB3E-614757B4FDCE}">
      <dsp:nvSpPr>
        <dsp:cNvPr id="0" name=""/>
        <dsp:cNvSpPr/>
      </dsp:nvSpPr>
      <dsp:spPr>
        <a:xfrm>
          <a:off x="0" y="2722601"/>
          <a:ext cx="10515600" cy="7251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070DC7-113D-4C91-8D47-0785C128D1EF}">
      <dsp:nvSpPr>
        <dsp:cNvPr id="0" name=""/>
        <dsp:cNvSpPr/>
      </dsp:nvSpPr>
      <dsp:spPr>
        <a:xfrm>
          <a:off x="219348" y="2885753"/>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25DAF5-7B03-42EB-8B7A-4F0E9C5DFBBB}">
      <dsp:nvSpPr>
        <dsp:cNvPr id="0" name=""/>
        <dsp:cNvSpPr/>
      </dsp:nvSpPr>
      <dsp:spPr>
        <a:xfrm>
          <a:off x="837512" y="2722601"/>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00100">
            <a:lnSpc>
              <a:spcPct val="90000"/>
            </a:lnSpc>
            <a:spcBef>
              <a:spcPct val="0"/>
            </a:spcBef>
            <a:spcAft>
              <a:spcPct val="35000"/>
            </a:spcAft>
            <a:buNone/>
          </a:pPr>
          <a:r>
            <a:rPr lang="en-US" sz="1800" b="1" kern="1200">
              <a:hlinkClick xmlns:r="http://schemas.openxmlformats.org/officeDocument/2006/relationships" r:id="rId8"/>
            </a:rPr>
            <a:t>Evidence-Based Strategic Planning</a:t>
          </a:r>
          <a:r>
            <a:rPr lang="en-US" sz="1800" b="1" kern="1200"/>
            <a:t>:</a:t>
          </a:r>
          <a:r>
            <a:rPr lang="en-US" sz="1800" kern="1200"/>
            <a:t> Data-driven decisions regarding investments, product development, and market expansion are more accurate and reliable, increasing ROI.</a:t>
          </a:r>
        </a:p>
      </dsp:txBody>
      <dsp:txXfrm>
        <a:off x="837512" y="2722601"/>
        <a:ext cx="9678087" cy="725119"/>
      </dsp:txXfrm>
    </dsp:sp>
    <dsp:sp modelId="{0C9AF19E-564F-4684-86B8-10D63FDF86E9}">
      <dsp:nvSpPr>
        <dsp:cNvPr id="0" name=""/>
        <dsp:cNvSpPr/>
      </dsp:nvSpPr>
      <dsp:spPr>
        <a:xfrm>
          <a:off x="0" y="3629000"/>
          <a:ext cx="10515600" cy="72511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BD88FD-B62F-4BD6-9779-52E53BBD0B7C}">
      <dsp:nvSpPr>
        <dsp:cNvPr id="0" name=""/>
        <dsp:cNvSpPr/>
      </dsp:nvSpPr>
      <dsp:spPr>
        <a:xfrm>
          <a:off x="219348" y="3792152"/>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C52E19-3616-4028-AD38-284D1E359F0D}">
      <dsp:nvSpPr>
        <dsp:cNvPr id="0" name=""/>
        <dsp:cNvSpPr/>
      </dsp:nvSpPr>
      <dsp:spPr>
        <a:xfrm>
          <a:off x="837512" y="3629000"/>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00100">
            <a:lnSpc>
              <a:spcPct val="90000"/>
            </a:lnSpc>
            <a:spcBef>
              <a:spcPct val="0"/>
            </a:spcBef>
            <a:spcAft>
              <a:spcPct val="35000"/>
            </a:spcAft>
            <a:buNone/>
          </a:pPr>
          <a:r>
            <a:rPr lang="en-US" sz="1800" b="1" kern="1200">
              <a:hlinkClick xmlns:r="http://schemas.openxmlformats.org/officeDocument/2006/relationships" r:id="rId10"/>
            </a:rPr>
            <a:t>Real-Time Decision Making</a:t>
          </a:r>
          <a:r>
            <a:rPr lang="en-US" sz="1800" b="1" kern="1200"/>
            <a:t>:</a:t>
          </a:r>
          <a:r>
            <a:rPr lang="en-US" sz="1800" kern="1200"/>
            <a:t> Modern analytics tools (AI/ML) enable real-time tracking, allowing businesses to adapt quickly to changing conditions rather than acting on outdated information</a:t>
          </a:r>
        </a:p>
      </dsp:txBody>
      <dsp:txXfrm>
        <a:off x="837512" y="3629000"/>
        <a:ext cx="9678087" cy="7251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BFE0C-D575-441A-9AA2-C3AC8C165439}">
      <dsp:nvSpPr>
        <dsp:cNvPr id="0" name=""/>
        <dsp:cNvSpPr/>
      </dsp:nvSpPr>
      <dsp:spPr>
        <a:xfrm>
          <a:off x="421398" y="1395177"/>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B95F57-5A37-46C8-8041-2E4877F78511}">
      <dsp:nvSpPr>
        <dsp:cNvPr id="0" name=""/>
        <dsp:cNvSpPr/>
      </dsp:nvSpPr>
      <dsp:spPr>
        <a:xfrm>
          <a:off x="841"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dirty="0"/>
            <a:t>P = Political Environment</a:t>
          </a:r>
        </a:p>
      </dsp:txBody>
      <dsp:txXfrm>
        <a:off x="841" y="2344441"/>
        <a:ext cx="1529296" cy="611718"/>
      </dsp:txXfrm>
    </dsp:sp>
    <dsp:sp modelId="{AC2634E2-4A3C-4A94-95B6-B232D8471476}">
      <dsp:nvSpPr>
        <dsp:cNvPr id="0" name=""/>
        <dsp:cNvSpPr/>
      </dsp:nvSpPr>
      <dsp:spPr>
        <a:xfrm>
          <a:off x="2218322" y="1395177"/>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590B0E-B5D8-4719-8D99-B83C0DB2F8E9}">
      <dsp:nvSpPr>
        <dsp:cNvPr id="0" name=""/>
        <dsp:cNvSpPr/>
      </dsp:nvSpPr>
      <dsp:spPr>
        <a:xfrm>
          <a:off x="1797765"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dirty="0"/>
            <a:t>E = Economic Environment</a:t>
          </a:r>
        </a:p>
      </dsp:txBody>
      <dsp:txXfrm>
        <a:off x="1797765" y="2344441"/>
        <a:ext cx="1529296" cy="611718"/>
      </dsp:txXfrm>
    </dsp:sp>
    <dsp:sp modelId="{68ADB6CA-657C-44B6-AB35-D660AB70175C}">
      <dsp:nvSpPr>
        <dsp:cNvPr id="0" name=""/>
        <dsp:cNvSpPr/>
      </dsp:nvSpPr>
      <dsp:spPr>
        <a:xfrm>
          <a:off x="4015246" y="1395177"/>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7D43D8-E700-4A20-A106-73A5A37CB3B0}">
      <dsp:nvSpPr>
        <dsp:cNvPr id="0" name=""/>
        <dsp:cNvSpPr/>
      </dsp:nvSpPr>
      <dsp:spPr>
        <a:xfrm>
          <a:off x="3594689"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dirty="0"/>
            <a:t>S = </a:t>
          </a:r>
          <a:r>
            <a:rPr lang="en-US" sz="1700" kern="1200" dirty="0">
              <a:latin typeface="Calibri Light" panose="020F0302020204030204"/>
            </a:rPr>
            <a:t>Socio-cultural</a:t>
          </a:r>
          <a:r>
            <a:rPr lang="en-US" sz="1700" kern="1200" dirty="0"/>
            <a:t> Environment</a:t>
          </a:r>
        </a:p>
      </dsp:txBody>
      <dsp:txXfrm>
        <a:off x="3594689" y="2344441"/>
        <a:ext cx="1529296" cy="611718"/>
      </dsp:txXfrm>
    </dsp:sp>
    <dsp:sp modelId="{0289FD0F-6AD1-48FE-9BA7-3AF67B7F8531}">
      <dsp:nvSpPr>
        <dsp:cNvPr id="0" name=""/>
        <dsp:cNvSpPr/>
      </dsp:nvSpPr>
      <dsp:spPr>
        <a:xfrm>
          <a:off x="5812170" y="1395177"/>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FA66AB-A15B-4EC3-B279-4A9B0FF82BFA}">
      <dsp:nvSpPr>
        <dsp:cNvPr id="0" name=""/>
        <dsp:cNvSpPr/>
      </dsp:nvSpPr>
      <dsp:spPr>
        <a:xfrm>
          <a:off x="5391613"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dirty="0"/>
            <a:t>T = Technological Environment</a:t>
          </a:r>
        </a:p>
      </dsp:txBody>
      <dsp:txXfrm>
        <a:off x="5391613" y="2344441"/>
        <a:ext cx="1529296" cy="611718"/>
      </dsp:txXfrm>
    </dsp:sp>
    <dsp:sp modelId="{0AEF9A26-3BEB-4D57-8DB6-C079AF33084F}">
      <dsp:nvSpPr>
        <dsp:cNvPr id="0" name=""/>
        <dsp:cNvSpPr/>
      </dsp:nvSpPr>
      <dsp:spPr>
        <a:xfrm>
          <a:off x="7609093" y="1395177"/>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C15FAF-B474-4FC6-B7E4-55EBA2C0BE45}">
      <dsp:nvSpPr>
        <dsp:cNvPr id="0" name=""/>
        <dsp:cNvSpPr/>
      </dsp:nvSpPr>
      <dsp:spPr>
        <a:xfrm>
          <a:off x="7188537"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dirty="0"/>
            <a:t>E = Ecological Environment</a:t>
          </a:r>
        </a:p>
      </dsp:txBody>
      <dsp:txXfrm>
        <a:off x="7188537" y="2344441"/>
        <a:ext cx="1529296" cy="611718"/>
      </dsp:txXfrm>
    </dsp:sp>
    <dsp:sp modelId="{7D4652FA-5667-4239-8B44-ACA726B56F4C}">
      <dsp:nvSpPr>
        <dsp:cNvPr id="0" name=""/>
        <dsp:cNvSpPr/>
      </dsp:nvSpPr>
      <dsp:spPr>
        <a:xfrm>
          <a:off x="9406017" y="1395177"/>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34D997-9287-45EC-B01B-013904DAFBF5}">
      <dsp:nvSpPr>
        <dsp:cNvPr id="0" name=""/>
        <dsp:cNvSpPr/>
      </dsp:nvSpPr>
      <dsp:spPr>
        <a:xfrm>
          <a:off x="8985461"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dirty="0"/>
            <a:t>L = Legal Environment</a:t>
          </a:r>
        </a:p>
      </dsp:txBody>
      <dsp:txXfrm>
        <a:off x="8985461" y="2344441"/>
        <a:ext cx="1529296" cy="61171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1DC33-2685-F899-FA45-ABFE963D9AA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4A4FC54-F90B-8415-692E-B17CEFE9FC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79D6DF3-5CBA-1305-E13E-0E209BC93840}"/>
              </a:ext>
            </a:extLst>
          </p:cNvPr>
          <p:cNvSpPr>
            <a:spLocks noGrp="1"/>
          </p:cNvSpPr>
          <p:nvPr>
            <p:ph type="dt" sz="half" idx="10"/>
          </p:nvPr>
        </p:nvSpPr>
        <p:spPr/>
        <p:txBody>
          <a:bodyPr/>
          <a:lstStyle/>
          <a:p>
            <a:fld id="{562A7B0C-65C2-4199-9D62-67F1798B7B0C}" type="datetimeFigureOut">
              <a:rPr lang="en-GB" smtClean="0"/>
              <a:t>23/04/2026</a:t>
            </a:fld>
            <a:endParaRPr lang="en-GB"/>
          </a:p>
        </p:txBody>
      </p:sp>
      <p:sp>
        <p:nvSpPr>
          <p:cNvPr id="5" name="Footer Placeholder 4">
            <a:extLst>
              <a:ext uri="{FF2B5EF4-FFF2-40B4-BE49-F238E27FC236}">
                <a16:creationId xmlns:a16="http://schemas.microsoft.com/office/drawing/2014/main" id="{F30D5040-FA63-E5CA-8F4F-06CC407159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B16FB9-D1B4-70C0-8366-AF1294E84356}"/>
              </a:ext>
            </a:extLst>
          </p:cNvPr>
          <p:cNvSpPr>
            <a:spLocks noGrp="1"/>
          </p:cNvSpPr>
          <p:nvPr>
            <p:ph type="sldNum" sz="quarter" idx="12"/>
          </p:nvPr>
        </p:nvSpPr>
        <p:spPr/>
        <p:txBody>
          <a:bodyPr/>
          <a:lstStyle/>
          <a:p>
            <a:fld id="{35EE5E77-16CC-4CEC-9C73-24F6D5E08A24}" type="slidenum">
              <a:rPr lang="en-GB" smtClean="0"/>
              <a:t>‹#›</a:t>
            </a:fld>
            <a:endParaRPr lang="en-GB"/>
          </a:p>
        </p:txBody>
      </p:sp>
    </p:spTree>
    <p:extLst>
      <p:ext uri="{BB962C8B-B14F-4D97-AF65-F5344CB8AC3E}">
        <p14:creationId xmlns:p14="http://schemas.microsoft.com/office/powerpoint/2010/main" val="3046789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8F016-AFB9-49DD-9F19-9E386C76E7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0009B4-E50A-2FA5-F2D1-1C7B941F74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C8E24D-07C9-C66B-0281-3DB41BED4C6D}"/>
              </a:ext>
            </a:extLst>
          </p:cNvPr>
          <p:cNvSpPr>
            <a:spLocks noGrp="1"/>
          </p:cNvSpPr>
          <p:nvPr>
            <p:ph type="dt" sz="half" idx="10"/>
          </p:nvPr>
        </p:nvSpPr>
        <p:spPr/>
        <p:txBody>
          <a:bodyPr/>
          <a:lstStyle/>
          <a:p>
            <a:fld id="{562A7B0C-65C2-4199-9D62-67F1798B7B0C}" type="datetimeFigureOut">
              <a:rPr lang="en-GB" smtClean="0"/>
              <a:t>23/04/2026</a:t>
            </a:fld>
            <a:endParaRPr lang="en-GB"/>
          </a:p>
        </p:txBody>
      </p:sp>
      <p:sp>
        <p:nvSpPr>
          <p:cNvPr id="5" name="Footer Placeholder 4">
            <a:extLst>
              <a:ext uri="{FF2B5EF4-FFF2-40B4-BE49-F238E27FC236}">
                <a16:creationId xmlns:a16="http://schemas.microsoft.com/office/drawing/2014/main" id="{A45AD94E-CAC5-0072-5CA1-88CE8E1275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3D45C3-3AFB-4E9E-DC02-18B3D6E3DD25}"/>
              </a:ext>
            </a:extLst>
          </p:cNvPr>
          <p:cNvSpPr>
            <a:spLocks noGrp="1"/>
          </p:cNvSpPr>
          <p:nvPr>
            <p:ph type="sldNum" sz="quarter" idx="12"/>
          </p:nvPr>
        </p:nvSpPr>
        <p:spPr/>
        <p:txBody>
          <a:bodyPr/>
          <a:lstStyle/>
          <a:p>
            <a:fld id="{35EE5E77-16CC-4CEC-9C73-24F6D5E08A24}" type="slidenum">
              <a:rPr lang="en-GB" smtClean="0"/>
              <a:t>‹#›</a:t>
            </a:fld>
            <a:endParaRPr lang="en-GB"/>
          </a:p>
        </p:txBody>
      </p:sp>
    </p:spTree>
    <p:extLst>
      <p:ext uri="{BB962C8B-B14F-4D97-AF65-F5344CB8AC3E}">
        <p14:creationId xmlns:p14="http://schemas.microsoft.com/office/powerpoint/2010/main" val="40362540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8B526-7458-C98F-17A7-0D9154DFB0A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5B1012-CC2A-5BD8-1091-594E35E7CC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D1BFFAA-E35C-21F1-48EE-B1FC0C5C3844}"/>
              </a:ext>
            </a:extLst>
          </p:cNvPr>
          <p:cNvSpPr>
            <a:spLocks noGrp="1"/>
          </p:cNvSpPr>
          <p:nvPr>
            <p:ph type="dt" sz="half" idx="10"/>
          </p:nvPr>
        </p:nvSpPr>
        <p:spPr/>
        <p:txBody>
          <a:bodyPr/>
          <a:lstStyle/>
          <a:p>
            <a:fld id="{562A7B0C-65C2-4199-9D62-67F1798B7B0C}" type="datetimeFigureOut">
              <a:rPr lang="en-GB" smtClean="0"/>
              <a:t>23/04/2026</a:t>
            </a:fld>
            <a:endParaRPr lang="en-GB"/>
          </a:p>
        </p:txBody>
      </p:sp>
      <p:sp>
        <p:nvSpPr>
          <p:cNvPr id="5" name="Footer Placeholder 4">
            <a:extLst>
              <a:ext uri="{FF2B5EF4-FFF2-40B4-BE49-F238E27FC236}">
                <a16:creationId xmlns:a16="http://schemas.microsoft.com/office/drawing/2014/main" id="{FF16C798-5A4F-9ACA-42C0-289F17B02E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215CEF-F362-03D4-C474-E086F4F73F61}"/>
              </a:ext>
            </a:extLst>
          </p:cNvPr>
          <p:cNvSpPr>
            <a:spLocks noGrp="1"/>
          </p:cNvSpPr>
          <p:nvPr>
            <p:ph type="sldNum" sz="quarter" idx="12"/>
          </p:nvPr>
        </p:nvSpPr>
        <p:spPr/>
        <p:txBody>
          <a:bodyPr/>
          <a:lstStyle/>
          <a:p>
            <a:fld id="{35EE5E77-16CC-4CEC-9C73-24F6D5E08A24}" type="slidenum">
              <a:rPr lang="en-GB" smtClean="0"/>
              <a:t>‹#›</a:t>
            </a:fld>
            <a:endParaRPr lang="en-GB"/>
          </a:p>
        </p:txBody>
      </p:sp>
    </p:spTree>
    <p:extLst>
      <p:ext uri="{BB962C8B-B14F-4D97-AF65-F5344CB8AC3E}">
        <p14:creationId xmlns:p14="http://schemas.microsoft.com/office/powerpoint/2010/main" val="1544510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5088D-820F-3FA9-00FA-181F2C72E6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1BC335-A80D-9C8B-C1DD-FFC3020AA83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8DBC85A-97A5-3A72-505B-984ED354C22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62BE004-D2A8-DEAC-D2D4-E3681E5D3F11}"/>
              </a:ext>
            </a:extLst>
          </p:cNvPr>
          <p:cNvSpPr>
            <a:spLocks noGrp="1"/>
          </p:cNvSpPr>
          <p:nvPr>
            <p:ph type="dt" sz="half" idx="10"/>
          </p:nvPr>
        </p:nvSpPr>
        <p:spPr/>
        <p:txBody>
          <a:bodyPr/>
          <a:lstStyle/>
          <a:p>
            <a:fld id="{562A7B0C-65C2-4199-9D62-67F1798B7B0C}" type="datetimeFigureOut">
              <a:rPr lang="en-GB" smtClean="0"/>
              <a:t>23/04/2026</a:t>
            </a:fld>
            <a:endParaRPr lang="en-GB"/>
          </a:p>
        </p:txBody>
      </p:sp>
      <p:sp>
        <p:nvSpPr>
          <p:cNvPr id="6" name="Footer Placeholder 5">
            <a:extLst>
              <a:ext uri="{FF2B5EF4-FFF2-40B4-BE49-F238E27FC236}">
                <a16:creationId xmlns:a16="http://schemas.microsoft.com/office/drawing/2014/main" id="{6FF900FB-788C-49FA-C384-63090930FC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0CCC67-8575-6A7A-2709-B7AFBCF04295}"/>
              </a:ext>
            </a:extLst>
          </p:cNvPr>
          <p:cNvSpPr>
            <a:spLocks noGrp="1"/>
          </p:cNvSpPr>
          <p:nvPr>
            <p:ph type="sldNum" sz="quarter" idx="12"/>
          </p:nvPr>
        </p:nvSpPr>
        <p:spPr/>
        <p:txBody>
          <a:bodyPr/>
          <a:lstStyle/>
          <a:p>
            <a:fld id="{35EE5E77-16CC-4CEC-9C73-24F6D5E08A24}" type="slidenum">
              <a:rPr lang="en-GB" smtClean="0"/>
              <a:t>‹#›</a:t>
            </a:fld>
            <a:endParaRPr lang="en-GB"/>
          </a:p>
        </p:txBody>
      </p:sp>
    </p:spTree>
    <p:extLst>
      <p:ext uri="{BB962C8B-B14F-4D97-AF65-F5344CB8AC3E}">
        <p14:creationId xmlns:p14="http://schemas.microsoft.com/office/powerpoint/2010/main" val="14096699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3A872-BC37-0581-275D-22BB8FBDCB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CDDCF1-366D-6BA9-0E73-565D6D6B3E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00419C9-4687-DB81-AC90-40879C8A0C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C79B43F-3758-6324-6436-D84954B589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30780DF-C867-10FD-DBF3-24A8DCA4B1B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1D58861-6C1A-8FBE-6BB8-5E089CAF3E08}"/>
              </a:ext>
            </a:extLst>
          </p:cNvPr>
          <p:cNvSpPr>
            <a:spLocks noGrp="1"/>
          </p:cNvSpPr>
          <p:nvPr>
            <p:ph type="dt" sz="half" idx="10"/>
          </p:nvPr>
        </p:nvSpPr>
        <p:spPr/>
        <p:txBody>
          <a:bodyPr/>
          <a:lstStyle/>
          <a:p>
            <a:fld id="{562A7B0C-65C2-4199-9D62-67F1798B7B0C}" type="datetimeFigureOut">
              <a:rPr lang="en-GB" smtClean="0"/>
              <a:t>23/04/2026</a:t>
            </a:fld>
            <a:endParaRPr lang="en-GB"/>
          </a:p>
        </p:txBody>
      </p:sp>
      <p:sp>
        <p:nvSpPr>
          <p:cNvPr id="8" name="Footer Placeholder 7">
            <a:extLst>
              <a:ext uri="{FF2B5EF4-FFF2-40B4-BE49-F238E27FC236}">
                <a16:creationId xmlns:a16="http://schemas.microsoft.com/office/drawing/2014/main" id="{276A60C7-AABA-43C7-6E10-33C781FD10C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004C97-9A04-2F4F-C4B6-4FABB5C2E290}"/>
              </a:ext>
            </a:extLst>
          </p:cNvPr>
          <p:cNvSpPr>
            <a:spLocks noGrp="1"/>
          </p:cNvSpPr>
          <p:nvPr>
            <p:ph type="sldNum" sz="quarter" idx="12"/>
          </p:nvPr>
        </p:nvSpPr>
        <p:spPr/>
        <p:txBody>
          <a:bodyPr/>
          <a:lstStyle/>
          <a:p>
            <a:fld id="{35EE5E77-16CC-4CEC-9C73-24F6D5E08A24}" type="slidenum">
              <a:rPr lang="en-GB" smtClean="0"/>
              <a:t>‹#›</a:t>
            </a:fld>
            <a:endParaRPr lang="en-GB"/>
          </a:p>
        </p:txBody>
      </p:sp>
    </p:spTree>
    <p:extLst>
      <p:ext uri="{BB962C8B-B14F-4D97-AF65-F5344CB8AC3E}">
        <p14:creationId xmlns:p14="http://schemas.microsoft.com/office/powerpoint/2010/main" val="1234919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6F7CA-CF7B-31A7-BF7D-4887D881A7D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780BBF1-20AC-1707-37E3-4D33CF0D80C5}"/>
              </a:ext>
            </a:extLst>
          </p:cNvPr>
          <p:cNvSpPr>
            <a:spLocks noGrp="1"/>
          </p:cNvSpPr>
          <p:nvPr>
            <p:ph type="dt" sz="half" idx="10"/>
          </p:nvPr>
        </p:nvSpPr>
        <p:spPr/>
        <p:txBody>
          <a:bodyPr/>
          <a:lstStyle/>
          <a:p>
            <a:fld id="{562A7B0C-65C2-4199-9D62-67F1798B7B0C}" type="datetimeFigureOut">
              <a:rPr lang="en-GB" smtClean="0"/>
              <a:t>23/04/2026</a:t>
            </a:fld>
            <a:endParaRPr lang="en-GB"/>
          </a:p>
        </p:txBody>
      </p:sp>
      <p:sp>
        <p:nvSpPr>
          <p:cNvPr id="4" name="Footer Placeholder 3">
            <a:extLst>
              <a:ext uri="{FF2B5EF4-FFF2-40B4-BE49-F238E27FC236}">
                <a16:creationId xmlns:a16="http://schemas.microsoft.com/office/drawing/2014/main" id="{E1CD504D-9B44-DAE2-70C9-CF77C26AC2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453921-F740-C79B-3CA9-848C0743359F}"/>
              </a:ext>
            </a:extLst>
          </p:cNvPr>
          <p:cNvSpPr>
            <a:spLocks noGrp="1"/>
          </p:cNvSpPr>
          <p:nvPr>
            <p:ph type="sldNum" sz="quarter" idx="12"/>
          </p:nvPr>
        </p:nvSpPr>
        <p:spPr/>
        <p:txBody>
          <a:bodyPr/>
          <a:lstStyle/>
          <a:p>
            <a:fld id="{35EE5E77-16CC-4CEC-9C73-24F6D5E08A24}" type="slidenum">
              <a:rPr lang="en-GB" smtClean="0"/>
              <a:t>‹#›</a:t>
            </a:fld>
            <a:endParaRPr lang="en-GB"/>
          </a:p>
        </p:txBody>
      </p:sp>
    </p:spTree>
    <p:extLst>
      <p:ext uri="{BB962C8B-B14F-4D97-AF65-F5344CB8AC3E}">
        <p14:creationId xmlns:p14="http://schemas.microsoft.com/office/powerpoint/2010/main" val="15127213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528676-7FF5-2FF7-19F4-C22BAB9BED4E}"/>
              </a:ext>
            </a:extLst>
          </p:cNvPr>
          <p:cNvSpPr>
            <a:spLocks noGrp="1"/>
          </p:cNvSpPr>
          <p:nvPr>
            <p:ph type="dt" sz="half" idx="10"/>
          </p:nvPr>
        </p:nvSpPr>
        <p:spPr/>
        <p:txBody>
          <a:bodyPr/>
          <a:lstStyle/>
          <a:p>
            <a:fld id="{562A7B0C-65C2-4199-9D62-67F1798B7B0C}" type="datetimeFigureOut">
              <a:rPr lang="en-GB" smtClean="0"/>
              <a:t>23/04/2026</a:t>
            </a:fld>
            <a:endParaRPr lang="en-GB"/>
          </a:p>
        </p:txBody>
      </p:sp>
      <p:sp>
        <p:nvSpPr>
          <p:cNvPr id="3" name="Footer Placeholder 2">
            <a:extLst>
              <a:ext uri="{FF2B5EF4-FFF2-40B4-BE49-F238E27FC236}">
                <a16:creationId xmlns:a16="http://schemas.microsoft.com/office/drawing/2014/main" id="{AE19A50A-3E68-98CB-B487-39B64494638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6B3B33E-7DFE-CEF8-0017-E70E4D2708B6}"/>
              </a:ext>
            </a:extLst>
          </p:cNvPr>
          <p:cNvSpPr>
            <a:spLocks noGrp="1"/>
          </p:cNvSpPr>
          <p:nvPr>
            <p:ph type="sldNum" sz="quarter" idx="12"/>
          </p:nvPr>
        </p:nvSpPr>
        <p:spPr/>
        <p:txBody>
          <a:bodyPr/>
          <a:lstStyle/>
          <a:p>
            <a:fld id="{35EE5E77-16CC-4CEC-9C73-24F6D5E08A24}" type="slidenum">
              <a:rPr lang="en-GB" smtClean="0"/>
              <a:t>‹#›</a:t>
            </a:fld>
            <a:endParaRPr lang="en-GB"/>
          </a:p>
        </p:txBody>
      </p:sp>
    </p:spTree>
    <p:extLst>
      <p:ext uri="{BB962C8B-B14F-4D97-AF65-F5344CB8AC3E}">
        <p14:creationId xmlns:p14="http://schemas.microsoft.com/office/powerpoint/2010/main" val="31202690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7E723-CF71-7DDB-9B65-8845769088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B4B00A-D15F-F6E0-FF45-36FADF913C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73CF7E-7FAF-86F9-A024-1C975230CC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64C004-374F-1EB0-3D64-44B89A31AA91}"/>
              </a:ext>
            </a:extLst>
          </p:cNvPr>
          <p:cNvSpPr>
            <a:spLocks noGrp="1"/>
          </p:cNvSpPr>
          <p:nvPr>
            <p:ph type="dt" sz="half" idx="10"/>
          </p:nvPr>
        </p:nvSpPr>
        <p:spPr/>
        <p:txBody>
          <a:bodyPr/>
          <a:lstStyle/>
          <a:p>
            <a:fld id="{562A7B0C-65C2-4199-9D62-67F1798B7B0C}" type="datetimeFigureOut">
              <a:rPr lang="en-GB" smtClean="0"/>
              <a:t>23/04/2026</a:t>
            </a:fld>
            <a:endParaRPr lang="en-GB"/>
          </a:p>
        </p:txBody>
      </p:sp>
      <p:sp>
        <p:nvSpPr>
          <p:cNvPr id="6" name="Footer Placeholder 5">
            <a:extLst>
              <a:ext uri="{FF2B5EF4-FFF2-40B4-BE49-F238E27FC236}">
                <a16:creationId xmlns:a16="http://schemas.microsoft.com/office/drawing/2014/main" id="{0CCCA302-7460-D489-79FC-9E67F281CD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B526D2-8E94-619B-1F72-424EDFF76E38}"/>
              </a:ext>
            </a:extLst>
          </p:cNvPr>
          <p:cNvSpPr>
            <a:spLocks noGrp="1"/>
          </p:cNvSpPr>
          <p:nvPr>
            <p:ph type="sldNum" sz="quarter" idx="12"/>
          </p:nvPr>
        </p:nvSpPr>
        <p:spPr/>
        <p:txBody>
          <a:bodyPr/>
          <a:lstStyle/>
          <a:p>
            <a:fld id="{35EE5E77-16CC-4CEC-9C73-24F6D5E08A24}" type="slidenum">
              <a:rPr lang="en-GB" smtClean="0"/>
              <a:t>‹#›</a:t>
            </a:fld>
            <a:endParaRPr lang="en-GB"/>
          </a:p>
        </p:txBody>
      </p:sp>
    </p:spTree>
    <p:extLst>
      <p:ext uri="{BB962C8B-B14F-4D97-AF65-F5344CB8AC3E}">
        <p14:creationId xmlns:p14="http://schemas.microsoft.com/office/powerpoint/2010/main" val="9699859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1042A-23D3-4C2F-FC8E-397790BAF6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376C70A-2349-2691-759A-72308D3F7D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1FE4D6-1AFA-BEBE-8996-EE16CCA727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09A36B-0F12-FA12-69AE-5977EF4E99C9}"/>
              </a:ext>
            </a:extLst>
          </p:cNvPr>
          <p:cNvSpPr>
            <a:spLocks noGrp="1"/>
          </p:cNvSpPr>
          <p:nvPr>
            <p:ph type="dt" sz="half" idx="10"/>
          </p:nvPr>
        </p:nvSpPr>
        <p:spPr/>
        <p:txBody>
          <a:bodyPr/>
          <a:lstStyle/>
          <a:p>
            <a:fld id="{562A7B0C-65C2-4199-9D62-67F1798B7B0C}" type="datetimeFigureOut">
              <a:rPr lang="en-GB" smtClean="0"/>
              <a:t>23/04/2026</a:t>
            </a:fld>
            <a:endParaRPr lang="en-GB"/>
          </a:p>
        </p:txBody>
      </p:sp>
      <p:sp>
        <p:nvSpPr>
          <p:cNvPr id="6" name="Footer Placeholder 5">
            <a:extLst>
              <a:ext uri="{FF2B5EF4-FFF2-40B4-BE49-F238E27FC236}">
                <a16:creationId xmlns:a16="http://schemas.microsoft.com/office/drawing/2014/main" id="{FBDA2A33-03C7-7655-C9C9-9DBD843424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166BD2-5F2F-C45F-9DFC-6AC5DAB16F84}"/>
              </a:ext>
            </a:extLst>
          </p:cNvPr>
          <p:cNvSpPr>
            <a:spLocks noGrp="1"/>
          </p:cNvSpPr>
          <p:nvPr>
            <p:ph type="sldNum" sz="quarter" idx="12"/>
          </p:nvPr>
        </p:nvSpPr>
        <p:spPr/>
        <p:txBody>
          <a:bodyPr/>
          <a:lstStyle/>
          <a:p>
            <a:fld id="{35EE5E77-16CC-4CEC-9C73-24F6D5E08A24}" type="slidenum">
              <a:rPr lang="en-GB" smtClean="0"/>
              <a:t>‹#›</a:t>
            </a:fld>
            <a:endParaRPr lang="en-GB"/>
          </a:p>
        </p:txBody>
      </p:sp>
    </p:spTree>
    <p:extLst>
      <p:ext uri="{BB962C8B-B14F-4D97-AF65-F5344CB8AC3E}">
        <p14:creationId xmlns:p14="http://schemas.microsoft.com/office/powerpoint/2010/main" val="1531923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7FBDC-8AF7-3281-8310-5E64CD8C96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2A4D3D-EB08-F7AE-770D-09FEA3E84D5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A248D3-6EE6-7857-409A-9B88922812DF}"/>
              </a:ext>
            </a:extLst>
          </p:cNvPr>
          <p:cNvSpPr>
            <a:spLocks noGrp="1"/>
          </p:cNvSpPr>
          <p:nvPr>
            <p:ph type="dt" sz="half" idx="10"/>
          </p:nvPr>
        </p:nvSpPr>
        <p:spPr/>
        <p:txBody>
          <a:bodyPr/>
          <a:lstStyle/>
          <a:p>
            <a:fld id="{562A7B0C-65C2-4199-9D62-67F1798B7B0C}" type="datetimeFigureOut">
              <a:rPr lang="en-GB" smtClean="0"/>
              <a:t>23/04/2026</a:t>
            </a:fld>
            <a:endParaRPr lang="en-GB"/>
          </a:p>
        </p:txBody>
      </p:sp>
      <p:sp>
        <p:nvSpPr>
          <p:cNvPr id="5" name="Footer Placeholder 4">
            <a:extLst>
              <a:ext uri="{FF2B5EF4-FFF2-40B4-BE49-F238E27FC236}">
                <a16:creationId xmlns:a16="http://schemas.microsoft.com/office/drawing/2014/main" id="{A9906A3A-F30E-5470-50A9-3FA25000D5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DE70A8-E888-7611-7F5C-D34760516581}"/>
              </a:ext>
            </a:extLst>
          </p:cNvPr>
          <p:cNvSpPr>
            <a:spLocks noGrp="1"/>
          </p:cNvSpPr>
          <p:nvPr>
            <p:ph type="sldNum" sz="quarter" idx="12"/>
          </p:nvPr>
        </p:nvSpPr>
        <p:spPr/>
        <p:txBody>
          <a:bodyPr/>
          <a:lstStyle/>
          <a:p>
            <a:fld id="{35EE5E77-16CC-4CEC-9C73-24F6D5E08A24}" type="slidenum">
              <a:rPr lang="en-GB" smtClean="0"/>
              <a:t>‹#›</a:t>
            </a:fld>
            <a:endParaRPr lang="en-GB"/>
          </a:p>
        </p:txBody>
      </p:sp>
    </p:spTree>
    <p:extLst>
      <p:ext uri="{BB962C8B-B14F-4D97-AF65-F5344CB8AC3E}">
        <p14:creationId xmlns:p14="http://schemas.microsoft.com/office/powerpoint/2010/main" val="4253863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D6BF3E-B00A-6738-96A4-0B55AFFBFF8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A00A6B-1B99-58BD-167E-072D15C38A4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46D96C-A50E-597D-612D-38BC533D486F}"/>
              </a:ext>
            </a:extLst>
          </p:cNvPr>
          <p:cNvSpPr>
            <a:spLocks noGrp="1"/>
          </p:cNvSpPr>
          <p:nvPr>
            <p:ph type="dt" sz="half" idx="10"/>
          </p:nvPr>
        </p:nvSpPr>
        <p:spPr/>
        <p:txBody>
          <a:bodyPr/>
          <a:lstStyle/>
          <a:p>
            <a:fld id="{562A7B0C-65C2-4199-9D62-67F1798B7B0C}" type="datetimeFigureOut">
              <a:rPr lang="en-GB" smtClean="0"/>
              <a:t>23/04/2026</a:t>
            </a:fld>
            <a:endParaRPr lang="en-GB"/>
          </a:p>
        </p:txBody>
      </p:sp>
      <p:sp>
        <p:nvSpPr>
          <p:cNvPr id="5" name="Footer Placeholder 4">
            <a:extLst>
              <a:ext uri="{FF2B5EF4-FFF2-40B4-BE49-F238E27FC236}">
                <a16:creationId xmlns:a16="http://schemas.microsoft.com/office/drawing/2014/main" id="{1EAC1456-884E-4ADB-DD2B-008941C16B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F571F7-C4F9-36FC-AF30-F045653D5A97}"/>
              </a:ext>
            </a:extLst>
          </p:cNvPr>
          <p:cNvSpPr>
            <a:spLocks noGrp="1"/>
          </p:cNvSpPr>
          <p:nvPr>
            <p:ph type="sldNum" sz="quarter" idx="12"/>
          </p:nvPr>
        </p:nvSpPr>
        <p:spPr/>
        <p:txBody>
          <a:bodyPr/>
          <a:lstStyle/>
          <a:p>
            <a:fld id="{35EE5E77-16CC-4CEC-9C73-24F6D5E08A24}" type="slidenum">
              <a:rPr lang="en-GB" smtClean="0"/>
              <a:t>‹#›</a:t>
            </a:fld>
            <a:endParaRPr lang="en-GB"/>
          </a:p>
        </p:txBody>
      </p:sp>
    </p:spTree>
    <p:extLst>
      <p:ext uri="{BB962C8B-B14F-4D97-AF65-F5344CB8AC3E}">
        <p14:creationId xmlns:p14="http://schemas.microsoft.com/office/powerpoint/2010/main" val="1418203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89678-777A-9316-11AF-4D90E7C2981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492ED5-CFCB-179E-0335-CF2E939158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271773B-3914-74B7-753A-36C59C158A68}"/>
              </a:ext>
            </a:extLst>
          </p:cNvPr>
          <p:cNvSpPr>
            <a:spLocks noGrp="1"/>
          </p:cNvSpPr>
          <p:nvPr>
            <p:ph type="dt" sz="half" idx="10"/>
          </p:nvPr>
        </p:nvSpPr>
        <p:spPr/>
        <p:txBody>
          <a:bodyPr/>
          <a:lstStyle/>
          <a:p>
            <a:fld id="{277F73D7-7283-4291-9244-B87A2A738C5E}" type="datetimeFigureOut">
              <a:rPr lang="en-GB" smtClean="0"/>
              <a:t>23/04/2026</a:t>
            </a:fld>
            <a:endParaRPr lang="en-GB"/>
          </a:p>
        </p:txBody>
      </p:sp>
      <p:sp>
        <p:nvSpPr>
          <p:cNvPr id="5" name="Footer Placeholder 4">
            <a:extLst>
              <a:ext uri="{FF2B5EF4-FFF2-40B4-BE49-F238E27FC236}">
                <a16:creationId xmlns:a16="http://schemas.microsoft.com/office/drawing/2014/main" id="{19B75764-CE97-6D69-E25A-BE08513B63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01267A-3B69-168A-BEE4-DF3EE9F1FB8C}"/>
              </a:ext>
            </a:extLst>
          </p:cNvPr>
          <p:cNvSpPr>
            <a:spLocks noGrp="1"/>
          </p:cNvSpPr>
          <p:nvPr>
            <p:ph type="sldNum" sz="quarter" idx="12"/>
          </p:nvPr>
        </p:nvSpPr>
        <p:spPr/>
        <p:txBody>
          <a:bodyPr/>
          <a:lstStyle/>
          <a:p>
            <a:fld id="{058EDE2D-8C34-426A-A5BF-9FBE63B3A06B}" type="slidenum">
              <a:rPr lang="en-GB" smtClean="0"/>
              <a:t>‹#›</a:t>
            </a:fld>
            <a:endParaRPr lang="en-GB"/>
          </a:p>
        </p:txBody>
      </p:sp>
    </p:spTree>
    <p:extLst>
      <p:ext uri="{BB962C8B-B14F-4D97-AF65-F5344CB8AC3E}">
        <p14:creationId xmlns:p14="http://schemas.microsoft.com/office/powerpoint/2010/main" val="19899532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70F62-BCB5-73DA-FC3A-556F0A8F03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9C399C-7D0B-83A5-D0A1-FFE43B74E6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CFAA9A-EFE0-DADC-5FAE-E858BA14FF8B}"/>
              </a:ext>
            </a:extLst>
          </p:cNvPr>
          <p:cNvSpPr>
            <a:spLocks noGrp="1"/>
          </p:cNvSpPr>
          <p:nvPr>
            <p:ph type="dt" sz="half" idx="10"/>
          </p:nvPr>
        </p:nvSpPr>
        <p:spPr/>
        <p:txBody>
          <a:bodyPr/>
          <a:lstStyle/>
          <a:p>
            <a:fld id="{277F73D7-7283-4291-9244-B87A2A738C5E}" type="datetimeFigureOut">
              <a:rPr lang="en-GB" smtClean="0"/>
              <a:t>23/04/2026</a:t>
            </a:fld>
            <a:endParaRPr lang="en-GB"/>
          </a:p>
        </p:txBody>
      </p:sp>
      <p:sp>
        <p:nvSpPr>
          <p:cNvPr id="5" name="Footer Placeholder 4">
            <a:extLst>
              <a:ext uri="{FF2B5EF4-FFF2-40B4-BE49-F238E27FC236}">
                <a16:creationId xmlns:a16="http://schemas.microsoft.com/office/drawing/2014/main" id="{8DA8EBCB-349D-9A04-8957-1C91AF1659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E216F2-110E-24CA-7C92-F971B0F405F8}"/>
              </a:ext>
            </a:extLst>
          </p:cNvPr>
          <p:cNvSpPr>
            <a:spLocks noGrp="1"/>
          </p:cNvSpPr>
          <p:nvPr>
            <p:ph type="sldNum" sz="quarter" idx="12"/>
          </p:nvPr>
        </p:nvSpPr>
        <p:spPr/>
        <p:txBody>
          <a:bodyPr/>
          <a:lstStyle/>
          <a:p>
            <a:fld id="{058EDE2D-8C34-426A-A5BF-9FBE63B3A06B}" type="slidenum">
              <a:rPr lang="en-GB" smtClean="0"/>
              <a:t>‹#›</a:t>
            </a:fld>
            <a:endParaRPr lang="en-GB"/>
          </a:p>
        </p:txBody>
      </p:sp>
    </p:spTree>
    <p:extLst>
      <p:ext uri="{BB962C8B-B14F-4D97-AF65-F5344CB8AC3E}">
        <p14:creationId xmlns:p14="http://schemas.microsoft.com/office/powerpoint/2010/main" val="1620963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D181A-ED19-A91B-850D-AF9CAA9ADC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AF1C1E5-2831-6142-5CCE-6DF6C3F9BB8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7EEA12-AD99-F5AF-FE25-4046A4D7DAFA}"/>
              </a:ext>
            </a:extLst>
          </p:cNvPr>
          <p:cNvSpPr>
            <a:spLocks noGrp="1"/>
          </p:cNvSpPr>
          <p:nvPr>
            <p:ph type="dt" sz="half" idx="10"/>
          </p:nvPr>
        </p:nvSpPr>
        <p:spPr/>
        <p:txBody>
          <a:bodyPr/>
          <a:lstStyle/>
          <a:p>
            <a:fld id="{277F73D7-7283-4291-9244-B87A2A738C5E}" type="datetimeFigureOut">
              <a:rPr lang="en-GB" smtClean="0"/>
              <a:t>23/04/2026</a:t>
            </a:fld>
            <a:endParaRPr lang="en-GB"/>
          </a:p>
        </p:txBody>
      </p:sp>
      <p:sp>
        <p:nvSpPr>
          <p:cNvPr id="5" name="Footer Placeholder 4">
            <a:extLst>
              <a:ext uri="{FF2B5EF4-FFF2-40B4-BE49-F238E27FC236}">
                <a16:creationId xmlns:a16="http://schemas.microsoft.com/office/drawing/2014/main" id="{AC01E482-DF3F-8494-F748-85783DAE51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199A06-3D40-DAB6-1580-8F383A63A068}"/>
              </a:ext>
            </a:extLst>
          </p:cNvPr>
          <p:cNvSpPr>
            <a:spLocks noGrp="1"/>
          </p:cNvSpPr>
          <p:nvPr>
            <p:ph type="sldNum" sz="quarter" idx="12"/>
          </p:nvPr>
        </p:nvSpPr>
        <p:spPr/>
        <p:txBody>
          <a:bodyPr/>
          <a:lstStyle/>
          <a:p>
            <a:fld id="{058EDE2D-8C34-426A-A5BF-9FBE63B3A06B}" type="slidenum">
              <a:rPr lang="en-GB" smtClean="0"/>
              <a:t>‹#›</a:t>
            </a:fld>
            <a:endParaRPr lang="en-GB"/>
          </a:p>
        </p:txBody>
      </p:sp>
    </p:spTree>
    <p:extLst>
      <p:ext uri="{BB962C8B-B14F-4D97-AF65-F5344CB8AC3E}">
        <p14:creationId xmlns:p14="http://schemas.microsoft.com/office/powerpoint/2010/main" val="20492507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58794-73C2-4077-BC07-302153297D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C0ED5C-2205-CC48-3E80-EE86364F0B5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7FA1A0E-8A95-42BA-C37B-EF0B6243DDD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196EDDD-E937-DE7B-7DF8-BD079BF3CAF2}"/>
              </a:ext>
            </a:extLst>
          </p:cNvPr>
          <p:cNvSpPr>
            <a:spLocks noGrp="1"/>
          </p:cNvSpPr>
          <p:nvPr>
            <p:ph type="dt" sz="half" idx="10"/>
          </p:nvPr>
        </p:nvSpPr>
        <p:spPr/>
        <p:txBody>
          <a:bodyPr/>
          <a:lstStyle/>
          <a:p>
            <a:fld id="{277F73D7-7283-4291-9244-B87A2A738C5E}" type="datetimeFigureOut">
              <a:rPr lang="en-GB" smtClean="0"/>
              <a:t>23/04/2026</a:t>
            </a:fld>
            <a:endParaRPr lang="en-GB"/>
          </a:p>
        </p:txBody>
      </p:sp>
      <p:sp>
        <p:nvSpPr>
          <p:cNvPr id="6" name="Footer Placeholder 5">
            <a:extLst>
              <a:ext uri="{FF2B5EF4-FFF2-40B4-BE49-F238E27FC236}">
                <a16:creationId xmlns:a16="http://schemas.microsoft.com/office/drawing/2014/main" id="{0426C8B5-B843-31B8-0795-99D6F1C957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430C08-F6D4-82FF-6207-3D618F2FE08D}"/>
              </a:ext>
            </a:extLst>
          </p:cNvPr>
          <p:cNvSpPr>
            <a:spLocks noGrp="1"/>
          </p:cNvSpPr>
          <p:nvPr>
            <p:ph type="sldNum" sz="quarter" idx="12"/>
          </p:nvPr>
        </p:nvSpPr>
        <p:spPr/>
        <p:txBody>
          <a:bodyPr/>
          <a:lstStyle/>
          <a:p>
            <a:fld id="{058EDE2D-8C34-426A-A5BF-9FBE63B3A06B}" type="slidenum">
              <a:rPr lang="en-GB" smtClean="0"/>
              <a:t>‹#›</a:t>
            </a:fld>
            <a:endParaRPr lang="en-GB"/>
          </a:p>
        </p:txBody>
      </p:sp>
    </p:spTree>
    <p:extLst>
      <p:ext uri="{BB962C8B-B14F-4D97-AF65-F5344CB8AC3E}">
        <p14:creationId xmlns:p14="http://schemas.microsoft.com/office/powerpoint/2010/main" val="38722919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F8854-F9FA-5689-1D42-E01003B8CF3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2040E3-9B87-98A8-65A5-9668B97E85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DF6C13-FB76-4C5C-8EEF-DFC06D58209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F3FF0BE-2284-DA25-A76A-6AB3B8BFED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922F4DA-6D46-7068-8D7A-3F8BA526E2F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A254FC1-6BD3-8EFF-1B71-A4E9076397EF}"/>
              </a:ext>
            </a:extLst>
          </p:cNvPr>
          <p:cNvSpPr>
            <a:spLocks noGrp="1"/>
          </p:cNvSpPr>
          <p:nvPr>
            <p:ph type="dt" sz="half" idx="10"/>
          </p:nvPr>
        </p:nvSpPr>
        <p:spPr/>
        <p:txBody>
          <a:bodyPr/>
          <a:lstStyle/>
          <a:p>
            <a:fld id="{277F73D7-7283-4291-9244-B87A2A738C5E}" type="datetimeFigureOut">
              <a:rPr lang="en-GB" smtClean="0"/>
              <a:t>23/04/2026</a:t>
            </a:fld>
            <a:endParaRPr lang="en-GB"/>
          </a:p>
        </p:txBody>
      </p:sp>
      <p:sp>
        <p:nvSpPr>
          <p:cNvPr id="8" name="Footer Placeholder 7">
            <a:extLst>
              <a:ext uri="{FF2B5EF4-FFF2-40B4-BE49-F238E27FC236}">
                <a16:creationId xmlns:a16="http://schemas.microsoft.com/office/drawing/2014/main" id="{8EAD0A62-3B70-7FB7-02E1-5DE450442C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FEDC93-F928-ED0B-35B1-817559D348C6}"/>
              </a:ext>
            </a:extLst>
          </p:cNvPr>
          <p:cNvSpPr>
            <a:spLocks noGrp="1"/>
          </p:cNvSpPr>
          <p:nvPr>
            <p:ph type="sldNum" sz="quarter" idx="12"/>
          </p:nvPr>
        </p:nvSpPr>
        <p:spPr/>
        <p:txBody>
          <a:bodyPr/>
          <a:lstStyle/>
          <a:p>
            <a:fld id="{058EDE2D-8C34-426A-A5BF-9FBE63B3A06B}" type="slidenum">
              <a:rPr lang="en-GB" smtClean="0"/>
              <a:t>‹#›</a:t>
            </a:fld>
            <a:endParaRPr lang="en-GB"/>
          </a:p>
        </p:txBody>
      </p:sp>
    </p:spTree>
    <p:extLst>
      <p:ext uri="{BB962C8B-B14F-4D97-AF65-F5344CB8AC3E}">
        <p14:creationId xmlns:p14="http://schemas.microsoft.com/office/powerpoint/2010/main" val="9025995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F6FE7-E597-A868-9EC5-CB5E6A9A49C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79B3FB-1F2A-E4C8-4651-3357778FA118}"/>
              </a:ext>
            </a:extLst>
          </p:cNvPr>
          <p:cNvSpPr>
            <a:spLocks noGrp="1"/>
          </p:cNvSpPr>
          <p:nvPr>
            <p:ph type="dt" sz="half" idx="10"/>
          </p:nvPr>
        </p:nvSpPr>
        <p:spPr/>
        <p:txBody>
          <a:bodyPr/>
          <a:lstStyle/>
          <a:p>
            <a:fld id="{277F73D7-7283-4291-9244-B87A2A738C5E}" type="datetimeFigureOut">
              <a:rPr lang="en-GB" smtClean="0"/>
              <a:t>23/04/2026</a:t>
            </a:fld>
            <a:endParaRPr lang="en-GB"/>
          </a:p>
        </p:txBody>
      </p:sp>
      <p:sp>
        <p:nvSpPr>
          <p:cNvPr id="4" name="Footer Placeholder 3">
            <a:extLst>
              <a:ext uri="{FF2B5EF4-FFF2-40B4-BE49-F238E27FC236}">
                <a16:creationId xmlns:a16="http://schemas.microsoft.com/office/drawing/2014/main" id="{1EDE2EA3-EF02-A95E-0464-EB4CA3190B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51B6F1E-3D1C-0C00-3A5B-B124B53AED5B}"/>
              </a:ext>
            </a:extLst>
          </p:cNvPr>
          <p:cNvSpPr>
            <a:spLocks noGrp="1"/>
          </p:cNvSpPr>
          <p:nvPr>
            <p:ph type="sldNum" sz="quarter" idx="12"/>
          </p:nvPr>
        </p:nvSpPr>
        <p:spPr/>
        <p:txBody>
          <a:bodyPr/>
          <a:lstStyle/>
          <a:p>
            <a:fld id="{058EDE2D-8C34-426A-A5BF-9FBE63B3A06B}" type="slidenum">
              <a:rPr lang="en-GB" smtClean="0"/>
              <a:t>‹#›</a:t>
            </a:fld>
            <a:endParaRPr lang="en-GB"/>
          </a:p>
        </p:txBody>
      </p:sp>
    </p:spTree>
    <p:extLst>
      <p:ext uri="{BB962C8B-B14F-4D97-AF65-F5344CB8AC3E}">
        <p14:creationId xmlns:p14="http://schemas.microsoft.com/office/powerpoint/2010/main" val="28817305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1FCB136-BF10-AB14-01CA-BDA9AD3B2915}"/>
              </a:ext>
            </a:extLst>
          </p:cNvPr>
          <p:cNvSpPr>
            <a:spLocks noGrp="1"/>
          </p:cNvSpPr>
          <p:nvPr>
            <p:ph type="dt" sz="half" idx="10"/>
          </p:nvPr>
        </p:nvSpPr>
        <p:spPr/>
        <p:txBody>
          <a:bodyPr/>
          <a:lstStyle/>
          <a:p>
            <a:fld id="{277F73D7-7283-4291-9244-B87A2A738C5E}" type="datetimeFigureOut">
              <a:rPr lang="en-GB" smtClean="0"/>
              <a:t>23/04/2026</a:t>
            </a:fld>
            <a:endParaRPr lang="en-GB"/>
          </a:p>
        </p:txBody>
      </p:sp>
      <p:sp>
        <p:nvSpPr>
          <p:cNvPr id="3" name="Footer Placeholder 2">
            <a:extLst>
              <a:ext uri="{FF2B5EF4-FFF2-40B4-BE49-F238E27FC236}">
                <a16:creationId xmlns:a16="http://schemas.microsoft.com/office/drawing/2014/main" id="{2F3B29A2-DC26-C5EB-9BC2-192A0A80965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C9A734-72C0-004F-5724-85F9A0C598BA}"/>
              </a:ext>
            </a:extLst>
          </p:cNvPr>
          <p:cNvSpPr>
            <a:spLocks noGrp="1"/>
          </p:cNvSpPr>
          <p:nvPr>
            <p:ph type="sldNum" sz="quarter" idx="12"/>
          </p:nvPr>
        </p:nvSpPr>
        <p:spPr/>
        <p:txBody>
          <a:bodyPr/>
          <a:lstStyle/>
          <a:p>
            <a:fld id="{058EDE2D-8C34-426A-A5BF-9FBE63B3A06B}" type="slidenum">
              <a:rPr lang="en-GB" smtClean="0"/>
              <a:t>‹#›</a:t>
            </a:fld>
            <a:endParaRPr lang="en-GB"/>
          </a:p>
        </p:txBody>
      </p:sp>
    </p:spTree>
    <p:extLst>
      <p:ext uri="{BB962C8B-B14F-4D97-AF65-F5344CB8AC3E}">
        <p14:creationId xmlns:p14="http://schemas.microsoft.com/office/powerpoint/2010/main" val="18822897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4AFC4-3517-CD19-C564-D2AB818600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959BE60-7FB2-2D90-2A46-2229104E7A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46F668E-1795-2E25-DF72-CB945E1D3D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1806C0-DD19-7684-72AA-9D71B9DEC18D}"/>
              </a:ext>
            </a:extLst>
          </p:cNvPr>
          <p:cNvSpPr>
            <a:spLocks noGrp="1"/>
          </p:cNvSpPr>
          <p:nvPr>
            <p:ph type="dt" sz="half" idx="10"/>
          </p:nvPr>
        </p:nvSpPr>
        <p:spPr/>
        <p:txBody>
          <a:bodyPr/>
          <a:lstStyle/>
          <a:p>
            <a:fld id="{277F73D7-7283-4291-9244-B87A2A738C5E}" type="datetimeFigureOut">
              <a:rPr lang="en-GB" smtClean="0"/>
              <a:t>23/04/2026</a:t>
            </a:fld>
            <a:endParaRPr lang="en-GB"/>
          </a:p>
        </p:txBody>
      </p:sp>
      <p:sp>
        <p:nvSpPr>
          <p:cNvPr id="6" name="Footer Placeholder 5">
            <a:extLst>
              <a:ext uri="{FF2B5EF4-FFF2-40B4-BE49-F238E27FC236}">
                <a16:creationId xmlns:a16="http://schemas.microsoft.com/office/drawing/2014/main" id="{3C0BD1C3-ECF0-0E7D-E424-C264615651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E33383-3C09-D167-EC5E-C62828E52C58}"/>
              </a:ext>
            </a:extLst>
          </p:cNvPr>
          <p:cNvSpPr>
            <a:spLocks noGrp="1"/>
          </p:cNvSpPr>
          <p:nvPr>
            <p:ph type="sldNum" sz="quarter" idx="12"/>
          </p:nvPr>
        </p:nvSpPr>
        <p:spPr/>
        <p:txBody>
          <a:bodyPr/>
          <a:lstStyle/>
          <a:p>
            <a:fld id="{058EDE2D-8C34-426A-A5BF-9FBE63B3A06B}" type="slidenum">
              <a:rPr lang="en-GB" smtClean="0"/>
              <a:t>‹#›</a:t>
            </a:fld>
            <a:endParaRPr lang="en-GB"/>
          </a:p>
        </p:txBody>
      </p:sp>
    </p:spTree>
    <p:extLst>
      <p:ext uri="{BB962C8B-B14F-4D97-AF65-F5344CB8AC3E}">
        <p14:creationId xmlns:p14="http://schemas.microsoft.com/office/powerpoint/2010/main" val="23199485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8B918-A18F-B297-0742-D664DD3E96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CCCEDEB-77E5-B55E-DA03-F39121C60D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F00017-6FBD-F361-D8C7-D70CF10599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609C3C-B4A5-2F10-56CD-9E4B0ECC4D91}"/>
              </a:ext>
            </a:extLst>
          </p:cNvPr>
          <p:cNvSpPr>
            <a:spLocks noGrp="1"/>
          </p:cNvSpPr>
          <p:nvPr>
            <p:ph type="dt" sz="half" idx="10"/>
          </p:nvPr>
        </p:nvSpPr>
        <p:spPr/>
        <p:txBody>
          <a:bodyPr/>
          <a:lstStyle/>
          <a:p>
            <a:fld id="{277F73D7-7283-4291-9244-B87A2A738C5E}" type="datetimeFigureOut">
              <a:rPr lang="en-GB" smtClean="0"/>
              <a:t>23/04/2026</a:t>
            </a:fld>
            <a:endParaRPr lang="en-GB"/>
          </a:p>
        </p:txBody>
      </p:sp>
      <p:sp>
        <p:nvSpPr>
          <p:cNvPr id="6" name="Footer Placeholder 5">
            <a:extLst>
              <a:ext uri="{FF2B5EF4-FFF2-40B4-BE49-F238E27FC236}">
                <a16:creationId xmlns:a16="http://schemas.microsoft.com/office/drawing/2014/main" id="{47E4CA08-8D10-AF6A-B2F6-592D7532E4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3D4E13-5ED5-5C82-BC35-C8A77C5283A3}"/>
              </a:ext>
            </a:extLst>
          </p:cNvPr>
          <p:cNvSpPr>
            <a:spLocks noGrp="1"/>
          </p:cNvSpPr>
          <p:nvPr>
            <p:ph type="sldNum" sz="quarter" idx="12"/>
          </p:nvPr>
        </p:nvSpPr>
        <p:spPr/>
        <p:txBody>
          <a:bodyPr/>
          <a:lstStyle/>
          <a:p>
            <a:fld id="{058EDE2D-8C34-426A-A5BF-9FBE63B3A06B}" type="slidenum">
              <a:rPr lang="en-GB" smtClean="0"/>
              <a:t>‹#›</a:t>
            </a:fld>
            <a:endParaRPr lang="en-GB"/>
          </a:p>
        </p:txBody>
      </p:sp>
    </p:spTree>
    <p:extLst>
      <p:ext uri="{BB962C8B-B14F-4D97-AF65-F5344CB8AC3E}">
        <p14:creationId xmlns:p14="http://schemas.microsoft.com/office/powerpoint/2010/main" val="6319039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EE7B7-43A5-0709-0ED0-4D75974F86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2AA8B5-09D7-C031-E9C8-4B716A96204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AC17A5-4315-65BB-97A9-8B5120F3AF04}"/>
              </a:ext>
            </a:extLst>
          </p:cNvPr>
          <p:cNvSpPr>
            <a:spLocks noGrp="1"/>
          </p:cNvSpPr>
          <p:nvPr>
            <p:ph type="dt" sz="half" idx="10"/>
          </p:nvPr>
        </p:nvSpPr>
        <p:spPr/>
        <p:txBody>
          <a:bodyPr/>
          <a:lstStyle/>
          <a:p>
            <a:fld id="{277F73D7-7283-4291-9244-B87A2A738C5E}" type="datetimeFigureOut">
              <a:rPr lang="en-GB" smtClean="0"/>
              <a:t>23/04/2026</a:t>
            </a:fld>
            <a:endParaRPr lang="en-GB"/>
          </a:p>
        </p:txBody>
      </p:sp>
      <p:sp>
        <p:nvSpPr>
          <p:cNvPr id="5" name="Footer Placeholder 4">
            <a:extLst>
              <a:ext uri="{FF2B5EF4-FFF2-40B4-BE49-F238E27FC236}">
                <a16:creationId xmlns:a16="http://schemas.microsoft.com/office/drawing/2014/main" id="{26842046-7B24-ED31-108F-9F0423CFC8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1B8157-D9FA-9C6A-0659-F0462FCD39E3}"/>
              </a:ext>
            </a:extLst>
          </p:cNvPr>
          <p:cNvSpPr>
            <a:spLocks noGrp="1"/>
          </p:cNvSpPr>
          <p:nvPr>
            <p:ph type="sldNum" sz="quarter" idx="12"/>
          </p:nvPr>
        </p:nvSpPr>
        <p:spPr/>
        <p:txBody>
          <a:bodyPr/>
          <a:lstStyle/>
          <a:p>
            <a:fld id="{058EDE2D-8C34-426A-A5BF-9FBE63B3A06B}" type="slidenum">
              <a:rPr lang="en-GB" smtClean="0"/>
              <a:t>‹#›</a:t>
            </a:fld>
            <a:endParaRPr lang="en-GB"/>
          </a:p>
        </p:txBody>
      </p:sp>
    </p:spTree>
    <p:extLst>
      <p:ext uri="{BB962C8B-B14F-4D97-AF65-F5344CB8AC3E}">
        <p14:creationId xmlns:p14="http://schemas.microsoft.com/office/powerpoint/2010/main" val="11626827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F88F3D-C727-25F2-1896-A7EED83EE0C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462B7D-C7D7-35BA-5C31-490C8580C5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1B6AEE-3607-D3CE-5B57-AD404241DDF1}"/>
              </a:ext>
            </a:extLst>
          </p:cNvPr>
          <p:cNvSpPr>
            <a:spLocks noGrp="1"/>
          </p:cNvSpPr>
          <p:nvPr>
            <p:ph type="dt" sz="half" idx="10"/>
          </p:nvPr>
        </p:nvSpPr>
        <p:spPr/>
        <p:txBody>
          <a:bodyPr/>
          <a:lstStyle/>
          <a:p>
            <a:fld id="{277F73D7-7283-4291-9244-B87A2A738C5E}" type="datetimeFigureOut">
              <a:rPr lang="en-GB" smtClean="0"/>
              <a:t>23/04/2026</a:t>
            </a:fld>
            <a:endParaRPr lang="en-GB"/>
          </a:p>
        </p:txBody>
      </p:sp>
      <p:sp>
        <p:nvSpPr>
          <p:cNvPr id="5" name="Footer Placeholder 4">
            <a:extLst>
              <a:ext uri="{FF2B5EF4-FFF2-40B4-BE49-F238E27FC236}">
                <a16:creationId xmlns:a16="http://schemas.microsoft.com/office/drawing/2014/main" id="{C38B4937-A9CA-D31C-02DE-8ACD8FA0CE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9D810E-3B54-9939-A414-409D230034CD}"/>
              </a:ext>
            </a:extLst>
          </p:cNvPr>
          <p:cNvSpPr>
            <a:spLocks noGrp="1"/>
          </p:cNvSpPr>
          <p:nvPr>
            <p:ph type="sldNum" sz="quarter" idx="12"/>
          </p:nvPr>
        </p:nvSpPr>
        <p:spPr/>
        <p:txBody>
          <a:bodyPr/>
          <a:lstStyle/>
          <a:p>
            <a:fld id="{058EDE2D-8C34-426A-A5BF-9FBE63B3A06B}" type="slidenum">
              <a:rPr lang="en-GB" smtClean="0"/>
              <a:t>‹#›</a:t>
            </a:fld>
            <a:endParaRPr lang="en-GB"/>
          </a:p>
        </p:txBody>
      </p:sp>
    </p:spTree>
    <p:extLst>
      <p:ext uri="{BB962C8B-B14F-4D97-AF65-F5344CB8AC3E}">
        <p14:creationId xmlns:p14="http://schemas.microsoft.com/office/powerpoint/2010/main" val="2767907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EE4BF9-378D-1E57-981F-F4BB0DA1F0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656995-42D6-6189-45A2-E0B728885F1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1966DC-C90D-4A3D-F66D-D732CE4381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2A7B0C-65C2-4199-9D62-67F1798B7B0C}" type="datetimeFigureOut">
              <a:rPr lang="en-GB" smtClean="0"/>
              <a:t>23/04/2026</a:t>
            </a:fld>
            <a:endParaRPr lang="en-GB"/>
          </a:p>
        </p:txBody>
      </p:sp>
      <p:sp>
        <p:nvSpPr>
          <p:cNvPr id="5" name="Footer Placeholder 4">
            <a:extLst>
              <a:ext uri="{FF2B5EF4-FFF2-40B4-BE49-F238E27FC236}">
                <a16:creationId xmlns:a16="http://schemas.microsoft.com/office/drawing/2014/main" id="{AF9A5027-ABA0-BA36-7176-026D03DD22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D311E22-2B59-A8B6-5C2A-AC776B0579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EE5E77-16CC-4CEC-9C73-24F6D5E08A24}" type="slidenum">
              <a:rPr lang="en-GB" smtClean="0"/>
              <a:t>‹#›</a:t>
            </a:fld>
            <a:endParaRPr lang="en-GB"/>
          </a:p>
        </p:txBody>
      </p:sp>
    </p:spTree>
    <p:extLst>
      <p:ext uri="{BB962C8B-B14F-4D97-AF65-F5344CB8AC3E}">
        <p14:creationId xmlns:p14="http://schemas.microsoft.com/office/powerpoint/2010/main" val="11678294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197D05-8AB1-366D-7822-ECF6293431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CEC945-3C80-B549-A317-9796F37172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870436-AACD-9A3F-81A6-2AA1E3C8BE5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7F73D7-7283-4291-9244-B87A2A738C5E}" type="datetimeFigureOut">
              <a:rPr lang="en-GB" smtClean="0"/>
              <a:t>23/04/2026</a:t>
            </a:fld>
            <a:endParaRPr lang="en-GB"/>
          </a:p>
        </p:txBody>
      </p:sp>
      <p:sp>
        <p:nvSpPr>
          <p:cNvPr id="5" name="Footer Placeholder 4">
            <a:extLst>
              <a:ext uri="{FF2B5EF4-FFF2-40B4-BE49-F238E27FC236}">
                <a16:creationId xmlns:a16="http://schemas.microsoft.com/office/drawing/2014/main" id="{02B542CB-F289-E7E4-D0B8-46D4C2892E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AD99088-2E3F-815E-9E8E-98F678404D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8EDE2D-8C34-426A-A5BF-9FBE63B3A06B}" type="slidenum">
              <a:rPr lang="en-GB" smtClean="0"/>
              <a:t>‹#›</a:t>
            </a:fld>
            <a:endParaRPr lang="en-GB"/>
          </a:p>
        </p:txBody>
      </p:sp>
    </p:spTree>
    <p:extLst>
      <p:ext uri="{BB962C8B-B14F-4D97-AF65-F5344CB8AC3E}">
        <p14:creationId xmlns:p14="http://schemas.microsoft.com/office/powerpoint/2010/main" val="40409612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6xsvGYIxJok" TargetMode="External"/><Relationship Id="rId2" Type="http://schemas.openxmlformats.org/officeDocument/2006/relationships/hyperlink" Target="https://www.youtube.com/watch?v=V5sw9PghVio" TargetMode="External"/><Relationship Id="rId1" Type="http://schemas.openxmlformats.org/officeDocument/2006/relationships/slideLayout" Target="../slideLayouts/slideLayout2.xml"/><Relationship Id="rId5" Type="http://schemas.openxmlformats.org/officeDocument/2006/relationships/hyperlink" Target="https://www.youtube.com/watch?v=0PObtBRNITI" TargetMode="External"/><Relationship Id="rId4" Type="http://schemas.openxmlformats.org/officeDocument/2006/relationships/hyperlink" Target="https://www.youtube.com/watch?v=t2oOFs4WgI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hyperlink" Target="https://www.google.com/search?q=Analytics&amp;ved=2ahUKEwici__GzYOUAxX4UqQEHbr7DVcQgK4QegYIAQgAEAY" TargetMode="External"/><Relationship Id="rId2" Type="http://schemas.openxmlformats.org/officeDocument/2006/relationships/hyperlink" Target="https://www.google.com/search?q=Analysis&amp;ved=2ahUKEwici__GzYOUAxX4UqQEHbr7DVcQgK4QegYIAQgAEAU"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hyperlink" Target="https://www.google.com/url?sa=i&amp;source=web&amp;rct=j&amp;url=https://www.tableau.com/en-gb/learn/articles/business-intelligence/bi-business-analytics&amp;ved=2ahUKEwikluqiiIKUAxVKUqQEHefzIl4Qy_kOegQIDBAD&amp;opi=89978449&amp;cd&amp;psig=AOvVaw2KDV8AZwhjT3rj2gjEOUYd&amp;ust=1776968130489000" TargetMode="Externa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59669C-36E4-DC3E-1EAB-F7C9D65FAAC4}"/>
              </a:ext>
            </a:extLst>
          </p:cNvPr>
          <p:cNvSpPr>
            <a:spLocks noGrp="1"/>
          </p:cNvSpPr>
          <p:nvPr>
            <p:ph type="ctrTitle"/>
          </p:nvPr>
        </p:nvSpPr>
        <p:spPr>
          <a:xfrm>
            <a:off x="1314824" y="735106"/>
            <a:ext cx="10053763" cy="2928470"/>
          </a:xfrm>
        </p:spPr>
        <p:txBody>
          <a:bodyPr anchor="b">
            <a:normAutofit/>
          </a:bodyPr>
          <a:lstStyle/>
          <a:p>
            <a:pPr algn="l"/>
            <a:r>
              <a:rPr lang="en-US" sz="4800">
                <a:solidFill>
                  <a:srgbClr val="FFFFFF"/>
                </a:solidFill>
                <a:latin typeface="Calibri"/>
                <a:cs typeface="Calibri"/>
              </a:rPr>
              <a:t>Business Analytics (ACHA7005)</a:t>
            </a:r>
            <a:endParaRPr lang="en-US" sz="4800">
              <a:solidFill>
                <a:srgbClr val="FFFFFF"/>
              </a:solidFill>
            </a:endParaRPr>
          </a:p>
        </p:txBody>
      </p:sp>
      <p:sp>
        <p:nvSpPr>
          <p:cNvPr id="3" name="Subtitle 2">
            <a:extLst>
              <a:ext uri="{FF2B5EF4-FFF2-40B4-BE49-F238E27FC236}">
                <a16:creationId xmlns:a16="http://schemas.microsoft.com/office/drawing/2014/main" id="{AAB4C669-52AD-51FA-E2F7-09E578378889}"/>
              </a:ext>
            </a:extLst>
          </p:cNvPr>
          <p:cNvSpPr>
            <a:spLocks noGrp="1"/>
          </p:cNvSpPr>
          <p:nvPr>
            <p:ph type="subTitle" idx="1"/>
          </p:nvPr>
        </p:nvSpPr>
        <p:spPr>
          <a:xfrm>
            <a:off x="1350682" y="4870824"/>
            <a:ext cx="10005951" cy="1458258"/>
          </a:xfrm>
        </p:spPr>
        <p:txBody>
          <a:bodyPr vert="horz" lIns="91440" tIns="45720" rIns="91440" bIns="45720" rtlCol="0" anchor="ctr">
            <a:normAutofit/>
          </a:bodyPr>
          <a:lstStyle/>
          <a:p>
            <a:pPr algn="l"/>
            <a:r>
              <a:rPr lang="en-GB" dirty="0">
                <a:cs typeface="Calibri"/>
              </a:rPr>
              <a:t>Course Outline</a:t>
            </a:r>
            <a:endParaRPr lang="en-US" dirty="0"/>
          </a:p>
          <a:p>
            <a:pPr algn="l"/>
            <a:r>
              <a:rPr lang="en-US">
                <a:cs typeface="Calibri"/>
              </a:rPr>
              <a:t>Overview of Business Analytics</a:t>
            </a:r>
            <a:endParaRPr lang="en-US">
              <a:ea typeface="Calibri"/>
              <a:cs typeface="Calibri"/>
            </a:endParaRPr>
          </a:p>
        </p:txBody>
      </p:sp>
    </p:spTree>
    <p:extLst>
      <p:ext uri="{BB962C8B-B14F-4D97-AF65-F5344CB8AC3E}">
        <p14:creationId xmlns:p14="http://schemas.microsoft.com/office/powerpoint/2010/main" val="8260332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and black list with black text&#10;&#10;AI-generated content may be incorrect.">
            <a:extLst>
              <a:ext uri="{FF2B5EF4-FFF2-40B4-BE49-F238E27FC236}">
                <a16:creationId xmlns:a16="http://schemas.microsoft.com/office/drawing/2014/main" id="{C426CD61-5FC9-321A-C293-395ACCD9DA56}"/>
              </a:ext>
            </a:extLst>
          </p:cNvPr>
          <p:cNvPicPr>
            <a:picLocks noChangeAspect="1"/>
          </p:cNvPicPr>
          <p:nvPr/>
        </p:nvPicPr>
        <p:blipFill>
          <a:blip r:embed="rId2"/>
          <a:stretch>
            <a:fillRect/>
          </a:stretch>
        </p:blipFill>
        <p:spPr>
          <a:xfrm>
            <a:off x="457200" y="539114"/>
            <a:ext cx="11277600" cy="5779771"/>
          </a:xfrm>
          <a:prstGeom prst="rect">
            <a:avLst/>
          </a:prstGeom>
        </p:spPr>
      </p:pic>
    </p:spTree>
    <p:extLst>
      <p:ext uri="{BB962C8B-B14F-4D97-AF65-F5344CB8AC3E}">
        <p14:creationId xmlns:p14="http://schemas.microsoft.com/office/powerpoint/2010/main" val="1201224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8979F-E09C-9755-02CA-74159B5285AE}"/>
              </a:ext>
            </a:extLst>
          </p:cNvPr>
          <p:cNvSpPr>
            <a:spLocks noGrp="1"/>
          </p:cNvSpPr>
          <p:nvPr>
            <p:ph type="title"/>
          </p:nvPr>
        </p:nvSpPr>
        <p:spPr/>
        <p:txBody>
          <a:bodyPr>
            <a:normAutofit/>
          </a:bodyPr>
          <a:lstStyle/>
          <a:p>
            <a:pPr algn="ctr"/>
            <a:r>
              <a:rPr lang="en-US" sz="5400">
                <a:latin typeface="Calibri"/>
                <a:ea typeface="Calibri"/>
                <a:cs typeface="Calibri"/>
              </a:rPr>
              <a:t>Learning Objectives</a:t>
            </a:r>
            <a:endParaRPr lang="en-US" sz="5400">
              <a:ea typeface="Calibri Light"/>
              <a:cs typeface="Calibri Light"/>
            </a:endParaRPr>
          </a:p>
        </p:txBody>
      </p:sp>
      <p:sp>
        <p:nvSpPr>
          <p:cNvPr id="3" name="Content Placeholder 2">
            <a:extLst>
              <a:ext uri="{FF2B5EF4-FFF2-40B4-BE49-F238E27FC236}">
                <a16:creationId xmlns:a16="http://schemas.microsoft.com/office/drawing/2014/main" id="{31231EDE-AA97-72EE-F279-17D5E3C0410D}"/>
              </a:ext>
            </a:extLst>
          </p:cNvPr>
          <p:cNvSpPr>
            <a:spLocks noGrp="1"/>
          </p:cNvSpPr>
          <p:nvPr>
            <p:ph idx="1"/>
          </p:nvPr>
        </p:nvSpPr>
        <p:spPr/>
        <p:txBody>
          <a:bodyPr vert="horz" lIns="91440" tIns="45720" rIns="91440" bIns="45720" rtlCol="0" anchor="t">
            <a:normAutofit/>
          </a:bodyPr>
          <a:lstStyle/>
          <a:p>
            <a:pPr marL="0" indent="0">
              <a:buNone/>
            </a:pPr>
            <a:endParaRPr lang="en-US" dirty="0">
              <a:ea typeface="+mn-lt"/>
              <a:cs typeface="+mn-lt"/>
            </a:endParaRPr>
          </a:p>
          <a:p>
            <a:pPr marL="514350" indent="-514350">
              <a:buAutoNum type="arabicPeriod"/>
            </a:pPr>
            <a:r>
              <a:rPr lang="en-US" dirty="0">
                <a:ea typeface="+mn-lt"/>
                <a:cs typeface="+mn-lt"/>
              </a:rPr>
              <a:t>Understand the need for computerized support of </a:t>
            </a:r>
            <a:r>
              <a:rPr lang="en-US">
                <a:ea typeface="+mn-lt"/>
                <a:cs typeface="+mn-lt"/>
              </a:rPr>
              <a:t>business decision</a:t>
            </a:r>
            <a:r>
              <a:rPr lang="en-US" dirty="0">
                <a:ea typeface="+mn-lt"/>
                <a:cs typeface="+mn-lt"/>
              </a:rPr>
              <a:t> making</a:t>
            </a:r>
          </a:p>
          <a:p>
            <a:pPr marL="514350" indent="-514350">
              <a:buAutoNum type="arabicPeriod"/>
            </a:pPr>
            <a:r>
              <a:rPr lang="en-US" dirty="0">
                <a:ea typeface="+mn-lt"/>
                <a:cs typeface="+mn-lt"/>
              </a:rPr>
              <a:t>Recognize the evolution of such computerized support to the current state—analytics/data </a:t>
            </a:r>
            <a:r>
              <a:rPr lang="en-US">
                <a:ea typeface="+mn-lt"/>
                <a:cs typeface="+mn-lt"/>
              </a:rPr>
              <a:t>science</a:t>
            </a:r>
            <a:endParaRPr lang="en-US" dirty="0">
              <a:ea typeface="+mn-lt"/>
              <a:cs typeface="+mn-lt"/>
            </a:endParaRPr>
          </a:p>
          <a:p>
            <a:pPr marL="514350" indent="-514350">
              <a:buAutoNum type="arabicPeriod"/>
            </a:pPr>
            <a:r>
              <a:rPr lang="en-US" dirty="0">
                <a:ea typeface="+mn-lt"/>
                <a:cs typeface="+mn-lt"/>
              </a:rPr>
              <a:t>Understand the various types of business analytics, and see selected applications</a:t>
            </a:r>
          </a:p>
          <a:p>
            <a:pPr marL="514350" indent="-514350">
              <a:buAutoNum type="arabicPeriod"/>
            </a:pPr>
            <a:r>
              <a:rPr lang="en-US" dirty="0">
                <a:ea typeface="+mn-lt"/>
                <a:cs typeface="+mn-lt"/>
              </a:rPr>
              <a:t>Understand the analytics ecosystem to identify various key players and career opportunities</a:t>
            </a:r>
            <a:endParaRPr lang="en-US">
              <a:ea typeface="Calibri"/>
              <a:cs typeface="Calibri"/>
            </a:endParaRPr>
          </a:p>
          <a:p>
            <a:pPr>
              <a:buAutoNum type="arabicPeriod"/>
            </a:pPr>
            <a:endParaRPr lang="en-US" dirty="0">
              <a:ea typeface="Calibri"/>
              <a:cs typeface="Calibri"/>
            </a:endParaRPr>
          </a:p>
        </p:txBody>
      </p:sp>
    </p:spTree>
    <p:extLst>
      <p:ext uri="{BB962C8B-B14F-4D97-AF65-F5344CB8AC3E}">
        <p14:creationId xmlns:p14="http://schemas.microsoft.com/office/powerpoint/2010/main" val="8677884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CB97A-FEE0-5525-578B-CE82F59BF912}"/>
              </a:ext>
            </a:extLst>
          </p:cNvPr>
          <p:cNvSpPr>
            <a:spLocks noGrp="1"/>
          </p:cNvSpPr>
          <p:nvPr>
            <p:ph type="title"/>
          </p:nvPr>
        </p:nvSpPr>
        <p:spPr/>
        <p:txBody>
          <a:bodyPr/>
          <a:lstStyle/>
          <a:p>
            <a:r>
              <a:rPr lang="en-US">
                <a:ea typeface="Calibri Light"/>
                <a:cs typeface="Calibri Light"/>
              </a:rPr>
              <a:t>Video</a:t>
            </a:r>
            <a:endParaRPr lang="en-US"/>
          </a:p>
        </p:txBody>
      </p:sp>
      <p:sp>
        <p:nvSpPr>
          <p:cNvPr id="3" name="Content Placeholder 2">
            <a:extLst>
              <a:ext uri="{FF2B5EF4-FFF2-40B4-BE49-F238E27FC236}">
                <a16:creationId xmlns:a16="http://schemas.microsoft.com/office/drawing/2014/main" id="{6F1C1943-FC75-9204-9467-720909ACB826}"/>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Business Analytics Explained | Business Analytics in 3-Minutes | Business Analytics | </a:t>
            </a:r>
            <a:r>
              <a:rPr lang="en-US" dirty="0" err="1">
                <a:ea typeface="+mn-lt"/>
                <a:cs typeface="+mn-lt"/>
                <a:hlinkClick r:id="rId2"/>
              </a:rPr>
              <a:t>Intellipaat</a:t>
            </a:r>
            <a:endParaRPr lang="en-US" dirty="0">
              <a:ea typeface="+mn-lt"/>
              <a:cs typeface="+mn-lt"/>
              <a:hlinkClick r:id="rId2"/>
            </a:endParaRPr>
          </a:p>
          <a:p>
            <a:r>
              <a:rPr lang="en-US" dirty="0">
                <a:ea typeface="+mn-lt"/>
                <a:cs typeface="+mn-lt"/>
                <a:hlinkClick r:id="rId3"/>
              </a:rPr>
              <a:t>Making data mean more through storytelling | Ben Wellington | TEDxBroadway</a:t>
            </a:r>
          </a:p>
          <a:p>
            <a:r>
              <a:rPr lang="en-US" dirty="0">
                <a:ea typeface="+mn-lt"/>
                <a:cs typeface="+mn-lt"/>
                <a:hlinkClick r:id="rId4"/>
              </a:rPr>
              <a:t>Beyond the Numbers: A Data Analyst Journey | Anna Leach | TEDxPSU</a:t>
            </a:r>
          </a:p>
          <a:p>
            <a:r>
              <a:rPr lang="en-US" dirty="0">
                <a:ea typeface="+mn-lt"/>
                <a:cs typeface="+mn-lt"/>
                <a:hlinkClick r:id="rId5"/>
              </a:rPr>
              <a:t>Beyond the numbers, data analytics for storytelling. | Micky Chhabda | TEDxOCU</a:t>
            </a:r>
            <a:endParaRPr lang="en-US" dirty="0">
              <a:ea typeface="Calibri"/>
              <a:cs typeface="Calibri"/>
            </a:endParaRPr>
          </a:p>
        </p:txBody>
      </p:sp>
    </p:spTree>
    <p:extLst>
      <p:ext uri="{BB962C8B-B14F-4D97-AF65-F5344CB8AC3E}">
        <p14:creationId xmlns:p14="http://schemas.microsoft.com/office/powerpoint/2010/main" val="699481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text on a white background&#10;&#10;Description automatically generated">
            <a:extLst>
              <a:ext uri="{FF2B5EF4-FFF2-40B4-BE49-F238E27FC236}">
                <a16:creationId xmlns:a16="http://schemas.microsoft.com/office/drawing/2014/main" id="{894D2C92-095D-FC16-8378-D3E4B0DF1333}"/>
              </a:ext>
            </a:extLst>
          </p:cNvPr>
          <p:cNvPicPr>
            <a:picLocks noChangeAspect="1"/>
          </p:cNvPicPr>
          <p:nvPr/>
        </p:nvPicPr>
        <p:blipFill>
          <a:blip r:embed="rId2"/>
          <a:stretch>
            <a:fillRect/>
          </a:stretch>
        </p:blipFill>
        <p:spPr>
          <a:xfrm>
            <a:off x="219243" y="307496"/>
            <a:ext cx="11619830" cy="3515850"/>
          </a:xfrm>
          <a:prstGeom prst="rect">
            <a:avLst/>
          </a:prstGeom>
        </p:spPr>
      </p:pic>
      <p:pic>
        <p:nvPicPr>
          <p:cNvPr id="3" name="Picture 2" descr="A white text on a white background&#10;&#10;Description automatically generated">
            <a:extLst>
              <a:ext uri="{FF2B5EF4-FFF2-40B4-BE49-F238E27FC236}">
                <a16:creationId xmlns:a16="http://schemas.microsoft.com/office/drawing/2014/main" id="{8458218E-3422-7AB4-1FED-7199872E71B4}"/>
              </a:ext>
            </a:extLst>
          </p:cNvPr>
          <p:cNvPicPr>
            <a:picLocks noChangeAspect="1"/>
          </p:cNvPicPr>
          <p:nvPr/>
        </p:nvPicPr>
        <p:blipFill>
          <a:blip r:embed="rId3"/>
          <a:stretch>
            <a:fillRect/>
          </a:stretch>
        </p:blipFill>
        <p:spPr>
          <a:xfrm>
            <a:off x="219243" y="4066531"/>
            <a:ext cx="11499514" cy="2307676"/>
          </a:xfrm>
          <a:prstGeom prst="rect">
            <a:avLst/>
          </a:prstGeom>
        </p:spPr>
      </p:pic>
    </p:spTree>
    <p:extLst>
      <p:ext uri="{BB962C8B-B14F-4D97-AF65-F5344CB8AC3E}">
        <p14:creationId xmlns:p14="http://schemas.microsoft.com/office/powerpoint/2010/main" val="18757203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white text on a white background&#10;&#10;Description automatically generated">
            <a:extLst>
              <a:ext uri="{FF2B5EF4-FFF2-40B4-BE49-F238E27FC236}">
                <a16:creationId xmlns:a16="http://schemas.microsoft.com/office/drawing/2014/main" id="{97DBF24B-865E-D0EE-76EC-41746B45CF8C}"/>
              </a:ext>
            </a:extLst>
          </p:cNvPr>
          <p:cNvPicPr>
            <a:picLocks noChangeAspect="1"/>
          </p:cNvPicPr>
          <p:nvPr/>
        </p:nvPicPr>
        <p:blipFill>
          <a:blip r:embed="rId2"/>
          <a:stretch>
            <a:fillRect/>
          </a:stretch>
        </p:blipFill>
        <p:spPr>
          <a:xfrm>
            <a:off x="859348" y="457200"/>
            <a:ext cx="10473303" cy="5943600"/>
          </a:xfrm>
          <a:prstGeom prst="rect">
            <a:avLst/>
          </a:prstGeom>
        </p:spPr>
      </p:pic>
    </p:spTree>
    <p:extLst>
      <p:ext uri="{BB962C8B-B14F-4D97-AF65-F5344CB8AC3E}">
        <p14:creationId xmlns:p14="http://schemas.microsoft.com/office/powerpoint/2010/main" val="3304147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0739541-4E63-16F9-84FF-B2DA0032014A}"/>
              </a:ext>
            </a:extLst>
          </p:cNvPr>
          <p:cNvPicPr>
            <a:picLocks noChangeAspect="1"/>
          </p:cNvPicPr>
          <p:nvPr/>
        </p:nvPicPr>
        <p:blipFill>
          <a:blip r:embed="rId2"/>
          <a:stretch>
            <a:fillRect/>
          </a:stretch>
        </p:blipFill>
        <p:spPr>
          <a:xfrm>
            <a:off x="637504" y="457200"/>
            <a:ext cx="11004997" cy="5943600"/>
          </a:xfrm>
          <a:prstGeom prst="rect">
            <a:avLst/>
          </a:prstGeom>
        </p:spPr>
      </p:pic>
    </p:spTree>
    <p:extLst>
      <p:ext uri="{BB962C8B-B14F-4D97-AF65-F5344CB8AC3E}">
        <p14:creationId xmlns:p14="http://schemas.microsoft.com/office/powerpoint/2010/main" val="8007443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8C1650F-CED1-10DE-C52C-8685257ABC0B}"/>
              </a:ext>
            </a:extLst>
          </p:cNvPr>
          <p:cNvPicPr>
            <a:picLocks noChangeAspect="1"/>
          </p:cNvPicPr>
          <p:nvPr/>
        </p:nvPicPr>
        <p:blipFill>
          <a:blip r:embed="rId2"/>
          <a:stretch>
            <a:fillRect/>
          </a:stretch>
        </p:blipFill>
        <p:spPr>
          <a:xfrm>
            <a:off x="1204148" y="457200"/>
            <a:ext cx="9783704" cy="5943600"/>
          </a:xfrm>
          <a:prstGeom prst="rect">
            <a:avLst/>
          </a:prstGeom>
        </p:spPr>
      </p:pic>
    </p:spTree>
    <p:extLst>
      <p:ext uri="{BB962C8B-B14F-4D97-AF65-F5344CB8AC3E}">
        <p14:creationId xmlns:p14="http://schemas.microsoft.com/office/powerpoint/2010/main" val="953040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6780F60-128C-CD23-8DA0-C51D8C0592E5}"/>
              </a:ext>
            </a:extLst>
          </p:cNvPr>
          <p:cNvPicPr>
            <a:picLocks noChangeAspect="1"/>
          </p:cNvPicPr>
          <p:nvPr/>
        </p:nvPicPr>
        <p:blipFill>
          <a:blip r:embed="rId2"/>
          <a:stretch>
            <a:fillRect/>
          </a:stretch>
        </p:blipFill>
        <p:spPr>
          <a:xfrm>
            <a:off x="585989" y="218941"/>
            <a:ext cx="11114467" cy="6400800"/>
          </a:xfrm>
          <a:prstGeom prst="rect">
            <a:avLst/>
          </a:prstGeom>
        </p:spPr>
      </p:pic>
    </p:spTree>
    <p:extLst>
      <p:ext uri="{BB962C8B-B14F-4D97-AF65-F5344CB8AC3E}">
        <p14:creationId xmlns:p14="http://schemas.microsoft.com/office/powerpoint/2010/main" val="27568040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E4EA49C-E52B-13C5-8B87-978A644F360B}"/>
              </a:ext>
            </a:extLst>
          </p:cNvPr>
          <p:cNvPicPr>
            <a:picLocks noChangeAspect="1"/>
          </p:cNvPicPr>
          <p:nvPr/>
        </p:nvPicPr>
        <p:blipFill>
          <a:blip r:embed="rId2"/>
          <a:stretch>
            <a:fillRect/>
          </a:stretch>
        </p:blipFill>
        <p:spPr>
          <a:xfrm>
            <a:off x="457200" y="792861"/>
            <a:ext cx="11277600" cy="5272278"/>
          </a:xfrm>
          <a:prstGeom prst="rect">
            <a:avLst/>
          </a:prstGeom>
        </p:spPr>
      </p:pic>
    </p:spTree>
    <p:extLst>
      <p:ext uri="{BB962C8B-B14F-4D97-AF65-F5344CB8AC3E}">
        <p14:creationId xmlns:p14="http://schemas.microsoft.com/office/powerpoint/2010/main" val="34073767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background with black text&#10;&#10;Description automatically generated">
            <a:extLst>
              <a:ext uri="{FF2B5EF4-FFF2-40B4-BE49-F238E27FC236}">
                <a16:creationId xmlns:a16="http://schemas.microsoft.com/office/drawing/2014/main" id="{080E863C-CDF7-3A66-E0F8-CCFA529350B1}"/>
              </a:ext>
            </a:extLst>
          </p:cNvPr>
          <p:cNvPicPr>
            <a:picLocks noChangeAspect="1"/>
          </p:cNvPicPr>
          <p:nvPr/>
        </p:nvPicPr>
        <p:blipFill>
          <a:blip r:embed="rId2"/>
          <a:stretch>
            <a:fillRect/>
          </a:stretch>
        </p:blipFill>
        <p:spPr>
          <a:xfrm>
            <a:off x="459997" y="636026"/>
            <a:ext cx="11006354" cy="1643123"/>
          </a:xfrm>
          <a:prstGeom prst="rect">
            <a:avLst/>
          </a:prstGeom>
        </p:spPr>
      </p:pic>
      <p:pic>
        <p:nvPicPr>
          <p:cNvPr id="3" name="Picture 2" descr="A text on a page&#10;&#10;Description automatically generated">
            <a:extLst>
              <a:ext uri="{FF2B5EF4-FFF2-40B4-BE49-F238E27FC236}">
                <a16:creationId xmlns:a16="http://schemas.microsoft.com/office/drawing/2014/main" id="{EAEAB291-81CE-DB13-9134-B15245E16690}"/>
              </a:ext>
            </a:extLst>
          </p:cNvPr>
          <p:cNvPicPr>
            <a:picLocks noChangeAspect="1"/>
          </p:cNvPicPr>
          <p:nvPr/>
        </p:nvPicPr>
        <p:blipFill>
          <a:blip r:embed="rId3"/>
          <a:stretch>
            <a:fillRect/>
          </a:stretch>
        </p:blipFill>
        <p:spPr>
          <a:xfrm>
            <a:off x="404071" y="2364383"/>
            <a:ext cx="11118207" cy="4310371"/>
          </a:xfrm>
          <a:prstGeom prst="rect">
            <a:avLst/>
          </a:prstGeom>
        </p:spPr>
      </p:pic>
    </p:spTree>
    <p:extLst>
      <p:ext uri="{BB962C8B-B14F-4D97-AF65-F5344CB8AC3E}">
        <p14:creationId xmlns:p14="http://schemas.microsoft.com/office/powerpoint/2010/main" val="16430000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white background&#10;&#10;Description automatically generated">
            <a:extLst>
              <a:ext uri="{FF2B5EF4-FFF2-40B4-BE49-F238E27FC236}">
                <a16:creationId xmlns:a16="http://schemas.microsoft.com/office/drawing/2014/main" id="{65B05B06-952F-6CD7-C00C-2A0AA552D6E6}"/>
              </a:ext>
            </a:extLst>
          </p:cNvPr>
          <p:cNvPicPr>
            <a:picLocks noChangeAspect="1"/>
          </p:cNvPicPr>
          <p:nvPr/>
        </p:nvPicPr>
        <p:blipFill>
          <a:blip r:embed="rId2"/>
          <a:stretch>
            <a:fillRect/>
          </a:stretch>
        </p:blipFill>
        <p:spPr>
          <a:xfrm>
            <a:off x="188609" y="135228"/>
            <a:ext cx="11877478" cy="6587544"/>
          </a:xfrm>
          <a:prstGeom prst="rect">
            <a:avLst/>
          </a:prstGeom>
        </p:spPr>
      </p:pic>
    </p:spTree>
    <p:extLst>
      <p:ext uri="{BB962C8B-B14F-4D97-AF65-F5344CB8AC3E}">
        <p14:creationId xmlns:p14="http://schemas.microsoft.com/office/powerpoint/2010/main" val="2957432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F357B8-DFDD-D1CC-4657-92AE5290AC99}"/>
              </a:ext>
            </a:extLst>
          </p:cNvPr>
          <p:cNvSpPr>
            <a:spLocks noGrp="1"/>
          </p:cNvSpPr>
          <p:nvPr>
            <p:ph type="title"/>
          </p:nvPr>
        </p:nvSpPr>
        <p:spPr>
          <a:xfrm>
            <a:off x="6094105" y="802955"/>
            <a:ext cx="4977976" cy="1454051"/>
          </a:xfrm>
        </p:spPr>
        <p:txBody>
          <a:bodyPr>
            <a:normAutofit/>
          </a:bodyPr>
          <a:lstStyle/>
          <a:p>
            <a:r>
              <a:rPr lang="en-US" sz="3300" b="1">
                <a:solidFill>
                  <a:schemeClr val="tx2"/>
                </a:solidFill>
                <a:highlight>
                  <a:srgbClr val="FFFFFF"/>
                </a:highlight>
                <a:latin typeface="Calibri"/>
                <a:ea typeface="Calibri"/>
                <a:cs typeface="Calibri"/>
              </a:rPr>
              <a:t>Role of Data and Analytics in Modern Business Decision-Making</a:t>
            </a:r>
            <a:endParaRPr lang="en-US" sz="3300" b="1">
              <a:solidFill>
                <a:schemeClr val="tx2"/>
              </a:solidFill>
              <a:ea typeface="Calibri Light" panose="020F0302020204030204"/>
              <a:cs typeface="Calibri Light" panose="020F0302020204030204"/>
            </a:endParaRPr>
          </a:p>
        </p:txBody>
      </p:sp>
      <p:pic>
        <p:nvPicPr>
          <p:cNvPr id="7" name="Graphic 6" descr="Statistics">
            <a:extLst>
              <a:ext uri="{FF2B5EF4-FFF2-40B4-BE49-F238E27FC236}">
                <a16:creationId xmlns:a16="http://schemas.microsoft.com/office/drawing/2014/main" id="{A5AE9C14-749C-AB4F-0E5D-00CAE663708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CA783507-2B3B-4924-31A0-5AAA1A2AAEFF}"/>
              </a:ext>
            </a:extLst>
          </p:cNvPr>
          <p:cNvSpPr>
            <a:spLocks noGrp="1"/>
          </p:cNvSpPr>
          <p:nvPr>
            <p:ph idx="1"/>
          </p:nvPr>
        </p:nvSpPr>
        <p:spPr>
          <a:xfrm>
            <a:off x="6090574" y="2421682"/>
            <a:ext cx="5619262" cy="3639289"/>
          </a:xfrm>
        </p:spPr>
        <p:txBody>
          <a:bodyPr vert="horz" lIns="91440" tIns="45720" rIns="91440" bIns="45720" rtlCol="0" anchor="ctr">
            <a:normAutofit/>
          </a:bodyPr>
          <a:lstStyle/>
          <a:p>
            <a:r>
              <a:rPr lang="en-US" sz="2000">
                <a:solidFill>
                  <a:schemeClr val="tx2"/>
                </a:solidFill>
                <a:highlight>
                  <a:srgbClr val="FFFFFF"/>
                </a:highlight>
                <a:ea typeface="+mn-lt"/>
                <a:cs typeface="+mn-lt"/>
              </a:rPr>
              <a:t>Data and analytics play a critical role in modern business decision-making by </a:t>
            </a:r>
            <a:r>
              <a:rPr lang="en-US" sz="2000">
                <a:solidFill>
                  <a:schemeClr val="tx2"/>
                </a:solidFill>
                <a:ea typeface="+mn-lt"/>
                <a:cs typeface="+mn-lt"/>
              </a:rPr>
              <a:t>converting raw data into actionable insights, allowing managers to replace intuition with evidence-based strategies</a:t>
            </a:r>
            <a:r>
              <a:rPr lang="en-US" sz="2000">
                <a:solidFill>
                  <a:schemeClr val="tx2"/>
                </a:solidFill>
                <a:highlight>
                  <a:srgbClr val="FFFFFF"/>
                </a:highlight>
                <a:ea typeface="+mn-lt"/>
                <a:cs typeface="+mn-lt"/>
              </a:rPr>
              <a:t>. </a:t>
            </a:r>
            <a:endParaRPr lang="en-US" sz="2000">
              <a:solidFill>
                <a:schemeClr val="tx2"/>
              </a:solidFill>
              <a:ea typeface="Calibri"/>
              <a:cs typeface="Calibri"/>
            </a:endParaRPr>
          </a:p>
          <a:p>
            <a:r>
              <a:rPr lang="en-US" sz="2000" dirty="0">
                <a:solidFill>
                  <a:schemeClr val="tx2"/>
                </a:solidFill>
                <a:highlight>
                  <a:srgbClr val="FFFFFF"/>
                </a:highlight>
                <a:ea typeface="+mn-lt"/>
                <a:cs typeface="+mn-lt"/>
              </a:rPr>
              <a:t>They improve operational efficiency, boost customer engagement, mitigate risks, and foster competitive advantage by identifying hidden patterns and predicting future trends.</a:t>
            </a:r>
            <a:endParaRPr lang="en-US" sz="2000" dirty="0">
              <a:solidFill>
                <a:schemeClr val="tx2"/>
              </a:solidFill>
              <a:ea typeface="Calibri"/>
              <a:cs typeface="Calibri"/>
            </a:endParaRPr>
          </a:p>
          <a:p>
            <a:pPr marL="0" indent="0">
              <a:buNone/>
            </a:pPr>
            <a:endParaRPr lang="en-US" sz="2000" dirty="0">
              <a:solidFill>
                <a:schemeClr val="tx2"/>
              </a:solidFill>
              <a:ea typeface="Calibri"/>
              <a:cs typeface="Calibri"/>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016865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025337-5FDB-45E5-4A5D-6D5A838DF5D5}"/>
              </a:ext>
            </a:extLst>
          </p:cNvPr>
          <p:cNvSpPr>
            <a:spLocks noGrp="1"/>
          </p:cNvSpPr>
          <p:nvPr>
            <p:ph type="title"/>
          </p:nvPr>
        </p:nvSpPr>
        <p:spPr>
          <a:xfrm>
            <a:off x="841248" y="256032"/>
            <a:ext cx="10506456" cy="1014984"/>
          </a:xfrm>
        </p:spPr>
        <p:txBody>
          <a:bodyPr anchor="b">
            <a:normAutofit/>
          </a:bodyPr>
          <a:lstStyle/>
          <a:p>
            <a:pPr marL="228600" indent="-228600" algn="ctr">
              <a:spcBef>
                <a:spcPts val="1000"/>
              </a:spcBef>
            </a:pPr>
            <a:br>
              <a:rPr lang="en-US" sz="3100" b="1" dirty="0">
                <a:highlight>
                  <a:srgbClr val="FFFFFF"/>
                </a:highlight>
                <a:latin typeface="Calibri"/>
                <a:ea typeface="Calibri"/>
                <a:cs typeface="Calibri"/>
              </a:rPr>
            </a:br>
            <a:r>
              <a:rPr lang="en-US" sz="3100" b="1">
                <a:highlight>
                  <a:srgbClr val="FFFFFF"/>
                </a:highlight>
                <a:latin typeface="Calibri"/>
                <a:ea typeface="Calibri"/>
                <a:cs typeface="Calibri"/>
              </a:rPr>
              <a:t>Key Roles of Data and Analytics in Decision-Making</a:t>
            </a:r>
            <a:endParaRPr lang="en-US" sz="3100">
              <a:latin typeface="Calibri"/>
              <a:ea typeface="Calibri"/>
              <a:cs typeface="Calibri"/>
            </a:endParaRPr>
          </a:p>
          <a:p>
            <a:endParaRPr lang="en-US" sz="3100">
              <a:ea typeface="Calibri Light"/>
              <a:cs typeface="Calibri Light"/>
            </a:endParaRP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D2DECAD-D376-1248-519C-A8D85673A139}"/>
              </a:ext>
            </a:extLst>
          </p:cNvPr>
          <p:cNvGraphicFramePr>
            <a:graphicFrameLocks noGrp="1"/>
          </p:cNvGraphicFramePr>
          <p:nvPr>
            <p:ph idx="1"/>
            <p:extLst>
              <p:ext uri="{D42A27DB-BD31-4B8C-83A1-F6EECF244321}">
                <p14:modId xmlns:p14="http://schemas.microsoft.com/office/powerpoint/2010/main" val="370526018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72091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8844AB0-FEDC-85BD-D854-29AAA5E52938}"/>
              </a:ext>
            </a:extLst>
          </p:cNvPr>
          <p:cNvSpPr>
            <a:spLocks noGrp="1"/>
          </p:cNvSpPr>
          <p:nvPr>
            <p:ph type="title"/>
          </p:nvPr>
        </p:nvSpPr>
        <p:spPr>
          <a:xfrm>
            <a:off x="389916" y="444464"/>
            <a:ext cx="3420305" cy="1906317"/>
          </a:xfrm>
        </p:spPr>
        <p:txBody>
          <a:bodyPr>
            <a:normAutofit/>
          </a:bodyPr>
          <a:lstStyle/>
          <a:p>
            <a:pPr algn="ctr"/>
            <a:r>
              <a:rPr lang="en-US" sz="2800" b="1">
                <a:latin typeface="Segoe UI"/>
                <a:cs typeface="Segoe UI"/>
              </a:rPr>
              <a:t>Decision-making Process in Business</a:t>
            </a:r>
            <a:endParaRPr lang="en-US" sz="2800" b="1">
              <a:latin typeface="Segoe UI"/>
              <a:ea typeface="Calibri Light" panose="020F0302020204030204"/>
              <a:cs typeface="Segoe UI"/>
            </a:endParaRPr>
          </a:p>
        </p:txBody>
      </p:sp>
      <p:pic>
        <p:nvPicPr>
          <p:cNvPr id="5" name="Picture 4" descr="3D spheres connected with a red line">
            <a:extLst>
              <a:ext uri="{FF2B5EF4-FFF2-40B4-BE49-F238E27FC236}">
                <a16:creationId xmlns:a16="http://schemas.microsoft.com/office/drawing/2014/main" id="{9FD1C734-CD0D-7397-D8DC-A80564BF3668}"/>
              </a:ext>
            </a:extLst>
          </p:cNvPr>
          <p:cNvPicPr>
            <a:picLocks noChangeAspect="1"/>
          </p:cNvPicPr>
          <p:nvPr/>
        </p:nvPicPr>
        <p:blipFill>
          <a:blip r:embed="rId2"/>
          <a:srcRect l="11911" r="9614" b="-10"/>
          <a:stretch>
            <a:fillRect/>
          </a:stretch>
        </p:blipFill>
        <p:spPr>
          <a:xfrm>
            <a:off x="20" y="2768743"/>
            <a:ext cx="4278264" cy="4089258"/>
          </a:xfrm>
          <a:prstGeom prst="rect">
            <a:avLst/>
          </a:prstGeom>
        </p:spPr>
      </p:pic>
      <p:sp>
        <p:nvSpPr>
          <p:cNvPr id="11" name="Rectangle 10">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F537BDC4-47C1-8567-8AEC-A05CE061429C}"/>
              </a:ext>
            </a:extLst>
          </p:cNvPr>
          <p:cNvSpPr>
            <a:spLocks noGrp="1"/>
          </p:cNvSpPr>
          <p:nvPr>
            <p:ph idx="1"/>
          </p:nvPr>
        </p:nvSpPr>
        <p:spPr>
          <a:xfrm>
            <a:off x="4418989" y="277903"/>
            <a:ext cx="7531551" cy="6241926"/>
          </a:xfrm>
        </p:spPr>
        <p:txBody>
          <a:bodyPr vert="horz" lIns="91440" tIns="45720" rIns="91440" bIns="45720" rtlCol="0" anchor="ctr">
            <a:normAutofit/>
          </a:bodyPr>
          <a:lstStyle/>
          <a:p>
            <a:r>
              <a:rPr lang="en-US" sz="1600">
                <a:latin typeface="Segoe UI"/>
                <a:cs typeface="Segoe UI"/>
              </a:rPr>
              <a:t>Decision-making is defined as choosing among two or more alternative courses of action to achieve one or more goals.</a:t>
            </a:r>
            <a:endParaRPr lang="en-US" sz="1600">
              <a:ea typeface="Calibri" panose="020F0502020204030204"/>
              <a:cs typeface="Calibri" panose="020F0502020204030204"/>
            </a:endParaRPr>
          </a:p>
          <a:p>
            <a:r>
              <a:rPr lang="en-US" sz="1600">
                <a:latin typeface="Segoe UI"/>
                <a:cs typeface="Segoe UI"/>
              </a:rPr>
              <a:t>According to Simon (1977), managerial decision-making is synonymous with the overall management process.</a:t>
            </a:r>
            <a:endParaRPr lang="en-US" sz="1600" dirty="0">
              <a:ea typeface="Calibri"/>
              <a:cs typeface="Calibri"/>
            </a:endParaRPr>
          </a:p>
          <a:p>
            <a:r>
              <a:rPr lang="en-US" sz="1600">
                <a:latin typeface="Segoe UI"/>
                <a:cs typeface="Segoe UI"/>
              </a:rPr>
              <a:t>Planning is highlighted as a key managerial function that consists of a series of decisions.</a:t>
            </a:r>
            <a:endParaRPr lang="en-US" sz="1600" dirty="0">
              <a:ea typeface="Calibri"/>
              <a:cs typeface="Calibri"/>
            </a:endParaRPr>
          </a:p>
          <a:p>
            <a:r>
              <a:rPr lang="en-US" sz="1600">
                <a:latin typeface="Segoe UI"/>
                <a:cs typeface="Segoe UI"/>
              </a:rPr>
              <a:t>Planning decisions address key questions: </a:t>
            </a:r>
            <a:endParaRPr lang="en-US" sz="1600" dirty="0">
              <a:ea typeface="Calibri"/>
              <a:cs typeface="Calibri"/>
            </a:endParaRPr>
          </a:p>
          <a:p>
            <a:r>
              <a:rPr lang="en-US" sz="1600">
                <a:latin typeface="Segoe UI"/>
                <a:cs typeface="Segoe UI"/>
              </a:rPr>
              <a:t>What should be done?</a:t>
            </a:r>
            <a:endParaRPr lang="en-US" sz="1600" dirty="0">
              <a:ea typeface="Calibri"/>
              <a:cs typeface="Calibri"/>
            </a:endParaRPr>
          </a:p>
          <a:p>
            <a:r>
              <a:rPr lang="en-US" sz="1600">
                <a:latin typeface="Segoe UI"/>
                <a:cs typeface="Segoe UI"/>
              </a:rPr>
              <a:t>When should it be done?</a:t>
            </a:r>
            <a:endParaRPr lang="en-US" sz="1600" dirty="0">
              <a:ea typeface="Calibri"/>
              <a:cs typeface="Calibri"/>
            </a:endParaRPr>
          </a:p>
          <a:p>
            <a:r>
              <a:rPr lang="en-US" sz="1600">
                <a:latin typeface="Segoe UI"/>
                <a:cs typeface="Segoe UI"/>
              </a:rPr>
              <a:t>Where should it be done?</a:t>
            </a:r>
            <a:endParaRPr lang="en-US" sz="1600" dirty="0">
              <a:ea typeface="Calibri"/>
              <a:cs typeface="Calibri"/>
            </a:endParaRPr>
          </a:p>
          <a:p>
            <a:r>
              <a:rPr lang="en-US" sz="1600">
                <a:latin typeface="Segoe UI"/>
                <a:cs typeface="Segoe UI"/>
              </a:rPr>
              <a:t>Why should it be done?</a:t>
            </a:r>
            <a:endParaRPr lang="en-US" sz="1600" dirty="0">
              <a:ea typeface="Calibri"/>
              <a:cs typeface="Calibri"/>
            </a:endParaRPr>
          </a:p>
          <a:p>
            <a:r>
              <a:rPr lang="en-US" sz="1600">
                <a:latin typeface="Segoe UI"/>
                <a:cs typeface="Segoe UI"/>
              </a:rPr>
              <a:t>How should it be done?</a:t>
            </a:r>
            <a:endParaRPr lang="en-US" sz="1600" dirty="0">
              <a:ea typeface="Calibri"/>
              <a:cs typeface="Calibri"/>
            </a:endParaRPr>
          </a:p>
          <a:p>
            <a:r>
              <a:rPr lang="en-US" sz="1600">
                <a:latin typeface="Segoe UI"/>
                <a:cs typeface="Segoe UI"/>
              </a:rPr>
              <a:t>By whom should it be done?</a:t>
            </a:r>
            <a:endParaRPr lang="en-US" sz="1600" dirty="0">
              <a:ea typeface="Calibri"/>
              <a:cs typeface="Calibri"/>
            </a:endParaRPr>
          </a:p>
          <a:p>
            <a:r>
              <a:rPr lang="en-US" sz="1600">
                <a:latin typeface="Segoe UI"/>
                <a:cs typeface="Segoe UI"/>
              </a:rPr>
              <a:t>Managers set goals through planning, which inherently involves decision-making.</a:t>
            </a:r>
            <a:endParaRPr lang="en-US" sz="1600" dirty="0">
              <a:ea typeface="Calibri"/>
              <a:cs typeface="Calibri"/>
            </a:endParaRPr>
          </a:p>
          <a:p>
            <a:r>
              <a:rPr lang="en-US" sz="1600" dirty="0">
                <a:latin typeface="Segoe UI"/>
                <a:cs typeface="Segoe UI"/>
              </a:rPr>
              <a:t>Other managerial functions—such as organizing, leading and controlling—also require decision-making.</a:t>
            </a:r>
            <a:endParaRPr lang="en-US" sz="1600" dirty="0">
              <a:ea typeface="Calibri"/>
              <a:cs typeface="Calibri"/>
            </a:endParaRPr>
          </a:p>
          <a:p>
            <a:pPr marL="0" indent="0">
              <a:buNone/>
            </a:pPr>
            <a:endParaRPr lang="en-US" sz="1600" dirty="0">
              <a:ea typeface="Calibri"/>
              <a:cs typeface="Calibri"/>
            </a:endParaRPr>
          </a:p>
        </p:txBody>
      </p:sp>
      <p:sp>
        <p:nvSpPr>
          <p:cNvPr id="13" name="Rectangle 12">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24339482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14838-E45B-E8D5-9790-822CFA76D90B}"/>
              </a:ext>
            </a:extLst>
          </p:cNvPr>
          <p:cNvSpPr>
            <a:spLocks noGrp="1"/>
          </p:cNvSpPr>
          <p:nvPr>
            <p:ph type="title"/>
          </p:nvPr>
        </p:nvSpPr>
        <p:spPr>
          <a:xfrm>
            <a:off x="761803" y="350196"/>
            <a:ext cx="4646904" cy="1624520"/>
          </a:xfrm>
        </p:spPr>
        <p:txBody>
          <a:bodyPr anchor="ctr">
            <a:normAutofit/>
          </a:bodyPr>
          <a:lstStyle/>
          <a:p>
            <a:br>
              <a:rPr lang="en-US" sz="4000" b="1" dirty="0">
                <a:ea typeface="Calibri Light"/>
                <a:cs typeface="Calibri Light"/>
              </a:rPr>
            </a:br>
            <a:r>
              <a:rPr lang="en-US" sz="4000" b="1" dirty="0">
                <a:ea typeface="Calibri Light"/>
                <a:cs typeface="Calibri Light"/>
              </a:rPr>
              <a:t>Stakeholder Analysis</a:t>
            </a:r>
            <a:endParaRPr lang="en-US" sz="4000" dirty="0"/>
          </a:p>
          <a:p>
            <a:endParaRPr lang="en-US" sz="4000" dirty="0">
              <a:ea typeface="Calibri Light"/>
              <a:cs typeface="Calibri Light"/>
            </a:endParaRPr>
          </a:p>
        </p:txBody>
      </p:sp>
      <p:sp>
        <p:nvSpPr>
          <p:cNvPr id="3" name="Content Placeholder 2">
            <a:extLst>
              <a:ext uri="{FF2B5EF4-FFF2-40B4-BE49-F238E27FC236}">
                <a16:creationId xmlns:a16="http://schemas.microsoft.com/office/drawing/2014/main" id="{23ECA616-21FD-C6B1-F4FB-E8C1E3DFE12D}"/>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400" dirty="0">
                <a:ea typeface="+mn-lt"/>
                <a:cs typeface="+mn-lt"/>
              </a:rPr>
              <a:t>Stakeholder" is a person, group or organization that has interest or concern in an organization. Stakeholders can affect or be affected by the organization's actions, objectives and policies. Post, Preston, Sachs (2002)</a:t>
            </a:r>
          </a:p>
          <a:p>
            <a:r>
              <a:rPr lang="en-US" sz="2400" dirty="0">
                <a:ea typeface="Calibri"/>
                <a:cs typeface="Calibri"/>
              </a:rPr>
              <a:t>Analysis of the interaction between stakeholders is critical</a:t>
            </a:r>
          </a:p>
        </p:txBody>
      </p:sp>
      <p:pic>
        <p:nvPicPr>
          <p:cNvPr id="5" name="Picture 4" descr="Multi-coloured push pins connected by a black wire">
            <a:extLst>
              <a:ext uri="{FF2B5EF4-FFF2-40B4-BE49-F238E27FC236}">
                <a16:creationId xmlns:a16="http://schemas.microsoft.com/office/drawing/2014/main" id="{BEAC53D3-FE1A-593B-3775-6E8CC0C21256}"/>
              </a:ext>
            </a:extLst>
          </p:cNvPr>
          <p:cNvPicPr>
            <a:picLocks noChangeAspect="1"/>
          </p:cNvPicPr>
          <p:nvPr/>
        </p:nvPicPr>
        <p:blipFill rotWithShape="1">
          <a:blip r:embed="rId2"/>
          <a:srcRect r="40687" b="-3"/>
          <a:stretch/>
        </p:blipFill>
        <p:spPr>
          <a:xfrm>
            <a:off x="6096000" y="1"/>
            <a:ext cx="6102825" cy="6858000"/>
          </a:xfrm>
          <a:prstGeom prst="rect">
            <a:avLst/>
          </a:prstGeom>
        </p:spPr>
      </p:pic>
    </p:spTree>
    <p:extLst>
      <p:ext uri="{BB962C8B-B14F-4D97-AF65-F5344CB8AC3E}">
        <p14:creationId xmlns:p14="http://schemas.microsoft.com/office/powerpoint/2010/main" val="11144206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A4162-AFBE-091B-84F9-A3559019B690}"/>
              </a:ext>
            </a:extLst>
          </p:cNvPr>
          <p:cNvSpPr>
            <a:spLocks noGrp="1"/>
          </p:cNvSpPr>
          <p:nvPr>
            <p:ph type="title"/>
          </p:nvPr>
        </p:nvSpPr>
        <p:spPr>
          <a:xfrm>
            <a:off x="5868557" y="1138036"/>
            <a:ext cx="5444382" cy="466827"/>
          </a:xfrm>
        </p:spPr>
        <p:txBody>
          <a:bodyPr anchor="t">
            <a:normAutofit fontScale="90000"/>
          </a:bodyPr>
          <a:lstStyle/>
          <a:p>
            <a:r>
              <a:rPr lang="en-US" sz="3200" b="1" dirty="0">
                <a:ea typeface="Calibri Light" panose="020F0302020204030204"/>
                <a:cs typeface="Calibri Light" panose="020F0302020204030204"/>
              </a:rPr>
              <a:t>Stakeholder Analysis</a:t>
            </a:r>
          </a:p>
        </p:txBody>
      </p:sp>
      <p:pic>
        <p:nvPicPr>
          <p:cNvPr id="5" name="Picture 4" descr="Colourful carved figures of humans">
            <a:extLst>
              <a:ext uri="{FF2B5EF4-FFF2-40B4-BE49-F238E27FC236}">
                <a16:creationId xmlns:a16="http://schemas.microsoft.com/office/drawing/2014/main" id="{E230AA2B-2979-69AE-FC3C-E4D1F6C57542}"/>
              </a:ext>
            </a:extLst>
          </p:cNvPr>
          <p:cNvPicPr>
            <a:picLocks noChangeAspect="1"/>
          </p:cNvPicPr>
          <p:nvPr/>
        </p:nvPicPr>
        <p:blipFill rotWithShape="1">
          <a:blip r:embed="rId2"/>
          <a:srcRect l="23649" r="22836" b="-10"/>
          <a:stretch/>
        </p:blipFill>
        <p:spPr>
          <a:xfrm>
            <a:off x="-1" y="10"/>
            <a:ext cx="5151179" cy="6857990"/>
          </a:xfrm>
          <a:prstGeom prst="rect">
            <a:avLst/>
          </a:prstGeom>
        </p:spPr>
      </p:pic>
      <p:sp>
        <p:nvSpPr>
          <p:cNvPr id="3" name="Content Placeholder 2">
            <a:extLst>
              <a:ext uri="{FF2B5EF4-FFF2-40B4-BE49-F238E27FC236}">
                <a16:creationId xmlns:a16="http://schemas.microsoft.com/office/drawing/2014/main" id="{C7BE2D23-D516-8492-50B9-76A3EDF307ED}"/>
              </a:ext>
            </a:extLst>
          </p:cNvPr>
          <p:cNvSpPr>
            <a:spLocks noGrp="1"/>
          </p:cNvSpPr>
          <p:nvPr>
            <p:ph idx="1"/>
          </p:nvPr>
        </p:nvSpPr>
        <p:spPr>
          <a:xfrm>
            <a:off x="5868557" y="1903445"/>
            <a:ext cx="5444382" cy="4507879"/>
          </a:xfrm>
        </p:spPr>
        <p:txBody>
          <a:bodyPr vert="horz" lIns="91440" tIns="45720" rIns="91440" bIns="45720" rtlCol="0" anchor="t">
            <a:noAutofit/>
          </a:bodyPr>
          <a:lstStyle/>
          <a:p>
            <a:pPr marL="0" indent="0">
              <a:buNone/>
            </a:pPr>
            <a:r>
              <a:rPr lang="en-US" sz="1800" b="1" dirty="0">
                <a:ea typeface="Calibri"/>
                <a:cs typeface="Calibri"/>
              </a:rPr>
              <a:t>Stakeholders are:</a:t>
            </a:r>
          </a:p>
          <a:p>
            <a:r>
              <a:rPr lang="en-US" sz="1800" b="1" dirty="0">
                <a:ea typeface="Calibri"/>
                <a:cs typeface="Calibri"/>
              </a:rPr>
              <a:t>Owners/Investors</a:t>
            </a:r>
          </a:p>
          <a:p>
            <a:r>
              <a:rPr lang="en-US" sz="1800" b="1" dirty="0">
                <a:ea typeface="Calibri"/>
                <a:cs typeface="Calibri"/>
              </a:rPr>
              <a:t>Employees</a:t>
            </a:r>
          </a:p>
          <a:p>
            <a:r>
              <a:rPr lang="en-US" sz="1800" b="1" dirty="0">
                <a:ea typeface="Calibri"/>
                <a:cs typeface="Calibri"/>
              </a:rPr>
              <a:t>Customers</a:t>
            </a:r>
          </a:p>
          <a:p>
            <a:r>
              <a:rPr lang="en-US" sz="1800" b="1" dirty="0">
                <a:ea typeface="Calibri"/>
                <a:cs typeface="Calibri"/>
              </a:rPr>
              <a:t>Suppliers</a:t>
            </a:r>
          </a:p>
          <a:p>
            <a:r>
              <a:rPr lang="en-US" sz="1800" b="1" dirty="0">
                <a:ea typeface="Calibri"/>
                <a:cs typeface="Calibri"/>
              </a:rPr>
              <a:t>Competitors</a:t>
            </a:r>
          </a:p>
          <a:p>
            <a:r>
              <a:rPr lang="en-US" sz="1800" b="1" dirty="0">
                <a:ea typeface="Calibri"/>
                <a:cs typeface="Calibri"/>
              </a:rPr>
              <a:t>Government</a:t>
            </a:r>
          </a:p>
          <a:p>
            <a:r>
              <a:rPr lang="en-US" sz="1800" b="1" dirty="0">
                <a:ea typeface="Calibri"/>
                <a:cs typeface="Calibri"/>
              </a:rPr>
              <a:t>Trade Union/Employee Association</a:t>
            </a:r>
          </a:p>
          <a:p>
            <a:r>
              <a:rPr lang="en-US" sz="1800" b="1" dirty="0">
                <a:ea typeface="Calibri"/>
                <a:cs typeface="Calibri"/>
              </a:rPr>
              <a:t>Owners' Association</a:t>
            </a:r>
          </a:p>
          <a:p>
            <a:r>
              <a:rPr lang="en-US" sz="1800" b="1" dirty="0">
                <a:ea typeface="Calibri"/>
                <a:cs typeface="Calibri"/>
              </a:rPr>
              <a:t>Media</a:t>
            </a:r>
          </a:p>
          <a:p>
            <a:r>
              <a:rPr lang="en-US" sz="1800" b="1" dirty="0">
                <a:ea typeface="Calibri"/>
                <a:cs typeface="Calibri"/>
              </a:rPr>
              <a:t>Social activist group</a:t>
            </a:r>
          </a:p>
          <a:p>
            <a:r>
              <a:rPr lang="en-US" sz="1800" b="1" dirty="0">
                <a:ea typeface="Calibri"/>
                <a:cs typeface="Calibri"/>
              </a:rPr>
              <a:t>Community</a:t>
            </a:r>
          </a:p>
          <a:p>
            <a:endParaRPr lang="en-US" sz="1100" dirty="0">
              <a:ea typeface="Calibri"/>
              <a:cs typeface="Calibri"/>
            </a:endParaRPr>
          </a:p>
          <a:p>
            <a:endParaRPr lang="en-US" sz="1100" dirty="0">
              <a:ea typeface="Calibri"/>
              <a:cs typeface="Calibri"/>
            </a:endParaRPr>
          </a:p>
        </p:txBody>
      </p:sp>
    </p:spTree>
    <p:extLst>
      <p:ext uri="{BB962C8B-B14F-4D97-AF65-F5344CB8AC3E}">
        <p14:creationId xmlns:p14="http://schemas.microsoft.com/office/powerpoint/2010/main" val="40540373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4BB5891-2854-5AB2-B58C-1B26E1B530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CD4B1C-3F81-A2BC-B1B3-DB073335CABE}"/>
              </a:ext>
            </a:extLst>
          </p:cNvPr>
          <p:cNvSpPr>
            <a:spLocks noGrp="1"/>
          </p:cNvSpPr>
          <p:nvPr>
            <p:ph type="title"/>
          </p:nvPr>
        </p:nvSpPr>
        <p:spPr>
          <a:xfrm>
            <a:off x="838200" y="556995"/>
            <a:ext cx="10515600" cy="1133693"/>
          </a:xfrm>
        </p:spPr>
        <p:txBody>
          <a:bodyPr>
            <a:normAutofit/>
          </a:bodyPr>
          <a:lstStyle/>
          <a:p>
            <a:r>
              <a:rPr lang="en-US" sz="5200" b="1">
                <a:ea typeface="Calibri Light"/>
                <a:cs typeface="Calibri Light"/>
              </a:rPr>
              <a:t>PESTEL</a:t>
            </a:r>
            <a:endParaRPr lang="en-US" sz="5200">
              <a:ea typeface="Calibri Light"/>
              <a:cs typeface="Calibri Light"/>
            </a:endParaRPr>
          </a:p>
        </p:txBody>
      </p:sp>
      <p:graphicFrame>
        <p:nvGraphicFramePr>
          <p:cNvPr id="5" name="Content Placeholder 2">
            <a:extLst>
              <a:ext uri="{FF2B5EF4-FFF2-40B4-BE49-F238E27FC236}">
                <a16:creationId xmlns:a16="http://schemas.microsoft.com/office/drawing/2014/main" id="{26DD7F65-C0AD-BA72-50F3-A3F0D465F32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07244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close-up of a text&#10;&#10;Description automatically generated">
            <a:extLst>
              <a:ext uri="{FF2B5EF4-FFF2-40B4-BE49-F238E27FC236}">
                <a16:creationId xmlns:a16="http://schemas.microsoft.com/office/drawing/2014/main" id="{9FE886E5-625B-5485-6DAA-0A974FF856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188" y="43544"/>
            <a:ext cx="12011608" cy="6644804"/>
          </a:xfrm>
          <a:prstGeom prst="rect">
            <a:avLst/>
          </a:prstGeom>
        </p:spPr>
      </p:pic>
    </p:spTree>
    <p:extLst>
      <p:ext uri="{BB962C8B-B14F-4D97-AF65-F5344CB8AC3E}">
        <p14:creationId xmlns:p14="http://schemas.microsoft.com/office/powerpoint/2010/main" val="39363012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993BC1D-3A64-D7BD-ED84-94D3F7ADACD4}"/>
              </a:ext>
            </a:extLst>
          </p:cNvPr>
          <p:cNvPicPr>
            <a:picLocks noChangeAspect="1"/>
          </p:cNvPicPr>
          <p:nvPr/>
        </p:nvPicPr>
        <p:blipFill>
          <a:blip r:embed="rId2"/>
          <a:stretch>
            <a:fillRect/>
          </a:stretch>
        </p:blipFill>
        <p:spPr>
          <a:xfrm>
            <a:off x="212785" y="191816"/>
            <a:ext cx="11780807" cy="6546254"/>
          </a:xfrm>
          <a:prstGeom prst="rect">
            <a:avLst/>
          </a:prstGeom>
        </p:spPr>
      </p:pic>
    </p:spTree>
    <p:extLst>
      <p:ext uri="{BB962C8B-B14F-4D97-AF65-F5344CB8AC3E}">
        <p14:creationId xmlns:p14="http://schemas.microsoft.com/office/powerpoint/2010/main" val="14868549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238DA3-F947-E0A0-B202-2C623E1736E9}"/>
              </a:ext>
            </a:extLst>
          </p:cNvPr>
          <p:cNvSpPr txBox="1"/>
          <p:nvPr/>
        </p:nvSpPr>
        <p:spPr>
          <a:xfrm>
            <a:off x="862366" y="698857"/>
            <a:ext cx="2794398" cy="540383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a:t>What is a SWOT analysis?</a:t>
            </a:r>
          </a:p>
          <a:p>
            <a:pPr indent="-228600">
              <a:lnSpc>
                <a:spcPct val="90000"/>
              </a:lnSpc>
              <a:spcAft>
                <a:spcPts val="600"/>
              </a:spcAft>
              <a:buFont typeface="Arial" panose="020B0604020202020204" pitchFamily="34" charset="0"/>
              <a:buChar char="•"/>
            </a:pPr>
            <a:r>
              <a:rPr lang="en-US" sz="2000"/>
              <a:t>A SWOT analysis is a strategic planning technique that helps organizations identify their </a:t>
            </a:r>
            <a:r>
              <a:rPr lang="en-US" sz="2000" b="1"/>
              <a:t>S</a:t>
            </a:r>
            <a:r>
              <a:rPr lang="en-US" sz="2000"/>
              <a:t>trengths, </a:t>
            </a:r>
            <a:r>
              <a:rPr lang="en-US" sz="2000" b="1"/>
              <a:t>W</a:t>
            </a:r>
            <a:r>
              <a:rPr lang="en-US" sz="2000"/>
              <a:t>eaknesses, </a:t>
            </a:r>
            <a:r>
              <a:rPr lang="en-US" sz="2000" b="1"/>
              <a:t>O</a:t>
            </a:r>
            <a:r>
              <a:rPr lang="en-US" sz="2000"/>
              <a:t>pportunities, and </a:t>
            </a:r>
            <a:r>
              <a:rPr lang="en-US" sz="2000" b="1"/>
              <a:t>T</a:t>
            </a:r>
            <a:r>
              <a:rPr lang="en-US" sz="2000"/>
              <a:t>hreats. (That’s what SWOT analysis stands for!) By examining these four elements, you gain valuable insights into your company's current position – and future potential.</a:t>
            </a:r>
          </a:p>
        </p:txBody>
      </p:sp>
      <p:pic>
        <p:nvPicPr>
          <p:cNvPr id="3" name="Picture 2" descr="A screen shot of a diagram&#10;&#10;Description automatically generated">
            <a:extLst>
              <a:ext uri="{FF2B5EF4-FFF2-40B4-BE49-F238E27FC236}">
                <a16:creationId xmlns:a16="http://schemas.microsoft.com/office/drawing/2014/main" id="{A84C3B30-4FA0-3621-BDC0-4D7D585C46D0}"/>
              </a:ext>
            </a:extLst>
          </p:cNvPr>
          <p:cNvPicPr>
            <a:picLocks noChangeAspect="1"/>
          </p:cNvPicPr>
          <p:nvPr/>
        </p:nvPicPr>
        <p:blipFill>
          <a:blip r:embed="rId2"/>
          <a:stretch>
            <a:fillRect/>
          </a:stretch>
        </p:blipFill>
        <p:spPr>
          <a:xfrm>
            <a:off x="4372947" y="1"/>
            <a:ext cx="7819053" cy="6904652"/>
          </a:xfrm>
          <a:prstGeom prst="rect">
            <a:avLst/>
          </a:prstGeom>
        </p:spPr>
      </p:pic>
    </p:spTree>
    <p:extLst>
      <p:ext uri="{BB962C8B-B14F-4D97-AF65-F5344CB8AC3E}">
        <p14:creationId xmlns:p14="http://schemas.microsoft.com/office/powerpoint/2010/main" val="1707016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descr="A diagram of a business process&#10;&#10;Description automatically generated">
            <a:extLst>
              <a:ext uri="{FF2B5EF4-FFF2-40B4-BE49-F238E27FC236}">
                <a16:creationId xmlns:a16="http://schemas.microsoft.com/office/drawing/2014/main" id="{B5DC6C77-6795-0DC7-93EC-EEBAB4BCC11E}"/>
              </a:ext>
            </a:extLst>
          </p:cNvPr>
          <p:cNvPicPr>
            <a:picLocks noChangeAspect="1"/>
          </p:cNvPicPr>
          <p:nvPr/>
        </p:nvPicPr>
        <p:blipFill>
          <a:blip r:embed="rId2"/>
          <a:stretch>
            <a:fillRect/>
          </a:stretch>
        </p:blipFill>
        <p:spPr>
          <a:xfrm>
            <a:off x="457200" y="1187578"/>
            <a:ext cx="11277600" cy="4482844"/>
          </a:xfrm>
          <a:prstGeom prst="rect">
            <a:avLst/>
          </a:prstGeom>
        </p:spPr>
      </p:pic>
    </p:spTree>
    <p:extLst>
      <p:ext uri="{BB962C8B-B14F-4D97-AF65-F5344CB8AC3E}">
        <p14:creationId xmlns:p14="http://schemas.microsoft.com/office/powerpoint/2010/main" val="974393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D87BF-1723-8F3D-B038-659A02F04608}"/>
              </a:ext>
            </a:extLst>
          </p:cNvPr>
          <p:cNvSpPr>
            <a:spLocks noGrp="1"/>
          </p:cNvSpPr>
          <p:nvPr>
            <p:ph type="title"/>
          </p:nvPr>
        </p:nvSpPr>
        <p:spPr/>
        <p:txBody>
          <a:bodyPr/>
          <a:lstStyle/>
          <a:p>
            <a:pPr algn="ctr"/>
            <a:r>
              <a:rPr lang="en-US" sz="2800" b="1">
                <a:latin typeface="Segoe UI"/>
                <a:cs typeface="Segoe UI"/>
              </a:rPr>
              <a:t>The Classical Decision Support System (DSS) F</a:t>
            </a:r>
            <a:r>
              <a:rPr lang="en-US" sz="3200" b="1">
                <a:latin typeface="Segoe UI"/>
                <a:cs typeface="Segoe UI"/>
              </a:rPr>
              <a:t>ramework</a:t>
            </a:r>
            <a:endParaRPr lang="en-US" sz="3200" b="1"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A7B4025B-D7C1-4844-F16E-F383764AE7A2}"/>
              </a:ext>
            </a:extLst>
          </p:cNvPr>
          <p:cNvSpPr>
            <a:spLocks noGrp="1"/>
          </p:cNvSpPr>
          <p:nvPr>
            <p:ph idx="1"/>
          </p:nvPr>
        </p:nvSpPr>
        <p:spPr/>
        <p:txBody>
          <a:bodyPr vert="horz" lIns="91440" tIns="45720" rIns="91440" bIns="45720" rtlCol="0" anchor="t">
            <a:normAutofit/>
          </a:bodyPr>
          <a:lstStyle/>
          <a:p>
            <a:r>
              <a:rPr lang="en-US" sz="1800">
                <a:latin typeface="Segoe UI"/>
                <a:cs typeface="Segoe UI"/>
              </a:rPr>
              <a:t>Early definitions of a Decision Support System (DSS) describe it as a system designed to support managerial decision-making.</a:t>
            </a:r>
            <a:endParaRPr lang="en-US" sz="1800">
              <a:ea typeface="Calibri" panose="020F0502020204030204"/>
              <a:cs typeface="Calibri" panose="020F0502020204030204"/>
            </a:endParaRPr>
          </a:p>
          <a:p>
            <a:r>
              <a:rPr lang="en-US" sz="1800">
                <a:latin typeface="Segoe UI"/>
                <a:cs typeface="Segoe UI"/>
              </a:rPr>
              <a:t>DSS is intended for </a:t>
            </a:r>
            <a:r>
              <a:rPr lang="en-US" sz="1800" b="1">
                <a:latin typeface="Segoe UI"/>
                <a:cs typeface="Segoe UI"/>
              </a:rPr>
              <a:t>semi-structured and unstructured decision situations</a:t>
            </a:r>
            <a:r>
              <a:rPr lang="en-US" sz="1800">
                <a:latin typeface="Segoe UI"/>
                <a:cs typeface="Segoe UI"/>
              </a:rPr>
              <a:t>.</a:t>
            </a:r>
            <a:endParaRPr lang="en-US" sz="1800">
              <a:ea typeface="Calibri"/>
              <a:cs typeface="Calibri"/>
            </a:endParaRPr>
          </a:p>
          <a:p>
            <a:r>
              <a:rPr lang="en-US" sz="1800">
                <a:latin typeface="Segoe UI"/>
                <a:cs typeface="Segoe UI"/>
              </a:rPr>
              <a:t>DSS supports and extends managers’ capabilities but </a:t>
            </a:r>
            <a:r>
              <a:rPr lang="en-US" sz="1800" b="1">
                <a:latin typeface="Segoe UI"/>
                <a:cs typeface="Segoe UI"/>
              </a:rPr>
              <a:t>does not replace human judgment</a:t>
            </a:r>
            <a:r>
              <a:rPr lang="en-US" sz="1800">
                <a:latin typeface="Segoe UI"/>
                <a:cs typeface="Segoe UI"/>
              </a:rPr>
              <a:t>.</a:t>
            </a:r>
            <a:endParaRPr lang="en-US" sz="1800">
              <a:ea typeface="Calibri"/>
              <a:cs typeface="Calibri"/>
            </a:endParaRPr>
          </a:p>
          <a:p>
            <a:r>
              <a:rPr lang="en-US" sz="1800">
                <a:latin typeface="Segoe UI"/>
                <a:cs typeface="Segoe UI"/>
              </a:rPr>
              <a:t>It is aimed at decisions that require judgment or cannot be fully handled by algorithms alone.</a:t>
            </a:r>
            <a:endParaRPr lang="en-US" sz="1800">
              <a:ea typeface="Calibri"/>
              <a:cs typeface="Calibri"/>
            </a:endParaRPr>
          </a:p>
          <a:p>
            <a:r>
              <a:rPr lang="en-US" sz="1800">
                <a:latin typeface="Segoe UI"/>
                <a:cs typeface="Segoe UI"/>
              </a:rPr>
              <a:t>Early DSS concepts implied that systems would be: </a:t>
            </a:r>
            <a:endParaRPr lang="en-US" sz="1800">
              <a:ea typeface="Calibri"/>
              <a:cs typeface="Calibri"/>
            </a:endParaRPr>
          </a:p>
          <a:p>
            <a:r>
              <a:rPr lang="en-US" sz="1800">
                <a:latin typeface="Segoe UI"/>
                <a:cs typeface="Segoe UI"/>
              </a:rPr>
              <a:t>Computer-based</a:t>
            </a:r>
            <a:endParaRPr lang="en-US" sz="1800">
              <a:ea typeface="Calibri"/>
              <a:cs typeface="Calibri"/>
            </a:endParaRPr>
          </a:p>
          <a:p>
            <a:r>
              <a:rPr lang="en-US" sz="1800">
                <a:latin typeface="Segoe UI"/>
                <a:cs typeface="Segoe UI"/>
              </a:rPr>
              <a:t>Interactive and online</a:t>
            </a:r>
            <a:endParaRPr lang="en-US" sz="1800">
              <a:ea typeface="Calibri"/>
              <a:cs typeface="Calibri"/>
            </a:endParaRPr>
          </a:p>
          <a:p>
            <a:r>
              <a:rPr lang="en-US" sz="1800">
                <a:latin typeface="Segoe UI"/>
                <a:cs typeface="Segoe UI"/>
              </a:rPr>
              <a:t>Capable of graphical outputs (now commonly via browsers and mobile devices)</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25876174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3A25D-423D-5834-602D-6A90084F0035}"/>
              </a:ext>
            </a:extLst>
          </p:cNvPr>
          <p:cNvSpPr>
            <a:spLocks noGrp="1"/>
          </p:cNvSpPr>
          <p:nvPr>
            <p:ph type="title"/>
          </p:nvPr>
        </p:nvSpPr>
        <p:spPr/>
        <p:txBody>
          <a:bodyPr/>
          <a:lstStyle/>
          <a:p>
            <a:pPr algn="ctr"/>
            <a:br>
              <a:rPr lang="en-US" sz="2800" b="1" dirty="0">
                <a:latin typeface="Segoe UI"/>
                <a:cs typeface="Segoe UI"/>
              </a:rPr>
            </a:br>
            <a:r>
              <a:rPr lang="en-US" sz="2800" b="1">
                <a:latin typeface="Segoe UI"/>
                <a:cs typeface="Segoe UI"/>
              </a:rPr>
              <a:t>The Classical Decision Support System (DSS) F</a:t>
            </a:r>
            <a:r>
              <a:rPr lang="en-US" sz="3200" b="1">
                <a:latin typeface="Segoe UI"/>
                <a:cs typeface="Segoe UI"/>
              </a:rPr>
              <a:t>ramework</a:t>
            </a:r>
            <a:endParaRPr lang="en-US" sz="32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95EF9EE0-DA47-D15A-69EA-BA53E19AC32E}"/>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An early computerized decision support framework introduced key concepts used throughout DSS research.</a:t>
            </a:r>
            <a:endParaRPr lang="en-US" sz="2000">
              <a:ea typeface="Calibri" panose="020F0502020204030204"/>
              <a:cs typeface="Calibri" panose="020F0502020204030204"/>
            </a:endParaRPr>
          </a:p>
          <a:p>
            <a:r>
              <a:rPr lang="en-US" sz="2000">
                <a:latin typeface="Segoe UI"/>
                <a:cs typeface="Segoe UI"/>
              </a:rPr>
              <a:t>Gorry and Scott-Morton developed this framework in the early 1970s.</a:t>
            </a:r>
            <a:endParaRPr lang="en-US" sz="2000">
              <a:ea typeface="Calibri"/>
              <a:cs typeface="Calibri"/>
            </a:endParaRPr>
          </a:p>
          <a:p>
            <a:r>
              <a:rPr lang="en-US" sz="2000">
                <a:latin typeface="Segoe UI"/>
                <a:cs typeface="Segoe UI"/>
              </a:rPr>
              <a:t>The framework later evolved into what is now known as DSS technology.</a:t>
            </a:r>
            <a:endParaRPr lang="en-US" sz="2000">
              <a:ea typeface="Calibri"/>
              <a:cs typeface="Calibri"/>
            </a:endParaRPr>
          </a:p>
          <a:p>
            <a:r>
              <a:rPr lang="en-US" sz="2000">
                <a:latin typeface="Segoe UI"/>
                <a:cs typeface="Segoe UI"/>
              </a:rPr>
              <a:t>Gorry and Scott-Morton (1971) proposed a </a:t>
            </a:r>
            <a:r>
              <a:rPr lang="en-US" sz="2000" b="1">
                <a:latin typeface="Segoe UI"/>
                <a:cs typeface="Segoe UI"/>
              </a:rPr>
              <a:t>3×3 matrix framework</a:t>
            </a:r>
            <a:r>
              <a:rPr lang="en-US" sz="2000">
                <a:latin typeface="Segoe UI"/>
                <a:cs typeface="Segoe UI"/>
              </a:rPr>
              <a:t>.</a:t>
            </a:r>
            <a:endParaRPr lang="en-US" sz="2000">
              <a:ea typeface="Calibri"/>
              <a:cs typeface="Calibri"/>
            </a:endParaRPr>
          </a:p>
          <a:p>
            <a:r>
              <a:rPr lang="en-US" sz="2000">
                <a:latin typeface="Segoe UI"/>
                <a:cs typeface="Segoe UI"/>
              </a:rPr>
              <a:t>The two dimensions of the framework are: </a:t>
            </a:r>
            <a:endParaRPr lang="en-US" sz="2000">
              <a:ea typeface="Calibri"/>
              <a:cs typeface="Calibri"/>
            </a:endParaRPr>
          </a:p>
          <a:p>
            <a:r>
              <a:rPr lang="en-US" sz="2000">
                <a:latin typeface="Segoe UI"/>
                <a:cs typeface="Segoe UI"/>
              </a:rPr>
              <a:t>Degree of structuredness</a:t>
            </a:r>
            <a:endParaRPr lang="en-US" sz="2000">
              <a:ea typeface="Calibri"/>
              <a:cs typeface="Calibri"/>
            </a:endParaRPr>
          </a:p>
          <a:p>
            <a:r>
              <a:rPr lang="en-US" sz="2000">
                <a:latin typeface="Segoe UI"/>
                <a:cs typeface="Segoe UI"/>
              </a:rPr>
              <a:t>Types of control</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2589638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D5B9C471-8859-99F0-31A0-E15F595DC049}"/>
              </a:ext>
            </a:extLst>
          </p:cNvPr>
          <p:cNvPicPr>
            <a:picLocks noChangeAspect="1"/>
          </p:cNvPicPr>
          <p:nvPr/>
        </p:nvPicPr>
        <p:blipFill>
          <a:blip r:embed="rId2"/>
          <a:stretch>
            <a:fillRect/>
          </a:stretch>
        </p:blipFill>
        <p:spPr>
          <a:xfrm>
            <a:off x="177329" y="147817"/>
            <a:ext cx="11848800" cy="6596742"/>
          </a:xfrm>
          <a:prstGeom prst="rect">
            <a:avLst/>
          </a:prstGeom>
        </p:spPr>
      </p:pic>
    </p:spTree>
    <p:extLst>
      <p:ext uri="{BB962C8B-B14F-4D97-AF65-F5344CB8AC3E}">
        <p14:creationId xmlns:p14="http://schemas.microsoft.com/office/powerpoint/2010/main" val="10529441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1D5B8-2AE7-5BD2-C708-EC1E9FDB6FB5}"/>
              </a:ext>
            </a:extLst>
          </p:cNvPr>
          <p:cNvSpPr>
            <a:spLocks noGrp="1"/>
          </p:cNvSpPr>
          <p:nvPr>
            <p:ph type="title"/>
          </p:nvPr>
        </p:nvSpPr>
        <p:spPr/>
        <p:txBody>
          <a:bodyPr>
            <a:normAutofit/>
          </a:bodyPr>
          <a:lstStyle/>
          <a:p>
            <a:pPr algn="ctr"/>
            <a:r>
              <a:rPr lang="en-US" sz="4800" b="1">
                <a:latin typeface="Segoe UI"/>
                <a:cs typeface="Segoe UI"/>
              </a:rPr>
              <a:t> Degree of structuredness</a:t>
            </a:r>
            <a:endParaRPr lang="en-US" sz="4800">
              <a:latin typeface="Segoe UI"/>
              <a:cs typeface="Segoe UI"/>
            </a:endParaRPr>
          </a:p>
        </p:txBody>
      </p:sp>
      <p:sp>
        <p:nvSpPr>
          <p:cNvPr id="3" name="Content Placeholder 2">
            <a:extLst>
              <a:ext uri="{FF2B5EF4-FFF2-40B4-BE49-F238E27FC236}">
                <a16:creationId xmlns:a16="http://schemas.microsoft.com/office/drawing/2014/main" id="{4BF29E12-42EC-5D51-77E0-9B4FA4409FAF}"/>
              </a:ext>
            </a:extLst>
          </p:cNvPr>
          <p:cNvSpPr>
            <a:spLocks noGrp="1"/>
          </p:cNvSpPr>
          <p:nvPr>
            <p:ph idx="1"/>
          </p:nvPr>
        </p:nvSpPr>
        <p:spPr>
          <a:xfrm>
            <a:off x="838200" y="1825625"/>
            <a:ext cx="10515600" cy="4682128"/>
          </a:xfrm>
        </p:spPr>
        <p:txBody>
          <a:bodyPr vert="horz" lIns="91440" tIns="45720" rIns="91440" bIns="45720" rtlCol="0" anchor="t">
            <a:noAutofit/>
          </a:bodyPr>
          <a:lstStyle/>
          <a:p>
            <a:r>
              <a:rPr lang="en-US" sz="1600">
                <a:latin typeface="Segoe UI"/>
                <a:cs typeface="Segoe UI"/>
              </a:rPr>
              <a:t>Decision-making processes vary along a </a:t>
            </a:r>
            <a:r>
              <a:rPr lang="en-US" sz="1600" b="1">
                <a:latin typeface="Segoe UI"/>
                <a:cs typeface="Segoe UI"/>
              </a:rPr>
              <a:t>continuum of structuredness</a:t>
            </a:r>
            <a:r>
              <a:rPr lang="en-US" sz="1600">
                <a:latin typeface="Segoe UI"/>
                <a:cs typeface="Segoe UI"/>
              </a:rPr>
              <a:t>, from highly structured to highly unstructured (Simon, 1977).</a:t>
            </a:r>
            <a:endParaRPr lang="en-US" sz="1600">
              <a:ea typeface="Calibri" panose="020F0502020204030204"/>
              <a:cs typeface="Calibri" panose="020F0502020204030204"/>
            </a:endParaRPr>
          </a:p>
          <a:p>
            <a:r>
              <a:rPr lang="en-US" sz="1600" b="1">
                <a:latin typeface="Segoe UI"/>
                <a:cs typeface="Segoe UI"/>
              </a:rPr>
              <a:t>Structured (programmed) decisions</a:t>
            </a:r>
            <a:r>
              <a:rPr lang="en-US" sz="1600">
                <a:latin typeface="Segoe UI"/>
                <a:cs typeface="Segoe UI"/>
              </a:rPr>
              <a:t> are routine, repetitive, and have well-defined procedures and standard solution methods.</a:t>
            </a:r>
            <a:endParaRPr lang="en-US" sz="1600">
              <a:ea typeface="Calibri"/>
              <a:cs typeface="Calibri"/>
            </a:endParaRPr>
          </a:p>
          <a:p>
            <a:r>
              <a:rPr lang="en-US" sz="1600" b="1">
                <a:latin typeface="Segoe UI"/>
                <a:cs typeface="Segoe UI"/>
              </a:rPr>
              <a:t>Unstructured (non-programmed) decisions</a:t>
            </a:r>
            <a:r>
              <a:rPr lang="en-US" sz="1600">
                <a:latin typeface="Segoe UI"/>
                <a:cs typeface="Segoe UI"/>
              </a:rPr>
              <a:t> are complex, ambiguous, and lack clear or established solution methods.</a:t>
            </a:r>
            <a:endParaRPr lang="en-US" sz="1600">
              <a:ea typeface="Calibri"/>
              <a:cs typeface="Calibri"/>
            </a:endParaRPr>
          </a:p>
          <a:p>
            <a:r>
              <a:rPr lang="en-US" sz="1600">
                <a:latin typeface="Segoe UI"/>
                <a:cs typeface="Segoe UI"/>
              </a:rPr>
              <a:t>An </a:t>
            </a:r>
            <a:r>
              <a:rPr lang="en-US" sz="1600" b="1">
                <a:latin typeface="Segoe UI"/>
                <a:cs typeface="Segoe UI"/>
              </a:rPr>
              <a:t>unstructured problem</a:t>
            </a:r>
            <a:r>
              <a:rPr lang="en-US" sz="1600">
                <a:latin typeface="Segoe UI"/>
                <a:cs typeface="Segoe UI"/>
              </a:rPr>
              <a:t> is one where the problem definition or solution approach itself is unclear or ill-defined.</a:t>
            </a:r>
            <a:endParaRPr lang="en-US" sz="1600">
              <a:ea typeface="Calibri"/>
              <a:cs typeface="Calibri"/>
            </a:endParaRPr>
          </a:p>
          <a:p>
            <a:r>
              <a:rPr lang="en-US" sz="1600">
                <a:latin typeface="Segoe UI"/>
                <a:cs typeface="Segoe UI"/>
              </a:rPr>
              <a:t>In </a:t>
            </a:r>
            <a:r>
              <a:rPr lang="en-US" sz="1600" b="1">
                <a:latin typeface="Segoe UI"/>
                <a:cs typeface="Segoe UI"/>
              </a:rPr>
              <a:t>structured problems</a:t>
            </a:r>
            <a:r>
              <a:rPr lang="en-US" sz="1600">
                <a:latin typeface="Segoe UI"/>
                <a:cs typeface="Segoe UI"/>
              </a:rPr>
              <a:t>, procedures for finding the best (or an acceptable) solution are known.</a:t>
            </a:r>
            <a:endParaRPr lang="en-US" sz="1600">
              <a:ea typeface="Calibri"/>
              <a:cs typeface="Calibri"/>
            </a:endParaRPr>
          </a:p>
          <a:p>
            <a:r>
              <a:rPr lang="en-US" sz="1600" dirty="0">
                <a:latin typeface="Segoe UI"/>
                <a:cs typeface="Segoe UI"/>
              </a:rPr>
              <a:t>Structured problems typically have </a:t>
            </a:r>
            <a:r>
              <a:rPr lang="en-US" sz="1600" b="1" dirty="0">
                <a:latin typeface="Segoe UI"/>
                <a:cs typeface="Segoe UI"/>
              </a:rPr>
              <a:t>clearly defined objectives</a:t>
            </a:r>
            <a:r>
              <a:rPr lang="en-US" sz="1600" dirty="0">
                <a:latin typeface="Segoe UI"/>
                <a:cs typeface="Segoe UI"/>
              </a:rPr>
              <a:t>, such as cost minimization or profit maximization.</a:t>
            </a:r>
            <a:endParaRPr lang="en-US" sz="1600">
              <a:ea typeface="Calibri"/>
              <a:cs typeface="Calibri"/>
            </a:endParaRPr>
          </a:p>
          <a:p>
            <a:r>
              <a:rPr lang="en-US" sz="1600" dirty="0">
                <a:latin typeface="Segoe UI"/>
                <a:cs typeface="Segoe UI"/>
              </a:rPr>
              <a:t>Examples of structured problems include inventory level determination and optimal investment selection.</a:t>
            </a:r>
            <a:endParaRPr lang="en-US" sz="1600">
              <a:ea typeface="Calibri"/>
              <a:cs typeface="Calibri"/>
            </a:endParaRPr>
          </a:p>
          <a:p>
            <a:r>
              <a:rPr lang="en-US" sz="1600" b="1" dirty="0" err="1">
                <a:latin typeface="Segoe UI"/>
                <a:cs typeface="Segoe UI"/>
              </a:rPr>
              <a:t>Semistructured</a:t>
            </a:r>
            <a:r>
              <a:rPr lang="en-US" sz="1600" b="1" dirty="0">
                <a:latin typeface="Segoe UI"/>
                <a:cs typeface="Segoe UI"/>
              </a:rPr>
              <a:t> problems</a:t>
            </a:r>
            <a:r>
              <a:rPr lang="en-US" sz="1600" dirty="0">
                <a:latin typeface="Segoe UI"/>
                <a:cs typeface="Segoe UI"/>
              </a:rPr>
              <a:t> lie between structured and unstructured problems, containing both defined and undefined elements.</a:t>
            </a:r>
            <a:endParaRPr lang="en-US" sz="1600">
              <a:ea typeface="Calibri"/>
              <a:cs typeface="Calibri"/>
            </a:endParaRPr>
          </a:p>
          <a:p>
            <a:r>
              <a:rPr lang="en-US" sz="1600" dirty="0">
                <a:latin typeface="Segoe UI"/>
                <a:cs typeface="Segoe UI"/>
              </a:rPr>
              <a:t>Examples of </a:t>
            </a:r>
            <a:r>
              <a:rPr lang="en-US" sz="1600" dirty="0" err="1">
                <a:latin typeface="Segoe UI"/>
                <a:cs typeface="Segoe UI"/>
              </a:rPr>
              <a:t>semistructured</a:t>
            </a:r>
            <a:r>
              <a:rPr lang="en-US" sz="1600" dirty="0">
                <a:latin typeface="Segoe UI"/>
                <a:cs typeface="Segoe UI"/>
              </a:rPr>
              <a:t> problems include bond trading, setting marketing budgets, and capital acquisition analysis (Keen &amp; Scott-Morton, 1978).</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38827113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D2914-026A-4C7F-9193-3CAF2EEEE70A}"/>
              </a:ext>
            </a:extLst>
          </p:cNvPr>
          <p:cNvSpPr>
            <a:spLocks noGrp="1"/>
          </p:cNvSpPr>
          <p:nvPr>
            <p:ph type="title"/>
          </p:nvPr>
        </p:nvSpPr>
        <p:spPr/>
        <p:txBody>
          <a:bodyPr>
            <a:normAutofit/>
          </a:bodyPr>
          <a:lstStyle/>
          <a:p>
            <a:pPr algn="ctr"/>
            <a:r>
              <a:rPr lang="en-US" b="1">
                <a:latin typeface="Segoe UI"/>
                <a:cs typeface="Segoe UI"/>
              </a:rPr>
              <a:t>Types of Control</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88C06680-0C44-2686-475A-C625F662C9A5}"/>
              </a:ext>
            </a:extLst>
          </p:cNvPr>
          <p:cNvSpPr>
            <a:spLocks noGrp="1"/>
          </p:cNvSpPr>
          <p:nvPr>
            <p:ph idx="1"/>
          </p:nvPr>
        </p:nvSpPr>
        <p:spPr/>
        <p:txBody>
          <a:bodyPr vert="horz" lIns="91440" tIns="45720" rIns="91440" bIns="45720" rtlCol="0" anchor="t">
            <a:normAutofit/>
          </a:bodyPr>
          <a:lstStyle/>
          <a:p>
            <a:r>
              <a:rPr lang="en-US" sz="1800">
                <a:latin typeface="Segoe UI"/>
                <a:cs typeface="Segoe UI"/>
              </a:rPr>
              <a:t>The text explains the </a:t>
            </a:r>
            <a:r>
              <a:rPr lang="en-US" sz="1800" b="1">
                <a:latin typeface="Segoe UI"/>
                <a:cs typeface="Segoe UI"/>
              </a:rPr>
              <a:t>“Types of Control”</a:t>
            </a:r>
            <a:r>
              <a:rPr lang="en-US" sz="1800">
                <a:latin typeface="Segoe UI"/>
                <a:cs typeface="Segoe UI"/>
              </a:rPr>
              <a:t> dimension in the Gorry and Scott-Morton (1971) framework.</a:t>
            </a:r>
            <a:endParaRPr lang="en-US" sz="1800">
              <a:ea typeface="Calibri" panose="020F0502020204030204"/>
              <a:cs typeface="Calibri" panose="020F0502020204030204"/>
            </a:endParaRPr>
          </a:p>
          <a:p>
            <a:r>
              <a:rPr lang="en-US" sz="1800">
                <a:latin typeface="Segoe UI"/>
                <a:cs typeface="Segoe UI"/>
              </a:rPr>
              <a:t>This dimension is based on </a:t>
            </a:r>
            <a:r>
              <a:rPr lang="en-US" sz="1800" b="1">
                <a:latin typeface="Segoe UI"/>
                <a:cs typeface="Segoe UI"/>
              </a:rPr>
              <a:t>Anthony’s (1965) taxonomy</a:t>
            </a:r>
            <a:r>
              <a:rPr lang="en-US" sz="1800">
                <a:latin typeface="Segoe UI"/>
                <a:cs typeface="Segoe UI"/>
              </a:rPr>
              <a:t> of managerial control.</a:t>
            </a:r>
            <a:endParaRPr lang="en-US" sz="1800">
              <a:ea typeface="Calibri"/>
              <a:cs typeface="Calibri"/>
            </a:endParaRPr>
          </a:p>
          <a:p>
            <a:r>
              <a:rPr lang="en-US" sz="1800" dirty="0">
                <a:latin typeface="Segoe UI"/>
                <a:cs typeface="Segoe UI"/>
              </a:rPr>
              <a:t>Anthony’s taxonomy identifies </a:t>
            </a:r>
            <a:r>
              <a:rPr lang="en-US" sz="1800" b="1" dirty="0">
                <a:latin typeface="Segoe UI"/>
                <a:cs typeface="Segoe UI"/>
              </a:rPr>
              <a:t>three broad categories of managerial activities</a:t>
            </a:r>
            <a:r>
              <a:rPr lang="en-US" sz="1800" dirty="0">
                <a:latin typeface="Segoe UI"/>
                <a:cs typeface="Segoe UI"/>
              </a:rPr>
              <a:t>: </a:t>
            </a:r>
            <a:endParaRPr lang="en-US" sz="1800">
              <a:ea typeface="Calibri"/>
              <a:cs typeface="Calibri"/>
            </a:endParaRPr>
          </a:p>
          <a:p>
            <a:r>
              <a:rPr lang="en-US" sz="1800" b="1" dirty="0">
                <a:latin typeface="Segoe UI"/>
                <a:cs typeface="Segoe UI"/>
              </a:rPr>
              <a:t>Strategic planning</a:t>
            </a:r>
            <a:r>
              <a:rPr lang="en-US" sz="1800" dirty="0">
                <a:latin typeface="Segoe UI"/>
                <a:cs typeface="Segoe UI"/>
              </a:rPr>
              <a:t> – defining long-term goals and policies, and determining how resources should be allocated.</a:t>
            </a:r>
            <a:endParaRPr lang="en-US" sz="1800">
              <a:ea typeface="Calibri"/>
              <a:cs typeface="Calibri"/>
            </a:endParaRPr>
          </a:p>
          <a:p>
            <a:r>
              <a:rPr lang="en-US" sz="1800" b="1" dirty="0">
                <a:latin typeface="Segoe UI"/>
                <a:cs typeface="Segoe UI"/>
              </a:rPr>
              <a:t>Management control</a:t>
            </a:r>
            <a:r>
              <a:rPr lang="en-US" sz="1800" dirty="0">
                <a:latin typeface="Segoe UI"/>
                <a:cs typeface="Segoe UI"/>
              </a:rPr>
              <a:t> – acquiring and using resources efficiently to achieve organizational objectives.</a:t>
            </a:r>
            <a:endParaRPr lang="en-US" sz="1800">
              <a:ea typeface="Calibri"/>
              <a:cs typeface="Calibri"/>
            </a:endParaRPr>
          </a:p>
          <a:p>
            <a:r>
              <a:rPr lang="en-US" sz="1800" b="1">
                <a:latin typeface="Segoe UI"/>
                <a:cs typeface="Segoe UI"/>
              </a:rPr>
              <a:t>Operational control</a:t>
            </a:r>
            <a:r>
              <a:rPr lang="en-US" sz="1800">
                <a:latin typeface="Segoe UI"/>
                <a:cs typeface="Segoe UI"/>
              </a:rPr>
              <a:t> – ensuring the efficient and effective execution of specific tasks and day-to-day activities.</a:t>
            </a:r>
            <a:endParaRPr lang="en-US" sz="1800">
              <a:ea typeface="Calibri"/>
              <a:cs typeface="Calibri"/>
            </a:endParaRPr>
          </a:p>
          <a:p>
            <a:r>
              <a:rPr lang="en-US" sz="1800">
                <a:latin typeface="Segoe UI"/>
                <a:cs typeface="Segoe UI"/>
              </a:rPr>
              <a:t>Together, these control types encompass all major managerial activities within organizations.</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14446074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17159-87E7-D90C-A416-21CBAA22B189}"/>
              </a:ext>
            </a:extLst>
          </p:cNvPr>
          <p:cNvSpPr>
            <a:spLocks noGrp="1"/>
          </p:cNvSpPr>
          <p:nvPr>
            <p:ph type="title"/>
          </p:nvPr>
        </p:nvSpPr>
        <p:spPr/>
        <p:txBody>
          <a:bodyPr>
            <a:normAutofit/>
          </a:bodyPr>
          <a:lstStyle/>
          <a:p>
            <a:pPr algn="ctr"/>
            <a:r>
              <a:rPr lang="en-US" sz="4800" b="1">
                <a:latin typeface="Segoe UI"/>
                <a:cs typeface="Segoe UI"/>
              </a:rPr>
              <a:t>Decision Support Matrix</a:t>
            </a:r>
            <a:endParaRPr lang="en-US" sz="48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B1E3B8D2-F454-5235-1515-46F642B49BA1}"/>
              </a:ext>
            </a:extLst>
          </p:cNvPr>
          <p:cNvSpPr>
            <a:spLocks noGrp="1"/>
          </p:cNvSpPr>
          <p:nvPr>
            <p:ph idx="1"/>
          </p:nvPr>
        </p:nvSpPr>
        <p:spPr/>
        <p:txBody>
          <a:bodyPr vert="horz" lIns="91440" tIns="45720" rIns="91440" bIns="45720" rtlCol="0" anchor="t">
            <a:normAutofit/>
          </a:bodyPr>
          <a:lstStyle/>
          <a:p>
            <a:r>
              <a:rPr lang="en-US" sz="1600">
                <a:latin typeface="Segoe UI"/>
                <a:cs typeface="Segoe UI"/>
              </a:rPr>
              <a:t>The </a:t>
            </a:r>
            <a:r>
              <a:rPr lang="en-US" sz="1600" b="1">
                <a:latin typeface="Segoe UI"/>
                <a:cs typeface="Segoe UI"/>
              </a:rPr>
              <a:t>Decision Support Matrix</a:t>
            </a:r>
            <a:r>
              <a:rPr lang="en-US" sz="1600">
                <a:latin typeface="Segoe UI"/>
                <a:cs typeface="Segoe UI"/>
              </a:rPr>
              <a:t> combines </a:t>
            </a:r>
            <a:r>
              <a:rPr lang="en-US" sz="1600" b="1">
                <a:latin typeface="Segoe UI"/>
                <a:cs typeface="Segoe UI"/>
              </a:rPr>
              <a:t>Anthony’s (1965)</a:t>
            </a:r>
            <a:r>
              <a:rPr lang="en-US" sz="1600">
                <a:latin typeface="Segoe UI"/>
                <a:cs typeface="Segoe UI"/>
              </a:rPr>
              <a:t> taxonomy and </a:t>
            </a:r>
            <a:r>
              <a:rPr lang="en-US" sz="1600" b="1">
                <a:latin typeface="Segoe UI"/>
                <a:cs typeface="Segoe UI"/>
              </a:rPr>
              <a:t>Simon’s (1977)</a:t>
            </a:r>
            <a:r>
              <a:rPr lang="en-US" sz="1600">
                <a:latin typeface="Segoe UI"/>
                <a:cs typeface="Segoe UI"/>
              </a:rPr>
              <a:t> decision-making continuum into a </a:t>
            </a:r>
            <a:r>
              <a:rPr lang="en-US" sz="1600" b="1">
                <a:latin typeface="Segoe UI"/>
                <a:cs typeface="Segoe UI"/>
              </a:rPr>
              <a:t>nine-cell matrix</a:t>
            </a:r>
            <a:r>
              <a:rPr lang="en-US" sz="1600">
                <a:latin typeface="Segoe UI"/>
                <a:cs typeface="Segoe UI"/>
              </a:rPr>
              <a:t>.</a:t>
            </a:r>
            <a:endParaRPr lang="en-US" sz="1600">
              <a:ea typeface="Calibri" panose="020F0502020204030204"/>
              <a:cs typeface="Calibri" panose="020F0502020204030204"/>
            </a:endParaRPr>
          </a:p>
          <a:p>
            <a:r>
              <a:rPr lang="en-US" sz="1600" dirty="0">
                <a:latin typeface="Segoe UI"/>
                <a:cs typeface="Segoe UI"/>
              </a:rPr>
              <a:t>The matrix is designed to identify </a:t>
            </a:r>
            <a:r>
              <a:rPr lang="en-US" sz="1600" b="1" dirty="0">
                <a:latin typeface="Segoe UI"/>
                <a:cs typeface="Segoe UI"/>
              </a:rPr>
              <a:t>different types of computerized support</a:t>
            </a:r>
            <a:r>
              <a:rPr lang="en-US" sz="1600" dirty="0">
                <a:latin typeface="Segoe UI"/>
                <a:cs typeface="Segoe UI"/>
              </a:rPr>
              <a:t> appropriate for different kinds of decisions.</a:t>
            </a:r>
            <a:endParaRPr lang="en-US" sz="1600">
              <a:ea typeface="Calibri"/>
              <a:cs typeface="Calibri"/>
            </a:endParaRPr>
          </a:p>
          <a:p>
            <a:r>
              <a:rPr lang="en-US" sz="1600" dirty="0">
                <a:latin typeface="Segoe UI"/>
                <a:cs typeface="Segoe UI"/>
              </a:rPr>
              <a:t>Gorry and Scott-Morton (1971) argued that traditional </a:t>
            </a:r>
            <a:r>
              <a:rPr lang="en-US" sz="1600" b="1" dirty="0">
                <a:latin typeface="Segoe UI"/>
                <a:cs typeface="Segoe UI"/>
              </a:rPr>
              <a:t>Management Information Systems (MIS)</a:t>
            </a:r>
            <a:r>
              <a:rPr lang="en-US" sz="1600" dirty="0">
                <a:latin typeface="Segoe UI"/>
                <a:cs typeface="Segoe UI"/>
              </a:rPr>
              <a:t> and </a:t>
            </a:r>
            <a:r>
              <a:rPr lang="en-US" sz="1600" b="1" dirty="0">
                <a:latin typeface="Segoe UI"/>
                <a:cs typeface="Segoe UI"/>
              </a:rPr>
              <a:t>Management Science (MS)</a:t>
            </a:r>
            <a:r>
              <a:rPr lang="en-US" sz="1600" dirty="0">
                <a:latin typeface="Segoe UI"/>
                <a:cs typeface="Segoe UI"/>
              </a:rPr>
              <a:t> tools are insufficient for </a:t>
            </a:r>
            <a:r>
              <a:rPr lang="en-US" sz="1600" b="1">
                <a:latin typeface="Segoe UI"/>
                <a:cs typeface="Segoe UI"/>
              </a:rPr>
              <a:t>semi-structured</a:t>
            </a:r>
            <a:r>
              <a:rPr lang="en-US" sz="1600" b="1" dirty="0">
                <a:latin typeface="Segoe UI"/>
                <a:cs typeface="Segoe UI"/>
              </a:rPr>
              <a:t> and unstructured decisions</a:t>
            </a:r>
            <a:r>
              <a:rPr lang="en-US" sz="1600" dirty="0">
                <a:latin typeface="Segoe UI"/>
                <a:cs typeface="Segoe UI"/>
              </a:rPr>
              <a:t>.</a:t>
            </a:r>
            <a:endParaRPr lang="en-US" sz="1600">
              <a:ea typeface="Calibri"/>
              <a:cs typeface="Calibri"/>
            </a:endParaRPr>
          </a:p>
          <a:p>
            <a:r>
              <a:rPr lang="en-US" sz="1600" dirty="0">
                <a:latin typeface="Segoe UI"/>
                <a:cs typeface="Segoe UI"/>
              </a:rPr>
              <a:t>Such decisions require </a:t>
            </a:r>
            <a:r>
              <a:rPr lang="en-US" sz="1600" b="1" dirty="0">
                <a:latin typeface="Segoe UI"/>
                <a:cs typeface="Segoe UI"/>
              </a:rPr>
              <a:t>human judgment</a:t>
            </a:r>
            <a:r>
              <a:rPr lang="en-US" sz="1600" dirty="0">
                <a:latin typeface="Segoe UI"/>
                <a:cs typeface="Segoe UI"/>
              </a:rPr>
              <a:t> alongside new approaches to computer-based support.</a:t>
            </a:r>
            <a:endParaRPr lang="en-US" sz="1600">
              <a:ea typeface="Calibri"/>
              <a:cs typeface="Calibri"/>
            </a:endParaRPr>
          </a:p>
          <a:p>
            <a:r>
              <a:rPr lang="en-US" sz="1600">
                <a:latin typeface="Segoe UI"/>
                <a:cs typeface="Segoe UI"/>
              </a:rPr>
              <a:t>To address this need, they proposed a </a:t>
            </a:r>
            <a:r>
              <a:rPr lang="en-US" sz="1600" b="1">
                <a:latin typeface="Segoe UI"/>
                <a:cs typeface="Segoe UI"/>
              </a:rPr>
              <a:t>supportive information system</a:t>
            </a:r>
            <a:r>
              <a:rPr lang="en-US" sz="1600">
                <a:latin typeface="Segoe UI"/>
                <a:cs typeface="Segoe UI"/>
              </a:rPr>
              <a:t>, known as a </a:t>
            </a:r>
            <a:r>
              <a:rPr lang="en-US" sz="1600" b="1">
                <a:latin typeface="Segoe UI"/>
                <a:cs typeface="Segoe UI"/>
              </a:rPr>
              <a:t>Decision Support System (DSS)</a:t>
            </a:r>
            <a:r>
              <a:rPr lang="en-US" sz="1600">
                <a:latin typeface="Segoe UI"/>
                <a:cs typeface="Segoe UI"/>
              </a:rPr>
              <a:t>.</a:t>
            </a:r>
            <a:endParaRPr lang="en-US" sz="1600">
              <a:ea typeface="Calibri"/>
              <a:cs typeface="Calibri"/>
            </a:endParaRPr>
          </a:p>
          <a:p>
            <a:r>
              <a:rPr lang="en-US" sz="1600" b="1">
                <a:latin typeface="Segoe UI"/>
                <a:cs typeface="Segoe UI"/>
              </a:rPr>
              <a:t>Highly structured and operational control-oriented tasks</a:t>
            </a:r>
            <a:r>
              <a:rPr lang="en-US" sz="1600">
                <a:latin typeface="Segoe UI"/>
                <a:cs typeface="Segoe UI"/>
              </a:rPr>
              <a:t> (e.g., certain lower-numbered cells in the matrix) are typically handled by </a:t>
            </a:r>
            <a:r>
              <a:rPr lang="en-US" sz="1600" b="1">
                <a:latin typeface="Segoe UI"/>
                <a:cs typeface="Segoe UI"/>
              </a:rPr>
              <a:t>lower-level managers</a:t>
            </a:r>
            <a:r>
              <a:rPr lang="en-US" sz="1600">
                <a:latin typeface="Segoe UI"/>
                <a:cs typeface="Segoe UI"/>
              </a:rPr>
              <a:t>.</a:t>
            </a:r>
            <a:endParaRPr lang="en-US" sz="1600">
              <a:ea typeface="Calibri"/>
              <a:cs typeface="Calibri"/>
            </a:endParaRPr>
          </a:p>
          <a:p>
            <a:r>
              <a:rPr lang="en-US" sz="1600" b="1">
                <a:latin typeface="Segoe UI"/>
                <a:cs typeface="Segoe UI"/>
              </a:rPr>
              <a:t>Less structured, more strategic tasks</a:t>
            </a:r>
            <a:r>
              <a:rPr lang="en-US" sz="1600">
                <a:latin typeface="Segoe UI"/>
                <a:cs typeface="Segoe UI"/>
              </a:rPr>
              <a:t> (higher-numbered cells) are usually the responsibility of </a:t>
            </a:r>
            <a:r>
              <a:rPr lang="en-US" sz="1600" b="1">
                <a:latin typeface="Segoe UI"/>
                <a:cs typeface="Segoe UI"/>
              </a:rPr>
              <a:t>top executives or highly trained specialists</a:t>
            </a:r>
            <a:r>
              <a:rPr lang="en-US" sz="1600">
                <a:latin typeface="Segoe UI"/>
                <a:cs typeface="Segoe UI"/>
              </a:rPr>
              <a:t>.</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25275204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3B001-6CB1-02C2-116A-1F0A009224EA}"/>
              </a:ext>
            </a:extLst>
          </p:cNvPr>
          <p:cNvSpPr>
            <a:spLocks noGrp="1"/>
          </p:cNvSpPr>
          <p:nvPr>
            <p:ph type="title"/>
          </p:nvPr>
        </p:nvSpPr>
        <p:spPr>
          <a:xfrm>
            <a:off x="838200" y="164288"/>
            <a:ext cx="10515600" cy="746680"/>
          </a:xfrm>
        </p:spPr>
        <p:txBody>
          <a:bodyPr>
            <a:normAutofit fontScale="90000"/>
          </a:bodyPr>
          <a:lstStyle/>
          <a:p>
            <a:pPr algn="ctr"/>
            <a:br>
              <a:rPr lang="en-US" sz="4800" b="1" dirty="0">
                <a:latin typeface="Segoe UI"/>
                <a:cs typeface="Segoe UI"/>
              </a:rPr>
            </a:br>
            <a:r>
              <a:rPr lang="en-US" sz="4800" b="1">
                <a:latin typeface="Segoe UI"/>
                <a:cs typeface="Segoe UI"/>
              </a:rPr>
              <a:t>Decision Support Matrix</a:t>
            </a:r>
            <a:endParaRPr lang="en-US" sz="48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66C3458-62D3-84F9-536F-F05D14A2C0B4}"/>
              </a:ext>
            </a:extLst>
          </p:cNvPr>
          <p:cNvSpPr>
            <a:spLocks noGrp="1"/>
          </p:cNvSpPr>
          <p:nvPr>
            <p:ph idx="1"/>
          </p:nvPr>
        </p:nvSpPr>
        <p:spPr>
          <a:xfrm>
            <a:off x="838200" y="1234929"/>
            <a:ext cx="10515600" cy="5367336"/>
          </a:xfrm>
        </p:spPr>
        <p:txBody>
          <a:bodyPr vert="horz" lIns="91440" tIns="45720" rIns="91440" bIns="45720" rtlCol="0" anchor="t">
            <a:noAutofit/>
          </a:bodyPr>
          <a:lstStyle/>
          <a:p>
            <a:r>
              <a:rPr lang="en-US" sz="1400" dirty="0">
                <a:latin typeface="Segoe UI"/>
                <a:cs typeface="Segoe UI"/>
              </a:rPr>
              <a:t>Since the </a:t>
            </a:r>
            <a:r>
              <a:rPr lang="en-US" sz="1400" b="1" dirty="0">
                <a:latin typeface="Segoe UI"/>
                <a:cs typeface="Segoe UI"/>
              </a:rPr>
              <a:t>1960s</a:t>
            </a:r>
            <a:r>
              <a:rPr lang="en-US" sz="1400" dirty="0">
                <a:latin typeface="Segoe UI"/>
                <a:cs typeface="Segoe UI"/>
              </a:rPr>
              <a:t>, computers have primarily supported </a:t>
            </a:r>
            <a:r>
              <a:rPr lang="en-US" sz="1400" b="1" dirty="0">
                <a:latin typeface="Segoe UI"/>
                <a:cs typeface="Segoe UI"/>
              </a:rPr>
              <a:t>structured</a:t>
            </a:r>
            <a:r>
              <a:rPr lang="en-US" sz="1400" dirty="0">
                <a:latin typeface="Segoe UI"/>
                <a:cs typeface="Segoe UI"/>
              </a:rPr>
              <a:t> and some </a:t>
            </a:r>
            <a:r>
              <a:rPr lang="en-US" sz="1400" b="1">
                <a:latin typeface="Segoe UI"/>
                <a:cs typeface="Segoe UI"/>
              </a:rPr>
              <a:t>semi-structured</a:t>
            </a:r>
            <a:r>
              <a:rPr lang="en-US" sz="1400" b="1" dirty="0">
                <a:latin typeface="Segoe UI"/>
                <a:cs typeface="Segoe UI"/>
              </a:rPr>
              <a:t> decisions</a:t>
            </a:r>
            <a:r>
              <a:rPr lang="en-US" sz="1400" dirty="0">
                <a:latin typeface="Segoe UI"/>
                <a:cs typeface="Segoe UI"/>
              </a:rPr>
              <a:t>.</a:t>
            </a:r>
            <a:endParaRPr lang="en-US" sz="1400">
              <a:ea typeface="Calibri" panose="020F0502020204030204"/>
              <a:cs typeface="Calibri" panose="020F0502020204030204"/>
            </a:endParaRPr>
          </a:p>
          <a:p>
            <a:r>
              <a:rPr lang="en-US" sz="1400">
                <a:latin typeface="Segoe UI"/>
                <a:cs typeface="Segoe UI"/>
              </a:rPr>
              <a:t>Computer support has been especially effective for decisions involving </a:t>
            </a:r>
            <a:r>
              <a:rPr lang="en-US" sz="1400" b="1">
                <a:latin typeface="Segoe UI"/>
                <a:cs typeface="Segoe UI"/>
              </a:rPr>
              <a:t>operational and managerial control</a:t>
            </a:r>
            <a:r>
              <a:rPr lang="en-US" sz="1400">
                <a:latin typeface="Segoe UI"/>
                <a:cs typeface="Segoe UI"/>
              </a:rPr>
              <a:t>.</a:t>
            </a:r>
            <a:endParaRPr lang="en-US" sz="1400">
              <a:ea typeface="Calibri"/>
              <a:cs typeface="Calibri"/>
            </a:endParaRPr>
          </a:p>
          <a:p>
            <a:r>
              <a:rPr lang="en-US" sz="1400">
                <a:latin typeface="Segoe UI"/>
                <a:cs typeface="Segoe UI"/>
              </a:rPr>
              <a:t>These types of decisions occur across all functional areas, particularly in </a:t>
            </a:r>
            <a:r>
              <a:rPr lang="en-US" sz="1400" b="1">
                <a:latin typeface="Segoe UI"/>
                <a:cs typeface="Segoe UI"/>
              </a:rPr>
              <a:t>finance</a:t>
            </a:r>
            <a:r>
              <a:rPr lang="en-US" sz="1400">
                <a:latin typeface="Segoe UI"/>
                <a:cs typeface="Segoe UI"/>
              </a:rPr>
              <a:t> and </a:t>
            </a:r>
            <a:r>
              <a:rPr lang="en-US" sz="1400" b="1">
                <a:latin typeface="Segoe UI"/>
                <a:cs typeface="Segoe UI"/>
              </a:rPr>
              <a:t>production/operations management</a:t>
            </a:r>
            <a:r>
              <a:rPr lang="en-US" sz="1400">
                <a:latin typeface="Segoe UI"/>
                <a:cs typeface="Segoe UI"/>
              </a:rPr>
              <a:t>.</a:t>
            </a:r>
            <a:endParaRPr lang="en-US" sz="1400">
              <a:ea typeface="Calibri"/>
              <a:cs typeface="Calibri"/>
            </a:endParaRPr>
          </a:p>
          <a:p>
            <a:r>
              <a:rPr lang="en-US" sz="1400" b="1">
                <a:latin typeface="Segoe UI"/>
                <a:cs typeface="Segoe UI"/>
              </a:rPr>
              <a:t>Structured problems</a:t>
            </a:r>
            <a:r>
              <a:rPr lang="en-US" sz="1400">
                <a:latin typeface="Segoe UI"/>
                <a:cs typeface="Segoe UI"/>
              </a:rPr>
              <a:t> are repetitive and highly organized, allowing them to be clearly defined and categorized.</a:t>
            </a:r>
            <a:endParaRPr lang="en-US" sz="1400">
              <a:ea typeface="Calibri"/>
              <a:cs typeface="Calibri"/>
            </a:endParaRPr>
          </a:p>
          <a:p>
            <a:r>
              <a:rPr lang="en-US" sz="1400">
                <a:latin typeface="Segoe UI"/>
                <a:cs typeface="Segoe UI"/>
              </a:rPr>
              <a:t>Because of their structure, such problems can be </a:t>
            </a:r>
            <a:r>
              <a:rPr lang="en-US" sz="1400" b="1">
                <a:latin typeface="Segoe UI"/>
                <a:cs typeface="Segoe UI"/>
              </a:rPr>
              <a:t>abstracted, analyzed, and classified</a:t>
            </a:r>
            <a:r>
              <a:rPr lang="en-US" sz="1400">
                <a:latin typeface="Segoe UI"/>
                <a:cs typeface="Segoe UI"/>
              </a:rPr>
              <a:t> into standard decision categories.</a:t>
            </a:r>
            <a:endParaRPr lang="en-US" sz="1400">
              <a:ea typeface="Calibri"/>
              <a:cs typeface="Calibri"/>
            </a:endParaRPr>
          </a:p>
          <a:p>
            <a:r>
              <a:rPr lang="en-US" sz="1400">
                <a:latin typeface="Segoe UI"/>
                <a:cs typeface="Segoe UI"/>
              </a:rPr>
              <a:t>Examples of structured decision categories include: </a:t>
            </a:r>
            <a:endParaRPr lang="en-US" sz="1400">
              <a:ea typeface="Calibri"/>
              <a:cs typeface="Calibri"/>
            </a:endParaRPr>
          </a:p>
          <a:p>
            <a:r>
              <a:rPr lang="en-US" sz="1400">
                <a:latin typeface="Segoe UI"/>
                <a:cs typeface="Segoe UI"/>
              </a:rPr>
              <a:t>Make-or-buy decisions</a:t>
            </a:r>
            <a:endParaRPr lang="en-US" sz="1400">
              <a:ea typeface="Calibri"/>
              <a:cs typeface="Calibri"/>
            </a:endParaRPr>
          </a:p>
          <a:p>
            <a:r>
              <a:rPr lang="en-US" sz="1400">
                <a:latin typeface="Segoe UI"/>
                <a:cs typeface="Segoe UI"/>
              </a:rPr>
              <a:t>Capital budgeting</a:t>
            </a:r>
            <a:endParaRPr lang="en-US" sz="1400">
              <a:ea typeface="Calibri"/>
              <a:cs typeface="Calibri"/>
            </a:endParaRPr>
          </a:p>
          <a:p>
            <a:r>
              <a:rPr lang="en-US" sz="1400">
                <a:latin typeface="Segoe UI"/>
                <a:cs typeface="Segoe UI"/>
              </a:rPr>
              <a:t>Resource allocation</a:t>
            </a:r>
            <a:endParaRPr lang="en-US" sz="1400">
              <a:ea typeface="Calibri"/>
              <a:cs typeface="Calibri"/>
            </a:endParaRPr>
          </a:p>
          <a:p>
            <a:r>
              <a:rPr lang="en-US" sz="1400">
                <a:latin typeface="Segoe UI"/>
                <a:cs typeface="Segoe UI"/>
              </a:rPr>
              <a:t>Distribution</a:t>
            </a:r>
            <a:endParaRPr lang="en-US" sz="1400">
              <a:ea typeface="Calibri"/>
              <a:cs typeface="Calibri"/>
            </a:endParaRPr>
          </a:p>
          <a:p>
            <a:r>
              <a:rPr lang="en-US" sz="1400">
                <a:latin typeface="Segoe UI"/>
                <a:cs typeface="Segoe UI"/>
              </a:rPr>
              <a:t>Procurement</a:t>
            </a:r>
            <a:endParaRPr lang="en-US" sz="1400">
              <a:ea typeface="Calibri"/>
              <a:cs typeface="Calibri"/>
            </a:endParaRPr>
          </a:p>
          <a:p>
            <a:r>
              <a:rPr lang="en-US" sz="1400">
                <a:latin typeface="Segoe UI"/>
                <a:cs typeface="Segoe UI"/>
              </a:rPr>
              <a:t>Planning</a:t>
            </a:r>
            <a:endParaRPr lang="en-US" sz="1400">
              <a:ea typeface="Calibri"/>
              <a:cs typeface="Calibri"/>
            </a:endParaRPr>
          </a:p>
          <a:p>
            <a:r>
              <a:rPr lang="en-US" sz="1400">
                <a:latin typeface="Segoe UI"/>
                <a:cs typeface="Segoe UI"/>
              </a:rPr>
              <a:t>Inventory control</a:t>
            </a:r>
            <a:endParaRPr lang="en-US" sz="1400">
              <a:ea typeface="Calibri"/>
              <a:cs typeface="Calibri"/>
            </a:endParaRPr>
          </a:p>
          <a:p>
            <a:r>
              <a:rPr lang="en-US" sz="1400" dirty="0">
                <a:latin typeface="Segoe UI"/>
                <a:cs typeface="Segoe UI"/>
              </a:rPr>
              <a:t>For each category, </a:t>
            </a:r>
            <a:r>
              <a:rPr lang="en-US" sz="1400" b="1" dirty="0">
                <a:latin typeface="Segoe UI"/>
                <a:cs typeface="Segoe UI"/>
              </a:rPr>
              <a:t>prescribed models and solution approaches</a:t>
            </a:r>
            <a:r>
              <a:rPr lang="en-US" sz="1400" dirty="0">
                <a:latin typeface="Segoe UI"/>
                <a:cs typeface="Segoe UI"/>
              </a:rPr>
              <a:t>—often based on </a:t>
            </a:r>
            <a:r>
              <a:rPr lang="en-US" sz="1400" b="1" dirty="0">
                <a:latin typeface="Segoe UI"/>
                <a:cs typeface="Segoe UI"/>
              </a:rPr>
              <a:t>quantitative formulas</a:t>
            </a:r>
            <a:r>
              <a:rPr lang="en-US" sz="1400" dirty="0">
                <a:latin typeface="Segoe UI"/>
                <a:cs typeface="Segoe UI"/>
              </a:rPr>
              <a:t>—have been developed.</a:t>
            </a:r>
            <a:endParaRPr lang="en-US" sz="1400">
              <a:ea typeface="Calibri"/>
              <a:cs typeface="Calibri"/>
            </a:endParaRPr>
          </a:p>
          <a:p>
            <a:r>
              <a:rPr lang="en-US" sz="1400">
                <a:latin typeface="Segoe UI"/>
                <a:cs typeface="Segoe UI"/>
              </a:rPr>
              <a:t>This enables a </a:t>
            </a:r>
            <a:r>
              <a:rPr lang="en-US" sz="1400" b="1">
                <a:latin typeface="Segoe UI"/>
                <a:cs typeface="Segoe UI"/>
              </a:rPr>
              <a:t>scientific approach</a:t>
            </a:r>
            <a:r>
              <a:rPr lang="en-US" sz="1400">
                <a:latin typeface="Segoe UI"/>
                <a:cs typeface="Segoe UI"/>
              </a:rPr>
              <a:t> to automating portions of managerial decision-making.</a:t>
            </a:r>
            <a:endParaRPr lang="en-US" sz="1400">
              <a:ea typeface="Calibri"/>
              <a:cs typeface="Calibri"/>
            </a:endParaRPr>
          </a:p>
          <a:p>
            <a:r>
              <a:rPr lang="en-US" sz="1400">
                <a:latin typeface="Segoe UI"/>
                <a:cs typeface="Segoe UI"/>
              </a:rPr>
              <a:t>Many structured decision solutions can be </a:t>
            </a:r>
            <a:r>
              <a:rPr lang="en-US" sz="1400" b="1">
                <a:latin typeface="Segoe UI"/>
                <a:cs typeface="Segoe UI"/>
              </a:rPr>
              <a:t>fully automated</a:t>
            </a:r>
            <a:r>
              <a:rPr lang="en-US" sz="1400">
                <a:latin typeface="Segoe UI"/>
                <a:cs typeface="Segoe UI"/>
              </a:rPr>
              <a:t> using computer-based systems.</a:t>
            </a:r>
            <a:endParaRPr lang="en-US" sz="14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8081209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7F145-940E-F983-2D32-9AEEE166F014}"/>
              </a:ext>
            </a:extLst>
          </p:cNvPr>
          <p:cNvSpPr>
            <a:spLocks noGrp="1"/>
          </p:cNvSpPr>
          <p:nvPr>
            <p:ph type="title"/>
          </p:nvPr>
        </p:nvSpPr>
        <p:spPr/>
        <p:txBody>
          <a:bodyPr>
            <a:noAutofit/>
          </a:bodyPr>
          <a:lstStyle/>
          <a:p>
            <a:pPr algn="ctr"/>
            <a:r>
              <a:rPr lang="en-US" sz="3600" b="1">
                <a:latin typeface="Segoe UI"/>
                <a:cs typeface="Segoe UI"/>
              </a:rPr>
              <a:t>Computer Support for Unstructured Decisions</a:t>
            </a:r>
            <a:endParaRPr lang="en-US" sz="36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3BDE4746-1E26-A769-49B6-6E0D2397AA97}"/>
              </a:ext>
            </a:extLst>
          </p:cNvPr>
          <p:cNvSpPr>
            <a:spLocks noGrp="1"/>
          </p:cNvSpPr>
          <p:nvPr>
            <p:ph idx="1"/>
          </p:nvPr>
        </p:nvSpPr>
        <p:spPr/>
        <p:txBody>
          <a:bodyPr vert="horz" lIns="91440" tIns="45720" rIns="91440" bIns="45720" rtlCol="0" anchor="t">
            <a:normAutofit/>
          </a:bodyPr>
          <a:lstStyle/>
          <a:p>
            <a:r>
              <a:rPr lang="en-US" sz="2000" b="1">
                <a:latin typeface="Segoe UI"/>
                <a:cs typeface="Segoe UI"/>
              </a:rPr>
              <a:t>Unstructured decisions</a:t>
            </a:r>
            <a:r>
              <a:rPr lang="en-US" sz="2000">
                <a:latin typeface="Segoe UI"/>
                <a:cs typeface="Segoe UI"/>
              </a:rPr>
              <a:t> can only be </a:t>
            </a:r>
            <a:r>
              <a:rPr lang="en-US" sz="2000" b="1">
                <a:latin typeface="Segoe UI"/>
                <a:cs typeface="Segoe UI"/>
              </a:rPr>
              <a:t>partially supported</a:t>
            </a:r>
            <a:r>
              <a:rPr lang="en-US" sz="2000">
                <a:latin typeface="Segoe UI"/>
                <a:cs typeface="Segoe UI"/>
              </a:rPr>
              <a:t> by standard computerized quantitative methods.</a:t>
            </a:r>
            <a:endParaRPr lang="en-US" sz="2000">
              <a:ea typeface="Calibri" panose="020F0502020204030204"/>
              <a:cs typeface="Calibri" panose="020F0502020204030204"/>
            </a:endParaRPr>
          </a:p>
          <a:p>
            <a:r>
              <a:rPr lang="en-US" sz="2000">
                <a:latin typeface="Segoe UI"/>
                <a:cs typeface="Segoe UI"/>
              </a:rPr>
              <a:t>Such decisions usually require </a:t>
            </a:r>
            <a:r>
              <a:rPr lang="en-US" sz="2000" b="1">
                <a:latin typeface="Segoe UI"/>
                <a:cs typeface="Segoe UI"/>
              </a:rPr>
              <a:t>customized solutions</a:t>
            </a:r>
            <a:r>
              <a:rPr lang="en-US" sz="2000">
                <a:latin typeface="Segoe UI"/>
                <a:cs typeface="Segoe UI"/>
              </a:rPr>
              <a:t> rather than predefined models.</a:t>
            </a:r>
            <a:endParaRPr lang="en-US" sz="2000">
              <a:ea typeface="Calibri"/>
              <a:cs typeface="Calibri"/>
            </a:endParaRPr>
          </a:p>
          <a:p>
            <a:r>
              <a:rPr lang="en-US" sz="2000">
                <a:latin typeface="Segoe UI"/>
                <a:cs typeface="Segoe UI"/>
              </a:rPr>
              <a:t>Computer support can still help by providing </a:t>
            </a:r>
            <a:r>
              <a:rPr lang="en-US" sz="2000" b="1">
                <a:latin typeface="Segoe UI"/>
                <a:cs typeface="Segoe UI"/>
              </a:rPr>
              <a:t>data and information</a:t>
            </a:r>
            <a:r>
              <a:rPr lang="en-US" sz="2000">
                <a:latin typeface="Segoe UI"/>
                <a:cs typeface="Segoe UI"/>
              </a:rPr>
              <a:t> from internal (corporate) and external sources.</a:t>
            </a:r>
            <a:endParaRPr lang="en-US" sz="2000">
              <a:ea typeface="Calibri"/>
              <a:cs typeface="Calibri"/>
            </a:endParaRPr>
          </a:p>
          <a:p>
            <a:r>
              <a:rPr lang="en-US" sz="2000" b="1" dirty="0">
                <a:latin typeface="Segoe UI"/>
                <a:cs typeface="Segoe UI"/>
              </a:rPr>
              <a:t>Human intuition and judgment</a:t>
            </a:r>
            <a:r>
              <a:rPr lang="en-US" sz="2000" dirty="0">
                <a:latin typeface="Segoe UI"/>
                <a:cs typeface="Segoe UI"/>
              </a:rPr>
              <a:t> play a major role in unstructured decision-making.</a:t>
            </a:r>
            <a:endParaRPr lang="en-US" sz="2000">
              <a:ea typeface="Calibri"/>
              <a:cs typeface="Calibri"/>
            </a:endParaRPr>
          </a:p>
          <a:p>
            <a:r>
              <a:rPr lang="en-US" sz="2000" b="1">
                <a:latin typeface="Segoe UI"/>
                <a:cs typeface="Segoe UI"/>
              </a:rPr>
              <a:t>Computerized communication and collaboration tools</a:t>
            </a:r>
            <a:r>
              <a:rPr lang="en-US" sz="2000">
                <a:latin typeface="Segoe UI"/>
                <a:cs typeface="Segoe UI"/>
              </a:rPr>
              <a:t> can support decision-makers in these situations.</a:t>
            </a:r>
            <a:endParaRPr lang="en-US" sz="2000">
              <a:ea typeface="Calibri"/>
              <a:cs typeface="Calibri"/>
            </a:endParaRPr>
          </a:p>
          <a:p>
            <a:r>
              <a:rPr lang="en-US" sz="2000">
                <a:latin typeface="Segoe UI"/>
                <a:cs typeface="Segoe UI"/>
              </a:rPr>
              <a:t>Advanced technologies such as </a:t>
            </a:r>
            <a:r>
              <a:rPr lang="en-US" sz="2000" b="1">
                <a:latin typeface="Segoe UI"/>
                <a:cs typeface="Segoe UI"/>
              </a:rPr>
              <a:t>cognitive computing</a:t>
            </a:r>
            <a:r>
              <a:rPr lang="en-US" sz="2000">
                <a:latin typeface="Segoe UI"/>
                <a:cs typeface="Segoe UI"/>
              </a:rPr>
              <a:t> and </a:t>
            </a:r>
            <a:r>
              <a:rPr lang="en-US" sz="2000" b="1">
                <a:latin typeface="Segoe UI"/>
                <a:cs typeface="Segoe UI"/>
              </a:rPr>
              <a:t>deep learning</a:t>
            </a:r>
            <a:r>
              <a:rPr lang="en-US" sz="2000">
                <a:latin typeface="Segoe UI"/>
                <a:cs typeface="Segoe UI"/>
              </a:rPr>
              <a:t> are increasingly important in supporting unstructured decisions.</a:t>
            </a:r>
            <a:endParaRPr lang="en-US" sz="2000">
              <a:ea typeface="Calibri"/>
              <a:cs typeface="Calibri"/>
            </a:endParaRPr>
          </a:p>
          <a:p>
            <a:pPr marL="0" indent="0">
              <a:buNone/>
            </a:pPr>
            <a:endParaRPr lang="en-US" sz="4800" dirty="0">
              <a:ea typeface="Calibri"/>
              <a:cs typeface="Calibri"/>
            </a:endParaRPr>
          </a:p>
        </p:txBody>
      </p:sp>
    </p:spTree>
    <p:extLst>
      <p:ext uri="{BB962C8B-B14F-4D97-AF65-F5344CB8AC3E}">
        <p14:creationId xmlns:p14="http://schemas.microsoft.com/office/powerpoint/2010/main" val="21219692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C9CE8-7EAD-739B-150A-8BCF13A594FB}"/>
              </a:ext>
            </a:extLst>
          </p:cNvPr>
          <p:cNvSpPr>
            <a:spLocks noGrp="1"/>
          </p:cNvSpPr>
          <p:nvPr>
            <p:ph type="title"/>
          </p:nvPr>
        </p:nvSpPr>
        <p:spPr/>
        <p:txBody>
          <a:bodyPr/>
          <a:lstStyle/>
          <a:p>
            <a:pPr algn="ctr"/>
            <a:r>
              <a:rPr lang="en-US" sz="3200" b="1" dirty="0">
                <a:latin typeface="Segoe UI"/>
                <a:cs typeface="Segoe UI"/>
              </a:rPr>
              <a:t>Computer Support for </a:t>
            </a:r>
            <a:r>
              <a:rPr lang="en-US" sz="3200" b="1">
                <a:latin typeface="Segoe UI"/>
                <a:cs typeface="Segoe UI"/>
              </a:rPr>
              <a:t>Semi-structured</a:t>
            </a:r>
            <a:r>
              <a:rPr lang="en-US" sz="3200" b="1" dirty="0">
                <a:latin typeface="Segoe UI"/>
                <a:cs typeface="Segoe UI"/>
              </a:rPr>
              <a:t> Problems</a:t>
            </a:r>
            <a:endParaRPr lang="en-US" sz="32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2B1E3825-7E65-0A7B-1177-7126D77DD243}"/>
              </a:ext>
            </a:extLst>
          </p:cNvPr>
          <p:cNvSpPr>
            <a:spLocks noGrp="1"/>
          </p:cNvSpPr>
          <p:nvPr>
            <p:ph idx="1"/>
          </p:nvPr>
        </p:nvSpPr>
        <p:spPr/>
        <p:txBody>
          <a:bodyPr vert="horz" lIns="91440" tIns="45720" rIns="91440" bIns="45720" rtlCol="0" anchor="t">
            <a:normAutofit/>
          </a:bodyPr>
          <a:lstStyle/>
          <a:p>
            <a:r>
              <a:rPr lang="en-US" sz="2000" b="1">
                <a:latin typeface="Segoe UI"/>
                <a:cs typeface="Segoe UI"/>
              </a:rPr>
              <a:t>Semi-structured</a:t>
            </a:r>
            <a:r>
              <a:rPr lang="en-US" sz="2000" b="1" dirty="0">
                <a:latin typeface="Segoe UI"/>
                <a:cs typeface="Segoe UI"/>
              </a:rPr>
              <a:t> problems</a:t>
            </a:r>
            <a:r>
              <a:rPr lang="en-US" sz="2000" dirty="0">
                <a:latin typeface="Segoe UI"/>
                <a:cs typeface="Segoe UI"/>
              </a:rPr>
              <a:t> require a mix of </a:t>
            </a:r>
            <a:r>
              <a:rPr lang="en-US" sz="2000" b="1" dirty="0">
                <a:latin typeface="Segoe UI"/>
                <a:cs typeface="Segoe UI"/>
              </a:rPr>
              <a:t>standard solution procedures</a:t>
            </a:r>
            <a:r>
              <a:rPr lang="en-US" sz="2000" dirty="0">
                <a:latin typeface="Segoe UI"/>
                <a:cs typeface="Segoe UI"/>
              </a:rPr>
              <a:t> and </a:t>
            </a:r>
            <a:r>
              <a:rPr lang="en-US" sz="2000" b="1" dirty="0">
                <a:latin typeface="Segoe UI"/>
                <a:cs typeface="Segoe UI"/>
              </a:rPr>
              <a:t>human judgment</a:t>
            </a:r>
            <a:r>
              <a:rPr lang="en-US" sz="2000" dirty="0">
                <a:latin typeface="Segoe UI"/>
                <a:cs typeface="Segoe UI"/>
              </a:rPr>
              <a:t>.</a:t>
            </a:r>
            <a:endParaRPr lang="en-US" sz="2000">
              <a:ea typeface="Calibri" panose="020F0502020204030204"/>
              <a:cs typeface="Calibri" panose="020F0502020204030204"/>
            </a:endParaRPr>
          </a:p>
          <a:p>
            <a:r>
              <a:rPr lang="en-US" sz="2000" b="1">
                <a:latin typeface="Segoe UI"/>
                <a:cs typeface="Segoe UI"/>
              </a:rPr>
              <a:t>Management science models</a:t>
            </a:r>
            <a:r>
              <a:rPr lang="en-US" sz="2000">
                <a:latin typeface="Segoe UI"/>
                <a:cs typeface="Segoe UI"/>
              </a:rPr>
              <a:t> can be applied to the structured parts of these problems.</a:t>
            </a:r>
            <a:endParaRPr lang="en-US" sz="2000">
              <a:ea typeface="Calibri"/>
              <a:cs typeface="Calibri"/>
            </a:endParaRPr>
          </a:p>
          <a:p>
            <a:r>
              <a:rPr lang="en-US" sz="2000">
                <a:latin typeface="Segoe UI"/>
                <a:cs typeface="Segoe UI"/>
              </a:rPr>
              <a:t>For the </a:t>
            </a:r>
            <a:r>
              <a:rPr lang="en-US" sz="2000" b="1">
                <a:latin typeface="Segoe UI"/>
                <a:cs typeface="Segoe UI"/>
              </a:rPr>
              <a:t>unstructured components</a:t>
            </a:r>
            <a:r>
              <a:rPr lang="en-US" sz="2000">
                <a:latin typeface="Segoe UI"/>
                <a:cs typeface="Segoe UI"/>
              </a:rPr>
              <a:t>, a </a:t>
            </a:r>
            <a:r>
              <a:rPr lang="en-US" sz="2000" b="1">
                <a:latin typeface="Segoe UI"/>
                <a:cs typeface="Segoe UI"/>
              </a:rPr>
              <a:t>Decision Support System (DSS)</a:t>
            </a:r>
            <a:r>
              <a:rPr lang="en-US" sz="2000">
                <a:latin typeface="Segoe UI"/>
                <a:cs typeface="Segoe UI"/>
              </a:rPr>
              <a:t> helps improve decision quality.</a:t>
            </a:r>
            <a:endParaRPr lang="en-US" sz="2000">
              <a:ea typeface="Calibri"/>
              <a:cs typeface="Calibri"/>
            </a:endParaRPr>
          </a:p>
          <a:p>
            <a:r>
              <a:rPr lang="en-US" sz="2000">
                <a:latin typeface="Segoe UI"/>
                <a:cs typeface="Segoe UI"/>
              </a:rPr>
              <a:t>A DSS enhances decisions by providing </a:t>
            </a:r>
            <a:r>
              <a:rPr lang="en-US" sz="2000" b="1">
                <a:latin typeface="Segoe UI"/>
                <a:cs typeface="Segoe UI"/>
              </a:rPr>
              <a:t>better information</a:t>
            </a:r>
            <a:r>
              <a:rPr lang="en-US" sz="2000">
                <a:latin typeface="Segoe UI"/>
                <a:cs typeface="Segoe UI"/>
              </a:rPr>
              <a:t>, not just a single solution.</a:t>
            </a:r>
            <a:endParaRPr lang="en-US" sz="2000">
              <a:ea typeface="Calibri"/>
              <a:cs typeface="Calibri"/>
            </a:endParaRPr>
          </a:p>
          <a:p>
            <a:r>
              <a:rPr lang="en-US" sz="2000">
                <a:latin typeface="Segoe UI"/>
                <a:cs typeface="Segoe UI"/>
              </a:rPr>
              <a:t>It can generate </a:t>
            </a:r>
            <a:r>
              <a:rPr lang="en-US" sz="2000" b="1">
                <a:latin typeface="Segoe UI"/>
                <a:cs typeface="Segoe UI"/>
              </a:rPr>
              <a:t>multiple alternative solutions</a:t>
            </a:r>
            <a:r>
              <a:rPr lang="en-US" sz="2000">
                <a:latin typeface="Segoe UI"/>
                <a:cs typeface="Segoe UI"/>
              </a:rPr>
              <a:t>, along with their </a:t>
            </a:r>
            <a:r>
              <a:rPr lang="en-US" sz="2000" b="1">
                <a:latin typeface="Segoe UI"/>
                <a:cs typeface="Segoe UI"/>
              </a:rPr>
              <a:t>potential impacts</a:t>
            </a:r>
            <a:r>
              <a:rPr lang="en-US" sz="2000">
                <a:latin typeface="Segoe UI"/>
                <a:cs typeface="Segoe UI"/>
              </a:rPr>
              <a:t>.</a:t>
            </a:r>
            <a:endParaRPr lang="en-US" sz="2000">
              <a:ea typeface="Calibri"/>
              <a:cs typeface="Calibri"/>
            </a:endParaRPr>
          </a:p>
          <a:p>
            <a:r>
              <a:rPr lang="en-US" sz="2000">
                <a:latin typeface="Segoe UI"/>
                <a:cs typeface="Segoe UI"/>
              </a:rPr>
              <a:t>These capabilities help managers </a:t>
            </a:r>
            <a:r>
              <a:rPr lang="en-US" sz="2000" b="1">
                <a:latin typeface="Segoe UI"/>
                <a:cs typeface="Segoe UI"/>
              </a:rPr>
              <a:t>better understand the nature of the problem</a:t>
            </a:r>
            <a:r>
              <a:rPr lang="en-US" sz="2000">
                <a:latin typeface="Segoe UI"/>
                <a:cs typeface="Segoe UI"/>
              </a:rPr>
              <a:t>.</a:t>
            </a:r>
            <a:endParaRPr lang="en-US" sz="2000">
              <a:ea typeface="Calibri"/>
              <a:cs typeface="Calibri"/>
            </a:endParaRPr>
          </a:p>
          <a:p>
            <a:r>
              <a:rPr lang="en-US" sz="2000">
                <a:latin typeface="Segoe UI"/>
                <a:cs typeface="Segoe UI"/>
              </a:rPr>
              <a:t>Improved understanding enables managers to </a:t>
            </a:r>
            <a:r>
              <a:rPr lang="en-US" sz="2000" b="1">
                <a:latin typeface="Segoe UI"/>
                <a:cs typeface="Segoe UI"/>
              </a:rPr>
              <a:t>make more informed and effective decisions</a:t>
            </a:r>
            <a:r>
              <a:rPr lang="en-US" sz="2000">
                <a:latin typeface="Segoe UI"/>
                <a:cs typeface="Segoe UI"/>
              </a:rPr>
              <a:t>.</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35989894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descr="A white text with blue text&#10;&#10;Description automatically generated">
            <a:extLst>
              <a:ext uri="{FF2B5EF4-FFF2-40B4-BE49-F238E27FC236}">
                <a16:creationId xmlns:a16="http://schemas.microsoft.com/office/drawing/2014/main" id="{478F1465-14D4-F8C0-421B-110EF30071A7}"/>
              </a:ext>
            </a:extLst>
          </p:cNvPr>
          <p:cNvPicPr>
            <a:picLocks noChangeAspect="1"/>
          </p:cNvPicPr>
          <p:nvPr/>
        </p:nvPicPr>
        <p:blipFill>
          <a:blip r:embed="rId2"/>
          <a:stretch>
            <a:fillRect/>
          </a:stretch>
        </p:blipFill>
        <p:spPr>
          <a:xfrm>
            <a:off x="618187" y="457200"/>
            <a:ext cx="10792496" cy="5943600"/>
          </a:xfrm>
          <a:prstGeom prst="rect">
            <a:avLst/>
          </a:prstGeom>
        </p:spPr>
      </p:pic>
    </p:spTree>
    <p:extLst>
      <p:ext uri="{BB962C8B-B14F-4D97-AF65-F5344CB8AC3E}">
        <p14:creationId xmlns:p14="http://schemas.microsoft.com/office/powerpoint/2010/main" val="29973097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78BBF-9C51-8D4E-7F31-B48410FA93E6}"/>
              </a:ext>
            </a:extLst>
          </p:cNvPr>
          <p:cNvSpPr>
            <a:spLocks noGrp="1"/>
          </p:cNvSpPr>
          <p:nvPr>
            <p:ph type="title"/>
          </p:nvPr>
        </p:nvSpPr>
        <p:spPr>
          <a:xfrm>
            <a:off x="838200" y="365125"/>
            <a:ext cx="10515600" cy="933678"/>
          </a:xfrm>
        </p:spPr>
        <p:txBody>
          <a:bodyPr/>
          <a:lstStyle/>
          <a:p>
            <a:pPr algn="ctr"/>
            <a:r>
              <a:rPr lang="en-US" b="1" dirty="0">
                <a:ea typeface="Calibri Light"/>
                <a:cs typeface="Calibri Light"/>
              </a:rPr>
              <a:t> Analytics Overview</a:t>
            </a:r>
          </a:p>
        </p:txBody>
      </p:sp>
      <p:sp>
        <p:nvSpPr>
          <p:cNvPr id="3" name="Content Placeholder 2">
            <a:extLst>
              <a:ext uri="{FF2B5EF4-FFF2-40B4-BE49-F238E27FC236}">
                <a16:creationId xmlns:a16="http://schemas.microsoft.com/office/drawing/2014/main" id="{239C7BDD-A385-80F2-68D4-FB705762189A}"/>
              </a:ext>
            </a:extLst>
          </p:cNvPr>
          <p:cNvSpPr>
            <a:spLocks noGrp="1"/>
          </p:cNvSpPr>
          <p:nvPr>
            <p:ph idx="1"/>
          </p:nvPr>
        </p:nvSpPr>
        <p:spPr>
          <a:xfrm>
            <a:off x="838200" y="1575254"/>
            <a:ext cx="10515600" cy="5015366"/>
          </a:xfrm>
        </p:spPr>
        <p:txBody>
          <a:bodyPr vert="horz" lIns="91440" tIns="45720" rIns="91440" bIns="45720" rtlCol="0" anchor="t">
            <a:normAutofit/>
          </a:bodyPr>
          <a:lstStyle/>
          <a:p>
            <a:r>
              <a:rPr lang="en-US" sz="2600" dirty="0">
                <a:solidFill>
                  <a:srgbClr val="0A0A0A"/>
                </a:solidFill>
                <a:highlight>
                  <a:srgbClr val="FFFFFF"/>
                </a:highlight>
                <a:ea typeface="Calibri"/>
                <a:cs typeface="Calibri"/>
              </a:rPr>
              <a:t>Analytics is a broad term for transforming raw data into insights, usually involving statistics, computer programming, and operations research. It is used to identify trends, measure performance, and understand anomalies across any field.</a:t>
            </a:r>
            <a:endParaRPr lang="en-US" sz="2600">
              <a:ea typeface="Calibri"/>
              <a:cs typeface="Calibri"/>
            </a:endParaRPr>
          </a:p>
          <a:p>
            <a:r>
              <a:rPr lang="en-US">
                <a:ea typeface="Calibri"/>
                <a:cs typeface="Calibri"/>
              </a:rPr>
              <a:t>Analytics is the </a:t>
            </a:r>
            <a:r>
              <a:rPr lang="en-US" b="1" dirty="0">
                <a:ea typeface="Calibri"/>
                <a:cs typeface="Calibri"/>
              </a:rPr>
              <a:t>process of developing actionable decisions or recommendations for actions</a:t>
            </a:r>
            <a:r>
              <a:rPr lang="en-US" dirty="0">
                <a:ea typeface="Calibri"/>
                <a:cs typeface="Calibri"/>
              </a:rPr>
              <a:t>  </a:t>
            </a:r>
            <a:r>
              <a:rPr lang="en-US" b="1" dirty="0">
                <a:ea typeface="Calibri"/>
                <a:cs typeface="Calibri"/>
              </a:rPr>
              <a:t>based on insights  generated from historical data.</a:t>
            </a:r>
            <a:endParaRPr lang="en-US"/>
          </a:p>
          <a:p>
            <a:r>
              <a:rPr lang="en-US" dirty="0">
                <a:ea typeface="Calibri"/>
                <a:cs typeface="Calibri"/>
              </a:rPr>
              <a:t>According to the INFORMS ( Institute for Operations Research and </a:t>
            </a:r>
            <a:r>
              <a:rPr lang="en-US">
                <a:ea typeface="Calibri"/>
                <a:cs typeface="Calibri"/>
              </a:rPr>
              <a:t>Management Science):</a:t>
            </a:r>
          </a:p>
          <a:p>
            <a:r>
              <a:rPr lang="en-US" dirty="0">
                <a:ea typeface="Calibri"/>
                <a:cs typeface="Calibri"/>
              </a:rPr>
              <a:t>Analytics represents the </a:t>
            </a:r>
            <a:r>
              <a:rPr lang="en-US" b="1" dirty="0">
                <a:ea typeface="Calibri"/>
                <a:cs typeface="Calibri"/>
              </a:rPr>
              <a:t>combination of computer technology, management science techniques, and statistics to solve real problems. </a:t>
            </a:r>
            <a:endParaRPr lang="en-US" b="1">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10030916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13180B-F468-8B7F-AD37-FB4B2AD7E3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E4CD12-B3FC-4DFC-23C6-5072DCECE8AA}"/>
              </a:ext>
            </a:extLst>
          </p:cNvPr>
          <p:cNvSpPr>
            <a:spLocks noGrp="1"/>
          </p:cNvSpPr>
          <p:nvPr>
            <p:ph type="title"/>
          </p:nvPr>
        </p:nvSpPr>
        <p:spPr/>
        <p:txBody>
          <a:bodyPr/>
          <a:lstStyle/>
          <a:p>
            <a:pPr algn="ctr"/>
            <a:r>
              <a:rPr lang="en-US" sz="6000" dirty="0">
                <a:highlight>
                  <a:srgbClr val="FFFFFF"/>
                </a:highlight>
                <a:latin typeface="Calibri"/>
                <a:ea typeface="Calibri"/>
                <a:cs typeface="Calibri"/>
                <a:hlinkClick r:id="rId2">
                  <a:extLst>
                    <a:ext uri="{A12FA001-AC4F-418D-AE19-62706E023703}">
                      <ahyp:hlinkClr xmlns:ahyp="http://schemas.microsoft.com/office/drawing/2018/hyperlinkcolor" val="tx"/>
                    </a:ext>
                  </a:extLst>
                </a:hlinkClick>
              </a:rPr>
              <a:t>Analysis</a:t>
            </a:r>
            <a:r>
              <a:rPr lang="en-US" sz="6000">
                <a:highlight>
                  <a:srgbClr val="FFFFFF"/>
                </a:highlight>
                <a:latin typeface="Calibri"/>
                <a:ea typeface="Calibri"/>
                <a:cs typeface="Calibri"/>
              </a:rPr>
              <a:t> &amp; </a:t>
            </a:r>
            <a:r>
              <a:rPr lang="en-US" sz="6000" dirty="0">
                <a:highlight>
                  <a:srgbClr val="FFFFFF"/>
                </a:highlight>
                <a:latin typeface="Calibri"/>
                <a:ea typeface="Calibri"/>
                <a:cs typeface="Calibri"/>
                <a:hlinkClick r:id="rId3">
                  <a:extLst>
                    <a:ext uri="{A12FA001-AC4F-418D-AE19-62706E023703}">
                      <ahyp:hlinkClr xmlns:ahyp="http://schemas.microsoft.com/office/drawing/2018/hyperlinkcolor" val="tx"/>
                    </a:ext>
                  </a:extLst>
                </a:hlinkClick>
              </a:rPr>
              <a:t>Analytics</a:t>
            </a:r>
            <a:endParaRPr lang="en-US" sz="6000">
              <a:ea typeface="Calibri Light" panose="020F0302020204030204"/>
              <a:cs typeface="Calibri Light" panose="020F0302020204030204"/>
              <a:hlinkClick r:id="" action="ppaction://noaction">
                <a:extLst>
                  <a:ext uri="{A12FA001-AC4F-418D-AE19-62706E023703}">
                    <ahyp:hlinkClr xmlns:ahyp="http://schemas.microsoft.com/office/drawing/2018/hyperlinkcolor" val="tx"/>
                  </a:ext>
                </a:extLst>
              </a:hlinkClick>
            </a:endParaRPr>
          </a:p>
        </p:txBody>
      </p:sp>
      <p:sp>
        <p:nvSpPr>
          <p:cNvPr id="3" name="Content Placeholder 2">
            <a:extLst>
              <a:ext uri="{FF2B5EF4-FFF2-40B4-BE49-F238E27FC236}">
                <a16:creationId xmlns:a16="http://schemas.microsoft.com/office/drawing/2014/main" id="{279231DC-7487-F245-5401-A3AE703D2F2D}"/>
              </a:ext>
            </a:extLst>
          </p:cNvPr>
          <p:cNvSpPr>
            <a:spLocks noGrp="1"/>
          </p:cNvSpPr>
          <p:nvPr>
            <p:ph idx="1"/>
          </p:nvPr>
        </p:nvSpPr>
        <p:spPr/>
        <p:txBody>
          <a:bodyPr vert="horz" lIns="91440" tIns="45720" rIns="91440" bIns="45720" rtlCol="0" anchor="t">
            <a:normAutofit/>
          </a:bodyPr>
          <a:lstStyle/>
          <a:p>
            <a:r>
              <a:rPr lang="en-US" sz="3200" u="sng" dirty="0">
                <a:highlight>
                  <a:srgbClr val="FFFFFF"/>
                </a:highlight>
                <a:ea typeface="+mn-lt"/>
                <a:cs typeface="+mn-lt"/>
                <a:hlinkClick r:id="rId2">
                  <a:extLst>
                    <a:ext uri="{A12FA001-AC4F-418D-AE19-62706E023703}">
                      <ahyp:hlinkClr xmlns:ahyp="http://schemas.microsoft.com/office/drawing/2018/hyperlinkcolor" val="tx"/>
                    </a:ext>
                  </a:extLst>
                </a:hlinkClick>
              </a:rPr>
              <a:t>Analysis</a:t>
            </a:r>
            <a:r>
              <a:rPr lang="en-US" sz="3200" dirty="0">
                <a:highlight>
                  <a:srgbClr val="FFFFFF"/>
                </a:highlight>
                <a:ea typeface="+mn-lt"/>
                <a:cs typeface="+mn-lt"/>
              </a:rPr>
              <a:t> </a:t>
            </a:r>
            <a:r>
              <a:rPr lang="en-US" sz="3200">
                <a:solidFill>
                  <a:srgbClr val="0A0A0A"/>
                </a:solidFill>
                <a:highlight>
                  <a:srgbClr val="FFFFFF"/>
                </a:highlight>
                <a:ea typeface="+mn-lt"/>
                <a:cs typeface="+mn-lt"/>
              </a:rPr>
              <a:t>is the process of examining historical data to understand what happened and why, focusing on solving specific, immediate problems. </a:t>
            </a:r>
            <a:endParaRPr lang="en-US" sz="3200">
              <a:ea typeface="+mn-lt"/>
              <a:cs typeface="+mn-lt"/>
            </a:endParaRPr>
          </a:p>
          <a:p>
            <a:r>
              <a:rPr lang="en-US" sz="3200" u="sng" dirty="0">
                <a:highlight>
                  <a:srgbClr val="FFFFFF"/>
                </a:highlight>
                <a:ea typeface="+mn-lt"/>
                <a:cs typeface="+mn-lt"/>
                <a:hlinkClick r:id="rId3">
                  <a:extLst>
                    <a:ext uri="{A12FA001-AC4F-418D-AE19-62706E023703}">
                      <ahyp:hlinkClr xmlns:ahyp="http://schemas.microsoft.com/office/drawing/2018/hyperlinkcolor" val="tx"/>
                    </a:ext>
                  </a:extLst>
                </a:hlinkClick>
              </a:rPr>
              <a:t>Analytics</a:t>
            </a:r>
            <a:r>
              <a:rPr lang="en-US" sz="3200" dirty="0">
                <a:highlight>
                  <a:srgbClr val="FFFFFF"/>
                </a:highlight>
                <a:ea typeface="+mn-lt"/>
                <a:cs typeface="+mn-lt"/>
              </a:rPr>
              <a:t> </a:t>
            </a:r>
            <a:r>
              <a:rPr lang="en-US" sz="3200">
                <a:solidFill>
                  <a:srgbClr val="0A0A0A"/>
                </a:solidFill>
                <a:highlight>
                  <a:srgbClr val="FFFFFF"/>
                </a:highlight>
                <a:ea typeface="+mn-lt"/>
                <a:cs typeface="+mn-lt"/>
              </a:rPr>
              <a:t>is the broader application of computational, predictive, and statistical methods to data to forecast future scenarios and guide future decision-making. </a:t>
            </a:r>
            <a:r>
              <a:rPr lang="en-US" sz="3200">
                <a:solidFill>
                  <a:srgbClr val="001D35"/>
                </a:solidFill>
                <a:ea typeface="+mn-lt"/>
                <a:cs typeface="+mn-lt"/>
              </a:rPr>
              <a:t>Analysis explains the past, while analytics shapes the future</a:t>
            </a:r>
            <a:endParaRPr lang="en-US" sz="3200">
              <a:ea typeface="Calibri"/>
              <a:cs typeface="Calibri"/>
            </a:endParaRPr>
          </a:p>
        </p:txBody>
      </p:sp>
    </p:spTree>
    <p:extLst>
      <p:ext uri="{BB962C8B-B14F-4D97-AF65-F5344CB8AC3E}">
        <p14:creationId xmlns:p14="http://schemas.microsoft.com/office/powerpoint/2010/main" val="42415982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26F71-DE6E-7D30-65D3-A9DF17C4BE1D}"/>
              </a:ext>
            </a:extLst>
          </p:cNvPr>
          <p:cNvSpPr>
            <a:spLocks noGrp="1"/>
          </p:cNvSpPr>
          <p:nvPr>
            <p:ph type="title"/>
          </p:nvPr>
        </p:nvSpPr>
        <p:spPr/>
        <p:txBody>
          <a:bodyPr>
            <a:normAutofit fontScale="90000"/>
          </a:bodyPr>
          <a:lstStyle/>
          <a:p>
            <a:pPr algn="ctr"/>
            <a:br>
              <a:rPr lang="en-US" sz="4900" b="1" dirty="0">
                <a:solidFill>
                  <a:srgbClr val="001D35"/>
                </a:solidFill>
                <a:highlight>
                  <a:srgbClr val="FFFFFF"/>
                </a:highlight>
                <a:ea typeface="+mj-lt"/>
                <a:cs typeface="+mj-lt"/>
              </a:rPr>
            </a:br>
            <a:br>
              <a:rPr lang="en-US" sz="4900" b="1" dirty="0">
                <a:highlight>
                  <a:srgbClr val="FFFFFF"/>
                </a:highlight>
                <a:ea typeface="+mj-lt"/>
                <a:cs typeface="+mj-lt"/>
              </a:rPr>
            </a:br>
            <a:r>
              <a:rPr lang="en-US" sz="4900" b="1">
                <a:solidFill>
                  <a:srgbClr val="001D35"/>
                </a:solidFill>
                <a:highlight>
                  <a:srgbClr val="FFFFFF"/>
                </a:highlight>
                <a:ea typeface="+mj-lt"/>
                <a:cs typeface="+mj-lt"/>
              </a:rPr>
              <a:t>What is Business Analytics?</a:t>
            </a:r>
            <a:endParaRPr lang="en-US" sz="4900" b="1">
              <a:ea typeface="Calibri Light" panose="020F0302020204030204"/>
              <a:cs typeface="Calibri Light" panose="020F0302020204030204"/>
            </a:endParaRPr>
          </a:p>
          <a:p>
            <a:br>
              <a:rPr lang="en-US" dirty="0"/>
            </a:br>
            <a:endParaRPr lang="en-US" dirty="0"/>
          </a:p>
        </p:txBody>
      </p:sp>
      <p:sp>
        <p:nvSpPr>
          <p:cNvPr id="3" name="Content Placeholder 2">
            <a:extLst>
              <a:ext uri="{FF2B5EF4-FFF2-40B4-BE49-F238E27FC236}">
                <a16:creationId xmlns:a16="http://schemas.microsoft.com/office/drawing/2014/main" id="{4BEE2103-7B2B-6B9A-26C7-85461A77288F}"/>
              </a:ext>
            </a:extLst>
          </p:cNvPr>
          <p:cNvSpPr>
            <a:spLocks noGrp="1"/>
          </p:cNvSpPr>
          <p:nvPr>
            <p:ph idx="1"/>
          </p:nvPr>
        </p:nvSpPr>
        <p:spPr/>
        <p:txBody>
          <a:bodyPr vert="horz" lIns="91440" tIns="45720" rIns="91440" bIns="45720" rtlCol="0" anchor="t">
            <a:normAutofit/>
          </a:bodyPr>
          <a:lstStyle/>
          <a:p>
            <a:r>
              <a:rPr lang="en-US" sz="2400">
                <a:solidFill>
                  <a:srgbClr val="0A0A0A"/>
                </a:solidFill>
                <a:highlight>
                  <a:srgbClr val="FFFFFF"/>
                </a:highlight>
                <a:ea typeface="+mn-lt"/>
                <a:cs typeface="+mn-lt"/>
              </a:rPr>
              <a:t>Business analytics is a specialized subset of analytics focused on solving business problems and improving performance. It moves beyond merely reporting past data (Business Intelligence) to using quantitative tools to predict customer behavior and industry trends. </a:t>
            </a:r>
            <a:endParaRPr lang="en-US" sz="2400">
              <a:ea typeface="Calibri" panose="020F0502020204030204"/>
              <a:cs typeface="Calibri" panose="020F0502020204030204"/>
            </a:endParaRPr>
          </a:p>
          <a:p>
            <a:r>
              <a:rPr lang="en-US" sz="2400" b="1">
                <a:solidFill>
                  <a:srgbClr val="0A0A0A"/>
                </a:solidFill>
                <a:highlight>
                  <a:srgbClr val="FFFFFF"/>
                </a:highlight>
                <a:ea typeface="+mn-lt"/>
                <a:cs typeface="+mn-lt"/>
              </a:rPr>
              <a:t>Core Purpose:</a:t>
            </a:r>
            <a:r>
              <a:rPr lang="en-US" sz="2400">
                <a:solidFill>
                  <a:srgbClr val="0A0A0A"/>
                </a:solidFill>
                <a:highlight>
                  <a:srgbClr val="FFFFFF"/>
                </a:highlight>
                <a:ea typeface="+mn-lt"/>
                <a:cs typeface="+mn-lt"/>
              </a:rPr>
              <a:t> Drive actionable insights for strategic decisions, improve efficiency, and gain competitive advantages.</a:t>
            </a:r>
            <a:endParaRPr lang="en-US" sz="2400">
              <a:ea typeface="Calibri"/>
              <a:cs typeface="Calibri"/>
            </a:endParaRPr>
          </a:p>
          <a:p>
            <a:r>
              <a:rPr lang="en-US" sz="2400" b="1">
                <a:solidFill>
                  <a:srgbClr val="0A0A0A"/>
                </a:solidFill>
                <a:highlight>
                  <a:srgbClr val="FFFFFF"/>
                </a:highlight>
                <a:ea typeface="+mn-lt"/>
                <a:cs typeface="+mn-lt"/>
              </a:rPr>
              <a:t>Methods:</a:t>
            </a:r>
            <a:r>
              <a:rPr lang="en-US" sz="2400">
                <a:solidFill>
                  <a:srgbClr val="0A0A0A"/>
                </a:solidFill>
                <a:highlight>
                  <a:srgbClr val="FFFFFF"/>
                </a:highlight>
                <a:ea typeface="+mn-lt"/>
                <a:cs typeface="+mn-lt"/>
              </a:rPr>
              <a:t> Includes regression analysis, forecasting, data mining, and simulation.</a:t>
            </a:r>
            <a:endParaRPr lang="en-US" sz="2400">
              <a:ea typeface="Calibri"/>
              <a:cs typeface="Calibri"/>
            </a:endParaRPr>
          </a:p>
          <a:p>
            <a:r>
              <a:rPr lang="en-US" sz="2400" b="1">
                <a:solidFill>
                  <a:srgbClr val="0A0A0A"/>
                </a:solidFill>
                <a:highlight>
                  <a:srgbClr val="FFFFFF"/>
                </a:highlight>
                <a:ea typeface="+mn-lt"/>
                <a:cs typeface="+mn-lt"/>
              </a:rPr>
              <a:t>Tools:</a:t>
            </a:r>
            <a:r>
              <a:rPr lang="en-US" sz="2400">
                <a:solidFill>
                  <a:srgbClr val="0A0A0A"/>
                </a:solidFill>
                <a:highlight>
                  <a:srgbClr val="FFFFFF"/>
                </a:highlight>
                <a:ea typeface="+mn-lt"/>
                <a:cs typeface="+mn-lt"/>
              </a:rPr>
              <a:t> Frequently involves Excel, SQL, Tableau, and Power BI</a:t>
            </a:r>
            <a:endParaRPr lang="en-US" sz="24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2669120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white background&#10;&#10;AI-generated content may be incorrect.">
            <a:extLst>
              <a:ext uri="{FF2B5EF4-FFF2-40B4-BE49-F238E27FC236}">
                <a16:creationId xmlns:a16="http://schemas.microsoft.com/office/drawing/2014/main" id="{317D0239-0AAB-3EC7-0DD4-D7F43602F024}"/>
              </a:ext>
            </a:extLst>
          </p:cNvPr>
          <p:cNvPicPr>
            <a:picLocks noChangeAspect="1"/>
          </p:cNvPicPr>
          <p:nvPr/>
        </p:nvPicPr>
        <p:blipFill>
          <a:blip r:embed="rId2"/>
          <a:stretch>
            <a:fillRect/>
          </a:stretch>
        </p:blipFill>
        <p:spPr>
          <a:xfrm>
            <a:off x="457200" y="933830"/>
            <a:ext cx="11277600" cy="4990339"/>
          </a:xfrm>
          <a:prstGeom prst="rect">
            <a:avLst/>
          </a:prstGeom>
        </p:spPr>
      </p:pic>
    </p:spTree>
    <p:extLst>
      <p:ext uri="{BB962C8B-B14F-4D97-AF65-F5344CB8AC3E}">
        <p14:creationId xmlns:p14="http://schemas.microsoft.com/office/powerpoint/2010/main" val="36897367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C79FA-6F21-8C11-9DFC-645E35636051}"/>
              </a:ext>
            </a:extLst>
          </p:cNvPr>
          <p:cNvSpPr>
            <a:spLocks noGrp="1"/>
          </p:cNvSpPr>
          <p:nvPr>
            <p:ph type="title"/>
          </p:nvPr>
        </p:nvSpPr>
        <p:spPr>
          <a:xfrm>
            <a:off x="838200" y="365125"/>
            <a:ext cx="10515600" cy="661535"/>
          </a:xfrm>
        </p:spPr>
        <p:txBody>
          <a:bodyPr>
            <a:normAutofit fontScale="90000"/>
          </a:bodyPr>
          <a:lstStyle/>
          <a:p>
            <a:pPr algn="ctr"/>
            <a:r>
              <a:rPr lang="en-US" b="1">
                <a:solidFill>
                  <a:srgbClr val="001D35"/>
                </a:solidFill>
                <a:highlight>
                  <a:srgbClr val="FFFFFF"/>
                </a:highlight>
                <a:latin typeface="Calibri"/>
                <a:ea typeface="Calibri"/>
                <a:cs typeface="Calibri"/>
              </a:rPr>
              <a:t>Common Applications of Business Analytics</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DF7AAA67-928B-7AE5-58B1-FC73F071853A}"/>
              </a:ext>
            </a:extLst>
          </p:cNvPr>
          <p:cNvSpPr>
            <a:spLocks noGrp="1"/>
          </p:cNvSpPr>
          <p:nvPr>
            <p:ph idx="1"/>
          </p:nvPr>
        </p:nvSpPr>
        <p:spPr>
          <a:xfrm>
            <a:off x="838200" y="1482725"/>
            <a:ext cx="10515600" cy="5189538"/>
          </a:xfrm>
        </p:spPr>
        <p:txBody>
          <a:bodyPr vert="horz" lIns="91440" tIns="45720" rIns="91440" bIns="45720" rtlCol="0" anchor="t">
            <a:noAutofit/>
          </a:bodyPr>
          <a:lstStyle/>
          <a:p>
            <a:endParaRPr lang="en-US" sz="1500" b="1" dirty="0">
              <a:solidFill>
                <a:srgbClr val="001D35"/>
              </a:solidFill>
              <a:highlight>
                <a:srgbClr val="FFFFFF"/>
              </a:highlight>
              <a:ea typeface="Calibri" panose="020F0502020204030204"/>
              <a:cs typeface="Calibri" panose="020F0502020204030204"/>
            </a:endParaRPr>
          </a:p>
          <a:p>
            <a:r>
              <a:rPr lang="en-US" b="1">
                <a:solidFill>
                  <a:srgbClr val="0A0A0A"/>
                </a:solidFill>
                <a:highlight>
                  <a:srgbClr val="FFFFFF"/>
                </a:highlight>
                <a:ea typeface="+mn-lt"/>
                <a:cs typeface="+mn-lt"/>
              </a:rPr>
              <a:t>Marketing:</a:t>
            </a:r>
            <a:r>
              <a:rPr lang="en-US">
                <a:solidFill>
                  <a:srgbClr val="0A0A0A"/>
                </a:solidFill>
                <a:highlight>
                  <a:srgbClr val="FFFFFF"/>
                </a:highlight>
                <a:ea typeface="+mn-lt"/>
                <a:cs typeface="+mn-lt"/>
              </a:rPr>
              <a:t> Using predictive models to analyze customer behavior and churn.</a:t>
            </a:r>
            <a:endParaRPr lang="en-US">
              <a:ea typeface="Calibri"/>
              <a:cs typeface="Calibri"/>
            </a:endParaRPr>
          </a:p>
          <a:p>
            <a:r>
              <a:rPr lang="en-US" b="1">
                <a:solidFill>
                  <a:srgbClr val="0A0A0A"/>
                </a:solidFill>
                <a:highlight>
                  <a:srgbClr val="FFFFFF"/>
                </a:highlight>
                <a:ea typeface="+mn-lt"/>
                <a:cs typeface="+mn-lt"/>
              </a:rPr>
              <a:t>Finance:</a:t>
            </a:r>
            <a:r>
              <a:rPr lang="en-US">
                <a:solidFill>
                  <a:srgbClr val="0A0A0A"/>
                </a:solidFill>
                <a:highlight>
                  <a:srgbClr val="FFFFFF"/>
                </a:highlight>
                <a:ea typeface="+mn-lt"/>
                <a:cs typeface="+mn-lt"/>
              </a:rPr>
              <a:t> Forecasting future performance and calculating investment yields.</a:t>
            </a:r>
            <a:endParaRPr lang="en-US">
              <a:ea typeface="Calibri"/>
              <a:cs typeface="Calibri"/>
            </a:endParaRPr>
          </a:p>
          <a:p>
            <a:r>
              <a:rPr lang="en-US" b="1">
                <a:solidFill>
                  <a:srgbClr val="0A0A0A"/>
                </a:solidFill>
                <a:highlight>
                  <a:srgbClr val="FFFFFF"/>
                </a:highlight>
                <a:ea typeface="+mn-lt"/>
                <a:cs typeface="+mn-lt"/>
              </a:rPr>
              <a:t>Operations:</a:t>
            </a:r>
            <a:r>
              <a:rPr lang="en-US">
                <a:solidFill>
                  <a:srgbClr val="0A0A0A"/>
                </a:solidFill>
                <a:highlight>
                  <a:srgbClr val="FFFFFF"/>
                </a:highlight>
                <a:ea typeface="+mn-lt"/>
                <a:cs typeface="+mn-lt"/>
              </a:rPr>
              <a:t> Usin</a:t>
            </a:r>
            <a:r>
              <a:rPr lang="en-US">
                <a:highlight>
                  <a:srgbClr val="FFFFFF"/>
                </a:highlight>
                <a:ea typeface="+mn-lt"/>
                <a:cs typeface="+mn-lt"/>
              </a:rPr>
              <a:t>g </a:t>
            </a:r>
            <a:r>
              <a:rPr lang="en-US" u="sng" dirty="0">
                <a:highlight>
                  <a:srgbClr val="FFFFFF"/>
                </a:highlight>
                <a:ea typeface="+mn-lt"/>
                <a:cs typeface="+mn-lt"/>
                <a:hlinkClick r:id="rId2">
                  <a:extLst>
                    <a:ext uri="{A12FA001-AC4F-418D-AE19-62706E023703}">
                      <ahyp:hlinkClr xmlns:ahyp="http://schemas.microsoft.com/office/drawing/2018/hyperlinkcolor" val="tx"/>
                    </a:ext>
                  </a:extLst>
                </a:hlinkClick>
              </a:rPr>
              <a:t>data analysis</a:t>
            </a:r>
            <a:r>
              <a:rPr lang="en-US">
                <a:highlight>
                  <a:srgbClr val="FFFFFF"/>
                </a:highlight>
                <a:ea typeface="+mn-lt"/>
                <a:cs typeface="+mn-lt"/>
              </a:rPr>
              <a:t> to s</a:t>
            </a:r>
            <a:r>
              <a:rPr lang="en-US">
                <a:solidFill>
                  <a:srgbClr val="0A0A0A"/>
                </a:solidFill>
                <a:highlight>
                  <a:srgbClr val="FFFFFF"/>
                </a:highlight>
                <a:ea typeface="+mn-lt"/>
                <a:cs typeface="+mn-lt"/>
              </a:rPr>
              <a:t>treamline workflows and supply chains.</a:t>
            </a:r>
            <a:endParaRPr lang="en-US">
              <a:ea typeface="Calibri"/>
              <a:cs typeface="Calibri"/>
            </a:endParaRPr>
          </a:p>
          <a:p>
            <a:r>
              <a:rPr lang="en-US" b="1">
                <a:solidFill>
                  <a:srgbClr val="0A0A0A"/>
                </a:solidFill>
                <a:highlight>
                  <a:srgbClr val="FFFFFF"/>
                </a:highlight>
                <a:ea typeface="+mn-lt"/>
                <a:cs typeface="+mn-lt"/>
              </a:rPr>
              <a:t>Product:</a:t>
            </a:r>
            <a:r>
              <a:rPr lang="en-US">
                <a:solidFill>
                  <a:srgbClr val="0A0A0A"/>
                </a:solidFill>
                <a:highlight>
                  <a:srgbClr val="FFFFFF"/>
                </a:highlight>
                <a:ea typeface="+mn-lt"/>
                <a:cs typeface="+mn-lt"/>
              </a:rPr>
              <a:t> Conducting A/B testing to refine product features. </a:t>
            </a:r>
            <a:endParaRPr lang="en-US">
              <a:ea typeface="Calibri"/>
              <a:cs typeface="Calibri"/>
            </a:endParaRPr>
          </a:p>
          <a:p>
            <a:r>
              <a:rPr lang="en-US" i="1">
                <a:solidFill>
                  <a:srgbClr val="0A0A0A"/>
                </a:solidFill>
                <a:highlight>
                  <a:srgbClr val="FFFFFF"/>
                </a:highlight>
                <a:ea typeface="+mn-lt"/>
                <a:cs typeface="+mn-lt"/>
              </a:rPr>
              <a:t>Note: While business intelligence (BI) tells you what happened, business analytics tells you why it happened and what might happen next.</a:t>
            </a:r>
            <a:endParaRPr lang="en-US">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9246137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64F2F-3DA8-16D1-0A27-03D9C2862991}"/>
              </a:ext>
            </a:extLst>
          </p:cNvPr>
          <p:cNvSpPr>
            <a:spLocks noGrp="1"/>
          </p:cNvSpPr>
          <p:nvPr>
            <p:ph type="title"/>
          </p:nvPr>
        </p:nvSpPr>
        <p:spPr>
          <a:xfrm>
            <a:off x="838200" y="365125"/>
            <a:ext cx="10515600" cy="1091521"/>
          </a:xfrm>
        </p:spPr>
        <p:txBody>
          <a:bodyPr/>
          <a:lstStyle/>
          <a:p>
            <a:pPr algn="ctr"/>
            <a:r>
              <a:rPr lang="en-US" b="1">
                <a:ea typeface="Calibri Light"/>
                <a:cs typeface="Calibri Light"/>
              </a:rPr>
              <a:t>Process of Business Analytics</a:t>
            </a:r>
            <a:endParaRPr lang="en-US"/>
          </a:p>
        </p:txBody>
      </p:sp>
      <p:sp>
        <p:nvSpPr>
          <p:cNvPr id="3" name="Content Placeholder 2">
            <a:extLst>
              <a:ext uri="{FF2B5EF4-FFF2-40B4-BE49-F238E27FC236}">
                <a16:creationId xmlns:a16="http://schemas.microsoft.com/office/drawing/2014/main" id="{7778B649-8FF7-CFF1-F935-C0EB9FD2D3DB}"/>
              </a:ext>
            </a:extLst>
          </p:cNvPr>
          <p:cNvSpPr>
            <a:spLocks noGrp="1"/>
          </p:cNvSpPr>
          <p:nvPr>
            <p:ph idx="1"/>
          </p:nvPr>
        </p:nvSpPr>
        <p:spPr>
          <a:xfrm>
            <a:off x="838200" y="1466398"/>
            <a:ext cx="10515600" cy="5194979"/>
          </a:xfrm>
        </p:spPr>
        <p:txBody>
          <a:bodyPr vert="horz" lIns="91440" tIns="45720" rIns="91440" bIns="45720" rtlCol="0" anchor="t">
            <a:noAutofit/>
          </a:bodyPr>
          <a:lstStyle/>
          <a:p>
            <a:r>
              <a:rPr lang="en-US" sz="3200"/>
              <a:t>Step 1: </a:t>
            </a:r>
            <a:r>
              <a:rPr lang="en-US" sz="3600"/>
              <a:t>Define</a:t>
            </a:r>
            <a:r>
              <a:rPr lang="en-US" sz="3600">
                <a:ea typeface="+mn-lt"/>
                <a:cs typeface="+mn-lt"/>
              </a:rPr>
              <a:t> the business problem or opportunity that needs to be addressed:</a:t>
            </a:r>
            <a:endParaRPr lang="en-US" sz="3600">
              <a:ea typeface="Calibri"/>
              <a:cs typeface="Calibri"/>
            </a:endParaRPr>
          </a:p>
          <a:p>
            <a:r>
              <a:rPr lang="en-US">
                <a:ea typeface="+mn-lt"/>
                <a:cs typeface="+mn-lt"/>
              </a:rPr>
              <a:t>Improving sales</a:t>
            </a:r>
            <a:endParaRPr lang="en-US">
              <a:ea typeface="Calibri"/>
              <a:cs typeface="Calibri"/>
            </a:endParaRPr>
          </a:p>
          <a:p>
            <a:r>
              <a:rPr lang="en-US">
                <a:ea typeface="+mn-lt"/>
                <a:cs typeface="+mn-lt"/>
              </a:rPr>
              <a:t>Cost reduction</a:t>
            </a:r>
            <a:endParaRPr lang="en-US">
              <a:ea typeface="Calibri"/>
              <a:cs typeface="Calibri"/>
            </a:endParaRPr>
          </a:p>
          <a:p>
            <a:r>
              <a:rPr lang="en-US">
                <a:ea typeface="+mn-lt"/>
                <a:cs typeface="+mn-lt"/>
              </a:rPr>
              <a:t>Enhancing customer satisfaction</a:t>
            </a:r>
            <a:endParaRPr lang="en-US">
              <a:ea typeface="Calibri"/>
              <a:cs typeface="Calibri"/>
            </a:endParaRPr>
          </a:p>
          <a:p>
            <a:r>
              <a:rPr lang="en-US" sz="3200"/>
              <a:t>Step 2: </a:t>
            </a:r>
            <a:r>
              <a:rPr lang="en-US" sz="3600"/>
              <a:t>Gather</a:t>
            </a:r>
            <a:r>
              <a:rPr lang="en-US" sz="3600">
                <a:ea typeface="+mn-lt"/>
                <a:cs typeface="+mn-lt"/>
              </a:rPr>
              <a:t> and prepare data:</a:t>
            </a:r>
            <a:endParaRPr lang="en-US" sz="3600">
              <a:ea typeface="Calibri"/>
              <a:cs typeface="Calibri"/>
            </a:endParaRPr>
          </a:p>
          <a:p>
            <a:r>
              <a:rPr lang="en-US" dirty="0">
                <a:ea typeface="+mn-lt"/>
                <a:cs typeface="+mn-lt"/>
              </a:rPr>
              <a:t>Identifying the relevant data sources</a:t>
            </a:r>
            <a:endParaRPr lang="en-US">
              <a:ea typeface="Calibri"/>
              <a:cs typeface="Calibri"/>
            </a:endParaRPr>
          </a:p>
          <a:p>
            <a:r>
              <a:rPr lang="en-US">
                <a:ea typeface="+mn-lt"/>
                <a:cs typeface="+mn-lt"/>
              </a:rPr>
              <a:t>Collecting and cleaning the data</a:t>
            </a:r>
            <a:endParaRPr lang="en-US">
              <a:ea typeface="Calibri"/>
              <a:cs typeface="Calibri"/>
            </a:endParaRPr>
          </a:p>
          <a:p>
            <a:r>
              <a:rPr lang="en-US" dirty="0">
                <a:ea typeface="+mn-lt"/>
                <a:cs typeface="+mn-lt"/>
              </a:rPr>
              <a:t>Ensuring that the data is accurate and complete</a:t>
            </a:r>
            <a:endParaRPr lang="en-US">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1501379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CF154-CBAC-27E9-16F9-A9E6FD900D10}"/>
              </a:ext>
            </a:extLst>
          </p:cNvPr>
          <p:cNvSpPr>
            <a:spLocks noGrp="1"/>
          </p:cNvSpPr>
          <p:nvPr>
            <p:ph type="title"/>
          </p:nvPr>
        </p:nvSpPr>
        <p:spPr>
          <a:xfrm>
            <a:off x="838200" y="365125"/>
            <a:ext cx="10515600" cy="993549"/>
          </a:xfrm>
        </p:spPr>
        <p:txBody>
          <a:bodyPr>
            <a:normAutofit fontScale="90000"/>
          </a:bodyPr>
          <a:lstStyle/>
          <a:p>
            <a:pPr algn="ctr"/>
            <a:br>
              <a:rPr lang="en-US" b="1" dirty="0">
                <a:ea typeface="Calibri Light"/>
                <a:cs typeface="Calibri Light"/>
              </a:rPr>
            </a:br>
            <a:r>
              <a:rPr lang="en-US" b="1">
                <a:ea typeface="Calibri Light"/>
                <a:cs typeface="Calibri Light"/>
              </a:rPr>
              <a:t>Process of Business Analytics</a:t>
            </a:r>
            <a:endParaRPr lang="en-US">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82E7174-DD29-FCAC-79CA-E91D51A03CB2}"/>
              </a:ext>
            </a:extLst>
          </p:cNvPr>
          <p:cNvSpPr>
            <a:spLocks noGrp="1"/>
          </p:cNvSpPr>
          <p:nvPr>
            <p:ph idx="1"/>
          </p:nvPr>
        </p:nvSpPr>
        <p:spPr>
          <a:xfrm>
            <a:off x="838200" y="1564368"/>
            <a:ext cx="10515600" cy="4960937"/>
          </a:xfrm>
        </p:spPr>
        <p:txBody>
          <a:bodyPr vert="horz" lIns="91440" tIns="45720" rIns="91440" bIns="45720" rtlCol="0" anchor="t">
            <a:noAutofit/>
          </a:bodyPr>
          <a:lstStyle/>
          <a:p>
            <a:r>
              <a:rPr lang="en-US" sz="3200"/>
              <a:t>Step 3:</a:t>
            </a:r>
            <a:r>
              <a:rPr lang="en-US"/>
              <a:t> </a:t>
            </a:r>
            <a:r>
              <a:rPr lang="en-US" sz="3200"/>
              <a:t>Analyze</a:t>
            </a:r>
            <a:r>
              <a:rPr lang="en-US" sz="3200">
                <a:ea typeface="+mn-lt"/>
                <a:cs typeface="+mn-lt"/>
              </a:rPr>
              <a:t> the data</a:t>
            </a:r>
            <a:endParaRPr lang="en-US" sz="3200">
              <a:ea typeface="Calibri" panose="020F0502020204030204"/>
              <a:cs typeface="Calibri" panose="020F0502020204030204"/>
            </a:endParaRPr>
          </a:p>
          <a:p>
            <a:r>
              <a:rPr lang="en-US" dirty="0">
                <a:ea typeface="+mn-lt"/>
                <a:cs typeface="+mn-lt"/>
              </a:rPr>
              <a:t>Identifying patterns</a:t>
            </a:r>
            <a:endParaRPr lang="en-US">
              <a:ea typeface="Calibri"/>
              <a:cs typeface="Calibri"/>
            </a:endParaRPr>
          </a:p>
          <a:p>
            <a:r>
              <a:rPr lang="en-US" dirty="0">
                <a:ea typeface="+mn-lt"/>
                <a:cs typeface="+mn-lt"/>
              </a:rPr>
              <a:t>Identifying trends</a:t>
            </a:r>
            <a:endParaRPr lang="en-US">
              <a:ea typeface="Calibri"/>
              <a:cs typeface="Calibri"/>
            </a:endParaRPr>
          </a:p>
          <a:p>
            <a:r>
              <a:rPr lang="en-US" dirty="0">
                <a:ea typeface="+mn-lt"/>
                <a:cs typeface="+mn-lt"/>
              </a:rPr>
              <a:t>Identifying relationships</a:t>
            </a:r>
            <a:endParaRPr lang="en-US">
              <a:ea typeface="Calibri"/>
              <a:cs typeface="Calibri"/>
            </a:endParaRPr>
          </a:p>
          <a:p>
            <a:r>
              <a:rPr lang="en-US" sz="3200"/>
              <a:t>Step 4:</a:t>
            </a:r>
            <a:r>
              <a:rPr lang="en-US"/>
              <a:t> </a:t>
            </a:r>
            <a:r>
              <a:rPr lang="en-US" sz="3200"/>
              <a:t>Communicate</a:t>
            </a:r>
            <a:r>
              <a:rPr lang="en-US" sz="3200">
                <a:ea typeface="+mn-lt"/>
                <a:cs typeface="+mn-lt"/>
              </a:rPr>
              <a:t> the findings and recommendations to decision-makers</a:t>
            </a:r>
            <a:endParaRPr lang="en-US" sz="3200" dirty="0">
              <a:ea typeface="Calibri" panose="020F0502020204030204"/>
              <a:cs typeface="Calibri" panose="020F0502020204030204"/>
            </a:endParaRPr>
          </a:p>
          <a:p>
            <a:r>
              <a:rPr lang="en-US" sz="3200">
                <a:ea typeface="+mn-lt"/>
                <a:cs typeface="+mn-lt"/>
              </a:rPr>
              <a:t>Presenting the results</a:t>
            </a:r>
            <a:endParaRPr lang="en-US" sz="3200" dirty="0">
              <a:ea typeface="Calibri"/>
              <a:cs typeface="Calibri"/>
            </a:endParaRPr>
          </a:p>
          <a:p>
            <a:r>
              <a:rPr lang="en-US" sz="3200" dirty="0"/>
              <a:t>Step 5:</a:t>
            </a:r>
            <a:r>
              <a:rPr lang="en-US" dirty="0"/>
              <a:t> </a:t>
            </a:r>
            <a:r>
              <a:rPr lang="en-US" sz="3200" dirty="0"/>
              <a:t>Implement</a:t>
            </a:r>
            <a:r>
              <a:rPr lang="en-US" sz="3200" dirty="0">
                <a:ea typeface="+mn-lt"/>
                <a:cs typeface="+mn-lt"/>
              </a:rPr>
              <a:t> the recommended actions and monitor the results</a:t>
            </a:r>
            <a:endParaRPr lang="en-US" sz="32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4801705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descr="A diagram of a business analytics&#10;&#10;Description automatically generated">
            <a:extLst>
              <a:ext uri="{FF2B5EF4-FFF2-40B4-BE49-F238E27FC236}">
                <a16:creationId xmlns:a16="http://schemas.microsoft.com/office/drawing/2014/main" id="{FDD248A7-B7AB-CA31-896F-AF8F869069FB}"/>
              </a:ext>
            </a:extLst>
          </p:cNvPr>
          <p:cNvPicPr>
            <a:picLocks noChangeAspect="1"/>
          </p:cNvPicPr>
          <p:nvPr/>
        </p:nvPicPr>
        <p:blipFill>
          <a:blip r:embed="rId2"/>
          <a:stretch>
            <a:fillRect/>
          </a:stretch>
        </p:blipFill>
        <p:spPr>
          <a:xfrm>
            <a:off x="379406" y="134409"/>
            <a:ext cx="11570770" cy="6620932"/>
          </a:xfrm>
          <a:prstGeom prst="rect">
            <a:avLst/>
          </a:prstGeom>
        </p:spPr>
      </p:pic>
    </p:spTree>
    <p:extLst>
      <p:ext uri="{BB962C8B-B14F-4D97-AF65-F5344CB8AC3E}">
        <p14:creationId xmlns:p14="http://schemas.microsoft.com/office/powerpoint/2010/main" val="708446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C204217-59A2-71A6-78FE-E4B6D81F4ECF}"/>
              </a:ext>
            </a:extLst>
          </p:cNvPr>
          <p:cNvPicPr>
            <a:picLocks noChangeAspect="1"/>
          </p:cNvPicPr>
          <p:nvPr/>
        </p:nvPicPr>
        <p:blipFill>
          <a:blip r:embed="rId2"/>
          <a:stretch>
            <a:fillRect/>
          </a:stretch>
        </p:blipFill>
        <p:spPr>
          <a:xfrm>
            <a:off x="457200" y="290026"/>
            <a:ext cx="11277600" cy="6404948"/>
          </a:xfrm>
          <a:prstGeom prst="rect">
            <a:avLst/>
          </a:prstGeom>
        </p:spPr>
      </p:pic>
    </p:spTree>
    <p:extLst>
      <p:ext uri="{BB962C8B-B14F-4D97-AF65-F5344CB8AC3E}">
        <p14:creationId xmlns:p14="http://schemas.microsoft.com/office/powerpoint/2010/main" val="16436890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descr="A white background with black text&#10;&#10;Description automatically generated">
            <a:extLst>
              <a:ext uri="{FF2B5EF4-FFF2-40B4-BE49-F238E27FC236}">
                <a16:creationId xmlns:a16="http://schemas.microsoft.com/office/drawing/2014/main" id="{C4A49CA5-432F-1E96-2B5C-3DF7548BFA00}"/>
              </a:ext>
            </a:extLst>
          </p:cNvPr>
          <p:cNvPicPr>
            <a:picLocks noChangeAspect="1"/>
          </p:cNvPicPr>
          <p:nvPr/>
        </p:nvPicPr>
        <p:blipFill>
          <a:blip r:embed="rId2"/>
          <a:stretch>
            <a:fillRect/>
          </a:stretch>
        </p:blipFill>
        <p:spPr>
          <a:xfrm>
            <a:off x="226487" y="136358"/>
            <a:ext cx="11784860" cy="6619660"/>
          </a:xfrm>
          <a:prstGeom prst="rect">
            <a:avLst/>
          </a:prstGeom>
        </p:spPr>
      </p:pic>
    </p:spTree>
    <p:extLst>
      <p:ext uri="{BB962C8B-B14F-4D97-AF65-F5344CB8AC3E}">
        <p14:creationId xmlns:p14="http://schemas.microsoft.com/office/powerpoint/2010/main" val="11957062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document&#10;&#10;Description automatically generated">
            <a:extLst>
              <a:ext uri="{FF2B5EF4-FFF2-40B4-BE49-F238E27FC236}">
                <a16:creationId xmlns:a16="http://schemas.microsoft.com/office/drawing/2014/main" id="{91DDFACD-F4FC-C13F-57F6-CD36AAF59E6B}"/>
              </a:ext>
            </a:extLst>
          </p:cNvPr>
          <p:cNvPicPr>
            <a:picLocks noChangeAspect="1"/>
          </p:cNvPicPr>
          <p:nvPr/>
        </p:nvPicPr>
        <p:blipFill>
          <a:blip r:embed="rId2"/>
          <a:stretch>
            <a:fillRect/>
          </a:stretch>
        </p:blipFill>
        <p:spPr>
          <a:xfrm>
            <a:off x="90684" y="116975"/>
            <a:ext cx="11957093" cy="6623069"/>
          </a:xfrm>
          <a:prstGeom prst="rect">
            <a:avLst/>
          </a:prstGeom>
        </p:spPr>
      </p:pic>
    </p:spTree>
    <p:extLst>
      <p:ext uri="{BB962C8B-B14F-4D97-AF65-F5344CB8AC3E}">
        <p14:creationId xmlns:p14="http://schemas.microsoft.com/office/powerpoint/2010/main" val="37653807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document&#10;&#10;Description automatically generated">
            <a:extLst>
              <a:ext uri="{FF2B5EF4-FFF2-40B4-BE49-F238E27FC236}">
                <a16:creationId xmlns:a16="http://schemas.microsoft.com/office/drawing/2014/main" id="{C3DBFBEF-CE47-281F-1F66-FDD297D54391}"/>
              </a:ext>
            </a:extLst>
          </p:cNvPr>
          <p:cNvPicPr>
            <a:picLocks noChangeAspect="1"/>
          </p:cNvPicPr>
          <p:nvPr/>
        </p:nvPicPr>
        <p:blipFill>
          <a:blip r:embed="rId2"/>
          <a:stretch>
            <a:fillRect/>
          </a:stretch>
        </p:blipFill>
        <p:spPr>
          <a:xfrm>
            <a:off x="120203" y="112109"/>
            <a:ext cx="11833537" cy="6665979"/>
          </a:xfrm>
          <a:prstGeom prst="rect">
            <a:avLst/>
          </a:prstGeom>
        </p:spPr>
      </p:pic>
    </p:spTree>
    <p:extLst>
      <p:ext uri="{BB962C8B-B14F-4D97-AF65-F5344CB8AC3E}">
        <p14:creationId xmlns:p14="http://schemas.microsoft.com/office/powerpoint/2010/main" val="272399507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descr="A white background with black text&#10;&#10;Description automatically generated">
            <a:extLst>
              <a:ext uri="{FF2B5EF4-FFF2-40B4-BE49-F238E27FC236}">
                <a16:creationId xmlns:a16="http://schemas.microsoft.com/office/drawing/2014/main" id="{E3810609-DCCF-6A35-B680-9E91A9601546}"/>
              </a:ext>
            </a:extLst>
          </p:cNvPr>
          <p:cNvPicPr>
            <a:picLocks noChangeAspect="1"/>
          </p:cNvPicPr>
          <p:nvPr/>
        </p:nvPicPr>
        <p:blipFill>
          <a:blip r:embed="rId2"/>
          <a:stretch>
            <a:fillRect/>
          </a:stretch>
        </p:blipFill>
        <p:spPr>
          <a:xfrm>
            <a:off x="905082" y="457200"/>
            <a:ext cx="10381836" cy="5943600"/>
          </a:xfrm>
          <a:prstGeom prst="rect">
            <a:avLst/>
          </a:prstGeom>
        </p:spPr>
      </p:pic>
    </p:spTree>
    <p:extLst>
      <p:ext uri="{BB962C8B-B14F-4D97-AF65-F5344CB8AC3E}">
        <p14:creationId xmlns:p14="http://schemas.microsoft.com/office/powerpoint/2010/main" val="4328381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1F195E8-F31B-F973-7E23-BABFD07D73AB}"/>
              </a:ext>
            </a:extLst>
          </p:cNvPr>
          <p:cNvPicPr>
            <a:picLocks noChangeAspect="1"/>
          </p:cNvPicPr>
          <p:nvPr/>
        </p:nvPicPr>
        <p:blipFill>
          <a:blip r:embed="rId2"/>
          <a:stretch>
            <a:fillRect/>
          </a:stretch>
        </p:blipFill>
        <p:spPr>
          <a:xfrm>
            <a:off x="102931" y="115614"/>
            <a:ext cx="12001034" cy="6595241"/>
          </a:xfrm>
          <a:prstGeom prst="rect">
            <a:avLst/>
          </a:prstGeom>
        </p:spPr>
      </p:pic>
    </p:spTree>
    <p:extLst>
      <p:ext uri="{BB962C8B-B14F-4D97-AF65-F5344CB8AC3E}">
        <p14:creationId xmlns:p14="http://schemas.microsoft.com/office/powerpoint/2010/main" val="187587651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descr="A white background with black text&#10;&#10;Description automatically generated">
            <a:extLst>
              <a:ext uri="{FF2B5EF4-FFF2-40B4-BE49-F238E27FC236}">
                <a16:creationId xmlns:a16="http://schemas.microsoft.com/office/drawing/2014/main" id="{5AC2AAEF-F9BE-DC59-54AB-B99B09A7EB72}"/>
              </a:ext>
            </a:extLst>
          </p:cNvPr>
          <p:cNvPicPr>
            <a:picLocks noChangeAspect="1"/>
          </p:cNvPicPr>
          <p:nvPr/>
        </p:nvPicPr>
        <p:blipFill>
          <a:blip r:embed="rId2"/>
          <a:stretch>
            <a:fillRect/>
          </a:stretch>
        </p:blipFill>
        <p:spPr>
          <a:xfrm>
            <a:off x="182312" y="124900"/>
            <a:ext cx="11838835" cy="6711328"/>
          </a:xfrm>
          <a:prstGeom prst="rect">
            <a:avLst/>
          </a:prstGeom>
        </p:spPr>
      </p:pic>
    </p:spTree>
    <p:extLst>
      <p:ext uri="{BB962C8B-B14F-4D97-AF65-F5344CB8AC3E}">
        <p14:creationId xmlns:p14="http://schemas.microsoft.com/office/powerpoint/2010/main" val="29327201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document&#10;&#10;Description automatically generated">
            <a:extLst>
              <a:ext uri="{FF2B5EF4-FFF2-40B4-BE49-F238E27FC236}">
                <a16:creationId xmlns:a16="http://schemas.microsoft.com/office/drawing/2014/main" id="{C42230DA-5BF0-0605-2D94-CE4F6B4128FF}"/>
              </a:ext>
            </a:extLst>
          </p:cNvPr>
          <p:cNvPicPr>
            <a:picLocks noChangeAspect="1"/>
          </p:cNvPicPr>
          <p:nvPr/>
        </p:nvPicPr>
        <p:blipFill>
          <a:blip r:embed="rId2"/>
          <a:stretch>
            <a:fillRect/>
          </a:stretch>
        </p:blipFill>
        <p:spPr>
          <a:xfrm>
            <a:off x="977461" y="289035"/>
            <a:ext cx="10410497" cy="6285186"/>
          </a:xfrm>
          <a:prstGeom prst="rect">
            <a:avLst/>
          </a:prstGeom>
        </p:spPr>
      </p:pic>
    </p:spTree>
    <p:extLst>
      <p:ext uri="{BB962C8B-B14F-4D97-AF65-F5344CB8AC3E}">
        <p14:creationId xmlns:p14="http://schemas.microsoft.com/office/powerpoint/2010/main" val="73503999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45F27B3-3DE0-24E1-8B6F-40B19CA9F432}"/>
              </a:ext>
            </a:extLst>
          </p:cNvPr>
          <p:cNvPicPr>
            <a:picLocks noChangeAspect="1"/>
          </p:cNvPicPr>
          <p:nvPr/>
        </p:nvPicPr>
        <p:blipFill>
          <a:blip r:embed="rId2"/>
          <a:stretch>
            <a:fillRect/>
          </a:stretch>
        </p:blipFill>
        <p:spPr>
          <a:xfrm>
            <a:off x="92075" y="12533"/>
            <a:ext cx="11997266" cy="6748268"/>
          </a:xfrm>
          <a:prstGeom prst="rect">
            <a:avLst/>
          </a:prstGeom>
        </p:spPr>
      </p:pic>
    </p:spTree>
    <p:extLst>
      <p:ext uri="{BB962C8B-B14F-4D97-AF65-F5344CB8AC3E}">
        <p14:creationId xmlns:p14="http://schemas.microsoft.com/office/powerpoint/2010/main" val="162198561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text">
            <a:extLst>
              <a:ext uri="{FF2B5EF4-FFF2-40B4-BE49-F238E27FC236}">
                <a16:creationId xmlns:a16="http://schemas.microsoft.com/office/drawing/2014/main" id="{CE6A72B6-8926-45FF-D781-8C70655E390A}"/>
              </a:ext>
            </a:extLst>
          </p:cNvPr>
          <p:cNvPicPr>
            <a:picLocks noChangeAspect="1"/>
          </p:cNvPicPr>
          <p:nvPr/>
        </p:nvPicPr>
        <p:blipFill>
          <a:blip r:embed="rId2"/>
          <a:stretch>
            <a:fillRect/>
          </a:stretch>
        </p:blipFill>
        <p:spPr>
          <a:xfrm>
            <a:off x="4315" y="48483"/>
            <a:ext cx="12089918" cy="6631638"/>
          </a:xfrm>
          <a:prstGeom prst="rect">
            <a:avLst/>
          </a:prstGeom>
        </p:spPr>
      </p:pic>
    </p:spTree>
    <p:extLst>
      <p:ext uri="{BB962C8B-B14F-4D97-AF65-F5344CB8AC3E}">
        <p14:creationId xmlns:p14="http://schemas.microsoft.com/office/powerpoint/2010/main" val="389745817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uter&#10;&#10;AI-generated content may be incorrect.">
            <a:extLst>
              <a:ext uri="{FF2B5EF4-FFF2-40B4-BE49-F238E27FC236}">
                <a16:creationId xmlns:a16="http://schemas.microsoft.com/office/drawing/2014/main" id="{D89E208E-8343-844C-2251-B227C513B086}"/>
              </a:ext>
            </a:extLst>
          </p:cNvPr>
          <p:cNvPicPr>
            <a:picLocks noChangeAspect="1"/>
          </p:cNvPicPr>
          <p:nvPr/>
        </p:nvPicPr>
        <p:blipFill>
          <a:blip r:embed="rId2"/>
          <a:stretch>
            <a:fillRect/>
          </a:stretch>
        </p:blipFill>
        <p:spPr>
          <a:xfrm>
            <a:off x="195943" y="932797"/>
            <a:ext cx="11881757" cy="4823676"/>
          </a:xfrm>
          <a:prstGeom prst="rect">
            <a:avLst/>
          </a:prstGeom>
        </p:spPr>
      </p:pic>
    </p:spTree>
    <p:extLst>
      <p:ext uri="{BB962C8B-B14F-4D97-AF65-F5344CB8AC3E}">
        <p14:creationId xmlns:p14="http://schemas.microsoft.com/office/powerpoint/2010/main" val="311187714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paper&#10;&#10;AI-generated content may be incorrect.">
            <a:extLst>
              <a:ext uri="{FF2B5EF4-FFF2-40B4-BE49-F238E27FC236}">
                <a16:creationId xmlns:a16="http://schemas.microsoft.com/office/drawing/2014/main" id="{90A55D5E-473B-FAF1-F869-157BDEC8A2A4}"/>
              </a:ext>
            </a:extLst>
          </p:cNvPr>
          <p:cNvPicPr>
            <a:picLocks noChangeAspect="1"/>
          </p:cNvPicPr>
          <p:nvPr/>
        </p:nvPicPr>
        <p:blipFill>
          <a:blip r:embed="rId2"/>
          <a:stretch>
            <a:fillRect/>
          </a:stretch>
        </p:blipFill>
        <p:spPr>
          <a:xfrm>
            <a:off x="141516" y="929314"/>
            <a:ext cx="11936184" cy="4928615"/>
          </a:xfrm>
          <a:prstGeom prst="rect">
            <a:avLst/>
          </a:prstGeom>
        </p:spPr>
      </p:pic>
    </p:spTree>
    <p:extLst>
      <p:ext uri="{BB962C8B-B14F-4D97-AF65-F5344CB8AC3E}">
        <p14:creationId xmlns:p14="http://schemas.microsoft.com/office/powerpoint/2010/main" val="356167233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BDA17-8DA0-DFC4-5C55-3F7C3AA0D141}"/>
              </a:ext>
            </a:extLst>
          </p:cNvPr>
          <p:cNvSpPr>
            <a:spLocks noGrp="1"/>
          </p:cNvSpPr>
          <p:nvPr>
            <p:ph type="title"/>
          </p:nvPr>
        </p:nvSpPr>
        <p:spPr/>
        <p:txBody>
          <a:bodyPr>
            <a:normAutofit fontScale="90000"/>
          </a:bodyPr>
          <a:lstStyle/>
          <a:p>
            <a:pPr algn="ctr"/>
            <a:br>
              <a:rPr lang="en-US" sz="3200" b="1" dirty="0">
                <a:latin typeface="Segoe UI"/>
                <a:cs typeface="Segoe UI"/>
              </a:rPr>
            </a:br>
            <a:br>
              <a:rPr lang="en-US" sz="3200" b="1" dirty="0">
                <a:latin typeface="Segoe UI"/>
                <a:cs typeface="Segoe UI"/>
              </a:rPr>
            </a:br>
            <a:r>
              <a:rPr lang="en-US" b="1">
                <a:latin typeface="Segoe UI"/>
                <a:cs typeface="Segoe UI"/>
              </a:rPr>
              <a:t>Analytics Examples in Selected Domains</a:t>
            </a:r>
            <a:endParaRPr lang="en-US">
              <a:latin typeface="Segoe UI"/>
              <a:cs typeface="Segoe UI"/>
            </a:endParaRPr>
          </a:p>
          <a:p>
            <a:endParaRPr lang="en-US" sz="6600" dirty="0">
              <a:ea typeface="Calibri Light"/>
              <a:cs typeface="Calibri Light"/>
            </a:endParaRPr>
          </a:p>
        </p:txBody>
      </p:sp>
      <p:sp>
        <p:nvSpPr>
          <p:cNvPr id="3" name="Content Placeholder 2">
            <a:extLst>
              <a:ext uri="{FF2B5EF4-FFF2-40B4-BE49-F238E27FC236}">
                <a16:creationId xmlns:a16="http://schemas.microsoft.com/office/drawing/2014/main" id="{F23524F6-35E9-24E3-0EDB-B1F9788B3CD1}"/>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This section highlights </a:t>
            </a:r>
            <a:r>
              <a:rPr lang="en-US" sz="2400" b="1">
                <a:latin typeface="Segoe UI"/>
                <a:cs typeface="Segoe UI"/>
              </a:rPr>
              <a:t>real-world examples</a:t>
            </a:r>
            <a:r>
              <a:rPr lang="en-US" sz="2400">
                <a:latin typeface="Segoe UI"/>
                <a:cs typeface="Segoe UI"/>
              </a:rPr>
              <a:t> to illustrate how analytics is used in practice.</a:t>
            </a:r>
            <a:endParaRPr lang="en-US" sz="2400">
              <a:ea typeface="Calibri"/>
              <a:cs typeface="Calibri"/>
            </a:endParaRPr>
          </a:p>
          <a:p>
            <a:r>
              <a:rPr lang="en-US" sz="2400">
                <a:latin typeface="Segoe UI"/>
                <a:cs typeface="Segoe UI"/>
              </a:rPr>
              <a:t>Three major application areas are emphasized: </a:t>
            </a:r>
            <a:endParaRPr lang="en-US" sz="2400">
              <a:ea typeface="Calibri"/>
              <a:cs typeface="Calibri"/>
            </a:endParaRPr>
          </a:p>
          <a:p>
            <a:r>
              <a:rPr lang="en-US" sz="2400" b="1">
                <a:latin typeface="Segoe UI"/>
                <a:cs typeface="Segoe UI"/>
              </a:rPr>
              <a:t>Sports</a:t>
            </a:r>
            <a:endParaRPr lang="en-US" sz="2400">
              <a:ea typeface="Calibri"/>
              <a:cs typeface="Calibri"/>
            </a:endParaRPr>
          </a:p>
          <a:p>
            <a:r>
              <a:rPr lang="en-US" sz="2400" b="1">
                <a:latin typeface="Segoe UI"/>
                <a:cs typeface="Segoe UI"/>
              </a:rPr>
              <a:t>Healthcare</a:t>
            </a:r>
            <a:endParaRPr lang="en-US" sz="2400">
              <a:ea typeface="Calibri"/>
              <a:cs typeface="Calibri"/>
            </a:endParaRPr>
          </a:p>
          <a:p>
            <a:r>
              <a:rPr lang="en-US" sz="2400" b="1">
                <a:latin typeface="Segoe UI"/>
                <a:cs typeface="Segoe UI"/>
              </a:rPr>
              <a:t>Retail</a:t>
            </a:r>
            <a:endParaRPr lang="en-US" sz="2400">
              <a:ea typeface="Calibri"/>
              <a:cs typeface="Calibri"/>
            </a:endParaRPr>
          </a:p>
          <a:p>
            <a:r>
              <a:rPr lang="en-US" sz="2400" dirty="0">
                <a:latin typeface="Segoe UI"/>
                <a:cs typeface="Segoe UI"/>
              </a:rPr>
              <a:t>These domains are selected because they have shown the </a:t>
            </a:r>
            <a:r>
              <a:rPr lang="en-US" sz="2400" b="1" dirty="0">
                <a:latin typeface="Segoe UI"/>
                <a:cs typeface="Segoe UI"/>
              </a:rPr>
              <a:t>most frequently reported analytics applications and successes</a:t>
            </a:r>
            <a:r>
              <a:rPr lang="en-US" sz="2400" dirty="0">
                <a:latin typeface="Segoe UI"/>
                <a:cs typeface="Segoe UI"/>
              </a:rPr>
              <a:t>.</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120428485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EAEC9-1250-5996-EB4B-DA06D2892046}"/>
              </a:ext>
            </a:extLst>
          </p:cNvPr>
          <p:cNvSpPr>
            <a:spLocks noGrp="1"/>
          </p:cNvSpPr>
          <p:nvPr>
            <p:ph type="title"/>
          </p:nvPr>
        </p:nvSpPr>
        <p:spPr/>
        <p:txBody>
          <a:bodyPr/>
          <a:lstStyle/>
          <a:p>
            <a:pPr algn="ctr"/>
            <a:r>
              <a:rPr lang="en-US" b="1">
                <a:ea typeface="Calibri Light"/>
                <a:cs typeface="Calibri Light"/>
              </a:rPr>
              <a:t>Analytics in the Retail Value Chain</a:t>
            </a:r>
          </a:p>
        </p:txBody>
      </p:sp>
      <p:sp>
        <p:nvSpPr>
          <p:cNvPr id="3" name="Content Placeholder 2">
            <a:extLst>
              <a:ext uri="{FF2B5EF4-FFF2-40B4-BE49-F238E27FC236}">
                <a16:creationId xmlns:a16="http://schemas.microsoft.com/office/drawing/2014/main" id="{5D856D7E-43B2-0ED2-FB53-FD337F510CE8}"/>
              </a:ext>
            </a:extLst>
          </p:cNvPr>
          <p:cNvSpPr>
            <a:spLocks noGrp="1"/>
          </p:cNvSpPr>
          <p:nvPr>
            <p:ph idx="1"/>
          </p:nvPr>
        </p:nvSpPr>
        <p:spPr/>
        <p:txBody>
          <a:bodyPr vert="horz" lIns="91440" tIns="45720" rIns="91440" bIns="45720" rtlCol="0" anchor="t">
            <a:normAutofit/>
          </a:bodyPr>
          <a:lstStyle/>
          <a:p>
            <a:r>
              <a:rPr lang="en-US" sz="1800">
                <a:latin typeface="Segoe UI"/>
                <a:cs typeface="Segoe UI"/>
              </a:rPr>
              <a:t>The </a:t>
            </a:r>
            <a:r>
              <a:rPr lang="en-US" sz="1800" b="1">
                <a:latin typeface="Segoe UI"/>
                <a:cs typeface="Segoe UI"/>
              </a:rPr>
              <a:t>retail sector</a:t>
            </a:r>
            <a:r>
              <a:rPr lang="en-US" sz="1800">
                <a:latin typeface="Segoe UI"/>
                <a:cs typeface="Segoe UI"/>
              </a:rPr>
              <a:t> has one of the </a:t>
            </a:r>
            <a:r>
              <a:rPr lang="en-US" sz="1800" b="1">
                <a:latin typeface="Segoe UI"/>
                <a:cs typeface="Segoe UI"/>
              </a:rPr>
              <a:t>highest levels of analytics adoption</a:t>
            </a:r>
            <a:r>
              <a:rPr lang="en-US" sz="1800">
                <a:latin typeface="Segoe UI"/>
                <a:cs typeface="Segoe UI"/>
              </a:rPr>
              <a:t> among industries.</a:t>
            </a:r>
            <a:endParaRPr lang="en-US" sz="1800">
              <a:ea typeface="Calibri" panose="020F0502020204030204"/>
              <a:cs typeface="Calibri" panose="020F0502020204030204"/>
            </a:endParaRPr>
          </a:p>
          <a:p>
            <a:r>
              <a:rPr lang="en-US" sz="1800" dirty="0">
                <a:latin typeface="Segoe UI"/>
                <a:cs typeface="Segoe UI"/>
              </a:rPr>
              <a:t>Retail operates with </a:t>
            </a:r>
            <a:r>
              <a:rPr lang="en-US" sz="1800" b="1" dirty="0">
                <a:latin typeface="Segoe UI"/>
                <a:cs typeface="Segoe UI"/>
              </a:rPr>
              <a:t>large transaction volumes and thin margins</a:t>
            </a:r>
            <a:r>
              <a:rPr lang="en-US" sz="1800" dirty="0">
                <a:latin typeface="Segoe UI"/>
                <a:cs typeface="Segoe UI"/>
              </a:rPr>
              <a:t>, making data-driven decisions critical.</a:t>
            </a:r>
            <a:endParaRPr lang="en-US" sz="1800">
              <a:ea typeface="Calibri"/>
              <a:cs typeface="Calibri"/>
            </a:endParaRPr>
          </a:p>
          <a:p>
            <a:r>
              <a:rPr lang="en-US" sz="1800" b="1" dirty="0">
                <a:latin typeface="Segoe UI"/>
                <a:cs typeface="Segoe UI"/>
              </a:rPr>
              <a:t>Customer tastes and preferences change frequently</a:t>
            </a:r>
            <a:r>
              <a:rPr lang="en-US" sz="1800" dirty="0">
                <a:latin typeface="Segoe UI"/>
                <a:cs typeface="Segoe UI"/>
              </a:rPr>
              <a:t>, increasing uncertainty and competitive pressure.</a:t>
            </a:r>
            <a:endParaRPr lang="en-US" sz="1800">
              <a:ea typeface="Calibri"/>
              <a:cs typeface="Calibri"/>
            </a:endParaRPr>
          </a:p>
          <a:p>
            <a:r>
              <a:rPr lang="en-US" sz="1800">
                <a:latin typeface="Segoe UI"/>
                <a:cs typeface="Segoe UI"/>
              </a:rPr>
              <a:t>Both </a:t>
            </a:r>
            <a:r>
              <a:rPr lang="en-US" sz="1800" b="1">
                <a:latin typeface="Segoe UI"/>
                <a:cs typeface="Segoe UI"/>
              </a:rPr>
              <a:t>physical and online retailers</a:t>
            </a:r>
            <a:r>
              <a:rPr lang="en-US" sz="1800">
                <a:latin typeface="Segoe UI"/>
                <a:cs typeface="Segoe UI"/>
              </a:rPr>
              <a:t> face significant challenges, and past market dominance does not ensure future success.</a:t>
            </a:r>
            <a:endParaRPr lang="en-US" sz="1800">
              <a:ea typeface="Calibri"/>
              <a:cs typeface="Calibri"/>
            </a:endParaRPr>
          </a:p>
          <a:p>
            <a:r>
              <a:rPr lang="en-US" sz="1800">
                <a:latin typeface="Segoe UI"/>
                <a:cs typeface="Segoe UI"/>
              </a:rPr>
              <a:t>Retailers invest heavily in understanding </a:t>
            </a:r>
            <a:r>
              <a:rPr lang="en-US" sz="1800" b="1">
                <a:latin typeface="Segoe UI"/>
                <a:cs typeface="Segoe UI"/>
              </a:rPr>
              <a:t>suppliers, customers, employees, and other stakeholders</a:t>
            </a:r>
            <a:r>
              <a:rPr lang="en-US" sz="1800">
                <a:latin typeface="Segoe UI"/>
                <a:cs typeface="Segoe UI"/>
              </a:rPr>
              <a:t> across the value chain.</a:t>
            </a:r>
            <a:endParaRPr lang="en-US" sz="1800">
              <a:ea typeface="Calibri"/>
              <a:cs typeface="Calibri"/>
            </a:endParaRPr>
          </a:p>
          <a:p>
            <a:r>
              <a:rPr lang="en-US" sz="1800">
                <a:latin typeface="Segoe UI"/>
                <a:cs typeface="Segoe UI"/>
              </a:rPr>
              <a:t>Analytics has long been used to support </a:t>
            </a:r>
            <a:r>
              <a:rPr lang="en-US" sz="1800" b="1">
                <a:latin typeface="Segoe UI"/>
                <a:cs typeface="Segoe UI"/>
              </a:rPr>
              <a:t>better decision-making throughout the retail value chain</a:t>
            </a:r>
            <a:r>
              <a:rPr lang="en-US" sz="1800">
                <a:latin typeface="Segoe UI"/>
                <a:cs typeface="Segoe UI"/>
              </a:rPr>
              <a:t>.</a:t>
            </a:r>
            <a:endParaRPr lang="en-US" sz="1800">
              <a:ea typeface="Calibri"/>
              <a:cs typeface="Calibri"/>
            </a:endParaRPr>
          </a:p>
          <a:p>
            <a:r>
              <a:rPr lang="en-US" sz="1800">
                <a:latin typeface="Segoe UI"/>
                <a:cs typeface="Segoe UI"/>
              </a:rPr>
              <a:t>Major retailers such as </a:t>
            </a:r>
            <a:r>
              <a:rPr lang="en-US" sz="1800" b="1">
                <a:latin typeface="Segoe UI"/>
                <a:cs typeface="Segoe UI"/>
              </a:rPr>
              <a:t>Amazon, Walmart, and Target</a:t>
            </a:r>
            <a:r>
              <a:rPr lang="en-US" sz="1800">
                <a:latin typeface="Segoe UI"/>
                <a:cs typeface="Segoe UI"/>
              </a:rPr>
              <a:t> have invested heavily in analytics, especially for </a:t>
            </a:r>
            <a:r>
              <a:rPr lang="en-US" sz="1800" b="1">
                <a:latin typeface="Segoe UI"/>
                <a:cs typeface="Segoe UI"/>
              </a:rPr>
              <a:t>supply chain optimization</a:t>
            </a:r>
            <a:r>
              <a:rPr lang="en-US" sz="1800">
                <a:latin typeface="Segoe UI"/>
                <a:cs typeface="Segoe UI"/>
              </a:rPr>
              <a:t>.</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44769930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CC078-2091-6855-8FCD-63786BDB3E53}"/>
              </a:ext>
            </a:extLst>
          </p:cNvPr>
          <p:cNvSpPr>
            <a:spLocks noGrp="1"/>
          </p:cNvSpPr>
          <p:nvPr>
            <p:ph type="title"/>
          </p:nvPr>
        </p:nvSpPr>
        <p:spPr/>
        <p:txBody>
          <a:bodyPr/>
          <a:lstStyle/>
          <a:p>
            <a:pPr algn="ctr"/>
            <a:br>
              <a:rPr lang="en-US" b="1" dirty="0">
                <a:ea typeface="Calibri Light"/>
                <a:cs typeface="Calibri Light"/>
              </a:rPr>
            </a:br>
            <a:r>
              <a:rPr lang="en-US" b="1">
                <a:ea typeface="Calibri Light"/>
                <a:cs typeface="Calibri Light"/>
              </a:rPr>
              <a:t>Analytics in the Retail Value Chain</a:t>
            </a:r>
            <a:endParaRPr lang="en-US">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3E04D1B9-C025-F0CC-E79D-422653C0F44B}"/>
              </a:ext>
            </a:extLst>
          </p:cNvPr>
          <p:cNvSpPr>
            <a:spLocks noGrp="1"/>
          </p:cNvSpPr>
          <p:nvPr>
            <p:ph idx="1"/>
          </p:nvPr>
        </p:nvSpPr>
        <p:spPr/>
        <p:txBody>
          <a:bodyPr vert="horz" lIns="91440" tIns="45720" rIns="91440" bIns="45720" rtlCol="0" anchor="t">
            <a:normAutofit/>
          </a:bodyPr>
          <a:lstStyle/>
          <a:p>
            <a:r>
              <a:rPr lang="en-US" sz="1800">
                <a:latin typeface="Segoe UI"/>
                <a:cs typeface="Segoe UI"/>
              </a:rPr>
              <a:t>Many</a:t>
            </a:r>
            <a:r>
              <a:rPr lang="en-US" sz="1800" dirty="0">
                <a:latin typeface="Segoe UI"/>
                <a:cs typeface="Segoe UI"/>
              </a:rPr>
              <a:t> </a:t>
            </a:r>
            <a:r>
              <a:rPr lang="en-US" sz="1800" b="1">
                <a:latin typeface="Segoe UI"/>
                <a:cs typeface="Segoe UI"/>
              </a:rPr>
              <a:t>analytics technology and service providers</a:t>
            </a:r>
            <a:r>
              <a:rPr lang="en-US" sz="1800" dirty="0">
                <a:latin typeface="Segoe UI"/>
                <a:cs typeface="Segoe UI"/>
              </a:rPr>
              <a:t> </a:t>
            </a:r>
            <a:r>
              <a:rPr lang="en-US" sz="1800">
                <a:latin typeface="Segoe UI"/>
                <a:cs typeface="Segoe UI"/>
              </a:rPr>
              <a:t>focus strongly on retail due to its scale and complexity.</a:t>
            </a:r>
            <a:endParaRPr lang="en-US" sz="1800" dirty="0">
              <a:latin typeface="Segoe UI"/>
              <a:cs typeface="Segoe UI"/>
            </a:endParaRPr>
          </a:p>
          <a:p>
            <a:r>
              <a:rPr lang="en-US" sz="1800">
                <a:latin typeface="Segoe UI"/>
                <a:cs typeface="Segoe UI"/>
              </a:rPr>
              <a:t>The range of retail analytics applications is so broad that covering them fully could fill an entire book.</a:t>
            </a:r>
            <a:endParaRPr lang="en-US" sz="1800" dirty="0">
              <a:latin typeface="Segoe UI"/>
              <a:cs typeface="Segoe UI"/>
            </a:endParaRPr>
          </a:p>
          <a:p>
            <a:r>
              <a:rPr lang="en-US" sz="1800">
                <a:latin typeface="Segoe UI"/>
                <a:cs typeface="Segoe UI"/>
              </a:rPr>
              <a:t>This section therefore highlights </a:t>
            </a:r>
            <a:r>
              <a:rPr lang="en-US" sz="1800" b="1">
                <a:latin typeface="Segoe UI"/>
                <a:cs typeface="Segoe UI"/>
              </a:rPr>
              <a:t>only a few representative applications</a:t>
            </a:r>
            <a:r>
              <a:rPr lang="en-US" sz="1800">
                <a:latin typeface="Segoe UI"/>
                <a:cs typeface="Segoe UI"/>
              </a:rPr>
              <a:t>, taking a </a:t>
            </a:r>
            <a:r>
              <a:rPr lang="en-US" sz="1800" b="1">
                <a:latin typeface="Segoe UI"/>
                <a:cs typeface="Segoe UI"/>
              </a:rPr>
              <a:t>general rather than case-specific view</a:t>
            </a:r>
            <a:r>
              <a:rPr lang="en-US" sz="1800">
                <a:latin typeface="Segoe UI"/>
                <a:cs typeface="Segoe UI"/>
              </a:rPr>
              <a:t>.</a:t>
            </a:r>
            <a:endParaRPr lang="en-US" sz="1800" dirty="0">
              <a:latin typeface="Segoe UI"/>
              <a:cs typeface="Segoe UI"/>
            </a:endParaRPr>
          </a:p>
          <a:p>
            <a:r>
              <a:rPr lang="en-US" sz="1800">
                <a:latin typeface="Segoe UI"/>
                <a:cs typeface="Segoe UI"/>
              </a:rPr>
              <a:t>The framework discussed is proposed by </a:t>
            </a:r>
            <a:r>
              <a:rPr lang="en-US" sz="1800" b="1">
                <a:latin typeface="Segoe UI"/>
                <a:cs typeface="Segoe UI"/>
              </a:rPr>
              <a:t>Abhishek Rathi, CEO of vCreaTek.com</a:t>
            </a:r>
            <a:r>
              <a:rPr lang="en-US" sz="1800">
                <a:latin typeface="Segoe UI"/>
                <a:cs typeface="Segoe UI"/>
              </a:rPr>
              <a:t>.</a:t>
            </a:r>
            <a:endParaRPr lang="en-US" sz="1800" dirty="0">
              <a:latin typeface="Segoe UI"/>
              <a:cs typeface="Segoe UI"/>
            </a:endParaRPr>
          </a:p>
          <a:p>
            <a:r>
              <a:rPr lang="en-US" sz="1800" b="1" dirty="0" err="1">
                <a:latin typeface="Segoe UI"/>
                <a:cs typeface="Segoe UI"/>
              </a:rPr>
              <a:t>vCreaTek</a:t>
            </a:r>
            <a:r>
              <a:rPr lang="en-US" sz="1800" b="1" dirty="0">
                <a:latin typeface="Segoe UI"/>
                <a:cs typeface="Segoe UI"/>
              </a:rPr>
              <a:t> LLC</a:t>
            </a:r>
            <a:r>
              <a:rPr lang="en-US" sz="1800" dirty="0">
                <a:latin typeface="Segoe UI"/>
                <a:cs typeface="Segoe UI"/>
              </a:rPr>
              <a:t> is a boutique analytics software and services company with offices in </a:t>
            </a:r>
            <a:r>
              <a:rPr lang="en-US" sz="1800" b="1" dirty="0">
                <a:latin typeface="Segoe UI"/>
                <a:cs typeface="Segoe UI"/>
              </a:rPr>
              <a:t>India, the United States, the UAE, and Belgium</a:t>
            </a:r>
            <a:r>
              <a:rPr lang="en-US" sz="1800" dirty="0">
                <a:latin typeface="Segoe UI"/>
                <a:cs typeface="Segoe UI"/>
              </a:rPr>
              <a:t>.</a:t>
            </a:r>
          </a:p>
          <a:p>
            <a:r>
              <a:rPr lang="en-US" sz="1800" dirty="0">
                <a:latin typeface="Segoe UI"/>
                <a:cs typeface="Segoe UI"/>
              </a:rPr>
              <a:t>Retail analytics is identified as </a:t>
            </a:r>
            <a:r>
              <a:rPr lang="en-US" sz="1800" b="1" dirty="0">
                <a:latin typeface="Segoe UI"/>
                <a:cs typeface="Segoe UI"/>
              </a:rPr>
              <a:t>one of </a:t>
            </a:r>
            <a:r>
              <a:rPr lang="en-US" sz="1800" b="1" dirty="0" err="1">
                <a:latin typeface="Segoe UI"/>
                <a:cs typeface="Segoe UI"/>
              </a:rPr>
              <a:t>vCreaTek’s</a:t>
            </a:r>
            <a:r>
              <a:rPr lang="en-US" sz="1800" b="1" dirty="0">
                <a:latin typeface="Segoe UI"/>
                <a:cs typeface="Segoe UI"/>
              </a:rPr>
              <a:t> key focus areas</a:t>
            </a:r>
            <a:r>
              <a:rPr lang="en-US" sz="1800" dirty="0">
                <a:latin typeface="Segoe UI"/>
                <a:cs typeface="Segoe UI"/>
              </a:rPr>
              <a:t>, among multiple industry domains.</a:t>
            </a:r>
          </a:p>
          <a:p>
            <a:endParaRPr lang="en-US" sz="4400"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127057035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66E9962C-A4C5-3C4E-D153-CF8952A15E8E}"/>
              </a:ext>
            </a:extLst>
          </p:cNvPr>
          <p:cNvPicPr>
            <a:picLocks noChangeAspect="1"/>
          </p:cNvPicPr>
          <p:nvPr/>
        </p:nvPicPr>
        <p:blipFill>
          <a:blip r:embed="rId2"/>
          <a:stretch>
            <a:fillRect/>
          </a:stretch>
        </p:blipFill>
        <p:spPr>
          <a:xfrm>
            <a:off x="173722" y="123825"/>
            <a:ext cx="11886889" cy="6652683"/>
          </a:xfrm>
          <a:prstGeom prst="rect">
            <a:avLst/>
          </a:prstGeom>
        </p:spPr>
      </p:pic>
    </p:spTree>
    <p:extLst>
      <p:ext uri="{BB962C8B-B14F-4D97-AF65-F5344CB8AC3E}">
        <p14:creationId xmlns:p14="http://schemas.microsoft.com/office/powerpoint/2010/main" val="75572921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EFFBF99B-CE78-0850-2F3A-89EFE287A4B9}"/>
              </a:ext>
            </a:extLst>
          </p:cNvPr>
          <p:cNvPicPr>
            <a:picLocks noChangeAspect="1"/>
          </p:cNvPicPr>
          <p:nvPr/>
        </p:nvPicPr>
        <p:blipFill>
          <a:blip r:embed="rId2"/>
          <a:stretch>
            <a:fillRect/>
          </a:stretch>
        </p:blipFill>
        <p:spPr>
          <a:xfrm>
            <a:off x="122549" y="113242"/>
            <a:ext cx="11867526" cy="6663266"/>
          </a:xfrm>
          <a:prstGeom prst="rect">
            <a:avLst/>
          </a:prstGeom>
        </p:spPr>
      </p:pic>
    </p:spTree>
    <p:extLst>
      <p:ext uri="{BB962C8B-B14F-4D97-AF65-F5344CB8AC3E}">
        <p14:creationId xmlns:p14="http://schemas.microsoft.com/office/powerpoint/2010/main" val="219630262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98C271AB-94B6-FB4F-CE9C-C50571F6FC5D}"/>
              </a:ext>
            </a:extLst>
          </p:cNvPr>
          <p:cNvPicPr>
            <a:picLocks noChangeAspect="1"/>
          </p:cNvPicPr>
          <p:nvPr/>
        </p:nvPicPr>
        <p:blipFill>
          <a:blip r:embed="rId2"/>
          <a:stretch>
            <a:fillRect/>
          </a:stretch>
        </p:blipFill>
        <p:spPr>
          <a:xfrm>
            <a:off x="457200" y="223351"/>
            <a:ext cx="11277600" cy="6067340"/>
          </a:xfrm>
          <a:prstGeom prst="rect">
            <a:avLst/>
          </a:prstGeom>
        </p:spPr>
      </p:pic>
    </p:spTree>
    <p:extLst>
      <p:ext uri="{BB962C8B-B14F-4D97-AF65-F5344CB8AC3E}">
        <p14:creationId xmlns:p14="http://schemas.microsoft.com/office/powerpoint/2010/main" val="91158092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6707B-8B02-750D-3E62-B3F0C04FD63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73E1E87-3E1B-7033-7E3E-0128064D84EA}"/>
              </a:ext>
            </a:extLst>
          </p:cNvPr>
          <p:cNvSpPr>
            <a:spLocks noGrp="1"/>
          </p:cNvSpPr>
          <p:nvPr>
            <p:ph idx="1"/>
          </p:nvPr>
        </p:nvSpPr>
        <p:spPr/>
        <p:txBody>
          <a:bodyPr vert="horz" lIns="91440" tIns="45720" rIns="91440" bIns="45720" rtlCol="0" anchor="t">
            <a:normAutofit/>
          </a:bodyPr>
          <a:lstStyle/>
          <a:p>
            <a:r>
              <a:rPr lang="en-US" dirty="0">
                <a:ea typeface="+mn-lt"/>
                <a:cs typeface="+mn-lt"/>
              </a:rPr>
              <a:t>Figure 1.15 highlights selected components of a retail value chain. It starts with suppliers and concludes with customers but illustrates many intermediate strategic and operational planning decision points where analytics—descriptive, predictive, or prescriptive—can play a role in making better data-driven decisions. </a:t>
            </a:r>
          </a:p>
          <a:p>
            <a:r>
              <a:rPr lang="en-US" dirty="0">
                <a:ea typeface="+mn-lt"/>
                <a:cs typeface="+mn-lt"/>
              </a:rPr>
              <a:t>Table 1.1 also illustrates some of the important areas of analytics applications, examples of key questions that can be answered through analytics, and of course, the potential business value derived from fielding such analytics. Some examples are discussed next.</a:t>
            </a:r>
            <a:endParaRPr lang="en-US">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52448594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A8AC2-4A1D-25EB-A0E0-1898EF0BA5B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5B8F96E-784A-9A82-2DDA-BD1C097D1B1D}"/>
              </a:ext>
            </a:extLst>
          </p:cNvPr>
          <p:cNvSpPr>
            <a:spLocks noGrp="1"/>
          </p:cNvSpPr>
          <p:nvPr>
            <p:ph idx="1"/>
          </p:nvPr>
        </p:nvSpPr>
        <p:spPr/>
        <p:txBody>
          <a:bodyPr vert="horz" lIns="91440" tIns="45720" rIns="91440" bIns="45720" rtlCol="0" anchor="t">
            <a:normAutofit/>
          </a:bodyPr>
          <a:lstStyle/>
          <a:p>
            <a:r>
              <a:rPr lang="en-US" sz="1800">
                <a:latin typeface="Segoe UI"/>
                <a:cs typeface="Segoe UI"/>
              </a:rPr>
              <a:t>The retail value chain runs </a:t>
            </a:r>
            <a:r>
              <a:rPr lang="en-US" sz="1800" b="1">
                <a:latin typeface="Segoe UI"/>
                <a:cs typeface="Segoe UI"/>
              </a:rPr>
              <a:t>from suppliers to customers</a:t>
            </a:r>
            <a:r>
              <a:rPr lang="en-US" sz="1800">
                <a:latin typeface="Segoe UI"/>
                <a:cs typeface="Segoe UI"/>
              </a:rPr>
              <a:t>, with many intermediate </a:t>
            </a:r>
            <a:r>
              <a:rPr lang="en-US" sz="1800" b="1">
                <a:latin typeface="Segoe UI"/>
                <a:cs typeface="Segoe UI"/>
              </a:rPr>
              <a:t>strategic and operational decision points</a:t>
            </a:r>
            <a:r>
              <a:rPr lang="en-US" sz="1800">
                <a:latin typeface="Segoe UI"/>
                <a:cs typeface="Segoe UI"/>
              </a:rPr>
              <a:t>.</a:t>
            </a:r>
            <a:endParaRPr lang="en-US" sz="1800">
              <a:ea typeface="Calibri" panose="020F0502020204030204"/>
              <a:cs typeface="Calibri" panose="020F0502020204030204"/>
            </a:endParaRPr>
          </a:p>
          <a:p>
            <a:r>
              <a:rPr lang="en-US" sz="1800" b="1">
                <a:latin typeface="Segoe UI"/>
                <a:cs typeface="Segoe UI"/>
              </a:rPr>
              <a:t>Analytics (descriptive, predictive, and prescriptive)</a:t>
            </a:r>
            <a:r>
              <a:rPr lang="en-US" sz="1800">
                <a:latin typeface="Segoe UI"/>
                <a:cs typeface="Segoe UI"/>
              </a:rPr>
              <a:t> can support better data-driven decisions across these decision points.</a:t>
            </a:r>
            <a:endParaRPr lang="en-US" sz="1800">
              <a:ea typeface="Calibri"/>
              <a:cs typeface="Calibri"/>
            </a:endParaRPr>
          </a:p>
          <a:p>
            <a:r>
              <a:rPr lang="en-US" sz="1800">
                <a:latin typeface="Segoe UI"/>
                <a:cs typeface="Segoe UI"/>
              </a:rPr>
              <a:t>Key analytics applications focus on answering important business questions and </a:t>
            </a:r>
            <a:r>
              <a:rPr lang="en-US" sz="1800" b="1">
                <a:latin typeface="Segoe UI"/>
                <a:cs typeface="Segoe UI"/>
              </a:rPr>
              <a:t>delivering measurable business value</a:t>
            </a:r>
            <a:r>
              <a:rPr lang="en-US" sz="1800">
                <a:latin typeface="Segoe UI"/>
                <a:cs typeface="Segoe UI"/>
              </a:rPr>
              <a:t>.</a:t>
            </a:r>
            <a:endParaRPr lang="en-US" sz="1800">
              <a:ea typeface="Calibri"/>
              <a:cs typeface="Calibri"/>
            </a:endParaRPr>
          </a:p>
          <a:p>
            <a:r>
              <a:rPr lang="en-US" sz="1800" b="1" dirty="0">
                <a:latin typeface="Segoe UI"/>
                <a:cs typeface="Segoe UI"/>
              </a:rPr>
              <a:t>Online retail</a:t>
            </a:r>
            <a:r>
              <a:rPr lang="en-US" sz="1800" dirty="0">
                <a:latin typeface="Segoe UI"/>
                <a:cs typeface="Segoe UI"/>
              </a:rPr>
              <a:t> can identify customers at login and offer </a:t>
            </a:r>
            <a:r>
              <a:rPr lang="en-US" sz="1800" b="1" dirty="0">
                <a:latin typeface="Segoe UI"/>
                <a:cs typeface="Segoe UI"/>
              </a:rPr>
              <a:t>personalized pages and recommendations</a:t>
            </a:r>
            <a:r>
              <a:rPr lang="en-US" sz="1800" dirty="0">
                <a:latin typeface="Segoe UI"/>
                <a:cs typeface="Segoe UI"/>
              </a:rPr>
              <a:t> to enhance customer experience.</a:t>
            </a:r>
            <a:endParaRPr lang="en-US" sz="1800">
              <a:ea typeface="Calibri"/>
              <a:cs typeface="Calibri"/>
            </a:endParaRPr>
          </a:p>
          <a:p>
            <a:r>
              <a:rPr lang="en-US" sz="1800" b="1" dirty="0">
                <a:latin typeface="Segoe UI"/>
                <a:cs typeface="Segoe UI"/>
              </a:rPr>
              <a:t>Brick-and-mortar stores</a:t>
            </a:r>
            <a:r>
              <a:rPr lang="en-US" sz="1800" dirty="0">
                <a:latin typeface="Segoe UI"/>
                <a:cs typeface="Segoe UI"/>
              </a:rPr>
              <a:t> face challenges in identifying customers at entry, but can combine </a:t>
            </a:r>
            <a:r>
              <a:rPr lang="en-US" sz="1800" b="1" dirty="0">
                <a:latin typeface="Segoe UI"/>
                <a:cs typeface="Segoe UI"/>
              </a:rPr>
              <a:t>video analytics and loyalty-program data</a:t>
            </a:r>
            <a:r>
              <a:rPr lang="en-US" sz="1800" dirty="0">
                <a:latin typeface="Segoe UI"/>
                <a:cs typeface="Segoe UI"/>
              </a:rPr>
              <a:t> to do so.</a:t>
            </a:r>
            <a:endParaRPr lang="en-US" sz="1800">
              <a:ea typeface="Calibri"/>
              <a:cs typeface="Calibri"/>
            </a:endParaRPr>
          </a:p>
          <a:p>
            <a:r>
              <a:rPr lang="en-US" sz="1800" dirty="0">
                <a:latin typeface="Segoe UI"/>
                <a:cs typeface="Segoe UI"/>
              </a:rPr>
              <a:t>Identifying customers at store entry enables </a:t>
            </a:r>
            <a:r>
              <a:rPr lang="en-US" sz="1800" b="1" dirty="0">
                <a:latin typeface="Segoe UI"/>
                <a:cs typeface="Segoe UI"/>
              </a:rPr>
              <a:t>cross-selling and up-selling opportunities</a:t>
            </a:r>
            <a:r>
              <a:rPr lang="en-US" sz="1800" dirty="0">
                <a:latin typeface="Segoe UI"/>
                <a:cs typeface="Segoe UI"/>
              </a:rPr>
              <a:t>.</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51271365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9A4F1-7BCE-CA62-A029-F9DFE60C9C2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091542F-64F7-22CE-2104-552316ABFB65}"/>
              </a:ext>
            </a:extLst>
          </p:cNvPr>
          <p:cNvSpPr>
            <a:spLocks noGrp="1"/>
          </p:cNvSpPr>
          <p:nvPr>
            <p:ph idx="1"/>
          </p:nvPr>
        </p:nvSpPr>
        <p:spPr/>
        <p:txBody>
          <a:bodyPr vert="horz" lIns="91440" tIns="45720" rIns="91440" bIns="45720" rtlCol="0" anchor="t">
            <a:normAutofit/>
          </a:bodyPr>
          <a:lstStyle/>
          <a:p>
            <a:r>
              <a:rPr lang="en-US" sz="1800">
                <a:latin typeface="Segoe UI"/>
                <a:cs typeface="Segoe UI"/>
              </a:rPr>
              <a:t>In-store personalization can improve engagement throughout the customer’s visit.</a:t>
            </a:r>
            <a:endParaRPr lang="en-US" sz="1800">
              <a:ea typeface="Calibri" panose="020F0502020204030204"/>
              <a:cs typeface="Calibri" panose="020F0502020204030204"/>
            </a:endParaRPr>
          </a:p>
          <a:p>
            <a:r>
              <a:rPr lang="en-US" sz="1800">
                <a:latin typeface="Segoe UI"/>
                <a:cs typeface="Segoe UI"/>
              </a:rPr>
              <a:t>Retailers invest heavily in </a:t>
            </a:r>
            <a:r>
              <a:rPr lang="en-US" sz="1800" b="1">
                <a:latin typeface="Segoe UI"/>
                <a:cs typeface="Segoe UI"/>
              </a:rPr>
              <a:t>marketing methods</a:t>
            </a:r>
            <a:r>
              <a:rPr lang="en-US" sz="1800">
                <a:latin typeface="Segoe UI"/>
                <a:cs typeface="Segoe UI"/>
              </a:rPr>
              <a:t> such as window displays, promotions, store décor, printed ads, and banners.</a:t>
            </a:r>
            <a:endParaRPr lang="en-US" sz="1800">
              <a:ea typeface="Calibri"/>
              <a:cs typeface="Calibri"/>
            </a:endParaRPr>
          </a:p>
          <a:p>
            <a:r>
              <a:rPr lang="en-US" sz="1800">
                <a:latin typeface="Segoe UI"/>
                <a:cs typeface="Segoe UI"/>
              </a:rPr>
              <a:t>To measure marketing effectiveness, retailers use </a:t>
            </a:r>
            <a:r>
              <a:rPr lang="en-US" sz="1800" b="1">
                <a:latin typeface="Segoe UI"/>
                <a:cs typeface="Segoe UI"/>
              </a:rPr>
              <a:t>shopper analytics</a:t>
            </a:r>
            <a:r>
              <a:rPr lang="en-US" sz="1800">
                <a:latin typeface="Segoe UI"/>
                <a:cs typeface="Segoe UI"/>
              </a:rPr>
              <a:t> based on </a:t>
            </a:r>
            <a:r>
              <a:rPr lang="en-US" sz="1800" b="1">
                <a:latin typeface="Segoe UI"/>
                <a:cs typeface="Segoe UI"/>
              </a:rPr>
              <a:t>CCTV footage</a:t>
            </a:r>
            <a:r>
              <a:rPr lang="en-US" sz="1800">
                <a:latin typeface="Segoe UI"/>
                <a:cs typeface="Segoe UI"/>
              </a:rPr>
              <a:t> of in-store traffic.</a:t>
            </a:r>
            <a:endParaRPr lang="en-US" sz="1800">
              <a:ea typeface="Calibri"/>
              <a:cs typeface="Calibri"/>
            </a:endParaRPr>
          </a:p>
          <a:p>
            <a:r>
              <a:rPr lang="en-US" sz="1800">
                <a:latin typeface="Segoe UI"/>
                <a:cs typeface="Segoe UI"/>
              </a:rPr>
              <a:t>Advanced image and video analytics can extract </a:t>
            </a:r>
            <a:r>
              <a:rPr lang="en-US" sz="1800" b="1">
                <a:latin typeface="Segoe UI"/>
                <a:cs typeface="Segoe UI"/>
              </a:rPr>
              <a:t>demographic insights</a:t>
            </a:r>
            <a:r>
              <a:rPr lang="en-US" sz="1800">
                <a:latin typeface="Segoe UI"/>
                <a:cs typeface="Segoe UI"/>
              </a:rPr>
              <a:t> such as age, gender, and mood from shoppers.</a:t>
            </a:r>
            <a:endParaRPr lang="en-US" sz="1800">
              <a:ea typeface="Calibri"/>
              <a:cs typeface="Calibri"/>
            </a:endParaRPr>
          </a:p>
          <a:p>
            <a:r>
              <a:rPr lang="en-US" sz="1800" b="1" dirty="0">
                <a:latin typeface="Segoe UI"/>
                <a:cs typeface="Segoe UI"/>
              </a:rPr>
              <a:t>In-store movement data</a:t>
            </a:r>
            <a:r>
              <a:rPr lang="en-US" sz="1800" dirty="0">
                <a:latin typeface="Segoe UI"/>
                <a:cs typeface="Segoe UI"/>
              </a:rPr>
              <a:t>, combined with shelf layouts and planograms, helps identify </a:t>
            </a:r>
            <a:r>
              <a:rPr lang="en-US" sz="1800" b="1" dirty="0">
                <a:latin typeface="Segoe UI"/>
                <a:cs typeface="Segoe UI"/>
              </a:rPr>
              <a:t>high-selling and high-profit areas</a:t>
            </a:r>
            <a:r>
              <a:rPr lang="en-US" sz="1800" dirty="0">
                <a:latin typeface="Segoe UI"/>
                <a:cs typeface="Segoe UI"/>
              </a:rPr>
              <a:t>.</a:t>
            </a:r>
            <a:endParaRPr lang="en-US" sz="1800">
              <a:ea typeface="Calibri"/>
              <a:cs typeface="Calibri"/>
            </a:endParaRPr>
          </a:p>
          <a:p>
            <a:r>
              <a:rPr lang="en-US" sz="1800">
                <a:latin typeface="Segoe UI"/>
                <a:cs typeface="Segoe UI"/>
              </a:rPr>
              <a:t>These insights support better </a:t>
            </a:r>
            <a:r>
              <a:rPr lang="en-US" sz="1800" b="1">
                <a:latin typeface="Segoe UI"/>
                <a:cs typeface="Segoe UI"/>
              </a:rPr>
              <a:t>store layout optimization</a:t>
            </a:r>
            <a:r>
              <a:rPr lang="en-US" sz="1800">
                <a:latin typeface="Segoe UI"/>
                <a:cs typeface="Segoe UI"/>
              </a:rPr>
              <a:t> and </a:t>
            </a:r>
            <a:r>
              <a:rPr lang="en-US" sz="1800" b="1">
                <a:latin typeface="Segoe UI"/>
                <a:cs typeface="Segoe UI"/>
              </a:rPr>
              <a:t>workforce planning</a:t>
            </a:r>
            <a:r>
              <a:rPr lang="en-US" sz="1800">
                <a:latin typeface="Segoe UI"/>
                <a:cs typeface="Segoe UI"/>
              </a:rPr>
              <a:t>, especially for peak shopping periods.</a:t>
            </a:r>
            <a:endParaRPr lang="en-US" sz="18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280583304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F10-8F42-7927-21CA-29AC4C040800}"/>
              </a:ext>
            </a:extLst>
          </p:cNvPr>
          <p:cNvSpPr>
            <a:spLocks noGrp="1"/>
          </p:cNvSpPr>
          <p:nvPr>
            <p:ph type="title"/>
          </p:nvPr>
        </p:nvSpPr>
        <p:spPr/>
        <p:txBody>
          <a:bodyPr>
            <a:normAutofit/>
          </a:bodyPr>
          <a:lstStyle/>
          <a:p>
            <a:r>
              <a:rPr lang="en-US" sz="3200" b="1">
                <a:latin typeface="Cambria"/>
                <a:ea typeface="MS Mincho"/>
                <a:cs typeface="Arial"/>
              </a:rPr>
              <a:t>Class-Exercise: How Intelligent Systems Work for </a:t>
            </a:r>
            <a:r>
              <a:rPr lang="en-US" sz="3200" b="1" dirty="0">
                <a:latin typeface="Cambria"/>
                <a:ea typeface="MS Mincho"/>
                <a:cs typeface="Arial"/>
              </a:rPr>
              <a:t>KONE </a:t>
            </a:r>
            <a:endParaRPr lang="en-US" sz="3200" b="1"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8C237551-4D69-2AD0-1FE6-6C526A2AC27A}"/>
              </a:ext>
            </a:extLst>
          </p:cNvPr>
          <p:cNvSpPr>
            <a:spLocks noGrp="1"/>
          </p:cNvSpPr>
          <p:nvPr>
            <p:ph idx="1"/>
          </p:nvPr>
        </p:nvSpPr>
        <p:spPr/>
        <p:txBody>
          <a:bodyPr vert="horz" lIns="91440" tIns="45720" rIns="91440" bIns="45720" rtlCol="0" anchor="t">
            <a:normAutofit fontScale="77500" lnSpcReduction="20000"/>
          </a:bodyPr>
          <a:lstStyle/>
          <a:p>
            <a:r>
              <a:rPr lang="en-US"/>
              <a:t>Elevators and Escalators Company</a:t>
            </a:r>
            <a:endParaRPr lang="en-US">
              <a:ea typeface="Calibri" panose="020F0502020204030204"/>
              <a:cs typeface="Calibri" panose="020F0502020204030204"/>
            </a:endParaRPr>
          </a:p>
          <a:p>
            <a:r>
              <a:rPr lang="en-US" dirty="0">
                <a:ea typeface="+mn-lt"/>
                <a:cs typeface="+mn-lt"/>
              </a:rPr>
              <a:t>KONE is a global industrial company (based in Finland) that manufactures mostly elevators and escalators and also services over 1.1 million elevators, escalators, and related equipment in several countries. The company employs over 50,000 people.</a:t>
            </a:r>
            <a:endParaRPr lang="en-US" dirty="0"/>
          </a:p>
          <a:p>
            <a:r>
              <a:rPr lang="en-US"/>
              <a:t>THE PROBLEM</a:t>
            </a:r>
          </a:p>
          <a:p>
            <a:r>
              <a:rPr lang="en-US">
                <a:ea typeface="+mn-lt"/>
                <a:cs typeface="+mn-lt"/>
              </a:rPr>
              <a:t>Over 1 billion people use the elevators and escalators manufactured and serviced by KONE every day. If equipment does not work properly, people may be late to work, cannot get home in time, and may miss important meetings and events. So, KONE’s objective is to minimize the downtime and users’ suffering.</a:t>
            </a:r>
            <a:endParaRPr lang="en-US"/>
          </a:p>
          <a:p>
            <a:r>
              <a:rPr lang="en-US">
                <a:ea typeface="+mn-lt"/>
                <a:cs typeface="+mn-lt"/>
              </a:rPr>
              <a:t>The company has over 20,000 technicians who are dispatched to deal with the elevators anytime a problem occurs. As buildings are getting higher (the trend in many places), more people are using elevators, and there is more pressure on elevators to handle the growing amount of traffic. KONE faced the responsibility to serve users smoothly and safely.</a:t>
            </a:r>
            <a:endParaRPr lang="en-US"/>
          </a:p>
          <a:p>
            <a:endParaRPr lang="en-US" dirty="0">
              <a:ea typeface="Calibri"/>
              <a:cs typeface="Calibri"/>
            </a:endParaRPr>
          </a:p>
        </p:txBody>
      </p:sp>
    </p:spTree>
    <p:extLst>
      <p:ext uri="{BB962C8B-B14F-4D97-AF65-F5344CB8AC3E}">
        <p14:creationId xmlns:p14="http://schemas.microsoft.com/office/powerpoint/2010/main" val="169590448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B27A0-D27E-5BEC-E29D-19E42EA58511}"/>
              </a:ext>
            </a:extLst>
          </p:cNvPr>
          <p:cNvSpPr>
            <a:spLocks noGrp="1"/>
          </p:cNvSpPr>
          <p:nvPr>
            <p:ph type="title"/>
          </p:nvPr>
        </p:nvSpPr>
        <p:spPr/>
        <p:txBody>
          <a:bodyPr/>
          <a:lstStyle/>
          <a:p>
            <a:r>
              <a:rPr lang="en-US"/>
              <a:t>THE SOLUTION</a:t>
            </a: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6277FBB-C632-CA9D-B47E-BA039C366502}"/>
              </a:ext>
            </a:extLst>
          </p:cNvPr>
          <p:cNvSpPr>
            <a:spLocks noGrp="1"/>
          </p:cNvSpPr>
          <p:nvPr>
            <p:ph idx="1"/>
          </p:nvPr>
        </p:nvSpPr>
        <p:spPr/>
        <p:txBody>
          <a:bodyPr vert="horz" lIns="91440" tIns="45720" rIns="91440" bIns="45720" rtlCol="0" anchor="t">
            <a:noAutofit/>
          </a:bodyPr>
          <a:lstStyle/>
          <a:p>
            <a:r>
              <a:rPr lang="en-US" sz="1400" dirty="0">
                <a:ea typeface="+mn-lt"/>
                <a:cs typeface="+mn-lt"/>
              </a:rPr>
              <a:t>KONE decided to use IBM Watson IoT Cloud platform. As we will see in Chapter 6, IBM installed cognitive abilities in buildings that make it possible to recognize situations and behavior of both people and equipment. The Internet of Things (IoT), as we will see in Chapter 13, is a platform that can connect millions of ‘things’ together and to a central command that can manipulate the connected things. Also, the IoT connects sensors that are attached to KONE’s elevators and escalators. The sensors collect information and data about the elevators (such as noise level) and other equipment in real time. Then, the IoT transfers the information centers via the collected data ‘cloud.’ There, analytic systems (IBM Advanced Analytic Engine) and AI process the collected data and predict things such as potential failures. The systems also identify the likely causes of problems and suggest potential remedies. Note the predictive power of IBM Watson Analytics (using machine learning, an AI technology described in Chapters 4–6) for finding problems before they occur.</a:t>
            </a:r>
            <a:br>
              <a:rPr lang="en-US" sz="1400" dirty="0">
                <a:ea typeface="+mn-lt"/>
                <a:cs typeface="+mn-lt"/>
              </a:rPr>
            </a:br>
            <a:r>
              <a:rPr lang="en-US" sz="1400" dirty="0">
                <a:ea typeface="+mn-lt"/>
                <a:cs typeface="+mn-lt"/>
              </a:rPr>
              <a:t> </a:t>
            </a:r>
            <a:br>
              <a:rPr lang="en-US" sz="1400" dirty="0">
                <a:ea typeface="+mn-lt"/>
                <a:cs typeface="+mn-lt"/>
              </a:rPr>
            </a:br>
            <a:r>
              <a:rPr lang="en-US" sz="1400" dirty="0">
                <a:ea typeface="+mn-lt"/>
                <a:cs typeface="+mn-lt"/>
              </a:rPr>
              <a:t>The KONE system collects a significant amount of data that are analyzed for other purposes so that future design of equipment can be improved. This is because Watson Analytics offers a convenient environment for communication of and collaboration around the data. In addition, the analysis suggests how to optimize buildings and equipment operations. Finally, KONE and its customers can get insights regarding the financial aspects of managing the elevators.</a:t>
            </a:r>
            <a:br>
              <a:rPr lang="en-US" sz="1400" dirty="0">
                <a:ea typeface="+mn-lt"/>
                <a:cs typeface="+mn-lt"/>
              </a:rPr>
            </a:br>
            <a:r>
              <a:rPr lang="en-US" sz="1400" dirty="0">
                <a:ea typeface="+mn-lt"/>
                <a:cs typeface="+mn-lt"/>
              </a:rPr>
              <a:t> </a:t>
            </a:r>
            <a:br>
              <a:rPr lang="en-US" sz="1400" dirty="0">
                <a:ea typeface="+mn-lt"/>
                <a:cs typeface="+mn-lt"/>
              </a:rPr>
            </a:br>
            <a:r>
              <a:rPr lang="en-US" sz="1400" dirty="0">
                <a:ea typeface="+mn-lt"/>
                <a:cs typeface="+mn-lt"/>
              </a:rPr>
              <a:t>KONE also integrates the Watson capabilities with Salesforce’s service tools (Service Cloud Lightning and Field Service Lightning). This combination helps KONE to immediately respond to emergencies or soon-to-occur failures as quickly as possible, dispatching some of its 20,000 technicians to the problems’ sites. Salesforce also provides superb customer relationship management (CRM). The people–machine communication, query, and collaboration in the system are in a natural language (an AI capability of Watson Analytics; see Chapter 6). Note that IBM Watson analytics includes two types of analytics: predictive, which predicts when failures may occur, and prescriptive, which recommends actions (e.g., preventive maintenance).</a:t>
            </a:r>
            <a:endParaRPr lang="en-US" sz="1400">
              <a:latin typeface="Calibri"/>
              <a:ea typeface="Calibri"/>
              <a:cs typeface="Calibri"/>
            </a:endParaRPr>
          </a:p>
          <a:p>
            <a:endParaRPr lang="en-US" sz="1400" dirty="0">
              <a:latin typeface="Cambria"/>
              <a:ea typeface="Cambria"/>
            </a:endParaRPr>
          </a:p>
        </p:txBody>
      </p:sp>
    </p:spTree>
    <p:extLst>
      <p:ext uri="{BB962C8B-B14F-4D97-AF65-F5344CB8AC3E}">
        <p14:creationId xmlns:p14="http://schemas.microsoft.com/office/powerpoint/2010/main" val="31476685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79ECA-C7FA-2C20-8C4B-E703BEE2F72E}"/>
              </a:ext>
            </a:extLst>
          </p:cNvPr>
          <p:cNvSpPr>
            <a:spLocks noGrp="1"/>
          </p:cNvSpPr>
          <p:nvPr>
            <p:ph type="title"/>
          </p:nvPr>
        </p:nvSpPr>
        <p:spPr/>
        <p:txBody>
          <a:bodyPr/>
          <a:lstStyle/>
          <a:p>
            <a:r>
              <a:rPr lang="en-US" sz="2800">
                <a:latin typeface="Calibri"/>
                <a:ea typeface="Calibri"/>
                <a:cs typeface="Calibri"/>
              </a:rPr>
              <a:t>THE RESULTS</a:t>
            </a:r>
            <a:endParaRPr lang="en-US"/>
          </a:p>
        </p:txBody>
      </p:sp>
      <p:sp>
        <p:nvSpPr>
          <p:cNvPr id="3" name="Content Placeholder 2">
            <a:extLst>
              <a:ext uri="{FF2B5EF4-FFF2-40B4-BE49-F238E27FC236}">
                <a16:creationId xmlns:a16="http://schemas.microsoft.com/office/drawing/2014/main" id="{09F9A9FE-B93C-3932-0221-E1D2B882BC7D}"/>
              </a:ext>
            </a:extLst>
          </p:cNvPr>
          <p:cNvSpPr>
            <a:spLocks noGrp="1"/>
          </p:cNvSpPr>
          <p:nvPr>
            <p:ph idx="1"/>
          </p:nvPr>
        </p:nvSpPr>
        <p:spPr/>
        <p:txBody>
          <a:bodyPr vert="horz" lIns="91440" tIns="45720" rIns="91440" bIns="45720" rtlCol="0" anchor="t">
            <a:normAutofit/>
          </a:bodyPr>
          <a:lstStyle/>
          <a:p>
            <a:r>
              <a:rPr lang="en-US" dirty="0">
                <a:ea typeface="+mn-lt"/>
                <a:cs typeface="+mn-lt"/>
              </a:rPr>
              <a:t>KONE has minimized downtime and shortened the repair time. Obviously, elevators/escalators users are much happier if they do not have problems because of equipment downtime, so they enjoy trouble-free rides. The prediction of 'soon-to-happen' can save many problems for the equipment owners. The owners can also optimize the schedule of their own employees (e.g., cleaners and maintenance workers). All in all, the decision makers at both KONE and the buildings can make informed and better decisions. Some day in the future, robots may perform maintenance and repairs of elevators and escalators.</a:t>
            </a:r>
            <a:endParaRPr lang="en-US">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419460520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CF265-3E4F-085E-D3CC-4C0905B55032}"/>
              </a:ext>
            </a:extLst>
          </p:cNvPr>
          <p:cNvSpPr>
            <a:spLocks noGrp="1"/>
          </p:cNvSpPr>
          <p:nvPr>
            <p:ph type="title"/>
          </p:nvPr>
        </p:nvSpPr>
        <p:spPr/>
        <p:txBody>
          <a:bodyPr/>
          <a:lstStyle/>
          <a:p>
            <a:r>
              <a:rPr lang="en-US" sz="2200">
                <a:latin typeface="Calibri"/>
                <a:ea typeface="Calibri"/>
                <a:cs typeface="Calibri"/>
              </a:rPr>
              <a:t>WHAT CAN WE LEARN FROM THIS VIGNETTE?</a:t>
            </a:r>
            <a:endParaRPr lang="en-US"/>
          </a:p>
        </p:txBody>
      </p:sp>
      <p:sp>
        <p:nvSpPr>
          <p:cNvPr id="3" name="Content Placeholder 2">
            <a:extLst>
              <a:ext uri="{FF2B5EF4-FFF2-40B4-BE49-F238E27FC236}">
                <a16:creationId xmlns:a16="http://schemas.microsoft.com/office/drawing/2014/main" id="{D9F424B4-7F12-BFC7-121F-C9F9EE11FBD1}"/>
              </a:ext>
            </a:extLst>
          </p:cNvPr>
          <p:cNvSpPr>
            <a:spLocks noGrp="1"/>
          </p:cNvSpPr>
          <p:nvPr>
            <p:ph idx="1"/>
          </p:nvPr>
        </p:nvSpPr>
        <p:spPr/>
        <p:txBody>
          <a:bodyPr vert="horz" lIns="91440" tIns="45720" rIns="91440" bIns="45720" rtlCol="0" anchor="t">
            <a:normAutofit fontScale="77500" lnSpcReduction="20000"/>
          </a:bodyPr>
          <a:lstStyle/>
          <a:p>
            <a:r>
              <a:rPr lang="en-US" dirty="0">
                <a:ea typeface="+mn-lt"/>
                <a:cs typeface="+mn-lt"/>
              </a:rPr>
              <a:t>Today, intelligent technologies can embark on large-scale complex projects when they include AI combined with IoT. The capabilities of integrated intelligent platforms, such as IBM Watson, make it possible to solve problems that were economically and technologically unsolvable just a few years ago. The case introduces the reader to several of the technologies, including advanced analytics, sensors, IoT, and AI that are covered in this book. The case also points to the use of ‘cloud.’ The cloud is used to centrally process large amounts of information using analytics and AI algorithms, involving ‘things’ in different locations. This vignette also introduces us to two major types of analytics: predictive analytics (Chapters 4–6) and prescriptive analytics (Chapter 8).</a:t>
            </a:r>
            <a:br>
              <a:rPr lang="en-US" dirty="0">
                <a:ea typeface="+mn-lt"/>
                <a:cs typeface="+mn-lt"/>
              </a:rPr>
            </a:br>
            <a:r>
              <a:rPr lang="en-US" dirty="0">
                <a:ea typeface="+mn-lt"/>
                <a:cs typeface="+mn-lt"/>
              </a:rPr>
              <a:t> </a:t>
            </a:r>
            <a:br>
              <a:rPr lang="en-US" dirty="0">
                <a:ea typeface="+mn-lt"/>
                <a:cs typeface="+mn-lt"/>
              </a:rPr>
            </a:br>
            <a:r>
              <a:rPr lang="en-US" dirty="0">
                <a:ea typeface="+mn-lt"/>
                <a:cs typeface="+mn-lt"/>
              </a:rPr>
              <a:t>Several AI technologies are discussed: machine learning, natural language processing, computer vision, and prescriptive analysis.</a:t>
            </a:r>
            <a:br>
              <a:rPr lang="en-US" dirty="0">
                <a:ea typeface="+mn-lt"/>
                <a:cs typeface="+mn-lt"/>
              </a:rPr>
            </a:br>
            <a:r>
              <a:rPr lang="en-US" dirty="0">
                <a:ea typeface="+mn-lt"/>
                <a:cs typeface="+mn-lt"/>
              </a:rPr>
              <a:t> </a:t>
            </a:r>
            <a:br>
              <a:rPr lang="en-US" dirty="0">
                <a:ea typeface="+mn-lt"/>
                <a:cs typeface="+mn-lt"/>
              </a:rPr>
            </a:br>
            <a:r>
              <a:rPr lang="en-US" dirty="0">
                <a:ea typeface="+mn-lt"/>
                <a:cs typeface="+mn-lt"/>
              </a:rPr>
              <a:t>The case is an example of augmented intelligence in which people and machines work together. The case illustrates the benefits to the vendor, the implementing companies, and their employees and to the users of the elevators and escalators.</a:t>
            </a:r>
            <a:endParaRPr lang="en-US">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61239393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365DD-7967-F96D-FCA5-785AF94A3FD2}"/>
              </a:ext>
            </a:extLst>
          </p:cNvPr>
          <p:cNvSpPr>
            <a:spLocks noGrp="1"/>
          </p:cNvSpPr>
          <p:nvPr>
            <p:ph type="title"/>
          </p:nvPr>
        </p:nvSpPr>
        <p:spPr/>
        <p:txBody>
          <a:bodyPr/>
          <a:lstStyle/>
          <a:p>
            <a:r>
              <a:rPr lang="en-US" sz="2800">
                <a:latin typeface="Calibri"/>
                <a:ea typeface="Calibri"/>
                <a:cs typeface="Calibri"/>
              </a:rPr>
              <a:t>QUESTIONS FOR THE OPENING VIGNETTE</a:t>
            </a:r>
            <a:endParaRPr lang="en-US"/>
          </a:p>
        </p:txBody>
      </p:sp>
      <p:sp>
        <p:nvSpPr>
          <p:cNvPr id="3" name="Content Placeholder 2">
            <a:extLst>
              <a:ext uri="{FF2B5EF4-FFF2-40B4-BE49-F238E27FC236}">
                <a16:creationId xmlns:a16="http://schemas.microsoft.com/office/drawing/2014/main" id="{440FBCAE-3296-D225-3C92-536043607038}"/>
              </a:ext>
            </a:extLst>
          </p:cNvPr>
          <p:cNvSpPr>
            <a:spLocks noGrp="1"/>
          </p:cNvSpPr>
          <p:nvPr>
            <p:ph idx="1"/>
          </p:nvPr>
        </p:nvSpPr>
        <p:spPr/>
        <p:txBody>
          <a:bodyPr vert="horz" lIns="91440" tIns="45720" rIns="91440" bIns="45720" rtlCol="0" anchor="t">
            <a:normAutofit/>
          </a:bodyPr>
          <a:lstStyle/>
          <a:p>
            <a:r>
              <a:rPr lang="en-US">
                <a:ea typeface="+mn-lt"/>
                <a:cs typeface="+mn-lt"/>
              </a:rPr>
              <a:t>1. It is said that KONE is embedding intelligence across its supply chain and enables smarter buildings. Explain.</a:t>
            </a:r>
            <a:endParaRPr lang="en-US"/>
          </a:p>
          <a:p>
            <a:r>
              <a:rPr lang="en-US">
                <a:ea typeface="+mn-lt"/>
                <a:cs typeface="+mn-lt"/>
              </a:rPr>
              <a:t>2. Describe the role of IoT in this case.</a:t>
            </a:r>
            <a:endParaRPr lang="en-US"/>
          </a:p>
          <a:p>
            <a:r>
              <a:rPr lang="en-US">
                <a:ea typeface="+mn-lt"/>
                <a:cs typeface="+mn-lt"/>
              </a:rPr>
              <a:t>3. What makes IBM Watson a necessity in this case?</a:t>
            </a:r>
            <a:endParaRPr lang="en-US"/>
          </a:p>
          <a:p>
            <a:r>
              <a:rPr lang="en-US">
                <a:ea typeface="+mn-lt"/>
                <a:cs typeface="+mn-lt"/>
              </a:rPr>
              <a:t>4. Check IBM Advanced Analytics. What tools were included that relate to this case?</a:t>
            </a:r>
            <a:endParaRPr lang="en-US"/>
          </a:p>
          <a:p>
            <a:r>
              <a:rPr lang="en-US">
                <a:ea typeface="+mn-lt"/>
                <a:cs typeface="+mn-lt"/>
              </a:rPr>
              <a:t>5. Check IBM cognitive buildings. How do they relate to this case?</a:t>
            </a:r>
            <a:endParaRPr lang="en-US"/>
          </a:p>
          <a:p>
            <a:endParaRPr lang="en-US" dirty="0">
              <a:ea typeface="Calibri"/>
              <a:cs typeface="Calibri"/>
            </a:endParaRPr>
          </a:p>
        </p:txBody>
      </p:sp>
    </p:spTree>
    <p:extLst>
      <p:ext uri="{BB962C8B-B14F-4D97-AF65-F5344CB8AC3E}">
        <p14:creationId xmlns:p14="http://schemas.microsoft.com/office/powerpoint/2010/main" val="96336690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AB7ED-6A73-9F1B-5864-27713422E694}"/>
              </a:ext>
            </a:extLst>
          </p:cNvPr>
          <p:cNvSpPr>
            <a:spLocks noGrp="1"/>
          </p:cNvSpPr>
          <p:nvPr>
            <p:ph type="title"/>
          </p:nvPr>
        </p:nvSpPr>
        <p:spPr/>
        <p:txBody>
          <a:bodyPr/>
          <a:lstStyle/>
          <a:p>
            <a:br>
              <a:rPr lang="en-US" sz="2800" dirty="0">
                <a:latin typeface="Segoe UI"/>
                <a:cs typeface="Segoe UI"/>
              </a:rPr>
            </a:br>
            <a:r>
              <a:rPr lang="en-US" sz="2800">
                <a:latin typeface="Segoe UI"/>
                <a:cs typeface="Segoe UI"/>
              </a:rPr>
              <a:t>1. It is said that KONE is embedding intelligence across its supply chain and enables smarter buildings. Explain.</a:t>
            </a:r>
            <a:endParaRPr lang="en-US" sz="2800">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4DF5D61-3557-AAEF-D98D-EE2C7569F509}"/>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KONE is embedding intelligence across its supply chain by integrating </a:t>
            </a:r>
            <a:r>
              <a:rPr lang="en-US" sz="2000" b="1">
                <a:latin typeface="Segoe UI"/>
                <a:cs typeface="Segoe UI"/>
              </a:rPr>
              <a:t>IBM Watson, IoT, analytics, and AI</a:t>
            </a:r>
            <a:r>
              <a:rPr lang="en-US" sz="2000">
                <a:latin typeface="Segoe UI"/>
                <a:cs typeface="Segoe UI"/>
              </a:rPr>
              <a:t> into its elevator and escalator operations. Sensors installed on equipment continuously collect real‑time data (such as noise levels and equipment behavior), which is transmitted to cloud-based analytics systems. These systems analyze data centrally and share insights across manufacturing, maintenance, service dispatch, and customer management.</a:t>
            </a:r>
            <a:endParaRPr lang="en-US" sz="2000">
              <a:ea typeface="Calibri" panose="020F0502020204030204"/>
              <a:cs typeface="Calibri" panose="020F0502020204030204"/>
            </a:endParaRPr>
          </a:p>
          <a:p>
            <a:r>
              <a:rPr lang="en-US" sz="2000" dirty="0">
                <a:latin typeface="Segoe UI"/>
                <a:cs typeface="Segoe UI"/>
              </a:rPr>
              <a:t>This intelligent integration enables </a:t>
            </a:r>
            <a:r>
              <a:rPr lang="en-US" sz="2000" b="1" dirty="0">
                <a:latin typeface="Segoe UI"/>
                <a:cs typeface="Segoe UI"/>
              </a:rPr>
              <a:t>smarter buildings</a:t>
            </a:r>
            <a:r>
              <a:rPr lang="en-US" sz="2000" dirty="0">
                <a:latin typeface="Segoe UI"/>
                <a:cs typeface="Segoe UI"/>
              </a:rPr>
              <a:t> by allowing elevators and escalators to be monitored, analyzed, and optimized in real time. Problems can be predicted before they occur, downtime is reduced, and building operations become more efficient, safer, and responsive to user needs.</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247146235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9FAAE-096E-A532-AA71-C9A4CDBF0D25}"/>
              </a:ext>
            </a:extLst>
          </p:cNvPr>
          <p:cNvSpPr>
            <a:spLocks noGrp="1"/>
          </p:cNvSpPr>
          <p:nvPr>
            <p:ph type="title"/>
          </p:nvPr>
        </p:nvSpPr>
        <p:spPr/>
        <p:txBody>
          <a:bodyPr/>
          <a:lstStyle/>
          <a:p>
            <a:r>
              <a:rPr lang="en-US" sz="2800" b="1">
                <a:latin typeface="Calibri"/>
                <a:ea typeface="Calibri"/>
                <a:cs typeface="Calibri"/>
              </a:rPr>
              <a:t>2. Describe the role of IoT in this case.</a:t>
            </a:r>
            <a:endParaRPr lang="en-US"/>
          </a:p>
        </p:txBody>
      </p:sp>
      <p:sp>
        <p:nvSpPr>
          <p:cNvPr id="3" name="Content Placeholder 2">
            <a:extLst>
              <a:ext uri="{FF2B5EF4-FFF2-40B4-BE49-F238E27FC236}">
                <a16:creationId xmlns:a16="http://schemas.microsoft.com/office/drawing/2014/main" id="{A1E7F770-2DE2-1A04-7A44-73E313420172}"/>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The </a:t>
            </a:r>
            <a:r>
              <a:rPr lang="en-US" sz="2400" b="1">
                <a:latin typeface="Segoe UI"/>
                <a:cs typeface="Segoe UI"/>
              </a:rPr>
              <a:t>Internet of Things (IoT)</a:t>
            </a:r>
            <a:r>
              <a:rPr lang="en-US" sz="2400">
                <a:latin typeface="Segoe UI"/>
                <a:cs typeface="Segoe UI"/>
              </a:rPr>
              <a:t> plays a foundational role in this case. IoT connects sensors attached to KONE’s elevators and escalators, enabling real‑time data collection on equipment condition and performance.</a:t>
            </a:r>
            <a:endParaRPr lang="en-US" sz="2400">
              <a:ea typeface="Calibri"/>
              <a:cs typeface="Calibri"/>
            </a:endParaRPr>
          </a:p>
          <a:p>
            <a:r>
              <a:rPr lang="en-US" sz="2400">
                <a:latin typeface="Segoe UI"/>
                <a:cs typeface="Segoe UI"/>
              </a:rPr>
              <a:t>IoT acts as the </a:t>
            </a:r>
            <a:r>
              <a:rPr lang="en-US" sz="2400" b="1">
                <a:latin typeface="Segoe UI"/>
                <a:cs typeface="Segoe UI"/>
              </a:rPr>
              <a:t>communication platform</a:t>
            </a:r>
            <a:r>
              <a:rPr lang="en-US" sz="2400">
                <a:latin typeface="Segoe UI"/>
                <a:cs typeface="Segoe UI"/>
              </a:rPr>
              <a:t> that transfers sensor data to central cloud systems, where analytics and AI process the information. Without IoT, continuous monitoring, real-time data transmission, predictive maintenance, and centralized control across millions of devices would not be possible. Thus, IoT enables connectivity, visibility, and real-time intelligence across KONE’s global operations.</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43283634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72580-3D47-5901-2EAF-66165E69CAE9}"/>
              </a:ext>
            </a:extLst>
          </p:cNvPr>
          <p:cNvSpPr>
            <a:spLocks noGrp="1"/>
          </p:cNvSpPr>
          <p:nvPr>
            <p:ph type="title"/>
          </p:nvPr>
        </p:nvSpPr>
        <p:spPr/>
        <p:txBody>
          <a:bodyPr/>
          <a:lstStyle/>
          <a:p>
            <a:r>
              <a:rPr lang="en-US" sz="2800" b="1">
                <a:latin typeface="Calibri"/>
                <a:ea typeface="Calibri"/>
                <a:cs typeface="Calibri"/>
              </a:rPr>
              <a:t>3. What makes IBM Watson a necessity in this case?</a:t>
            </a:r>
            <a:endParaRPr lang="en-US"/>
          </a:p>
        </p:txBody>
      </p:sp>
      <p:sp>
        <p:nvSpPr>
          <p:cNvPr id="3" name="Content Placeholder 2">
            <a:extLst>
              <a:ext uri="{FF2B5EF4-FFF2-40B4-BE49-F238E27FC236}">
                <a16:creationId xmlns:a16="http://schemas.microsoft.com/office/drawing/2014/main" id="{8B235501-DF54-184A-9595-D55311DCDB34}"/>
              </a:ext>
            </a:extLst>
          </p:cNvPr>
          <p:cNvSpPr>
            <a:spLocks noGrp="1"/>
          </p:cNvSpPr>
          <p:nvPr>
            <p:ph idx="1"/>
          </p:nvPr>
        </p:nvSpPr>
        <p:spPr/>
        <p:txBody>
          <a:bodyPr vert="horz" lIns="91440" tIns="45720" rIns="91440" bIns="45720" rtlCol="0" anchor="t">
            <a:normAutofit/>
          </a:bodyPr>
          <a:lstStyle/>
          <a:p>
            <a:r>
              <a:rPr lang="en-US" sz="1800" dirty="0">
                <a:latin typeface="Segoe UI"/>
                <a:cs typeface="Segoe UI"/>
              </a:rPr>
              <a:t>IBM Watson is necessary because of the </a:t>
            </a:r>
            <a:r>
              <a:rPr lang="en-US" sz="1800" b="1" dirty="0">
                <a:latin typeface="Segoe UI"/>
                <a:cs typeface="Segoe UI"/>
              </a:rPr>
              <a:t>scale, complexity, and intelligence required</a:t>
            </a:r>
            <a:r>
              <a:rPr lang="en-US" sz="1800" dirty="0">
                <a:latin typeface="Segoe UI"/>
                <a:cs typeface="Segoe UI"/>
              </a:rPr>
              <a:t> to manage over 1.1 million elevators and escalators used by more than one billion people daily.</a:t>
            </a:r>
            <a:endParaRPr lang="en-US" sz="1800">
              <a:ea typeface="Calibri"/>
              <a:cs typeface="Calibri"/>
            </a:endParaRPr>
          </a:p>
          <a:p>
            <a:r>
              <a:rPr lang="en-US" sz="1800">
                <a:latin typeface="Segoe UI"/>
                <a:cs typeface="Segoe UI"/>
              </a:rPr>
              <a:t>Watson provides:</a:t>
            </a:r>
            <a:endParaRPr lang="en-US" sz="1800">
              <a:ea typeface="Calibri"/>
              <a:cs typeface="Calibri"/>
            </a:endParaRPr>
          </a:p>
          <a:p>
            <a:r>
              <a:rPr lang="en-US" sz="1800" b="1">
                <a:latin typeface="Segoe UI"/>
                <a:cs typeface="Segoe UI"/>
              </a:rPr>
              <a:t>Advanced analytics and AI</a:t>
            </a:r>
            <a:r>
              <a:rPr lang="en-US" sz="1800">
                <a:latin typeface="Segoe UI"/>
                <a:cs typeface="Segoe UI"/>
              </a:rPr>
              <a:t> to process massive volumes of real-time data</a:t>
            </a:r>
            <a:endParaRPr lang="en-US" sz="1800">
              <a:ea typeface="Calibri"/>
              <a:cs typeface="Calibri"/>
            </a:endParaRPr>
          </a:p>
          <a:p>
            <a:r>
              <a:rPr lang="en-US" sz="1800" b="1">
                <a:latin typeface="Segoe UI"/>
                <a:cs typeface="Segoe UI"/>
              </a:rPr>
              <a:t>Machine learning</a:t>
            </a:r>
            <a:r>
              <a:rPr lang="en-US" sz="1800">
                <a:latin typeface="Segoe UI"/>
                <a:cs typeface="Segoe UI"/>
              </a:rPr>
              <a:t> to predict failures before they happen (predictive analytics)</a:t>
            </a:r>
            <a:endParaRPr lang="en-US" sz="1800">
              <a:ea typeface="Calibri"/>
              <a:cs typeface="Calibri"/>
            </a:endParaRPr>
          </a:p>
          <a:p>
            <a:r>
              <a:rPr lang="en-US" sz="1800" b="1">
                <a:latin typeface="Segoe UI"/>
                <a:cs typeface="Segoe UI"/>
              </a:rPr>
              <a:t>Prescriptive analytics</a:t>
            </a:r>
            <a:r>
              <a:rPr lang="en-US" sz="1800">
                <a:latin typeface="Segoe UI"/>
                <a:cs typeface="Segoe UI"/>
              </a:rPr>
              <a:t> to recommend actions such as preventive maintenance</a:t>
            </a:r>
            <a:endParaRPr lang="en-US" sz="1800">
              <a:ea typeface="Calibri"/>
              <a:cs typeface="Calibri"/>
            </a:endParaRPr>
          </a:p>
          <a:p>
            <a:r>
              <a:rPr lang="en-US" sz="1800" b="1">
                <a:latin typeface="Segoe UI"/>
                <a:cs typeface="Segoe UI"/>
              </a:rPr>
              <a:t>Natural language communication</a:t>
            </a:r>
            <a:r>
              <a:rPr lang="en-US" sz="1800">
                <a:latin typeface="Segoe UI"/>
                <a:cs typeface="Segoe UI"/>
              </a:rPr>
              <a:t> between people and systems</a:t>
            </a:r>
            <a:endParaRPr lang="en-US" sz="1800">
              <a:ea typeface="Calibri"/>
              <a:cs typeface="Calibri"/>
            </a:endParaRPr>
          </a:p>
          <a:p>
            <a:r>
              <a:rPr lang="en-US" sz="1800" b="1">
                <a:latin typeface="Segoe UI"/>
                <a:cs typeface="Segoe UI"/>
              </a:rPr>
              <a:t>Cognitive capabilities</a:t>
            </a:r>
            <a:r>
              <a:rPr lang="en-US" sz="1800">
                <a:latin typeface="Segoe UI"/>
                <a:cs typeface="Segoe UI"/>
              </a:rPr>
              <a:t> that help recognize patterns and behaviors in equipment and building usage</a:t>
            </a:r>
            <a:endParaRPr lang="en-US" sz="1800">
              <a:ea typeface="Calibri"/>
              <a:cs typeface="Calibri"/>
            </a:endParaRPr>
          </a:p>
          <a:p>
            <a:r>
              <a:rPr lang="en-US" sz="1800" dirty="0">
                <a:latin typeface="Segoe UI"/>
                <a:cs typeface="Segoe UI"/>
              </a:rPr>
              <a:t>Without Watson, KONE would not be able to analyze data fast enough, predict failures accurately, or optimize maintenance and operations at a global scale.</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259956957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C9FCD-1ABB-CDD9-D021-8AC77249DCAD}"/>
              </a:ext>
            </a:extLst>
          </p:cNvPr>
          <p:cNvSpPr>
            <a:spLocks noGrp="1"/>
          </p:cNvSpPr>
          <p:nvPr>
            <p:ph type="title"/>
          </p:nvPr>
        </p:nvSpPr>
        <p:spPr/>
        <p:txBody>
          <a:bodyPr/>
          <a:lstStyle/>
          <a:p>
            <a:r>
              <a:rPr lang="en-US" sz="2800" b="1" dirty="0">
                <a:latin typeface="Calibri"/>
                <a:ea typeface="Calibri"/>
                <a:cs typeface="Calibri"/>
              </a:rPr>
              <a:t>4. Check IBM Advanced Analytics. What tools were included </a:t>
            </a:r>
            <a:r>
              <a:rPr lang="en-US" sz="2800" b="1" dirty="0" err="1">
                <a:latin typeface="Calibri"/>
                <a:ea typeface="Calibri"/>
                <a:cs typeface="Calibri"/>
              </a:rPr>
              <a:t>thatrelate</a:t>
            </a:r>
            <a:r>
              <a:rPr lang="en-US" sz="2800" b="1" dirty="0">
                <a:latin typeface="Calibri"/>
                <a:ea typeface="Calibri"/>
                <a:cs typeface="Calibri"/>
              </a:rPr>
              <a:t> to this case?</a:t>
            </a:r>
            <a:endParaRPr lang="en-US" dirty="0"/>
          </a:p>
        </p:txBody>
      </p:sp>
      <p:sp>
        <p:nvSpPr>
          <p:cNvPr id="3" name="Content Placeholder 2">
            <a:extLst>
              <a:ext uri="{FF2B5EF4-FFF2-40B4-BE49-F238E27FC236}">
                <a16:creationId xmlns:a16="http://schemas.microsoft.com/office/drawing/2014/main" id="{814C14FA-A3EE-7028-15D9-8B08EE366B8C}"/>
              </a:ext>
            </a:extLst>
          </p:cNvPr>
          <p:cNvSpPr>
            <a:spLocks noGrp="1"/>
          </p:cNvSpPr>
          <p:nvPr>
            <p:ph idx="1"/>
          </p:nvPr>
        </p:nvSpPr>
        <p:spPr/>
        <p:txBody>
          <a:bodyPr vert="horz" lIns="91440" tIns="45720" rIns="91440" bIns="45720" rtlCol="0" anchor="t">
            <a:normAutofit/>
          </a:bodyPr>
          <a:lstStyle/>
          <a:p>
            <a:r>
              <a:rPr lang="en-US" sz="1800">
                <a:latin typeface="Segoe UI"/>
                <a:cs typeface="Segoe UI"/>
              </a:rPr>
              <a:t>Based on the content provided, IBM Advanced Analytics includes the following tools relevant to this case:</a:t>
            </a:r>
            <a:endParaRPr lang="en-US" sz="1800">
              <a:ea typeface="Calibri" panose="020F0502020204030204"/>
              <a:cs typeface="Calibri" panose="020F0502020204030204"/>
            </a:endParaRPr>
          </a:p>
          <a:p>
            <a:r>
              <a:rPr lang="en-US" sz="1800" b="1" dirty="0">
                <a:latin typeface="Segoe UI"/>
                <a:cs typeface="Segoe UI"/>
              </a:rPr>
              <a:t>Predictive analytics</a:t>
            </a:r>
            <a:r>
              <a:rPr lang="en-US" sz="1800" dirty="0">
                <a:latin typeface="Segoe UI"/>
                <a:cs typeface="Segoe UI"/>
              </a:rPr>
              <a:t> (using machine learning to anticipate equipment failures)</a:t>
            </a:r>
            <a:endParaRPr lang="en-US" sz="1800" dirty="0">
              <a:ea typeface="Calibri"/>
              <a:cs typeface="Calibri"/>
            </a:endParaRPr>
          </a:p>
          <a:p>
            <a:r>
              <a:rPr lang="en-US" sz="1800" b="1">
                <a:latin typeface="Segoe UI"/>
                <a:cs typeface="Segoe UI"/>
              </a:rPr>
              <a:t>Prescriptive analytics</a:t>
            </a:r>
            <a:r>
              <a:rPr lang="en-US" sz="1800">
                <a:latin typeface="Segoe UI"/>
                <a:cs typeface="Segoe UI"/>
              </a:rPr>
              <a:t> (recommending maintenance actions)</a:t>
            </a:r>
            <a:endParaRPr lang="en-US" sz="1800" dirty="0">
              <a:ea typeface="Calibri"/>
              <a:cs typeface="Calibri"/>
            </a:endParaRPr>
          </a:p>
          <a:p>
            <a:r>
              <a:rPr lang="en-US" sz="1800" b="1">
                <a:latin typeface="Segoe UI"/>
                <a:cs typeface="Segoe UI"/>
              </a:rPr>
              <a:t>AI-driven data processing engines</a:t>
            </a:r>
            <a:r>
              <a:rPr lang="en-US" sz="1800">
                <a:latin typeface="Segoe UI"/>
                <a:cs typeface="Segoe UI"/>
              </a:rPr>
              <a:t> that analyze real-time sensor data</a:t>
            </a:r>
            <a:endParaRPr lang="en-US" sz="1800" dirty="0">
              <a:ea typeface="Calibri"/>
              <a:cs typeface="Calibri"/>
            </a:endParaRPr>
          </a:p>
          <a:p>
            <a:r>
              <a:rPr lang="en-US" sz="1800" b="1">
                <a:latin typeface="Segoe UI"/>
                <a:cs typeface="Segoe UI"/>
              </a:rPr>
              <a:t>Cloud-based analytics platforms</a:t>
            </a:r>
            <a:r>
              <a:rPr lang="en-US" sz="1800">
                <a:latin typeface="Segoe UI"/>
                <a:cs typeface="Segoe UI"/>
              </a:rPr>
              <a:t> for centralized data processing</a:t>
            </a:r>
            <a:endParaRPr lang="en-US" sz="1800" dirty="0">
              <a:ea typeface="Calibri"/>
              <a:cs typeface="Calibri"/>
            </a:endParaRPr>
          </a:p>
          <a:p>
            <a:r>
              <a:rPr lang="en-US" sz="1800" b="1">
                <a:latin typeface="Segoe UI"/>
                <a:cs typeface="Segoe UI"/>
              </a:rPr>
              <a:t>Collaboration and communication environments</a:t>
            </a:r>
            <a:r>
              <a:rPr lang="en-US" sz="1800">
                <a:latin typeface="Segoe UI"/>
                <a:cs typeface="Segoe UI"/>
              </a:rPr>
              <a:t> around data analysis</a:t>
            </a:r>
            <a:endParaRPr lang="en-US" sz="1800" dirty="0">
              <a:ea typeface="Calibri"/>
              <a:cs typeface="Calibri"/>
            </a:endParaRPr>
          </a:p>
          <a:p>
            <a:r>
              <a:rPr lang="en-US" sz="1800" dirty="0">
                <a:latin typeface="Segoe UI"/>
                <a:cs typeface="Segoe UI"/>
              </a:rPr>
              <a:t>These tools allow KONE to detect potential problems early, identify root causes, optimize operations, improve equipment design, and support informed decision-making for both KONE and its customers.</a:t>
            </a:r>
            <a:endParaRPr lang="en-US" sz="1800" dirty="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210516675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52DA9-C3E1-131F-1042-CF4556A423D9}"/>
              </a:ext>
            </a:extLst>
          </p:cNvPr>
          <p:cNvSpPr>
            <a:spLocks noGrp="1"/>
          </p:cNvSpPr>
          <p:nvPr>
            <p:ph type="title"/>
          </p:nvPr>
        </p:nvSpPr>
        <p:spPr/>
        <p:txBody>
          <a:bodyPr/>
          <a:lstStyle/>
          <a:p>
            <a:r>
              <a:rPr lang="en-US" sz="2800" b="1">
                <a:latin typeface="Calibri"/>
                <a:ea typeface="Calibri"/>
                <a:cs typeface="Calibri"/>
              </a:rPr>
              <a:t>5. Check IBM cognitive buildings. How do they relate to this case?</a:t>
            </a:r>
            <a:endParaRPr lang="en-US"/>
          </a:p>
        </p:txBody>
      </p:sp>
      <p:sp>
        <p:nvSpPr>
          <p:cNvPr id="3" name="Content Placeholder 2">
            <a:extLst>
              <a:ext uri="{FF2B5EF4-FFF2-40B4-BE49-F238E27FC236}">
                <a16:creationId xmlns:a16="http://schemas.microsoft.com/office/drawing/2014/main" id="{C1BEDDD0-375A-55AC-364F-66C031159489}"/>
              </a:ext>
            </a:extLst>
          </p:cNvPr>
          <p:cNvSpPr>
            <a:spLocks noGrp="1"/>
          </p:cNvSpPr>
          <p:nvPr>
            <p:ph idx="1"/>
          </p:nvPr>
        </p:nvSpPr>
        <p:spPr/>
        <p:txBody>
          <a:bodyPr vert="horz" lIns="91440" tIns="45720" rIns="91440" bIns="45720" rtlCol="0" anchor="t">
            <a:normAutofit/>
          </a:bodyPr>
          <a:lstStyle/>
          <a:p>
            <a:r>
              <a:rPr lang="en-US" sz="1800">
                <a:latin typeface="Segoe UI"/>
                <a:cs typeface="Segoe UI"/>
              </a:rPr>
              <a:t>IBM cognitive buildings relate directly to this case because KONE’s solution embeds </a:t>
            </a:r>
            <a:r>
              <a:rPr lang="en-US" sz="1800" b="1">
                <a:latin typeface="Segoe UI"/>
                <a:cs typeface="Segoe UI"/>
              </a:rPr>
              <a:t>cognitive capabilities into building infrastructure</a:t>
            </a:r>
            <a:r>
              <a:rPr lang="en-US" sz="1800">
                <a:latin typeface="Segoe UI"/>
                <a:cs typeface="Segoe UI"/>
              </a:rPr>
              <a:t>, particularly elevators and escalators.</a:t>
            </a:r>
            <a:endParaRPr lang="en-US" sz="1800">
              <a:ea typeface="Calibri"/>
              <a:cs typeface="Calibri"/>
            </a:endParaRPr>
          </a:p>
          <a:p>
            <a:r>
              <a:rPr lang="en-US" sz="1800">
                <a:latin typeface="Segoe UI"/>
                <a:cs typeface="Segoe UI"/>
              </a:rPr>
              <a:t>Cognitive buildings use AI, IoT, and analytics to:</a:t>
            </a:r>
            <a:endParaRPr lang="en-US" sz="1800">
              <a:ea typeface="Calibri"/>
              <a:cs typeface="Calibri"/>
            </a:endParaRPr>
          </a:p>
          <a:p>
            <a:r>
              <a:rPr lang="en-US" sz="1800">
                <a:latin typeface="Segoe UI"/>
                <a:cs typeface="Segoe UI"/>
              </a:rPr>
              <a:t>Understand equipment behavior and usage patterns</a:t>
            </a:r>
            <a:endParaRPr lang="en-US" sz="1800">
              <a:ea typeface="Calibri"/>
              <a:cs typeface="Calibri"/>
            </a:endParaRPr>
          </a:p>
          <a:p>
            <a:r>
              <a:rPr lang="en-US" sz="1800">
                <a:latin typeface="Segoe UI"/>
                <a:cs typeface="Segoe UI"/>
              </a:rPr>
              <a:t>Recognize abnormal situations</a:t>
            </a:r>
            <a:endParaRPr lang="en-US" sz="1800">
              <a:ea typeface="Calibri"/>
              <a:cs typeface="Calibri"/>
            </a:endParaRPr>
          </a:p>
          <a:p>
            <a:r>
              <a:rPr lang="en-US" sz="1800" dirty="0">
                <a:latin typeface="Segoe UI"/>
                <a:cs typeface="Segoe UI"/>
              </a:rPr>
              <a:t>Optimize building and equipment operations</a:t>
            </a:r>
            <a:endParaRPr lang="en-US" sz="1800">
              <a:ea typeface="Calibri"/>
              <a:cs typeface="Calibri"/>
            </a:endParaRPr>
          </a:p>
          <a:p>
            <a:r>
              <a:rPr lang="en-US" sz="1800">
                <a:latin typeface="Segoe UI"/>
                <a:cs typeface="Segoe UI"/>
              </a:rPr>
              <a:t>Improve safety, efficiency, and user experience</a:t>
            </a:r>
            <a:endParaRPr lang="en-US" sz="1800">
              <a:ea typeface="Calibri"/>
              <a:cs typeface="Calibri"/>
            </a:endParaRPr>
          </a:p>
          <a:p>
            <a:r>
              <a:rPr lang="en-US" sz="1800" dirty="0">
                <a:latin typeface="Segoe UI"/>
                <a:cs typeface="Segoe UI"/>
              </a:rPr>
              <a:t>In this case, elevators and escalators become </a:t>
            </a:r>
            <a:r>
              <a:rPr lang="en-US" sz="1800" b="1" dirty="0">
                <a:latin typeface="Segoe UI"/>
                <a:cs typeface="Segoe UI"/>
              </a:rPr>
              <a:t>intelligent components of the building</a:t>
            </a:r>
            <a:r>
              <a:rPr lang="en-US" sz="1800" dirty="0">
                <a:latin typeface="Segoe UI"/>
                <a:cs typeface="Segoe UI"/>
              </a:rPr>
              <a:t>, contributing to smoother traffic flow, reduced downtime, faster repairs, and better decision-making. This represents an example of </a:t>
            </a:r>
            <a:r>
              <a:rPr lang="en-US" sz="1800" b="1" dirty="0">
                <a:latin typeface="Segoe UI"/>
                <a:cs typeface="Segoe UI"/>
              </a:rPr>
              <a:t>augmented intelligence</a:t>
            </a:r>
            <a:r>
              <a:rPr lang="en-US" sz="1800" dirty="0">
                <a:latin typeface="Segoe UI"/>
                <a:cs typeface="Segoe UI"/>
              </a:rPr>
              <a:t>, where humans and intelligent systems work together.</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257649716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49652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white text on a white background&#10;&#10;Description automatically generated">
            <a:extLst>
              <a:ext uri="{FF2B5EF4-FFF2-40B4-BE49-F238E27FC236}">
                <a16:creationId xmlns:a16="http://schemas.microsoft.com/office/drawing/2014/main" id="{06204309-7068-B74E-A7E2-F1CCEEF13D13}"/>
              </a:ext>
            </a:extLst>
          </p:cNvPr>
          <p:cNvPicPr>
            <a:picLocks noChangeAspect="1"/>
          </p:cNvPicPr>
          <p:nvPr/>
        </p:nvPicPr>
        <p:blipFill>
          <a:blip r:embed="rId2"/>
          <a:stretch>
            <a:fillRect/>
          </a:stretch>
        </p:blipFill>
        <p:spPr>
          <a:xfrm>
            <a:off x="450761" y="457200"/>
            <a:ext cx="10992118" cy="5943600"/>
          </a:xfrm>
          <a:prstGeom prst="rect">
            <a:avLst/>
          </a:prstGeom>
        </p:spPr>
      </p:pic>
    </p:spTree>
    <p:extLst>
      <p:ext uri="{BB962C8B-B14F-4D97-AF65-F5344CB8AC3E}">
        <p14:creationId xmlns:p14="http://schemas.microsoft.com/office/powerpoint/2010/main" val="121728085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text with black text&#10;&#10;Description automatically generated">
            <a:extLst>
              <a:ext uri="{FF2B5EF4-FFF2-40B4-BE49-F238E27FC236}">
                <a16:creationId xmlns:a16="http://schemas.microsoft.com/office/drawing/2014/main" id="{A0F27D20-4B49-0E44-C515-26E10BD72FB9}"/>
              </a:ext>
            </a:extLst>
          </p:cNvPr>
          <p:cNvPicPr>
            <a:picLocks noChangeAspect="1"/>
          </p:cNvPicPr>
          <p:nvPr/>
        </p:nvPicPr>
        <p:blipFill>
          <a:blip r:embed="rId2"/>
          <a:stretch>
            <a:fillRect/>
          </a:stretch>
        </p:blipFill>
        <p:spPr>
          <a:xfrm>
            <a:off x="592824" y="318357"/>
            <a:ext cx="11020336" cy="4872056"/>
          </a:xfrm>
          <a:prstGeom prst="rect">
            <a:avLst/>
          </a:prstGeom>
        </p:spPr>
      </p:pic>
      <p:pic>
        <p:nvPicPr>
          <p:cNvPr id="3" name="Picture 2" descr="A black text on a white background&#10;&#10;Description automatically generated">
            <a:extLst>
              <a:ext uri="{FF2B5EF4-FFF2-40B4-BE49-F238E27FC236}">
                <a16:creationId xmlns:a16="http://schemas.microsoft.com/office/drawing/2014/main" id="{178E62A4-326E-3069-11A2-E081EEAFC94A}"/>
              </a:ext>
            </a:extLst>
          </p:cNvPr>
          <p:cNvPicPr>
            <a:picLocks noChangeAspect="1"/>
          </p:cNvPicPr>
          <p:nvPr/>
        </p:nvPicPr>
        <p:blipFill>
          <a:blip r:embed="rId3"/>
          <a:stretch>
            <a:fillRect/>
          </a:stretch>
        </p:blipFill>
        <p:spPr>
          <a:xfrm>
            <a:off x="725649" y="5368142"/>
            <a:ext cx="10887511" cy="1043257"/>
          </a:xfrm>
          <a:prstGeom prst="rect">
            <a:avLst/>
          </a:prstGeom>
        </p:spPr>
      </p:pic>
    </p:spTree>
    <p:extLst>
      <p:ext uri="{BB962C8B-B14F-4D97-AF65-F5344CB8AC3E}">
        <p14:creationId xmlns:p14="http://schemas.microsoft.com/office/powerpoint/2010/main" val="301368488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text on a page&#10;&#10;Description automatically generated">
            <a:extLst>
              <a:ext uri="{FF2B5EF4-FFF2-40B4-BE49-F238E27FC236}">
                <a16:creationId xmlns:a16="http://schemas.microsoft.com/office/drawing/2014/main" id="{023A8FD9-D8EB-21C6-5E01-781E05F70669}"/>
              </a:ext>
            </a:extLst>
          </p:cNvPr>
          <p:cNvPicPr>
            <a:picLocks noChangeAspect="1"/>
          </p:cNvPicPr>
          <p:nvPr/>
        </p:nvPicPr>
        <p:blipFill>
          <a:blip r:embed="rId2"/>
          <a:stretch>
            <a:fillRect/>
          </a:stretch>
        </p:blipFill>
        <p:spPr>
          <a:xfrm>
            <a:off x="399245" y="128789"/>
            <a:ext cx="11507273" cy="6645498"/>
          </a:xfrm>
          <a:prstGeom prst="rect">
            <a:avLst/>
          </a:prstGeom>
        </p:spPr>
      </p:pic>
    </p:spTree>
    <p:extLst>
      <p:ext uri="{BB962C8B-B14F-4D97-AF65-F5344CB8AC3E}">
        <p14:creationId xmlns:p14="http://schemas.microsoft.com/office/powerpoint/2010/main" val="248249385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text with black text&#10;&#10;Description automatically generated">
            <a:extLst>
              <a:ext uri="{FF2B5EF4-FFF2-40B4-BE49-F238E27FC236}">
                <a16:creationId xmlns:a16="http://schemas.microsoft.com/office/drawing/2014/main" id="{A0F27D20-4B49-0E44-C515-26E10BD72FB9}"/>
              </a:ext>
            </a:extLst>
          </p:cNvPr>
          <p:cNvPicPr>
            <a:picLocks noChangeAspect="1"/>
          </p:cNvPicPr>
          <p:nvPr/>
        </p:nvPicPr>
        <p:blipFill>
          <a:blip r:embed="rId2"/>
          <a:stretch>
            <a:fillRect/>
          </a:stretch>
        </p:blipFill>
        <p:spPr>
          <a:xfrm>
            <a:off x="592824" y="318357"/>
            <a:ext cx="11020336" cy="4872056"/>
          </a:xfrm>
          <a:prstGeom prst="rect">
            <a:avLst/>
          </a:prstGeom>
        </p:spPr>
      </p:pic>
      <p:pic>
        <p:nvPicPr>
          <p:cNvPr id="3" name="Picture 2" descr="A black text on a white background&#10;&#10;Description automatically generated">
            <a:extLst>
              <a:ext uri="{FF2B5EF4-FFF2-40B4-BE49-F238E27FC236}">
                <a16:creationId xmlns:a16="http://schemas.microsoft.com/office/drawing/2014/main" id="{178E62A4-326E-3069-11A2-E081EEAFC94A}"/>
              </a:ext>
            </a:extLst>
          </p:cNvPr>
          <p:cNvPicPr>
            <a:picLocks noChangeAspect="1"/>
          </p:cNvPicPr>
          <p:nvPr/>
        </p:nvPicPr>
        <p:blipFill>
          <a:blip r:embed="rId3"/>
          <a:stretch>
            <a:fillRect/>
          </a:stretch>
        </p:blipFill>
        <p:spPr>
          <a:xfrm>
            <a:off x="725649" y="5368142"/>
            <a:ext cx="10887511" cy="1043257"/>
          </a:xfrm>
          <a:prstGeom prst="rect">
            <a:avLst/>
          </a:prstGeom>
        </p:spPr>
      </p:pic>
    </p:spTree>
    <p:extLst>
      <p:ext uri="{BB962C8B-B14F-4D97-AF65-F5344CB8AC3E}">
        <p14:creationId xmlns:p14="http://schemas.microsoft.com/office/powerpoint/2010/main" val="143456173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075812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Words>
  <Application>Microsoft Office PowerPoint</Application>
  <PresentationFormat>Widescreen</PresentationFormat>
  <Paragraphs>3</Paragraphs>
  <Slides>77</Slides>
  <Notes>0</Notes>
  <HiddenSlides>0</HiddenSlides>
  <MMClips>0</MMClips>
  <ScaleCrop>false</ScaleCrop>
  <HeadingPairs>
    <vt:vector size="4" baseType="variant">
      <vt:variant>
        <vt:lpstr>Theme</vt:lpstr>
      </vt:variant>
      <vt:variant>
        <vt:i4>2</vt:i4>
      </vt:variant>
      <vt:variant>
        <vt:lpstr>Slide Titles</vt:lpstr>
      </vt:variant>
      <vt:variant>
        <vt:i4>77</vt:i4>
      </vt:variant>
    </vt:vector>
  </HeadingPairs>
  <TitlesOfParts>
    <vt:vector size="79" baseType="lpstr">
      <vt:lpstr>Office Theme</vt:lpstr>
      <vt:lpstr>Office Theme</vt:lpstr>
      <vt:lpstr>Business Analytics (ACHA7005)</vt:lpstr>
      <vt:lpstr>PowerPoint Presentation</vt:lpstr>
      <vt:lpstr>Learning Objectives</vt:lpstr>
      <vt:lpstr>Video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Role of Data and Analytics in Modern Business Decision-Making</vt:lpstr>
      <vt:lpstr> Key Roles of Data and Analytics in Decision-Making </vt:lpstr>
      <vt:lpstr>Decision-making Process in Business</vt:lpstr>
      <vt:lpstr> Stakeholder Analysis </vt:lpstr>
      <vt:lpstr>Stakeholder Analysis</vt:lpstr>
      <vt:lpstr>PESTEL</vt:lpstr>
      <vt:lpstr>PowerPoint Presentation</vt:lpstr>
      <vt:lpstr>PowerPoint Presentation</vt:lpstr>
      <vt:lpstr>PowerPoint Presentation</vt:lpstr>
      <vt:lpstr>PowerPoint Presentation</vt:lpstr>
      <vt:lpstr>The Classical Decision Support System (DSS) Framework</vt:lpstr>
      <vt:lpstr> The Classical Decision Support System (DSS) Framework </vt:lpstr>
      <vt:lpstr>PowerPoint Presentation</vt:lpstr>
      <vt:lpstr> Degree of structuredness</vt:lpstr>
      <vt:lpstr>Types of Control</vt:lpstr>
      <vt:lpstr>Decision Support Matrix</vt:lpstr>
      <vt:lpstr> Decision Support Matrix </vt:lpstr>
      <vt:lpstr>Computer Support for Unstructured Decisions</vt:lpstr>
      <vt:lpstr>Computer Support for Semi-structured Problems</vt:lpstr>
      <vt:lpstr>PowerPoint Presentation</vt:lpstr>
      <vt:lpstr> Analytics Overview</vt:lpstr>
      <vt:lpstr>Analysis &amp; Analytics</vt:lpstr>
      <vt:lpstr>  What is Business Analytics?  </vt:lpstr>
      <vt:lpstr>PowerPoint Presentation</vt:lpstr>
      <vt:lpstr>Common Applications of Business Analytics</vt:lpstr>
      <vt:lpstr>Process of Business Analytics</vt:lpstr>
      <vt:lpstr> Process of Business Analytics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Analytics Examples in Selected Domains </vt:lpstr>
      <vt:lpstr>Analytics in the Retail Value Chain</vt:lpstr>
      <vt:lpstr> Analytics in the Retail Value Chain </vt:lpstr>
      <vt:lpstr>PowerPoint Presentation</vt:lpstr>
      <vt:lpstr>PowerPoint Presentation</vt:lpstr>
      <vt:lpstr>PowerPoint Presentation</vt:lpstr>
      <vt:lpstr>PowerPoint Presentation</vt:lpstr>
      <vt:lpstr>PowerPoint Presentation</vt:lpstr>
      <vt:lpstr>PowerPoint Presentation</vt:lpstr>
      <vt:lpstr>Class-Exercise: How Intelligent Systems Work for KONE </vt:lpstr>
      <vt:lpstr>THE SOLUTION </vt:lpstr>
      <vt:lpstr>THE RESULTS</vt:lpstr>
      <vt:lpstr>WHAT CAN WE LEARN FROM THIS VIGNETTE?</vt:lpstr>
      <vt:lpstr>QUESTIONS FOR THE OPENING VIGNETTE</vt:lpstr>
      <vt:lpstr> 1. It is said that KONE is embedding intelligence across its supply chain and enables smarter buildings. Explain. </vt:lpstr>
      <vt:lpstr>2. Describe the role of IoT in this case.</vt:lpstr>
      <vt:lpstr>3. What makes IBM Watson a necessity in this case?</vt:lpstr>
      <vt:lpstr>4. Check IBM Advanced Analytics. What tools were included thatrelate to this case?</vt:lpstr>
      <vt:lpstr>5. Check IBM cognitive buildings. How do they relate to this case?</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Moutushi Tanha</dc:creator>
  <cp:lastModifiedBy>Moutushi Tanha</cp:lastModifiedBy>
  <cp:revision>677</cp:revision>
  <dcterms:created xsi:type="dcterms:W3CDTF">2025-11-25T18:07:13Z</dcterms:created>
  <dcterms:modified xsi:type="dcterms:W3CDTF">2026-04-23T17:42:38Z</dcterms:modified>
</cp:coreProperties>
</file>