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3"/>
  </p:notesMasterIdLst>
  <p:handoutMasterIdLst>
    <p:handoutMasterId r:id="rId64"/>
  </p:handoutMasterIdLst>
  <p:sldIdLst>
    <p:sldId id="256" r:id="rId2"/>
    <p:sldId id="339" r:id="rId3"/>
    <p:sldId id="352" r:id="rId4"/>
    <p:sldId id="338" r:id="rId5"/>
    <p:sldId id="336" r:id="rId6"/>
    <p:sldId id="270" r:id="rId7"/>
    <p:sldId id="260" r:id="rId8"/>
    <p:sldId id="262" r:id="rId9"/>
    <p:sldId id="264" r:id="rId10"/>
    <p:sldId id="258" r:id="rId11"/>
    <p:sldId id="263" r:id="rId12"/>
    <p:sldId id="265" r:id="rId13"/>
    <p:sldId id="271" r:id="rId14"/>
    <p:sldId id="272" r:id="rId15"/>
    <p:sldId id="273" r:id="rId16"/>
    <p:sldId id="274" r:id="rId17"/>
    <p:sldId id="346" r:id="rId18"/>
    <p:sldId id="341" r:id="rId19"/>
    <p:sldId id="277" r:id="rId20"/>
    <p:sldId id="276" r:id="rId21"/>
    <p:sldId id="342" r:id="rId22"/>
    <p:sldId id="344" r:id="rId23"/>
    <p:sldId id="345" r:id="rId24"/>
    <p:sldId id="278" r:id="rId25"/>
    <p:sldId id="280" r:id="rId26"/>
    <p:sldId id="282" r:id="rId27"/>
    <p:sldId id="283" r:id="rId28"/>
    <p:sldId id="284" r:id="rId29"/>
    <p:sldId id="350" r:id="rId30"/>
    <p:sldId id="347" r:id="rId31"/>
    <p:sldId id="292" r:id="rId32"/>
    <p:sldId id="293" r:id="rId33"/>
    <p:sldId id="353" r:id="rId34"/>
    <p:sldId id="294" r:id="rId35"/>
    <p:sldId id="296" r:id="rId36"/>
    <p:sldId id="295" r:id="rId37"/>
    <p:sldId id="299" r:id="rId38"/>
    <p:sldId id="305" r:id="rId39"/>
    <p:sldId id="348" r:id="rId40"/>
    <p:sldId id="302" r:id="rId41"/>
    <p:sldId id="300" r:id="rId42"/>
    <p:sldId id="304" r:id="rId43"/>
    <p:sldId id="307" r:id="rId44"/>
    <p:sldId id="351" r:id="rId45"/>
    <p:sldId id="335" r:id="rId46"/>
    <p:sldId id="349" r:id="rId47"/>
    <p:sldId id="310" r:id="rId48"/>
    <p:sldId id="311" r:id="rId49"/>
    <p:sldId id="315" r:id="rId50"/>
    <p:sldId id="316" r:id="rId51"/>
    <p:sldId id="317" r:id="rId52"/>
    <p:sldId id="318" r:id="rId53"/>
    <p:sldId id="319" r:id="rId54"/>
    <p:sldId id="321" r:id="rId55"/>
    <p:sldId id="324" r:id="rId56"/>
    <p:sldId id="325" r:id="rId57"/>
    <p:sldId id="326" r:id="rId58"/>
    <p:sldId id="327" r:id="rId59"/>
    <p:sldId id="328" r:id="rId60"/>
    <p:sldId id="333" r:id="rId61"/>
    <p:sldId id="334" r:id="rId6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1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D5E05D30-5845-42D6-BFD6-907C2AE351A5}" type="datetimeFigureOut">
              <a:rPr lang="en-GB" smtClean="0"/>
              <a:pPr/>
              <a:t>08/04/2016</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952F2004-0F51-4D57-871E-37E36CA8809D}"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16133840-2558-434A-99EC-2D71CFEBD040}" type="datetimeFigureOut">
              <a:rPr lang="en-GB" smtClean="0"/>
              <a:pPr/>
              <a:t>08/04/2016</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GB"/>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6D4DA9C-C08E-47BC-ADEB-F3AF0B81793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26CC87E-0A98-44C2-8763-D03E9976B1C4}" type="slidenum">
              <a:rPr lang="en-US" smtClean="0"/>
              <a:pPr/>
              <a:t>7</a:t>
            </a:fld>
            <a:endParaRPr lang="en-US" smtClean="0"/>
          </a:p>
        </p:txBody>
      </p:sp>
      <p:sp>
        <p:nvSpPr>
          <p:cNvPr id="471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71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latin typeface="Arial"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p>
            <a:fld id="{5B83ED8E-5F07-41F2-8A42-7CA91446D1F2}" type="slidenum">
              <a:rPr lang="en-US" smtClean="0">
                <a:latin typeface="Arial" charset="0"/>
              </a:rPr>
              <a:pPr/>
              <a:t>22</a:t>
            </a:fld>
            <a:endParaRPr lang="en-US" smtClean="0">
              <a:latin typeface="Arial" charset="0"/>
            </a:endParaRPr>
          </a:p>
        </p:txBody>
      </p:sp>
      <p:sp>
        <p:nvSpPr>
          <p:cNvPr id="101379"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a:noFill/>
          <a:ln/>
        </p:spPr>
        <p:txBody>
          <a:bodyPr/>
          <a:lstStyle/>
          <a:p>
            <a:pPr eaLnBrk="1" hangingPunct="1"/>
            <a:endParaRPr lang="en-GB"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p>
            <a:fld id="{CD377984-699D-4D2E-A21A-A8C3BD44BCB6}" type="slidenum">
              <a:rPr lang="en-US" smtClean="0">
                <a:latin typeface="Arial" charset="0"/>
              </a:rPr>
              <a:pPr/>
              <a:t>23</a:t>
            </a:fld>
            <a:endParaRPr lang="en-US" smtClean="0">
              <a:latin typeface="Arial" charset="0"/>
            </a:endParaRPr>
          </a:p>
        </p:txBody>
      </p:sp>
      <p:sp>
        <p:nvSpPr>
          <p:cNvPr id="102403" name="Rectangle 2"/>
          <p:cNvSpPr>
            <a:spLocks noGrp="1" noRot="1" noChangeAspect="1" noChangeArrowheads="1" noTextEdit="1"/>
          </p:cNvSpPr>
          <p:nvPr>
            <p:ph type="sldImg"/>
          </p:nvPr>
        </p:nvSpPr>
        <p:spPr>
          <a:ln/>
        </p:spPr>
      </p:sp>
      <p:sp>
        <p:nvSpPr>
          <p:cNvPr id="102404" name="Rectangle 3"/>
          <p:cNvSpPr>
            <a:spLocks noGrp="1" noChangeArrowheads="1"/>
          </p:cNvSpPr>
          <p:nvPr>
            <p:ph type="body" idx="1"/>
          </p:nvPr>
        </p:nvSpPr>
        <p:spPr>
          <a:noFill/>
          <a:ln/>
        </p:spPr>
        <p:txBody>
          <a:bodyPr/>
          <a:lstStyle/>
          <a:p>
            <a:pPr eaLnBrk="1" hangingPunct="1"/>
            <a:endParaRPr lang="en-GB"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518B11-DA04-4E65-8F94-64E662388FF6}" type="datetimeFigureOut">
              <a:rPr lang="en-GB" smtClean="0"/>
              <a:pPr/>
              <a:t>08/04/2016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102A0F-C4F5-48E1-B59B-E8DA387EC1B1}"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9"/>
          <p:cNvSpPr>
            <a:spLocks noGrp="1"/>
          </p:cNvSpPr>
          <p:nvPr>
            <p:ph type="dt" sz="half" idx="10"/>
          </p:nvPr>
        </p:nvSpPr>
        <p:spPr/>
        <p:txBody>
          <a:bodyPr/>
          <a:lstStyle>
            <a:lvl1pPr>
              <a:defRPr/>
            </a:lvl1pPr>
          </a:lstStyle>
          <a:p>
            <a:pPr>
              <a:defRPr/>
            </a:pPr>
            <a:endParaRPr lang="en-US"/>
          </a:p>
        </p:txBody>
      </p:sp>
      <p:sp>
        <p:nvSpPr>
          <p:cNvPr id="6" name="Footer Placeholder 21"/>
          <p:cNvSpPr>
            <a:spLocks noGrp="1"/>
          </p:cNvSpPr>
          <p:nvPr>
            <p:ph type="ftr" sz="quarter" idx="11"/>
          </p:nvPr>
        </p:nvSpPr>
        <p:spPr/>
        <p:txBody>
          <a:bodyPr/>
          <a:lstStyle>
            <a:lvl1pPr>
              <a:defRPr/>
            </a:lvl1pPr>
          </a:lstStyle>
          <a:p>
            <a:pPr>
              <a:defRPr/>
            </a:pPr>
            <a:endParaRPr lang="en-US"/>
          </a:p>
        </p:txBody>
      </p:sp>
      <p:sp>
        <p:nvSpPr>
          <p:cNvPr id="7" name="Slide Number Placeholder 17"/>
          <p:cNvSpPr>
            <a:spLocks noGrp="1"/>
          </p:cNvSpPr>
          <p:nvPr>
            <p:ph type="sldNum" sz="quarter" idx="12"/>
          </p:nvPr>
        </p:nvSpPr>
        <p:spPr/>
        <p:txBody>
          <a:bodyPr/>
          <a:lstStyle>
            <a:lvl1pPr>
              <a:defRPr/>
            </a:lvl1pPr>
          </a:lstStyle>
          <a:p>
            <a:pPr>
              <a:defRPr/>
            </a:pPr>
            <a:fld id="{58054F5F-0C11-4D18-B0E7-16902CED0544}"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Rectangle 2"/>
          <p:cNvSpPr/>
          <p:nvPr userDrawn="1"/>
        </p:nvSpPr>
        <p:spPr>
          <a:xfrm>
            <a:off x="197644" y="0"/>
            <a:ext cx="869513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2" name="Title 1"/>
          <p:cNvSpPr>
            <a:spLocks noGrp="1"/>
          </p:cNvSpPr>
          <p:nvPr>
            <p:ph type="title"/>
          </p:nvPr>
        </p:nvSpPr>
        <p:spPr>
          <a:xfrm>
            <a:off x="359532" y="116632"/>
            <a:ext cx="7620000" cy="616496"/>
          </a:xfrm>
        </p:spPr>
        <p:txBody>
          <a:bodyPr>
            <a:normAutofit/>
          </a:bodyPr>
          <a:lstStyle>
            <a:lvl1pPr>
              <a:defRPr sz="2800">
                <a:solidFill>
                  <a:schemeClr val="tx2"/>
                </a:solidFill>
              </a:defRPr>
            </a:lvl1pPr>
          </a:lstStyle>
          <a:p>
            <a:r>
              <a:rPr lang="en-US" smtClean="0"/>
              <a:t>Click to edit Master title style</a:t>
            </a:r>
            <a:endParaRPr dirty="0"/>
          </a:p>
        </p:txBody>
      </p:sp>
    </p:spTree>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518B11-DA04-4E65-8F94-64E662388FF6}" type="datetimeFigureOut">
              <a:rPr lang="en-GB" smtClean="0"/>
              <a:pPr/>
              <a:t>08/04/2016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102A0F-C4F5-48E1-B59B-E8DA387EC1B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upload.wikimedia.org/wikipedia/commons/4/43/Ba_bird.svg" TargetMode="External"/><Relationship Id="rId1" Type="http://schemas.openxmlformats.org/officeDocument/2006/relationships/slideLayout" Target="../slideLayouts/slideLayout13.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http://journalofcosmology.com/Contents13.html" TargetMode="External"/><Relationship Id="rId2" Type="http://schemas.openxmlformats.org/officeDocument/2006/relationships/hyperlink" Target="http://journalofcosmology.com/AncientAstronomy125.html" TargetMode="Externa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audio" Target="file:///C:\Data\VOICE\KEPLER\101\Greece%203%20Plato%20Aristotle.mp3" TargetMode="Externa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habad.org/library/bible_cdo/aid/63255/jewish/The-Bible-with-Rashi.htm" TargetMode="External"/><Relationship Id="rId2" Type="http://schemas.openxmlformats.org/officeDocument/2006/relationships/hyperlink" Target="http://www.scripture4all.org/OnlineInterlinear/OTpdf/gen2.pdf" TargetMode="Externa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newadvent.org/summa/1075.ht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newadvent.org/summa/1075.htm" TargetMode="External"/><Relationship Id="rId2" Type="http://schemas.openxmlformats.org/officeDocument/2006/relationships/hyperlink" Target="http://www.nd.edu/Departments/Maritain/etext/gc2_56.htm" TargetMode="External"/><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hyperlink" Target="http://www.nd.edu/Departments/Maritain/etext/gc2_68.htm"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www.newadvent.org/summa/309505.htm" TargetMode="External"/><Relationship Id="rId2" Type="http://schemas.openxmlformats.org/officeDocument/2006/relationships/hyperlink" Target="http://www.newadvent.org/cathen/01713a.htm" TargetMode="External"/><Relationship Id="rId1" Type="http://schemas.openxmlformats.org/officeDocument/2006/relationships/slideLayout" Target="../slideLayouts/slideLayout2.xml"/><Relationship Id="rId6" Type="http://schemas.openxmlformats.org/officeDocument/2006/relationships/image" Target="../media/image1.jpeg"/><Relationship Id="rId5" Type="http://schemas.openxmlformats.org/officeDocument/2006/relationships/image" Target="../media/image45.jpeg"/><Relationship Id="rId4" Type="http://schemas.openxmlformats.org/officeDocument/2006/relationships/image" Target="../media/image32.jpeg"/></Relationships>
</file>

<file path=ppt/slides/_rels/slide5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nd.edu/Departments/Maritain/etext/gc2_56.htm"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newadvent.org/summa/309505.htm"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newadvent.org/summa/309505.htm" TargetMode="Externa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6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6.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smtClean="0"/>
              <a:t>Psychology: The Discovery of the Self in the Middle Ages</a:t>
            </a:r>
            <a:r>
              <a:rPr lang="en-GB" b="1" smtClean="0"/>
              <a:t/>
            </a:r>
            <a:br>
              <a:rPr lang="en-GB" b="1" smtClean="0"/>
            </a:br>
            <a:endParaRPr lang="en-GB" dirty="0"/>
          </a:p>
        </p:txBody>
      </p:sp>
      <p:sp>
        <p:nvSpPr>
          <p:cNvPr id="3" name="Subtitle 2"/>
          <p:cNvSpPr>
            <a:spLocks noGrp="1"/>
          </p:cNvSpPr>
          <p:nvPr>
            <p:ph type="subTitle" idx="1"/>
          </p:nvPr>
        </p:nvSpPr>
        <p:spPr/>
        <p:txBody>
          <a:bodyPr/>
          <a:lstStyle/>
          <a:p>
            <a:r>
              <a:rPr lang="en-GB" dirty="0" smtClean="0"/>
              <a:t>Nicholas Campion</a:t>
            </a:r>
          </a:p>
          <a:p>
            <a:r>
              <a:rPr lang="en-GB" dirty="0" smtClean="0"/>
              <a:t>The Medieval Cosmos</a:t>
            </a:r>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3779912" y="476672"/>
            <a:ext cx="2057400" cy="8572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 for this talk</a:t>
            </a:r>
            <a:endParaRPr lang="en-GB" dirty="0"/>
          </a:p>
        </p:txBody>
      </p:sp>
      <p:sp>
        <p:nvSpPr>
          <p:cNvPr id="3" name="Content Placeholder 2"/>
          <p:cNvSpPr>
            <a:spLocks noGrp="1"/>
          </p:cNvSpPr>
          <p:nvPr>
            <p:ph idx="1"/>
          </p:nvPr>
        </p:nvSpPr>
        <p:spPr/>
        <p:txBody>
          <a:bodyPr>
            <a:normAutofit fontScale="77500" lnSpcReduction="20000"/>
          </a:bodyPr>
          <a:lstStyle/>
          <a:p>
            <a:r>
              <a:rPr lang="en-GB" i="1" dirty="0" smtClean="0">
                <a:latin typeface="Lucida Sans" pitchFamily="34" charset="0"/>
                <a:cs typeface="Lucida Sans" pitchFamily="34" charset="0"/>
              </a:rPr>
              <a:t>‘Many scholars think that the Self was discovered in the late nineteenth century. Some think it was discovered in the Renaissance. But it was in the thirteenth century that the translation of astrological texts from Arabic caused a crisis in the European mind. This revolutionary new material suggested that the soul was controlled by the stars and planets, posing a radical challenge to the Church. This talk will explore the solution to this problem, by which individual freedom was asserted and the psyche was freed from astrological influence’.</a:t>
            </a:r>
            <a:r>
              <a:rPr lang="en-GB" i="1" dirty="0" smtClean="0"/>
              <a:t/>
            </a:r>
            <a:br>
              <a:rPr lang="en-GB" i="1" dirty="0" smtClean="0"/>
            </a:br>
            <a:endParaRPr lang="en-GB" i="1"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164288" y="6021288"/>
            <a:ext cx="1841376" cy="71323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Interiority of sin in Christianity:</a:t>
            </a:r>
            <a:br>
              <a:rPr lang="en-GB" dirty="0" smtClean="0"/>
            </a:b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Matthew </a:t>
            </a:r>
            <a:r>
              <a:rPr lang="en-GB" dirty="0"/>
              <a:t>5: </a:t>
            </a:r>
            <a:r>
              <a:rPr lang="en-GB" dirty="0" smtClean="0"/>
              <a:t>27-28. Christ speaking:</a:t>
            </a:r>
          </a:p>
          <a:p>
            <a:r>
              <a:rPr lang="en-GB" dirty="0"/>
              <a:t>27. You have heard that it was said, ‘You shall not commit adultery’.</a:t>
            </a:r>
            <a:endParaRPr lang="en-GB" dirty="0" smtClean="0"/>
          </a:p>
          <a:p>
            <a:r>
              <a:rPr lang="en-GB" dirty="0"/>
              <a:t>28 But I tell you that </a:t>
            </a:r>
            <a:r>
              <a:rPr lang="en-GB" u="sng" dirty="0"/>
              <a:t>anyone who looks at a woman lustfully has already committed adultery with her </a:t>
            </a:r>
            <a:r>
              <a:rPr lang="en-GB" b="1" u="sng" dirty="0"/>
              <a:t>in his heart.</a:t>
            </a:r>
            <a:endParaRPr lang="en-GB" b="1" u="sng" dirty="0" smtClean="0"/>
          </a:p>
          <a:p>
            <a:r>
              <a:rPr lang="en-GB" dirty="0"/>
              <a:t> </a:t>
            </a:r>
            <a:endParaRPr lang="en-GB" dirty="0" smtClean="0"/>
          </a:p>
          <a:p>
            <a:r>
              <a:rPr lang="en-GB" dirty="0"/>
              <a:t>In Christianity ‘What must one </a:t>
            </a:r>
            <a:r>
              <a:rPr lang="en-GB" b="1" u="sng" dirty="0"/>
              <a:t>know about oneself </a:t>
            </a:r>
            <a:r>
              <a:rPr lang="en-GB" dirty="0"/>
              <a:t>in order to be willing to renounce anything?’</a:t>
            </a:r>
            <a:endParaRPr lang="en-GB" dirty="0" smtClean="0"/>
          </a:p>
          <a:p>
            <a:r>
              <a:rPr lang="en-GB" sz="1800" dirty="0"/>
              <a:t>Michel Foucault, ‘Technologies of the Self’, in </a:t>
            </a:r>
            <a:r>
              <a:rPr lang="en-GB" sz="1800" dirty="0" err="1"/>
              <a:t>L.H.Martin</a:t>
            </a:r>
            <a:r>
              <a:rPr lang="en-GB" sz="1800" dirty="0"/>
              <a:t>, </a:t>
            </a:r>
            <a:r>
              <a:rPr lang="en-GB" sz="1800" dirty="0" err="1"/>
              <a:t>H.Gutman</a:t>
            </a:r>
            <a:r>
              <a:rPr lang="en-GB" sz="1800" dirty="0"/>
              <a:t> and </a:t>
            </a:r>
            <a:r>
              <a:rPr lang="en-GB" sz="1800" dirty="0" err="1"/>
              <a:t>P.H.Hinton</a:t>
            </a:r>
            <a:r>
              <a:rPr lang="en-GB" sz="1800" dirty="0"/>
              <a:t> (</a:t>
            </a:r>
            <a:r>
              <a:rPr lang="en-GB" sz="1800" dirty="0" err="1"/>
              <a:t>eds</a:t>
            </a:r>
            <a:r>
              <a:rPr lang="en-GB" sz="1800" dirty="0"/>
              <a:t>), Technologies of the Self: A seminar with Michel Foucault (Amherst: University of Massachusetts Press, 1988), pp. 16-49 (p. 17).</a:t>
            </a:r>
            <a:endParaRPr lang="en-GB" sz="1800" dirty="0" smtClean="0"/>
          </a:p>
          <a:p>
            <a:r>
              <a:rPr lang="en-GB" dirty="0"/>
              <a:t> </a:t>
            </a:r>
            <a:endParaRPr lang="en-GB" dirty="0" smtClean="0"/>
          </a:p>
          <a:p>
            <a:endParaRPr lang="en-GB" dirty="0"/>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0" y="142852"/>
            <a:ext cx="1214414" cy="500243"/>
          </a:xfrm>
          <a:prstGeom prst="rect">
            <a:avLst/>
          </a:prstGeom>
          <a:noFill/>
          <a:ln w="9525">
            <a:noFill/>
            <a:miter lim="800000"/>
            <a:headEnd/>
            <a:tailEnd/>
          </a:ln>
        </p:spPr>
      </p:pic>
      <p:pic>
        <p:nvPicPr>
          <p:cNvPr id="5" name="Picture 4" descr="Michel Foucault5.jpg"/>
          <p:cNvPicPr>
            <a:picLocks noChangeAspect="1"/>
          </p:cNvPicPr>
          <p:nvPr/>
        </p:nvPicPr>
        <p:blipFill>
          <a:blip r:embed="rId3" cstate="print"/>
          <a:stretch>
            <a:fillRect/>
          </a:stretch>
        </p:blipFill>
        <p:spPr>
          <a:xfrm>
            <a:off x="7500958" y="5643578"/>
            <a:ext cx="857256" cy="105400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Self </a:t>
            </a:r>
            <a:br>
              <a:rPr lang="en-GB" dirty="0" smtClean="0"/>
            </a:br>
            <a:r>
              <a:rPr lang="en-GB" dirty="0" smtClean="0"/>
              <a:t>in Modern Psychology</a:t>
            </a:r>
            <a:endParaRPr lang="en-GB" dirty="0"/>
          </a:p>
        </p:txBody>
      </p:sp>
      <p:sp>
        <p:nvSpPr>
          <p:cNvPr id="3" name="Content Placeholder 2"/>
          <p:cNvSpPr>
            <a:spLocks noGrp="1"/>
          </p:cNvSpPr>
          <p:nvPr>
            <p:ph idx="1"/>
          </p:nvPr>
        </p:nvSpPr>
        <p:spPr/>
        <p:txBody>
          <a:bodyPr>
            <a:normAutofit/>
          </a:bodyPr>
          <a:lstStyle/>
          <a:p>
            <a:r>
              <a:rPr lang="en-GB" sz="1800" b="1" dirty="0" smtClean="0">
                <a:latin typeface="Lucida Sans Unicode" pitchFamily="34" charset="0"/>
                <a:cs typeface="Lucida Sans Unicode" pitchFamily="34" charset="0"/>
              </a:rPr>
              <a:t>Freud</a:t>
            </a:r>
            <a:r>
              <a:rPr lang="en-GB" sz="1800" dirty="0" smtClean="0">
                <a:latin typeface="Lucida Sans Unicode" pitchFamily="34" charset="0"/>
                <a:cs typeface="Lucida Sans Unicode" pitchFamily="34" charset="0"/>
              </a:rPr>
              <a:t>: the Id, the uncontrolled ‘I’, the Ego, the socially functioning self, and the Super-Ego (the ‘higher self’?) </a:t>
            </a:r>
          </a:p>
          <a:p>
            <a:r>
              <a:rPr lang="en-GB" sz="1800" b="1" dirty="0" smtClean="0">
                <a:latin typeface="Lucida Sans Unicode" pitchFamily="34" charset="0"/>
                <a:cs typeface="Lucida Sans Unicode" pitchFamily="34" charset="0"/>
              </a:rPr>
              <a:t>Jung:</a:t>
            </a:r>
            <a:r>
              <a:rPr lang="en-GB" sz="1800" dirty="0" smtClean="0">
                <a:latin typeface="Lucida Sans Unicode" pitchFamily="34" charset="0"/>
                <a:cs typeface="Lucida Sans Unicode" pitchFamily="34" charset="0"/>
              </a:rPr>
              <a:t>  the Self is the centre of the total personality, including consciousness, the unconscious, and the ego; it I san archetype and the end point of individuation.</a:t>
            </a:r>
          </a:p>
          <a:p>
            <a:endParaRPr lang="en-GB" sz="1800" dirty="0" smtClean="0">
              <a:latin typeface="Lucida Sans Unicode" pitchFamily="34" charset="0"/>
              <a:cs typeface="Lucida Sans Unicode" pitchFamily="34" charset="0"/>
            </a:endParaRPr>
          </a:p>
          <a:p>
            <a:r>
              <a:rPr lang="en-GB" sz="1800" dirty="0" smtClean="0">
                <a:latin typeface="Lucida Sans Unicode" pitchFamily="34" charset="0"/>
                <a:cs typeface="Lucida Sans Unicode" pitchFamily="34" charset="0"/>
              </a:rPr>
              <a:t>What all these have in common is that </a:t>
            </a:r>
            <a:r>
              <a:rPr lang="en-GB" sz="1800" b="1" dirty="0" smtClean="0">
                <a:latin typeface="Lucida Sans Unicode" pitchFamily="34" charset="0"/>
                <a:cs typeface="Lucida Sans Unicode" pitchFamily="34" charset="0"/>
              </a:rPr>
              <a:t>they are non-physical</a:t>
            </a:r>
          </a:p>
          <a:p>
            <a:endParaRPr lang="en-GB" sz="1800" dirty="0" smtClean="0">
              <a:latin typeface="Lucida Sans Unicode" pitchFamily="34" charset="0"/>
              <a:cs typeface="Lucida Sans Unicode" pitchFamily="34" charset="0"/>
            </a:endParaRPr>
          </a:p>
          <a:p>
            <a:r>
              <a:rPr lang="en-GB" sz="1800" dirty="0" smtClean="0">
                <a:latin typeface="Lucida Sans Unicode" pitchFamily="34" charset="0"/>
                <a:cs typeface="Lucida Sans Unicode" pitchFamily="34" charset="0"/>
              </a:rPr>
              <a:t>In modern English it is difficult to give words different meanings: they overlap:</a:t>
            </a:r>
          </a:p>
          <a:p>
            <a:endParaRPr lang="en-GB" sz="1800" dirty="0" smtClean="0">
              <a:latin typeface="Lucida Sans Unicode" pitchFamily="34" charset="0"/>
              <a:cs typeface="Lucida Sans Unicode" pitchFamily="34" charset="0"/>
            </a:endParaRPr>
          </a:p>
          <a:p>
            <a:r>
              <a:rPr lang="en-US" sz="1800" dirty="0" smtClean="0">
                <a:latin typeface="Lucida Sans Unicode" pitchFamily="34" charset="0"/>
                <a:cs typeface="Lucida Sans Unicode" pitchFamily="34" charset="0"/>
              </a:rPr>
              <a:t>‘The Self, the Soul, and the Individual in the City of the </a:t>
            </a:r>
            <a:r>
              <a:rPr lang="en-US" sz="1800" i="1" dirty="0" smtClean="0">
                <a:latin typeface="Lucida Sans Unicode" pitchFamily="34" charset="0"/>
                <a:cs typeface="Lucida Sans Unicode" pitchFamily="34" charset="0"/>
              </a:rPr>
              <a:t>Laws’</a:t>
            </a:r>
            <a:r>
              <a:rPr lang="en-US" sz="1800" dirty="0" smtClean="0">
                <a:latin typeface="Lucida Sans Unicode" pitchFamily="34" charset="0"/>
                <a:cs typeface="Lucida Sans Unicode" pitchFamily="34" charset="0"/>
              </a:rPr>
              <a:t>, </a:t>
            </a:r>
            <a:r>
              <a:rPr lang="en-US" sz="1800" i="1" dirty="0" smtClean="0">
                <a:latin typeface="Lucida Sans Unicode" pitchFamily="34" charset="0"/>
                <a:cs typeface="Lucida Sans Unicode" pitchFamily="34" charset="0"/>
              </a:rPr>
              <a:t>MARIA MICHELA SASSI</a:t>
            </a:r>
            <a:r>
              <a:rPr lang="en-US" sz="1800" dirty="0" smtClean="0">
                <a:latin typeface="Lucida Sans Unicode" pitchFamily="34" charset="0"/>
                <a:cs typeface="Lucida Sans Unicode" pitchFamily="34" charset="0"/>
              </a:rPr>
              <a:t> in </a:t>
            </a:r>
            <a:r>
              <a:rPr lang="en-US" sz="1800" i="1" dirty="0" smtClean="0">
                <a:latin typeface="Lucida Sans Unicode" pitchFamily="34" charset="0"/>
                <a:cs typeface="Lucida Sans Unicode" pitchFamily="34" charset="0"/>
              </a:rPr>
              <a:t>Oxford Studies in Ancient Philosophy XXXV</a:t>
            </a:r>
            <a:r>
              <a:rPr lang="en-US" sz="1800" dirty="0" smtClean="0">
                <a:latin typeface="Lucida Sans Unicode" pitchFamily="34" charset="0"/>
                <a:cs typeface="Lucida Sans Unicode" pitchFamily="34" charset="0"/>
              </a:rPr>
              <a:t> ed. Brad </a:t>
            </a:r>
            <a:r>
              <a:rPr lang="en-US" sz="1800" dirty="0" err="1" smtClean="0">
                <a:latin typeface="Lucida Sans Unicode" pitchFamily="34" charset="0"/>
                <a:cs typeface="Lucida Sans Unicode" pitchFamily="34" charset="0"/>
              </a:rPr>
              <a:t>Inwood</a:t>
            </a:r>
            <a:r>
              <a:rPr lang="en-US" sz="1800" dirty="0" smtClean="0">
                <a:latin typeface="Lucida Sans Unicode" pitchFamily="34" charset="0"/>
                <a:cs typeface="Lucida Sans Unicode" pitchFamily="34" charset="0"/>
              </a:rPr>
              <a:t>, Oxford: Oxford University Press, 2008,</a:t>
            </a:r>
            <a:endParaRPr lang="en-GB" sz="1800" dirty="0" smtClean="0">
              <a:latin typeface="Lucida Sans Unicode" pitchFamily="34" charset="0"/>
              <a:cs typeface="Lucida Sans Unicode" pitchFamily="34" charset="0"/>
            </a:endParaRPr>
          </a:p>
          <a:p>
            <a:endParaRPr lang="en-GB" sz="1600" dirty="0"/>
          </a:p>
        </p:txBody>
      </p:sp>
      <p:pic>
        <p:nvPicPr>
          <p:cNvPr id="4" name="Picture 3" descr="Freud 3.jpg"/>
          <p:cNvPicPr>
            <a:picLocks noChangeAspect="1"/>
          </p:cNvPicPr>
          <p:nvPr/>
        </p:nvPicPr>
        <p:blipFill>
          <a:blip r:embed="rId2" cstate="print"/>
          <a:stretch>
            <a:fillRect/>
          </a:stretch>
        </p:blipFill>
        <p:spPr>
          <a:xfrm>
            <a:off x="8152948" y="1"/>
            <a:ext cx="991052" cy="1412776"/>
          </a:xfrm>
          <a:prstGeom prst="rect">
            <a:avLst/>
          </a:prstGeom>
        </p:spPr>
      </p:pic>
      <p:pic>
        <p:nvPicPr>
          <p:cNvPr id="5" name="Picture 4" descr="Jung.jpg"/>
          <p:cNvPicPr>
            <a:picLocks noChangeAspect="1"/>
          </p:cNvPicPr>
          <p:nvPr/>
        </p:nvPicPr>
        <p:blipFill>
          <a:blip r:embed="rId3" cstate="print"/>
          <a:stretch>
            <a:fillRect/>
          </a:stretch>
        </p:blipFill>
        <p:spPr>
          <a:xfrm>
            <a:off x="0" y="0"/>
            <a:ext cx="986408" cy="1346036"/>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164288" y="6021288"/>
            <a:ext cx="1841376" cy="71323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359569" y="115889"/>
            <a:ext cx="7620000" cy="617537"/>
          </a:xfrm>
        </p:spPr>
        <p:txBody>
          <a:bodyPr/>
          <a:lstStyle/>
          <a:p>
            <a:r>
              <a:rPr lang="en-GB" altLang="en-US" dirty="0" smtClean="0"/>
              <a:t>Origins: The Multiplicity of the Egyptian Soul</a:t>
            </a:r>
          </a:p>
        </p:txBody>
      </p:sp>
      <p:sp>
        <p:nvSpPr>
          <p:cNvPr id="28675" name="TextBox 4"/>
          <p:cNvSpPr txBox="1">
            <a:spLocks noChangeArrowheads="1"/>
          </p:cNvSpPr>
          <p:nvPr/>
        </p:nvSpPr>
        <p:spPr bwMode="auto">
          <a:xfrm>
            <a:off x="301229" y="6297614"/>
            <a:ext cx="7269956" cy="738187"/>
          </a:xfrm>
          <a:prstGeom prst="rect">
            <a:avLst/>
          </a:prstGeom>
          <a:noFill/>
          <a:ln w="9525">
            <a:noFill/>
            <a:miter lim="800000"/>
            <a:headEnd/>
            <a:tailEnd/>
          </a:ln>
        </p:spPr>
        <p:txBody>
          <a:bodyPr>
            <a:spAutoFit/>
          </a:bodyPr>
          <a:lstStyle/>
          <a:p>
            <a:pPr eaLnBrk="1" hangingPunct="1"/>
            <a:r>
              <a:rPr lang="en-GB" altLang="en-US" sz="1400">
                <a:cs typeface="Arial" pitchFamily="34" charset="0"/>
              </a:rPr>
              <a:t>John Baines, "Society, Morality, and Religious Practice" in </a:t>
            </a:r>
            <a:r>
              <a:rPr lang="en-GB" altLang="en-US" sz="1400" i="1">
                <a:cs typeface="Arial" pitchFamily="34" charset="0"/>
              </a:rPr>
              <a:t>Religion in Ancient Egypt</a:t>
            </a:r>
            <a:r>
              <a:rPr lang="en-GB" altLang="en-US" sz="1400">
                <a:cs typeface="Arial" pitchFamily="34" charset="0"/>
              </a:rPr>
              <a:t> , ed. Byron E. Shafer (London: Cornell University Press, 1991), pp 145-6.</a:t>
            </a:r>
          </a:p>
          <a:p>
            <a:pPr eaLnBrk="1" hangingPunct="1"/>
            <a:endParaRPr lang="en-GB" altLang="en-US" sz="1400">
              <a:cs typeface="Arial" pitchFamily="34" charset="0"/>
            </a:endParaRPr>
          </a:p>
        </p:txBody>
      </p:sp>
      <p:pic>
        <p:nvPicPr>
          <p:cNvPr id="28676" name="Picture 5" descr="Image:Ba bird.svg">
            <a:hlinkClick r:id="rId2"/>
          </p:cNvPr>
          <p:cNvPicPr>
            <a:picLocks noChangeAspect="1" noChangeArrowheads="1"/>
          </p:cNvPicPr>
          <p:nvPr/>
        </p:nvPicPr>
        <p:blipFill>
          <a:blip r:embed="rId3" cstate="print"/>
          <a:srcRect/>
          <a:stretch>
            <a:fillRect/>
          </a:stretch>
        </p:blipFill>
        <p:spPr bwMode="auto">
          <a:xfrm>
            <a:off x="5760244" y="1255713"/>
            <a:ext cx="2681288" cy="4519612"/>
          </a:xfrm>
          <a:prstGeom prst="rect">
            <a:avLst/>
          </a:prstGeom>
          <a:noFill/>
          <a:ln w="9525">
            <a:noFill/>
            <a:miter lim="800000"/>
            <a:headEnd/>
            <a:tailEnd/>
          </a:ln>
        </p:spPr>
      </p:pic>
      <p:sp>
        <p:nvSpPr>
          <p:cNvPr id="28677" name="TextBox 7"/>
          <p:cNvSpPr txBox="1">
            <a:spLocks noChangeArrowheads="1"/>
          </p:cNvSpPr>
          <p:nvPr/>
        </p:nvSpPr>
        <p:spPr bwMode="auto">
          <a:xfrm>
            <a:off x="467916" y="1063626"/>
            <a:ext cx="4751784" cy="5262979"/>
          </a:xfrm>
          <a:prstGeom prst="rect">
            <a:avLst/>
          </a:prstGeom>
          <a:noFill/>
          <a:ln w="9525">
            <a:noFill/>
            <a:miter lim="800000"/>
            <a:headEnd/>
            <a:tailEnd/>
          </a:ln>
        </p:spPr>
        <p:txBody>
          <a:bodyPr>
            <a:spAutoFit/>
          </a:bodyPr>
          <a:lstStyle/>
          <a:p>
            <a:pPr algn="ctr" eaLnBrk="1" hangingPunct="1"/>
            <a:r>
              <a:rPr lang="en-GB" altLang="en-US" sz="2000" dirty="0">
                <a:latin typeface="Lucida Sans Unicode" pitchFamily="34" charset="0"/>
                <a:cs typeface="Lucida Sans Unicode" pitchFamily="34" charset="0"/>
              </a:rPr>
              <a:t>The Egyptian Soul:</a:t>
            </a:r>
            <a:br>
              <a:rPr lang="en-GB" altLang="en-US" sz="2000" dirty="0">
                <a:latin typeface="Lucida Sans Unicode" pitchFamily="34" charset="0"/>
                <a:cs typeface="Lucida Sans Unicode" pitchFamily="34" charset="0"/>
              </a:rPr>
            </a:br>
            <a:r>
              <a:rPr lang="en-GB" altLang="en-US" sz="2000" dirty="0">
                <a:latin typeface="Lucida Sans Unicode" pitchFamily="34" charset="0"/>
                <a:cs typeface="Lucida Sans Unicode" pitchFamily="34" charset="0"/>
              </a:rPr>
              <a:t/>
            </a:r>
            <a:br>
              <a:rPr lang="en-GB" altLang="en-US" sz="2000" dirty="0">
                <a:latin typeface="Lucida Sans Unicode" pitchFamily="34" charset="0"/>
                <a:cs typeface="Lucida Sans Unicode" pitchFamily="34" charset="0"/>
              </a:rPr>
            </a:br>
            <a:r>
              <a:rPr lang="en-GB" altLang="en-US" sz="2000" dirty="0">
                <a:latin typeface="Lucida Sans Unicode" pitchFamily="34" charset="0"/>
                <a:cs typeface="Lucida Sans Unicode" pitchFamily="34" charset="0"/>
              </a:rPr>
              <a:t>The </a:t>
            </a:r>
            <a:r>
              <a:rPr lang="en-GB" altLang="en-US" sz="2000" i="1" dirty="0">
                <a:latin typeface="Lucida Sans Unicode" pitchFamily="34" charset="0"/>
                <a:cs typeface="Lucida Sans Unicode" pitchFamily="34" charset="0"/>
              </a:rPr>
              <a:t>ka</a:t>
            </a:r>
            <a:r>
              <a:rPr lang="en-GB" altLang="en-US" sz="2000" dirty="0">
                <a:latin typeface="Lucida Sans Unicode" pitchFamily="34" charset="0"/>
                <a:cs typeface="Lucida Sans Unicode" pitchFamily="34" charset="0"/>
              </a:rPr>
              <a:t> – the vital life force </a:t>
            </a:r>
          </a:p>
          <a:p>
            <a:pPr algn="ctr" eaLnBrk="1" hangingPunct="1"/>
            <a:r>
              <a:rPr lang="en-GB" altLang="en-US" sz="2000" dirty="0">
                <a:latin typeface="Lucida Sans Unicode" pitchFamily="34" charset="0"/>
                <a:cs typeface="Lucida Sans Unicode" pitchFamily="34" charset="0"/>
              </a:rPr>
              <a:t>The  </a:t>
            </a:r>
            <a:r>
              <a:rPr lang="en-GB" altLang="en-US" sz="2000" i="1" dirty="0" err="1">
                <a:latin typeface="Lucida Sans Unicode" pitchFamily="34" charset="0"/>
                <a:cs typeface="Lucida Sans Unicode" pitchFamily="34" charset="0"/>
              </a:rPr>
              <a:t>ba</a:t>
            </a:r>
            <a:r>
              <a:rPr lang="en-GB" altLang="en-US" sz="2000" i="1" dirty="0">
                <a:latin typeface="Lucida Sans Unicode" pitchFamily="34" charset="0"/>
                <a:cs typeface="Lucida Sans Unicode" pitchFamily="34" charset="0"/>
              </a:rPr>
              <a:t> </a:t>
            </a:r>
            <a:r>
              <a:rPr lang="en-GB" altLang="en-US" sz="2000" dirty="0">
                <a:latin typeface="Lucida Sans Unicode" pitchFamily="34" charset="0"/>
                <a:cs typeface="Lucida Sans Unicode" pitchFamily="34" charset="0"/>
              </a:rPr>
              <a:t>– the moral essence</a:t>
            </a:r>
          </a:p>
          <a:p>
            <a:pPr algn="ctr" eaLnBrk="1" hangingPunct="1"/>
            <a:r>
              <a:rPr lang="en-GB" altLang="en-US" sz="2000" dirty="0">
                <a:latin typeface="Lucida Sans Unicode" pitchFamily="34" charset="0"/>
                <a:cs typeface="Lucida Sans Unicode" pitchFamily="34" charset="0"/>
              </a:rPr>
              <a:t>The  </a:t>
            </a:r>
            <a:r>
              <a:rPr lang="en-GB" altLang="en-US" sz="2000" i="1" dirty="0" err="1">
                <a:latin typeface="Lucida Sans Unicode" pitchFamily="34" charset="0"/>
                <a:cs typeface="Lucida Sans Unicode" pitchFamily="34" charset="0"/>
              </a:rPr>
              <a:t>akh</a:t>
            </a:r>
            <a:r>
              <a:rPr lang="en-GB" altLang="en-US" sz="2000" dirty="0">
                <a:latin typeface="Lucida Sans Unicode" pitchFamily="34" charset="0"/>
                <a:cs typeface="Lucida Sans Unicode" pitchFamily="34" charset="0"/>
              </a:rPr>
              <a:t> – the transfigured spirit in the next world.</a:t>
            </a:r>
          </a:p>
          <a:p>
            <a:pPr algn="ctr" eaLnBrk="1" hangingPunct="1"/>
            <a:endParaRPr lang="en-GB" altLang="en-US" sz="2000" dirty="0">
              <a:latin typeface="Lucida Sans Unicode" pitchFamily="34" charset="0"/>
              <a:cs typeface="Lucida Sans Unicode" pitchFamily="34" charset="0"/>
            </a:endParaRPr>
          </a:p>
          <a:p>
            <a:pPr algn="ctr" eaLnBrk="1" hangingPunct="1"/>
            <a:r>
              <a:rPr lang="en-GB" altLang="en-US" sz="2000" dirty="0">
                <a:latin typeface="Lucida Sans Unicode" pitchFamily="34" charset="0"/>
                <a:cs typeface="Lucida Sans Unicode" pitchFamily="34" charset="0"/>
              </a:rPr>
              <a:t>The </a:t>
            </a:r>
            <a:r>
              <a:rPr lang="en-GB" altLang="en-US" sz="2000" i="1" dirty="0" err="1">
                <a:latin typeface="Lucida Sans Unicode" pitchFamily="34" charset="0"/>
                <a:cs typeface="Lucida Sans Unicode" pitchFamily="34" charset="0"/>
              </a:rPr>
              <a:t>ib</a:t>
            </a:r>
            <a:r>
              <a:rPr lang="en-GB" altLang="en-US" sz="2000" dirty="0">
                <a:latin typeface="Lucida Sans Unicode" pitchFamily="34" charset="0"/>
                <a:cs typeface="Lucida Sans Unicode" pitchFamily="34" charset="0"/>
              </a:rPr>
              <a:t> – the heart</a:t>
            </a:r>
            <a:br>
              <a:rPr lang="en-GB" altLang="en-US" sz="2000" dirty="0">
                <a:latin typeface="Lucida Sans Unicode" pitchFamily="34" charset="0"/>
                <a:cs typeface="Lucida Sans Unicode" pitchFamily="34" charset="0"/>
              </a:rPr>
            </a:br>
            <a:r>
              <a:rPr lang="en-GB" altLang="en-US" sz="2000" dirty="0">
                <a:latin typeface="Lucida Sans Unicode" pitchFamily="34" charset="0"/>
                <a:cs typeface="Lucida Sans Unicode" pitchFamily="34" charset="0"/>
              </a:rPr>
              <a:t>The </a:t>
            </a:r>
            <a:r>
              <a:rPr lang="en-GB" altLang="en-US" sz="2000" i="1" dirty="0" err="1">
                <a:latin typeface="Lucida Sans Unicode" pitchFamily="34" charset="0"/>
                <a:cs typeface="Lucida Sans Unicode" pitchFamily="34" charset="0"/>
              </a:rPr>
              <a:t>sheut</a:t>
            </a:r>
            <a:r>
              <a:rPr lang="en-GB" altLang="en-US" sz="2000" dirty="0">
                <a:latin typeface="Lucida Sans Unicode" pitchFamily="34" charset="0"/>
                <a:cs typeface="Lucida Sans Unicode" pitchFamily="34" charset="0"/>
              </a:rPr>
              <a:t> – the shadow</a:t>
            </a:r>
          </a:p>
          <a:p>
            <a:pPr algn="ctr" eaLnBrk="1" hangingPunct="1"/>
            <a:r>
              <a:rPr lang="en-GB" altLang="en-US" sz="2000" dirty="0">
                <a:latin typeface="Lucida Sans Unicode" pitchFamily="34" charset="0"/>
                <a:cs typeface="Lucida Sans Unicode" pitchFamily="34" charset="0"/>
              </a:rPr>
              <a:t>The </a:t>
            </a:r>
            <a:r>
              <a:rPr lang="en-GB" altLang="en-US" sz="2000" i="1" dirty="0" err="1">
                <a:latin typeface="Lucida Sans Unicode" pitchFamily="34" charset="0"/>
                <a:cs typeface="Lucida Sans Unicode" pitchFamily="34" charset="0"/>
              </a:rPr>
              <a:t>ren</a:t>
            </a:r>
            <a:r>
              <a:rPr lang="en-GB" altLang="en-US" sz="2000" dirty="0">
                <a:latin typeface="Lucida Sans Unicode" pitchFamily="34" charset="0"/>
                <a:cs typeface="Lucida Sans Unicode" pitchFamily="34" charset="0"/>
              </a:rPr>
              <a:t> – the given </a:t>
            </a:r>
            <a:r>
              <a:rPr lang="en-GB" altLang="en-US" sz="2000" dirty="0" smtClean="0">
                <a:latin typeface="Lucida Sans Unicode" pitchFamily="34" charset="0"/>
                <a:cs typeface="Lucida Sans Unicode" pitchFamily="34" charset="0"/>
              </a:rPr>
              <a:t>name</a:t>
            </a:r>
          </a:p>
          <a:p>
            <a:pPr algn="ctr" eaLnBrk="1" hangingPunct="1"/>
            <a:endParaRPr lang="en-GB" altLang="en-US" sz="2000" dirty="0" smtClean="0">
              <a:latin typeface="Lucida Sans Unicode" pitchFamily="34" charset="0"/>
              <a:cs typeface="Lucida Sans Unicode" pitchFamily="34" charset="0"/>
            </a:endParaRPr>
          </a:p>
          <a:p>
            <a:pPr algn="ctr" eaLnBrk="1" hangingPunct="1"/>
            <a:r>
              <a:rPr lang="en-GB" altLang="en-US" sz="2000" dirty="0" smtClean="0">
                <a:latin typeface="Lucida Sans Unicode" pitchFamily="34" charset="0"/>
                <a:cs typeface="Lucida Sans Unicode" pitchFamily="34" charset="0"/>
              </a:rPr>
              <a:t>What we translate as the ‘soul’ in Egypt is actually a composite of different functions.</a:t>
            </a:r>
            <a:endParaRPr lang="en-GB" altLang="en-US" sz="2000" dirty="0">
              <a:latin typeface="Lucida Sans Unicode" pitchFamily="34" charset="0"/>
              <a:cs typeface="Lucida Sans Unicode" pitchFamily="34" charset="0"/>
            </a:endParaRPr>
          </a:p>
          <a:p>
            <a:pPr algn="ctr" eaLnBrk="1" hangingPunct="1"/>
            <a:r>
              <a:rPr lang="en-GB" altLang="en-US" sz="2800" dirty="0">
                <a:latin typeface="Lucida Sans Unicode" pitchFamily="34" charset="0"/>
                <a:cs typeface="Lucida Sans Unicode" pitchFamily="34" charset="0"/>
              </a:rPr>
              <a:t/>
            </a:r>
            <a:br>
              <a:rPr lang="en-GB" altLang="en-US" sz="2800" dirty="0">
                <a:latin typeface="Lucida Sans Unicode" pitchFamily="34" charset="0"/>
                <a:cs typeface="Lucida Sans Unicode" pitchFamily="34" charset="0"/>
              </a:rPr>
            </a:br>
            <a:endParaRPr lang="en-GB" altLang="en-US" sz="2800" dirty="0">
              <a:latin typeface="Lucida Sans Unicode" pitchFamily="34" charset="0"/>
              <a:cs typeface="Lucida Sans Unicode" pitchFamily="34" charset="0"/>
            </a:endParaRPr>
          </a:p>
        </p:txBody>
      </p:sp>
      <p:pic>
        <p:nvPicPr>
          <p:cNvPr id="6" name="Picture 5" descr="C:\Users\ablettm\AppData\Local\Microsoft\Windows\Temporary Internet Files\Content.Outlook\R41HOZLM\UWTSD Logo.jpg"/>
          <p:cNvPicPr/>
          <p:nvPr/>
        </p:nvPicPr>
        <p:blipFill>
          <a:blip r:embed="rId4"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302624" y="764704"/>
            <a:ext cx="1841376" cy="713234"/>
          </a:xfrm>
          <a:prstGeom prst="rect">
            <a:avLst/>
          </a:prstGeom>
          <a:noFill/>
          <a:ln>
            <a:noFill/>
          </a:ln>
        </p:spPr>
      </p:pic>
    </p:spTree>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sz="2800" dirty="0" smtClean="0">
                <a:latin typeface="Lucida Sans Unicode" pitchFamily="34" charset="0"/>
                <a:cs typeface="Lucida Sans Unicode" pitchFamily="34" charset="0"/>
              </a:rPr>
              <a:t>The immortal soul: imported  into classical Greece from Egypt?</a:t>
            </a:r>
          </a:p>
        </p:txBody>
      </p:sp>
      <p:sp>
        <p:nvSpPr>
          <p:cNvPr id="6147" name="Content Placeholder 2"/>
          <p:cNvSpPr>
            <a:spLocks noGrp="1"/>
          </p:cNvSpPr>
          <p:nvPr>
            <p:ph idx="1"/>
          </p:nvPr>
        </p:nvSpPr>
        <p:spPr/>
        <p:txBody>
          <a:bodyPr>
            <a:normAutofit fontScale="85000" lnSpcReduction="20000"/>
          </a:bodyPr>
          <a:lstStyle/>
          <a:p>
            <a:r>
              <a:rPr lang="en-US" sz="2000" dirty="0" smtClean="0">
                <a:latin typeface="Lucida Sans Unicode" pitchFamily="34" charset="0"/>
                <a:cs typeface="Lucida Sans Unicode" pitchFamily="34" charset="0"/>
              </a:rPr>
              <a:t>The Egyptians, Herodotus (1972, 11.123) wrote, </a:t>
            </a:r>
            <a:r>
              <a:rPr lang="en-US" sz="2000" b="1" dirty="0" smtClean="0">
                <a:latin typeface="Lucida Sans Unicode" pitchFamily="34" charset="0"/>
                <a:cs typeface="Lucida Sans Unicode" pitchFamily="34" charset="0"/>
              </a:rPr>
              <a:t>'were...the first people to put forward the doctrine of the immortality of the soul'. </a:t>
            </a:r>
          </a:p>
          <a:p>
            <a:r>
              <a:rPr lang="en-US" sz="2000" dirty="0" smtClean="0">
                <a:latin typeface="Lucida Sans Unicode" pitchFamily="34" charset="0"/>
                <a:cs typeface="Lucida Sans Unicode" pitchFamily="34" charset="0"/>
              </a:rPr>
              <a:t>A series of modern scholars have lined up to claim that Herodotus must be wrong, in spite of his claims, perhaps that he never even visited Egypt in order to obtain such first-hand testimony </a:t>
            </a:r>
          </a:p>
          <a:p>
            <a:r>
              <a:rPr lang="en-US" sz="2000" dirty="0" smtClean="0">
                <a:latin typeface="Lucida Sans Unicode" pitchFamily="34" charset="0"/>
                <a:cs typeface="Lucida Sans Unicode" pitchFamily="34" charset="0"/>
              </a:rPr>
              <a:t>Guthrie (1952, pp. 170-1), who discussed the possible role of Herodotus as a bridge between Egyptian and Orphic beliefs, remain neutral. </a:t>
            </a:r>
          </a:p>
          <a:p>
            <a:r>
              <a:rPr lang="en-US" sz="2000" dirty="0" smtClean="0">
                <a:latin typeface="Lucida Sans Unicode" pitchFamily="34" charset="0"/>
                <a:cs typeface="Lucida Sans Unicode" pitchFamily="34" charset="0"/>
              </a:rPr>
              <a:t>Jane Harrison (1947, p. 148) took a middle way, arguing that the Greeks 'need not have borrowed [the immortality of the soul] from Egypt, and yet it is probable that the influence of Egypt...helped out the doctrine'.</a:t>
            </a:r>
          </a:p>
          <a:p>
            <a:r>
              <a:rPr lang="en-GB" sz="2000" dirty="0" smtClean="0">
                <a:latin typeface="Lucida Sans Unicode" pitchFamily="34" charset="0"/>
                <a:cs typeface="Lucida Sans Unicode" pitchFamily="34" charset="0"/>
              </a:rPr>
              <a:t>Thomas </a:t>
            </a:r>
            <a:r>
              <a:rPr lang="en-GB" sz="2000" dirty="0" err="1" smtClean="0">
                <a:latin typeface="Lucida Sans Unicode" pitchFamily="34" charset="0"/>
                <a:cs typeface="Lucida Sans Unicode" pitchFamily="34" charset="0"/>
              </a:rPr>
              <a:t>McEvilley</a:t>
            </a:r>
            <a:r>
              <a:rPr lang="en-GB" sz="2000" dirty="0" smtClean="0">
                <a:latin typeface="Lucida Sans Unicode" pitchFamily="34" charset="0"/>
                <a:cs typeface="Lucida Sans Unicode" pitchFamily="34" charset="0"/>
              </a:rPr>
              <a:t> regards such arguments and regards them as an attempt to preserve Greek purity from oriental pollution.</a:t>
            </a:r>
          </a:p>
          <a:p>
            <a:endParaRPr lang="en-GB" sz="1600" dirty="0" smtClean="0"/>
          </a:p>
          <a:p>
            <a:r>
              <a:rPr lang="en-GB" sz="1600" dirty="0" smtClean="0"/>
              <a:t>Thomas </a:t>
            </a:r>
            <a:r>
              <a:rPr lang="en-GB" sz="1600" dirty="0" err="1" smtClean="0"/>
              <a:t>McEvilley</a:t>
            </a:r>
            <a:r>
              <a:rPr lang="en-GB" sz="1600" dirty="0" smtClean="0"/>
              <a:t>(2002), The Shape of Ancient Thought. New York, </a:t>
            </a:r>
            <a:r>
              <a:rPr lang="en-GB" sz="1600" dirty="0" err="1" smtClean="0"/>
              <a:t>Allsworth</a:t>
            </a:r>
            <a:r>
              <a:rPr lang="en-GB" sz="1600" dirty="0" smtClean="0"/>
              <a:t> Press, pp. 126-9.</a:t>
            </a:r>
            <a:endParaRPr lang="en-US" sz="2000" dirty="0" smtClean="0"/>
          </a:p>
          <a:p>
            <a:endParaRPr lang="en-US" sz="1400" dirty="0" smtClean="0"/>
          </a:p>
          <a:p>
            <a:r>
              <a:rPr lang="en-US" sz="1400" dirty="0" smtClean="0"/>
              <a:t>references in </a:t>
            </a:r>
            <a:r>
              <a:rPr lang="en-GB" sz="1400" dirty="0" smtClean="0"/>
              <a:t>Campion, Nicholas, ‘Was there an Egyptian Revolution in Ptolemaic Astronomy?: Stars, Soul and Cosmology’, </a:t>
            </a:r>
            <a:r>
              <a:rPr lang="en-GB" sz="1400" i="1" dirty="0" smtClean="0"/>
              <a:t>Journal of Cosmology</a:t>
            </a:r>
            <a:r>
              <a:rPr lang="en-GB" sz="1400" dirty="0" smtClean="0"/>
              <a:t>, 2011, Vol. 13, 4174-4186.</a:t>
            </a:r>
          </a:p>
          <a:p>
            <a:r>
              <a:rPr lang="en-GB" sz="1400" u="sng" dirty="0" smtClean="0">
                <a:hlinkClick r:id="rId2"/>
              </a:rPr>
              <a:t>http://journalofcosmology.com/AncientAstronomy125.html</a:t>
            </a:r>
            <a:endParaRPr lang="en-GB" sz="1400" u="sng" dirty="0" smtClean="0"/>
          </a:p>
          <a:p>
            <a:r>
              <a:rPr lang="en-US" sz="1400" dirty="0" smtClean="0">
                <a:hlinkClick r:id="rId3"/>
              </a:rPr>
              <a:t>http://journalofcosmology.com/Contents13.html</a:t>
            </a:r>
            <a:endParaRPr lang="en-US" sz="1400" dirty="0" smtClean="0"/>
          </a:p>
          <a:p>
            <a:endParaRPr lang="en-GB" sz="1400" dirty="0" smtClean="0"/>
          </a:p>
          <a:p>
            <a:endParaRPr lang="en-GB" sz="1400" dirty="0" smtClean="0"/>
          </a:p>
          <a:p>
            <a:endParaRPr lang="en-GB" sz="2000" dirty="0" smtClean="0"/>
          </a:p>
        </p:txBody>
      </p:sp>
      <p:pic>
        <p:nvPicPr>
          <p:cNvPr id="6148" name="Picture 3" descr="Herodotus 2.jpg"/>
          <p:cNvPicPr>
            <a:picLocks noChangeAspect="1"/>
          </p:cNvPicPr>
          <p:nvPr/>
        </p:nvPicPr>
        <p:blipFill>
          <a:blip r:embed="rId4" cstate="print"/>
          <a:srcRect/>
          <a:stretch>
            <a:fillRect/>
          </a:stretch>
        </p:blipFill>
        <p:spPr bwMode="auto">
          <a:xfrm>
            <a:off x="8394700" y="5572125"/>
            <a:ext cx="749300" cy="1143000"/>
          </a:xfrm>
          <a:prstGeom prst="rect">
            <a:avLst/>
          </a:prstGeom>
          <a:noFill/>
          <a:ln w="9525">
            <a:noFill/>
            <a:miter lim="800000"/>
            <a:headEnd/>
            <a:tailEnd/>
          </a:ln>
        </p:spPr>
      </p:pic>
      <p:pic>
        <p:nvPicPr>
          <p:cNvPr id="6149" name="Picture 4" descr="Herodotus.jpg"/>
          <p:cNvPicPr>
            <a:picLocks noChangeAspect="1"/>
          </p:cNvPicPr>
          <p:nvPr/>
        </p:nvPicPr>
        <p:blipFill>
          <a:blip r:embed="rId5" cstate="print"/>
          <a:srcRect/>
          <a:stretch>
            <a:fillRect/>
          </a:stretch>
        </p:blipFill>
        <p:spPr bwMode="auto">
          <a:xfrm>
            <a:off x="5580112" y="5357812"/>
            <a:ext cx="938212" cy="1500188"/>
          </a:xfrm>
          <a:prstGeom prst="rect">
            <a:avLst/>
          </a:prstGeom>
          <a:noFill/>
          <a:ln w="9525">
            <a:noFill/>
            <a:miter lim="800000"/>
            <a:headEnd/>
            <a:tailEnd/>
          </a:ln>
        </p:spPr>
      </p:pic>
      <p:pic>
        <p:nvPicPr>
          <p:cNvPr id="6150" name="Picture 2"/>
          <p:cNvPicPr>
            <a:picLocks noChangeAspect="1" noChangeArrowheads="1"/>
          </p:cNvPicPr>
          <p:nvPr/>
        </p:nvPicPr>
        <p:blipFill>
          <a:blip r:embed="rId6" cstate="print"/>
          <a:srcRect/>
          <a:stretch>
            <a:fillRect/>
          </a:stretch>
        </p:blipFill>
        <p:spPr bwMode="auto">
          <a:xfrm>
            <a:off x="6786563" y="6299200"/>
            <a:ext cx="1355725" cy="5588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dirty="0" smtClean="0">
                <a:solidFill>
                  <a:srgbClr val="003399"/>
                </a:solidFill>
              </a:rPr>
              <a:t>Greek Philosophy</a:t>
            </a:r>
            <a:r>
              <a:rPr lang="en-GB" dirty="0" smtClean="0"/>
              <a:t> </a:t>
            </a:r>
            <a:endParaRPr lang="en-US" dirty="0" smtClean="0"/>
          </a:p>
        </p:txBody>
      </p:sp>
      <p:sp>
        <p:nvSpPr>
          <p:cNvPr id="7171" name="Rectangle 3"/>
          <p:cNvSpPr>
            <a:spLocks noGrp="1" noChangeArrowheads="1"/>
          </p:cNvSpPr>
          <p:nvPr>
            <p:ph type="body" sz="half" idx="1"/>
          </p:nvPr>
        </p:nvSpPr>
        <p:spPr>
          <a:xfrm>
            <a:off x="381000" y="1341438"/>
            <a:ext cx="3962400" cy="4525962"/>
          </a:xfrm>
        </p:spPr>
        <p:txBody>
          <a:bodyPr>
            <a:normAutofit lnSpcReduction="10000"/>
          </a:bodyPr>
          <a:lstStyle/>
          <a:p>
            <a:pPr eaLnBrk="1" hangingPunct="1">
              <a:buFontTx/>
              <a:buNone/>
            </a:pPr>
            <a:r>
              <a:rPr lang="en-GB" dirty="0" smtClean="0">
                <a:latin typeface="Lucida Sans Unicode" pitchFamily="34" charset="0"/>
                <a:cs typeface="Lucida Sans Unicode" pitchFamily="34" charset="0"/>
              </a:rPr>
              <a:t>The Key Philosophers</a:t>
            </a:r>
          </a:p>
          <a:p>
            <a:pPr eaLnBrk="1" hangingPunct="1">
              <a:buFontTx/>
              <a:buNone/>
            </a:pPr>
            <a:r>
              <a:rPr lang="en-GB" dirty="0" smtClean="0">
                <a:latin typeface="Lucida Sans Unicode" pitchFamily="34" charset="0"/>
                <a:cs typeface="Lucida Sans Unicode" pitchFamily="34" charset="0"/>
              </a:rPr>
              <a:t>Plato </a:t>
            </a:r>
            <a:r>
              <a:rPr lang="en-US" dirty="0" smtClean="0">
                <a:latin typeface="Lucida Sans Unicode" pitchFamily="34" charset="0"/>
                <a:cs typeface="Lucida Sans Unicode" pitchFamily="34" charset="0"/>
              </a:rPr>
              <a:t>c. 428-348 BCE  </a:t>
            </a:r>
            <a:endParaRPr lang="en-GB" dirty="0" smtClean="0">
              <a:latin typeface="Lucida Sans Unicode" pitchFamily="34" charset="0"/>
              <a:cs typeface="Lucida Sans Unicode" pitchFamily="34" charset="0"/>
            </a:endParaRPr>
          </a:p>
          <a:p>
            <a:pPr eaLnBrk="1" hangingPunct="1">
              <a:buFontTx/>
              <a:buNone/>
            </a:pPr>
            <a:r>
              <a:rPr lang="en-GB" dirty="0" smtClean="0">
                <a:latin typeface="Lucida Sans Unicode" pitchFamily="34" charset="0"/>
                <a:cs typeface="Lucida Sans Unicode" pitchFamily="34" charset="0"/>
              </a:rPr>
              <a:t>Aristotle </a:t>
            </a:r>
            <a:r>
              <a:rPr lang="en-US" dirty="0" smtClean="0">
                <a:latin typeface="Lucida Sans Unicode" pitchFamily="34" charset="0"/>
                <a:cs typeface="Lucida Sans Unicode" pitchFamily="34" charset="0"/>
              </a:rPr>
              <a:t>c. 384-323 BCE</a:t>
            </a:r>
          </a:p>
          <a:p>
            <a:pPr eaLnBrk="1" hangingPunct="1">
              <a:buFontTx/>
              <a:buNone/>
            </a:pPr>
            <a:r>
              <a:rPr lang="en-US" dirty="0" smtClean="0">
                <a:latin typeface="Lucida Sans Unicode" pitchFamily="34" charset="0"/>
                <a:cs typeface="Lucida Sans Unicode" pitchFamily="34" charset="0"/>
              </a:rPr>
              <a:t>Zeno of </a:t>
            </a:r>
            <a:r>
              <a:rPr lang="en-US" dirty="0" err="1" smtClean="0">
                <a:latin typeface="Lucida Sans Unicode" pitchFamily="34" charset="0"/>
                <a:cs typeface="Lucida Sans Unicode" pitchFamily="34" charset="0"/>
              </a:rPr>
              <a:t>Citium</a:t>
            </a:r>
            <a:r>
              <a:rPr lang="en-US"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c. 334 – c. 262 </a:t>
            </a:r>
          </a:p>
          <a:p>
            <a:pPr eaLnBrk="1" hangingPunct="1">
              <a:buFontTx/>
              <a:buNone/>
            </a:pPr>
            <a:r>
              <a:rPr lang="en-GB" dirty="0" smtClean="0">
                <a:latin typeface="Lucida Sans Unicode" pitchFamily="34" charset="0"/>
                <a:cs typeface="Lucida Sans Unicode" pitchFamily="34" charset="0"/>
              </a:rPr>
              <a:t>BCE</a:t>
            </a:r>
            <a:endParaRPr lang="en-US" dirty="0" smtClean="0">
              <a:latin typeface="Lucida Sans Unicode" pitchFamily="34" charset="0"/>
              <a:cs typeface="Lucida Sans Unicode" pitchFamily="34" charset="0"/>
            </a:endParaRPr>
          </a:p>
          <a:p>
            <a:pPr eaLnBrk="1" hangingPunct="1">
              <a:buFontTx/>
              <a:buNone/>
            </a:pPr>
            <a:endParaRPr lang="en-US" sz="2000" dirty="0" smtClean="0"/>
          </a:p>
        </p:txBody>
      </p:sp>
      <p:pic>
        <p:nvPicPr>
          <p:cNvPr id="7172" name="Picture 4" descr="Click to view full-sized image"/>
          <p:cNvPicPr>
            <a:picLocks noGrp="1" noChangeAspect="1" noChangeArrowheads="1"/>
          </p:cNvPicPr>
          <p:nvPr>
            <p:ph sz="half" idx="2"/>
          </p:nvPr>
        </p:nvPicPr>
        <p:blipFill>
          <a:blip r:embed="rId4" cstate="print"/>
          <a:srcRect/>
          <a:stretch>
            <a:fillRect/>
          </a:stretch>
        </p:blipFill>
        <p:spPr>
          <a:xfrm>
            <a:off x="4973638" y="1371600"/>
            <a:ext cx="3349625" cy="4191000"/>
          </a:xfrm>
          <a:noFill/>
        </p:spPr>
      </p:pic>
      <p:pic>
        <p:nvPicPr>
          <p:cNvPr id="59397" name="Greece 3 Plato Aristotle.mp3">
            <a:hlinkClick r:id="" action="ppaction://media"/>
          </p:cNvPr>
          <p:cNvPicPr>
            <a:picLocks noRot="1" noChangeAspect="1" noChangeArrowheads="1"/>
          </p:cNvPicPr>
          <p:nvPr>
            <a:audioFile r:link="rId1"/>
          </p:nvPr>
        </p:nvPicPr>
        <p:blipFill>
          <a:blip r:embed="rId5" cstate="print"/>
          <a:srcRect/>
          <a:stretch>
            <a:fillRect/>
          </a:stretch>
        </p:blipFill>
        <p:spPr bwMode="auto">
          <a:xfrm>
            <a:off x="1331913" y="620713"/>
            <a:ext cx="304800" cy="304800"/>
          </a:xfrm>
          <a:prstGeom prst="rect">
            <a:avLst/>
          </a:prstGeom>
          <a:noFill/>
          <a:ln w="9525">
            <a:noFill/>
            <a:miter lim="800000"/>
            <a:headEnd/>
            <a:tailEnd/>
          </a:ln>
        </p:spPr>
      </p:pic>
      <p:sp>
        <p:nvSpPr>
          <p:cNvPr id="7174" name="Rectangle 6"/>
          <p:cNvSpPr>
            <a:spLocks noChangeArrowheads="1"/>
          </p:cNvSpPr>
          <p:nvPr/>
        </p:nvSpPr>
        <p:spPr bwMode="auto">
          <a:xfrm>
            <a:off x="4343400" y="5715000"/>
            <a:ext cx="4648200" cy="581025"/>
          </a:xfrm>
          <a:prstGeom prst="rect">
            <a:avLst/>
          </a:prstGeom>
          <a:noFill/>
          <a:ln w="9525">
            <a:noFill/>
            <a:miter lim="800000"/>
            <a:headEnd/>
            <a:tailEnd/>
          </a:ln>
        </p:spPr>
        <p:txBody>
          <a:bodyPr>
            <a:spAutoFit/>
          </a:bodyPr>
          <a:lstStyle/>
          <a:p>
            <a:pPr algn="ctr"/>
            <a:r>
              <a:rPr lang="en-GB" sz="1600"/>
              <a:t>Plato and Aristotle, detail from </a:t>
            </a:r>
          </a:p>
          <a:p>
            <a:pPr algn="ctr"/>
            <a:r>
              <a:rPr lang="en-GB" sz="1600" i="1"/>
              <a:t>The School of Athens</a:t>
            </a:r>
            <a:r>
              <a:rPr lang="en-GB" sz="1600"/>
              <a:t>, Raphael (1483-1520)</a:t>
            </a:r>
          </a:p>
        </p:txBody>
      </p:sp>
      <p:pic>
        <p:nvPicPr>
          <p:cNvPr id="7175" name="Picture 6" descr="Zeno of Citium.bmp"/>
          <p:cNvPicPr>
            <a:picLocks noChangeAspect="1"/>
          </p:cNvPicPr>
          <p:nvPr/>
        </p:nvPicPr>
        <p:blipFill>
          <a:blip r:embed="rId6" cstate="print"/>
          <a:srcRect/>
          <a:stretch>
            <a:fillRect/>
          </a:stretch>
        </p:blipFill>
        <p:spPr bwMode="auto">
          <a:xfrm>
            <a:off x="3707904" y="5157192"/>
            <a:ext cx="1249573" cy="170080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939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789" fill="hold"/>
                                        <p:tgtEl>
                                          <p:spTgt spid="59397"/>
                                        </p:tgtEl>
                                      </p:cBhvr>
                                    </p:cmd>
                                  </p:childTnLst>
                                </p:cTn>
                              </p:par>
                            </p:childTnLst>
                          </p:cTn>
                        </p:par>
                      </p:childTnLst>
                    </p:cTn>
                  </p:par>
                </p:childTnLst>
              </p:cTn>
              <p:nextCondLst>
                <p:cond evt="onClick" delay="0">
                  <p:tgtEl>
                    <p:spTgt spid="59397"/>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5939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dirty="0" smtClean="0">
                <a:latin typeface="Lucida Sans Unicode" pitchFamily="34" charset="0"/>
                <a:cs typeface="Lucida Sans Unicode" pitchFamily="34" charset="0"/>
              </a:rPr>
              <a:t>Plato Key Ideas</a:t>
            </a:r>
            <a:endParaRPr lang="en-US" dirty="0" smtClean="0">
              <a:latin typeface="Lucida Sans Unicode" pitchFamily="34" charset="0"/>
              <a:cs typeface="Lucida Sans Unicode" pitchFamily="34" charset="0"/>
            </a:endParaRPr>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Single Creator/Source</a:t>
            </a: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The creator is ‘Mind’</a:t>
            </a: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(Therefore rationality is very important)</a:t>
            </a:r>
            <a:endParaRPr lang="en-US"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World soul</a:t>
            </a:r>
            <a:endParaRPr lang="en-US"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Forms or Ideas (Archetypes)</a:t>
            </a:r>
            <a:endParaRPr lang="en-US"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Idealism</a:t>
            </a:r>
            <a:endParaRPr lang="en-US"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Being and Becoming</a:t>
            </a: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(Being = eternal, timeless, perfect, unchanging)</a:t>
            </a: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(Becoming = in time, changing, imperfect)</a:t>
            </a: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Emanation (rather than creation)</a:t>
            </a:r>
          </a:p>
          <a:p>
            <a:pPr eaLnBrk="1" fontAlgn="auto" hangingPunct="1">
              <a:spcAft>
                <a:spcPts val="0"/>
              </a:spcAft>
              <a:buFont typeface="Arial" pitchFamily="34" charset="0"/>
              <a:buChar char="•"/>
              <a:defRPr/>
            </a:pPr>
            <a:r>
              <a:rPr lang="en-GB" b="1" dirty="0" smtClean="0">
                <a:latin typeface="Lucida Sans Unicode" pitchFamily="34" charset="0"/>
                <a:cs typeface="Lucida Sans Unicode" pitchFamily="34" charset="0"/>
              </a:rPr>
              <a:t>Everything in the cosmos is interconnected </a:t>
            </a:r>
            <a:endParaRPr lang="en-US" dirty="0" smtClean="0">
              <a:latin typeface="Lucida Sans Unicode" pitchFamily="34" charset="0"/>
              <a:cs typeface="Lucida Sans Unicode" pitchFamily="34" charset="0"/>
            </a:endParaRPr>
          </a:p>
          <a:p>
            <a:pPr eaLnBrk="1" fontAlgn="auto" hangingPunct="1">
              <a:spcAft>
                <a:spcPts val="0"/>
              </a:spcAft>
              <a:buFont typeface="Arial" pitchFamily="34" charset="0"/>
              <a:buChar char="•"/>
              <a:defRPr/>
            </a:pPr>
            <a:endParaRPr lang="en-US" dirty="0" smtClean="0"/>
          </a:p>
        </p:txBody>
      </p:sp>
      <p:pic>
        <p:nvPicPr>
          <p:cNvPr id="18436" name="Picture 3" descr="Plato 3.jpeg"/>
          <p:cNvPicPr>
            <a:picLocks noChangeAspect="1"/>
          </p:cNvPicPr>
          <p:nvPr/>
        </p:nvPicPr>
        <p:blipFill>
          <a:blip r:embed="rId2" cstate="print"/>
          <a:srcRect/>
          <a:stretch>
            <a:fillRect/>
          </a:stretch>
        </p:blipFill>
        <p:spPr bwMode="auto">
          <a:xfrm>
            <a:off x="7981950" y="1412776"/>
            <a:ext cx="1162050" cy="1276350"/>
          </a:xfrm>
          <a:prstGeom prst="rect">
            <a:avLst/>
          </a:prstGeom>
          <a:noFill/>
          <a:ln w="9525">
            <a:noFill/>
            <a:miter lim="800000"/>
            <a:headEnd/>
            <a:tailEnd/>
          </a:ln>
        </p:spPr>
      </p:pic>
      <p:pic>
        <p:nvPicPr>
          <p:cNvPr id="18437" name="Picture 2"/>
          <p:cNvPicPr>
            <a:picLocks noChangeAspect="1" noChangeArrowheads="1"/>
          </p:cNvPicPr>
          <p:nvPr/>
        </p:nvPicPr>
        <p:blipFill>
          <a:blip r:embed="rId3" cstate="print"/>
          <a:srcRect/>
          <a:stretch>
            <a:fillRect/>
          </a:stretch>
        </p:blipFill>
        <p:spPr bwMode="auto">
          <a:xfrm>
            <a:off x="7502525" y="6000750"/>
            <a:ext cx="1641475" cy="67627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1"/>
          <p:cNvSpPr>
            <a:spLocks noGrp="1"/>
          </p:cNvSpPr>
          <p:nvPr>
            <p:ph idx="1"/>
          </p:nvPr>
        </p:nvSpPr>
        <p:spPr/>
        <p:txBody>
          <a:bodyPr>
            <a:normAutofit fontScale="92500" lnSpcReduction="10000"/>
          </a:bodyPr>
          <a:lstStyle/>
          <a:p>
            <a:r>
              <a:rPr lang="en-GB" sz="1800" dirty="0" smtClean="0">
                <a:latin typeface="Lucida Sans Unicode" pitchFamily="34" charset="0"/>
                <a:cs typeface="Lucida Sans Unicode" pitchFamily="34" charset="0"/>
              </a:rPr>
              <a:t>The individual soul exists before birth and survives death, being subject to a cycle of reincarnation. </a:t>
            </a:r>
          </a:p>
          <a:p>
            <a:r>
              <a:rPr lang="en-GB" sz="1800" dirty="0" smtClean="0">
                <a:latin typeface="Lucida Sans Unicode" pitchFamily="34" charset="0"/>
                <a:cs typeface="Lucida Sans Unicode" pitchFamily="34" charset="0"/>
              </a:rPr>
              <a:t>Reincarnation is less important for my current investigation than that it precedes birth. </a:t>
            </a:r>
          </a:p>
          <a:p>
            <a:r>
              <a:rPr lang="en-GB" sz="1800" dirty="0" smtClean="0">
                <a:latin typeface="Lucida Sans Unicode" pitchFamily="34" charset="0"/>
                <a:cs typeface="Lucida Sans Unicode" pitchFamily="34" charset="0"/>
              </a:rPr>
              <a:t>The process of birth is set out by Plato in his ‘Myth of </a:t>
            </a:r>
            <a:r>
              <a:rPr lang="en-GB" sz="1800" dirty="0" err="1" smtClean="0">
                <a:latin typeface="Lucida Sans Unicode" pitchFamily="34" charset="0"/>
                <a:cs typeface="Lucida Sans Unicode" pitchFamily="34" charset="0"/>
              </a:rPr>
              <a:t>Er</a:t>
            </a:r>
            <a:r>
              <a:rPr lang="en-GB" sz="1800" dirty="0" smtClean="0">
                <a:latin typeface="Lucida Sans Unicode" pitchFamily="34" charset="0"/>
                <a:cs typeface="Lucida Sans Unicode" pitchFamily="34" charset="0"/>
              </a:rPr>
              <a:t>’ (Republic Book X). </a:t>
            </a:r>
          </a:p>
          <a:p>
            <a:r>
              <a:rPr lang="en-GB" sz="1800" dirty="0" smtClean="0">
                <a:latin typeface="Lucida Sans Unicode" pitchFamily="34" charset="0"/>
                <a:cs typeface="Lucida Sans Unicode" pitchFamily="34" charset="0"/>
              </a:rPr>
              <a:t> </a:t>
            </a:r>
          </a:p>
          <a:p>
            <a:r>
              <a:rPr lang="en-GB" sz="1800" dirty="0" smtClean="0">
                <a:latin typeface="Lucida Sans Unicode" pitchFamily="34" charset="0"/>
                <a:cs typeface="Lucida Sans Unicode" pitchFamily="34" charset="0"/>
              </a:rPr>
              <a:t>Before birth, each soul chooses a life, with material circumstances and destiny. </a:t>
            </a:r>
          </a:p>
          <a:p>
            <a:r>
              <a:rPr lang="en-GB" sz="1800" dirty="0" smtClean="0">
                <a:latin typeface="Lucida Sans Unicode" pitchFamily="34" charset="0"/>
                <a:cs typeface="Lucida Sans Unicode" pitchFamily="34" charset="0"/>
              </a:rPr>
              <a:t>At the moment of birth the soul descends through the planetary spheres. </a:t>
            </a:r>
          </a:p>
          <a:p>
            <a:r>
              <a:rPr lang="en-GB" sz="1800" dirty="0" smtClean="0">
                <a:latin typeface="Lucida Sans Unicode" pitchFamily="34" charset="0"/>
                <a:cs typeface="Lucida Sans Unicode" pitchFamily="34" charset="0"/>
              </a:rPr>
              <a:t>Later astrologers took from this theory the idea that the pattern of planets at birth described the current life, with its circumstances, fate and destiny. </a:t>
            </a:r>
          </a:p>
          <a:p>
            <a:r>
              <a:rPr lang="en-GB" sz="1800" dirty="0" smtClean="0">
                <a:latin typeface="Lucida Sans Unicode" pitchFamily="34" charset="0"/>
                <a:cs typeface="Lucida Sans Unicode" pitchFamily="34" charset="0"/>
              </a:rPr>
              <a:t>However, adherence to a Platonic theory means that there is always a part of one’s self that preceded birth and is not subject to the planetary patterns at birth. </a:t>
            </a:r>
          </a:p>
          <a:p>
            <a:endParaRPr lang="en-GB" dirty="0" smtClean="0"/>
          </a:p>
        </p:txBody>
      </p:sp>
      <p:sp>
        <p:nvSpPr>
          <p:cNvPr id="23555" name="Title 2"/>
          <p:cNvSpPr>
            <a:spLocks noGrp="1"/>
          </p:cNvSpPr>
          <p:nvPr>
            <p:ph type="title"/>
          </p:nvPr>
        </p:nvSpPr>
        <p:spPr/>
        <p:txBody>
          <a:bodyPr/>
          <a:lstStyle/>
          <a:p>
            <a:r>
              <a:rPr lang="en-GB" smtClean="0"/>
              <a:t>Plato on the Soul</a:t>
            </a:r>
          </a:p>
        </p:txBody>
      </p:sp>
      <p:pic>
        <p:nvPicPr>
          <p:cNvPr id="23556" name="Picture 6" descr="Plato.jpeg"/>
          <p:cNvPicPr>
            <a:picLocks noChangeAspect="1"/>
          </p:cNvPicPr>
          <p:nvPr/>
        </p:nvPicPr>
        <p:blipFill>
          <a:blip r:embed="rId2" cstate="print"/>
          <a:srcRect/>
          <a:stretch>
            <a:fillRect/>
          </a:stretch>
        </p:blipFill>
        <p:spPr bwMode="auto">
          <a:xfrm>
            <a:off x="142875" y="142875"/>
            <a:ext cx="928688" cy="1282700"/>
          </a:xfrm>
          <a:prstGeom prst="rect">
            <a:avLst/>
          </a:prstGeom>
          <a:noFill/>
          <a:ln w="9525">
            <a:noFill/>
            <a:miter lim="800000"/>
            <a:headEnd/>
            <a:tailEnd/>
          </a:ln>
        </p:spPr>
      </p:pic>
      <p:pic>
        <p:nvPicPr>
          <p:cNvPr id="23557" name="Picture 5" descr="Geocentric cosmos with Elizabeth I 300dpi.jpg"/>
          <p:cNvPicPr>
            <a:picLocks noChangeAspect="1"/>
          </p:cNvPicPr>
          <p:nvPr/>
        </p:nvPicPr>
        <p:blipFill>
          <a:blip r:embed="rId3" cstate="print"/>
          <a:srcRect/>
          <a:stretch>
            <a:fillRect/>
          </a:stretch>
        </p:blipFill>
        <p:spPr bwMode="auto">
          <a:xfrm>
            <a:off x="8265915" y="5610266"/>
            <a:ext cx="878085" cy="1247734"/>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a:t>
            </a:r>
            <a:r>
              <a:rPr lang="en-US" dirty="0" smtClean="0"/>
              <a:t>the three-fold of the soul</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smtClean="0">
                <a:latin typeface="Lucida Sans Unicode" pitchFamily="34" charset="0"/>
                <a:cs typeface="Lucida Sans Unicode" pitchFamily="34" charset="0"/>
              </a:rPr>
              <a:t>In </a:t>
            </a:r>
            <a:r>
              <a:rPr lang="en-US" i="1" dirty="0" smtClean="0">
                <a:latin typeface="Lucida Sans Unicode" pitchFamily="34" charset="0"/>
                <a:cs typeface="Lucida Sans Unicode" pitchFamily="34" charset="0"/>
              </a:rPr>
              <a:t>Phaedrus</a:t>
            </a:r>
            <a:r>
              <a:rPr lang="en-US" dirty="0" smtClean="0">
                <a:latin typeface="Lucida Sans Unicode" pitchFamily="34" charset="0"/>
                <a:cs typeface="Lucida Sans Unicode" pitchFamily="34" charset="0"/>
              </a:rPr>
              <a:t> Plato represented the three-fold structure as a charioteer and his two horses (246A, 253C-D). </a:t>
            </a:r>
          </a:p>
          <a:p>
            <a:pPr>
              <a:buFont typeface="Calibri" pitchFamily="34" charset="0"/>
              <a:buAutoNum type="arabicPeriod"/>
            </a:pPr>
            <a:r>
              <a:rPr lang="en-US" dirty="0" smtClean="0">
                <a:latin typeface="Lucida Sans Unicode" pitchFamily="34" charset="0"/>
                <a:cs typeface="Lucida Sans Unicode" pitchFamily="34" charset="0"/>
              </a:rPr>
              <a:t>The </a:t>
            </a:r>
            <a:r>
              <a:rPr lang="en-US" b="1" dirty="0" smtClean="0">
                <a:latin typeface="Lucida Sans Unicode" pitchFamily="34" charset="0"/>
                <a:cs typeface="Lucida Sans Unicode" pitchFamily="34" charset="0"/>
              </a:rPr>
              <a:t>highest part, </a:t>
            </a:r>
            <a:r>
              <a:rPr lang="en-US" dirty="0" smtClean="0">
                <a:latin typeface="Lucida Sans Unicode" pitchFamily="34" charset="0"/>
                <a:cs typeface="Lucida Sans Unicode" pitchFamily="34" charset="0"/>
              </a:rPr>
              <a:t>as he explained in </a:t>
            </a:r>
            <a:r>
              <a:rPr lang="en-US" i="1" dirty="0" err="1" smtClean="0">
                <a:latin typeface="Lucida Sans Unicode" pitchFamily="34" charset="0"/>
                <a:cs typeface="Lucida Sans Unicode" pitchFamily="34" charset="0"/>
              </a:rPr>
              <a:t>Timaeus</a:t>
            </a:r>
            <a:r>
              <a:rPr lang="en-US" i="1" dirty="0" smtClean="0">
                <a:latin typeface="Lucida Sans Unicode" pitchFamily="34" charset="0"/>
                <a:cs typeface="Lucida Sans Unicode" pitchFamily="34" charset="0"/>
              </a:rPr>
              <a:t> </a:t>
            </a:r>
            <a:r>
              <a:rPr lang="en-US" dirty="0" smtClean="0">
                <a:latin typeface="Lucida Sans Unicode" pitchFamily="34" charset="0"/>
                <a:cs typeface="Lucida Sans Unicode" pitchFamily="34" charset="0"/>
              </a:rPr>
              <a:t>(28A), was the charioteer himself, the </a:t>
            </a:r>
            <a:r>
              <a:rPr lang="en-US" b="1" dirty="0" smtClean="0">
                <a:latin typeface="Lucida Sans Unicode" pitchFamily="34" charset="0"/>
                <a:cs typeface="Lucida Sans Unicode" pitchFamily="34" charset="0"/>
              </a:rPr>
              <a:t>rational soul, </a:t>
            </a:r>
            <a:r>
              <a:rPr lang="en-US" dirty="0" smtClean="0">
                <a:latin typeface="Lucida Sans Unicode" pitchFamily="34" charset="0"/>
                <a:cs typeface="Lucida Sans Unicode" pitchFamily="34" charset="0"/>
              </a:rPr>
              <a:t>mind or intellect, which discerns what is true, judges what is real and makes rational decisions. </a:t>
            </a:r>
          </a:p>
          <a:p>
            <a:pPr>
              <a:buFont typeface="Calibri" pitchFamily="34" charset="0"/>
              <a:buAutoNum type="arabicPeriod"/>
            </a:pPr>
            <a:r>
              <a:rPr lang="en-US" dirty="0" smtClean="0">
                <a:latin typeface="Lucida Sans Unicode" pitchFamily="34" charset="0"/>
                <a:cs typeface="Lucida Sans Unicode" pitchFamily="34" charset="0"/>
              </a:rPr>
              <a:t>Next was the </a:t>
            </a:r>
            <a:r>
              <a:rPr lang="en-US" b="1" dirty="0" smtClean="0">
                <a:latin typeface="Lucida Sans Unicode" pitchFamily="34" charset="0"/>
                <a:cs typeface="Lucida Sans Unicode" pitchFamily="34" charset="0"/>
              </a:rPr>
              <a:t>spirited soul</a:t>
            </a:r>
            <a:r>
              <a:rPr lang="en-US" dirty="0" smtClean="0">
                <a:latin typeface="Lucida Sans Unicode" pitchFamily="34" charset="0"/>
                <a:cs typeface="Lucida Sans Unicode" pitchFamily="34" charset="0"/>
              </a:rPr>
              <a:t>, the active part, the will, whose function was to carry out what reason has decided. </a:t>
            </a:r>
          </a:p>
          <a:p>
            <a:pPr>
              <a:buFont typeface="Calibri" pitchFamily="34" charset="0"/>
              <a:buAutoNum type="arabicPeriod"/>
            </a:pPr>
            <a:r>
              <a:rPr lang="en-US" dirty="0" smtClean="0">
                <a:latin typeface="Lucida Sans Unicode" pitchFamily="34" charset="0"/>
                <a:cs typeface="Lucida Sans Unicode" pitchFamily="34" charset="0"/>
              </a:rPr>
              <a:t>Last, and lowest, was the </a:t>
            </a:r>
            <a:r>
              <a:rPr lang="en-US" b="1" dirty="0" smtClean="0">
                <a:latin typeface="Lucida Sans Unicode" pitchFamily="34" charset="0"/>
                <a:cs typeface="Lucida Sans Unicode" pitchFamily="34" charset="0"/>
              </a:rPr>
              <a:t>appetitive soul</a:t>
            </a:r>
            <a:r>
              <a:rPr lang="en-US" dirty="0" smtClean="0">
                <a:latin typeface="Lucida Sans Unicode" pitchFamily="34" charset="0"/>
                <a:cs typeface="Lucida Sans Unicode" pitchFamily="34" charset="0"/>
              </a:rPr>
              <a:t>, the seat of emotion and desire, which needed to be restrained by the higher, rational, soul if the individual was to be saved from self-destructive </a:t>
            </a:r>
            <a:r>
              <a:rPr lang="en-US" dirty="0" err="1" smtClean="0">
                <a:latin typeface="Lucida Sans Unicode" pitchFamily="34" charset="0"/>
                <a:cs typeface="Lucida Sans Unicode" pitchFamily="34" charset="0"/>
              </a:rPr>
              <a:t>behaviour</a:t>
            </a:r>
            <a:r>
              <a:rPr lang="en-US" dirty="0" smtClean="0">
                <a:latin typeface="Lucida Sans Unicode" pitchFamily="34" charset="0"/>
                <a:cs typeface="Lucida Sans Unicode" pitchFamily="34" charset="0"/>
              </a:rPr>
              <a:t>. </a:t>
            </a:r>
          </a:p>
          <a:p>
            <a:endParaRPr lang="en-GB" dirty="0"/>
          </a:p>
        </p:txBody>
      </p:sp>
      <p:pic>
        <p:nvPicPr>
          <p:cNvPr id="4" name="Picture 3" descr="Plato 6.jpg"/>
          <p:cNvPicPr>
            <a:picLocks noChangeAspect="1"/>
          </p:cNvPicPr>
          <p:nvPr/>
        </p:nvPicPr>
        <p:blipFill>
          <a:blip r:embed="rId2" cstate="print"/>
          <a:srcRect/>
          <a:stretch>
            <a:fillRect/>
          </a:stretch>
        </p:blipFill>
        <p:spPr bwMode="auto">
          <a:xfrm>
            <a:off x="7020272" y="5229200"/>
            <a:ext cx="2123728" cy="1498115"/>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the Survival of the Soul</a:t>
            </a:r>
            <a:endParaRPr lang="en-GB" dirty="0"/>
          </a:p>
        </p:txBody>
      </p:sp>
      <p:sp>
        <p:nvSpPr>
          <p:cNvPr id="3" name="Content Placeholder 2"/>
          <p:cNvSpPr>
            <a:spLocks noGrp="1"/>
          </p:cNvSpPr>
          <p:nvPr>
            <p:ph idx="1"/>
          </p:nvPr>
        </p:nvSpPr>
        <p:spPr/>
        <p:txBody>
          <a:bodyPr>
            <a:normAutofit fontScale="40000" lnSpcReduction="20000"/>
          </a:bodyPr>
          <a:lstStyle/>
          <a:p>
            <a:r>
              <a:rPr lang="en-GB" sz="4500" dirty="0" smtClean="0"/>
              <a:t>Death is the separation of soul from body and the true philosopher should be prepared for it (it is possible that this notion (a) was derived from Egyptian practices and (b) was crucial theoretical influence on </a:t>
            </a:r>
            <a:r>
              <a:rPr lang="en-GB" sz="4500" dirty="0" err="1" smtClean="0"/>
              <a:t>Hermeticism</a:t>
            </a:r>
            <a:r>
              <a:rPr lang="en-GB" sz="4500" dirty="0" smtClean="0"/>
              <a:t>, Mithraism).</a:t>
            </a:r>
          </a:p>
          <a:p>
            <a:endParaRPr lang="en-GB" sz="4500" dirty="0" smtClean="0"/>
          </a:p>
          <a:p>
            <a:r>
              <a:rPr lang="en-GB" sz="4500" dirty="0" smtClean="0"/>
              <a:t>The </a:t>
            </a:r>
            <a:r>
              <a:rPr lang="en-GB" sz="4500" dirty="0"/>
              <a:t>true philosophers practise dying’. </a:t>
            </a:r>
            <a:endParaRPr lang="en-GB" sz="4500" dirty="0" smtClean="0"/>
          </a:p>
          <a:p>
            <a:r>
              <a:rPr lang="en-GB" dirty="0" smtClean="0"/>
              <a:t>Plato</a:t>
            </a:r>
            <a:r>
              <a:rPr lang="en-GB" dirty="0"/>
              <a:t>, </a:t>
            </a:r>
            <a:r>
              <a:rPr lang="en-GB" i="1" dirty="0" err="1"/>
              <a:t>Phaedo</a:t>
            </a:r>
            <a:r>
              <a:rPr lang="en-GB" dirty="0"/>
              <a:t>, trans </a:t>
            </a:r>
            <a:r>
              <a:rPr lang="en-GB" dirty="0" err="1"/>
              <a:t>H.N.Fowler</a:t>
            </a:r>
            <a:r>
              <a:rPr lang="en-GB" dirty="0"/>
              <a:t>, Cambridge Mass., London: Harvard University Press, 1914, 68C. See also 80C-D.</a:t>
            </a:r>
          </a:p>
          <a:p>
            <a:endParaRPr lang="en-GB" dirty="0" smtClean="0"/>
          </a:p>
          <a:p>
            <a:r>
              <a:rPr lang="en-GB" sz="4500" dirty="0"/>
              <a:t> </a:t>
            </a:r>
            <a:r>
              <a:rPr lang="en-GB" sz="4500" dirty="0" smtClean="0"/>
              <a:t>Only </a:t>
            </a:r>
            <a:r>
              <a:rPr lang="en-GB" sz="4500" dirty="0"/>
              <a:t>the philosopher and lover of knowledge and philosopher can enter into communion with the gods after death</a:t>
            </a:r>
            <a:r>
              <a:rPr lang="en-GB" sz="4500" dirty="0" smtClean="0"/>
              <a:t>.</a:t>
            </a:r>
            <a:r>
              <a:rPr lang="en-GB" sz="4500" dirty="0"/>
              <a:t> </a:t>
            </a:r>
            <a:endParaRPr lang="en-GB" sz="4500" dirty="0" smtClean="0"/>
          </a:p>
          <a:p>
            <a:r>
              <a:rPr lang="en-GB" dirty="0" smtClean="0"/>
              <a:t>Plato</a:t>
            </a:r>
            <a:r>
              <a:rPr lang="en-GB" dirty="0"/>
              <a:t>, </a:t>
            </a:r>
            <a:r>
              <a:rPr lang="en-GB" i="1" dirty="0" err="1"/>
              <a:t>Phaedo</a:t>
            </a:r>
            <a:r>
              <a:rPr lang="en-GB" dirty="0"/>
              <a:t>, trans </a:t>
            </a:r>
            <a:r>
              <a:rPr lang="en-GB" dirty="0" err="1"/>
              <a:t>H.N.Fowler</a:t>
            </a:r>
            <a:r>
              <a:rPr lang="en-GB" dirty="0"/>
              <a:t>, Cambridge Mass., London: Harvard University Press, 1914, 82C.</a:t>
            </a:r>
          </a:p>
          <a:p>
            <a:endParaRPr lang="en-GB" dirty="0"/>
          </a:p>
          <a:p>
            <a:r>
              <a:rPr lang="en-GB" dirty="0"/>
              <a:t> </a:t>
            </a:r>
            <a:r>
              <a:rPr lang="en-GB" sz="4500" dirty="0" smtClean="0"/>
              <a:t>The </a:t>
            </a:r>
            <a:r>
              <a:rPr lang="en-GB" sz="4500" dirty="0"/>
              <a:t>virtuous/philosophical go to heaven after death, ‘raised up into a heavenly place by justice’, while the others go to the ‘places of correction under the earth’.</a:t>
            </a:r>
          </a:p>
          <a:p>
            <a:r>
              <a:rPr lang="en-GB" dirty="0"/>
              <a:t> Plato, </a:t>
            </a:r>
            <a:r>
              <a:rPr lang="en-GB" i="1" dirty="0"/>
              <a:t>Phaedrus</a:t>
            </a:r>
            <a:r>
              <a:rPr lang="en-GB" dirty="0"/>
              <a:t>, trans </a:t>
            </a:r>
            <a:r>
              <a:rPr lang="en-GB" dirty="0" err="1"/>
              <a:t>H.N.Fowler</a:t>
            </a:r>
            <a:r>
              <a:rPr lang="en-GB" dirty="0"/>
              <a:t>, Cambridge Mass., London: Harvard University Press, 1914, 249 A-B.</a:t>
            </a:r>
          </a:p>
          <a:p>
            <a:endParaRPr lang="en-GB" dirty="0"/>
          </a:p>
          <a:p>
            <a:r>
              <a:rPr lang="en-GB" sz="4500" dirty="0" err="1" smtClean="0"/>
              <a:t>Manilius</a:t>
            </a:r>
            <a:r>
              <a:rPr lang="en-GB" sz="4500" dirty="0"/>
              <a:t>: The souls of heroes travel to the stars.</a:t>
            </a:r>
          </a:p>
          <a:p>
            <a:r>
              <a:rPr lang="en-GB" dirty="0" err="1" smtClean="0"/>
              <a:t>Manilius</a:t>
            </a:r>
            <a:r>
              <a:rPr lang="en-GB" dirty="0" smtClean="0"/>
              <a:t>, Marcus, </a:t>
            </a:r>
            <a:r>
              <a:rPr lang="en-GB" i="1" dirty="0" err="1" smtClean="0"/>
              <a:t>Astronomica</a:t>
            </a:r>
            <a:r>
              <a:rPr lang="en-GB" dirty="0" smtClean="0"/>
              <a:t>, trans. </a:t>
            </a:r>
            <a:r>
              <a:rPr lang="en-GB" dirty="0" err="1" smtClean="0"/>
              <a:t>G.P.Goold</a:t>
            </a:r>
            <a:r>
              <a:rPr lang="en-GB" dirty="0" smtClean="0"/>
              <a:t>, Cambridge Mass., London: Harvard University Press, 1977, I.759.</a:t>
            </a:r>
          </a:p>
          <a:p>
            <a:endParaRPr lang="en-GB" dirty="0" smtClean="0"/>
          </a:p>
          <a:p>
            <a:r>
              <a:rPr lang="en-GB" dirty="0"/>
              <a:t> </a:t>
            </a:r>
          </a:p>
          <a:p>
            <a:endParaRPr lang="en-GB" dirty="0"/>
          </a:p>
        </p:txBody>
      </p:sp>
      <p:pic>
        <p:nvPicPr>
          <p:cNvPr id="4" name="Picture 3" descr="Plato 6.jpg"/>
          <p:cNvPicPr>
            <a:picLocks noChangeAspect="1"/>
          </p:cNvPicPr>
          <p:nvPr/>
        </p:nvPicPr>
        <p:blipFill>
          <a:blip r:embed="rId2" cstate="print"/>
          <a:srcRect/>
          <a:stretch>
            <a:fillRect/>
          </a:stretch>
        </p:blipFill>
        <p:spPr bwMode="auto">
          <a:xfrm>
            <a:off x="7452320" y="5664659"/>
            <a:ext cx="1691680" cy="1193341"/>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3399"/>
                </a:solidFill>
              </a:rPr>
              <a:t>Plato: the soul and wisdom</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latin typeface="Lucida Sans Unicode" pitchFamily="34" charset="0"/>
                <a:cs typeface="Lucida Sans Unicode" pitchFamily="34" charset="0"/>
              </a:rPr>
              <a:t>The transcendent part of the soul possesses wisdom</a:t>
            </a:r>
          </a:p>
          <a:p>
            <a:r>
              <a:rPr lang="en-GB" i="1" dirty="0" smtClean="0"/>
              <a:t>‘For a human being must understand a general conception formed by collecting into a unity the many perceptions of the senses; and this is a recollection of those things which our soul once beheld, when it journeyed with God and, lifting its vision above the thing as which we now say exist, rose up into real being’.</a:t>
            </a:r>
          </a:p>
          <a:p>
            <a:r>
              <a:rPr lang="en-GB" sz="1400" dirty="0" smtClean="0"/>
              <a:t>Plato, </a:t>
            </a:r>
            <a:r>
              <a:rPr lang="en-GB" sz="1400" i="1" dirty="0" smtClean="0"/>
              <a:t>Phaedrus</a:t>
            </a:r>
            <a:r>
              <a:rPr lang="en-GB" sz="1400" dirty="0" smtClean="0"/>
              <a:t>, trans </a:t>
            </a:r>
            <a:r>
              <a:rPr lang="en-GB" sz="1400" dirty="0" err="1" smtClean="0"/>
              <a:t>H.N.Fowler</a:t>
            </a:r>
            <a:r>
              <a:rPr lang="en-GB" sz="1400" dirty="0" smtClean="0"/>
              <a:t>, Cambridge Mass., London: Harvard University Press, 1914, 249 B-C.</a:t>
            </a:r>
          </a:p>
          <a:p>
            <a:pPr>
              <a:spcBef>
                <a:spcPct val="50000"/>
              </a:spcBef>
            </a:pPr>
            <a:r>
              <a:rPr lang="en-GB" i="1" dirty="0" smtClean="0"/>
              <a:t>‘The blame is he who chooses: God is blameless’</a:t>
            </a:r>
          </a:p>
          <a:p>
            <a:pPr>
              <a:spcBef>
                <a:spcPct val="50000"/>
              </a:spcBef>
            </a:pPr>
            <a:r>
              <a:rPr lang="en-GB" dirty="0" smtClean="0"/>
              <a:t>Plato,</a:t>
            </a:r>
            <a:r>
              <a:rPr lang="en-GB" i="1" dirty="0" smtClean="0"/>
              <a:t> Republic </a:t>
            </a:r>
            <a:r>
              <a:rPr lang="en-GB" dirty="0" smtClean="0"/>
              <a:t>X.617E; see also 619D; Plato, </a:t>
            </a:r>
            <a:r>
              <a:rPr lang="en-GB" i="1" dirty="0" smtClean="0"/>
              <a:t>Phaedrus</a:t>
            </a:r>
            <a:r>
              <a:rPr lang="en-GB" dirty="0" smtClean="0"/>
              <a:t>, trans </a:t>
            </a:r>
            <a:r>
              <a:rPr lang="en-GB" dirty="0" err="1" smtClean="0"/>
              <a:t>H.N.Fowler</a:t>
            </a:r>
            <a:r>
              <a:rPr lang="en-GB" dirty="0" smtClean="0"/>
              <a:t>, Cambridge Mass., London: Harvard University Press, 1914, 249 B.</a:t>
            </a:r>
          </a:p>
          <a:p>
            <a:pPr>
              <a:spcBef>
                <a:spcPct val="50000"/>
              </a:spcBef>
            </a:pPr>
            <a:r>
              <a:rPr lang="en-GB" i="1" dirty="0" smtClean="0"/>
              <a:t>‘The fault, dear Brutus, is not in our stars, but in ourselves, that we are underlings</a:t>
            </a:r>
            <a:r>
              <a:rPr lang="en-GB" dirty="0" smtClean="0"/>
              <a:t>.’</a:t>
            </a:r>
          </a:p>
          <a:p>
            <a:pPr>
              <a:spcBef>
                <a:spcPct val="50000"/>
              </a:spcBef>
            </a:pPr>
            <a:r>
              <a:rPr lang="en-US" dirty="0" smtClean="0"/>
              <a:t>William Shakespeare</a:t>
            </a:r>
            <a:r>
              <a:rPr lang="en-US" i="1" dirty="0" smtClean="0"/>
              <a:t>, Julius Caesar</a:t>
            </a:r>
            <a:r>
              <a:rPr lang="en-US" dirty="0" smtClean="0"/>
              <a:t>, I, ii, 140-141.</a:t>
            </a:r>
            <a:r>
              <a:rPr lang="en-GB" i="1" dirty="0" smtClean="0"/>
              <a:t> </a:t>
            </a:r>
            <a:endParaRPr lang="en-GB" sz="2800" dirty="0" smtClean="0"/>
          </a:p>
          <a:p>
            <a:endParaRPr lang="en-GB" dirty="0" smtClean="0"/>
          </a:p>
          <a:p>
            <a:endParaRPr lang="en-GB" dirty="0"/>
          </a:p>
        </p:txBody>
      </p:sp>
      <p:pic>
        <p:nvPicPr>
          <p:cNvPr id="4" name="Picture 3" descr="Plato 6.jpg"/>
          <p:cNvPicPr>
            <a:picLocks noChangeAspect="1"/>
          </p:cNvPicPr>
          <p:nvPr/>
        </p:nvPicPr>
        <p:blipFill>
          <a:blip r:embed="rId2" cstate="print"/>
          <a:srcRect/>
          <a:stretch>
            <a:fillRect/>
          </a:stretch>
        </p:blipFill>
        <p:spPr bwMode="auto">
          <a:xfrm>
            <a:off x="7236296" y="5512272"/>
            <a:ext cx="1907704" cy="1345728"/>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mtClean="0">
                <a:solidFill>
                  <a:srgbClr val="003399"/>
                </a:solidFill>
              </a:rPr>
              <a:t>Aristotle</a:t>
            </a:r>
            <a:endParaRPr lang="en-US" smtClean="0">
              <a:solidFill>
                <a:srgbClr val="003399"/>
              </a:solidFill>
            </a:endParaRPr>
          </a:p>
        </p:txBody>
      </p:sp>
      <p:pic>
        <p:nvPicPr>
          <p:cNvPr id="12291" name="Picture 4" descr="Aristotle"/>
          <p:cNvPicPr>
            <a:picLocks noGrp="1" noChangeAspect="1" noChangeArrowheads="1"/>
          </p:cNvPicPr>
          <p:nvPr>
            <p:ph sz="half" idx="2"/>
          </p:nvPr>
        </p:nvPicPr>
        <p:blipFill>
          <a:blip r:embed="rId2" cstate="print"/>
          <a:srcRect/>
          <a:stretch>
            <a:fillRect/>
          </a:stretch>
        </p:blipFill>
        <p:spPr>
          <a:xfrm>
            <a:off x="5173663" y="1576388"/>
            <a:ext cx="3055937" cy="3986212"/>
          </a:xfrm>
          <a:noFill/>
        </p:spPr>
      </p:pic>
      <p:sp>
        <p:nvSpPr>
          <p:cNvPr id="12292" name="Rectangle 5"/>
          <p:cNvSpPr>
            <a:spLocks noChangeArrowheads="1"/>
          </p:cNvSpPr>
          <p:nvPr/>
        </p:nvSpPr>
        <p:spPr bwMode="auto">
          <a:xfrm>
            <a:off x="533400" y="1930400"/>
            <a:ext cx="3810000" cy="3846513"/>
          </a:xfrm>
          <a:prstGeom prst="rect">
            <a:avLst/>
          </a:prstGeom>
          <a:noFill/>
          <a:ln w="9525">
            <a:noFill/>
            <a:miter lim="800000"/>
            <a:headEnd/>
            <a:tailEnd/>
          </a:ln>
        </p:spPr>
        <p:txBody>
          <a:bodyPr>
            <a:spAutoFit/>
          </a:bodyPr>
          <a:lstStyle/>
          <a:p>
            <a:pPr>
              <a:spcBef>
                <a:spcPct val="50000"/>
              </a:spcBef>
            </a:pPr>
            <a:r>
              <a:rPr lang="en-GB" sz="2800" dirty="0"/>
              <a:t>c. 384-323 BCE</a:t>
            </a:r>
          </a:p>
          <a:p>
            <a:pPr>
              <a:spcBef>
                <a:spcPct val="50000"/>
              </a:spcBef>
            </a:pPr>
            <a:r>
              <a:rPr lang="en-GB" sz="2400" dirty="0"/>
              <a:t>Student of Plato</a:t>
            </a:r>
          </a:p>
          <a:p>
            <a:pPr>
              <a:spcBef>
                <a:spcPct val="50000"/>
              </a:spcBef>
            </a:pPr>
            <a:r>
              <a:rPr lang="en-GB" sz="2400" dirty="0"/>
              <a:t>Tutor of Alexander the Great.</a:t>
            </a:r>
          </a:p>
          <a:p>
            <a:pPr>
              <a:spcBef>
                <a:spcPct val="50000"/>
              </a:spcBef>
            </a:pPr>
            <a:r>
              <a:rPr lang="en-GB" sz="2400" dirty="0"/>
              <a:t>Three levels of soul, like Plato, but embedded in nature, not transcendent.</a:t>
            </a:r>
          </a:p>
          <a:p>
            <a:pPr>
              <a:spcBef>
                <a:spcPct val="50000"/>
              </a:spcBef>
            </a:pPr>
            <a:r>
              <a:rPr lang="en-GB" sz="2400" dirty="0"/>
              <a:t>But : the ‘Active Intellect’</a:t>
            </a:r>
          </a:p>
        </p:txBody>
      </p:sp>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GB" smtClean="0"/>
              <a:t>Aristotle: soul as life force, coincident with body</a:t>
            </a:r>
          </a:p>
        </p:txBody>
      </p:sp>
      <p:sp>
        <p:nvSpPr>
          <p:cNvPr id="13315" name="Text Placeholder 2"/>
          <p:cNvSpPr>
            <a:spLocks noGrp="1"/>
          </p:cNvSpPr>
          <p:nvPr>
            <p:ph type="body" sz="half" idx="1"/>
          </p:nvPr>
        </p:nvSpPr>
        <p:spPr/>
        <p:txBody>
          <a:bodyPr/>
          <a:lstStyle/>
          <a:p>
            <a:r>
              <a:rPr lang="en-GB" sz="2400" smtClean="0"/>
              <a:t>‘Soul is substance in the sense of being the form of a natural body, which potentially has life. And substance in this sense is actuality. The soul, then, is the actuality of the kind of body we have described’.</a:t>
            </a:r>
          </a:p>
          <a:p>
            <a:r>
              <a:rPr lang="en-GB" sz="1600" smtClean="0"/>
              <a:t>Aristotle, </a:t>
            </a:r>
            <a:r>
              <a:rPr lang="en-GB" sz="1600" i="1" smtClean="0"/>
              <a:t>On the Soul</a:t>
            </a:r>
            <a:r>
              <a:rPr lang="en-GB" sz="1600" smtClean="0"/>
              <a:t>, trans. W.S.Hett, Cambridge Mass., London: Harvard University Press, 1936, II.1 (412a).</a:t>
            </a:r>
          </a:p>
          <a:p>
            <a:r>
              <a:rPr lang="en-GB" smtClean="0"/>
              <a:t> </a:t>
            </a:r>
          </a:p>
          <a:p>
            <a:endParaRPr lang="en-GB" smtClean="0"/>
          </a:p>
        </p:txBody>
      </p:sp>
      <p:sp>
        <p:nvSpPr>
          <p:cNvPr id="13316" name="Content Placeholder 3"/>
          <p:cNvSpPr>
            <a:spLocks noGrp="1"/>
          </p:cNvSpPr>
          <p:nvPr>
            <p:ph sz="half" idx="2"/>
          </p:nvPr>
        </p:nvSpPr>
        <p:spPr/>
        <p:txBody>
          <a:bodyPr/>
          <a:lstStyle/>
          <a:p>
            <a:r>
              <a:rPr lang="en-GB" smtClean="0"/>
              <a:t>‘The soul is the cause and first principle of the living body’</a:t>
            </a:r>
          </a:p>
          <a:p>
            <a:r>
              <a:rPr lang="en-GB" sz="2000" smtClean="0"/>
              <a:t>Aristotle, </a:t>
            </a:r>
            <a:r>
              <a:rPr lang="en-GB" sz="2000" i="1" smtClean="0"/>
              <a:t>On the Soul</a:t>
            </a:r>
            <a:r>
              <a:rPr lang="en-GB" sz="2000" smtClean="0"/>
              <a:t>, trans. W.S.Hett, Cambridge Mass., London: Harvard University Press, 1936, II.IV (415b).</a:t>
            </a:r>
          </a:p>
          <a:p>
            <a:endParaRPr lang="en-GB" smtClean="0"/>
          </a:p>
        </p:txBody>
      </p:sp>
      <p:pic>
        <p:nvPicPr>
          <p:cNvPr id="13317" name="Picture 4" descr="Aristotle"/>
          <p:cNvPicPr>
            <a:picLocks noChangeAspect="1" noChangeArrowheads="1"/>
          </p:cNvPicPr>
          <p:nvPr/>
        </p:nvPicPr>
        <p:blipFill>
          <a:blip r:embed="rId2" cstate="print"/>
          <a:srcRect/>
          <a:stretch>
            <a:fillRect/>
          </a:stretch>
        </p:blipFill>
        <p:spPr bwMode="auto">
          <a:xfrm>
            <a:off x="7786688" y="5286375"/>
            <a:ext cx="1041400" cy="1358900"/>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r>
              <a:rPr lang="en-GB" smtClean="0"/>
              <a:t>Aristotle and kinds of soul</a:t>
            </a:r>
            <a:br>
              <a:rPr lang="en-GB" smtClean="0"/>
            </a:br>
            <a:r>
              <a:rPr lang="en-GB" smtClean="0"/>
              <a:t>De Anima (On the Soul)</a:t>
            </a:r>
          </a:p>
        </p:txBody>
      </p:sp>
      <p:sp>
        <p:nvSpPr>
          <p:cNvPr id="14339" name="Text Placeholder 2"/>
          <p:cNvSpPr>
            <a:spLocks noGrp="1"/>
          </p:cNvSpPr>
          <p:nvPr>
            <p:ph type="body" sz="half" idx="1"/>
          </p:nvPr>
        </p:nvSpPr>
        <p:spPr/>
        <p:txBody>
          <a:bodyPr/>
          <a:lstStyle/>
          <a:p>
            <a:r>
              <a:rPr lang="en-GB" sz="1600" dirty="0" smtClean="0"/>
              <a:t>II.III 414a-b The faculties (or senses - II.IV.415b) of the soul are </a:t>
            </a:r>
          </a:p>
          <a:p>
            <a:r>
              <a:rPr lang="en-GB" sz="1600" dirty="0" smtClean="0"/>
              <a:t>a) </a:t>
            </a:r>
            <a:r>
              <a:rPr lang="en-GB" sz="1600" b="1" dirty="0" smtClean="0"/>
              <a:t>Nutritive</a:t>
            </a:r>
            <a:r>
              <a:rPr lang="en-GB" sz="1600" dirty="0" smtClean="0"/>
              <a:t> (possessed by plants, animals and people) (see also II.IV.416a-b)</a:t>
            </a:r>
          </a:p>
          <a:p>
            <a:r>
              <a:rPr lang="en-GB" sz="1600" dirty="0" smtClean="0"/>
              <a:t>b) </a:t>
            </a:r>
            <a:r>
              <a:rPr lang="en-GB" sz="1600" b="1" dirty="0" smtClean="0"/>
              <a:t>Sensation</a:t>
            </a:r>
            <a:r>
              <a:rPr lang="en-GB" sz="1600" dirty="0" smtClean="0"/>
              <a:t> (includes touch, which allows perception of flavour, includes pleasure (stimulates desire), pain), appetite (includes desire (includes hunger, thirst), inclination, wish) (animals), power of movement in space (possessed by animals, people) (see also II.V416b-417a). (Sensation is of particulars II.V.417b)</a:t>
            </a:r>
          </a:p>
          <a:p>
            <a:r>
              <a:rPr lang="en-GB" sz="1600" dirty="0" smtClean="0"/>
              <a:t>c) </a:t>
            </a:r>
            <a:r>
              <a:rPr lang="en-GB" sz="1600" b="1" dirty="0" smtClean="0"/>
              <a:t>Thinking,</a:t>
            </a:r>
            <a:r>
              <a:rPr lang="en-GB" sz="1600" dirty="0" smtClean="0"/>
              <a:t> intelligence (possessed by people). (Knowledge is of universals II.V.417b)</a:t>
            </a:r>
          </a:p>
          <a:p>
            <a:endParaRPr lang="en-GB" dirty="0" smtClean="0"/>
          </a:p>
        </p:txBody>
      </p:sp>
      <p:sp>
        <p:nvSpPr>
          <p:cNvPr id="14340" name="Content Placeholder 3"/>
          <p:cNvSpPr>
            <a:spLocks noGrp="1"/>
          </p:cNvSpPr>
          <p:nvPr>
            <p:ph sz="half" idx="2"/>
          </p:nvPr>
        </p:nvSpPr>
        <p:spPr/>
        <p:txBody>
          <a:bodyPr/>
          <a:lstStyle/>
          <a:p>
            <a:r>
              <a:rPr lang="en-GB" sz="1600" smtClean="0"/>
              <a:t>III.V.430a</a:t>
            </a:r>
          </a:p>
          <a:p>
            <a:r>
              <a:rPr lang="en-GB" sz="1600" smtClean="0"/>
              <a:t>Divides the </a:t>
            </a:r>
            <a:r>
              <a:rPr lang="en-GB" sz="1600" b="1" smtClean="0"/>
              <a:t>intellect/thinking soul</a:t>
            </a:r>
            <a:r>
              <a:rPr lang="en-GB" sz="1600" smtClean="0"/>
              <a:t> into two (NB this is one of his most important teachings for medieval astrology):</a:t>
            </a:r>
          </a:p>
          <a:p>
            <a:r>
              <a:rPr lang="en-GB" sz="1600" smtClean="0"/>
              <a:t>c1) </a:t>
            </a:r>
            <a:r>
              <a:rPr lang="en-GB" sz="1600" b="1" smtClean="0"/>
              <a:t>Passive</a:t>
            </a:r>
            <a:r>
              <a:rPr lang="en-GB" sz="1600" smtClean="0"/>
              <a:t>. ‘Becomes all things’, i.e. is undifferentiated potential.</a:t>
            </a:r>
          </a:p>
          <a:p>
            <a:r>
              <a:rPr lang="en-GB" sz="1600" smtClean="0"/>
              <a:t>c2) </a:t>
            </a:r>
            <a:r>
              <a:rPr lang="en-GB" sz="1600" b="1" smtClean="0"/>
              <a:t>Active</a:t>
            </a:r>
            <a:r>
              <a:rPr lang="en-GB" sz="1600" smtClean="0"/>
              <a:t> (This does not appear to be Aristotle’s term, but that of later commentators. See for example Aristotle, </a:t>
            </a:r>
            <a:r>
              <a:rPr lang="en-GB" sz="1600" i="1" smtClean="0"/>
              <a:t>De Anima</a:t>
            </a:r>
            <a:r>
              <a:rPr lang="en-GB" sz="1600" smtClean="0"/>
              <a:t>, trans. Hugh Lawson-Tancred, London: Penguin, 1986, p. 204. Aristotle calls it an ‘activity’): </a:t>
            </a:r>
            <a:r>
              <a:rPr lang="en-GB" sz="1600" b="1" smtClean="0"/>
              <a:t>separable, impassive, unmixed (i.e. exists by itself without mixing with other faculties) and </a:t>
            </a:r>
            <a:r>
              <a:rPr lang="en-GB" sz="1600" b="1" u="sng" smtClean="0"/>
              <a:t>immortal, everlasting </a:t>
            </a:r>
            <a:r>
              <a:rPr lang="en-GB" sz="1600" smtClean="0"/>
              <a:t>(see also I.IV.408b: ‘the mind is something more divine and is unaffected’,</a:t>
            </a:r>
          </a:p>
          <a:p>
            <a:endParaRPr lang="en-GB" smtClean="0"/>
          </a:p>
        </p:txBody>
      </p:sp>
      <p:pic>
        <p:nvPicPr>
          <p:cNvPr id="14341" name="Picture 4" descr="Aristotle"/>
          <p:cNvPicPr>
            <a:picLocks noChangeAspect="1" noChangeArrowheads="1"/>
          </p:cNvPicPr>
          <p:nvPr/>
        </p:nvPicPr>
        <p:blipFill>
          <a:blip r:embed="rId2" cstate="print"/>
          <a:srcRect/>
          <a:stretch>
            <a:fillRect/>
          </a:stretch>
        </p:blipFill>
        <p:spPr bwMode="auto">
          <a:xfrm>
            <a:off x="7786688" y="214313"/>
            <a:ext cx="1041400" cy="1358900"/>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smtClean="0"/>
              <a:t>Aristotle and Psychology</a:t>
            </a:r>
          </a:p>
        </p:txBody>
      </p:sp>
      <p:sp>
        <p:nvSpPr>
          <p:cNvPr id="15363" name="Text Placeholder 2"/>
          <p:cNvSpPr>
            <a:spLocks noGrp="1"/>
          </p:cNvSpPr>
          <p:nvPr>
            <p:ph type="body" sz="half" idx="1"/>
          </p:nvPr>
        </p:nvSpPr>
        <p:spPr/>
        <p:txBody>
          <a:bodyPr>
            <a:normAutofit/>
          </a:bodyPr>
          <a:lstStyle/>
          <a:p>
            <a:pPr marL="365125" indent="-255588">
              <a:buFont typeface="Wingdings 3" pitchFamily="18" charset="2"/>
              <a:buChar char=""/>
            </a:pPr>
            <a:r>
              <a:rPr lang="en-GB" sz="2800" smtClean="0"/>
              <a:t>Hugh Lawson-Tancred spotted the potential importance of Aristotle’s theories for modern psychology when he asked of Aristotle’s intentions: </a:t>
            </a:r>
            <a:endParaRPr lang="en-US" sz="2800" smtClean="0"/>
          </a:p>
          <a:p>
            <a:pPr marL="365125" indent="-255588">
              <a:buFont typeface="Wingdings 3" pitchFamily="18" charset="2"/>
              <a:buChar char=""/>
            </a:pPr>
            <a:r>
              <a:rPr lang="en-GB" smtClean="0"/>
              <a:t> </a:t>
            </a:r>
            <a:endParaRPr lang="en-US" smtClean="0"/>
          </a:p>
          <a:p>
            <a:pPr marL="365125" indent="-255588">
              <a:buFont typeface="Wingdings 3" pitchFamily="18" charset="2"/>
              <a:buChar char=""/>
            </a:pPr>
            <a:endParaRPr lang="en-US" smtClean="0"/>
          </a:p>
        </p:txBody>
      </p:sp>
      <p:sp>
        <p:nvSpPr>
          <p:cNvPr id="15364" name="Content Placeholder 3"/>
          <p:cNvSpPr>
            <a:spLocks noGrp="1"/>
          </p:cNvSpPr>
          <p:nvPr>
            <p:ph sz="half" idx="2"/>
          </p:nvPr>
        </p:nvSpPr>
        <p:spPr/>
        <p:txBody>
          <a:bodyPr>
            <a:normAutofit lnSpcReduction="10000"/>
          </a:bodyPr>
          <a:lstStyle/>
          <a:p>
            <a:r>
              <a:rPr lang="en-GB" smtClean="0"/>
              <a:t>‘is he not directly anticipating the Physicalist theories so dominant in contemporary philosophy of psychology?’ </a:t>
            </a:r>
          </a:p>
          <a:p>
            <a:endParaRPr lang="en-GB" sz="2000" smtClean="0"/>
          </a:p>
          <a:p>
            <a:r>
              <a:rPr lang="en-GB" sz="2000" smtClean="0"/>
              <a:t>Hugh Lawson-Tancred, ‘Introduction’, 37.</a:t>
            </a:r>
            <a:endParaRPr lang="en-US" sz="2000" smtClean="0"/>
          </a:p>
        </p:txBody>
      </p:sp>
      <p:pic>
        <p:nvPicPr>
          <p:cNvPr id="15365" name="Picture 4" descr="Aristotle"/>
          <p:cNvPicPr>
            <a:picLocks noChangeAspect="1" noChangeArrowheads="1"/>
          </p:cNvPicPr>
          <p:nvPr/>
        </p:nvPicPr>
        <p:blipFill>
          <a:blip r:embed="rId2" cstate="print"/>
          <a:srcRect/>
          <a:stretch>
            <a:fillRect/>
          </a:stretch>
        </p:blipFill>
        <p:spPr bwMode="auto">
          <a:xfrm>
            <a:off x="357188" y="5286375"/>
            <a:ext cx="1041400" cy="135890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3399"/>
                </a:solidFill>
              </a:rPr>
              <a:t>Stoic Model of the Soul</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latin typeface="Lucida Sans Unicode" pitchFamily="34" charset="0"/>
                <a:cs typeface="Lucida Sans Unicode" pitchFamily="34" charset="0"/>
              </a:rPr>
              <a:t>Zeno of </a:t>
            </a:r>
            <a:r>
              <a:rPr lang="en-GB" dirty="0" err="1" smtClean="0">
                <a:latin typeface="Lucida Sans Unicode" pitchFamily="34" charset="0"/>
                <a:cs typeface="Lucida Sans Unicode" pitchFamily="34" charset="0"/>
              </a:rPr>
              <a:t>Citium</a:t>
            </a:r>
            <a:r>
              <a:rPr lang="en-GB" dirty="0" smtClean="0">
                <a:latin typeface="Lucida Sans Unicode" pitchFamily="34" charset="0"/>
                <a:cs typeface="Lucida Sans Unicode" pitchFamily="34" charset="0"/>
              </a:rPr>
              <a:t> c. 334 – c. 262 </a:t>
            </a:r>
          </a:p>
          <a:p>
            <a:r>
              <a:rPr lang="en-GB" dirty="0" smtClean="0">
                <a:latin typeface="Lucida Sans Unicode" pitchFamily="34" charset="0"/>
                <a:cs typeface="Lucida Sans Unicode" pitchFamily="34" charset="0"/>
              </a:rPr>
              <a:t>BCE</a:t>
            </a:r>
          </a:p>
          <a:p>
            <a:r>
              <a:rPr lang="en-GB" dirty="0" smtClean="0">
                <a:latin typeface="Lucida Sans Unicode" pitchFamily="34" charset="0"/>
                <a:cs typeface="Lucida Sans Unicode" pitchFamily="34" charset="0"/>
              </a:rPr>
              <a:t>Everything in the universe interdependent.</a:t>
            </a:r>
          </a:p>
          <a:p>
            <a:r>
              <a:rPr lang="en-GB" dirty="0" smtClean="0">
                <a:latin typeface="Lucida Sans Unicode" pitchFamily="34" charset="0"/>
                <a:cs typeface="Lucida Sans Unicode" pitchFamily="34" charset="0"/>
              </a:rPr>
              <a:t>Therefore soul, God, stars, nature – and all things that are part of nature – are inter-related.</a:t>
            </a:r>
          </a:p>
          <a:p>
            <a:r>
              <a:rPr lang="en-GB" dirty="0" smtClean="0">
                <a:latin typeface="Lucida Sans Unicode" pitchFamily="34" charset="0"/>
                <a:cs typeface="Lucida Sans Unicode" pitchFamily="34" charset="0"/>
              </a:rPr>
              <a:t>Soul = </a:t>
            </a:r>
            <a:r>
              <a:rPr lang="en-GB" dirty="0" err="1" smtClean="0">
                <a:latin typeface="Lucida Sans Unicode" pitchFamily="34" charset="0"/>
                <a:cs typeface="Lucida Sans Unicode" pitchFamily="34" charset="0"/>
              </a:rPr>
              <a:t>pneuma</a:t>
            </a:r>
            <a:r>
              <a:rPr lang="en-GB" dirty="0" smtClean="0">
                <a:latin typeface="Lucida Sans Unicode" pitchFamily="34" charset="0"/>
                <a:cs typeface="Lucida Sans Unicode" pitchFamily="34" charset="0"/>
              </a:rPr>
              <a:t> = breath = the life-force which allows movement and thought.</a:t>
            </a:r>
          </a:p>
          <a:p>
            <a:endParaRPr lang="en-US" dirty="0" smtClean="0"/>
          </a:p>
          <a:p>
            <a:endParaRPr lang="en-GB" dirty="0" smtClean="0">
              <a:latin typeface="Lucida Sans Unicode" pitchFamily="34" charset="0"/>
              <a:cs typeface="Lucida Sans Unicode" pitchFamily="34" charset="0"/>
            </a:endParaRPr>
          </a:p>
          <a:p>
            <a:endParaRPr lang="en-GB" dirty="0"/>
          </a:p>
        </p:txBody>
      </p:sp>
      <p:pic>
        <p:nvPicPr>
          <p:cNvPr id="6" name="Picture 6" descr="Zeno"/>
          <p:cNvPicPr>
            <a:picLocks noChangeAspect="1" noChangeArrowheads="1"/>
          </p:cNvPicPr>
          <p:nvPr/>
        </p:nvPicPr>
        <p:blipFill>
          <a:blip r:embed="rId2" cstate="print"/>
          <a:srcRect/>
          <a:stretch>
            <a:fillRect/>
          </a:stretch>
        </p:blipFill>
        <p:spPr>
          <a:xfrm>
            <a:off x="6372200" y="2204864"/>
            <a:ext cx="904875" cy="1257300"/>
          </a:xfrm>
          <a:prstGeom prst="rect">
            <a:avLst/>
          </a:prstGeom>
          <a:noFill/>
        </p:spPr>
      </p:pic>
      <p:pic>
        <p:nvPicPr>
          <p:cNvPr id="7" name="Picture 7" descr="Zeno 2"/>
          <p:cNvPicPr>
            <a:picLocks noChangeAspect="1" noChangeArrowheads="1"/>
          </p:cNvPicPr>
          <p:nvPr/>
        </p:nvPicPr>
        <p:blipFill>
          <a:blip r:embed="rId3" cstate="print"/>
          <a:srcRect/>
          <a:stretch>
            <a:fillRect/>
          </a:stretch>
        </p:blipFill>
        <p:spPr>
          <a:xfrm>
            <a:off x="7413625" y="764704"/>
            <a:ext cx="1730375" cy="2513012"/>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smtClean="0"/>
              <a:t/>
            </a:r>
            <a:br>
              <a:rPr lang="en-GB" b="1" dirty="0" smtClean="0"/>
            </a:br>
            <a:r>
              <a:rPr lang="en-GB" b="1" dirty="0" smtClean="0"/>
              <a:t>The Stoic Soul is</a:t>
            </a:r>
            <a:r>
              <a:rPr lang="en-GB" dirty="0" smtClean="0"/>
              <a:t/>
            </a:r>
            <a:br>
              <a:rPr lang="en-GB" dirty="0" smtClean="0"/>
            </a:br>
            <a:endParaRPr lang="en-GB" dirty="0"/>
          </a:p>
        </p:txBody>
      </p:sp>
      <p:sp>
        <p:nvSpPr>
          <p:cNvPr id="3" name="Text Placeholder 2"/>
          <p:cNvSpPr>
            <a:spLocks noGrp="1"/>
          </p:cNvSpPr>
          <p:nvPr>
            <p:ph idx="1"/>
          </p:nvPr>
        </p:nvSpPr>
        <p:spPr/>
        <p:txBody>
          <a:bodyPr>
            <a:normAutofit fontScale="92500" lnSpcReduction="10000"/>
          </a:bodyPr>
          <a:lstStyle/>
          <a:p>
            <a:r>
              <a:rPr lang="en-GB" b="1" dirty="0" smtClean="0"/>
              <a:t>The Soul</a:t>
            </a:r>
            <a:endParaRPr lang="en-GB" dirty="0" smtClean="0"/>
          </a:p>
          <a:p>
            <a:r>
              <a:rPr lang="en-GB" dirty="0" smtClean="0"/>
              <a:t>‘A nature capable of perception’.</a:t>
            </a:r>
          </a:p>
          <a:p>
            <a:r>
              <a:rPr lang="en-GB" dirty="0" smtClean="0"/>
              <a:t>‘the breath of life, congenital with us’.</a:t>
            </a:r>
          </a:p>
          <a:p>
            <a:r>
              <a:rPr lang="en-GB" dirty="0" smtClean="0"/>
              <a:t>A body</a:t>
            </a:r>
          </a:p>
          <a:p>
            <a:r>
              <a:rPr lang="en-GB" dirty="0" smtClean="0"/>
              <a:t>A warm breath</a:t>
            </a:r>
          </a:p>
          <a:p>
            <a:r>
              <a:rPr lang="en-GB" dirty="0" smtClean="0"/>
              <a:t>It animates us and enables us to move</a:t>
            </a:r>
          </a:p>
          <a:p>
            <a:r>
              <a:rPr lang="en-GB" dirty="0" smtClean="0"/>
              <a:t>Diogenes </a:t>
            </a:r>
            <a:r>
              <a:rPr lang="en-GB" dirty="0" err="1" smtClean="0"/>
              <a:t>Laertius</a:t>
            </a:r>
            <a:r>
              <a:rPr lang="en-GB" dirty="0" smtClean="0"/>
              <a:t>’ biography of ‘Zeno’ in </a:t>
            </a:r>
            <a:r>
              <a:rPr lang="en-GB" i="1" dirty="0" smtClean="0"/>
              <a:t>Lives of Eminent Philosophers</a:t>
            </a:r>
            <a:r>
              <a:rPr lang="en-GB" dirty="0" smtClean="0"/>
              <a:t>, trans R.D. Hicks, London: William Heinemann,  1925, vol. 2,</a:t>
            </a:r>
            <a:r>
              <a:rPr lang="en-US" dirty="0" smtClean="0"/>
              <a:t> VII 156-7</a:t>
            </a:r>
            <a:endParaRPr lang="en-GB" dirty="0" smtClean="0"/>
          </a:p>
          <a:p>
            <a:endParaRPr lang="en-GB" dirty="0"/>
          </a:p>
        </p:txBody>
      </p:sp>
      <p:pic>
        <p:nvPicPr>
          <p:cNvPr id="6" name="Picture 6" descr="Zeno"/>
          <p:cNvPicPr>
            <a:picLocks noChangeAspect="1" noChangeArrowheads="1"/>
          </p:cNvPicPr>
          <p:nvPr/>
        </p:nvPicPr>
        <p:blipFill>
          <a:blip r:embed="rId2" cstate="print"/>
          <a:srcRect/>
          <a:stretch>
            <a:fillRect/>
          </a:stretch>
        </p:blipFill>
        <p:spPr>
          <a:xfrm>
            <a:off x="7092280" y="1548454"/>
            <a:ext cx="1480939" cy="2057726"/>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Stoic Soul</a:t>
            </a:r>
            <a:endParaRPr lang="en-GB" dirty="0"/>
          </a:p>
        </p:txBody>
      </p:sp>
      <p:sp>
        <p:nvSpPr>
          <p:cNvPr id="3" name="Content Placeholder 2"/>
          <p:cNvSpPr>
            <a:spLocks noGrp="1"/>
          </p:cNvSpPr>
          <p:nvPr>
            <p:ph idx="1"/>
          </p:nvPr>
        </p:nvSpPr>
        <p:spPr/>
        <p:txBody>
          <a:bodyPr/>
          <a:lstStyle/>
          <a:p>
            <a:r>
              <a:rPr lang="en-GB" sz="1800" dirty="0" smtClean="0"/>
              <a:t>‘A nature capable of perception…the breath of life, congenital with us’; A body; A warm breath </a:t>
            </a:r>
            <a:r>
              <a:rPr lang="en-GB" sz="1800" b="1" dirty="0" smtClean="0"/>
              <a:t>(</a:t>
            </a:r>
            <a:r>
              <a:rPr lang="en-GB" sz="1800" b="1" dirty="0" err="1" smtClean="0"/>
              <a:t>pneuma</a:t>
            </a:r>
            <a:r>
              <a:rPr lang="en-GB" sz="1800" b="1" dirty="0" smtClean="0"/>
              <a:t>); </a:t>
            </a:r>
            <a:r>
              <a:rPr lang="en-GB" sz="1800" dirty="0" smtClean="0"/>
              <a:t>It animates us and enables us to move</a:t>
            </a:r>
          </a:p>
          <a:p>
            <a:endParaRPr lang="en-GB" sz="1800" b="1" dirty="0" smtClean="0"/>
          </a:p>
          <a:p>
            <a:r>
              <a:rPr lang="en-GB" sz="1800" b="1" dirty="0" smtClean="0"/>
              <a:t>Soul divided into eight</a:t>
            </a:r>
          </a:p>
          <a:p>
            <a:r>
              <a:rPr lang="en-GB" sz="1800" dirty="0" smtClean="0"/>
              <a:t>1-5: the five senses; 6.generative power; 7.speech; 8.reasoning</a:t>
            </a:r>
          </a:p>
          <a:p>
            <a:endParaRPr lang="en-GB" sz="1800" b="1" dirty="0" smtClean="0"/>
          </a:p>
          <a:p>
            <a:r>
              <a:rPr lang="en-GB" sz="1800" b="1" dirty="0" smtClean="0"/>
              <a:t>Soul of the Universe </a:t>
            </a:r>
            <a:r>
              <a:rPr lang="en-GB" sz="1800" dirty="0" smtClean="0"/>
              <a:t>Is indestructible</a:t>
            </a:r>
          </a:p>
          <a:p>
            <a:endParaRPr lang="en-GB" sz="1800" b="1" dirty="0" smtClean="0"/>
          </a:p>
          <a:p>
            <a:r>
              <a:rPr lang="en-GB" sz="1800" b="1" dirty="0" smtClean="0"/>
              <a:t>Individual soul</a:t>
            </a:r>
            <a:r>
              <a:rPr lang="en-GB" sz="1800" dirty="0" smtClean="0"/>
              <a:t> Is a part of the soul of the universe; </a:t>
            </a:r>
            <a:r>
              <a:rPr lang="en-GB" sz="1800" b="1" dirty="0" smtClean="0"/>
              <a:t>survives death</a:t>
            </a:r>
            <a:r>
              <a:rPr lang="en-GB" sz="1800" dirty="0" smtClean="0"/>
              <a:t>, although is perishable (</a:t>
            </a:r>
            <a:r>
              <a:rPr lang="en-GB" sz="1800" dirty="0" err="1" smtClean="0"/>
              <a:t>Chrysippus</a:t>
            </a:r>
            <a:r>
              <a:rPr lang="en-GB" sz="1800" dirty="0" smtClean="0"/>
              <a:t> says continues to exist until the general conflagration, </a:t>
            </a:r>
            <a:r>
              <a:rPr lang="en-GB" sz="1800" dirty="0" err="1" smtClean="0"/>
              <a:t>Chrysippus</a:t>
            </a:r>
            <a:r>
              <a:rPr lang="en-GB" sz="1800" dirty="0" smtClean="0"/>
              <a:t> says only souls of wise do so</a:t>
            </a:r>
          </a:p>
          <a:p>
            <a:r>
              <a:rPr lang="en-GB" sz="1800" dirty="0" smtClean="0"/>
              <a:t> </a:t>
            </a:r>
          </a:p>
          <a:p>
            <a:r>
              <a:rPr lang="en-GB" sz="1800" dirty="0" smtClean="0"/>
              <a:t>Diogenes </a:t>
            </a:r>
            <a:r>
              <a:rPr lang="en-GB" sz="1800" dirty="0" err="1" smtClean="0"/>
              <a:t>Laertius</a:t>
            </a:r>
            <a:r>
              <a:rPr lang="en-GB" sz="1800" dirty="0" smtClean="0"/>
              <a:t>’ biography of ‘Zeno’ in </a:t>
            </a:r>
            <a:r>
              <a:rPr lang="en-GB" sz="1800" i="1" dirty="0" smtClean="0"/>
              <a:t>Lives of Eminent Philosophers</a:t>
            </a:r>
            <a:r>
              <a:rPr lang="en-GB" sz="1800" dirty="0" smtClean="0"/>
              <a:t>, trans R.D. Hicks, London: William Heinemann,  1925, vol. 2, pp. 110-263 (</a:t>
            </a:r>
            <a:r>
              <a:rPr lang="en-US" sz="1800" dirty="0" smtClean="0"/>
              <a:t>156-7)</a:t>
            </a:r>
            <a:endParaRPr lang="en-GB" sz="1800" dirty="0" smtClean="0"/>
          </a:p>
          <a:p>
            <a:endParaRPr lang="en-GB" dirty="0"/>
          </a:p>
        </p:txBody>
      </p:sp>
      <p:pic>
        <p:nvPicPr>
          <p:cNvPr id="4" name="Picture 3" descr="Diogenes Laertius.jpeg"/>
          <p:cNvPicPr>
            <a:picLocks noChangeAspect="1"/>
          </p:cNvPicPr>
          <p:nvPr/>
        </p:nvPicPr>
        <p:blipFill>
          <a:blip r:embed="rId2" cstate="print"/>
          <a:stretch>
            <a:fillRect/>
          </a:stretch>
        </p:blipFill>
        <p:spPr>
          <a:xfrm>
            <a:off x="8166720" y="0"/>
            <a:ext cx="977280" cy="162880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5"/>
          <p:cNvSpPr>
            <a:spLocks noGrp="1"/>
          </p:cNvSpPr>
          <p:nvPr>
            <p:ph idx="1"/>
          </p:nvPr>
        </p:nvSpPr>
        <p:spPr/>
        <p:txBody>
          <a:bodyPr>
            <a:normAutofit fontScale="85000" lnSpcReduction="10000"/>
          </a:bodyPr>
          <a:lstStyle/>
          <a:p>
            <a:r>
              <a:rPr lang="en-GB" b="1" dirty="0" smtClean="0"/>
              <a:t>To generalise:</a:t>
            </a:r>
          </a:p>
          <a:p>
            <a:r>
              <a:rPr lang="en-GB" dirty="0" smtClean="0"/>
              <a:t>Plato: soul animates the cosmos. Matter is made of soul. Soul is both in matter and transcendent</a:t>
            </a:r>
          </a:p>
          <a:p>
            <a:r>
              <a:rPr lang="en-GB" dirty="0" smtClean="0"/>
              <a:t>Aristotle: soul animates matter. Most soul dies with matter. Only one part, the active intellect  survives death</a:t>
            </a:r>
          </a:p>
          <a:p>
            <a:r>
              <a:rPr lang="en-GB" dirty="0" smtClean="0"/>
              <a:t>Zeno/Stoics: soul animates matter. Soul is not transcendent and dies either with the body or later, at the conflagration at the end of the world.</a:t>
            </a:r>
          </a:p>
          <a:p>
            <a:r>
              <a:rPr lang="en-GB" i="1" dirty="0" smtClean="0"/>
              <a:t>The soul can be completely embodied or partly embodied and partly non-embodied/ transcendent.</a:t>
            </a:r>
          </a:p>
          <a:p>
            <a:endParaRPr lang="en-US" i="1" dirty="0" smtClean="0"/>
          </a:p>
        </p:txBody>
      </p:sp>
      <p:sp>
        <p:nvSpPr>
          <p:cNvPr id="35842" name="Title 4"/>
          <p:cNvSpPr>
            <a:spLocks noGrp="1"/>
          </p:cNvSpPr>
          <p:nvPr>
            <p:ph type="title"/>
          </p:nvPr>
        </p:nvSpPr>
        <p:spPr/>
        <p:txBody>
          <a:bodyPr>
            <a:normAutofit fontScale="90000"/>
          </a:bodyPr>
          <a:lstStyle/>
          <a:p>
            <a:pPr fontAlgn="auto">
              <a:spcAft>
                <a:spcPts val="0"/>
              </a:spcAft>
              <a:defRPr/>
            </a:pPr>
            <a:r>
              <a:rPr lang="en-GB" dirty="0" smtClean="0"/>
              <a:t>Soul: The Classical Theories Summarised</a:t>
            </a:r>
            <a:endParaRPr lang="en-US" dirty="0" smtClean="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a:xfrm>
            <a:off x="357188" y="1428750"/>
            <a:ext cx="8229600" cy="4525963"/>
          </a:xfrm>
        </p:spPr>
        <p:txBody>
          <a:bodyPr>
            <a:normAutofit lnSpcReduction="10000"/>
          </a:bodyPr>
          <a:lstStyle/>
          <a:p>
            <a:r>
              <a:rPr lang="en-GB" sz="1800" dirty="0" smtClean="0"/>
              <a:t>The application of the classical theories of soul to astrology occurs in the </a:t>
            </a:r>
            <a:r>
              <a:rPr lang="en-GB" sz="1800" b="1" i="1" dirty="0" smtClean="0"/>
              <a:t>Corpus </a:t>
            </a:r>
            <a:r>
              <a:rPr lang="en-GB" sz="1800" b="1" i="1" dirty="0" err="1" smtClean="0"/>
              <a:t>Hermeticum</a:t>
            </a:r>
            <a:r>
              <a:rPr lang="en-GB" sz="1800" b="1" dirty="0" smtClean="0"/>
              <a:t>, written in Egypt in Greek in the last centuries BCE.</a:t>
            </a:r>
          </a:p>
          <a:p>
            <a:endParaRPr lang="en-GB" sz="1800" dirty="0" smtClean="0"/>
          </a:p>
          <a:p>
            <a:r>
              <a:rPr lang="en-GB" sz="1800" dirty="0" smtClean="0"/>
              <a:t>Malicious daemons affect the irrational (emotional and animal) souls adversely, as the planets move, but specifically not the rational soul.</a:t>
            </a:r>
          </a:p>
          <a:p>
            <a:r>
              <a:rPr lang="en-GB" sz="1800" dirty="0" smtClean="0"/>
              <a:t> </a:t>
            </a:r>
            <a:r>
              <a:rPr lang="en-GB" sz="1600" i="1" dirty="0" smtClean="0"/>
              <a:t>‘But the rational part of the soul remains free from the dominion of the daemons, and fit to receive God in itself. If then the rational part of a man's soul is illumined by a ray of light from God, for that [in] man the working of the daemons is brought to nought; for no daemon and no god has power against a single ray of the light of God’</a:t>
            </a:r>
            <a:r>
              <a:rPr lang="en-GB" sz="1600" b="1" i="1" dirty="0" smtClean="0"/>
              <a:t>.</a:t>
            </a:r>
            <a:endParaRPr lang="en-GB" sz="1600" i="1" dirty="0" smtClean="0"/>
          </a:p>
          <a:p>
            <a:endParaRPr lang="en-GB" sz="1600" i="1" dirty="0" smtClean="0"/>
          </a:p>
          <a:p>
            <a:r>
              <a:rPr lang="en-US" sz="1600" dirty="0" err="1" smtClean="0"/>
              <a:t>Libellus</a:t>
            </a:r>
            <a:r>
              <a:rPr lang="en-US" sz="1600" dirty="0" smtClean="0"/>
              <a:t> XVI. 15-16 in Scott, </a:t>
            </a:r>
            <a:r>
              <a:rPr lang="en-US" sz="1600" i="1" dirty="0" err="1" smtClean="0"/>
              <a:t>Hermetica</a:t>
            </a:r>
            <a:r>
              <a:rPr lang="en-US" sz="1600" dirty="0" smtClean="0"/>
              <a:t>, p. 271. </a:t>
            </a:r>
          </a:p>
          <a:p>
            <a:endParaRPr lang="en-US" sz="1600" dirty="0" smtClean="0"/>
          </a:p>
          <a:p>
            <a:r>
              <a:rPr lang="en-GB" sz="1600" dirty="0" smtClean="0"/>
              <a:t>As the soul ascends to heaven it passes through the planetary spheres and, at each one, abandons the qualities of that planet.</a:t>
            </a:r>
          </a:p>
          <a:p>
            <a:r>
              <a:rPr lang="en-GB" sz="1600" dirty="0" smtClean="0"/>
              <a:t>In the western esoteric and magical tradition the ascent can happen in the psyche during life – as in </a:t>
            </a:r>
            <a:r>
              <a:rPr lang="en-GB" sz="1600" b="1" dirty="0" err="1" smtClean="0"/>
              <a:t>Kabbalah</a:t>
            </a:r>
            <a:r>
              <a:rPr lang="en-GB" sz="1600" dirty="0" smtClean="0"/>
              <a:t>.</a:t>
            </a:r>
          </a:p>
          <a:p>
            <a:endParaRPr lang="en-GB" sz="1600" i="1" dirty="0" smtClean="0"/>
          </a:p>
        </p:txBody>
      </p:sp>
      <p:sp>
        <p:nvSpPr>
          <p:cNvPr id="3" name="Title 2"/>
          <p:cNvSpPr>
            <a:spLocks noGrp="1"/>
          </p:cNvSpPr>
          <p:nvPr>
            <p:ph type="title"/>
          </p:nvPr>
        </p:nvSpPr>
        <p:spPr/>
        <p:txBody>
          <a:bodyPr>
            <a:normAutofit fontScale="90000"/>
          </a:bodyPr>
          <a:lstStyle/>
          <a:p>
            <a:pPr>
              <a:defRPr/>
            </a:pPr>
            <a:r>
              <a:rPr lang="en-GB" sz="4400" dirty="0" smtClean="0">
                <a:solidFill>
                  <a:srgbClr val="003399"/>
                </a:solidFill>
              </a:rPr>
              <a:t/>
            </a:r>
            <a:br>
              <a:rPr lang="en-GB" sz="4400" dirty="0" smtClean="0">
                <a:solidFill>
                  <a:srgbClr val="003399"/>
                </a:solidFill>
              </a:rPr>
            </a:br>
            <a:r>
              <a:rPr lang="en-GB" sz="4400" dirty="0" smtClean="0">
                <a:solidFill>
                  <a:srgbClr val="003399"/>
                </a:solidFill>
              </a:rPr>
              <a:t>The soul separates from the body</a:t>
            </a:r>
            <a:br>
              <a:rPr lang="en-GB" sz="4400" dirty="0" smtClean="0">
                <a:solidFill>
                  <a:srgbClr val="003399"/>
                </a:solidFill>
              </a:rPr>
            </a:br>
            <a:endParaRPr lang="en-GB" dirty="0"/>
          </a:p>
        </p:txBody>
      </p:sp>
      <p:pic>
        <p:nvPicPr>
          <p:cNvPr id="27652" name="Picture 3" descr="Hermes Trismegistus.jpg"/>
          <p:cNvPicPr>
            <a:picLocks noChangeAspect="1"/>
          </p:cNvPicPr>
          <p:nvPr/>
        </p:nvPicPr>
        <p:blipFill>
          <a:blip r:embed="rId2" cstate="print"/>
          <a:srcRect/>
          <a:stretch>
            <a:fillRect/>
          </a:stretch>
        </p:blipFill>
        <p:spPr bwMode="auto">
          <a:xfrm>
            <a:off x="7800975" y="5534025"/>
            <a:ext cx="1343025" cy="1323975"/>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fontAlgn="auto" hangingPunct="1">
              <a:spcAft>
                <a:spcPts val="0"/>
              </a:spcAft>
              <a:defRPr/>
            </a:pPr>
            <a:r>
              <a:rPr lang="en-GB" smtClean="0">
                <a:solidFill>
                  <a:srgbClr val="003399"/>
                </a:solidFill>
              </a:rPr>
              <a:t>Hermetic Self-awareness</a:t>
            </a:r>
            <a:endParaRPr lang="en-US" smtClean="0">
              <a:solidFill>
                <a:srgbClr val="003399"/>
              </a:solidFill>
            </a:endParaRPr>
          </a:p>
        </p:txBody>
      </p:sp>
      <p:sp>
        <p:nvSpPr>
          <p:cNvPr id="29699" name="Rectangle 4"/>
          <p:cNvSpPr>
            <a:spLocks noChangeArrowheads="1"/>
          </p:cNvSpPr>
          <p:nvPr/>
        </p:nvSpPr>
        <p:spPr bwMode="auto">
          <a:xfrm>
            <a:off x="914400" y="1447800"/>
            <a:ext cx="7620000" cy="5062538"/>
          </a:xfrm>
          <a:prstGeom prst="rect">
            <a:avLst/>
          </a:prstGeom>
          <a:noFill/>
          <a:ln w="9525">
            <a:noFill/>
            <a:miter lim="800000"/>
            <a:headEnd/>
            <a:tailEnd/>
          </a:ln>
        </p:spPr>
        <p:txBody>
          <a:bodyPr>
            <a:spAutoFit/>
          </a:bodyPr>
          <a:lstStyle/>
          <a:p>
            <a:pPr>
              <a:lnSpc>
                <a:spcPct val="90000"/>
              </a:lnSpc>
              <a:spcBef>
                <a:spcPct val="50000"/>
              </a:spcBef>
            </a:pPr>
            <a:r>
              <a:rPr lang="en-GB" sz="2400" dirty="0" err="1"/>
              <a:t>Poimandres</a:t>
            </a:r>
            <a:r>
              <a:rPr lang="en-GB" sz="2400" dirty="0"/>
              <a:t> continued, giving Hermes a set of instructions for salvation: look 'at what you yourself have in you;’ he ordered, ‘for in you too, the word is son, and the mind is father of the word…Now fix your thought upon the Light…and learn to know it.</a:t>
            </a:r>
            <a:r>
              <a:rPr lang="en-GB" sz="1600" dirty="0">
                <a:hlinkClick r:id="" action="ppaction://noaction"/>
              </a:rPr>
              <a:t>[1]</a:t>
            </a:r>
            <a:r>
              <a:rPr lang="en-GB" sz="1600" dirty="0"/>
              <a:t> </a:t>
            </a:r>
          </a:p>
          <a:p>
            <a:pPr>
              <a:lnSpc>
                <a:spcPct val="90000"/>
              </a:lnSpc>
              <a:spcBef>
                <a:spcPct val="50000"/>
              </a:spcBef>
            </a:pPr>
            <a:endParaRPr lang="en-GB" sz="2400" dirty="0"/>
          </a:p>
          <a:p>
            <a:pPr>
              <a:lnSpc>
                <a:spcPct val="90000"/>
              </a:lnSpc>
              <a:spcBef>
                <a:spcPct val="50000"/>
              </a:spcBef>
            </a:pPr>
            <a:r>
              <a:rPr lang="en-GB" sz="2400" dirty="0"/>
              <a:t>We are reminded of the Pharaoh’s journey to the Sun as the archetypal origin of literal ‘enlightenment’. 'He who has recognised himself', that is, acknowledged the divinity within, then 'enters into the Good'.</a:t>
            </a:r>
            <a:r>
              <a:rPr lang="en-GB" sz="1600" dirty="0">
                <a:hlinkClick r:id="" action="ppaction://noaction"/>
              </a:rPr>
              <a:t>[2]</a:t>
            </a:r>
            <a:r>
              <a:rPr lang="en-GB" sz="1600" dirty="0"/>
              <a:t> </a:t>
            </a:r>
            <a:r>
              <a:rPr lang="en-US" dirty="0"/>
              <a:t/>
            </a:r>
            <a:br>
              <a:rPr lang="en-US" dirty="0"/>
            </a:br>
            <a:endParaRPr lang="en-US" dirty="0"/>
          </a:p>
          <a:p>
            <a:pPr>
              <a:lnSpc>
                <a:spcPct val="90000"/>
              </a:lnSpc>
              <a:spcBef>
                <a:spcPct val="50000"/>
              </a:spcBef>
            </a:pPr>
            <a:endParaRPr lang="en-US" dirty="0"/>
          </a:p>
          <a:p>
            <a:pPr>
              <a:lnSpc>
                <a:spcPct val="90000"/>
              </a:lnSpc>
              <a:spcBef>
                <a:spcPct val="50000"/>
              </a:spcBef>
            </a:pPr>
            <a:r>
              <a:rPr lang="en-US" sz="1600" dirty="0">
                <a:hlinkClick r:id="" action="ppaction://noaction"/>
              </a:rPr>
              <a:t>[1]</a:t>
            </a:r>
            <a:r>
              <a:rPr lang="en-US" sz="1600" dirty="0"/>
              <a:t> </a:t>
            </a:r>
            <a:r>
              <a:rPr lang="en-US" sz="1600" dirty="0" err="1"/>
              <a:t>Libellus</a:t>
            </a:r>
            <a:r>
              <a:rPr lang="en-US" sz="1600" dirty="0"/>
              <a:t> I. 6, in Scott, </a:t>
            </a:r>
            <a:r>
              <a:rPr lang="en-US" sz="1600" i="1" dirty="0" err="1"/>
              <a:t>Hermetica</a:t>
            </a:r>
            <a:r>
              <a:rPr lang="en-US" sz="1600" dirty="0"/>
              <a:t>, Vol. 1, p. 117.</a:t>
            </a:r>
            <a:endParaRPr lang="en-US" sz="1600" dirty="0">
              <a:hlinkClick r:id="" action="ppaction://noaction"/>
            </a:endParaRPr>
          </a:p>
          <a:p>
            <a:pPr>
              <a:lnSpc>
                <a:spcPct val="90000"/>
              </a:lnSpc>
              <a:spcBef>
                <a:spcPct val="50000"/>
              </a:spcBef>
            </a:pPr>
            <a:r>
              <a:rPr lang="en-US" sz="1600" dirty="0">
                <a:hlinkClick r:id="" action="ppaction://noaction"/>
              </a:rPr>
              <a:t>[2]</a:t>
            </a:r>
            <a:r>
              <a:rPr lang="en-US" sz="1600" dirty="0"/>
              <a:t> </a:t>
            </a:r>
            <a:r>
              <a:rPr lang="en-US" sz="1600" dirty="0" err="1"/>
              <a:t>Libellus</a:t>
            </a:r>
            <a:r>
              <a:rPr lang="en-US" sz="1600" dirty="0"/>
              <a:t> I.18, in Scott, </a:t>
            </a:r>
            <a:r>
              <a:rPr lang="en-US" sz="1600" i="1" dirty="0" err="1"/>
              <a:t>Hermetica</a:t>
            </a:r>
            <a:r>
              <a:rPr lang="en-US" sz="1600" dirty="0"/>
              <a:t>, Vol. 1, p. 125.</a:t>
            </a: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302624" y="6144766"/>
            <a:ext cx="1841376" cy="713234"/>
          </a:xfrm>
          <a:prstGeom prst="rect">
            <a:avLst/>
          </a:prstGeom>
          <a:noFill/>
          <a:ln>
            <a:noFill/>
          </a:ln>
        </p:spPr>
      </p:pic>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fontAlgn="auto" hangingPunct="1">
              <a:spcAft>
                <a:spcPts val="0"/>
              </a:spcAft>
              <a:defRPr/>
            </a:pPr>
            <a:r>
              <a:rPr lang="en-GB" smtClean="0">
                <a:solidFill>
                  <a:srgbClr val="003399"/>
                </a:solidFill>
              </a:rPr>
              <a:t>The Hermetic ascent</a:t>
            </a:r>
            <a:endParaRPr lang="en-US" smtClean="0">
              <a:solidFill>
                <a:srgbClr val="003399"/>
              </a:solidFill>
            </a:endParaRPr>
          </a:p>
        </p:txBody>
      </p:sp>
      <p:sp>
        <p:nvSpPr>
          <p:cNvPr id="30723" name="Rectangle 4"/>
          <p:cNvSpPr>
            <a:spLocks noChangeArrowheads="1"/>
          </p:cNvSpPr>
          <p:nvPr/>
        </p:nvSpPr>
        <p:spPr bwMode="auto">
          <a:xfrm>
            <a:off x="457200" y="1371600"/>
            <a:ext cx="8382000" cy="5195268"/>
          </a:xfrm>
          <a:prstGeom prst="rect">
            <a:avLst/>
          </a:prstGeom>
          <a:noFill/>
          <a:ln w="9525">
            <a:noFill/>
            <a:miter lim="800000"/>
            <a:headEnd/>
            <a:tailEnd/>
          </a:ln>
        </p:spPr>
        <p:txBody>
          <a:bodyPr>
            <a:spAutoFit/>
          </a:bodyPr>
          <a:lstStyle/>
          <a:p>
            <a:pPr>
              <a:lnSpc>
                <a:spcPct val="80000"/>
              </a:lnSpc>
              <a:spcBef>
                <a:spcPct val="50000"/>
              </a:spcBef>
            </a:pPr>
            <a:r>
              <a:rPr lang="en-GB" sz="2200" dirty="0"/>
              <a:t>For those virtuous individuals who are blessed with </a:t>
            </a:r>
            <a:r>
              <a:rPr lang="en-GB" sz="2200" i="1" dirty="0"/>
              <a:t>Nous</a:t>
            </a:r>
            <a:r>
              <a:rPr lang="en-GB" sz="2200" dirty="0"/>
              <a:t>, the way back to God is through the planetary spheres.</a:t>
            </a:r>
            <a:r>
              <a:rPr lang="en-GB" sz="1600" dirty="0">
                <a:hlinkClick r:id="" action="ppaction://noaction"/>
              </a:rPr>
              <a:t>[1]</a:t>
            </a:r>
            <a:r>
              <a:rPr lang="en-GB" sz="2200" dirty="0"/>
              <a:t> </a:t>
            </a:r>
            <a:endParaRPr lang="en-GB" sz="2200" dirty="0" smtClean="0"/>
          </a:p>
          <a:p>
            <a:pPr>
              <a:lnSpc>
                <a:spcPct val="80000"/>
              </a:lnSpc>
              <a:spcBef>
                <a:spcPct val="50000"/>
              </a:spcBef>
            </a:pPr>
            <a:r>
              <a:rPr lang="en-GB" sz="2200" dirty="0" smtClean="0"/>
              <a:t>The </a:t>
            </a:r>
            <a:r>
              <a:rPr lang="en-GB" sz="2200" dirty="0"/>
              <a:t>soul’s shedding of seven human qualities at each planetary sphere may be the origin of the seven cardinal sins.</a:t>
            </a:r>
            <a:r>
              <a:rPr lang="en-GB" sz="1600" dirty="0">
                <a:hlinkClick r:id="" action="ppaction://noaction"/>
              </a:rPr>
              <a:t>[2]</a:t>
            </a:r>
            <a:r>
              <a:rPr lang="en-GB" sz="2200" dirty="0"/>
              <a:t> </a:t>
            </a:r>
            <a:endParaRPr lang="en-GB" sz="2200" dirty="0" smtClean="0"/>
          </a:p>
          <a:p>
            <a:pPr>
              <a:lnSpc>
                <a:spcPct val="80000"/>
              </a:lnSpc>
              <a:spcBef>
                <a:spcPct val="50000"/>
              </a:spcBef>
            </a:pPr>
            <a:r>
              <a:rPr lang="en-GB" sz="2200" dirty="0" smtClean="0"/>
              <a:t>At each </a:t>
            </a:r>
            <a:r>
              <a:rPr lang="en-GB" sz="2200" dirty="0"/>
              <a:t>one, the vices associated with that planet are shed, in a pastiche of </a:t>
            </a:r>
            <a:r>
              <a:rPr lang="en-GB" sz="2200" dirty="0" err="1"/>
              <a:t>Inanna's</a:t>
            </a:r>
            <a:r>
              <a:rPr lang="en-GB" sz="2200" dirty="0"/>
              <a:t> shedding of her jewellery and clothing on her descent to the underworld. As the soul passes the moon it sheds growth and decay, Mercury trickery, Venus deceit, the sun the qualities of being a ruler, Mars daring and recklessness, Jupiter greed and Saturn falsehood. </a:t>
            </a:r>
            <a:endParaRPr lang="en-GB" sz="2200" dirty="0" smtClean="0"/>
          </a:p>
          <a:p>
            <a:pPr>
              <a:lnSpc>
                <a:spcPct val="80000"/>
              </a:lnSpc>
              <a:spcBef>
                <a:spcPct val="50000"/>
              </a:spcBef>
            </a:pPr>
            <a:r>
              <a:rPr lang="en-GB" sz="2200" dirty="0" smtClean="0"/>
              <a:t>At </a:t>
            </a:r>
            <a:r>
              <a:rPr lang="en-GB" sz="2200" dirty="0"/>
              <a:t>the eighth sphere, that of the stars, the soul beings to praise God, and is encouraged by the sound of voices from the higher levels. Finally the soul ascends to God and, in the logical climax of Platonic theology, it is reunited with God. In fact, it becomes God.</a:t>
            </a:r>
            <a:r>
              <a:rPr lang="en-GB" sz="2200" b="1" dirty="0"/>
              <a:t>  </a:t>
            </a:r>
            <a:endParaRPr lang="en-US" sz="2200" dirty="0"/>
          </a:p>
          <a:p>
            <a:pPr>
              <a:lnSpc>
                <a:spcPct val="80000"/>
              </a:lnSpc>
              <a:spcBef>
                <a:spcPct val="50000"/>
              </a:spcBef>
            </a:pPr>
            <a:r>
              <a:rPr lang="en-US" dirty="0"/>
              <a:t/>
            </a:r>
            <a:br>
              <a:rPr lang="en-US" dirty="0"/>
            </a:br>
            <a:r>
              <a:rPr lang="en-US" sz="1600" dirty="0">
                <a:hlinkClick r:id="" action="ppaction://noaction"/>
              </a:rPr>
              <a:t>[1]</a:t>
            </a:r>
            <a:r>
              <a:rPr lang="en-US" sz="1600" dirty="0"/>
              <a:t> </a:t>
            </a:r>
            <a:r>
              <a:rPr lang="en-US" sz="1600" dirty="0" err="1"/>
              <a:t>Libellus</a:t>
            </a:r>
            <a:r>
              <a:rPr lang="en-US" sz="1600" dirty="0"/>
              <a:t> I.25, in Scott, </a:t>
            </a:r>
            <a:r>
              <a:rPr lang="en-US" sz="1600" i="1" dirty="0" err="1"/>
              <a:t>Hermetica</a:t>
            </a:r>
            <a:r>
              <a:rPr lang="en-US" sz="1600" dirty="0"/>
              <a:t>, Vol. 1, p. 129.</a:t>
            </a:r>
            <a:endParaRPr lang="en-US" sz="1600" dirty="0">
              <a:hlinkClick r:id="" action="ppaction://noaction"/>
            </a:endParaRPr>
          </a:p>
          <a:p>
            <a:pPr>
              <a:lnSpc>
                <a:spcPct val="80000"/>
              </a:lnSpc>
              <a:spcBef>
                <a:spcPct val="50000"/>
              </a:spcBef>
            </a:pPr>
            <a:r>
              <a:rPr lang="en-US" sz="1600" dirty="0">
                <a:hlinkClick r:id="" action="ppaction://noaction"/>
              </a:rPr>
              <a:t>[2]</a:t>
            </a:r>
            <a:r>
              <a:rPr lang="en-US" sz="1600" dirty="0"/>
              <a:t> Bloomfield, Morton W., ‘The origin of the Concept of the Seven Cardinal Sins’, </a:t>
            </a:r>
            <a:r>
              <a:rPr lang="en-US" sz="1600" i="1" dirty="0"/>
              <a:t>The Harvard Theological Review</a:t>
            </a:r>
            <a:r>
              <a:rPr lang="en-US" sz="1600" dirty="0"/>
              <a:t>, Vol. 34 no 2 (Apr. 1941), pp. 121-128.</a:t>
            </a:r>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302624" y="260648"/>
            <a:ext cx="1841376" cy="713234"/>
          </a:xfrm>
          <a:prstGeom prst="rect">
            <a:avLst/>
          </a:prstGeom>
          <a:noFill/>
          <a:ln>
            <a:noFill/>
          </a:ln>
        </p:spPr>
      </p:pic>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Jewish Soul</a:t>
            </a:r>
            <a:endParaRPr lang="en-GB" dirty="0"/>
          </a:p>
        </p:txBody>
      </p:sp>
      <p:sp>
        <p:nvSpPr>
          <p:cNvPr id="3" name="Content Placeholder 2"/>
          <p:cNvSpPr>
            <a:spLocks noGrp="1"/>
          </p:cNvSpPr>
          <p:nvPr>
            <p:ph idx="1"/>
          </p:nvPr>
        </p:nvSpPr>
        <p:spPr/>
        <p:txBody>
          <a:bodyPr/>
          <a:lstStyle/>
          <a:p>
            <a:r>
              <a:rPr lang="en-GB" dirty="0" smtClean="0"/>
              <a:t>the Hebrew word transliterated by the letters </a:t>
            </a:r>
            <a:r>
              <a:rPr lang="en-GB" b="1" i="1" dirty="0" err="1" smtClean="0"/>
              <a:t>nephesh</a:t>
            </a:r>
            <a:r>
              <a:rPr lang="en-GB" b="1" dirty="0" smtClean="0"/>
              <a:t> </a:t>
            </a:r>
            <a:r>
              <a:rPr lang="en-GB" dirty="0" smtClean="0"/>
              <a:t>or </a:t>
            </a:r>
            <a:r>
              <a:rPr lang="en-GB" b="1" i="1" dirty="0" err="1" smtClean="0"/>
              <a:t>nepes</a:t>
            </a:r>
            <a:r>
              <a:rPr lang="en-GB" i="1" dirty="0" smtClean="0"/>
              <a:t> </a:t>
            </a:r>
            <a:r>
              <a:rPr lang="en-GB" dirty="0" smtClean="0"/>
              <a:t>is translated as </a:t>
            </a:r>
            <a:r>
              <a:rPr lang="en-GB" b="1" dirty="0" smtClean="0"/>
              <a:t>‘soul’ </a:t>
            </a:r>
            <a:r>
              <a:rPr lang="en-GB" dirty="0" smtClean="0"/>
              <a:t>into English </a:t>
            </a:r>
            <a:r>
              <a:rPr lang="en-GB" dirty="0"/>
              <a:t>in the Old </a:t>
            </a:r>
            <a:r>
              <a:rPr lang="en-GB" dirty="0" smtClean="0"/>
              <a:t>Testament.</a:t>
            </a:r>
          </a:p>
          <a:p>
            <a:r>
              <a:rPr lang="en-GB" dirty="0" smtClean="0"/>
              <a:t> the Hebrew word transliterated by the letters </a:t>
            </a:r>
            <a:r>
              <a:rPr lang="en-GB" b="1" i="1" dirty="0" err="1" smtClean="0"/>
              <a:t>ruch</a:t>
            </a:r>
            <a:r>
              <a:rPr lang="en-GB" i="1" dirty="0" smtClean="0"/>
              <a:t> </a:t>
            </a:r>
            <a:r>
              <a:rPr lang="en-GB" dirty="0" smtClean="0"/>
              <a:t>or </a:t>
            </a:r>
            <a:r>
              <a:rPr lang="en-GB" b="1" i="1" dirty="0" err="1" smtClean="0"/>
              <a:t>ruach</a:t>
            </a:r>
            <a:r>
              <a:rPr lang="en-GB" i="1" dirty="0" smtClean="0"/>
              <a:t> </a:t>
            </a:r>
            <a:r>
              <a:rPr lang="en-GB" dirty="0" smtClean="0"/>
              <a:t>is translated as </a:t>
            </a:r>
            <a:r>
              <a:rPr lang="en-GB" b="1" dirty="0" smtClean="0"/>
              <a:t>‘spirit’, ‘breath’ </a:t>
            </a:r>
            <a:r>
              <a:rPr lang="en-GB" dirty="0" smtClean="0"/>
              <a:t>or</a:t>
            </a:r>
            <a:r>
              <a:rPr lang="en-GB" b="1" dirty="0" smtClean="0"/>
              <a:t> ‘wind’.</a:t>
            </a:r>
          </a:p>
          <a:p>
            <a:endParaRPr lang="en-GB" dirty="0"/>
          </a:p>
        </p:txBody>
      </p:sp>
      <p:pic>
        <p:nvPicPr>
          <p:cNvPr id="4" name="Picture 3" descr="torah-scroll.jpg"/>
          <p:cNvPicPr>
            <a:picLocks noChangeAspect="1"/>
          </p:cNvPicPr>
          <p:nvPr/>
        </p:nvPicPr>
        <p:blipFill>
          <a:blip r:embed="rId2" cstate="print"/>
          <a:stretch>
            <a:fillRect/>
          </a:stretch>
        </p:blipFill>
        <p:spPr>
          <a:xfrm>
            <a:off x="6084168" y="4653136"/>
            <a:ext cx="2698298" cy="1922537"/>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Jewish soul as life force</a:t>
            </a:r>
            <a:br>
              <a:rPr lang="en-GB" dirty="0" smtClean="0"/>
            </a:br>
            <a:r>
              <a:rPr lang="en-GB" dirty="0" smtClean="0"/>
              <a:t>Genesis 2.7</a:t>
            </a:r>
            <a:endParaRPr lang="en-GB" dirty="0"/>
          </a:p>
        </p:txBody>
      </p:sp>
      <p:sp>
        <p:nvSpPr>
          <p:cNvPr id="3" name="Content Placeholder 2"/>
          <p:cNvSpPr>
            <a:spLocks noGrp="1"/>
          </p:cNvSpPr>
          <p:nvPr>
            <p:ph idx="1"/>
          </p:nvPr>
        </p:nvSpPr>
        <p:spPr/>
        <p:txBody>
          <a:bodyPr>
            <a:normAutofit/>
          </a:bodyPr>
          <a:lstStyle/>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r>
              <a:rPr lang="en-GB" sz="1400" dirty="0" smtClean="0"/>
              <a:t>Scripture for all: Hebrew </a:t>
            </a:r>
            <a:r>
              <a:rPr lang="en-GB" sz="1400" dirty="0"/>
              <a:t>Interlinear Bible  </a:t>
            </a:r>
            <a:endParaRPr lang="en-GB" sz="1400" dirty="0" smtClean="0"/>
          </a:p>
          <a:p>
            <a:r>
              <a:rPr lang="en-GB" sz="1400" dirty="0" smtClean="0">
                <a:hlinkClick r:id="rId2"/>
              </a:rPr>
              <a:t>http://www.scripture4all.org/OnlineInterlinear/OTpdf/gen2.pdf</a:t>
            </a:r>
            <a:endParaRPr lang="en-GB" sz="1400" dirty="0" smtClean="0"/>
          </a:p>
          <a:p>
            <a:endParaRPr lang="en-GB" sz="1800" dirty="0" smtClean="0"/>
          </a:p>
          <a:p>
            <a:r>
              <a:rPr lang="en-GB" sz="1800" dirty="0" smtClean="0"/>
              <a:t>‘And the Lord God formed man of dust from the ground, and </a:t>
            </a:r>
            <a:r>
              <a:rPr lang="en-GB" sz="1800" b="1" dirty="0" smtClean="0"/>
              <a:t>He breathed into his nostrils the soul of life, and man became a living soul’.</a:t>
            </a:r>
          </a:p>
          <a:p>
            <a:r>
              <a:rPr lang="en-GB" sz="1400" i="1" dirty="0" smtClean="0"/>
              <a:t>The Complete </a:t>
            </a:r>
            <a:r>
              <a:rPr lang="en-GB" sz="1400" i="1" dirty="0" err="1" smtClean="0"/>
              <a:t>Tanach</a:t>
            </a:r>
            <a:r>
              <a:rPr lang="en-GB" sz="1400" i="1" dirty="0" smtClean="0"/>
              <a:t> with </a:t>
            </a:r>
            <a:r>
              <a:rPr lang="en-GB" sz="1400" i="1" dirty="0" err="1" smtClean="0"/>
              <a:t>Rashi's</a:t>
            </a:r>
            <a:r>
              <a:rPr lang="en-GB" sz="1400" i="1" dirty="0" smtClean="0"/>
              <a:t> Commentary</a:t>
            </a:r>
            <a:r>
              <a:rPr lang="en-GB" sz="1400" dirty="0" smtClean="0"/>
              <a:t> </a:t>
            </a:r>
            <a:r>
              <a:rPr lang="en-GB" sz="1400" dirty="0" smtClean="0">
                <a:hlinkClick r:id="rId3"/>
              </a:rPr>
              <a:t>http://www.chabad.org/library/bible_cdo/aid/63255/jewish/The-Bible-with-Rashi.htm</a:t>
            </a:r>
            <a:endParaRPr lang="en-GB" sz="1400" dirty="0" smtClean="0"/>
          </a:p>
          <a:p>
            <a:endParaRPr lang="en-GB" sz="1800" dirty="0"/>
          </a:p>
        </p:txBody>
      </p:sp>
      <p:pic>
        <p:nvPicPr>
          <p:cNvPr id="5" name="Picture 4"/>
          <p:cNvPicPr/>
          <p:nvPr/>
        </p:nvPicPr>
        <p:blipFill>
          <a:blip r:embed="rId4" cstate="print"/>
          <a:srcRect l="18214" t="67911" r="60819" b="22806"/>
          <a:stretch>
            <a:fillRect/>
          </a:stretch>
        </p:blipFill>
        <p:spPr bwMode="auto">
          <a:xfrm>
            <a:off x="611560" y="2060848"/>
            <a:ext cx="8280920" cy="1575585"/>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Survival after Death? Ezekiel 18: 4. 20 </a:t>
            </a:r>
            <a:r>
              <a:rPr lang="en-GB" sz="1800" dirty="0" smtClean="0"/>
              <a:t>Scripture for all: Hebrew Interlinear Bible</a:t>
            </a:r>
            <a:endParaRPr lang="en-GB" sz="1800" dirty="0"/>
          </a:p>
        </p:txBody>
      </p:sp>
      <p:pic>
        <p:nvPicPr>
          <p:cNvPr id="4" name="Content Placeholder 3"/>
          <p:cNvPicPr>
            <a:picLocks noGrp="1"/>
          </p:cNvPicPr>
          <p:nvPr>
            <p:ph idx="1"/>
          </p:nvPr>
        </p:nvPicPr>
        <p:blipFill>
          <a:blip r:embed="rId2" cstate="print"/>
          <a:srcRect l="17956" t="10478" r="60552" b="76082"/>
          <a:stretch>
            <a:fillRect/>
          </a:stretch>
        </p:blipFill>
        <p:spPr bwMode="auto">
          <a:xfrm>
            <a:off x="323528" y="3501008"/>
            <a:ext cx="8568952" cy="2232248"/>
          </a:xfrm>
          <a:prstGeom prst="rect">
            <a:avLst/>
          </a:prstGeom>
          <a:noFill/>
          <a:ln w="9525">
            <a:noFill/>
            <a:miter lim="800000"/>
            <a:headEnd/>
            <a:tailEnd/>
          </a:ln>
        </p:spPr>
      </p:pic>
      <p:pic>
        <p:nvPicPr>
          <p:cNvPr id="5" name="Content Placeholder 3"/>
          <p:cNvPicPr>
            <a:picLocks/>
          </p:cNvPicPr>
          <p:nvPr/>
        </p:nvPicPr>
        <p:blipFill>
          <a:blip r:embed="rId3" cstate="print"/>
          <a:srcRect l="18246" t="36174" r="60625" b="54171"/>
          <a:stretch>
            <a:fillRect/>
          </a:stretch>
        </p:blipFill>
        <p:spPr bwMode="auto">
          <a:xfrm>
            <a:off x="395536" y="1772816"/>
            <a:ext cx="8496944" cy="1800200"/>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smtClean="0"/>
              <a:t>Ruch</a:t>
            </a:r>
            <a:r>
              <a:rPr lang="en-GB" dirty="0" smtClean="0"/>
              <a:t> as breath or spirit </a:t>
            </a:r>
            <a:br>
              <a:rPr lang="en-GB" dirty="0" smtClean="0"/>
            </a:br>
            <a:r>
              <a:rPr lang="en-GB" sz="2700" dirty="0" smtClean="0"/>
              <a:t>Psalm 146: 4</a:t>
            </a:r>
            <a:endParaRPr lang="en-GB" sz="2700" dirty="0"/>
          </a:p>
        </p:txBody>
      </p:sp>
      <p:sp>
        <p:nvSpPr>
          <p:cNvPr id="3" name="Content Placeholder 2"/>
          <p:cNvSpPr>
            <a:spLocks noGrp="1"/>
          </p:cNvSpPr>
          <p:nvPr>
            <p:ph idx="1"/>
          </p:nvPr>
        </p:nvSpPr>
        <p:spPr/>
        <p:txBody>
          <a:bodyPr>
            <a:normAutofit fontScale="85000" lnSpcReduction="20000"/>
          </a:bodyPr>
          <a:lstStyle/>
          <a:p>
            <a:r>
              <a:rPr lang="en-GB" dirty="0" smtClean="0"/>
              <a:t>Hebrew Interlinear Bible</a:t>
            </a:r>
          </a:p>
          <a:p>
            <a:r>
              <a:rPr lang="en-GB" sz="2100" dirty="0" smtClean="0"/>
              <a:t>http://www.scripture4all.org/OnlineInterlinear/OTpdf/psa146.pdf</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Christian version: King James bible: </a:t>
            </a:r>
          </a:p>
          <a:p>
            <a:r>
              <a:rPr lang="en-GB" dirty="0" smtClean="0"/>
              <a:t>‘His </a:t>
            </a:r>
            <a:r>
              <a:rPr lang="en-GB" dirty="0"/>
              <a:t>breath </a:t>
            </a:r>
            <a:r>
              <a:rPr lang="en-GB" dirty="0" err="1"/>
              <a:t>goeth</a:t>
            </a:r>
            <a:r>
              <a:rPr lang="en-GB" dirty="0"/>
              <a:t> forth, he </a:t>
            </a:r>
            <a:r>
              <a:rPr lang="en-GB" dirty="0" err="1"/>
              <a:t>returneth</a:t>
            </a:r>
            <a:r>
              <a:rPr lang="en-GB" dirty="0"/>
              <a:t> to his earth; in that very day his thoughts </a:t>
            </a:r>
            <a:r>
              <a:rPr lang="en-GB" dirty="0" smtClean="0"/>
              <a:t>perish’.</a:t>
            </a:r>
            <a:endParaRPr lang="en-GB" dirty="0"/>
          </a:p>
        </p:txBody>
      </p:sp>
      <p:pic>
        <p:nvPicPr>
          <p:cNvPr id="4" name="Picture 3"/>
          <p:cNvPicPr/>
          <p:nvPr/>
        </p:nvPicPr>
        <p:blipFill>
          <a:blip r:embed="rId2" cstate="print"/>
          <a:srcRect l="18208" t="12230" r="60737" b="78301"/>
          <a:stretch>
            <a:fillRect/>
          </a:stretch>
        </p:blipFill>
        <p:spPr bwMode="auto">
          <a:xfrm>
            <a:off x="395536" y="2636912"/>
            <a:ext cx="8424936" cy="1646681"/>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732240" y="6144766"/>
            <a:ext cx="1841376" cy="713234"/>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Philo of Alexandria</a:t>
            </a:r>
            <a:br>
              <a:rPr lang="en-GB" dirty="0" smtClean="0"/>
            </a:br>
            <a:r>
              <a:rPr lang="fr-FR" dirty="0" smtClean="0"/>
              <a:t>c</a:t>
            </a:r>
            <a:r>
              <a:rPr lang="fr-FR" dirty="0"/>
              <a:t>. 25 BCE – c. 50 CE</a:t>
            </a:r>
            <a:endParaRPr lang="en-GB" dirty="0"/>
          </a:p>
        </p:txBody>
      </p:sp>
      <p:sp>
        <p:nvSpPr>
          <p:cNvPr id="3" name="Content Placeholder 2"/>
          <p:cNvSpPr>
            <a:spLocks noGrp="1"/>
          </p:cNvSpPr>
          <p:nvPr>
            <p:ph idx="1"/>
          </p:nvPr>
        </p:nvSpPr>
        <p:spPr/>
        <p:txBody>
          <a:bodyPr/>
          <a:lstStyle/>
          <a:p>
            <a:r>
              <a:rPr lang="en-GB" dirty="0" err="1" smtClean="0"/>
              <a:t>Hellenisation</a:t>
            </a:r>
            <a:r>
              <a:rPr lang="en-GB" dirty="0" smtClean="0"/>
              <a:t> in Judaism: the impact of Platonism and </a:t>
            </a:r>
            <a:r>
              <a:rPr lang="en-GB" dirty="0" err="1" smtClean="0"/>
              <a:t>Hermeticism</a:t>
            </a:r>
            <a:endParaRPr lang="en-GB" dirty="0" smtClean="0"/>
          </a:p>
          <a:p>
            <a:r>
              <a:rPr lang="en-GB" i="1" dirty="0" smtClean="0"/>
              <a:t>‘… </a:t>
            </a:r>
            <a:r>
              <a:rPr lang="en-GB" i="1" dirty="0"/>
              <a:t>The death of a man is the separation of his soul from his body </a:t>
            </a:r>
            <a:r>
              <a:rPr lang="en-GB" i="1" dirty="0" smtClean="0"/>
              <a:t>…’ </a:t>
            </a:r>
          </a:p>
          <a:p>
            <a:r>
              <a:rPr lang="en-GB" i="1" dirty="0" smtClean="0"/>
              <a:t>The </a:t>
            </a:r>
            <a:r>
              <a:rPr lang="en-GB" i="1" dirty="0"/>
              <a:t>Works of Philo,</a:t>
            </a:r>
            <a:r>
              <a:rPr lang="en-GB" dirty="0"/>
              <a:t> </a:t>
            </a:r>
            <a:r>
              <a:rPr lang="en-GB" dirty="0" smtClean="0"/>
              <a:t>trans. </a:t>
            </a:r>
            <a:r>
              <a:rPr lang="en-GB" dirty="0"/>
              <a:t>by C.D. </a:t>
            </a:r>
            <a:r>
              <a:rPr lang="en-GB" dirty="0" err="1"/>
              <a:t>Yonge</a:t>
            </a:r>
            <a:r>
              <a:rPr lang="en-GB" dirty="0"/>
              <a:t>, 1993, p. 37). </a:t>
            </a:r>
          </a:p>
        </p:txBody>
      </p:sp>
      <p:pic>
        <p:nvPicPr>
          <p:cNvPr id="4" name="Picture 3" descr="Philo of Alexandria.jpg"/>
          <p:cNvPicPr>
            <a:picLocks noChangeAspect="1"/>
          </p:cNvPicPr>
          <p:nvPr/>
        </p:nvPicPr>
        <p:blipFill>
          <a:blip r:embed="rId2" cstate="print"/>
          <a:stretch>
            <a:fillRect/>
          </a:stretch>
        </p:blipFill>
        <p:spPr>
          <a:xfrm>
            <a:off x="7747000" y="5162550"/>
            <a:ext cx="1397000" cy="169545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
            </a:r>
            <a:br>
              <a:rPr lang="en-GB" dirty="0" smtClean="0"/>
            </a:br>
            <a:r>
              <a:rPr lang="en-GB" dirty="0" smtClean="0"/>
              <a:t>The soul and body may be </a:t>
            </a:r>
            <a:br>
              <a:rPr lang="en-GB" dirty="0" smtClean="0"/>
            </a:br>
            <a:r>
              <a:rPr lang="en-GB" dirty="0" smtClean="0"/>
              <a:t>separated but will be reunited</a:t>
            </a:r>
            <a:br>
              <a:rPr lang="en-GB" dirty="0" smtClean="0"/>
            </a:b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endParaRPr lang="en-GB" b="1" dirty="0" smtClean="0"/>
          </a:p>
          <a:p>
            <a:r>
              <a:rPr lang="en-GB" b="1" dirty="0" smtClean="0"/>
              <a:t>‘My God</a:t>
            </a:r>
            <a:r>
              <a:rPr lang="en-GB" dirty="0" smtClean="0"/>
              <a:t>, the </a:t>
            </a:r>
            <a:r>
              <a:rPr lang="en-GB" b="1" dirty="0" smtClean="0"/>
              <a:t>soul you have given me</a:t>
            </a:r>
            <a:r>
              <a:rPr lang="en-GB" dirty="0" smtClean="0"/>
              <a:t> is </a:t>
            </a:r>
            <a:r>
              <a:rPr lang="en-GB" b="1" dirty="0" smtClean="0"/>
              <a:t>pure</a:t>
            </a:r>
            <a:r>
              <a:rPr lang="en-GB" dirty="0" smtClean="0"/>
              <a:t>. </a:t>
            </a:r>
            <a:r>
              <a:rPr lang="en-GB" b="1" dirty="0" smtClean="0"/>
              <a:t>You created</a:t>
            </a:r>
            <a:r>
              <a:rPr lang="en-GB" dirty="0" smtClean="0"/>
              <a:t> it, </a:t>
            </a:r>
            <a:r>
              <a:rPr lang="en-GB" b="1" dirty="0" smtClean="0"/>
              <a:t>you formed</a:t>
            </a:r>
            <a:r>
              <a:rPr lang="en-GB" dirty="0" smtClean="0"/>
              <a:t> it, </a:t>
            </a:r>
            <a:r>
              <a:rPr lang="en-GB" b="1" dirty="0" smtClean="0"/>
              <a:t>you breathed</a:t>
            </a:r>
            <a:r>
              <a:rPr lang="en-GB" dirty="0" smtClean="0"/>
              <a:t> it </a:t>
            </a:r>
            <a:r>
              <a:rPr lang="en-GB" b="1" dirty="0" smtClean="0"/>
              <a:t>into me</a:t>
            </a:r>
            <a:r>
              <a:rPr lang="en-GB" dirty="0" smtClean="0"/>
              <a:t>. </a:t>
            </a:r>
            <a:r>
              <a:rPr lang="en-GB" b="1" dirty="0" smtClean="0"/>
              <a:t>You guard</a:t>
            </a:r>
            <a:r>
              <a:rPr lang="en-GB" dirty="0" smtClean="0"/>
              <a:t> it </a:t>
            </a:r>
            <a:r>
              <a:rPr lang="en-GB" b="1" dirty="0" smtClean="0"/>
              <a:t>within me</a:t>
            </a:r>
            <a:r>
              <a:rPr lang="en-GB" dirty="0" smtClean="0"/>
              <a:t>, and </a:t>
            </a:r>
            <a:r>
              <a:rPr lang="en-GB" b="1" dirty="0" smtClean="0"/>
              <a:t>you are destined to take</a:t>
            </a:r>
            <a:r>
              <a:rPr lang="en-GB" b="1" i="1" dirty="0" smtClean="0"/>
              <a:t> it from </a:t>
            </a:r>
            <a:r>
              <a:rPr lang="en-GB" b="1" dirty="0" smtClean="0"/>
              <a:t>me</a:t>
            </a:r>
            <a:r>
              <a:rPr lang="en-GB" b="1" i="1" dirty="0" smtClean="0"/>
              <a:t> and return it to </a:t>
            </a:r>
            <a:r>
              <a:rPr lang="en-GB" b="1" dirty="0" smtClean="0"/>
              <a:t>me</a:t>
            </a:r>
            <a:r>
              <a:rPr lang="en-GB" b="1" i="1" dirty="0" smtClean="0"/>
              <a:t> in the </a:t>
            </a:r>
            <a:r>
              <a:rPr lang="en-GB" b="1" dirty="0" smtClean="0"/>
              <a:t>future</a:t>
            </a:r>
            <a:r>
              <a:rPr lang="en-GB" b="1" i="1" dirty="0" smtClean="0"/>
              <a:t> to </a:t>
            </a:r>
            <a:r>
              <a:rPr lang="en-GB" b="1" dirty="0" smtClean="0"/>
              <a:t>come’.</a:t>
            </a:r>
            <a:r>
              <a:rPr lang="en-GB" b="1" i="1" dirty="0" smtClean="0"/>
              <a:t> </a:t>
            </a:r>
          </a:p>
          <a:p>
            <a:endParaRPr lang="en-GB" b="1" i="1" dirty="0" smtClean="0"/>
          </a:p>
          <a:p>
            <a:r>
              <a:rPr lang="en-GB" i="1" dirty="0" smtClean="0"/>
              <a:t>The morning prayer </a:t>
            </a:r>
            <a:r>
              <a:rPr lang="en-GB" i="1" dirty="0" err="1" smtClean="0"/>
              <a:t>Elohai</a:t>
            </a:r>
            <a:r>
              <a:rPr lang="en-GB" i="1" dirty="0" smtClean="0"/>
              <a:t> </a:t>
            </a:r>
            <a:r>
              <a:rPr lang="en-GB" i="1" dirty="0" err="1" smtClean="0"/>
              <a:t>neshamah</a:t>
            </a:r>
            <a:r>
              <a:rPr lang="en-GB" i="1" dirty="0" smtClean="0"/>
              <a:t>, from </a:t>
            </a:r>
            <a:r>
              <a:rPr lang="en-GB" i="1" dirty="0" err="1" smtClean="0"/>
              <a:t>Berakhot</a:t>
            </a:r>
            <a:r>
              <a:rPr lang="en-GB" i="1" dirty="0" smtClean="0"/>
              <a:t> (= ‘blessings’, ‘benedictions’) 60b in </a:t>
            </a:r>
            <a:r>
              <a:rPr lang="en-GB" dirty="0" smtClean="0"/>
              <a:t>Babylonian Talmud: Tractate </a:t>
            </a:r>
            <a:r>
              <a:rPr lang="en-GB" dirty="0" err="1" smtClean="0"/>
              <a:t>Berakoth</a:t>
            </a:r>
            <a:r>
              <a:rPr lang="en-GB" dirty="0" smtClean="0"/>
              <a:t> </a:t>
            </a:r>
            <a:r>
              <a:rPr lang="en-GB" i="1" dirty="0" smtClean="0"/>
              <a:t>http://halakhah.com/berakoth/berakoth_60.html#PARTb</a:t>
            </a:r>
          </a:p>
          <a:p>
            <a:r>
              <a:rPr lang="en-GB" i="1" dirty="0" smtClean="0"/>
              <a:t>Dating to </a:t>
            </a:r>
            <a:r>
              <a:rPr lang="en-GB" i="1" dirty="0" err="1" smtClean="0"/>
              <a:t>Mishna</a:t>
            </a:r>
            <a:r>
              <a:rPr lang="en-GB" i="1" dirty="0" smtClean="0"/>
              <a:t>, written commentaries, late 2</a:t>
            </a:r>
            <a:r>
              <a:rPr lang="en-GB" i="1" baseline="30000" dirty="0" smtClean="0"/>
              <a:t>nd</a:t>
            </a:r>
            <a:r>
              <a:rPr lang="en-GB" i="1" dirty="0" smtClean="0"/>
              <a:t>, early 3</a:t>
            </a:r>
            <a:r>
              <a:rPr lang="en-GB" i="1" baseline="30000" dirty="0" smtClean="0"/>
              <a:t>rd</a:t>
            </a:r>
            <a:r>
              <a:rPr lang="en-GB" i="1" dirty="0" smtClean="0"/>
              <a:t> c. CE </a:t>
            </a:r>
          </a:p>
          <a:p>
            <a:r>
              <a:rPr lang="en-GB" b="1" i="1" dirty="0" smtClean="0"/>
              <a:t> </a:t>
            </a:r>
          </a:p>
          <a:p>
            <a:r>
              <a:rPr lang="en-GB" dirty="0" smtClean="0"/>
              <a:t>See Leila Leah </a:t>
            </a:r>
            <a:r>
              <a:rPr lang="en-GB" dirty="0" err="1" smtClean="0"/>
              <a:t>Bronner</a:t>
            </a:r>
            <a:r>
              <a:rPr lang="en-GB" dirty="0" smtClean="0"/>
              <a:t>, </a:t>
            </a:r>
            <a:r>
              <a:rPr lang="en-GB" i="1" dirty="0" smtClean="0"/>
              <a:t>Journey to Heaven: Exploring Jewish Views of the Afterlife</a:t>
            </a:r>
            <a:r>
              <a:rPr lang="en-GB" dirty="0" smtClean="0"/>
              <a:t>, Jerusalem: </a:t>
            </a:r>
            <a:r>
              <a:rPr lang="en-GB" dirty="0" err="1" smtClean="0"/>
              <a:t>Urim</a:t>
            </a:r>
            <a:r>
              <a:rPr lang="en-GB" dirty="0" smtClean="0"/>
              <a:t> Publications, p. 100.</a:t>
            </a:r>
          </a:p>
          <a:p>
            <a:endParaRPr lang="en-GB" dirty="0"/>
          </a:p>
        </p:txBody>
      </p:sp>
      <p:pic>
        <p:nvPicPr>
          <p:cNvPr id="4" name="Picture 3" descr="Babylonian Talmud.jpg"/>
          <p:cNvPicPr>
            <a:picLocks noChangeAspect="1"/>
          </p:cNvPicPr>
          <p:nvPr/>
        </p:nvPicPr>
        <p:blipFill>
          <a:blip r:embed="rId2" cstate="print"/>
          <a:stretch>
            <a:fillRect/>
          </a:stretch>
        </p:blipFill>
        <p:spPr>
          <a:xfrm>
            <a:off x="7764785" y="0"/>
            <a:ext cx="1379215" cy="2062378"/>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In the New Testament Greek </a:t>
            </a:r>
            <a:r>
              <a:rPr lang="en-GB" sz="3200" dirty="0" err="1" smtClean="0"/>
              <a:t>Pneuma</a:t>
            </a:r>
            <a:r>
              <a:rPr lang="en-GB" sz="3200" dirty="0" smtClean="0"/>
              <a:t> is translated as Spirit and Psyche as Soul</a:t>
            </a:r>
            <a:endParaRPr lang="en-GB" sz="3200" dirty="0"/>
          </a:p>
        </p:txBody>
      </p:sp>
      <p:sp>
        <p:nvSpPr>
          <p:cNvPr id="3" name="Content Placeholder 2"/>
          <p:cNvSpPr>
            <a:spLocks noGrp="1"/>
          </p:cNvSpPr>
          <p:nvPr>
            <p:ph idx="1"/>
          </p:nvPr>
        </p:nvSpPr>
        <p:spPr/>
        <p:txBody>
          <a:bodyPr>
            <a:normAutofit fontScale="55000" lnSpcReduction="20000"/>
          </a:bodyPr>
          <a:lstStyle/>
          <a:p>
            <a:r>
              <a:rPr lang="en-GB" dirty="0" smtClean="0"/>
              <a:t>There is little or nothing to suggest the existence of an immortal soul.</a:t>
            </a:r>
          </a:p>
          <a:p>
            <a:endParaRPr lang="en-GB" dirty="0" smtClean="0"/>
          </a:p>
          <a:p>
            <a:r>
              <a:rPr lang="en-GB" dirty="0" smtClean="0"/>
              <a:t>Matthew 2:20King James Version</a:t>
            </a:r>
          </a:p>
          <a:p>
            <a:r>
              <a:rPr lang="en-GB" dirty="0" smtClean="0"/>
              <a:t>‘Saying, Arise, and take the young child and his mother, and go into the land of Israel: for they are dead which sought the young child's life </a:t>
            </a:r>
            <a:r>
              <a:rPr lang="en-GB" b="1" dirty="0" smtClean="0"/>
              <a:t>(</a:t>
            </a:r>
            <a:r>
              <a:rPr lang="en-GB" b="1" i="1" dirty="0" smtClean="0"/>
              <a:t>psyche</a:t>
            </a:r>
            <a:r>
              <a:rPr lang="en-GB" b="1" dirty="0" smtClean="0"/>
              <a:t>)’. </a:t>
            </a:r>
          </a:p>
          <a:p>
            <a:endParaRPr lang="en-GB" b="1" dirty="0" smtClean="0"/>
          </a:p>
          <a:p>
            <a:r>
              <a:rPr lang="en-GB" dirty="0" smtClean="0"/>
              <a:t>Matthew 10:28 King James Version</a:t>
            </a:r>
          </a:p>
          <a:p>
            <a:r>
              <a:rPr lang="en-GB" b="1" baseline="30000" dirty="0" smtClean="0"/>
              <a:t>‘</a:t>
            </a:r>
            <a:r>
              <a:rPr lang="en-GB" dirty="0" smtClean="0"/>
              <a:t>And fear not them which kill the body, but are not able to kill the soul </a:t>
            </a:r>
            <a:r>
              <a:rPr lang="en-GB" b="1" dirty="0" smtClean="0"/>
              <a:t>(</a:t>
            </a:r>
            <a:r>
              <a:rPr lang="en-GB" b="1" i="1" dirty="0" smtClean="0"/>
              <a:t>psyche</a:t>
            </a:r>
            <a:r>
              <a:rPr lang="en-GB" b="1" dirty="0" smtClean="0"/>
              <a:t>)</a:t>
            </a:r>
            <a:r>
              <a:rPr lang="en-GB" dirty="0" smtClean="0"/>
              <a:t>: but rather fear him which is able to destroy both soul </a:t>
            </a:r>
            <a:r>
              <a:rPr lang="en-GB" b="1" dirty="0" smtClean="0"/>
              <a:t>(</a:t>
            </a:r>
            <a:r>
              <a:rPr lang="en-GB" b="1" i="1" dirty="0" smtClean="0"/>
              <a:t>psyche</a:t>
            </a:r>
            <a:r>
              <a:rPr lang="en-GB" b="1" dirty="0" smtClean="0"/>
              <a:t>) </a:t>
            </a:r>
            <a:r>
              <a:rPr lang="en-GB" dirty="0" smtClean="0"/>
              <a:t>and body in hell’.</a:t>
            </a:r>
          </a:p>
          <a:p>
            <a:endParaRPr lang="en-GB" dirty="0" smtClean="0"/>
          </a:p>
          <a:p>
            <a:r>
              <a:rPr lang="en-GB" dirty="0" smtClean="0"/>
              <a:t>1 Thessalonians 5:23 King James Version</a:t>
            </a:r>
          </a:p>
          <a:p>
            <a:r>
              <a:rPr lang="en-GB" dirty="0" smtClean="0"/>
              <a:t>And the very God of peace sanctify you wholly; and I pray God your whole spirit </a:t>
            </a:r>
            <a:r>
              <a:rPr lang="en-GB" b="1" dirty="0" smtClean="0"/>
              <a:t>(</a:t>
            </a:r>
            <a:r>
              <a:rPr lang="en-GB" b="1" dirty="0" err="1" smtClean="0"/>
              <a:t>pneuma</a:t>
            </a:r>
            <a:r>
              <a:rPr lang="en-GB" b="1" dirty="0" smtClean="0"/>
              <a:t>) </a:t>
            </a:r>
            <a:r>
              <a:rPr lang="en-GB" dirty="0" smtClean="0"/>
              <a:t>and soul </a:t>
            </a:r>
            <a:r>
              <a:rPr lang="en-GB" b="1" dirty="0" smtClean="0"/>
              <a:t>(psyche) </a:t>
            </a:r>
            <a:r>
              <a:rPr lang="en-GB" dirty="0" smtClean="0"/>
              <a:t>and body be preserved blameless unto the coming of our Lord Jesus Christ.</a:t>
            </a:r>
          </a:p>
          <a:p>
            <a:endParaRPr lang="en-GB" dirty="0" smtClean="0"/>
          </a:p>
          <a:p>
            <a:r>
              <a:rPr lang="en-GB" dirty="0" smtClean="0"/>
              <a:t>In Stoic literature </a:t>
            </a:r>
            <a:r>
              <a:rPr lang="en-GB" dirty="0" err="1" smtClean="0"/>
              <a:t>pnuema</a:t>
            </a:r>
            <a:r>
              <a:rPr lang="en-GB" dirty="0" smtClean="0"/>
              <a:t> may refer to the ‘lower’ parts of the soul, </a:t>
            </a:r>
            <a:r>
              <a:rPr lang="en-GB" dirty="0" err="1" smtClean="0"/>
              <a:t>mor</a:t>
            </a:r>
            <a:r>
              <a:rPr lang="en-GB" dirty="0" smtClean="0"/>
              <a:t> </a:t>
            </a:r>
            <a:r>
              <a:rPr lang="en-GB" dirty="0" err="1" smtClean="0"/>
              <a:t>eakin</a:t>
            </a:r>
            <a:r>
              <a:rPr lang="en-GB" dirty="0" smtClean="0"/>
              <a:t> to life force, while psyche may be the part which survives death.</a:t>
            </a:r>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092280" y="6144766"/>
            <a:ext cx="1841376" cy="713234"/>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The Immortal Soul introduced into Christianity from Plato: Origen 184/185 – 253/254</a:t>
            </a:r>
            <a:br>
              <a:rPr lang="en-GB" sz="2800" dirty="0" smtClean="0"/>
            </a:br>
            <a:endParaRPr lang="en-GB" sz="2800" dirty="0"/>
          </a:p>
        </p:txBody>
      </p:sp>
      <p:sp>
        <p:nvSpPr>
          <p:cNvPr id="3" name="Content Placeholder 2"/>
          <p:cNvSpPr>
            <a:spLocks noGrp="1"/>
          </p:cNvSpPr>
          <p:nvPr>
            <p:ph idx="1"/>
          </p:nvPr>
        </p:nvSpPr>
        <p:spPr/>
        <p:txBody>
          <a:bodyPr>
            <a:normAutofit fontScale="70000" lnSpcReduction="20000"/>
          </a:bodyPr>
          <a:lstStyle/>
          <a:p>
            <a:r>
              <a:rPr lang="en-GB" i="1" dirty="0" smtClean="0"/>
              <a:t>Origen De </a:t>
            </a:r>
            <a:r>
              <a:rPr lang="en-GB" i="1" dirty="0" err="1" smtClean="0"/>
              <a:t>Principiis</a:t>
            </a:r>
            <a:r>
              <a:rPr lang="en-GB" dirty="0" smtClean="0"/>
              <a:t> ’</a:t>
            </a:r>
          </a:p>
          <a:p>
            <a:r>
              <a:rPr lang="en-GB" dirty="0" smtClean="0"/>
              <a:t>‘The soul, having a substance and life of its own, </a:t>
            </a:r>
            <a:r>
              <a:rPr lang="en-GB" b="1" dirty="0" smtClean="0"/>
              <a:t>shall after its departure from the world, be rewarded according to its deserts, being destined to obtain either an inheritance of eternal life and blessedness, if its actions shall have procured this for it, or to be delivered up to eternal fire and punishments, if the guilt of its crimes shall have brought it down to this’.</a:t>
            </a:r>
          </a:p>
          <a:p>
            <a:r>
              <a:rPr lang="en-GB" i="1" dirty="0" smtClean="0"/>
              <a:t>Ante-Nicene Fathers,</a:t>
            </a:r>
            <a:r>
              <a:rPr lang="en-GB" dirty="0" smtClean="0"/>
              <a:t> Vol. 4, 1995, p. 240).</a:t>
            </a:r>
          </a:p>
          <a:p>
            <a:endParaRPr lang="en-GB" dirty="0" smtClean="0"/>
          </a:p>
          <a:p>
            <a:r>
              <a:rPr lang="en-GB" dirty="0" smtClean="0"/>
              <a:t>Human souls existed before the body</a:t>
            </a:r>
          </a:p>
          <a:p>
            <a:r>
              <a:rPr lang="en-GB" dirty="0" smtClean="0"/>
              <a:t>Are imprisoned in the physical world as a form of punishment. </a:t>
            </a:r>
          </a:p>
          <a:p>
            <a:r>
              <a:rPr lang="en-GB" dirty="0" smtClean="0"/>
              <a:t>Physical life is a purification process to return humans to a spiritual state.</a:t>
            </a:r>
          </a:p>
          <a:p>
            <a:endParaRPr lang="en-GB" dirty="0"/>
          </a:p>
        </p:txBody>
      </p:sp>
      <p:pic>
        <p:nvPicPr>
          <p:cNvPr id="4" name="Picture 3" descr="Origen3.jpg"/>
          <p:cNvPicPr>
            <a:picLocks noChangeAspect="1"/>
          </p:cNvPicPr>
          <p:nvPr/>
        </p:nvPicPr>
        <p:blipFill>
          <a:blip r:embed="rId2" cstate="print"/>
          <a:stretch>
            <a:fillRect/>
          </a:stretch>
        </p:blipFill>
        <p:spPr>
          <a:xfrm>
            <a:off x="8006916" y="5085184"/>
            <a:ext cx="1137083" cy="1772816"/>
          </a:xfrm>
          <a:prstGeom prst="rect">
            <a:avLst/>
          </a:prstGeom>
        </p:spPr>
      </p:pic>
      <p:pic>
        <p:nvPicPr>
          <p:cNvPr id="6" name="Picture 5"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2699792" y="6021288"/>
            <a:ext cx="1841376" cy="713234"/>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The Immortal Soul introduced into Christianity from Plato: Augustine (354-430) </a:t>
            </a:r>
            <a:endParaRPr lang="en-GB" sz="3200" dirty="0"/>
          </a:p>
        </p:txBody>
      </p:sp>
      <p:sp>
        <p:nvSpPr>
          <p:cNvPr id="3" name="Content Placeholder 2"/>
          <p:cNvSpPr>
            <a:spLocks noGrp="1"/>
          </p:cNvSpPr>
          <p:nvPr>
            <p:ph idx="1"/>
          </p:nvPr>
        </p:nvSpPr>
        <p:spPr/>
        <p:txBody>
          <a:bodyPr>
            <a:normAutofit fontScale="77500" lnSpcReduction="20000"/>
          </a:bodyPr>
          <a:lstStyle/>
          <a:p>
            <a:r>
              <a:rPr lang="en-GB" dirty="0" smtClean="0"/>
              <a:t>The soul ‘is therefore called immortal, because in a sense, it does not cease to live and to feel; while the body is called mortal because it can be forsaken of all life, and cannot by itself live at all. The death, then, of the soul, takes place when God forsakes it, as the death of the body when the soul forsakes it’ </a:t>
            </a:r>
          </a:p>
          <a:p>
            <a:r>
              <a:rPr lang="en-GB" dirty="0" smtClean="0"/>
              <a:t>(</a:t>
            </a:r>
            <a:r>
              <a:rPr lang="en-GB" i="1" dirty="0" smtClean="0"/>
              <a:t>The City of God , Ante-Nicene Fathers, </a:t>
            </a:r>
            <a:r>
              <a:rPr lang="en-GB" dirty="0" smtClean="0"/>
              <a:t>Vol. 2, 1995, p. 245.)</a:t>
            </a:r>
          </a:p>
          <a:p>
            <a:endParaRPr lang="en-GB" dirty="0" smtClean="0"/>
          </a:p>
          <a:p>
            <a:r>
              <a:rPr lang="en-GB" dirty="0" smtClean="0"/>
              <a:t>Death meant the destruction of the body.</a:t>
            </a:r>
          </a:p>
          <a:p>
            <a:r>
              <a:rPr lang="en-GB" dirty="0" smtClean="0"/>
              <a:t>The conscious soul would continue to live in either </a:t>
            </a:r>
          </a:p>
          <a:p>
            <a:r>
              <a:rPr lang="en-GB" dirty="0" smtClean="0"/>
              <a:t>1) a blissful state of union with God or </a:t>
            </a:r>
          </a:p>
          <a:p>
            <a:r>
              <a:rPr lang="en-GB" dirty="0" smtClean="0"/>
              <a:t>2) an agonizing state of separation from God.</a:t>
            </a:r>
          </a:p>
          <a:p>
            <a:endParaRPr lang="en-GB" dirty="0"/>
          </a:p>
        </p:txBody>
      </p:sp>
      <p:pic>
        <p:nvPicPr>
          <p:cNvPr id="4" name="Picture 3" descr="Augustine.jpeg"/>
          <p:cNvPicPr>
            <a:picLocks noChangeAspect="1"/>
          </p:cNvPicPr>
          <p:nvPr/>
        </p:nvPicPr>
        <p:blipFill>
          <a:blip r:embed="rId2" cstate="print"/>
          <a:stretch>
            <a:fillRect/>
          </a:stretch>
        </p:blipFill>
        <p:spPr>
          <a:xfrm>
            <a:off x="7102848" y="5301209"/>
            <a:ext cx="1913854" cy="1556792"/>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Penitentials</a:t>
            </a:r>
            <a:r>
              <a:rPr lang="en-GB" dirty="0" smtClean="0"/>
              <a:t> – guides for penance,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Appear </a:t>
            </a:r>
            <a:r>
              <a:rPr lang="en-GB" dirty="0"/>
              <a:t>from the 7</a:t>
            </a:r>
            <a:r>
              <a:rPr lang="en-GB" baseline="30000" dirty="0"/>
              <a:t>th</a:t>
            </a:r>
            <a:r>
              <a:rPr lang="en-GB" dirty="0"/>
              <a:t> century.</a:t>
            </a:r>
            <a:endParaRPr lang="en-GB" dirty="0" smtClean="0"/>
          </a:p>
          <a:p>
            <a:r>
              <a:rPr lang="en-GB" dirty="0"/>
              <a:t> </a:t>
            </a:r>
            <a:endParaRPr lang="en-GB" dirty="0" smtClean="0"/>
          </a:p>
          <a:p>
            <a:r>
              <a:rPr lang="en-GB" dirty="0"/>
              <a:t>7</a:t>
            </a:r>
            <a:r>
              <a:rPr lang="en-GB" baseline="30000" dirty="0"/>
              <a:t>th</a:t>
            </a:r>
            <a:r>
              <a:rPr lang="en-GB" dirty="0"/>
              <a:t> century Irish </a:t>
            </a:r>
            <a:r>
              <a:rPr lang="en-GB" i="1" dirty="0"/>
              <a:t>Penitential of </a:t>
            </a:r>
            <a:r>
              <a:rPr lang="en-GB" i="1" dirty="0" err="1"/>
              <a:t>Cummean</a:t>
            </a:r>
            <a:r>
              <a:rPr lang="en-GB" dirty="0"/>
              <a:t>:</a:t>
            </a:r>
            <a:endParaRPr lang="en-GB" dirty="0" smtClean="0"/>
          </a:p>
          <a:p>
            <a:r>
              <a:rPr lang="en-GB" dirty="0" smtClean="0"/>
              <a:t>‘A </a:t>
            </a:r>
            <a:r>
              <a:rPr lang="en-GB" dirty="0"/>
              <a:t>presbyter or a deacon who commits natural fornication. Having previously taken the vow of a monk, shall do penance for seven years...he shall at all times </a:t>
            </a:r>
            <a:r>
              <a:rPr lang="en-GB" u="sng" dirty="0"/>
              <a:t>deplore his guilt from his inmost heart</a:t>
            </a:r>
            <a:r>
              <a:rPr lang="en-GB" dirty="0"/>
              <a:t>...After a year and a half he shall take the Eucharist with </a:t>
            </a:r>
            <a:r>
              <a:rPr lang="en-GB" dirty="0" smtClean="0"/>
              <a:t>hand, </a:t>
            </a:r>
            <a:r>
              <a:rPr lang="en-GB" dirty="0"/>
              <a:t>come to peace and sing the psalms with his brethren, </a:t>
            </a:r>
            <a:r>
              <a:rPr lang="en-GB" u="sng" dirty="0"/>
              <a:t>lest his soul within him perish through so long a time of the celestial </a:t>
            </a:r>
            <a:r>
              <a:rPr lang="en-GB" u="sng" dirty="0" smtClean="0"/>
              <a:t>medicine’</a:t>
            </a:r>
            <a:r>
              <a:rPr lang="en-GB" dirty="0" smtClean="0"/>
              <a:t>.</a:t>
            </a:r>
          </a:p>
          <a:p>
            <a:r>
              <a:rPr lang="en-GB" sz="2000" dirty="0"/>
              <a:t>John McNeill and H.M. Gamer, Medieval Handbook of Penance: A translation of the Principal </a:t>
            </a:r>
            <a:r>
              <a:rPr lang="en-GB" sz="2000" dirty="0" err="1"/>
              <a:t>Libri</a:t>
            </a:r>
            <a:r>
              <a:rPr lang="en-GB" sz="2000" dirty="0"/>
              <a:t> </a:t>
            </a:r>
            <a:r>
              <a:rPr lang="en-GB" sz="2000" dirty="0" err="1"/>
              <a:t>Poeniteniales</a:t>
            </a:r>
            <a:r>
              <a:rPr lang="en-GB" sz="2000" dirty="0"/>
              <a:t> and selection from related documents (New York: Octagon Books, 1965), p. 103.</a:t>
            </a:r>
          </a:p>
          <a:p>
            <a:endParaRPr lang="en-GB" dirty="0"/>
          </a:p>
        </p:txBody>
      </p:sp>
      <p:pic>
        <p:nvPicPr>
          <p:cNvPr id="4" name="Picture 2"/>
          <p:cNvPicPr>
            <a:picLocks noChangeAspect="1" noChangeArrowheads="1"/>
          </p:cNvPicPr>
          <p:nvPr/>
        </p:nvPicPr>
        <p:blipFill>
          <a:blip r:embed="rId2" cstate="print"/>
          <a:srcRect/>
          <a:stretch>
            <a:fillRect/>
          </a:stretch>
        </p:blipFill>
        <p:spPr bwMode="auto">
          <a:xfrm>
            <a:off x="142844" y="6000768"/>
            <a:ext cx="1784350" cy="735012"/>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1800" dirty="0" smtClean="0"/>
              <a:t>Theories of a transcendent soul were imported into Greece from Egypt</a:t>
            </a:r>
          </a:p>
          <a:p>
            <a:r>
              <a:rPr lang="en-GB" sz="1800" dirty="0" smtClean="0"/>
              <a:t>Greek theories were divided between those in which the soul was or could be seen as transcendent (Plato, Aristotle) and those (Aristotle, the Stoics) on which it was a life force mostly coincident with the body.</a:t>
            </a:r>
          </a:p>
          <a:p>
            <a:r>
              <a:rPr lang="en-GB" sz="1800" dirty="0" smtClean="0"/>
              <a:t>The Jewish theory of soul held that it was a life force coincident with the body, until evident of </a:t>
            </a:r>
            <a:r>
              <a:rPr lang="en-GB" sz="1800" dirty="0" err="1" smtClean="0"/>
              <a:t>Hellenisation</a:t>
            </a:r>
            <a:r>
              <a:rPr lang="en-GB" sz="1800" dirty="0" smtClean="0"/>
              <a:t> in the 1</a:t>
            </a:r>
            <a:r>
              <a:rPr lang="en-GB" sz="1800" baseline="30000" dirty="0" smtClean="0"/>
              <a:t>st</a:t>
            </a:r>
            <a:r>
              <a:rPr lang="en-GB" sz="1800" dirty="0" smtClean="0"/>
              <a:t> C BCE/ 1</a:t>
            </a:r>
            <a:r>
              <a:rPr lang="en-GB" sz="1800" baseline="30000" dirty="0" smtClean="0"/>
              <a:t>st</a:t>
            </a:r>
            <a:r>
              <a:rPr lang="en-GB" sz="1800" dirty="0" smtClean="0"/>
              <a:t> C CE.</a:t>
            </a:r>
          </a:p>
          <a:p>
            <a:r>
              <a:rPr lang="en-GB" sz="1800" dirty="0" smtClean="0"/>
              <a:t>The Christian New Testament contains no clear evidence of belief in an immortal soul. </a:t>
            </a:r>
          </a:p>
          <a:p>
            <a:r>
              <a:rPr lang="en-GB" sz="1800" dirty="0" smtClean="0"/>
              <a:t>The </a:t>
            </a:r>
            <a:r>
              <a:rPr lang="en-GB" sz="1800" dirty="0" err="1" smtClean="0"/>
              <a:t>Platonisation</a:t>
            </a:r>
            <a:r>
              <a:rPr lang="en-GB" sz="1800" dirty="0" smtClean="0"/>
              <a:t> of Christianity in in the 3</a:t>
            </a:r>
            <a:r>
              <a:rPr lang="en-GB" sz="1800" baseline="30000" dirty="0" smtClean="0"/>
              <a:t>rd</a:t>
            </a:r>
            <a:r>
              <a:rPr lang="en-GB" sz="1800" dirty="0" smtClean="0"/>
              <a:t>/4</a:t>
            </a:r>
            <a:r>
              <a:rPr lang="en-GB" sz="1800" baseline="30000" dirty="0" smtClean="0"/>
              <a:t>th</a:t>
            </a:r>
            <a:r>
              <a:rPr lang="en-GB" sz="1800" dirty="0" smtClean="0"/>
              <a:t> c CE resulted in the importation of Platonic theories of the transcendent soul.</a:t>
            </a:r>
          </a:p>
          <a:p>
            <a:endParaRPr lang="en-GB" sz="1800" dirty="0" smtClean="0"/>
          </a:p>
          <a:p>
            <a:endParaRPr lang="en-GB" sz="1800" dirty="0" smtClean="0"/>
          </a:p>
          <a:p>
            <a:endParaRPr lang="en-GB" dirty="0" smtClean="0"/>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smtClean="0"/>
          </a:p>
          <a:p>
            <a:pPr algn="ctr">
              <a:buNone/>
            </a:pPr>
            <a:r>
              <a:rPr lang="en-GB" sz="9600" i="1" dirty="0" smtClean="0"/>
              <a:t>ASTROLOGY</a:t>
            </a:r>
            <a:endParaRPr lang="en-GB" sz="9600" i="1"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5"/>
          <p:cNvSpPr>
            <a:spLocks noGrp="1"/>
          </p:cNvSpPr>
          <p:nvPr>
            <p:ph idx="1"/>
          </p:nvPr>
        </p:nvSpPr>
        <p:spPr/>
        <p:txBody>
          <a:bodyPr/>
          <a:lstStyle/>
          <a:p>
            <a:r>
              <a:rPr lang="en-GB" sz="1800" smtClean="0"/>
              <a:t>The earliest sources for the entire literary tradition in western astrology, concerning both the planets and the soul, is found in the works of the Greek philosopher Plato. </a:t>
            </a:r>
          </a:p>
          <a:p>
            <a:r>
              <a:rPr lang="en-GB" sz="1800" smtClean="0"/>
              <a:t>Plato laid the foundation for a rational of astrology in the notion of planets as time-keepers:</a:t>
            </a:r>
          </a:p>
          <a:p>
            <a:r>
              <a:rPr lang="en-GB" smtClean="0"/>
              <a:t> </a:t>
            </a:r>
          </a:p>
          <a:p>
            <a:r>
              <a:rPr lang="en-GB" sz="1800" i="1" smtClean="0"/>
              <a:t>'Wherefore, as a consequence of this reasoning and design on the part of God, with a view to the generation of Time, the sun and moon and five other stars, which bear the appellation of "planets" [i.e., 'wanderers'], came into existence for the determining and preserving of the numbers of Time.' </a:t>
            </a:r>
            <a:r>
              <a:rPr lang="en-GB" sz="1800" smtClean="0"/>
              <a:t>(Timaeus 38C). </a:t>
            </a:r>
          </a:p>
          <a:p>
            <a:endParaRPr lang="en-GB" smtClean="0"/>
          </a:p>
        </p:txBody>
      </p:sp>
      <p:sp>
        <p:nvSpPr>
          <p:cNvPr id="5" name="Title 4"/>
          <p:cNvSpPr>
            <a:spLocks noGrp="1"/>
          </p:cNvSpPr>
          <p:nvPr>
            <p:ph type="title"/>
          </p:nvPr>
        </p:nvSpPr>
        <p:spPr/>
        <p:txBody>
          <a:bodyPr/>
          <a:lstStyle/>
          <a:p>
            <a:pPr algn="ctr">
              <a:defRPr/>
            </a:pPr>
            <a:r>
              <a:rPr lang="en-GB" dirty="0" smtClean="0"/>
              <a:t>Plato on the Planets</a:t>
            </a:r>
            <a:endParaRPr lang="en-GB" dirty="0"/>
          </a:p>
        </p:txBody>
      </p:sp>
      <p:pic>
        <p:nvPicPr>
          <p:cNvPr id="14340" name="Picture 6" descr="Plato.jpeg"/>
          <p:cNvPicPr>
            <a:picLocks noChangeAspect="1"/>
          </p:cNvPicPr>
          <p:nvPr/>
        </p:nvPicPr>
        <p:blipFill>
          <a:blip r:embed="rId2" cstate="print"/>
          <a:srcRect/>
          <a:stretch>
            <a:fillRect/>
          </a:stretch>
        </p:blipFill>
        <p:spPr bwMode="auto">
          <a:xfrm>
            <a:off x="214313" y="5033963"/>
            <a:ext cx="1214437" cy="1676400"/>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302624" y="6021288"/>
            <a:ext cx="1841376" cy="713234"/>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0000" lnSpcReduction="20000"/>
          </a:bodyPr>
          <a:lstStyle/>
          <a:p>
            <a:pPr marL="365760" indent="-256032">
              <a:buFont typeface="Wingdings 3"/>
              <a:buChar char=""/>
              <a:defRPr/>
            </a:pPr>
            <a:endParaRPr lang="en-GB" sz="1400" dirty="0" smtClean="0"/>
          </a:p>
          <a:p>
            <a:pPr marL="365760" indent="-256032">
              <a:buFont typeface="Wingdings 3"/>
              <a:buChar char=""/>
              <a:defRPr/>
            </a:pPr>
            <a:endParaRPr lang="en-GB" sz="1400" dirty="0" smtClean="0"/>
          </a:p>
          <a:p>
            <a:pPr marL="365760" indent="-256032">
              <a:buFont typeface="Wingdings 3"/>
              <a:buChar char=""/>
              <a:defRPr/>
            </a:pPr>
            <a:r>
              <a:rPr lang="en-GB" sz="3300" i="1" dirty="0" err="1" smtClean="0"/>
              <a:t>Tetrabiblos</a:t>
            </a:r>
            <a:r>
              <a:rPr lang="en-GB" sz="3300" dirty="0" smtClean="0"/>
              <a:t>, defined astrology (actually, astronomy) as the study of the ‘effects’ of the stars and rationalised it according to natural influences. </a:t>
            </a:r>
          </a:p>
          <a:p>
            <a:pPr marL="365760" indent="-256032" eaLnBrk="1" fontAlgn="auto" hangingPunct="1">
              <a:spcAft>
                <a:spcPts val="0"/>
              </a:spcAft>
              <a:buFont typeface="Wingdings 3"/>
              <a:buChar char=""/>
              <a:defRPr/>
            </a:pPr>
            <a:r>
              <a:rPr lang="en-GB" sz="3300" dirty="0" smtClean="0"/>
              <a:t>In the Stoic conception, animals were compelled to action by a movement in the soul/psyche called the </a:t>
            </a:r>
            <a:r>
              <a:rPr lang="en-GB" sz="3300" i="1" dirty="0" err="1" smtClean="0"/>
              <a:t>hormê</a:t>
            </a:r>
            <a:r>
              <a:rPr lang="en-GB" sz="3300" dirty="0" smtClean="0"/>
              <a:t> – an impulse or drive. </a:t>
            </a:r>
          </a:p>
          <a:p>
            <a:pPr marL="365760" indent="-256032" eaLnBrk="1" fontAlgn="auto" hangingPunct="1">
              <a:spcAft>
                <a:spcPts val="0"/>
              </a:spcAft>
              <a:buFont typeface="Wingdings 3"/>
              <a:buChar char=""/>
              <a:defRPr/>
            </a:pPr>
            <a:r>
              <a:rPr lang="en-GB" sz="3300" dirty="0" smtClean="0"/>
              <a:t>There is a kind of celestial mechanics at work here, but one which can only be understood within a theory of extended consciousness, in which the movement of a planet is connected to a disturbance in the individual soul, and with a consequent tendency to action. </a:t>
            </a:r>
          </a:p>
          <a:p>
            <a:pPr marL="365760" indent="-256032" eaLnBrk="1" fontAlgn="auto" hangingPunct="1">
              <a:spcAft>
                <a:spcPts val="0"/>
              </a:spcAft>
              <a:buFont typeface="Wingdings 3"/>
              <a:buChar char=""/>
              <a:defRPr/>
            </a:pPr>
            <a:r>
              <a:rPr lang="en-GB" sz="3300" dirty="0" smtClean="0"/>
              <a:t>The planet’s psychic or psychological, and physical functions are related to the essential nature of the cosmos, as well as to humanity, in which person and planet, mind and body, are absolutely interrelated. </a:t>
            </a:r>
            <a:endParaRPr lang="en-GB" sz="3300" b="1" dirty="0" smtClean="0"/>
          </a:p>
          <a:p>
            <a:pPr>
              <a:defRPr/>
            </a:pPr>
            <a:r>
              <a:rPr lang="en-GB" sz="3300" b="1" dirty="0" smtClean="0"/>
              <a:t>Rational: Mercury</a:t>
            </a:r>
          </a:p>
          <a:p>
            <a:pPr>
              <a:defRPr/>
            </a:pPr>
            <a:r>
              <a:rPr lang="en-GB" sz="3300" b="1" dirty="0" smtClean="0"/>
              <a:t>Emotional: Moon</a:t>
            </a:r>
          </a:p>
          <a:p>
            <a:pPr marL="365760" indent="-256032" eaLnBrk="1" fontAlgn="auto" hangingPunct="1">
              <a:spcAft>
                <a:spcPts val="0"/>
              </a:spcAft>
              <a:buFont typeface="Wingdings 3"/>
              <a:buChar char=""/>
              <a:defRPr/>
            </a:pPr>
            <a:r>
              <a:rPr lang="en-GB" sz="3300" b="1" dirty="0" smtClean="0"/>
              <a:t>When Mars dominated the soul, Ptolemy argued, the individual would display the planet’s qualities, whether negative or positive, either blind aggression or great courage. </a:t>
            </a:r>
          </a:p>
          <a:p>
            <a:pPr marL="365760" indent="-256032" eaLnBrk="1" fontAlgn="auto" hangingPunct="1">
              <a:spcAft>
                <a:spcPts val="0"/>
              </a:spcAft>
              <a:buFont typeface="Wingdings 3"/>
              <a:buChar char=""/>
              <a:defRPr/>
            </a:pPr>
            <a:r>
              <a:rPr lang="en-GB" sz="3300" b="1" dirty="0" smtClean="0"/>
              <a:t>When Venus was dominant, the soul had the characteristic of that planet, whether pleasant affectionate and charming or 'careless, erotic, effeminate, womanish, timid…depraved and meriting reproach'.</a:t>
            </a:r>
          </a:p>
          <a:p>
            <a:pPr marL="365760" indent="-256032" eaLnBrk="1" fontAlgn="auto" hangingPunct="1">
              <a:spcAft>
                <a:spcPts val="0"/>
              </a:spcAft>
              <a:buFont typeface="Wingdings 3"/>
              <a:buChar char=""/>
              <a:defRPr/>
            </a:pPr>
            <a:r>
              <a:rPr lang="en-GB" sz="3300" dirty="0" smtClean="0"/>
              <a:t>See the discussion in </a:t>
            </a:r>
            <a:r>
              <a:rPr lang="en-GB" sz="3300" dirty="0" err="1" smtClean="0"/>
              <a:t>Sandbach</a:t>
            </a:r>
            <a:r>
              <a:rPr lang="en-GB" sz="3300" dirty="0" smtClean="0"/>
              <a:t>, F.H., </a:t>
            </a:r>
            <a:r>
              <a:rPr lang="en-GB" sz="3300" i="1" dirty="0" smtClean="0"/>
              <a:t>The Stoics</a:t>
            </a:r>
            <a:r>
              <a:rPr lang="en-GB" sz="3300" dirty="0" smtClean="0"/>
              <a:t>, Bristol: The Bristol Press 1975, esp. p. 60-1. </a:t>
            </a:r>
          </a:p>
          <a:p>
            <a:pPr marL="365760" indent="-256032" eaLnBrk="1" fontAlgn="auto" hangingPunct="1">
              <a:spcAft>
                <a:spcPts val="0"/>
              </a:spcAft>
              <a:buFont typeface="Wingdings 3"/>
              <a:buChar char=""/>
              <a:defRPr/>
            </a:pPr>
            <a:r>
              <a:rPr lang="en-GB" sz="3300" dirty="0" smtClean="0"/>
              <a:t>Ptolemy, </a:t>
            </a:r>
            <a:r>
              <a:rPr lang="en-GB" sz="3300" i="1" dirty="0" err="1" smtClean="0"/>
              <a:t>Tetrabiblos</a:t>
            </a:r>
            <a:r>
              <a:rPr lang="en-GB" sz="3300" dirty="0" smtClean="0"/>
              <a:t>, III.13.</a:t>
            </a:r>
          </a:p>
          <a:p>
            <a:pPr marL="365760" indent="-256032" eaLnBrk="1" fontAlgn="auto" hangingPunct="1">
              <a:spcAft>
                <a:spcPts val="0"/>
              </a:spcAft>
              <a:buFont typeface="Wingdings 3"/>
              <a:buChar char=""/>
              <a:defRPr/>
            </a:pPr>
            <a:endParaRPr lang="en-GB" sz="3300" dirty="0" smtClean="0"/>
          </a:p>
          <a:p>
            <a:pPr marL="365760" indent="-256032" eaLnBrk="1" fontAlgn="auto" hangingPunct="1">
              <a:spcAft>
                <a:spcPts val="0"/>
              </a:spcAft>
              <a:buFont typeface="Wingdings 3"/>
              <a:buChar char=""/>
              <a:defRPr/>
            </a:pPr>
            <a:r>
              <a:rPr lang="en-GB" sz="3300" b="1" dirty="0" smtClean="0"/>
              <a:t>Problem: the stars can be a source of unavoidable, immoral behaviour. The stars, through their natural influences lead people to sin</a:t>
            </a:r>
          </a:p>
          <a:p>
            <a:pPr marL="365760" indent="-256032" eaLnBrk="1" fontAlgn="auto" hangingPunct="1">
              <a:spcAft>
                <a:spcPts val="0"/>
              </a:spcAft>
              <a:buFont typeface="Wingdings 3"/>
              <a:buChar char=""/>
              <a:defRPr/>
            </a:pPr>
            <a:r>
              <a:rPr lang="en-GB" b="1" dirty="0" smtClean="0"/>
              <a:t> </a:t>
            </a:r>
          </a:p>
          <a:p>
            <a:pPr marL="365760" indent="-256032" eaLnBrk="1" fontAlgn="auto" hangingPunct="1">
              <a:spcAft>
                <a:spcPts val="0"/>
              </a:spcAft>
              <a:buFont typeface="Wingdings 3"/>
              <a:buChar char=""/>
              <a:defRPr/>
            </a:pPr>
            <a:endParaRPr lang="en-GB" dirty="0"/>
          </a:p>
        </p:txBody>
      </p:sp>
      <p:sp>
        <p:nvSpPr>
          <p:cNvPr id="34819" name="Title 1"/>
          <p:cNvSpPr>
            <a:spLocks noGrp="1"/>
          </p:cNvSpPr>
          <p:nvPr>
            <p:ph type="title"/>
          </p:nvPr>
        </p:nvSpPr>
        <p:spPr/>
        <p:txBody>
          <a:bodyPr>
            <a:normAutofit fontScale="90000"/>
          </a:bodyPr>
          <a:lstStyle/>
          <a:p>
            <a:pPr>
              <a:defRPr/>
            </a:pPr>
            <a:r>
              <a:rPr lang="en-US" sz="2800" dirty="0" smtClean="0">
                <a:solidFill>
                  <a:srgbClr val="003399"/>
                </a:solidFill>
              </a:rPr>
              <a:t>Ptolemy’s model of the soul (</a:t>
            </a:r>
            <a:r>
              <a:rPr lang="en-US" sz="2800" i="1" dirty="0" smtClean="0">
                <a:solidFill>
                  <a:srgbClr val="003399"/>
                </a:solidFill>
              </a:rPr>
              <a:t>Harmonics</a:t>
            </a:r>
            <a:r>
              <a:rPr lang="en-US" sz="2800" dirty="0" smtClean="0">
                <a:solidFill>
                  <a:srgbClr val="003399"/>
                </a:solidFill>
              </a:rPr>
              <a:t> and </a:t>
            </a:r>
            <a:r>
              <a:rPr lang="en-US" sz="2800" i="1" dirty="0" err="1" smtClean="0">
                <a:solidFill>
                  <a:srgbClr val="003399"/>
                </a:solidFill>
              </a:rPr>
              <a:t>Tetrabiblos</a:t>
            </a:r>
            <a:r>
              <a:rPr lang="en-US" sz="2800" dirty="0" smtClean="0">
                <a:solidFill>
                  <a:srgbClr val="003399"/>
                </a:solidFill>
              </a:rPr>
              <a:t>): embodied and coincident with the physical body</a:t>
            </a:r>
            <a:endParaRPr lang="en-GB" sz="2800" dirty="0" smtClean="0"/>
          </a:p>
        </p:txBody>
      </p:sp>
      <p:pic>
        <p:nvPicPr>
          <p:cNvPr id="35844" name="Picture 3" descr="Ptolemy"/>
          <p:cNvPicPr>
            <a:picLocks noChangeAspect="1" noChangeArrowheads="1"/>
          </p:cNvPicPr>
          <p:nvPr/>
        </p:nvPicPr>
        <p:blipFill>
          <a:blip r:embed="rId2" cstate="print"/>
          <a:srcRect/>
          <a:stretch>
            <a:fillRect/>
          </a:stretch>
        </p:blipFill>
        <p:spPr bwMode="auto">
          <a:xfrm>
            <a:off x="8072438" y="5572125"/>
            <a:ext cx="936625" cy="1189038"/>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Problem: the naturalistic rationale</a:t>
            </a: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smtClean="0"/>
              <a:t>‘The sun, together with the ambient, is always in some way affecting everything on the earth, not only by the changes that accompany the </a:t>
            </a:r>
            <a:r>
              <a:rPr lang="en-GB" u="sng" dirty="0" smtClean="0"/>
              <a:t>seasons of the year </a:t>
            </a:r>
            <a:r>
              <a:rPr lang="en-GB" dirty="0" smtClean="0"/>
              <a:t>to bring about the </a:t>
            </a:r>
            <a:r>
              <a:rPr lang="en-GB" u="sng" dirty="0" smtClean="0"/>
              <a:t>generation of animals, the productiveness of plants, the flowing of waters, and the changes of bodies,</a:t>
            </a:r>
            <a:r>
              <a:rPr lang="en-GB" dirty="0" smtClean="0"/>
              <a:t> but also by its </a:t>
            </a:r>
            <a:r>
              <a:rPr lang="en-GB" u="sng" dirty="0" smtClean="0"/>
              <a:t>daily revolutions furnishing heat, moisture, dryness, and cold </a:t>
            </a:r>
            <a:r>
              <a:rPr lang="en-GB" dirty="0" smtClean="0"/>
              <a:t>in regular order and in correspondence with its positions relative to the zenith…The active power of the sun’s essential nature is found to be heating and, to a certain degree, drying.’</a:t>
            </a:r>
          </a:p>
          <a:p>
            <a:pPr lvl="0"/>
            <a:r>
              <a:rPr lang="en-GB" dirty="0" smtClean="0"/>
              <a:t>– Ptolemy, </a:t>
            </a:r>
            <a:r>
              <a:rPr lang="en-GB" i="1" dirty="0" err="1" smtClean="0"/>
              <a:t>Tetrabiblos</a:t>
            </a:r>
            <a:r>
              <a:rPr lang="en-GB" dirty="0" smtClean="0"/>
              <a:t>, trans. F. E. Robbins (Cambridge, MA: Harvard University Press, 1971), I.2 (2</a:t>
            </a:r>
            <a:r>
              <a:rPr lang="en-GB" baseline="30000" dirty="0" smtClean="0"/>
              <a:t>nd</a:t>
            </a:r>
            <a:r>
              <a:rPr lang="en-GB" dirty="0" smtClean="0"/>
              <a:t> century CE, Greek) </a:t>
            </a:r>
          </a:p>
          <a:p>
            <a:endParaRPr lang="en-GB" dirty="0"/>
          </a:p>
        </p:txBody>
      </p:sp>
      <p:pic>
        <p:nvPicPr>
          <p:cNvPr id="4" name="Picture 3" descr="Ptolemy.jpg"/>
          <p:cNvPicPr>
            <a:picLocks noChangeAspect="1"/>
          </p:cNvPicPr>
          <p:nvPr/>
        </p:nvPicPr>
        <p:blipFill>
          <a:blip r:embed="rId2" cstate="print"/>
          <a:stretch>
            <a:fillRect/>
          </a:stretch>
        </p:blipFill>
        <p:spPr>
          <a:xfrm>
            <a:off x="6858016" y="5500702"/>
            <a:ext cx="885825" cy="112395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Tatian</a:t>
            </a:r>
            <a:r>
              <a:rPr lang="en-GB" dirty="0" smtClean="0"/>
              <a:t> the Syrian, born, c. 120</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'Men became the subject of the demons' apostasy', he wrote. 'For they showed man a chart of the constellations, and like dice players they introduced the factor of fate…Murders and their victims, rich and poor, are children of fate, and every nativity gave entertainment as in a theatre to the demons, among whom, like "the blessed gods" of Homer, "unquenchable laughter arose"'. </a:t>
            </a:r>
          </a:p>
          <a:p>
            <a:endParaRPr lang="en-GB" dirty="0" smtClean="0"/>
          </a:p>
          <a:p>
            <a:r>
              <a:rPr lang="en-US" dirty="0" err="1" smtClean="0"/>
              <a:t>Tatian</a:t>
            </a:r>
            <a:r>
              <a:rPr lang="en-US" dirty="0" smtClean="0"/>
              <a:t>, </a:t>
            </a:r>
            <a:r>
              <a:rPr lang="en-US" i="1" dirty="0" err="1" smtClean="0"/>
              <a:t>Oratio</a:t>
            </a:r>
            <a:r>
              <a:rPr lang="en-US" i="1" dirty="0" smtClean="0"/>
              <a:t> ad </a:t>
            </a:r>
            <a:r>
              <a:rPr lang="en-US" i="1" dirty="0" err="1" smtClean="0"/>
              <a:t>Graecos</a:t>
            </a:r>
            <a:r>
              <a:rPr lang="en-US" dirty="0" smtClean="0"/>
              <a:t>, trans. Molly Whittaker, Oxford Clarendon Press 1982, p. 8.</a:t>
            </a:r>
            <a:endParaRPr lang="en-GB" dirty="0" smtClean="0"/>
          </a:p>
          <a:p>
            <a:r>
              <a:rPr lang="en-US" dirty="0" smtClean="0"/>
              <a:t> </a:t>
            </a:r>
            <a:endParaRPr lang="en-GB" dirty="0" smtClean="0"/>
          </a:p>
          <a:p>
            <a:endParaRPr lang="en-GB" dirty="0"/>
          </a:p>
        </p:txBody>
      </p:sp>
      <p:pic>
        <p:nvPicPr>
          <p:cNvPr id="4" name="Picture 3" descr="tatian the Syrian.jpg"/>
          <p:cNvPicPr>
            <a:picLocks noChangeAspect="1"/>
          </p:cNvPicPr>
          <p:nvPr/>
        </p:nvPicPr>
        <p:blipFill>
          <a:blip r:embed="rId2" cstate="print"/>
          <a:stretch>
            <a:fillRect/>
          </a:stretch>
        </p:blipFill>
        <p:spPr>
          <a:xfrm>
            <a:off x="7977786" y="4653855"/>
            <a:ext cx="1166214" cy="2204145"/>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z="4000" dirty="0" smtClean="0"/>
              <a:t>Augustine on Celestial Influence</a:t>
            </a:r>
            <a:endParaRPr lang="en-US" sz="4000" dirty="0" smtClean="0"/>
          </a:p>
        </p:txBody>
      </p:sp>
      <p:sp>
        <p:nvSpPr>
          <p:cNvPr id="19459" name="Rectangle 3"/>
          <p:cNvSpPr>
            <a:spLocks noGrp="1" noChangeArrowheads="1"/>
          </p:cNvSpPr>
          <p:nvPr>
            <p:ph type="body" idx="1"/>
          </p:nvPr>
        </p:nvSpPr>
        <p:spPr/>
        <p:txBody>
          <a:bodyPr/>
          <a:lstStyle/>
          <a:p>
            <a:pPr eaLnBrk="1" hangingPunct="1">
              <a:lnSpc>
                <a:spcPct val="80000"/>
              </a:lnSpc>
            </a:pPr>
            <a:r>
              <a:rPr lang="en-GB" sz="2800" dirty="0" smtClean="0"/>
              <a:t>‘Now it could be maintained, without utter absurdity, that some influences from the stars have an effect on variations confined to the physical realm. We observe that the variation of the seasons depends on the approach and withdrawal of the sun, and the waxing and waning of the moon produces growth and diminution in certain species, such as sea-urchins and shell-fish, and also the marvellous variation of the tides’.</a:t>
            </a:r>
            <a:endParaRPr lang="en-US" sz="2800" dirty="0" smtClean="0"/>
          </a:p>
          <a:p>
            <a:pPr eaLnBrk="1" hangingPunct="1">
              <a:lnSpc>
                <a:spcPct val="80000"/>
              </a:lnSpc>
            </a:pPr>
            <a:r>
              <a:rPr lang="en-US" sz="2800" dirty="0" smtClean="0"/>
              <a:t/>
            </a:r>
            <a:br>
              <a:rPr lang="en-US" sz="2800" dirty="0" smtClean="0"/>
            </a:br>
            <a:r>
              <a:rPr lang="en-US" sz="2800" dirty="0" smtClean="0"/>
              <a:t>Augustine, </a:t>
            </a:r>
            <a:r>
              <a:rPr lang="en-US" sz="2800" i="1" dirty="0" smtClean="0"/>
              <a:t>City of God</a:t>
            </a:r>
            <a:r>
              <a:rPr lang="en-US" sz="2800" dirty="0" smtClean="0"/>
              <a:t>, Book V, 6.</a:t>
            </a:r>
          </a:p>
        </p:txBody>
      </p:sp>
      <p:pic>
        <p:nvPicPr>
          <p:cNvPr id="19460" name="Content Placeholder 5" descr="St_Augustine_jpg.jpg"/>
          <p:cNvPicPr>
            <a:picLocks noChangeAspect="1"/>
          </p:cNvPicPr>
          <p:nvPr/>
        </p:nvPicPr>
        <p:blipFill>
          <a:blip r:embed="rId2" cstate="print"/>
          <a:srcRect/>
          <a:stretch>
            <a:fillRect/>
          </a:stretch>
        </p:blipFill>
        <p:spPr bwMode="auto">
          <a:xfrm>
            <a:off x="7858125" y="5000625"/>
            <a:ext cx="1003300" cy="1697038"/>
          </a:xfrm>
          <a:prstGeom prst="rect">
            <a:avLst/>
          </a:prstGeom>
          <a:noFill/>
          <a:ln w="9525">
            <a:noFill/>
            <a:miter lim="800000"/>
            <a:headEnd/>
            <a:tailEnd/>
          </a:ln>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Isidore</a:t>
            </a:r>
            <a:r>
              <a:rPr lang="en-US" dirty="0" smtClean="0"/>
              <a:t> of Seville (</a:t>
            </a:r>
            <a:r>
              <a:rPr lang="en-US" dirty="0" err="1" smtClean="0"/>
              <a:t>born.c</a:t>
            </a:r>
            <a:r>
              <a:rPr lang="en-US" dirty="0" smtClean="0"/>
              <a:t>. 560/70),</a:t>
            </a:r>
            <a:endParaRPr lang="en-GB" dirty="0"/>
          </a:p>
        </p:txBody>
      </p:sp>
      <p:sp>
        <p:nvSpPr>
          <p:cNvPr id="3" name="Content Placeholder 2"/>
          <p:cNvSpPr>
            <a:spLocks noGrp="1"/>
          </p:cNvSpPr>
          <p:nvPr>
            <p:ph idx="1"/>
          </p:nvPr>
        </p:nvSpPr>
        <p:spPr/>
        <p:txBody>
          <a:bodyPr>
            <a:normAutofit fontScale="40000" lnSpcReduction="20000"/>
          </a:bodyPr>
          <a:lstStyle/>
          <a:p>
            <a:r>
              <a:rPr lang="en-US" sz="3800" dirty="0" smtClean="0"/>
              <a:t>The problem was addressed by </a:t>
            </a:r>
            <a:r>
              <a:rPr lang="en-US" sz="3800" dirty="0" err="1" smtClean="0"/>
              <a:t>Isidore</a:t>
            </a:r>
            <a:r>
              <a:rPr lang="en-US" sz="3800" dirty="0" smtClean="0"/>
              <a:t> of Seville (</a:t>
            </a:r>
            <a:r>
              <a:rPr lang="en-US" sz="3800" dirty="0" err="1" smtClean="0"/>
              <a:t>b.c</a:t>
            </a:r>
            <a:r>
              <a:rPr lang="en-US" sz="3800" dirty="0" smtClean="0"/>
              <a:t>. 560/70), the last of the great classical compilers and bishop of Seville from 599 or 600, in his </a:t>
            </a:r>
            <a:r>
              <a:rPr lang="en-US" sz="3800" dirty="0" err="1" smtClean="0"/>
              <a:t>encyclopaedia</a:t>
            </a:r>
            <a:r>
              <a:rPr lang="en-US" sz="3800" dirty="0" smtClean="0"/>
              <a:t>, the </a:t>
            </a:r>
            <a:r>
              <a:rPr lang="en-US" sz="3800" i="1" dirty="0" err="1" smtClean="0"/>
              <a:t>Etymologiae</a:t>
            </a:r>
            <a:r>
              <a:rPr lang="en-US" sz="3800" dirty="0" smtClean="0"/>
              <a:t> </a:t>
            </a:r>
            <a:r>
              <a:rPr lang="en-US" sz="3800" dirty="0" err="1" smtClean="0"/>
              <a:t>Isidore</a:t>
            </a:r>
            <a:r>
              <a:rPr lang="en-US" sz="3800" dirty="0" smtClean="0"/>
              <a:t> followed Ptolemy in declaring that there were two parts to astronomy.</a:t>
            </a:r>
          </a:p>
          <a:p>
            <a:endParaRPr lang="en-US" sz="3800" dirty="0" smtClean="0"/>
          </a:p>
          <a:p>
            <a:r>
              <a:rPr lang="en-US" sz="3800" dirty="0" smtClean="0"/>
              <a:t>1. </a:t>
            </a:r>
            <a:r>
              <a:rPr lang="en-US" sz="3800" i="1" dirty="0" err="1" smtClean="0"/>
              <a:t>astronomia</a:t>
            </a:r>
            <a:r>
              <a:rPr lang="en-US" sz="3800" i="1" dirty="0" smtClean="0"/>
              <a:t> </a:t>
            </a:r>
            <a:r>
              <a:rPr lang="en-US" sz="3800" dirty="0" smtClean="0"/>
              <a:t>dealt with the laws of planetary motion</a:t>
            </a:r>
          </a:p>
          <a:p>
            <a:r>
              <a:rPr lang="en-US" sz="3800" dirty="0" smtClean="0"/>
              <a:t>2. </a:t>
            </a:r>
            <a:r>
              <a:rPr lang="en-US" sz="3800" i="1" dirty="0" err="1" smtClean="0"/>
              <a:t>astrologia</a:t>
            </a:r>
            <a:r>
              <a:rPr lang="en-US" sz="3800" i="1" dirty="0" smtClean="0"/>
              <a:t> </a:t>
            </a:r>
            <a:r>
              <a:rPr lang="en-US" sz="3800" dirty="0" smtClean="0"/>
              <a:t>dealt with its effects. </a:t>
            </a:r>
          </a:p>
          <a:p>
            <a:endParaRPr lang="en-US" sz="3800" dirty="0" smtClean="0"/>
          </a:p>
          <a:p>
            <a:r>
              <a:rPr lang="en-US" sz="3800" dirty="0" err="1" smtClean="0"/>
              <a:t>Isidore</a:t>
            </a:r>
            <a:r>
              <a:rPr lang="en-US" sz="3800" dirty="0" smtClean="0"/>
              <a:t> therefore clearly separated astrology into two parts. </a:t>
            </a:r>
          </a:p>
          <a:p>
            <a:r>
              <a:rPr lang="en-US" sz="3800" dirty="0" smtClean="0"/>
              <a:t>1. natural astrology, based on solar and lunar influences and seasonal changes in the positions of the stars. </a:t>
            </a:r>
          </a:p>
          <a:p>
            <a:r>
              <a:rPr lang="en-US" sz="3800" dirty="0" smtClean="0"/>
              <a:t>2. superstitious astrology. </a:t>
            </a:r>
          </a:p>
          <a:p>
            <a:r>
              <a:rPr lang="en-US" sz="3800" dirty="0" smtClean="0"/>
              <a:t>Mathematicians (i.e. astrologers, should under no circumstances ‘practice augury by the stars…associate the twelve signs of the zodiac with specific parts of the soul or body…or attempt to predict the nativities and characters of people by the motion of the stars’ </a:t>
            </a:r>
          </a:p>
          <a:p>
            <a:endParaRPr lang="en-US" sz="3800" dirty="0" smtClean="0"/>
          </a:p>
          <a:p>
            <a:r>
              <a:rPr lang="en-US" sz="3800" dirty="0" smtClean="0"/>
              <a:t>(</a:t>
            </a:r>
            <a:r>
              <a:rPr lang="en-US" sz="3800" dirty="0" err="1" smtClean="0"/>
              <a:t>Isidore</a:t>
            </a:r>
            <a:r>
              <a:rPr lang="en-US" sz="3800" dirty="0" smtClean="0"/>
              <a:t>, </a:t>
            </a:r>
            <a:r>
              <a:rPr lang="en-US" sz="3800" i="1" dirty="0" err="1" smtClean="0"/>
              <a:t>Etymologiae</a:t>
            </a:r>
            <a:r>
              <a:rPr lang="en-US" sz="3800" i="1" dirty="0" smtClean="0"/>
              <a:t> </a:t>
            </a:r>
            <a:r>
              <a:rPr lang="en-US" sz="3800" dirty="0" err="1" smtClean="0"/>
              <a:t>III.xxvii</a:t>
            </a:r>
            <a:r>
              <a:rPr lang="en-US" sz="3800" dirty="0" smtClean="0"/>
              <a:t>).  </a:t>
            </a:r>
            <a:endParaRPr lang="en-GB" sz="3800" dirty="0" smtClean="0"/>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pic>
        <p:nvPicPr>
          <p:cNvPr id="5" name="Picture 4" descr="Isidor_von_Sevilla.jpeg.jpeg"/>
          <p:cNvPicPr>
            <a:picLocks noChangeAspect="1"/>
          </p:cNvPicPr>
          <p:nvPr/>
        </p:nvPicPr>
        <p:blipFill>
          <a:blip r:embed="rId3" cstate="print"/>
          <a:stretch>
            <a:fillRect/>
          </a:stretch>
        </p:blipFill>
        <p:spPr>
          <a:xfrm>
            <a:off x="7287268" y="4797152"/>
            <a:ext cx="1672284" cy="1860416"/>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MEDIEVAL EUROPE</a:t>
            </a:r>
            <a:endParaRPr lang="en-GB" dirty="0"/>
          </a:p>
        </p:txBody>
      </p:sp>
      <p:sp>
        <p:nvSpPr>
          <p:cNvPr id="5" name="Subtitle 4"/>
          <p:cNvSpPr>
            <a:spLocks noGrp="1"/>
          </p:cNvSpPr>
          <p:nvPr>
            <p:ph type="subTitle" idx="1"/>
          </p:nvPr>
        </p:nvSpPr>
        <p:spPr/>
        <p:txBody>
          <a:bodyPr/>
          <a:lstStyle/>
          <a:p>
            <a:r>
              <a:rPr lang="en-GB" dirty="0" smtClean="0"/>
              <a:t>Freeing the soul from the stars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Twelfth Century Renaissance</a:t>
            </a:r>
            <a:endParaRPr lang="en-GB" dirty="0"/>
          </a:p>
        </p:txBody>
      </p:sp>
      <p:sp>
        <p:nvSpPr>
          <p:cNvPr id="3" name="Content Placeholder 2"/>
          <p:cNvSpPr>
            <a:spLocks noGrp="1"/>
          </p:cNvSpPr>
          <p:nvPr>
            <p:ph idx="1"/>
          </p:nvPr>
        </p:nvSpPr>
        <p:spPr/>
        <p:txBody>
          <a:bodyPr/>
          <a:lstStyle/>
          <a:p>
            <a:r>
              <a:rPr lang="en-GB" dirty="0" smtClean="0"/>
              <a:t>Translation of material into Latin mainly from Arabic, but also from Greek</a:t>
            </a:r>
          </a:p>
          <a:p>
            <a:r>
              <a:rPr lang="en-GB" dirty="0" smtClean="0"/>
              <a:t>Included almost all of Aristotle</a:t>
            </a:r>
          </a:p>
          <a:p>
            <a:r>
              <a:rPr lang="en-GB" dirty="0" smtClean="0"/>
              <a:t>Significant astrological works – Abu </a:t>
            </a:r>
            <a:r>
              <a:rPr lang="en-GB" dirty="0" err="1" smtClean="0"/>
              <a:t>Ma’shar</a:t>
            </a:r>
            <a:r>
              <a:rPr lang="en-GB" dirty="0" smtClean="0"/>
              <a:t>, Ptolemy</a:t>
            </a:r>
          </a:p>
          <a:p>
            <a:endParaRPr lang="en-GB" dirty="0"/>
          </a:p>
        </p:txBody>
      </p:sp>
      <p:pic>
        <p:nvPicPr>
          <p:cNvPr id="4" name="Picture 3" descr="Europe 1100 upright.jpg"/>
          <p:cNvPicPr>
            <a:picLocks noChangeAspect="1"/>
          </p:cNvPicPr>
          <p:nvPr/>
        </p:nvPicPr>
        <p:blipFill>
          <a:blip r:embed="rId2" cstate="print"/>
          <a:stretch>
            <a:fillRect/>
          </a:stretch>
        </p:blipFill>
        <p:spPr>
          <a:xfrm>
            <a:off x="5626065" y="4214818"/>
            <a:ext cx="3160777" cy="2530633"/>
          </a:xfrm>
          <a:prstGeom prst="rect">
            <a:avLst/>
          </a:prstGeom>
        </p:spPr>
      </p:pic>
      <p:pic>
        <p:nvPicPr>
          <p:cNvPr id="5" name="Picture 4" descr="Haskins 12th c Renaissance.jpeg"/>
          <p:cNvPicPr>
            <a:picLocks noChangeAspect="1"/>
          </p:cNvPicPr>
          <p:nvPr/>
        </p:nvPicPr>
        <p:blipFill>
          <a:blip r:embed="rId3" cstate="print"/>
          <a:stretch>
            <a:fillRect/>
          </a:stretch>
        </p:blipFill>
        <p:spPr>
          <a:xfrm>
            <a:off x="3500430" y="4500570"/>
            <a:ext cx="1357322" cy="2171715"/>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Adelard</a:t>
            </a:r>
            <a:r>
              <a:rPr lang="en-GB" dirty="0" smtClean="0"/>
              <a:t> of Bath c.1080-1152</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Significant as one of the earliest of the new wave of translators, philosophers and astronomers.</a:t>
            </a:r>
          </a:p>
          <a:p>
            <a:endParaRPr lang="en-GB" dirty="0" smtClean="0"/>
          </a:p>
          <a:p>
            <a:r>
              <a:rPr lang="en-GB" dirty="0" smtClean="0"/>
              <a:t>Probably influenced by the </a:t>
            </a:r>
            <a:r>
              <a:rPr lang="en-GB" i="1" dirty="0" err="1" smtClean="0"/>
              <a:t>Timaeus</a:t>
            </a:r>
            <a:r>
              <a:rPr lang="en-GB" i="1" dirty="0" smtClean="0"/>
              <a:t>.</a:t>
            </a:r>
          </a:p>
          <a:p>
            <a:r>
              <a:rPr lang="en-GB" sz="2200" dirty="0" smtClean="0"/>
              <a:t>Thorndike, Lynn, </a:t>
            </a:r>
            <a:r>
              <a:rPr lang="en-GB" sz="2200" i="1" dirty="0" smtClean="0"/>
              <a:t>History of Magic and Experimental Science</a:t>
            </a:r>
            <a:r>
              <a:rPr lang="en-GB" sz="2200" dirty="0" smtClean="0"/>
              <a:t> (8 </a:t>
            </a:r>
            <a:r>
              <a:rPr lang="en-GB" sz="2200" dirty="0" err="1" smtClean="0"/>
              <a:t>vols</a:t>
            </a:r>
            <a:r>
              <a:rPr lang="en-GB" sz="2200" dirty="0" smtClean="0"/>
              <a:t>, New York: Columbia University Press, 1923–58), </a:t>
            </a:r>
            <a:r>
              <a:rPr lang="en-GB" sz="2200" dirty="0" err="1" smtClean="0"/>
              <a:t>Vol</a:t>
            </a:r>
            <a:r>
              <a:rPr lang="en-GB" sz="2200" dirty="0" smtClean="0"/>
              <a:t> II, p. 33.</a:t>
            </a:r>
          </a:p>
          <a:p>
            <a:endParaRPr lang="en-GB" i="1" dirty="0" smtClean="0"/>
          </a:p>
          <a:p>
            <a:r>
              <a:rPr lang="en-GB" dirty="0" smtClean="0"/>
              <a:t>‘The existence of music, says </a:t>
            </a:r>
            <a:r>
              <a:rPr lang="en-GB" dirty="0" err="1" smtClean="0"/>
              <a:t>Adelard</a:t>
            </a:r>
            <a:r>
              <a:rPr lang="en-GB" dirty="0" smtClean="0"/>
              <a:t>…supplies philosophers with a strong argument for their belief that “the soul has descended into the body from the stars above”’.</a:t>
            </a:r>
          </a:p>
          <a:p>
            <a:r>
              <a:rPr lang="en-GB" sz="2000" dirty="0" smtClean="0"/>
              <a:t>Thorndike, Lynn, </a:t>
            </a:r>
            <a:r>
              <a:rPr lang="en-GB" sz="2000" i="1" dirty="0" smtClean="0"/>
              <a:t>History of Magic and Experimental Science</a:t>
            </a:r>
            <a:r>
              <a:rPr lang="en-GB" sz="2000" dirty="0" smtClean="0"/>
              <a:t> (8 </a:t>
            </a:r>
            <a:r>
              <a:rPr lang="en-GB" sz="2000" dirty="0" err="1" smtClean="0"/>
              <a:t>vols</a:t>
            </a:r>
            <a:r>
              <a:rPr lang="en-GB" sz="2000" dirty="0" smtClean="0"/>
              <a:t>, New York: Columbia University Press, 1923–58), </a:t>
            </a:r>
            <a:r>
              <a:rPr lang="en-GB" sz="2000" dirty="0" err="1" smtClean="0"/>
              <a:t>Vol</a:t>
            </a:r>
            <a:r>
              <a:rPr lang="en-GB" sz="2000" dirty="0" smtClean="0"/>
              <a:t> II, p. 40.</a:t>
            </a:r>
          </a:p>
          <a:p>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6804248" y="6000750"/>
            <a:ext cx="2057400" cy="857250"/>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fontScale="90000"/>
          </a:bodyPr>
          <a:lstStyle/>
          <a:p>
            <a:r>
              <a:rPr lang="en-GB" dirty="0" smtClean="0"/>
              <a:t>The problem: The Soul in Ptolemaic Astrology (Claudius Ptolemy, 2</a:t>
            </a:r>
            <a:r>
              <a:rPr lang="en-GB" baseline="30000" dirty="0" smtClean="0"/>
              <a:t>nd</a:t>
            </a:r>
            <a:r>
              <a:rPr lang="en-GB" dirty="0" smtClean="0"/>
              <a:t> c)</a:t>
            </a:r>
            <a:endParaRPr lang="en-US" dirty="0" smtClean="0"/>
          </a:p>
        </p:txBody>
      </p:sp>
      <p:sp>
        <p:nvSpPr>
          <p:cNvPr id="31747" name="Content Placeholder 2"/>
          <p:cNvSpPr>
            <a:spLocks noGrp="1"/>
          </p:cNvSpPr>
          <p:nvPr>
            <p:ph idx="1"/>
          </p:nvPr>
        </p:nvSpPr>
        <p:spPr/>
        <p:txBody>
          <a:bodyPr>
            <a:normAutofit fontScale="92500" lnSpcReduction="20000"/>
          </a:bodyPr>
          <a:lstStyle/>
          <a:p>
            <a:r>
              <a:rPr lang="en-GB" sz="2800" dirty="0" smtClean="0"/>
              <a:t>When Mars dominated the soul the individual would display the planet’s qualities, whether negative or positive, either blind aggression or great courage. </a:t>
            </a:r>
          </a:p>
          <a:p>
            <a:r>
              <a:rPr lang="en-GB" sz="2800" dirty="0" smtClean="0"/>
              <a:t>When Venus was dominant, the soul had the characteristic of that planet, whether pleasant affectionate and charming or 'careless, erotic, effeminate, womanish, timid…depraved and meriting reproach'. </a:t>
            </a:r>
          </a:p>
          <a:p>
            <a:r>
              <a:rPr lang="en-GB" sz="2000" dirty="0" smtClean="0"/>
              <a:t>See Ptolemy, </a:t>
            </a:r>
            <a:r>
              <a:rPr lang="en-GB" sz="2000" i="1" dirty="0" err="1" smtClean="0"/>
              <a:t>Tetrabiblos</a:t>
            </a:r>
            <a:r>
              <a:rPr lang="en-GB" sz="2000" dirty="0" smtClean="0"/>
              <a:t>, III.13. Translated by Plato </a:t>
            </a:r>
            <a:r>
              <a:rPr lang="en-GB" sz="2000" smtClean="0"/>
              <a:t>of Tivoli 1138</a:t>
            </a:r>
            <a:endParaRPr lang="en-GB" sz="2000" dirty="0" smtClean="0"/>
          </a:p>
          <a:p>
            <a:r>
              <a:rPr lang="en-GB" sz="2400" b="1" dirty="0" smtClean="0"/>
              <a:t>Problem: </a:t>
            </a:r>
            <a:r>
              <a:rPr lang="en-GB" sz="2400" dirty="0" smtClean="0"/>
              <a:t>the stars can be a source of unavoidable, immoral behaviour. The stars, through their natural influences lead people to sin</a:t>
            </a:r>
          </a:p>
          <a:p>
            <a:r>
              <a:rPr lang="en-GB" dirty="0" smtClean="0"/>
              <a:t> </a:t>
            </a:r>
            <a:endParaRPr lang="en-US" dirty="0" smtClean="0"/>
          </a:p>
          <a:p>
            <a:endParaRPr lang="en-US" dirty="0" smtClean="0"/>
          </a:p>
        </p:txBody>
      </p:sp>
      <p:pic>
        <p:nvPicPr>
          <p:cNvPr id="31748" name="Picture 2"/>
          <p:cNvPicPr>
            <a:picLocks noChangeAspect="1" noChangeArrowheads="1"/>
          </p:cNvPicPr>
          <p:nvPr/>
        </p:nvPicPr>
        <p:blipFill>
          <a:blip r:embed="rId2" cstate="print"/>
          <a:srcRect/>
          <a:stretch>
            <a:fillRect/>
          </a:stretch>
        </p:blipFill>
        <p:spPr bwMode="auto">
          <a:xfrm>
            <a:off x="7715272" y="6000768"/>
            <a:ext cx="1212850" cy="500062"/>
          </a:xfrm>
          <a:prstGeom prst="rect">
            <a:avLst/>
          </a:prstGeom>
          <a:noFill/>
          <a:ln w="9525">
            <a:noFill/>
            <a:miter lim="800000"/>
            <a:headEnd/>
            <a:tailEnd/>
          </a:ln>
        </p:spPr>
      </p:pic>
      <p:pic>
        <p:nvPicPr>
          <p:cNvPr id="5" name="Picture 4" descr="Hieronymus-Bosch-A-Violent-Forcing-Of-The-Frog.jpg"/>
          <p:cNvPicPr>
            <a:picLocks noChangeAspect="1"/>
          </p:cNvPicPr>
          <p:nvPr/>
        </p:nvPicPr>
        <p:blipFill>
          <a:blip r:embed="rId3" cstate="print"/>
          <a:stretch>
            <a:fillRect/>
          </a:stretch>
        </p:blipFill>
        <p:spPr>
          <a:xfrm>
            <a:off x="3714744" y="5732875"/>
            <a:ext cx="1500166" cy="1125125"/>
          </a:xfrm>
          <a:prstGeom prst="rect">
            <a:avLst/>
          </a:prstGeom>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Problem: the naturalistic rationale gives credence to </a:t>
            </a:r>
            <a:r>
              <a:rPr lang="en-GB" sz="2800" dirty="0" err="1" smtClean="0"/>
              <a:t>Isidore’s</a:t>
            </a:r>
            <a:r>
              <a:rPr lang="en-GB" sz="2800" dirty="0" smtClean="0"/>
              <a:t> ‘superstitious astrology’</a:t>
            </a:r>
            <a:endParaRPr lang="en-GB" sz="2800" dirty="0"/>
          </a:p>
        </p:txBody>
      </p:sp>
      <p:sp>
        <p:nvSpPr>
          <p:cNvPr id="3" name="Content Placeholder 2"/>
          <p:cNvSpPr>
            <a:spLocks noGrp="1"/>
          </p:cNvSpPr>
          <p:nvPr>
            <p:ph idx="1"/>
          </p:nvPr>
        </p:nvSpPr>
        <p:spPr/>
        <p:txBody>
          <a:bodyPr>
            <a:normAutofit fontScale="77500" lnSpcReduction="20000"/>
          </a:bodyPr>
          <a:lstStyle/>
          <a:p>
            <a:pPr lvl="0"/>
            <a:r>
              <a:rPr lang="en-GB" dirty="0" smtClean="0"/>
              <a:t>‘The sun, together with the ambient, is always in some way affecting everything on the earth, not only by the changes that accompany the </a:t>
            </a:r>
            <a:r>
              <a:rPr lang="en-GB" u="sng" dirty="0" smtClean="0"/>
              <a:t>seasons of the year </a:t>
            </a:r>
            <a:r>
              <a:rPr lang="en-GB" dirty="0" smtClean="0"/>
              <a:t>to bring about the </a:t>
            </a:r>
            <a:r>
              <a:rPr lang="en-GB" u="sng" dirty="0" smtClean="0"/>
              <a:t>generation of animals, the productiveness of plants, the flowing of waters, and the changes of bodies,</a:t>
            </a:r>
            <a:r>
              <a:rPr lang="en-GB" dirty="0" smtClean="0"/>
              <a:t> but also by its </a:t>
            </a:r>
            <a:r>
              <a:rPr lang="en-GB" u="sng" dirty="0" smtClean="0"/>
              <a:t>daily revolutions furnishing heat, moisture, dryness, and cold </a:t>
            </a:r>
            <a:r>
              <a:rPr lang="en-GB" dirty="0" smtClean="0"/>
              <a:t>in regular order and in correspondence with its positions relative to the zenith…The active power of the sun’s essential nature is found to be heating and, to a certain degree, drying.’</a:t>
            </a:r>
          </a:p>
          <a:p>
            <a:pPr lvl="0"/>
            <a:r>
              <a:rPr lang="en-GB" dirty="0" smtClean="0"/>
              <a:t>– Ptolemy, </a:t>
            </a:r>
            <a:r>
              <a:rPr lang="en-GB" i="1" dirty="0" err="1" smtClean="0"/>
              <a:t>Tetrabiblos</a:t>
            </a:r>
            <a:r>
              <a:rPr lang="en-GB" dirty="0" smtClean="0"/>
              <a:t>, trans. F. E. Robbins (Cambridge, MA: Harvard University Press, 1971), I.2 (2</a:t>
            </a:r>
            <a:r>
              <a:rPr lang="en-GB" baseline="30000" dirty="0" smtClean="0"/>
              <a:t>nd</a:t>
            </a:r>
            <a:r>
              <a:rPr lang="en-GB" dirty="0" smtClean="0"/>
              <a:t> century CE, Greek) </a:t>
            </a:r>
          </a:p>
          <a:p>
            <a:endParaRPr lang="en-GB" dirty="0"/>
          </a:p>
        </p:txBody>
      </p:sp>
      <p:pic>
        <p:nvPicPr>
          <p:cNvPr id="4" name="Picture 3" descr="Ptolemy.jpg"/>
          <p:cNvPicPr>
            <a:picLocks noChangeAspect="1"/>
          </p:cNvPicPr>
          <p:nvPr/>
        </p:nvPicPr>
        <p:blipFill>
          <a:blip r:embed="rId2" cstate="print"/>
          <a:stretch>
            <a:fillRect/>
          </a:stretch>
        </p:blipFill>
        <p:spPr>
          <a:xfrm>
            <a:off x="6858016" y="5500702"/>
            <a:ext cx="885825" cy="112395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ln>
            <a:solidFill>
              <a:schemeClr val="accent1"/>
            </a:solidFill>
          </a:ln>
        </p:spPr>
        <p:txBody>
          <a:bodyPr>
            <a:normAutofit lnSpcReduction="10000"/>
          </a:bodyPr>
          <a:lstStyle/>
          <a:p>
            <a:r>
              <a:rPr lang="en-US" dirty="0" smtClean="0"/>
              <a:t>‘What those say in the third place, that the will of man wishes and chooses from necessity, no man is ever able to say such a thing unless he is deeply  illiterate, because every argument as well as </a:t>
            </a:r>
            <a:r>
              <a:rPr lang="en-US" b="1" dirty="0" smtClean="0"/>
              <a:t>every school of ethics, whether of the </a:t>
            </a:r>
            <a:r>
              <a:rPr lang="en-US" b="1" dirty="0" err="1" smtClean="0"/>
              <a:t>Peripatetics</a:t>
            </a:r>
            <a:r>
              <a:rPr lang="en-US" b="1" dirty="0" smtClean="0"/>
              <a:t> or of the Stoics, cries out that we are the lords of our acts’.</a:t>
            </a:r>
            <a:endParaRPr lang="en-GB" b="1" dirty="0" smtClean="0"/>
          </a:p>
          <a:p>
            <a:r>
              <a:rPr lang="es-MX" dirty="0" smtClean="0"/>
              <a:t>Albert, “De </a:t>
            </a:r>
            <a:r>
              <a:rPr lang="es-MX" dirty="0" err="1" smtClean="0"/>
              <a:t>quindecim</a:t>
            </a:r>
            <a:r>
              <a:rPr lang="es-MX" dirty="0" smtClean="0"/>
              <a:t> </a:t>
            </a:r>
            <a:r>
              <a:rPr lang="es-MX" dirty="0" err="1" smtClean="0"/>
              <a:t>problematibus</a:t>
            </a:r>
            <a:r>
              <a:rPr lang="es-MX" dirty="0" smtClean="0"/>
              <a:t>,” 35. </a:t>
            </a:r>
            <a:endParaRPr lang="en-GB" dirty="0" smtClean="0"/>
          </a:p>
          <a:p>
            <a:endParaRPr lang="en-GB" dirty="0"/>
          </a:p>
        </p:txBody>
      </p:sp>
      <p:sp>
        <p:nvSpPr>
          <p:cNvPr id="3" name="Title 2"/>
          <p:cNvSpPr>
            <a:spLocks noGrp="1"/>
          </p:cNvSpPr>
          <p:nvPr>
            <p:ph type="title"/>
          </p:nvPr>
        </p:nvSpPr>
        <p:spPr/>
        <p:txBody>
          <a:bodyPr>
            <a:normAutofit/>
          </a:bodyPr>
          <a:lstStyle/>
          <a:p>
            <a:r>
              <a:rPr lang="en-GB" dirty="0" err="1" smtClean="0"/>
              <a:t>Albertus</a:t>
            </a:r>
            <a:r>
              <a:rPr lang="en-GB" dirty="0" smtClean="0"/>
              <a:t> Magnus</a:t>
            </a:r>
            <a:r>
              <a:rPr lang="en-GB" b="0" dirty="0" smtClean="0"/>
              <a:t> c. 1200 – 1280</a:t>
            </a:r>
            <a:endParaRPr lang="en-GB" dirty="0"/>
          </a:p>
        </p:txBody>
      </p:sp>
      <p:pic>
        <p:nvPicPr>
          <p:cNvPr id="4" name="Picture 3" descr="albertus_magnus.jpg"/>
          <p:cNvPicPr>
            <a:picLocks noChangeAspect="1"/>
          </p:cNvPicPr>
          <p:nvPr/>
        </p:nvPicPr>
        <p:blipFill>
          <a:blip r:embed="rId2" cstate="print"/>
          <a:stretch>
            <a:fillRect/>
          </a:stretch>
        </p:blipFill>
        <p:spPr>
          <a:xfrm>
            <a:off x="8090689" y="5589240"/>
            <a:ext cx="1053310" cy="126876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i="1" dirty="0" smtClean="0"/>
              <a:t>Summa</a:t>
            </a:r>
            <a:r>
              <a:rPr lang="en-US" dirty="0" smtClean="0"/>
              <a:t>, </a:t>
            </a:r>
            <a:r>
              <a:rPr lang="en-US" i="1" dirty="0" smtClean="0"/>
              <a:t>pars</a:t>
            </a:r>
            <a:r>
              <a:rPr lang="en-US" dirty="0" smtClean="0"/>
              <a:t> 1, </a:t>
            </a:r>
            <a:r>
              <a:rPr lang="en-US" dirty="0" err="1" smtClean="0"/>
              <a:t>Questio</a:t>
            </a:r>
            <a:r>
              <a:rPr lang="en-US" dirty="0" smtClean="0"/>
              <a:t> 68, Albert states that the stars govern even the souls, vegetable and sensitive, of plants and brutes, but man is made in the image of God, except as he yields to sin and the flesh: as such, the intellectual soul is free.</a:t>
            </a:r>
            <a:endParaRPr lang="en-GB" dirty="0" smtClean="0"/>
          </a:p>
          <a:p>
            <a:r>
              <a:rPr lang="en-US" dirty="0" smtClean="0"/>
              <a:t>Lynn Thorndike, </a:t>
            </a:r>
            <a:r>
              <a:rPr lang="en-US" i="1" dirty="0" smtClean="0"/>
              <a:t>History of Magic and Experimental Science</a:t>
            </a:r>
            <a:r>
              <a:rPr lang="en-US" dirty="0" smtClean="0"/>
              <a:t> (New York: Columbia University Press, 1923)</a:t>
            </a:r>
            <a:r>
              <a:rPr lang="en-US" i="1" dirty="0" smtClean="0"/>
              <a:t>, </a:t>
            </a:r>
            <a:r>
              <a:rPr lang="en-US" dirty="0" smtClean="0"/>
              <a:t>vol. II, pp. 584, 589. </a:t>
            </a:r>
          </a:p>
          <a:p>
            <a:endParaRPr lang="en-GB" dirty="0"/>
          </a:p>
        </p:txBody>
      </p:sp>
      <p:sp>
        <p:nvSpPr>
          <p:cNvPr id="3" name="Title 2"/>
          <p:cNvSpPr>
            <a:spLocks noGrp="1"/>
          </p:cNvSpPr>
          <p:nvPr>
            <p:ph type="title"/>
          </p:nvPr>
        </p:nvSpPr>
        <p:spPr/>
        <p:txBody>
          <a:bodyPr/>
          <a:lstStyle/>
          <a:p>
            <a:r>
              <a:rPr lang="en-GB" dirty="0" err="1" smtClean="0"/>
              <a:t>Albertus</a:t>
            </a:r>
            <a:r>
              <a:rPr lang="en-GB" dirty="0" smtClean="0"/>
              <a:t> Magnus</a:t>
            </a:r>
            <a:endParaRPr lang="en-GB" dirty="0"/>
          </a:p>
        </p:txBody>
      </p:sp>
      <p:pic>
        <p:nvPicPr>
          <p:cNvPr id="4" name="Picture 3" descr="albertus_magnus.jpg"/>
          <p:cNvPicPr>
            <a:picLocks noChangeAspect="1"/>
          </p:cNvPicPr>
          <p:nvPr/>
        </p:nvPicPr>
        <p:blipFill>
          <a:blip r:embed="rId2" cstate="print"/>
          <a:stretch>
            <a:fillRect/>
          </a:stretch>
        </p:blipFill>
        <p:spPr>
          <a:xfrm>
            <a:off x="8090690" y="5589240"/>
            <a:ext cx="1053310" cy="1268760"/>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US" dirty="0" smtClean="0"/>
              <a:t/>
            </a:r>
            <a:br>
              <a:rPr lang="en-US" dirty="0" smtClean="0"/>
            </a:br>
            <a:r>
              <a:rPr lang="en-US" dirty="0" smtClean="0"/>
              <a:t>The Solution</a:t>
            </a:r>
          </a:p>
        </p:txBody>
      </p:sp>
      <p:sp>
        <p:nvSpPr>
          <p:cNvPr id="10243" name="Content Placeholder 2"/>
          <p:cNvSpPr>
            <a:spLocks noGrp="1"/>
          </p:cNvSpPr>
          <p:nvPr>
            <p:ph idx="1"/>
          </p:nvPr>
        </p:nvSpPr>
        <p:spPr/>
        <p:txBody>
          <a:bodyPr/>
          <a:lstStyle/>
          <a:p>
            <a:pPr eaLnBrk="1" hangingPunct="1"/>
            <a:r>
              <a:rPr lang="en-GB" sz="2000" dirty="0" smtClean="0"/>
              <a:t>Thomas Aquinas</a:t>
            </a:r>
            <a:r>
              <a:rPr lang="en-GB" sz="2000" i="1" dirty="0" smtClean="0"/>
              <a:t>, Summa Contra Gentiles (= Against the Errors of the Infidels)</a:t>
            </a:r>
            <a:r>
              <a:rPr lang="en-GB" sz="2000" dirty="0" smtClean="0"/>
              <a:t>: A response to the translations of Arabic astrological texts, written in an Aristotelian and Ptolemaic context, which presented astrology in a naturalistic framework and suggested that the soul was subject to natural influence.</a:t>
            </a:r>
          </a:p>
          <a:p>
            <a:pPr eaLnBrk="1" hangingPunct="1"/>
            <a:r>
              <a:rPr lang="en-GB" sz="2000" dirty="0" smtClean="0"/>
              <a:t>He relied on Aristotle, Plato, Ptolemy and Augustine</a:t>
            </a:r>
          </a:p>
          <a:p>
            <a:pPr eaLnBrk="1" hangingPunct="1"/>
            <a:endParaRPr lang="en-GB" sz="2000" dirty="0" smtClean="0"/>
          </a:p>
          <a:p>
            <a:pPr eaLnBrk="1" hangingPunct="1"/>
            <a:endParaRPr lang="en-GB" dirty="0" smtClean="0"/>
          </a:p>
          <a:p>
            <a:pPr eaLnBrk="1" hangingPunct="1"/>
            <a:endParaRPr lang="en-US" dirty="0" smtClean="0"/>
          </a:p>
        </p:txBody>
      </p:sp>
      <p:pic>
        <p:nvPicPr>
          <p:cNvPr id="10244" name="Picture 3" descr="Thomas Aquinas.jpeg"/>
          <p:cNvPicPr>
            <a:picLocks noChangeAspect="1"/>
          </p:cNvPicPr>
          <p:nvPr/>
        </p:nvPicPr>
        <p:blipFill>
          <a:blip r:embed="rId2" cstate="print"/>
          <a:srcRect/>
          <a:stretch>
            <a:fillRect/>
          </a:stretch>
        </p:blipFill>
        <p:spPr bwMode="auto">
          <a:xfrm>
            <a:off x="1" y="5295422"/>
            <a:ext cx="1187624" cy="1562578"/>
          </a:xfrm>
          <a:prstGeom prst="rect">
            <a:avLst/>
          </a:prstGeom>
          <a:noFill/>
          <a:ln w="9525">
            <a:noFill/>
            <a:miter lim="800000"/>
            <a:headEnd/>
            <a:tailEnd/>
          </a:ln>
        </p:spPr>
      </p:pic>
      <p:pic>
        <p:nvPicPr>
          <p:cNvPr id="10245" name="Picture 2"/>
          <p:cNvPicPr>
            <a:picLocks noChangeAspect="1" noChangeArrowheads="1"/>
          </p:cNvPicPr>
          <p:nvPr/>
        </p:nvPicPr>
        <p:blipFill>
          <a:blip r:embed="rId3" cstate="print"/>
          <a:srcRect/>
          <a:stretch>
            <a:fillRect/>
          </a:stretch>
        </p:blipFill>
        <p:spPr bwMode="auto">
          <a:xfrm>
            <a:off x="7020249" y="5786454"/>
            <a:ext cx="1622106" cy="668332"/>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pPr eaLnBrk="1" hangingPunct="1"/>
            <a:r>
              <a:rPr lang="en-US" sz="3200" dirty="0" smtClean="0"/>
              <a:t>Thomas Aquinas Concedes the reality of physical influences from planets on the body</a:t>
            </a:r>
          </a:p>
        </p:txBody>
      </p:sp>
      <p:sp>
        <p:nvSpPr>
          <p:cNvPr id="11267" name="Content Placeholder 2"/>
          <p:cNvSpPr>
            <a:spLocks noGrp="1"/>
          </p:cNvSpPr>
          <p:nvPr>
            <p:ph idx="1"/>
          </p:nvPr>
        </p:nvSpPr>
        <p:spPr/>
        <p:txBody>
          <a:bodyPr>
            <a:normAutofit/>
          </a:bodyPr>
          <a:lstStyle/>
          <a:p>
            <a:pPr eaLnBrk="1" hangingPunct="1"/>
            <a:r>
              <a:rPr lang="en-GB" i="1" dirty="0" smtClean="0"/>
              <a:t>Summa Contra Gentiles </a:t>
            </a:r>
            <a:r>
              <a:rPr lang="en-GB" dirty="0" smtClean="0"/>
              <a:t>III.85.14.</a:t>
            </a:r>
            <a:endParaRPr lang="en-US" dirty="0" smtClean="0"/>
          </a:p>
          <a:p>
            <a:pPr eaLnBrk="1" hangingPunct="1"/>
            <a:r>
              <a:rPr lang="en-GB" dirty="0" smtClean="0"/>
              <a:t>Quotes St Augustine City of God V.6: 'it is not utterly absurd to say that certain influences of the stars are able to produce differences in body only'.</a:t>
            </a:r>
          </a:p>
          <a:p>
            <a:pPr eaLnBrk="1" hangingPunct="1"/>
            <a:r>
              <a:rPr lang="en-GB" dirty="0" smtClean="0"/>
              <a:t>Even Augustine suggested that sin could be caused by the stars, via their influence on the body.</a:t>
            </a:r>
          </a:p>
          <a:p>
            <a:pPr eaLnBrk="1" hangingPunct="1"/>
            <a:endParaRPr lang="en-US" dirty="0" smtClean="0"/>
          </a:p>
          <a:p>
            <a:pPr eaLnBrk="1" hangingPunct="1"/>
            <a:endParaRPr lang="en-US" dirty="0" smtClean="0"/>
          </a:p>
        </p:txBody>
      </p:sp>
      <p:pic>
        <p:nvPicPr>
          <p:cNvPr id="11268"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11269" name="Content Placeholder 3" descr="Thomas Aquinas 2.jpeg"/>
          <p:cNvPicPr>
            <a:picLocks noChangeAspect="1"/>
          </p:cNvPicPr>
          <p:nvPr/>
        </p:nvPicPr>
        <p:blipFill>
          <a:blip r:embed="rId3" cstate="print"/>
          <a:srcRect/>
          <a:stretch>
            <a:fillRect/>
          </a:stretch>
        </p:blipFill>
        <p:spPr bwMode="auto">
          <a:xfrm>
            <a:off x="0" y="5805264"/>
            <a:ext cx="869950" cy="1174750"/>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fontScale="90000"/>
          </a:bodyPr>
          <a:lstStyle/>
          <a:p>
            <a:r>
              <a:rPr lang="en-US" dirty="0" smtClean="0"/>
              <a:t>Thomas Aquinas c</a:t>
            </a:r>
            <a:r>
              <a:rPr lang="en-GB" dirty="0" err="1" smtClean="0"/>
              <a:t>oncedes</a:t>
            </a:r>
            <a:r>
              <a:rPr lang="en-GB" dirty="0" smtClean="0"/>
              <a:t> that astrology can analyse character</a:t>
            </a:r>
            <a:endParaRPr lang="en-US" dirty="0" smtClean="0"/>
          </a:p>
        </p:txBody>
      </p:sp>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'So, the celestial bodies work indirectly on the good condition of understanding. Thus, just as physicians may judge the goodness of an intellect from the condition of its body, as from a proximate disposition, so also may an astronomer judge from the celestial motions as the remote cause of such dispositions. In this way, then, it is possible that there is some truth in what Ptolemy says in his </a:t>
            </a:r>
            <a:r>
              <a:rPr lang="en-GB" dirty="0" err="1" smtClean="0"/>
              <a:t>Centiloquium</a:t>
            </a:r>
            <a:r>
              <a:rPr lang="en-GB" dirty="0" smtClean="0"/>
              <a:t>: 'When, at the time of a man's birth, Mercury is in conjunction with Saturn and is itself in a strong condition, it gives inwardly to things the goodness of understanding'.   </a:t>
            </a:r>
            <a:endParaRPr lang="en-US" dirty="0" smtClean="0"/>
          </a:p>
          <a:p>
            <a:pPr eaLnBrk="1" fontAlgn="auto" hangingPunct="1">
              <a:spcAft>
                <a:spcPts val="0"/>
              </a:spcAft>
              <a:buFont typeface="Arial" pitchFamily="34" charset="0"/>
              <a:buChar char="•"/>
              <a:defRPr/>
            </a:pPr>
            <a:r>
              <a:rPr lang="en-GB" dirty="0" smtClean="0"/>
              <a:t>III.84.14</a:t>
            </a:r>
            <a:endParaRPr lang="en-US" dirty="0" smtClean="0"/>
          </a:p>
          <a:p>
            <a:pPr eaLnBrk="1" fontAlgn="auto" hangingPunct="1">
              <a:spcAft>
                <a:spcPts val="0"/>
              </a:spcAft>
              <a:buFont typeface="Arial" pitchFamily="34" charset="0"/>
              <a:buChar char="•"/>
              <a:defRPr/>
            </a:pPr>
            <a:r>
              <a:rPr lang="en-GB" dirty="0" err="1" smtClean="0"/>
              <a:t>Centiloquium</a:t>
            </a:r>
            <a:r>
              <a:rPr lang="en-GB" dirty="0" smtClean="0"/>
              <a:t> 38.</a:t>
            </a:r>
            <a:endParaRPr lang="en-US" dirty="0" smtClean="0"/>
          </a:p>
          <a:p>
            <a:pPr eaLnBrk="1" fontAlgn="auto" hangingPunct="1">
              <a:spcAft>
                <a:spcPts val="0"/>
              </a:spcAft>
              <a:buFont typeface="Arial" pitchFamily="34" charset="0"/>
              <a:buChar char="•"/>
              <a:defRPr/>
            </a:pPr>
            <a:endParaRPr lang="en-US" dirty="0" smtClean="0"/>
          </a:p>
        </p:txBody>
      </p:sp>
      <p:pic>
        <p:nvPicPr>
          <p:cNvPr id="4" name="Picture 2"/>
          <p:cNvPicPr>
            <a:picLocks noChangeAspect="1" noChangeArrowheads="1"/>
          </p:cNvPicPr>
          <p:nvPr/>
        </p:nvPicPr>
        <p:blipFill>
          <a:blip r:embed="rId2" cstate="print"/>
          <a:srcRect/>
          <a:stretch>
            <a:fillRect/>
          </a:stretch>
        </p:blipFill>
        <p:spPr bwMode="auto">
          <a:xfrm>
            <a:off x="6786578" y="5786454"/>
            <a:ext cx="1784350" cy="735012"/>
          </a:xfrm>
          <a:prstGeom prst="rect">
            <a:avLst/>
          </a:prstGeom>
          <a:noFill/>
          <a:ln w="9525">
            <a:noFill/>
            <a:miter lim="800000"/>
            <a:headEnd/>
            <a:tailEnd/>
          </a:ln>
        </p:spPr>
      </p:pic>
      <p:pic>
        <p:nvPicPr>
          <p:cNvPr id="5" name="Content Placeholder 3" descr="Thomas Aquinas 2.jpeg"/>
          <p:cNvPicPr>
            <a:picLocks noChangeAspect="1"/>
          </p:cNvPicPr>
          <p:nvPr/>
        </p:nvPicPr>
        <p:blipFill>
          <a:blip r:embed="rId3" cstate="print"/>
          <a:srcRect/>
          <a:stretch>
            <a:fillRect/>
          </a:stretch>
        </p:blipFill>
        <p:spPr bwMode="auto">
          <a:xfrm>
            <a:off x="179512" y="5683250"/>
            <a:ext cx="869950" cy="1174750"/>
          </a:xfrm>
          <a:prstGeom prst="rect">
            <a:avLst/>
          </a:prstGeom>
          <a:noFill/>
          <a:ln w="9525">
            <a:noFill/>
            <a:miter lim="800000"/>
            <a:headEnd/>
            <a:tailEnd/>
          </a:ln>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1800" dirty="0" smtClean="0"/>
              <a:t>‘Therefore, the intellectual principle, which we call the mind or the intellect, has an operation in which the body does not share. Now only that which subsists in itself can have an operation in itself. ... We must conclude, therefore, that the </a:t>
            </a:r>
            <a:r>
              <a:rPr lang="en-GB" sz="1800" b="1" dirty="0" smtClean="0"/>
              <a:t>human soul, which is called intellect or mind</a:t>
            </a:r>
            <a:r>
              <a:rPr lang="en-GB" sz="1800" dirty="0" smtClean="0"/>
              <a:t>, is something incorporeal and subsistent’. </a:t>
            </a:r>
          </a:p>
          <a:p>
            <a:r>
              <a:rPr lang="en-GB" sz="1800" u="sng" dirty="0" smtClean="0">
                <a:hlinkClick r:id="rId2"/>
              </a:rPr>
              <a:t>(Summa </a:t>
            </a:r>
            <a:r>
              <a:rPr lang="en-GB" sz="1800" u="sng" dirty="0" err="1" smtClean="0">
                <a:hlinkClick r:id="rId2"/>
              </a:rPr>
              <a:t>Theologica</a:t>
            </a:r>
            <a:r>
              <a:rPr lang="en-GB" sz="1800" u="sng" dirty="0" smtClean="0">
                <a:hlinkClick r:id="rId2"/>
              </a:rPr>
              <a:t>. </a:t>
            </a:r>
            <a:r>
              <a:rPr lang="en-GB" sz="1800" u="sng" dirty="0" err="1" smtClean="0">
                <a:hlinkClick r:id="rId2"/>
              </a:rPr>
              <a:t>Ia</a:t>
            </a:r>
            <a:r>
              <a:rPr lang="en-GB" sz="1800" u="sng" dirty="0" smtClean="0">
                <a:hlinkClick r:id="rId2"/>
              </a:rPr>
              <a:t>, 75, 2)</a:t>
            </a:r>
            <a:r>
              <a:rPr lang="en-GB" sz="1800" dirty="0" smtClean="0"/>
              <a:t> </a:t>
            </a:r>
          </a:p>
          <a:p>
            <a:endParaRPr lang="en-GB" dirty="0" smtClean="0"/>
          </a:p>
          <a:p>
            <a:r>
              <a:rPr lang="en-GB" sz="1800" dirty="0" smtClean="0"/>
              <a:t>Subsistent = it really exists</a:t>
            </a:r>
          </a:p>
          <a:p>
            <a:r>
              <a:rPr lang="en-GB" sz="1800" dirty="0" smtClean="0"/>
              <a:t>BUT</a:t>
            </a:r>
          </a:p>
          <a:p>
            <a:r>
              <a:rPr lang="en-GB" sz="1800" dirty="0" smtClean="0"/>
              <a:t>Incorporeal = it is not a body – has no mass.</a:t>
            </a:r>
          </a:p>
          <a:p>
            <a:endParaRPr lang="en-GB" sz="1800" dirty="0" smtClean="0"/>
          </a:p>
          <a:p>
            <a:r>
              <a:rPr lang="en-GB" sz="1800" dirty="0" smtClean="0"/>
              <a:t>It is also incorruptible.</a:t>
            </a:r>
          </a:p>
          <a:p>
            <a:endParaRPr lang="en-GB" dirty="0"/>
          </a:p>
        </p:txBody>
      </p:sp>
      <p:sp>
        <p:nvSpPr>
          <p:cNvPr id="3" name="Title 2"/>
          <p:cNvSpPr>
            <a:spLocks noGrp="1"/>
          </p:cNvSpPr>
          <p:nvPr>
            <p:ph type="title"/>
          </p:nvPr>
        </p:nvSpPr>
        <p:spPr/>
        <p:txBody>
          <a:bodyPr>
            <a:normAutofit fontScale="90000"/>
          </a:bodyPr>
          <a:lstStyle/>
          <a:p>
            <a:r>
              <a:rPr lang="en-GB" dirty="0" smtClean="0"/>
              <a:t>But has to separate the soul from the body</a:t>
            </a:r>
            <a:endParaRPr lang="en-GB" dirty="0"/>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sz="1800" dirty="0" smtClean="0"/>
              <a:t>The human soul is the form of the body, life force which enables the physical body to live (from Aristotle, Stoics)</a:t>
            </a:r>
          </a:p>
          <a:p>
            <a:r>
              <a:rPr lang="en-GB" sz="1800" dirty="0" smtClean="0"/>
              <a:t>However, human beings have activities which do not involve the body, thinking – using the intellect</a:t>
            </a:r>
          </a:p>
          <a:p>
            <a:r>
              <a:rPr lang="en-GB" sz="1800" u="sng" dirty="0" smtClean="0">
                <a:hlinkClick r:id="rId2"/>
              </a:rPr>
              <a:t>(See Summa Contra Gentiles, II, 56)</a:t>
            </a:r>
            <a:r>
              <a:rPr lang="en-GB" sz="1800" dirty="0" smtClean="0"/>
              <a:t> </a:t>
            </a:r>
          </a:p>
          <a:p>
            <a:r>
              <a:rPr lang="en-GB" sz="1800" dirty="0" smtClean="0"/>
              <a:t>Therefore the soul exists of itself, separate from the body. </a:t>
            </a:r>
          </a:p>
          <a:p>
            <a:endParaRPr lang="en-GB" sz="1800" dirty="0" smtClean="0"/>
          </a:p>
          <a:p>
            <a:r>
              <a:rPr lang="en-GB" sz="1800" dirty="0" smtClean="0"/>
              <a:t>This distinguishes the human soul from the souls of animals, where the soul does not exist separate to the body. </a:t>
            </a:r>
          </a:p>
          <a:p>
            <a:r>
              <a:rPr lang="en-GB" sz="1800" u="sng" dirty="0" smtClean="0">
                <a:hlinkClick r:id="rId3"/>
              </a:rPr>
              <a:t>(Summa </a:t>
            </a:r>
            <a:r>
              <a:rPr lang="en-GB" sz="1800" u="sng" dirty="0" err="1" smtClean="0">
                <a:hlinkClick r:id="rId3"/>
              </a:rPr>
              <a:t>Theologica</a:t>
            </a:r>
            <a:r>
              <a:rPr lang="en-GB" sz="1800" u="sng" dirty="0" smtClean="0">
                <a:hlinkClick r:id="rId3"/>
              </a:rPr>
              <a:t>, </a:t>
            </a:r>
            <a:r>
              <a:rPr lang="en-GB" sz="1800" u="sng" dirty="0" err="1" smtClean="0">
                <a:hlinkClick r:id="rId3"/>
              </a:rPr>
              <a:t>Ia</a:t>
            </a:r>
            <a:r>
              <a:rPr lang="en-GB" sz="1800" u="sng" dirty="0" smtClean="0">
                <a:hlinkClick r:id="rId3"/>
              </a:rPr>
              <a:t>, 75, 3)</a:t>
            </a:r>
            <a:endParaRPr lang="en-GB" sz="1800" u="sng" dirty="0" smtClean="0"/>
          </a:p>
          <a:p>
            <a:endParaRPr lang="en-GB" sz="1800" u="sng" dirty="0" smtClean="0"/>
          </a:p>
          <a:p>
            <a:r>
              <a:rPr lang="en-GB" sz="1800" dirty="0" smtClean="0"/>
              <a:t>The soul exists separately to the body.</a:t>
            </a:r>
          </a:p>
          <a:p>
            <a:r>
              <a:rPr lang="en-GB" sz="1800" dirty="0" smtClean="0"/>
              <a:t>However, it is not complete without the body </a:t>
            </a:r>
            <a:r>
              <a:rPr lang="en-GB" sz="1800" u="sng" dirty="0" smtClean="0">
                <a:hlinkClick r:id="rId4"/>
              </a:rPr>
              <a:t>(Summa Contra Gentiles II, 68)</a:t>
            </a:r>
            <a:r>
              <a:rPr lang="en-GB" sz="1800" dirty="0" smtClean="0"/>
              <a:t> </a:t>
            </a:r>
          </a:p>
          <a:p>
            <a:r>
              <a:rPr lang="en-GB" sz="1800" dirty="0" smtClean="0"/>
              <a:t>It needs the body in order in order to able to do anything.</a:t>
            </a:r>
          </a:p>
          <a:p>
            <a:r>
              <a:rPr lang="en-GB" sz="1800" dirty="0" smtClean="0"/>
              <a:t>The soul needs God either to reunite it with its body or endow it with knowledge, both of which would be supernatural.</a:t>
            </a:r>
          </a:p>
          <a:p>
            <a:endParaRPr lang="en-GB" sz="1800" dirty="0"/>
          </a:p>
        </p:txBody>
      </p:sp>
      <p:sp>
        <p:nvSpPr>
          <p:cNvPr id="3" name="Title 2"/>
          <p:cNvSpPr>
            <a:spLocks noGrp="1"/>
          </p:cNvSpPr>
          <p:nvPr>
            <p:ph type="title"/>
          </p:nvPr>
        </p:nvSpPr>
        <p:spPr/>
        <p:txBody>
          <a:bodyPr/>
          <a:lstStyle/>
          <a:p>
            <a:r>
              <a:rPr lang="en-GB" dirty="0" smtClean="0"/>
              <a:t>The soul and the body</a:t>
            </a:r>
            <a:endParaRPr lang="en-GB" dirty="0"/>
          </a:p>
        </p:txBody>
      </p:sp>
      <p:pic>
        <p:nvPicPr>
          <p:cNvPr id="4" name="Picture 3" descr="C:\Users\ablettm\AppData\Local\Microsoft\Windows\Temporary Internet Files\Content.Outlook\R41HOZLM\UWTSD Logo.jpg"/>
          <p:cNvPicPr/>
          <p:nvPr/>
        </p:nvPicPr>
        <p:blipFill>
          <a:blip r:embed="rId5"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US" sz="2800" dirty="0" smtClean="0"/>
              <a:t> Thomas Aquinas: t</a:t>
            </a:r>
            <a:r>
              <a:rPr lang="en-GB" sz="3100" dirty="0" smtClean="0"/>
              <a:t>he stars cannot influence the soul:</a:t>
            </a:r>
            <a:br>
              <a:rPr lang="en-GB" sz="3100" dirty="0" smtClean="0"/>
            </a:br>
            <a:r>
              <a:rPr lang="en-GB" sz="3100" dirty="0" smtClean="0"/>
              <a:t> astrology cannot </a:t>
            </a:r>
            <a:r>
              <a:rPr lang="en-GB" sz="3100" u="sng" dirty="0" smtClean="0"/>
              <a:t>cause</a:t>
            </a:r>
            <a:r>
              <a:rPr lang="en-GB" sz="3100" dirty="0" smtClean="0"/>
              <a:t> psychological tendencies </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‘In </a:t>
            </a:r>
            <a:r>
              <a:rPr lang="en-GB" dirty="0"/>
              <a:t>the second place, acts of the free-will, which is the faculty of will and reason, escape the causality of heavenly bodies. </a:t>
            </a:r>
            <a:r>
              <a:rPr lang="en-GB" u="sng" dirty="0"/>
              <a:t>For the intellect or reason is not a body, </a:t>
            </a:r>
            <a:r>
              <a:rPr lang="en-GB" dirty="0"/>
              <a:t>nor the act of a bodily organ, </a:t>
            </a:r>
            <a:r>
              <a:rPr lang="en-GB" u="sng" dirty="0"/>
              <a:t>and consequently neither is the will, since it is in the reason</a:t>
            </a:r>
            <a:r>
              <a:rPr lang="en-GB" dirty="0"/>
              <a:t>, as the </a:t>
            </a:r>
            <a:r>
              <a:rPr lang="en-GB" u="sng" dirty="0">
                <a:hlinkClick r:id="rId2"/>
              </a:rPr>
              <a:t>Philosopher</a:t>
            </a:r>
            <a:r>
              <a:rPr lang="en-GB" dirty="0"/>
              <a:t> shows (De Anima iii, 4,9). Now no body can make an impression on an incorporeal body. </a:t>
            </a:r>
            <a:r>
              <a:rPr lang="en-GB" u="sng" dirty="0"/>
              <a:t>Wherefore it is impossible for heavenly bodies to make a direct impression on the intellect and will</a:t>
            </a:r>
            <a:r>
              <a:rPr lang="en-GB" dirty="0"/>
              <a:t>: for this would be to deny the difference between intellect and sense, with which position </a:t>
            </a:r>
            <a:r>
              <a:rPr lang="en-GB" u="sng" dirty="0">
                <a:hlinkClick r:id="rId2"/>
              </a:rPr>
              <a:t>Aristotle</a:t>
            </a:r>
            <a:r>
              <a:rPr lang="en-GB" dirty="0"/>
              <a:t> reproaches (De Anima iii, 3) those who held that "such is the will of man, as is the day which the father of men and of gods," i.e. the sun or the heavens, "brings on" [Odyssey xviii, 135. </a:t>
            </a:r>
          </a:p>
          <a:p>
            <a:endParaRPr lang="en-GB" u="sng" dirty="0" smtClean="0"/>
          </a:p>
          <a:p>
            <a:r>
              <a:rPr lang="en-GB" u="sng" dirty="0" smtClean="0"/>
              <a:t>Hence </a:t>
            </a:r>
            <a:r>
              <a:rPr lang="en-GB" u="sng" dirty="0"/>
              <a:t>the heavenly bodies cannot be the direct cause of the free-will's operations</a:t>
            </a:r>
            <a:r>
              <a:rPr lang="en-GB" dirty="0"/>
              <a:t>. Nevertheless they can be a dispositive cause of an inclination to those operations, in so far as </a:t>
            </a:r>
            <a:r>
              <a:rPr lang="en-GB" u="sng" dirty="0"/>
              <a:t>they make an impression on the human body, </a:t>
            </a:r>
            <a:r>
              <a:rPr lang="en-GB" dirty="0"/>
              <a:t>and </a:t>
            </a:r>
            <a:r>
              <a:rPr lang="en-GB" u="sng" dirty="0"/>
              <a:t>consequently on </a:t>
            </a:r>
            <a:r>
              <a:rPr lang="en-GB" dirty="0"/>
              <a:t>the sensitive powers which are acts of bodily organs having </a:t>
            </a:r>
            <a:r>
              <a:rPr lang="en-GB" u="sng" dirty="0"/>
              <a:t>an inclination for human acts</a:t>
            </a:r>
            <a:r>
              <a:rPr lang="en-GB" dirty="0"/>
              <a:t>. Since, however, the sensitive powers obey reason, as the </a:t>
            </a:r>
            <a:r>
              <a:rPr lang="en-GB" u="sng" dirty="0">
                <a:hlinkClick r:id="rId2"/>
              </a:rPr>
              <a:t>Philosopher</a:t>
            </a:r>
            <a:r>
              <a:rPr lang="en-GB" dirty="0"/>
              <a:t> shows (De Anima iii, 11; Ethic. </a:t>
            </a:r>
            <a:r>
              <a:rPr lang="en-GB" dirty="0" err="1"/>
              <a:t>i</a:t>
            </a:r>
            <a:r>
              <a:rPr lang="en-GB" dirty="0"/>
              <a:t>, 13), this does not impose any necessity on the free-will, and man is able, by his reason, to act counter to the inclination of the heavenly bodies</a:t>
            </a:r>
            <a:r>
              <a:rPr lang="en-GB" dirty="0" smtClean="0"/>
              <a:t>.’ </a:t>
            </a:r>
            <a:endParaRPr lang="en-GB" dirty="0"/>
          </a:p>
          <a:p>
            <a:r>
              <a:rPr lang="en-GB" i="1" dirty="0" smtClean="0"/>
              <a:t>Summa </a:t>
            </a:r>
            <a:r>
              <a:rPr lang="en-GB" i="1" dirty="0" err="1" smtClean="0"/>
              <a:t>Theologica</a:t>
            </a:r>
            <a:r>
              <a:rPr lang="en-GB" dirty="0" smtClean="0"/>
              <a:t> 2.2.95.5</a:t>
            </a:r>
            <a:br>
              <a:rPr lang="en-GB" dirty="0" smtClean="0"/>
            </a:br>
            <a:r>
              <a:rPr lang="en-GB" u="sng" dirty="0" smtClean="0">
                <a:hlinkClick r:id="rId3"/>
              </a:rPr>
              <a:t>http://www.newadvent.org/summa/309505.htm</a:t>
            </a:r>
            <a:endParaRPr lang="en-GB" dirty="0"/>
          </a:p>
        </p:txBody>
      </p:sp>
      <p:pic>
        <p:nvPicPr>
          <p:cNvPr id="4" name="Picture 2"/>
          <p:cNvPicPr>
            <a:picLocks noChangeAspect="1" noChangeArrowheads="1"/>
          </p:cNvPicPr>
          <p:nvPr/>
        </p:nvPicPr>
        <p:blipFill>
          <a:blip r:embed="rId4" cstate="print"/>
          <a:srcRect/>
          <a:stretch>
            <a:fillRect/>
          </a:stretch>
        </p:blipFill>
        <p:spPr bwMode="auto">
          <a:xfrm>
            <a:off x="7359650" y="6000768"/>
            <a:ext cx="1784350" cy="735012"/>
          </a:xfrm>
          <a:prstGeom prst="rect">
            <a:avLst/>
          </a:prstGeom>
          <a:noFill/>
          <a:ln w="9525">
            <a:noFill/>
            <a:miter lim="800000"/>
            <a:headEnd/>
            <a:tailEnd/>
          </a:ln>
        </p:spPr>
      </p:pic>
      <p:pic>
        <p:nvPicPr>
          <p:cNvPr id="5" name="Content Placeholder 3" descr="Thomas Aquinas 2.jpeg"/>
          <p:cNvPicPr>
            <a:picLocks noChangeAspect="1"/>
          </p:cNvPicPr>
          <p:nvPr/>
        </p:nvPicPr>
        <p:blipFill>
          <a:blip r:embed="rId5" cstate="print"/>
          <a:srcRect/>
          <a:stretch>
            <a:fillRect/>
          </a:stretch>
        </p:blipFill>
        <p:spPr bwMode="auto">
          <a:xfrm>
            <a:off x="107504" y="5986092"/>
            <a:ext cx="576064" cy="777897"/>
          </a:xfrm>
          <a:prstGeom prst="rect">
            <a:avLst/>
          </a:prstGeom>
          <a:noFill/>
          <a:ln w="9525">
            <a:noFill/>
            <a:miter lim="800000"/>
            <a:headEnd/>
            <a:tailEnd/>
          </a:ln>
        </p:spPr>
      </p:pic>
      <p:pic>
        <p:nvPicPr>
          <p:cNvPr id="6" name="Picture 5" descr="C:\Users\ablettm\AppData\Local\Microsoft\Windows\Temporary Internet Files\Content.Outlook\R41HOZLM\UWTSD Logo.jpg"/>
          <p:cNvPicPr/>
          <p:nvPr/>
        </p:nvPicPr>
        <p:blipFill>
          <a:blip r:embed="rId6"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2699792" y="6144766"/>
            <a:ext cx="1841376" cy="713234"/>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smtClean="0"/>
              <a:t>But</a:t>
            </a:r>
            <a:endParaRPr lang="en-US" smtClean="0"/>
          </a:p>
        </p:txBody>
      </p:sp>
      <p:sp>
        <p:nvSpPr>
          <p:cNvPr id="12291" name="Content Placeholder 2"/>
          <p:cNvSpPr>
            <a:spLocks noGrp="1"/>
          </p:cNvSpPr>
          <p:nvPr>
            <p:ph idx="1"/>
          </p:nvPr>
        </p:nvSpPr>
        <p:spPr/>
        <p:txBody>
          <a:bodyPr/>
          <a:lstStyle/>
          <a:p>
            <a:pPr eaLnBrk="1" hangingPunct="1"/>
            <a:r>
              <a:rPr lang="en-GB" sz="1800" dirty="0" smtClean="0"/>
              <a:t>All people possess Active Intellect but only a few people develop it through Christian works and study (SCG 85).</a:t>
            </a:r>
            <a:endParaRPr lang="en-US" sz="1800" dirty="0" smtClean="0"/>
          </a:p>
          <a:p>
            <a:pPr eaLnBrk="1" hangingPunct="1"/>
            <a:r>
              <a:rPr lang="en-GB" sz="1800" dirty="0" smtClean="0"/>
              <a:t>(Aristotle)</a:t>
            </a:r>
          </a:p>
          <a:p>
            <a:pPr eaLnBrk="1" hangingPunct="1"/>
            <a:r>
              <a:rPr lang="en-GB" sz="1800" dirty="0" smtClean="0"/>
              <a:t>‘We should also note that, just as the active power of a spiritual nature is higher than a corporeal one, so also is it more universal. Consequently, the disposition resulting from a celestial body does not extend to all the objects which human choice covers’.</a:t>
            </a:r>
          </a:p>
          <a:p>
            <a:pPr eaLnBrk="1" hangingPunct="1"/>
            <a:r>
              <a:rPr lang="en-GB" sz="1800" dirty="0" smtClean="0"/>
              <a:t>(SGC III.92.5)</a:t>
            </a:r>
          </a:p>
          <a:p>
            <a:pPr eaLnBrk="1" hangingPunct="1"/>
            <a:endParaRPr lang="en-GB" sz="1800" dirty="0" smtClean="0"/>
          </a:p>
        </p:txBody>
      </p:sp>
      <p:pic>
        <p:nvPicPr>
          <p:cNvPr id="12292"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12293" name="Content Placeholder 3" descr="Thomas Aquinas 2.jpeg"/>
          <p:cNvPicPr>
            <a:picLocks noChangeAspect="1"/>
          </p:cNvPicPr>
          <p:nvPr/>
        </p:nvPicPr>
        <p:blipFill>
          <a:blip r:embed="rId3" cstate="print"/>
          <a:srcRect/>
          <a:stretch>
            <a:fillRect/>
          </a:stretch>
        </p:blipFill>
        <p:spPr bwMode="auto">
          <a:xfrm>
            <a:off x="0" y="5683250"/>
            <a:ext cx="869950" cy="1174750"/>
          </a:xfrm>
          <a:prstGeom prst="rect">
            <a:avLst/>
          </a:prstGeom>
          <a:noFill/>
          <a:ln w="9525">
            <a:noFill/>
            <a:miter lim="800000"/>
            <a:headEnd/>
            <a:tailEnd/>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1800" dirty="0" smtClean="0"/>
              <a:t>‘Moreover, it is plain and well known by experience that such occasions, whether they are external or internal, are not the necessary cause of choice, since man is able, on the basis of reason, either to resist or obey them. But there are many who follow natural impulses, while but few, the wise only, do not take these occasions of acting badly and of following their natural impulses. This is why Ptolemy says, in his </a:t>
            </a:r>
            <a:r>
              <a:rPr lang="en-GB" sz="1800" i="1" dirty="0" err="1" smtClean="0"/>
              <a:t>Centiloquium</a:t>
            </a:r>
            <a:r>
              <a:rPr lang="en-GB" sz="1800" dirty="0" smtClean="0"/>
              <a:t>: </a:t>
            </a:r>
            <a:r>
              <a:rPr lang="en-GB" sz="1800" b="1" dirty="0" smtClean="0"/>
              <a:t>“the wise soul assists the work of the stars”</a:t>
            </a:r>
            <a:r>
              <a:rPr lang="en-GB" sz="1800" dirty="0" smtClean="0"/>
              <a:t>; and that </a:t>
            </a:r>
            <a:r>
              <a:rPr lang="en-GB" sz="1800" b="1" dirty="0" smtClean="0"/>
              <a:t>“the astronomer could not give a judgment based on the stars, unless he knew well the power of the soul and the natural temperament”; </a:t>
            </a:r>
            <a:r>
              <a:rPr lang="en-GB" sz="1800" dirty="0" smtClean="0"/>
              <a:t>and that </a:t>
            </a:r>
            <a:r>
              <a:rPr lang="en-GB" sz="1800" b="1" dirty="0" smtClean="0"/>
              <a:t>“the astronomer should not speak in detail on a matter, but in general.” </a:t>
            </a:r>
            <a:r>
              <a:rPr lang="en-GB" sz="1800" dirty="0" smtClean="0"/>
              <a:t>That is to say, </a:t>
            </a:r>
            <a:r>
              <a:rPr lang="en-GB" sz="1800" b="1" dirty="0" smtClean="0"/>
              <a:t>the impression from the stars produces its result in most people who do not resist the tendency that comes from their body, but it is not always effective, for, in one case or another a man may resist, perhaps, the natural inclination by means of reason’.</a:t>
            </a:r>
          </a:p>
          <a:p>
            <a:r>
              <a:rPr lang="en-GB" sz="1800" u="sng" dirty="0" smtClean="0">
                <a:hlinkClick r:id="rId2"/>
              </a:rPr>
              <a:t>Summa Contra Gentiles</a:t>
            </a:r>
            <a:r>
              <a:rPr lang="en-GB" sz="1800" u="sng" dirty="0" smtClean="0"/>
              <a:t> III.85.22</a:t>
            </a:r>
            <a:endParaRPr lang="en-GB" sz="1800" dirty="0"/>
          </a:p>
        </p:txBody>
      </p:sp>
      <p:sp>
        <p:nvSpPr>
          <p:cNvPr id="3" name="Title 2"/>
          <p:cNvSpPr>
            <a:spLocks noGrp="1"/>
          </p:cNvSpPr>
          <p:nvPr>
            <p:ph type="title"/>
          </p:nvPr>
        </p:nvSpPr>
        <p:spPr/>
        <p:txBody>
          <a:bodyPr>
            <a:normAutofit/>
          </a:bodyPr>
          <a:lstStyle/>
          <a:p>
            <a:r>
              <a:rPr lang="en-GB" sz="3200" dirty="0" smtClean="0"/>
              <a:t>Self-awareness, wisdom, education and virtue can prevent celestial influences</a:t>
            </a:r>
            <a:endParaRPr lang="en-GB" sz="3200" dirty="0"/>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sz="3100" dirty="0" smtClean="0"/>
              <a:t>'Whether divination by the stars is unlawful?'</a:t>
            </a:r>
            <a:r>
              <a:rPr lang="en-US" dirty="0" smtClean="0"/>
              <a:t/>
            </a:r>
            <a:br>
              <a:rPr lang="en-US" dirty="0" smtClean="0"/>
            </a:br>
            <a:endParaRPr lang="en-US" dirty="0" smtClean="0"/>
          </a:p>
        </p:txBody>
      </p:sp>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Char char="•"/>
              <a:defRPr/>
            </a:pPr>
            <a:r>
              <a:rPr lang="en-GB" dirty="0" smtClean="0"/>
              <a:t>Extracts from </a:t>
            </a:r>
            <a:r>
              <a:rPr lang="en-GB" i="1" dirty="0" smtClean="0"/>
              <a:t>Summa </a:t>
            </a:r>
            <a:r>
              <a:rPr lang="en-GB" i="1" dirty="0" err="1" smtClean="0"/>
              <a:t>Theologica</a:t>
            </a:r>
            <a:r>
              <a:rPr lang="en-GB" dirty="0" smtClean="0"/>
              <a:t> 2.2.95.5</a:t>
            </a:r>
            <a:endParaRPr lang="en-US" dirty="0" smtClean="0"/>
          </a:p>
          <a:p>
            <a:pPr eaLnBrk="1" fontAlgn="auto" hangingPunct="1">
              <a:spcAft>
                <a:spcPts val="0"/>
              </a:spcAft>
              <a:buFont typeface="Arial" pitchFamily="34" charset="0"/>
              <a:buChar char="•"/>
              <a:defRPr/>
            </a:pPr>
            <a:r>
              <a:rPr lang="en-GB" u="sng" dirty="0" smtClean="0">
                <a:hlinkClick r:id="rId2"/>
              </a:rPr>
              <a:t>http://www.newadvent.org/summa/309505.htm</a:t>
            </a:r>
            <a:endParaRPr lang="en-US" dirty="0" smtClean="0"/>
          </a:p>
          <a:p>
            <a:pPr eaLnBrk="1" fontAlgn="auto" hangingPunct="1">
              <a:spcAft>
                <a:spcPts val="0"/>
              </a:spcAft>
              <a:buFont typeface="Arial" pitchFamily="34" charset="0"/>
              <a:buChar char="•"/>
              <a:defRPr/>
            </a:pPr>
            <a:r>
              <a:rPr lang="en-GB" b="1" dirty="0" smtClean="0"/>
              <a:t>I answer that,</a:t>
            </a:r>
            <a:r>
              <a:rPr lang="en-GB" dirty="0" smtClean="0"/>
              <a:t> As stated above (1 and 2), the operation of the demon thrusts itself into those divinations which are based on false and vain opinions, in order that man's mind may become entangled in vanity and falsehood. Now one makes use of a vain and false opinion if, by observing the stars, one desires to foreknow the future that cannot be forecast by their means. </a:t>
            </a:r>
            <a:endParaRPr lang="en-US" dirty="0" smtClean="0"/>
          </a:p>
        </p:txBody>
      </p:sp>
      <p:pic>
        <p:nvPicPr>
          <p:cNvPr id="4" name="Picture 3"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9512" y="6144766"/>
            <a:ext cx="1841376" cy="713234"/>
          </a:xfrm>
          <a:prstGeom prst="rect">
            <a:avLst/>
          </a:prstGeom>
          <a:noFill/>
          <a:ln>
            <a:noFill/>
          </a:ln>
        </p:spPr>
      </p:pic>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fontScale="90000"/>
          </a:bodyPr>
          <a:lstStyle/>
          <a:p>
            <a:pPr eaLnBrk="1" hangingPunct="1">
              <a:defRPr/>
            </a:pPr>
            <a:r>
              <a:rPr lang="en-GB" dirty="0" smtClean="0"/>
              <a:t>To summarise Aquinas’ astrology:</a:t>
            </a:r>
            <a:br>
              <a:rPr lang="en-GB" dirty="0" smtClean="0"/>
            </a:br>
            <a:endParaRPr lang="en-US" dirty="0" smtClean="0"/>
          </a:p>
        </p:txBody>
      </p:sp>
      <p:sp>
        <p:nvSpPr>
          <p:cNvPr id="41987" name="Content Placeholder 2"/>
          <p:cNvSpPr>
            <a:spLocks noGrp="1"/>
          </p:cNvSpPr>
          <p:nvPr>
            <p:ph idx="1"/>
          </p:nvPr>
        </p:nvSpPr>
        <p:spPr/>
        <p:txBody>
          <a:bodyPr/>
          <a:lstStyle/>
          <a:p>
            <a:pPr eaLnBrk="1" hangingPunct="1"/>
            <a:r>
              <a:rPr lang="en-GB" sz="1400" smtClean="0"/>
              <a:t>Astrology is acceptable as natural philosophy</a:t>
            </a:r>
          </a:p>
          <a:p>
            <a:pPr eaLnBrk="1" hangingPunct="1"/>
            <a:r>
              <a:rPr lang="en-GB" sz="1400" smtClean="0"/>
              <a:t>As divination it is forbidden</a:t>
            </a:r>
          </a:p>
          <a:p>
            <a:pPr eaLnBrk="1" hangingPunct="1"/>
            <a:r>
              <a:rPr lang="en-GB" sz="1400" smtClean="0"/>
              <a:t>The stars influence the body</a:t>
            </a:r>
          </a:p>
          <a:p>
            <a:pPr eaLnBrk="1" hangingPunct="1"/>
            <a:r>
              <a:rPr lang="en-GB" sz="1400" smtClean="0"/>
              <a:t>But not the soul (= Aristotle’s Active Intellect)</a:t>
            </a:r>
          </a:p>
          <a:p>
            <a:pPr eaLnBrk="1" hangingPunct="1"/>
            <a:r>
              <a:rPr lang="en-GB" sz="1400" smtClean="0"/>
              <a:t>However, the body influences the soul.</a:t>
            </a:r>
          </a:p>
          <a:p>
            <a:pPr eaLnBrk="1" hangingPunct="1"/>
            <a:r>
              <a:rPr lang="en-GB" sz="1400" smtClean="0"/>
              <a:t>Therefore the stars influence the soul indirectly.</a:t>
            </a:r>
          </a:p>
          <a:p>
            <a:pPr eaLnBrk="1" hangingPunct="1"/>
            <a:r>
              <a:rPr lang="en-GB" sz="1400" smtClean="0"/>
              <a:t>Therefore prayer and virtue are necessary to resist temptation aroused by astrological influences.</a:t>
            </a:r>
            <a:endParaRPr lang="en-US" sz="1400" smtClean="0"/>
          </a:p>
          <a:p>
            <a:pPr eaLnBrk="1" hangingPunct="1"/>
            <a:r>
              <a:rPr lang="en-GB" sz="1400" smtClean="0"/>
              <a:t>His most important point is that was that there is a part of us which is not in the chart and can take free choices completely independently of one’ astrological nature.</a:t>
            </a:r>
          </a:p>
          <a:p>
            <a:pPr eaLnBrk="1" hangingPunct="1"/>
            <a:endParaRPr lang="en-GB" sz="1400" smtClean="0"/>
          </a:p>
          <a:p>
            <a:pPr eaLnBrk="1" hangingPunct="1"/>
            <a:r>
              <a:rPr lang="en-GB" sz="1400" smtClean="0"/>
              <a:t>Aquinas was arguing from a Christian context, but his sources were classical pagan – Aristotle and Ptolemy.</a:t>
            </a:r>
          </a:p>
          <a:p>
            <a:pPr eaLnBrk="1" hangingPunct="1"/>
            <a:r>
              <a:rPr lang="en-GB" sz="1400" smtClean="0"/>
              <a:t>Therefore, we shouldn’t identify his astrology as specifically Christian.</a:t>
            </a:r>
          </a:p>
          <a:p>
            <a:pPr eaLnBrk="1" hangingPunct="1"/>
            <a:r>
              <a:rPr lang="en-GB" sz="1400" smtClean="0"/>
              <a:t>Rather, he was drawing on a tradition concerning the individual relationship with the cosmos which crosses between religions and philosophies</a:t>
            </a:r>
          </a:p>
          <a:p>
            <a:pPr eaLnBrk="1" hangingPunct="1"/>
            <a:endParaRPr lang="en-GB" sz="1400" smtClean="0"/>
          </a:p>
          <a:p>
            <a:pPr eaLnBrk="1" hangingPunct="1"/>
            <a:endParaRPr lang="en-US" smtClean="0"/>
          </a:p>
        </p:txBody>
      </p:sp>
      <p:pic>
        <p:nvPicPr>
          <p:cNvPr id="41988" name="Picture 2"/>
          <p:cNvPicPr>
            <a:picLocks noChangeAspect="1" noChangeArrowheads="1"/>
          </p:cNvPicPr>
          <p:nvPr/>
        </p:nvPicPr>
        <p:blipFill>
          <a:blip r:embed="rId2" cstate="print"/>
          <a:srcRect/>
          <a:stretch>
            <a:fillRect/>
          </a:stretch>
        </p:blipFill>
        <p:spPr bwMode="auto">
          <a:xfrm>
            <a:off x="6775450" y="6000750"/>
            <a:ext cx="2081213" cy="857250"/>
          </a:xfrm>
          <a:prstGeom prst="rect">
            <a:avLst/>
          </a:prstGeom>
          <a:noFill/>
          <a:ln w="9525">
            <a:noFill/>
            <a:miter lim="800000"/>
            <a:headEnd/>
            <a:tailEnd/>
          </a:ln>
        </p:spPr>
      </p:pic>
      <p:pic>
        <p:nvPicPr>
          <p:cNvPr id="41989" name="Content Placeholder 3" descr="Thomas Aquinas 2.jpeg"/>
          <p:cNvPicPr>
            <a:picLocks noChangeAspect="1"/>
          </p:cNvPicPr>
          <p:nvPr/>
        </p:nvPicPr>
        <p:blipFill>
          <a:blip r:embed="rId3" cstate="print"/>
          <a:srcRect/>
          <a:stretch>
            <a:fillRect/>
          </a:stretch>
        </p:blipFill>
        <p:spPr bwMode="auto">
          <a:xfrm>
            <a:off x="8143875" y="1714500"/>
            <a:ext cx="869950" cy="1174750"/>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r>
              <a:rPr lang="en-GB" dirty="0" smtClean="0"/>
              <a:t>Astrology works in two ways</a:t>
            </a:r>
            <a:endParaRPr lang="en-US" dirty="0" smtClean="0"/>
          </a:p>
        </p:txBody>
      </p:sp>
      <p:sp>
        <p:nvSpPr>
          <p:cNvPr id="43011" name="Content Placeholder 2"/>
          <p:cNvSpPr>
            <a:spLocks noGrp="1"/>
          </p:cNvSpPr>
          <p:nvPr>
            <p:ph idx="1"/>
          </p:nvPr>
        </p:nvSpPr>
        <p:spPr/>
        <p:txBody>
          <a:bodyPr/>
          <a:lstStyle/>
          <a:p>
            <a:pPr eaLnBrk="1" hangingPunct="1"/>
            <a:r>
              <a:rPr lang="en-US" sz="1800" smtClean="0"/>
              <a:t>The other is the failure of human being to transcend their natures:</a:t>
            </a:r>
          </a:p>
          <a:p>
            <a:pPr eaLnBrk="1" hangingPunct="1"/>
            <a:r>
              <a:rPr lang="en-US" sz="1800" b="1" smtClean="0"/>
              <a:t>‘That astrologers not unfrequently forecast the truth by observing the stars may be explained in two ways. First, because a great number of men follow their bodily passions, so that their actions are for the most part disposed in accordance with the inclination of the heavenly bodies: while there are few, namely, the wise alone, who moderate these inclinations by their reason. The result is that astrologers in many cases foretell the truth, especially in public occurrences which depend on the multitude.’ </a:t>
            </a:r>
          </a:p>
          <a:p>
            <a:pPr eaLnBrk="1" hangingPunct="1"/>
            <a:r>
              <a:rPr lang="en-GB" sz="1800" i="1" smtClean="0"/>
              <a:t>Summa Theologica</a:t>
            </a:r>
            <a:r>
              <a:rPr lang="en-GB" sz="1800" smtClean="0"/>
              <a:t> 2.2.95.5</a:t>
            </a:r>
            <a:endParaRPr lang="en-US" sz="1800" smtClean="0"/>
          </a:p>
          <a:p>
            <a:pPr eaLnBrk="1" hangingPunct="1"/>
            <a:r>
              <a:rPr lang="en-GB" sz="1800" u="sng" smtClean="0">
                <a:hlinkClick r:id="rId2"/>
              </a:rPr>
              <a:t>http://www.newadvent.org/summa/309505.htm</a:t>
            </a:r>
            <a:endParaRPr lang="en-US" sz="1800" smtClean="0"/>
          </a:p>
          <a:p>
            <a:pPr eaLnBrk="1" hangingPunct="1"/>
            <a:endParaRPr lang="en-US" smtClean="0"/>
          </a:p>
        </p:txBody>
      </p:sp>
      <p:pic>
        <p:nvPicPr>
          <p:cNvPr id="43012" name="Picture 2"/>
          <p:cNvPicPr>
            <a:picLocks noChangeAspect="1" noChangeArrowheads="1"/>
          </p:cNvPicPr>
          <p:nvPr/>
        </p:nvPicPr>
        <p:blipFill>
          <a:blip r:embed="rId3" cstate="print"/>
          <a:srcRect/>
          <a:stretch>
            <a:fillRect/>
          </a:stretch>
        </p:blipFill>
        <p:spPr bwMode="auto">
          <a:xfrm>
            <a:off x="6775450" y="6000750"/>
            <a:ext cx="2081213" cy="857250"/>
          </a:xfrm>
          <a:prstGeom prst="rect">
            <a:avLst/>
          </a:prstGeom>
          <a:noFill/>
          <a:ln w="9525">
            <a:noFill/>
            <a:miter lim="800000"/>
            <a:headEnd/>
            <a:tailEnd/>
          </a:ln>
        </p:spPr>
      </p:pic>
      <p:pic>
        <p:nvPicPr>
          <p:cNvPr id="43013" name="Content Placeholder 3" descr="Thomas Aquinas 2.jpeg"/>
          <p:cNvPicPr>
            <a:picLocks noChangeAspect="1"/>
          </p:cNvPicPr>
          <p:nvPr/>
        </p:nvPicPr>
        <p:blipFill>
          <a:blip r:embed="rId4" cstate="print"/>
          <a:srcRect/>
          <a:stretch>
            <a:fillRect/>
          </a:stretch>
        </p:blipFill>
        <p:spPr bwMode="auto">
          <a:xfrm>
            <a:off x="214313" y="5500688"/>
            <a:ext cx="869950" cy="1174750"/>
          </a:xfrm>
          <a:prstGeom prst="rect">
            <a:avLst/>
          </a:prstGeom>
          <a:noFill/>
          <a:ln w="9525">
            <a:noFill/>
            <a:miter lim="800000"/>
            <a:headEnd/>
            <a:tailEnd/>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1"/>
          <p:cNvSpPr>
            <a:spLocks noGrp="1"/>
          </p:cNvSpPr>
          <p:nvPr>
            <p:ph idx="1"/>
          </p:nvPr>
        </p:nvSpPr>
        <p:spPr/>
        <p:txBody>
          <a:bodyPr>
            <a:normAutofit fontScale="77500" lnSpcReduction="20000"/>
          </a:bodyPr>
          <a:lstStyle/>
          <a:p>
            <a:endParaRPr lang="en-GB" sz="2300" dirty="0" smtClean="0"/>
          </a:p>
          <a:p>
            <a:r>
              <a:rPr lang="en-GB" sz="2300" dirty="0" smtClean="0"/>
              <a:t>Aquinas’ solution o the problem of the stars’ influence o the soul, drawing on Platonic, Aristotelian and Stoic strands in astrology, was to assert the independence of consciousness from astrology. This, even though he agrees that astrology can describe character, because character is not independent of the body, the part of us which makes free choice is not part of the astrological cosmos. </a:t>
            </a:r>
          </a:p>
          <a:p>
            <a:endParaRPr lang="en-GB" sz="2300" dirty="0" smtClean="0"/>
          </a:p>
          <a:p>
            <a:r>
              <a:rPr lang="en-GB" sz="2300" dirty="0" smtClean="0"/>
              <a:t>Although he relied heavily in Aristotle, his was the final </a:t>
            </a:r>
            <a:r>
              <a:rPr lang="en-GB" sz="2300" dirty="0" err="1" smtClean="0"/>
              <a:t>Platonisation</a:t>
            </a:r>
            <a:r>
              <a:rPr lang="en-GB" sz="2300" dirty="0" smtClean="0"/>
              <a:t> of Christianity following Augustine in allowing the existence of physical celestial influences and extending them to legitimise  </a:t>
            </a:r>
            <a:r>
              <a:rPr lang="en-GB" sz="2300" dirty="0" err="1" smtClean="0"/>
              <a:t>horoscopic</a:t>
            </a:r>
            <a:r>
              <a:rPr lang="en-GB" sz="2300" dirty="0" smtClean="0"/>
              <a:t> astrology, which Augustine had regarded as demonic.</a:t>
            </a:r>
          </a:p>
          <a:p>
            <a:endParaRPr lang="en-GB" sz="2300" dirty="0" smtClean="0"/>
          </a:p>
          <a:p>
            <a:r>
              <a:rPr lang="en-GB" sz="2300" dirty="0" smtClean="0"/>
              <a:t>Via Plato, Egyptian concepts of the soul were incorporated in Christianity, and via Aquinas objections to astrology were removed.</a:t>
            </a:r>
          </a:p>
          <a:p>
            <a:endParaRPr lang="en-GB" sz="2300" dirty="0" smtClean="0"/>
          </a:p>
          <a:p>
            <a:r>
              <a:rPr lang="en-GB" sz="2300" dirty="0" smtClean="0"/>
              <a:t>However, astrology required active human engagement  meaning that precise prediction is impossible. </a:t>
            </a:r>
            <a:endParaRPr lang="en-GB" sz="1800" dirty="0" smtClean="0"/>
          </a:p>
        </p:txBody>
      </p:sp>
      <p:sp>
        <p:nvSpPr>
          <p:cNvPr id="3" name="Title 2"/>
          <p:cNvSpPr>
            <a:spLocks noGrp="1"/>
          </p:cNvSpPr>
          <p:nvPr>
            <p:ph type="title"/>
          </p:nvPr>
        </p:nvSpPr>
        <p:spPr/>
        <p:txBody>
          <a:bodyPr>
            <a:normAutofit fontScale="90000"/>
          </a:bodyPr>
          <a:lstStyle/>
          <a:p>
            <a:pPr algn="ctr">
              <a:defRPr/>
            </a:pPr>
            <a:r>
              <a:rPr lang="en-GB" dirty="0" smtClean="0"/>
              <a:t/>
            </a:r>
            <a:br>
              <a:rPr lang="en-GB" dirty="0" smtClean="0"/>
            </a:br>
            <a:r>
              <a:rPr lang="en-GB" dirty="0" smtClean="0"/>
              <a:t>CONCLUSION: </a:t>
            </a:r>
            <a:br>
              <a:rPr lang="en-GB" dirty="0" smtClean="0"/>
            </a:br>
            <a:r>
              <a:rPr lang="en-GB" sz="2700" dirty="0" smtClean="0"/>
              <a:t>the development of the Self in the thirteenth century</a:t>
            </a:r>
            <a:r>
              <a:rPr lang="en-GB" dirty="0" smtClean="0"/>
              <a:t/>
            </a:r>
            <a:br>
              <a:rPr lang="en-GB" dirty="0" smtClean="0"/>
            </a:br>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164288" y="6021288"/>
            <a:ext cx="1841376" cy="713234"/>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5"/>
          <p:cNvSpPr>
            <a:spLocks noGrp="1" noChangeArrowheads="1"/>
          </p:cNvSpPr>
          <p:nvPr>
            <p:ph type="title"/>
          </p:nvPr>
        </p:nvSpPr>
        <p:spPr/>
        <p:txBody>
          <a:bodyPr/>
          <a:lstStyle/>
          <a:p>
            <a:pPr eaLnBrk="1" hangingPunct="1"/>
            <a:r>
              <a:rPr lang="en-GB" smtClean="0"/>
              <a:t>Planetary influences on a baby</a:t>
            </a:r>
            <a:br>
              <a:rPr lang="en-GB" smtClean="0"/>
            </a:br>
            <a:r>
              <a:rPr lang="en-GB" sz="2400" smtClean="0"/>
              <a:t>Arundel MS 66 f.148</a:t>
            </a:r>
            <a:endParaRPr lang="en-US" sz="2400" smtClean="0"/>
          </a:p>
        </p:txBody>
      </p:sp>
      <p:pic>
        <p:nvPicPr>
          <p:cNvPr id="40963" name="Picture 4" descr="Planetary influences on a baby Page p"/>
          <p:cNvPicPr>
            <a:picLocks noGrp="1" noChangeAspect="1" noChangeArrowheads="1"/>
          </p:cNvPicPr>
          <p:nvPr>
            <p:ph sz="half" idx="1"/>
          </p:nvPr>
        </p:nvPicPr>
        <p:blipFill>
          <a:blip r:embed="rId2" cstate="print"/>
          <a:srcRect/>
          <a:stretch>
            <a:fillRect/>
          </a:stretch>
        </p:blipFill>
        <p:spPr>
          <a:xfrm>
            <a:off x="357188" y="1714500"/>
            <a:ext cx="4038600" cy="4314825"/>
          </a:xfrm>
          <a:noFill/>
        </p:spPr>
      </p:pic>
      <p:sp>
        <p:nvSpPr>
          <p:cNvPr id="40964" name="Content Placeholder 3"/>
          <p:cNvSpPr>
            <a:spLocks noGrp="1"/>
          </p:cNvSpPr>
          <p:nvPr>
            <p:ph sz="half" idx="2"/>
          </p:nvPr>
        </p:nvSpPr>
        <p:spPr/>
        <p:txBody>
          <a:bodyPr/>
          <a:lstStyle/>
          <a:p>
            <a:endParaRPr lang="en-GB" dirty="0" smtClean="0"/>
          </a:p>
        </p:txBody>
      </p:sp>
      <p:pic>
        <p:nvPicPr>
          <p:cNvPr id="5" name="Picture 4" descr="C:\Users\ablettm\AppData\Local\Microsoft\Windows\Temporary Internet Files\Content.Outlook\R41HOZLM\UWTSD Logo.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 xmlns:wpc="http://schemas.microsoft.com/office/word/2010/wordprocessingCanvas" xmlns:mc="http://schemas.openxmlformats.org/markup-compatibility/2006" xmlns:o="urn:schemas-microsoft-com:office:office" xmlns:v="urn:schemas-microsoft-com:vml" xmlns:wp14="http://schemas.microsoft.com/office/word/2010/wordprocessingDrawing" xmlns:w10="urn:schemas-microsoft-com:office:word" xmlns:w="http://schemas.openxmlformats.org/wordprocessingml/2006/main" xmlns:w14="http://schemas.microsoft.com/office/word/2010/wordml" xmlns:wpg="http://schemas.microsoft.com/office/word/2010/wordprocessingGroup" xmlns:wpi="http://schemas.microsoft.com/office/word/2010/wordprocessingInk"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7164288" y="6021288"/>
            <a:ext cx="1841376" cy="713234"/>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738</TotalTime>
  <Words>5646</Words>
  <Application>Microsoft Office PowerPoint</Application>
  <PresentationFormat>On-screen Show (4:3)</PresentationFormat>
  <Paragraphs>427</Paragraphs>
  <Slides>61</Slides>
  <Notes>3</Notes>
  <HiddenSlides>4</HiddenSlides>
  <MMClips>1</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Office Theme</vt:lpstr>
      <vt:lpstr>Psychology: The Discovery of the Self in the Middle Ages </vt:lpstr>
      <vt:lpstr>Theme for this talk</vt:lpstr>
      <vt:lpstr>Interiority of sin in Christianity: </vt:lpstr>
      <vt:lpstr>The Self  in Modern Psychology</vt:lpstr>
      <vt:lpstr>Origins: The Multiplicity of the Egyptian Soul</vt:lpstr>
      <vt:lpstr>The immortal soul: imported  into classical Greece from Egypt?</vt:lpstr>
      <vt:lpstr>Greek Philosophy </vt:lpstr>
      <vt:lpstr>Plato Key Ideas</vt:lpstr>
      <vt:lpstr>Plato on the Soul</vt:lpstr>
      <vt:lpstr>Plato: the three-fold of the soul</vt:lpstr>
      <vt:lpstr>Plato: the Survival of the Soul</vt:lpstr>
      <vt:lpstr>Plato: the soul and wisdom</vt:lpstr>
      <vt:lpstr>Aristotle</vt:lpstr>
      <vt:lpstr>Aristotle: soul as life force, coincident with body</vt:lpstr>
      <vt:lpstr>Aristotle and kinds of soul De Anima (On the Soul)</vt:lpstr>
      <vt:lpstr>Aristotle and Psychology</vt:lpstr>
      <vt:lpstr>Stoic Model of the Soul</vt:lpstr>
      <vt:lpstr> The Stoic Soul is </vt:lpstr>
      <vt:lpstr>The Stoic Soul</vt:lpstr>
      <vt:lpstr>Soul: The Classical Theories Summarised</vt:lpstr>
      <vt:lpstr> The soul separates from the body </vt:lpstr>
      <vt:lpstr>Hermetic Self-awareness</vt:lpstr>
      <vt:lpstr>The Hermetic ascent</vt:lpstr>
      <vt:lpstr>The Jewish Soul</vt:lpstr>
      <vt:lpstr>The Jewish soul as life force Genesis 2.7</vt:lpstr>
      <vt:lpstr>Survival after Death? Ezekiel 18: 4. 20 Scripture for all: Hebrew Interlinear Bible</vt:lpstr>
      <vt:lpstr>Ruch as breath or spirit  Psalm 146: 4</vt:lpstr>
      <vt:lpstr>Philo of Alexandria c. 25 BCE – c. 50 CE</vt:lpstr>
      <vt:lpstr> The soul and body may be  separated but will be reunited </vt:lpstr>
      <vt:lpstr>In the New Testament Greek Pneuma is translated as Spirit and Psyche as Soul</vt:lpstr>
      <vt:lpstr>The Immortal Soul introduced into Christianity from Plato: Origen 184/185 – 253/254 </vt:lpstr>
      <vt:lpstr>The Immortal Soul introduced into Christianity from Plato: Augustine (354-430) </vt:lpstr>
      <vt:lpstr>Penitentials – guides for penance, </vt:lpstr>
      <vt:lpstr>Conclusion</vt:lpstr>
      <vt:lpstr>Slide 35</vt:lpstr>
      <vt:lpstr>Plato on the Planets</vt:lpstr>
      <vt:lpstr>Ptolemy’s model of the soul (Harmonics and Tetrabiblos): embodied and coincident with the physical body</vt:lpstr>
      <vt:lpstr>Problem: the naturalistic rationale</vt:lpstr>
      <vt:lpstr>Tatian the Syrian, born, c. 120</vt:lpstr>
      <vt:lpstr>Augustine on Celestial Influence</vt:lpstr>
      <vt:lpstr>Isidore of Seville (born.c. 560/70),</vt:lpstr>
      <vt:lpstr>MEDIEVAL EUROPE</vt:lpstr>
      <vt:lpstr>The Twelfth Century Renaissance</vt:lpstr>
      <vt:lpstr>Adelard of Bath c.1080-1152</vt:lpstr>
      <vt:lpstr>The problem: The Soul in Ptolemaic Astrology (Claudius Ptolemy, 2nd c)</vt:lpstr>
      <vt:lpstr>Problem: the naturalistic rationale gives credence to Isidore’s ‘superstitious astrology’</vt:lpstr>
      <vt:lpstr>Albertus Magnus c. 1200 – 1280</vt:lpstr>
      <vt:lpstr>Albertus Magnus</vt:lpstr>
      <vt:lpstr> The Solution</vt:lpstr>
      <vt:lpstr>Thomas Aquinas Concedes the reality of physical influences from planets on the body</vt:lpstr>
      <vt:lpstr>Thomas Aquinas concedes that astrology can analyse character</vt:lpstr>
      <vt:lpstr>But has to separate the soul from the body</vt:lpstr>
      <vt:lpstr>The soul and the body</vt:lpstr>
      <vt:lpstr>  Thomas Aquinas: the stars cannot influence the soul:  astrology cannot cause psychological tendencies  </vt:lpstr>
      <vt:lpstr>But</vt:lpstr>
      <vt:lpstr>Self-awareness, wisdom, education and virtue can prevent celestial influences</vt:lpstr>
      <vt:lpstr>'Whether divination by the stars is unlawful?' </vt:lpstr>
      <vt:lpstr>To summarise Aquinas’ astrology: </vt:lpstr>
      <vt:lpstr>Astrology works in two ways</vt:lpstr>
      <vt:lpstr> CONCLUSION:  the development of the Self in the thirteenth century </vt:lpstr>
      <vt:lpstr>Planetary influences on a baby Arundel MS 66 f.148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86</cp:revision>
  <dcterms:created xsi:type="dcterms:W3CDTF">2016-03-26T10:18:51Z</dcterms:created>
  <dcterms:modified xsi:type="dcterms:W3CDTF">2016-04-08T15:48:28Z</dcterms:modified>
</cp:coreProperties>
</file>