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4" r:id="rId3"/>
    <p:sldMasterId id="2147483676" r:id="rId4"/>
    <p:sldMasterId id="2147483678" r:id="rId5"/>
  </p:sldMasterIdLst>
  <p:notesMasterIdLst>
    <p:notesMasterId r:id="rId33"/>
  </p:notesMasterIdLst>
  <p:sldIdLst>
    <p:sldId id="256" r:id="rId6"/>
    <p:sldId id="258" r:id="rId7"/>
    <p:sldId id="471" r:id="rId8"/>
    <p:sldId id="351" r:id="rId9"/>
    <p:sldId id="472" r:id="rId10"/>
    <p:sldId id="321" r:id="rId11"/>
    <p:sldId id="328" r:id="rId12"/>
    <p:sldId id="474" r:id="rId13"/>
    <p:sldId id="335" r:id="rId14"/>
    <p:sldId id="336" r:id="rId15"/>
    <p:sldId id="334" r:id="rId16"/>
    <p:sldId id="333" r:id="rId17"/>
    <p:sldId id="332" r:id="rId18"/>
    <p:sldId id="331" r:id="rId19"/>
    <p:sldId id="340" r:id="rId20"/>
    <p:sldId id="330" r:id="rId21"/>
    <p:sldId id="337" r:id="rId22"/>
    <p:sldId id="339" r:id="rId23"/>
    <p:sldId id="338" r:id="rId24"/>
    <p:sldId id="329" r:id="rId25"/>
    <p:sldId id="344" r:id="rId26"/>
    <p:sldId id="475" r:id="rId27"/>
    <p:sldId id="345" r:id="rId28"/>
    <p:sldId id="469" r:id="rId29"/>
    <p:sldId id="292" r:id="rId30"/>
    <p:sldId id="324" r:id="rId31"/>
    <p:sldId id="47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58B1F5-7B89-49E1-B0CC-4EBBD60BB2FE}" v="1" dt="2023-06-06T21:04:27.6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71" autoAdjust="0"/>
    <p:restoredTop sz="57056" autoAdjust="0"/>
  </p:normalViewPr>
  <p:slideViewPr>
    <p:cSldViewPr snapToGrid="0">
      <p:cViewPr varScale="1">
        <p:scale>
          <a:sx n="45" d="100"/>
          <a:sy n="45" d="100"/>
        </p:scale>
        <p:origin x="125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F958B1F5-7B89-49E1-B0CC-4EBBD60BB2FE}"/>
    <pc:docChg chg="undo custSel modSld">
      <pc:chgData name="Lisa-Marie Bassler" userId="38f25fa2-f4e2-42aa-a629-d2ccc29b42c2" providerId="ADAL" clId="{F958B1F5-7B89-49E1-B0CC-4EBBD60BB2FE}" dt="2023-06-06T21:13:12.651" v="588" actId="20577"/>
      <pc:docMkLst>
        <pc:docMk/>
      </pc:docMkLst>
      <pc:sldChg chg="modSp mod">
        <pc:chgData name="Lisa-Marie Bassler" userId="38f25fa2-f4e2-42aa-a629-d2ccc29b42c2" providerId="ADAL" clId="{F958B1F5-7B89-49E1-B0CC-4EBBD60BB2FE}" dt="2023-06-01T20:12:02.477" v="63" actId="6549"/>
        <pc:sldMkLst>
          <pc:docMk/>
          <pc:sldMk cId="0" sldId="258"/>
        </pc:sldMkLst>
        <pc:spChg chg="mod">
          <ac:chgData name="Lisa-Marie Bassler" userId="38f25fa2-f4e2-42aa-a629-d2ccc29b42c2" providerId="ADAL" clId="{F958B1F5-7B89-49E1-B0CC-4EBBD60BB2FE}" dt="2023-06-01T20:11:45.250" v="5" actId="20577"/>
          <ac:spMkLst>
            <pc:docMk/>
            <pc:sldMk cId="0" sldId="258"/>
            <ac:spMk id="5" creationId="{90FF201D-8AEC-4C34-AE3C-F5A7C3EC7DCF}"/>
          </ac:spMkLst>
        </pc:spChg>
        <pc:spChg chg="mod">
          <ac:chgData name="Lisa-Marie Bassler" userId="38f25fa2-f4e2-42aa-a629-d2ccc29b42c2" providerId="ADAL" clId="{F958B1F5-7B89-49E1-B0CC-4EBBD60BB2FE}" dt="2023-06-01T20:12:02.477" v="63" actId="6549"/>
          <ac:spMkLst>
            <pc:docMk/>
            <pc:sldMk cId="0" sldId="258"/>
            <ac:spMk id="6" creationId="{79F54C0B-677C-4287-8C19-30A7B149B2F9}"/>
          </ac:spMkLst>
        </pc:spChg>
      </pc:sldChg>
      <pc:sldChg chg="modSp mod">
        <pc:chgData name="Lisa-Marie Bassler" userId="38f25fa2-f4e2-42aa-a629-d2ccc29b42c2" providerId="ADAL" clId="{F958B1F5-7B89-49E1-B0CC-4EBBD60BB2FE}" dt="2023-06-01T20:16:04.907" v="87" actId="6549"/>
        <pc:sldMkLst>
          <pc:docMk/>
          <pc:sldMk cId="1555249484" sldId="324"/>
        </pc:sldMkLst>
        <pc:spChg chg="mod">
          <ac:chgData name="Lisa-Marie Bassler" userId="38f25fa2-f4e2-42aa-a629-d2ccc29b42c2" providerId="ADAL" clId="{F958B1F5-7B89-49E1-B0CC-4EBBD60BB2FE}" dt="2023-06-01T20:16:04.907" v="87" actId="6549"/>
          <ac:spMkLst>
            <pc:docMk/>
            <pc:sldMk cId="1555249484" sldId="324"/>
            <ac:spMk id="2" creationId="{A6E9004F-BFD6-4ADC-A0B5-89A9E2C7C48E}"/>
          </ac:spMkLst>
        </pc:spChg>
      </pc:sldChg>
      <pc:sldChg chg="modSp mod modNotesTx">
        <pc:chgData name="Lisa-Marie Bassler" userId="38f25fa2-f4e2-42aa-a629-d2ccc29b42c2" providerId="ADAL" clId="{F958B1F5-7B89-49E1-B0CC-4EBBD60BB2FE}" dt="2023-06-06T14:49:35.780" v="179" actId="20577"/>
        <pc:sldMkLst>
          <pc:docMk/>
          <pc:sldMk cId="1047357190" sldId="328"/>
        </pc:sldMkLst>
        <pc:spChg chg="mod">
          <ac:chgData name="Lisa-Marie Bassler" userId="38f25fa2-f4e2-42aa-a629-d2ccc29b42c2" providerId="ADAL" clId="{F958B1F5-7B89-49E1-B0CC-4EBBD60BB2FE}" dt="2023-06-06T14:47:17.090" v="97" actId="6549"/>
          <ac:spMkLst>
            <pc:docMk/>
            <pc:sldMk cId="1047357190" sldId="328"/>
            <ac:spMk id="9" creationId="{E80E3F12-4A79-D0FA-F968-3ED42D6DBE9B}"/>
          </ac:spMkLst>
        </pc:spChg>
      </pc:sldChg>
      <pc:sldChg chg="modSp mod">
        <pc:chgData name="Lisa-Marie Bassler" userId="38f25fa2-f4e2-42aa-a629-d2ccc29b42c2" providerId="ADAL" clId="{F958B1F5-7B89-49E1-B0CC-4EBBD60BB2FE}" dt="2023-06-06T21:09:51.123" v="574" actId="1076"/>
        <pc:sldMkLst>
          <pc:docMk/>
          <pc:sldMk cId="3508789403" sldId="329"/>
        </pc:sldMkLst>
        <pc:spChg chg="mod">
          <ac:chgData name="Lisa-Marie Bassler" userId="38f25fa2-f4e2-42aa-a629-d2ccc29b42c2" providerId="ADAL" clId="{F958B1F5-7B89-49E1-B0CC-4EBBD60BB2FE}" dt="2023-06-06T21:09:51.123" v="574" actId="1076"/>
          <ac:spMkLst>
            <pc:docMk/>
            <pc:sldMk cId="3508789403" sldId="329"/>
            <ac:spMk id="6" creationId="{5899A1C2-AB71-2648-37A6-6F9B620B7066}"/>
          </ac:spMkLst>
        </pc:spChg>
      </pc:sldChg>
      <pc:sldChg chg="modSp mod modNotesTx">
        <pc:chgData name="Lisa-Marie Bassler" userId="38f25fa2-f4e2-42aa-a629-d2ccc29b42c2" providerId="ADAL" clId="{F958B1F5-7B89-49E1-B0CC-4EBBD60BB2FE}" dt="2023-06-06T20:59:42.343" v="422" actId="20577"/>
        <pc:sldMkLst>
          <pc:docMk/>
          <pc:sldMk cId="266040610" sldId="330"/>
        </pc:sldMkLst>
        <pc:spChg chg="mod">
          <ac:chgData name="Lisa-Marie Bassler" userId="38f25fa2-f4e2-42aa-a629-d2ccc29b42c2" providerId="ADAL" clId="{F958B1F5-7B89-49E1-B0CC-4EBBD60BB2FE}" dt="2023-06-06T15:17:26.858" v="338" actId="20577"/>
          <ac:spMkLst>
            <pc:docMk/>
            <pc:sldMk cId="266040610" sldId="330"/>
            <ac:spMk id="3" creationId="{17E1568C-C7CF-C156-D1F3-13179E6ED876}"/>
          </ac:spMkLst>
        </pc:spChg>
        <pc:spChg chg="mod">
          <ac:chgData name="Lisa-Marie Bassler" userId="38f25fa2-f4e2-42aa-a629-d2ccc29b42c2" providerId="ADAL" clId="{F958B1F5-7B89-49E1-B0CC-4EBBD60BB2FE}" dt="2023-06-06T20:59:42.343" v="422" actId="20577"/>
          <ac:spMkLst>
            <pc:docMk/>
            <pc:sldMk cId="266040610" sldId="330"/>
            <ac:spMk id="6" creationId="{5899A1C2-AB71-2648-37A6-6F9B620B7066}"/>
          </ac:spMkLst>
        </pc:spChg>
        <pc:picChg chg="mod">
          <ac:chgData name="Lisa-Marie Bassler" userId="38f25fa2-f4e2-42aa-a629-d2ccc29b42c2" providerId="ADAL" clId="{F958B1F5-7B89-49E1-B0CC-4EBBD60BB2FE}" dt="2023-06-06T20:59:38.323" v="421" actId="14100"/>
          <ac:picMkLst>
            <pc:docMk/>
            <pc:sldMk cId="266040610" sldId="330"/>
            <ac:picMk id="5" creationId="{A232148C-B502-DB95-3DF6-CE13264E4ADF}"/>
          </ac:picMkLst>
        </pc:picChg>
      </pc:sldChg>
      <pc:sldChg chg="modNotesTx">
        <pc:chgData name="Lisa-Marie Bassler" userId="38f25fa2-f4e2-42aa-a629-d2ccc29b42c2" providerId="ADAL" clId="{F958B1F5-7B89-49E1-B0CC-4EBBD60BB2FE}" dt="2023-06-06T15:14:22.807" v="333" actId="20577"/>
        <pc:sldMkLst>
          <pc:docMk/>
          <pc:sldMk cId="3432451637" sldId="331"/>
        </pc:sldMkLst>
      </pc:sldChg>
      <pc:sldChg chg="modSp mod modNotesTx">
        <pc:chgData name="Lisa-Marie Bassler" userId="38f25fa2-f4e2-42aa-a629-d2ccc29b42c2" providerId="ADAL" clId="{F958B1F5-7B89-49E1-B0CC-4EBBD60BB2FE}" dt="2023-06-06T20:52:20.598" v="396" actId="20577"/>
        <pc:sldMkLst>
          <pc:docMk/>
          <pc:sldMk cId="225635056" sldId="333"/>
        </pc:sldMkLst>
        <pc:spChg chg="mod">
          <ac:chgData name="Lisa-Marie Bassler" userId="38f25fa2-f4e2-42aa-a629-d2ccc29b42c2" providerId="ADAL" clId="{F958B1F5-7B89-49E1-B0CC-4EBBD60BB2FE}" dt="2023-06-06T14:54:26.981" v="184" actId="6549"/>
          <ac:spMkLst>
            <pc:docMk/>
            <pc:sldMk cId="225635056" sldId="333"/>
            <ac:spMk id="6" creationId="{5899A1C2-AB71-2648-37A6-6F9B620B7066}"/>
          </ac:spMkLst>
        </pc:spChg>
      </pc:sldChg>
      <pc:sldChg chg="modNotesTx">
        <pc:chgData name="Lisa-Marie Bassler" userId="38f25fa2-f4e2-42aa-a629-d2ccc29b42c2" providerId="ADAL" clId="{F958B1F5-7B89-49E1-B0CC-4EBBD60BB2FE}" dt="2023-06-06T15:03:11.451" v="233" actId="20577"/>
        <pc:sldMkLst>
          <pc:docMk/>
          <pc:sldMk cId="3249224307" sldId="334"/>
        </pc:sldMkLst>
      </pc:sldChg>
      <pc:sldChg chg="modNotesTx">
        <pc:chgData name="Lisa-Marie Bassler" userId="38f25fa2-f4e2-42aa-a629-d2ccc29b42c2" providerId="ADAL" clId="{F958B1F5-7B89-49E1-B0CC-4EBBD60BB2FE}" dt="2023-06-06T14:52:21.302" v="181" actId="20577"/>
        <pc:sldMkLst>
          <pc:docMk/>
          <pc:sldMk cId="3564387594" sldId="335"/>
        </pc:sldMkLst>
      </pc:sldChg>
      <pc:sldChg chg="modNotesTx">
        <pc:chgData name="Lisa-Marie Bassler" userId="38f25fa2-f4e2-42aa-a629-d2ccc29b42c2" providerId="ADAL" clId="{F958B1F5-7B89-49E1-B0CC-4EBBD60BB2FE}" dt="2023-06-06T21:03:56.829" v="541" actId="20577"/>
        <pc:sldMkLst>
          <pc:docMk/>
          <pc:sldMk cId="2567842307" sldId="337"/>
        </pc:sldMkLst>
      </pc:sldChg>
      <pc:sldChg chg="modSp mod modNotesTx">
        <pc:chgData name="Lisa-Marie Bassler" userId="38f25fa2-f4e2-42aa-a629-d2ccc29b42c2" providerId="ADAL" clId="{F958B1F5-7B89-49E1-B0CC-4EBBD60BB2FE}" dt="2023-06-06T21:08:55.910" v="569" actId="20577"/>
        <pc:sldMkLst>
          <pc:docMk/>
          <pc:sldMk cId="459583972" sldId="338"/>
        </pc:sldMkLst>
        <pc:spChg chg="mod">
          <ac:chgData name="Lisa-Marie Bassler" userId="38f25fa2-f4e2-42aa-a629-d2ccc29b42c2" providerId="ADAL" clId="{F958B1F5-7B89-49E1-B0CC-4EBBD60BB2FE}" dt="2023-06-06T21:08:36.991" v="561" actId="20577"/>
          <ac:spMkLst>
            <pc:docMk/>
            <pc:sldMk cId="459583972" sldId="338"/>
            <ac:spMk id="6" creationId="{5899A1C2-AB71-2648-37A6-6F9B620B7066}"/>
          </ac:spMkLst>
        </pc:spChg>
      </pc:sldChg>
      <pc:sldChg chg="modSp modNotesTx">
        <pc:chgData name="Lisa-Marie Bassler" userId="38f25fa2-f4e2-42aa-a629-d2ccc29b42c2" providerId="ADAL" clId="{F958B1F5-7B89-49E1-B0CC-4EBBD60BB2FE}" dt="2023-06-06T21:07:24.731" v="556" actId="20577"/>
        <pc:sldMkLst>
          <pc:docMk/>
          <pc:sldMk cId="3074941594" sldId="339"/>
        </pc:sldMkLst>
        <pc:graphicFrameChg chg="mod">
          <ac:chgData name="Lisa-Marie Bassler" userId="38f25fa2-f4e2-42aa-a629-d2ccc29b42c2" providerId="ADAL" clId="{F958B1F5-7B89-49E1-B0CC-4EBBD60BB2FE}" dt="2023-06-06T21:04:27.618" v="542" actId="20577"/>
          <ac:graphicFrameMkLst>
            <pc:docMk/>
            <pc:sldMk cId="3074941594" sldId="339"/>
            <ac:graphicFrameMk id="2" creationId="{46EF2E79-D3AF-CF9E-5857-9F6A1319AC34}"/>
          </ac:graphicFrameMkLst>
        </pc:graphicFrameChg>
      </pc:sldChg>
      <pc:sldChg chg="modSp mod modNotesTx">
        <pc:chgData name="Lisa-Marie Bassler" userId="38f25fa2-f4e2-42aa-a629-d2ccc29b42c2" providerId="ADAL" clId="{F958B1F5-7B89-49E1-B0CC-4EBBD60BB2FE}" dt="2023-06-06T20:56:44.836" v="420" actId="313"/>
        <pc:sldMkLst>
          <pc:docMk/>
          <pc:sldMk cId="4008833468" sldId="340"/>
        </pc:sldMkLst>
        <pc:spChg chg="mod">
          <ac:chgData name="Lisa-Marie Bassler" userId="38f25fa2-f4e2-42aa-a629-d2ccc29b42c2" providerId="ADAL" clId="{F958B1F5-7B89-49E1-B0CC-4EBBD60BB2FE}" dt="2023-06-06T15:17:05.411" v="336" actId="20577"/>
          <ac:spMkLst>
            <pc:docMk/>
            <pc:sldMk cId="4008833468" sldId="340"/>
            <ac:spMk id="6" creationId="{5899A1C2-AB71-2648-37A6-6F9B620B7066}"/>
          </ac:spMkLst>
        </pc:spChg>
      </pc:sldChg>
      <pc:sldChg chg="modNotesTx">
        <pc:chgData name="Lisa-Marie Bassler" userId="38f25fa2-f4e2-42aa-a629-d2ccc29b42c2" providerId="ADAL" clId="{F958B1F5-7B89-49E1-B0CC-4EBBD60BB2FE}" dt="2023-06-06T21:11:42.071" v="576" actId="20577"/>
        <pc:sldMkLst>
          <pc:docMk/>
          <pc:sldMk cId="1012501048" sldId="344"/>
        </pc:sldMkLst>
      </pc:sldChg>
      <pc:sldChg chg="modSp mod modNotesTx">
        <pc:chgData name="Lisa-Marie Bassler" userId="38f25fa2-f4e2-42aa-a629-d2ccc29b42c2" providerId="ADAL" clId="{F958B1F5-7B89-49E1-B0CC-4EBBD60BB2FE}" dt="2023-06-06T21:13:12.651" v="588" actId="20577"/>
        <pc:sldMkLst>
          <pc:docMk/>
          <pc:sldMk cId="1191309945" sldId="475"/>
        </pc:sldMkLst>
        <pc:spChg chg="mod">
          <ac:chgData name="Lisa-Marie Bassler" userId="38f25fa2-f4e2-42aa-a629-d2ccc29b42c2" providerId="ADAL" clId="{F958B1F5-7B89-49E1-B0CC-4EBBD60BB2FE}" dt="2023-06-06T21:12:18.632" v="578" actId="20577"/>
          <ac:spMkLst>
            <pc:docMk/>
            <pc:sldMk cId="1191309945" sldId="475"/>
            <ac:spMk id="3" creationId="{2440C073-75C4-6B1F-43A4-5DF5A3EC4B53}"/>
          </ac:spMkLst>
        </pc:spChg>
      </pc:sldChg>
    </pc:docChg>
  </pc:docChgLst>
  <pc:docChgLst>
    <pc:chgData name="Rodrigo Fernandes Aguilera" userId="b4cce546-3ec2-4ede-9ebf-49c92c0feba5" providerId="ADAL" clId="{82B4BD37-5134-408B-B399-D695B67CEDC8}"/>
    <pc:docChg chg="undo custSel addSld modSld sldOrd">
      <pc:chgData name="Rodrigo Fernandes Aguilera" userId="b4cce546-3ec2-4ede-9ebf-49c92c0feba5" providerId="ADAL" clId="{82B4BD37-5134-408B-B399-D695B67CEDC8}" dt="2023-05-25T22:52:53.789" v="336" actId="115"/>
      <pc:docMkLst>
        <pc:docMk/>
      </pc:docMkLst>
      <pc:sldChg chg="ord">
        <pc:chgData name="Rodrigo Fernandes Aguilera" userId="b4cce546-3ec2-4ede-9ebf-49c92c0feba5" providerId="ADAL" clId="{82B4BD37-5134-408B-B399-D695B67CEDC8}" dt="2023-05-25T22:38:04.364" v="61"/>
        <pc:sldMkLst>
          <pc:docMk/>
          <pc:sldMk cId="724420996" sldId="321"/>
        </pc:sldMkLst>
      </pc:sldChg>
      <pc:sldChg chg="addSp delSp modSp mod modNotesTx">
        <pc:chgData name="Rodrigo Fernandes Aguilera" userId="b4cce546-3ec2-4ede-9ebf-49c92c0feba5" providerId="ADAL" clId="{82B4BD37-5134-408B-B399-D695B67CEDC8}" dt="2023-05-25T22:37:53.574" v="59" actId="313"/>
        <pc:sldMkLst>
          <pc:docMk/>
          <pc:sldMk cId="1047357190" sldId="328"/>
        </pc:sldMkLst>
        <pc:spChg chg="mod">
          <ac:chgData name="Rodrigo Fernandes Aguilera" userId="b4cce546-3ec2-4ede-9ebf-49c92c0feba5" providerId="ADAL" clId="{82B4BD37-5134-408B-B399-D695B67CEDC8}" dt="2023-05-25T22:37:24.982" v="39" actId="113"/>
          <ac:spMkLst>
            <pc:docMk/>
            <pc:sldMk cId="1047357190" sldId="328"/>
            <ac:spMk id="7" creationId="{AB64AEBA-173E-D814-D946-20A8CFE4D571}"/>
          </ac:spMkLst>
        </pc:spChg>
        <pc:spChg chg="mod">
          <ac:chgData name="Rodrigo Fernandes Aguilera" userId="b4cce546-3ec2-4ede-9ebf-49c92c0feba5" providerId="ADAL" clId="{82B4BD37-5134-408B-B399-D695B67CEDC8}" dt="2023-05-25T22:37:16.289" v="37" actId="313"/>
          <ac:spMkLst>
            <pc:docMk/>
            <pc:sldMk cId="1047357190" sldId="328"/>
            <ac:spMk id="9" creationId="{E80E3F12-4A79-D0FA-F968-3ED42D6DBE9B}"/>
          </ac:spMkLst>
        </pc:spChg>
        <pc:spChg chg="del">
          <ac:chgData name="Rodrigo Fernandes Aguilera" userId="b4cce546-3ec2-4ede-9ebf-49c92c0feba5" providerId="ADAL" clId="{82B4BD37-5134-408B-B399-D695B67CEDC8}" dt="2023-05-25T22:36:56.379" v="31" actId="26606"/>
          <ac:spMkLst>
            <pc:docMk/>
            <pc:sldMk cId="1047357190" sldId="328"/>
            <ac:spMk id="14" creationId="{2B566528-1B12-4246-9431-5C2D7D081168}"/>
          </ac:spMkLst>
        </pc:spChg>
        <pc:spChg chg="del">
          <ac:chgData name="Rodrigo Fernandes Aguilera" userId="b4cce546-3ec2-4ede-9ebf-49c92c0feba5" providerId="ADAL" clId="{82B4BD37-5134-408B-B399-D695B67CEDC8}" dt="2023-05-25T22:36:56.379" v="31" actId="26606"/>
          <ac:spMkLst>
            <pc:docMk/>
            <pc:sldMk cId="1047357190" sldId="328"/>
            <ac:spMk id="20" creationId="{D3F51FEB-38FB-4F6C-9F7B-2F2AFAB65463}"/>
          </ac:spMkLst>
        </pc:spChg>
        <pc:spChg chg="del">
          <ac:chgData name="Rodrigo Fernandes Aguilera" userId="b4cce546-3ec2-4ede-9ebf-49c92c0feba5" providerId="ADAL" clId="{82B4BD37-5134-408B-B399-D695B67CEDC8}" dt="2023-05-25T22:36:56.379" v="31" actId="26606"/>
          <ac:spMkLst>
            <pc:docMk/>
            <pc:sldMk cId="1047357190" sldId="328"/>
            <ac:spMk id="22" creationId="{1E547BA6-BAE0-43BB-A7CA-60F69CE252F0}"/>
          </ac:spMkLst>
        </pc:spChg>
        <pc:spChg chg="add">
          <ac:chgData name="Rodrigo Fernandes Aguilera" userId="b4cce546-3ec2-4ede-9ebf-49c92c0feba5" providerId="ADAL" clId="{82B4BD37-5134-408B-B399-D695B67CEDC8}" dt="2023-05-25T22:36:56.379" v="31" actId="26606"/>
          <ac:spMkLst>
            <pc:docMk/>
            <pc:sldMk cId="1047357190" sldId="328"/>
            <ac:spMk id="27" creationId="{AAB8EDC3-1C0D-4505-A2C7-839A5161FB53}"/>
          </ac:spMkLst>
        </pc:spChg>
        <pc:spChg chg="add">
          <ac:chgData name="Rodrigo Fernandes Aguilera" userId="b4cce546-3ec2-4ede-9ebf-49c92c0feba5" providerId="ADAL" clId="{82B4BD37-5134-408B-B399-D695B67CEDC8}" dt="2023-05-25T22:36:56.379" v="31" actId="26606"/>
          <ac:spMkLst>
            <pc:docMk/>
            <pc:sldMk cId="1047357190" sldId="328"/>
            <ac:spMk id="29" creationId="{2069E294-3813-4588-9E9C-AEA08F9C4DA1}"/>
          </ac:spMkLst>
        </pc:spChg>
        <pc:grpChg chg="del">
          <ac:chgData name="Rodrigo Fernandes Aguilera" userId="b4cce546-3ec2-4ede-9ebf-49c92c0feba5" providerId="ADAL" clId="{82B4BD37-5134-408B-B399-D695B67CEDC8}" dt="2023-05-25T22:36:56.379" v="31" actId="26606"/>
          <ac:grpSpMkLst>
            <pc:docMk/>
            <pc:sldMk cId="1047357190" sldId="328"/>
            <ac:grpSpMk id="16" creationId="{07EAA094-9CF6-4695-958A-33D9BCAA9474}"/>
          </ac:grpSpMkLst>
        </pc:grpChg>
        <pc:picChg chg="add mod">
          <ac:chgData name="Rodrigo Fernandes Aguilera" userId="b4cce546-3ec2-4ede-9ebf-49c92c0feba5" providerId="ADAL" clId="{82B4BD37-5134-408B-B399-D695B67CEDC8}" dt="2023-05-25T22:36:56.379" v="31" actId="26606"/>
          <ac:picMkLst>
            <pc:docMk/>
            <pc:sldMk cId="1047357190" sldId="328"/>
            <ac:picMk id="3" creationId="{AF386AA1-30FA-2C8E-08C1-08D68DCF63A2}"/>
          </ac:picMkLst>
        </pc:picChg>
        <pc:picChg chg="mod">
          <ac:chgData name="Rodrigo Fernandes Aguilera" userId="b4cce546-3ec2-4ede-9ebf-49c92c0feba5" providerId="ADAL" clId="{82B4BD37-5134-408B-B399-D695B67CEDC8}" dt="2023-05-25T22:36:56.379" v="31" actId="26606"/>
          <ac:picMkLst>
            <pc:docMk/>
            <pc:sldMk cId="1047357190" sldId="328"/>
            <ac:picMk id="4" creationId="{83F3D8F1-3E69-D79B-7FE2-F0F6BA76045C}"/>
          </ac:picMkLst>
        </pc:picChg>
      </pc:sldChg>
      <pc:sldChg chg="modNotesTx">
        <pc:chgData name="Rodrigo Fernandes Aguilera" userId="b4cce546-3ec2-4ede-9ebf-49c92c0feba5" providerId="ADAL" clId="{82B4BD37-5134-408B-B399-D695B67CEDC8}" dt="2023-05-25T22:42:25.389" v="94" actId="113"/>
        <pc:sldMkLst>
          <pc:docMk/>
          <pc:sldMk cId="3432451637" sldId="331"/>
        </pc:sldMkLst>
      </pc:sldChg>
      <pc:sldChg chg="modNotesTx">
        <pc:chgData name="Rodrigo Fernandes Aguilera" userId="b4cce546-3ec2-4ede-9ebf-49c92c0feba5" providerId="ADAL" clId="{82B4BD37-5134-408B-B399-D695B67CEDC8}" dt="2023-05-25T22:52:53.789" v="336" actId="115"/>
        <pc:sldMkLst>
          <pc:docMk/>
          <pc:sldMk cId="3564387594" sldId="335"/>
        </pc:sldMkLst>
      </pc:sldChg>
      <pc:sldChg chg="modSp mod">
        <pc:chgData name="Rodrigo Fernandes Aguilera" userId="b4cce546-3ec2-4ede-9ebf-49c92c0feba5" providerId="ADAL" clId="{82B4BD37-5134-408B-B399-D695B67CEDC8}" dt="2023-05-25T22:51:29.845" v="221" actId="5793"/>
        <pc:sldMkLst>
          <pc:docMk/>
          <pc:sldMk cId="2609793423" sldId="469"/>
        </pc:sldMkLst>
        <pc:spChg chg="mod">
          <ac:chgData name="Rodrigo Fernandes Aguilera" userId="b4cce546-3ec2-4ede-9ebf-49c92c0feba5" providerId="ADAL" clId="{82B4BD37-5134-408B-B399-D695B67CEDC8}" dt="2023-05-25T22:51:29.845" v="221" actId="5793"/>
          <ac:spMkLst>
            <pc:docMk/>
            <pc:sldMk cId="2609793423" sldId="469"/>
            <ac:spMk id="3" creationId="{0C162D24-680E-2CF1-58C8-50D9BB4965F0}"/>
          </ac:spMkLst>
        </pc:spChg>
      </pc:sldChg>
      <pc:sldChg chg="addSp modSp new mod setBg setClrOvrMap">
        <pc:chgData name="Rodrigo Fernandes Aguilera" userId="b4cce546-3ec2-4ede-9ebf-49c92c0feba5" providerId="ADAL" clId="{82B4BD37-5134-408B-B399-D695B67CEDC8}" dt="2023-05-25T22:50:52.157" v="217" actId="1076"/>
        <pc:sldMkLst>
          <pc:docMk/>
          <pc:sldMk cId="1753323384" sldId="474"/>
        </pc:sldMkLst>
        <pc:spChg chg="mod">
          <ac:chgData name="Rodrigo Fernandes Aguilera" userId="b4cce546-3ec2-4ede-9ebf-49c92c0feba5" providerId="ADAL" clId="{82B4BD37-5134-408B-B399-D695B67CEDC8}" dt="2023-05-25T22:50:52.157" v="217" actId="1076"/>
          <ac:spMkLst>
            <pc:docMk/>
            <pc:sldMk cId="1753323384" sldId="474"/>
            <ac:spMk id="2" creationId="{254FA2B0-7C20-4460-2C8F-1C1DA9B0E752}"/>
          </ac:spMkLst>
        </pc:spChg>
        <pc:spChg chg="mod">
          <ac:chgData name="Rodrigo Fernandes Aguilera" userId="b4cce546-3ec2-4ede-9ebf-49c92c0feba5" providerId="ADAL" clId="{82B4BD37-5134-408B-B399-D695B67CEDC8}" dt="2023-05-25T22:50:40.027" v="215" actId="1076"/>
          <ac:spMkLst>
            <pc:docMk/>
            <pc:sldMk cId="1753323384" sldId="474"/>
            <ac:spMk id="3" creationId="{9606B41C-FA16-6403-53E6-04F4680781F9}"/>
          </ac:spMkLst>
        </pc:spChg>
        <pc:spChg chg="add">
          <ac:chgData name="Rodrigo Fernandes Aguilera" userId="b4cce546-3ec2-4ede-9ebf-49c92c0feba5" providerId="ADAL" clId="{82B4BD37-5134-408B-B399-D695B67CEDC8}" dt="2023-05-25T22:40:36.649" v="81" actId="26606"/>
          <ac:spMkLst>
            <pc:docMk/>
            <pc:sldMk cId="1753323384" sldId="474"/>
            <ac:spMk id="9" creationId="{9228552E-C8B1-4A80-8448-0787CE0FC704}"/>
          </ac:spMkLst>
        </pc:spChg>
        <pc:picChg chg="add mod ord">
          <ac:chgData name="Rodrigo Fernandes Aguilera" userId="b4cce546-3ec2-4ede-9ebf-49c92c0feba5" providerId="ADAL" clId="{82B4BD37-5134-408B-B399-D695B67CEDC8}" dt="2023-05-25T22:41:10.911" v="92" actId="1076"/>
          <ac:picMkLst>
            <pc:docMk/>
            <pc:sldMk cId="1753323384" sldId="474"/>
            <ac:picMk id="4" creationId="{D1F95CD2-2343-7058-98D4-28D2EC09DC6C}"/>
          </ac:picMkLst>
        </pc:picChg>
      </pc:sldChg>
      <pc:sldChg chg="addSp delSp modSp new mod setBg modNotesTx">
        <pc:chgData name="Rodrigo Fernandes Aguilera" userId="b4cce546-3ec2-4ede-9ebf-49c92c0feba5" providerId="ADAL" clId="{82B4BD37-5134-408B-B399-D695B67CEDC8}" dt="2023-05-25T22:49:43.716" v="213" actId="14100"/>
        <pc:sldMkLst>
          <pc:docMk/>
          <pc:sldMk cId="1191309945" sldId="475"/>
        </pc:sldMkLst>
        <pc:spChg chg="mod">
          <ac:chgData name="Rodrigo Fernandes Aguilera" userId="b4cce546-3ec2-4ede-9ebf-49c92c0feba5" providerId="ADAL" clId="{82B4BD37-5134-408B-B399-D695B67CEDC8}" dt="2023-05-25T22:49:31.042" v="211" actId="26606"/>
          <ac:spMkLst>
            <pc:docMk/>
            <pc:sldMk cId="1191309945" sldId="475"/>
            <ac:spMk id="2" creationId="{0131DF36-E6CC-D513-9CE3-8ABC4A55BAB9}"/>
          </ac:spMkLst>
        </pc:spChg>
        <pc:spChg chg="mod">
          <ac:chgData name="Rodrigo Fernandes Aguilera" userId="b4cce546-3ec2-4ede-9ebf-49c92c0feba5" providerId="ADAL" clId="{82B4BD37-5134-408B-B399-D695B67CEDC8}" dt="2023-05-25T22:49:43.716" v="213" actId="14100"/>
          <ac:spMkLst>
            <pc:docMk/>
            <pc:sldMk cId="1191309945" sldId="475"/>
            <ac:spMk id="3" creationId="{2440C073-75C4-6B1F-43A4-5DF5A3EC4B53}"/>
          </ac:spMkLst>
        </pc:spChg>
        <pc:spChg chg="add del">
          <ac:chgData name="Rodrigo Fernandes Aguilera" userId="b4cce546-3ec2-4ede-9ebf-49c92c0feba5" providerId="ADAL" clId="{82B4BD37-5134-408B-B399-D695B67CEDC8}" dt="2023-05-25T22:49:31.042" v="211" actId="26606"/>
          <ac:spMkLst>
            <pc:docMk/>
            <pc:sldMk cId="1191309945" sldId="475"/>
            <ac:spMk id="9" creationId="{04812C46-200A-4DEB-A05E-3ED6C68C2387}"/>
          </ac:spMkLst>
        </pc:spChg>
        <pc:spChg chg="add del">
          <ac:chgData name="Rodrigo Fernandes Aguilera" userId="b4cce546-3ec2-4ede-9ebf-49c92c0feba5" providerId="ADAL" clId="{82B4BD37-5134-408B-B399-D695B67CEDC8}" dt="2023-05-25T22:49:31.042" v="211" actId="26606"/>
          <ac:spMkLst>
            <pc:docMk/>
            <pc:sldMk cId="1191309945" sldId="475"/>
            <ac:spMk id="11" creationId="{D1EA859B-E555-4109-94F3-6700E046E008}"/>
          </ac:spMkLst>
        </pc:spChg>
        <pc:spChg chg="add">
          <ac:chgData name="Rodrigo Fernandes Aguilera" userId="b4cce546-3ec2-4ede-9ebf-49c92c0feba5" providerId="ADAL" clId="{82B4BD37-5134-408B-B399-D695B67CEDC8}" dt="2023-05-25T22:49:31.042" v="211" actId="26606"/>
          <ac:spMkLst>
            <pc:docMk/>
            <pc:sldMk cId="1191309945" sldId="475"/>
            <ac:spMk id="16" creationId="{F13C74B1-5B17-4795-BED0-7140497B445A}"/>
          </ac:spMkLst>
        </pc:spChg>
        <pc:spChg chg="add">
          <ac:chgData name="Rodrigo Fernandes Aguilera" userId="b4cce546-3ec2-4ede-9ebf-49c92c0feba5" providerId="ADAL" clId="{82B4BD37-5134-408B-B399-D695B67CEDC8}" dt="2023-05-25T22:49:31.042" v="211" actId="26606"/>
          <ac:spMkLst>
            <pc:docMk/>
            <pc:sldMk cId="1191309945" sldId="475"/>
            <ac:spMk id="18" creationId="{D4974D33-8DC5-464E-8C6D-BE58F0669C17}"/>
          </ac:spMkLst>
        </pc:spChg>
        <pc:picChg chg="add del mod ord">
          <ac:chgData name="Rodrigo Fernandes Aguilera" userId="b4cce546-3ec2-4ede-9ebf-49c92c0feba5" providerId="ADAL" clId="{82B4BD37-5134-408B-B399-D695B67CEDC8}" dt="2023-05-25T22:48:55.932" v="205" actId="478"/>
          <ac:picMkLst>
            <pc:docMk/>
            <pc:sldMk cId="1191309945" sldId="475"/>
            <ac:picMk id="4" creationId="{88540967-43AA-8C72-89F8-9149C9C3CE1D}"/>
          </ac:picMkLst>
        </pc:picChg>
        <pc:picChg chg="add mod ord">
          <ac:chgData name="Rodrigo Fernandes Aguilera" userId="b4cce546-3ec2-4ede-9ebf-49c92c0feba5" providerId="ADAL" clId="{82B4BD37-5134-408B-B399-D695B67CEDC8}" dt="2023-05-25T22:49:31.042" v="211" actId="26606"/>
          <ac:picMkLst>
            <pc:docMk/>
            <pc:sldMk cId="1191309945" sldId="475"/>
            <ac:picMk id="5" creationId="{410A3D7D-9156-8B0C-839C-B8CA62DA440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6F4390-E15E-4DE7-88EF-AE4DB3E9D733}"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4E96390D-4479-4303-9E5F-0440E2F54F57}">
      <dgm:prSet phldrT="[Text]" custT="1"/>
      <dgm:spPr>
        <a:solidFill>
          <a:srgbClr val="00B050"/>
        </a:solidFill>
      </dgm:spPr>
      <dgm:t>
        <a:bodyPr/>
        <a:lstStyle/>
        <a:p>
          <a:r>
            <a:rPr lang="en-GB" sz="2800" dirty="0"/>
            <a:t>Do you consider to be a European, Asian or Middle Eastern country?</a:t>
          </a:r>
        </a:p>
      </dgm:t>
    </dgm:pt>
    <dgm:pt modelId="{FD7B87A5-610E-48A4-B47F-92D7A3CF4106}" type="parTrans" cxnId="{9AD19C13-6704-400A-BF85-C18AC44C605E}">
      <dgm:prSet/>
      <dgm:spPr/>
      <dgm:t>
        <a:bodyPr/>
        <a:lstStyle/>
        <a:p>
          <a:endParaRPr lang="en-GB"/>
        </a:p>
      </dgm:t>
    </dgm:pt>
    <dgm:pt modelId="{4E3E2526-FF1B-4032-9530-A0A85858C764}" type="sibTrans" cxnId="{9AD19C13-6704-400A-BF85-C18AC44C605E}">
      <dgm:prSet/>
      <dgm:spPr/>
      <dgm:t>
        <a:bodyPr/>
        <a:lstStyle/>
        <a:p>
          <a:endParaRPr lang="en-GB"/>
        </a:p>
      </dgm:t>
    </dgm:pt>
    <dgm:pt modelId="{8C37CACB-8394-4E2D-95B1-97D48A944368}">
      <dgm:prSet phldrT="[Text]" custT="1"/>
      <dgm:spPr/>
      <dgm:t>
        <a:bodyPr/>
        <a:lstStyle/>
        <a:p>
          <a:r>
            <a:rPr lang="en-GB" sz="2800" dirty="0"/>
            <a:t>What cultural factors have you considered?</a:t>
          </a:r>
        </a:p>
      </dgm:t>
    </dgm:pt>
    <dgm:pt modelId="{6C2BD1DF-682D-4976-8F95-DACB7EE95045}" type="parTrans" cxnId="{8653EBC3-D552-46FF-BFCA-363FEF1FC2B7}">
      <dgm:prSet/>
      <dgm:spPr/>
      <dgm:t>
        <a:bodyPr/>
        <a:lstStyle/>
        <a:p>
          <a:endParaRPr lang="en-GB"/>
        </a:p>
      </dgm:t>
    </dgm:pt>
    <dgm:pt modelId="{BB279524-269F-4136-BF57-470C529FB950}" type="sibTrans" cxnId="{8653EBC3-D552-46FF-BFCA-363FEF1FC2B7}">
      <dgm:prSet/>
      <dgm:spPr/>
      <dgm:t>
        <a:bodyPr/>
        <a:lstStyle/>
        <a:p>
          <a:endParaRPr lang="en-GB"/>
        </a:p>
      </dgm:t>
    </dgm:pt>
    <dgm:pt modelId="{B0BEB9DC-D090-404B-8D63-4FFDA2EE2EB5}">
      <dgm:prSet phldrT="[Text]" custT="1"/>
      <dgm:spPr>
        <a:solidFill>
          <a:srgbClr val="FF0000"/>
        </a:solidFill>
      </dgm:spPr>
      <dgm:t>
        <a:bodyPr/>
        <a:lstStyle/>
        <a:p>
          <a:r>
            <a:rPr lang="en-GB" sz="2800" dirty="0"/>
            <a:t>Argued for and against Turkey joining the EU?</a:t>
          </a:r>
        </a:p>
      </dgm:t>
    </dgm:pt>
    <dgm:pt modelId="{64C4140B-9B25-4A8F-A83F-2BC66647390A}" type="parTrans" cxnId="{16269E3C-E707-45E2-9417-6DF9DA176C0C}">
      <dgm:prSet/>
      <dgm:spPr/>
      <dgm:t>
        <a:bodyPr/>
        <a:lstStyle/>
        <a:p>
          <a:endParaRPr lang="en-GB"/>
        </a:p>
      </dgm:t>
    </dgm:pt>
    <dgm:pt modelId="{FFA5A5BE-318D-456B-B1A2-9CE5EA684C2E}" type="sibTrans" cxnId="{16269E3C-E707-45E2-9417-6DF9DA176C0C}">
      <dgm:prSet/>
      <dgm:spPr/>
      <dgm:t>
        <a:bodyPr/>
        <a:lstStyle/>
        <a:p>
          <a:endParaRPr lang="en-GB"/>
        </a:p>
      </dgm:t>
    </dgm:pt>
    <dgm:pt modelId="{C1E53C04-FABD-463C-A946-A605692DE038}" type="pres">
      <dgm:prSet presAssocID="{D46F4390-E15E-4DE7-88EF-AE4DB3E9D733}" presName="linear" presStyleCnt="0">
        <dgm:presLayoutVars>
          <dgm:dir/>
          <dgm:animLvl val="lvl"/>
          <dgm:resizeHandles val="exact"/>
        </dgm:presLayoutVars>
      </dgm:prSet>
      <dgm:spPr/>
    </dgm:pt>
    <dgm:pt modelId="{1EA4C414-7323-45EC-BCC1-02CD161A3BC4}" type="pres">
      <dgm:prSet presAssocID="{4E96390D-4479-4303-9E5F-0440E2F54F57}" presName="parentLin" presStyleCnt="0"/>
      <dgm:spPr/>
    </dgm:pt>
    <dgm:pt modelId="{76547DFC-204D-47D7-9683-179972CD04E5}" type="pres">
      <dgm:prSet presAssocID="{4E96390D-4479-4303-9E5F-0440E2F54F57}" presName="parentLeftMargin" presStyleLbl="node1" presStyleIdx="0" presStyleCnt="3"/>
      <dgm:spPr/>
    </dgm:pt>
    <dgm:pt modelId="{C2AAD1EA-F58A-4429-A461-872A78B89164}" type="pres">
      <dgm:prSet presAssocID="{4E96390D-4479-4303-9E5F-0440E2F54F57}" presName="parentText" presStyleLbl="node1" presStyleIdx="0" presStyleCnt="3" custScaleY="261098">
        <dgm:presLayoutVars>
          <dgm:chMax val="0"/>
          <dgm:bulletEnabled val="1"/>
        </dgm:presLayoutVars>
      </dgm:prSet>
      <dgm:spPr/>
    </dgm:pt>
    <dgm:pt modelId="{1F8F06C9-8C0A-4A3D-8931-C18F2CFCF704}" type="pres">
      <dgm:prSet presAssocID="{4E96390D-4479-4303-9E5F-0440E2F54F57}" presName="negativeSpace" presStyleCnt="0"/>
      <dgm:spPr/>
    </dgm:pt>
    <dgm:pt modelId="{76E690BD-7CFA-43C0-83A9-54AD0F3F858D}" type="pres">
      <dgm:prSet presAssocID="{4E96390D-4479-4303-9E5F-0440E2F54F57}" presName="childText" presStyleLbl="conFgAcc1" presStyleIdx="0" presStyleCnt="3">
        <dgm:presLayoutVars>
          <dgm:bulletEnabled val="1"/>
        </dgm:presLayoutVars>
      </dgm:prSet>
      <dgm:spPr/>
    </dgm:pt>
    <dgm:pt modelId="{272AE4D2-1DB1-4543-B16A-8E09A2CEEC69}" type="pres">
      <dgm:prSet presAssocID="{4E3E2526-FF1B-4032-9530-A0A85858C764}" presName="spaceBetweenRectangles" presStyleCnt="0"/>
      <dgm:spPr/>
    </dgm:pt>
    <dgm:pt modelId="{E9F14C10-EC92-400E-97C9-BC0F9E76CF13}" type="pres">
      <dgm:prSet presAssocID="{8C37CACB-8394-4E2D-95B1-97D48A944368}" presName="parentLin" presStyleCnt="0"/>
      <dgm:spPr/>
    </dgm:pt>
    <dgm:pt modelId="{F6D2A2CF-858C-43CD-BC64-49941AE2DB96}" type="pres">
      <dgm:prSet presAssocID="{8C37CACB-8394-4E2D-95B1-97D48A944368}" presName="parentLeftMargin" presStyleLbl="node1" presStyleIdx="0" presStyleCnt="3"/>
      <dgm:spPr/>
    </dgm:pt>
    <dgm:pt modelId="{69F59DA3-567E-42AD-8493-806144876489}" type="pres">
      <dgm:prSet presAssocID="{8C37CACB-8394-4E2D-95B1-97D48A944368}" presName="parentText" presStyleLbl="node1" presStyleIdx="1" presStyleCnt="3" custScaleY="219957">
        <dgm:presLayoutVars>
          <dgm:chMax val="0"/>
          <dgm:bulletEnabled val="1"/>
        </dgm:presLayoutVars>
      </dgm:prSet>
      <dgm:spPr/>
    </dgm:pt>
    <dgm:pt modelId="{192BCFA6-CF9F-4381-AC7B-243E010C6696}" type="pres">
      <dgm:prSet presAssocID="{8C37CACB-8394-4E2D-95B1-97D48A944368}" presName="negativeSpace" presStyleCnt="0"/>
      <dgm:spPr/>
    </dgm:pt>
    <dgm:pt modelId="{CA7657DC-AFAC-43AC-BDB3-7375C534A197}" type="pres">
      <dgm:prSet presAssocID="{8C37CACB-8394-4E2D-95B1-97D48A944368}" presName="childText" presStyleLbl="conFgAcc1" presStyleIdx="1" presStyleCnt="3" custLinFactNeighborY="13125">
        <dgm:presLayoutVars>
          <dgm:bulletEnabled val="1"/>
        </dgm:presLayoutVars>
      </dgm:prSet>
      <dgm:spPr/>
    </dgm:pt>
    <dgm:pt modelId="{BB537D51-148F-4CE9-9E7A-FC6192C2FACB}" type="pres">
      <dgm:prSet presAssocID="{BB279524-269F-4136-BF57-470C529FB950}" presName="spaceBetweenRectangles" presStyleCnt="0"/>
      <dgm:spPr/>
    </dgm:pt>
    <dgm:pt modelId="{021CA21E-BBA2-4B6F-8A05-FC62564DC0E1}" type="pres">
      <dgm:prSet presAssocID="{B0BEB9DC-D090-404B-8D63-4FFDA2EE2EB5}" presName="parentLin" presStyleCnt="0"/>
      <dgm:spPr/>
    </dgm:pt>
    <dgm:pt modelId="{0378E389-282E-48DB-9F07-B84C4548CAF9}" type="pres">
      <dgm:prSet presAssocID="{B0BEB9DC-D090-404B-8D63-4FFDA2EE2EB5}" presName="parentLeftMargin" presStyleLbl="node1" presStyleIdx="1" presStyleCnt="3"/>
      <dgm:spPr/>
    </dgm:pt>
    <dgm:pt modelId="{69DE5CD7-522E-4301-8AA7-7F1967088A6A}" type="pres">
      <dgm:prSet presAssocID="{B0BEB9DC-D090-404B-8D63-4FFDA2EE2EB5}" presName="parentText" presStyleLbl="node1" presStyleIdx="2" presStyleCnt="3" custScaleY="204723">
        <dgm:presLayoutVars>
          <dgm:chMax val="0"/>
          <dgm:bulletEnabled val="1"/>
        </dgm:presLayoutVars>
      </dgm:prSet>
      <dgm:spPr/>
    </dgm:pt>
    <dgm:pt modelId="{5A9C6D66-8E12-44A9-BF66-22CAF917A4DF}" type="pres">
      <dgm:prSet presAssocID="{B0BEB9DC-D090-404B-8D63-4FFDA2EE2EB5}" presName="negativeSpace" presStyleCnt="0"/>
      <dgm:spPr/>
    </dgm:pt>
    <dgm:pt modelId="{FFB5FBE5-FB3A-45E5-B3C7-6A545FDEE13C}" type="pres">
      <dgm:prSet presAssocID="{B0BEB9DC-D090-404B-8D63-4FFDA2EE2EB5}" presName="childText" presStyleLbl="conFgAcc1" presStyleIdx="2" presStyleCnt="3">
        <dgm:presLayoutVars>
          <dgm:bulletEnabled val="1"/>
        </dgm:presLayoutVars>
      </dgm:prSet>
      <dgm:spPr/>
    </dgm:pt>
  </dgm:ptLst>
  <dgm:cxnLst>
    <dgm:cxn modelId="{9AD19C13-6704-400A-BF85-C18AC44C605E}" srcId="{D46F4390-E15E-4DE7-88EF-AE4DB3E9D733}" destId="{4E96390D-4479-4303-9E5F-0440E2F54F57}" srcOrd="0" destOrd="0" parTransId="{FD7B87A5-610E-48A4-B47F-92D7A3CF4106}" sibTransId="{4E3E2526-FF1B-4032-9530-A0A85858C764}"/>
    <dgm:cxn modelId="{300A4C18-1840-400F-9D5E-71CDE33C5615}" type="presOf" srcId="{B0BEB9DC-D090-404B-8D63-4FFDA2EE2EB5}" destId="{69DE5CD7-522E-4301-8AA7-7F1967088A6A}" srcOrd="1" destOrd="0" presId="urn:microsoft.com/office/officeart/2005/8/layout/list1"/>
    <dgm:cxn modelId="{16269E3C-E707-45E2-9417-6DF9DA176C0C}" srcId="{D46F4390-E15E-4DE7-88EF-AE4DB3E9D733}" destId="{B0BEB9DC-D090-404B-8D63-4FFDA2EE2EB5}" srcOrd="2" destOrd="0" parTransId="{64C4140B-9B25-4A8F-A83F-2BC66647390A}" sibTransId="{FFA5A5BE-318D-456B-B1A2-9CE5EA684C2E}"/>
    <dgm:cxn modelId="{1365AC85-BCDB-44AD-827B-8D20C4BC1C67}" type="presOf" srcId="{D46F4390-E15E-4DE7-88EF-AE4DB3E9D733}" destId="{C1E53C04-FABD-463C-A946-A605692DE038}" srcOrd="0" destOrd="0" presId="urn:microsoft.com/office/officeart/2005/8/layout/list1"/>
    <dgm:cxn modelId="{3DEFF091-0052-4A89-B13B-1129F3B0310A}" type="presOf" srcId="{4E96390D-4479-4303-9E5F-0440E2F54F57}" destId="{C2AAD1EA-F58A-4429-A461-872A78B89164}" srcOrd="1" destOrd="0" presId="urn:microsoft.com/office/officeart/2005/8/layout/list1"/>
    <dgm:cxn modelId="{27E1E5A1-31E6-45C3-AC01-664D9AB062CB}" type="presOf" srcId="{8C37CACB-8394-4E2D-95B1-97D48A944368}" destId="{69F59DA3-567E-42AD-8493-806144876489}" srcOrd="1" destOrd="0" presId="urn:microsoft.com/office/officeart/2005/8/layout/list1"/>
    <dgm:cxn modelId="{9A8F8AC2-1BE4-49BF-8692-B738324FB662}" type="presOf" srcId="{4E96390D-4479-4303-9E5F-0440E2F54F57}" destId="{76547DFC-204D-47D7-9683-179972CD04E5}" srcOrd="0" destOrd="0" presId="urn:microsoft.com/office/officeart/2005/8/layout/list1"/>
    <dgm:cxn modelId="{8653EBC3-D552-46FF-BFCA-363FEF1FC2B7}" srcId="{D46F4390-E15E-4DE7-88EF-AE4DB3E9D733}" destId="{8C37CACB-8394-4E2D-95B1-97D48A944368}" srcOrd="1" destOrd="0" parTransId="{6C2BD1DF-682D-4976-8F95-DACB7EE95045}" sibTransId="{BB279524-269F-4136-BF57-470C529FB950}"/>
    <dgm:cxn modelId="{0000C2E1-30D6-45A2-9B0E-372C4331389A}" type="presOf" srcId="{B0BEB9DC-D090-404B-8D63-4FFDA2EE2EB5}" destId="{0378E389-282E-48DB-9F07-B84C4548CAF9}" srcOrd="0" destOrd="0" presId="urn:microsoft.com/office/officeart/2005/8/layout/list1"/>
    <dgm:cxn modelId="{ACAABFEB-298B-47CB-98F7-726D9A1571B4}" type="presOf" srcId="{8C37CACB-8394-4E2D-95B1-97D48A944368}" destId="{F6D2A2CF-858C-43CD-BC64-49941AE2DB96}" srcOrd="0" destOrd="0" presId="urn:microsoft.com/office/officeart/2005/8/layout/list1"/>
    <dgm:cxn modelId="{04C44251-AF06-48CF-BF9B-5AFFF39CDAE3}" type="presParOf" srcId="{C1E53C04-FABD-463C-A946-A605692DE038}" destId="{1EA4C414-7323-45EC-BCC1-02CD161A3BC4}" srcOrd="0" destOrd="0" presId="urn:microsoft.com/office/officeart/2005/8/layout/list1"/>
    <dgm:cxn modelId="{2AC7AAF3-014C-40D9-9FC4-BA443F098432}" type="presParOf" srcId="{1EA4C414-7323-45EC-BCC1-02CD161A3BC4}" destId="{76547DFC-204D-47D7-9683-179972CD04E5}" srcOrd="0" destOrd="0" presId="urn:microsoft.com/office/officeart/2005/8/layout/list1"/>
    <dgm:cxn modelId="{4723C84E-A68E-4131-B98B-AAA9F1A43F46}" type="presParOf" srcId="{1EA4C414-7323-45EC-BCC1-02CD161A3BC4}" destId="{C2AAD1EA-F58A-4429-A461-872A78B89164}" srcOrd="1" destOrd="0" presId="urn:microsoft.com/office/officeart/2005/8/layout/list1"/>
    <dgm:cxn modelId="{9A330847-6619-4474-A40C-86002A5F41D4}" type="presParOf" srcId="{C1E53C04-FABD-463C-A946-A605692DE038}" destId="{1F8F06C9-8C0A-4A3D-8931-C18F2CFCF704}" srcOrd="1" destOrd="0" presId="urn:microsoft.com/office/officeart/2005/8/layout/list1"/>
    <dgm:cxn modelId="{FB194DA7-4823-4EDD-8CC4-2A2913B7880E}" type="presParOf" srcId="{C1E53C04-FABD-463C-A946-A605692DE038}" destId="{76E690BD-7CFA-43C0-83A9-54AD0F3F858D}" srcOrd="2" destOrd="0" presId="urn:microsoft.com/office/officeart/2005/8/layout/list1"/>
    <dgm:cxn modelId="{2FB127A9-79BB-4618-A86B-B40D7BC6F9F2}" type="presParOf" srcId="{C1E53C04-FABD-463C-A946-A605692DE038}" destId="{272AE4D2-1DB1-4543-B16A-8E09A2CEEC69}" srcOrd="3" destOrd="0" presId="urn:microsoft.com/office/officeart/2005/8/layout/list1"/>
    <dgm:cxn modelId="{7543A20B-1119-4C08-B8A0-ECEDB8631E15}" type="presParOf" srcId="{C1E53C04-FABD-463C-A946-A605692DE038}" destId="{E9F14C10-EC92-400E-97C9-BC0F9E76CF13}" srcOrd="4" destOrd="0" presId="urn:microsoft.com/office/officeart/2005/8/layout/list1"/>
    <dgm:cxn modelId="{CBD28B99-D794-4F44-A2D4-08D22DC8CD1E}" type="presParOf" srcId="{E9F14C10-EC92-400E-97C9-BC0F9E76CF13}" destId="{F6D2A2CF-858C-43CD-BC64-49941AE2DB96}" srcOrd="0" destOrd="0" presId="urn:microsoft.com/office/officeart/2005/8/layout/list1"/>
    <dgm:cxn modelId="{BA650CB2-3006-445D-AE13-B89E748BDD20}" type="presParOf" srcId="{E9F14C10-EC92-400E-97C9-BC0F9E76CF13}" destId="{69F59DA3-567E-42AD-8493-806144876489}" srcOrd="1" destOrd="0" presId="urn:microsoft.com/office/officeart/2005/8/layout/list1"/>
    <dgm:cxn modelId="{61EC9378-5BB6-4830-A21A-1667AACA97E7}" type="presParOf" srcId="{C1E53C04-FABD-463C-A946-A605692DE038}" destId="{192BCFA6-CF9F-4381-AC7B-243E010C6696}" srcOrd="5" destOrd="0" presId="urn:microsoft.com/office/officeart/2005/8/layout/list1"/>
    <dgm:cxn modelId="{AE53DD52-3B6C-48A2-955B-2FE186470B6B}" type="presParOf" srcId="{C1E53C04-FABD-463C-A946-A605692DE038}" destId="{CA7657DC-AFAC-43AC-BDB3-7375C534A197}" srcOrd="6" destOrd="0" presId="urn:microsoft.com/office/officeart/2005/8/layout/list1"/>
    <dgm:cxn modelId="{855AE258-B60B-46D5-8FFE-9565ABB7B365}" type="presParOf" srcId="{C1E53C04-FABD-463C-A946-A605692DE038}" destId="{BB537D51-148F-4CE9-9E7A-FC6192C2FACB}" srcOrd="7" destOrd="0" presId="urn:microsoft.com/office/officeart/2005/8/layout/list1"/>
    <dgm:cxn modelId="{B593E4C9-07B8-4E03-B8E6-79190F4B370B}" type="presParOf" srcId="{C1E53C04-FABD-463C-A946-A605692DE038}" destId="{021CA21E-BBA2-4B6F-8A05-FC62564DC0E1}" srcOrd="8" destOrd="0" presId="urn:microsoft.com/office/officeart/2005/8/layout/list1"/>
    <dgm:cxn modelId="{A566F7A7-912E-463E-B365-A7E8980F11FD}" type="presParOf" srcId="{021CA21E-BBA2-4B6F-8A05-FC62564DC0E1}" destId="{0378E389-282E-48DB-9F07-B84C4548CAF9}" srcOrd="0" destOrd="0" presId="urn:microsoft.com/office/officeart/2005/8/layout/list1"/>
    <dgm:cxn modelId="{706526C8-ACF4-4FA1-B21E-E1DFEEA3580D}" type="presParOf" srcId="{021CA21E-BBA2-4B6F-8A05-FC62564DC0E1}" destId="{69DE5CD7-522E-4301-8AA7-7F1967088A6A}" srcOrd="1" destOrd="0" presId="urn:microsoft.com/office/officeart/2005/8/layout/list1"/>
    <dgm:cxn modelId="{3BB952F2-D465-41A1-B370-21BDB82745F3}" type="presParOf" srcId="{C1E53C04-FABD-463C-A946-A605692DE038}" destId="{5A9C6D66-8E12-44A9-BF66-22CAF917A4DF}" srcOrd="9" destOrd="0" presId="urn:microsoft.com/office/officeart/2005/8/layout/list1"/>
    <dgm:cxn modelId="{F90D1C91-618A-4893-950B-91894F948102}" type="presParOf" srcId="{C1E53C04-FABD-463C-A946-A605692DE038}" destId="{FFB5FBE5-FB3A-45E5-B3C7-6A545FDEE13C}"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E690BD-7CFA-43C0-83A9-54AD0F3F858D}">
      <dsp:nvSpPr>
        <dsp:cNvPr id="0" name=""/>
        <dsp:cNvSpPr/>
      </dsp:nvSpPr>
      <dsp:spPr>
        <a:xfrm>
          <a:off x="0" y="937822"/>
          <a:ext cx="9986817"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2AAD1EA-F58A-4429-A461-872A78B89164}">
      <dsp:nvSpPr>
        <dsp:cNvPr id="0" name=""/>
        <dsp:cNvSpPr/>
      </dsp:nvSpPr>
      <dsp:spPr>
        <a:xfrm>
          <a:off x="498853" y="3080"/>
          <a:ext cx="6983945" cy="1156141"/>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4235" tIns="0" rIns="264235" bIns="0" numCol="1" spcCol="1270" anchor="ctr" anchorCtr="0">
          <a:noAutofit/>
        </a:bodyPr>
        <a:lstStyle/>
        <a:p>
          <a:pPr marL="0" lvl="0" indent="0" algn="l" defTabSz="1244600">
            <a:lnSpc>
              <a:spcPct val="90000"/>
            </a:lnSpc>
            <a:spcBef>
              <a:spcPct val="0"/>
            </a:spcBef>
            <a:spcAft>
              <a:spcPct val="35000"/>
            </a:spcAft>
            <a:buNone/>
          </a:pPr>
          <a:r>
            <a:rPr lang="en-GB" sz="2800" kern="1200" dirty="0"/>
            <a:t>Do you consider to be a European, Asian or Middle Eastern country?</a:t>
          </a:r>
        </a:p>
      </dsp:txBody>
      <dsp:txXfrm>
        <a:off x="555291" y="59518"/>
        <a:ext cx="6871069" cy="1043265"/>
      </dsp:txXfrm>
    </dsp:sp>
    <dsp:sp modelId="{CA7657DC-AFAC-43AC-BDB3-7375C534A197}">
      <dsp:nvSpPr>
        <dsp:cNvPr id="0" name=""/>
        <dsp:cNvSpPr/>
      </dsp:nvSpPr>
      <dsp:spPr>
        <a:xfrm>
          <a:off x="0" y="2160023"/>
          <a:ext cx="9986817"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F59DA3-567E-42AD-8493-806144876489}">
      <dsp:nvSpPr>
        <dsp:cNvPr id="0" name=""/>
        <dsp:cNvSpPr/>
      </dsp:nvSpPr>
      <dsp:spPr>
        <a:xfrm>
          <a:off x="498853" y="1396822"/>
          <a:ext cx="6983945" cy="9739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4235" tIns="0" rIns="264235" bIns="0" numCol="1" spcCol="1270" anchor="ctr" anchorCtr="0">
          <a:noAutofit/>
        </a:bodyPr>
        <a:lstStyle/>
        <a:p>
          <a:pPr marL="0" lvl="0" indent="0" algn="l" defTabSz="1244600">
            <a:lnSpc>
              <a:spcPct val="90000"/>
            </a:lnSpc>
            <a:spcBef>
              <a:spcPct val="0"/>
            </a:spcBef>
            <a:spcAft>
              <a:spcPct val="35000"/>
            </a:spcAft>
            <a:buNone/>
          </a:pPr>
          <a:r>
            <a:rPr lang="en-GB" sz="2800" kern="1200" dirty="0"/>
            <a:t>What cultural factors have you considered?</a:t>
          </a:r>
        </a:p>
      </dsp:txBody>
      <dsp:txXfrm>
        <a:off x="546398" y="1444367"/>
        <a:ext cx="6888855" cy="878879"/>
      </dsp:txXfrm>
    </dsp:sp>
    <dsp:sp modelId="{FFB5FBE5-FB3A-45E5-B3C7-6A545FDEE13C}">
      <dsp:nvSpPr>
        <dsp:cNvPr id="0" name=""/>
        <dsp:cNvSpPr/>
      </dsp:nvSpPr>
      <dsp:spPr>
        <a:xfrm>
          <a:off x="0" y="3293505"/>
          <a:ext cx="9986817"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DE5CD7-522E-4301-8AA7-7F1967088A6A}">
      <dsp:nvSpPr>
        <dsp:cNvPr id="0" name=""/>
        <dsp:cNvSpPr/>
      </dsp:nvSpPr>
      <dsp:spPr>
        <a:xfrm>
          <a:off x="498853" y="2608392"/>
          <a:ext cx="6983945" cy="906513"/>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4235" tIns="0" rIns="264235" bIns="0" numCol="1" spcCol="1270" anchor="ctr" anchorCtr="0">
          <a:noAutofit/>
        </a:bodyPr>
        <a:lstStyle/>
        <a:p>
          <a:pPr marL="0" lvl="0" indent="0" algn="l" defTabSz="1244600">
            <a:lnSpc>
              <a:spcPct val="90000"/>
            </a:lnSpc>
            <a:spcBef>
              <a:spcPct val="0"/>
            </a:spcBef>
            <a:spcAft>
              <a:spcPct val="35000"/>
            </a:spcAft>
            <a:buNone/>
          </a:pPr>
          <a:r>
            <a:rPr lang="en-GB" sz="2800" kern="1200" dirty="0"/>
            <a:t>Argued for and against Turkey joining the EU?</a:t>
          </a:r>
        </a:p>
      </dsp:txBody>
      <dsp:txXfrm>
        <a:off x="543105" y="2652644"/>
        <a:ext cx="6895441" cy="81800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5ED991-0A98-41EA-A179-B8847C04CB66}" type="datetimeFigureOut">
              <a:rPr lang="en-GB" smtClean="0"/>
              <a:t>06/06/2023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2947C0-1C47-442E-94EA-4128D0B54DA0}" type="slidenum">
              <a:rPr lang="en-GB" smtClean="0"/>
              <a:t>‹#›</a:t>
            </a:fld>
            <a:endParaRPr lang="en-GB"/>
          </a:p>
        </p:txBody>
      </p:sp>
    </p:spTree>
    <p:extLst>
      <p:ext uri="{BB962C8B-B14F-4D97-AF65-F5344CB8AC3E}">
        <p14:creationId xmlns:p14="http://schemas.microsoft.com/office/powerpoint/2010/main" val="4006548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European_Union"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n.wikipedia.org/wiki/German_reunification"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en.wikipedia.org/wiki/East_Germany"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google.com/search?q=exclusion&amp;si=AMnBZoFEI0LGJdD1jElhAGFwRnmoIXOE3G5Hc4l8Au8li33mimzEusBDJqxeAdimwL9koaqfw4j6E00w13VLPksRYb1CBfSDxw%3D%3D&amp;expnd=1"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www.britannica.com/topic/Turkic-peoples" TargetMode="External"/><Relationship Id="rId4" Type="http://schemas.openxmlformats.org/officeDocument/2006/relationships/hyperlink" Target="https://www.google.com/search?q=detriment&amp;si=AMnBZoFEI0LGJdD1jElhAGFwRnmoSHoh7VzUZ8VfeA1y-nU2GezVUJgvalXSGsGGnHoLq8EdVC_80jvBzZOGlqcsC_AFgCu5EQ%3D%3D&amp;expnd=1"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a:t>
            </a:fld>
            <a:endParaRPr lang="en-GB"/>
          </a:p>
        </p:txBody>
      </p:sp>
    </p:spTree>
    <p:extLst>
      <p:ext uri="{BB962C8B-B14F-4D97-AF65-F5344CB8AC3E}">
        <p14:creationId xmlns:p14="http://schemas.microsoft.com/office/powerpoint/2010/main" val="1776650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these quotes mean to you?</a:t>
            </a:r>
          </a:p>
        </p:txBody>
      </p:sp>
      <p:sp>
        <p:nvSpPr>
          <p:cNvPr id="4" name="Slide Number Placeholder 3"/>
          <p:cNvSpPr>
            <a:spLocks noGrp="1"/>
          </p:cNvSpPr>
          <p:nvPr>
            <p:ph type="sldNum" sz="quarter" idx="5"/>
          </p:nvPr>
        </p:nvSpPr>
        <p:spPr/>
        <p:txBody>
          <a:bodyPr/>
          <a:lstStyle/>
          <a:p>
            <a:fld id="{D62947C0-1C47-442E-94EA-4128D0B54DA0}" type="slidenum">
              <a:rPr lang="en-GB" smtClean="0"/>
              <a:t>6</a:t>
            </a:fld>
            <a:endParaRPr lang="en-GB"/>
          </a:p>
        </p:txBody>
      </p:sp>
    </p:spTree>
    <p:extLst>
      <p:ext uri="{BB962C8B-B14F-4D97-AF65-F5344CB8AC3E}">
        <p14:creationId xmlns:p14="http://schemas.microsoft.com/office/powerpoint/2010/main" val="3745358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Previously we looked at </a:t>
            </a:r>
          </a:p>
          <a:p>
            <a:endParaRPr lang="en-GB" dirty="0"/>
          </a:p>
          <a:p>
            <a:r>
              <a:rPr lang="en-GB" dirty="0"/>
              <a:t>Hofstede’s dimensions and its criticism – such as it is not black or white and it does not deal with extremes – and how technology affects a lot the dimensions </a:t>
            </a:r>
          </a:p>
          <a:p>
            <a:endParaRPr lang="en-GB" dirty="0"/>
          </a:p>
          <a:p>
            <a:r>
              <a:rPr lang="en-GB" dirty="0"/>
              <a:t>Another theorist (FONS TROMPENAARS)</a:t>
            </a:r>
          </a:p>
          <a:p>
            <a:endParaRPr lang="en-GB" dirty="0"/>
          </a:p>
          <a:p>
            <a:r>
              <a:rPr lang="en-GB" dirty="0"/>
              <a:t>Then we looked at the GLOBE project where we gained a better understanding of the relations between organisational practices and social values </a:t>
            </a:r>
          </a:p>
          <a:p>
            <a:r>
              <a:rPr lang="en-GB" dirty="0"/>
              <a:t>how they are both affected by one another.</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Google Sans"/>
              </a:rPr>
              <a:t>Researchers have identified culturally distinct clusters of nations. Cultural clusters can be mapped.</a:t>
            </a:r>
            <a:r>
              <a:rPr lang="en-GB" b="0" i="0" dirty="0">
                <a:solidFill>
                  <a:schemeClr val="tx1"/>
                </a:solidFill>
                <a:effectLst/>
                <a:latin typeface="+mn-lt"/>
              </a:rPr>
              <a:t> </a:t>
            </a:r>
            <a:r>
              <a:rPr lang="en-GB" b="0" i="0" dirty="0">
                <a:solidFill>
                  <a:srgbClr val="040C28"/>
                </a:solidFill>
                <a:effectLst/>
                <a:latin typeface="Google Sans"/>
              </a:rPr>
              <a:t>Each cultural cluster reflects a shared history, religion, economic development, regional proximity, and other factors</a:t>
            </a:r>
            <a:r>
              <a:rPr lang="en-GB" b="0" i="0" dirty="0">
                <a:solidFill>
                  <a:srgbClr val="202124"/>
                </a:solidFill>
                <a:effectLst/>
                <a:latin typeface="Google Sans"/>
              </a:rPr>
              <a:t>. Within each cluster, nations are similar on three to four cultural value orientations.</a:t>
            </a:r>
          </a:p>
        </p:txBody>
      </p:sp>
      <p:sp>
        <p:nvSpPr>
          <p:cNvPr id="4" name="Slide Number Placeholder 3"/>
          <p:cNvSpPr>
            <a:spLocks noGrp="1"/>
          </p:cNvSpPr>
          <p:nvPr>
            <p:ph type="sldNum" sz="quarter" idx="5"/>
          </p:nvPr>
        </p:nvSpPr>
        <p:spPr/>
        <p:txBody>
          <a:bodyPr/>
          <a:lstStyle/>
          <a:p>
            <a:fld id="{D62947C0-1C47-442E-94EA-4128D0B54DA0}" type="slidenum">
              <a:rPr lang="en-GB" smtClean="0"/>
              <a:t>7</a:t>
            </a:fld>
            <a:endParaRPr lang="en-GB"/>
          </a:p>
        </p:txBody>
      </p:sp>
    </p:spTree>
    <p:extLst>
      <p:ext uri="{BB962C8B-B14F-4D97-AF65-F5344CB8AC3E}">
        <p14:creationId xmlns:p14="http://schemas.microsoft.com/office/powerpoint/2010/main" val="3275829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8</a:t>
            </a:fld>
            <a:endParaRPr lang="en-GB"/>
          </a:p>
        </p:txBody>
      </p:sp>
    </p:spTree>
    <p:extLst>
      <p:ext uri="{BB962C8B-B14F-4D97-AF65-F5344CB8AC3E}">
        <p14:creationId xmlns:p14="http://schemas.microsoft.com/office/powerpoint/2010/main" val="36274295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sng" dirty="0">
                <a:solidFill>
                  <a:srgbClr val="000000"/>
                </a:solidFill>
                <a:effectLst/>
                <a:latin typeface="Arial" panose="020B0604020202020204" pitchFamily="34" charset="0"/>
              </a:rPr>
              <a:t>TEACHERS: ASK THE STUDENTS WHERE DO THEY THINK THEIR CLUSTER IS IN?</a:t>
            </a:r>
          </a:p>
          <a:p>
            <a:endParaRPr lang="en-GB" b="0" i="0"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After the research GLOBE </a:t>
            </a:r>
            <a:r>
              <a:rPr lang="en-GB" b="0" i="0" dirty="0">
                <a:solidFill>
                  <a:srgbClr val="515151"/>
                </a:solidFill>
                <a:effectLst/>
                <a:latin typeface="comfortaaregular"/>
              </a:rPr>
              <a:t>Leadership behaviours and practices</a:t>
            </a:r>
          </a:p>
          <a:p>
            <a:endParaRPr lang="en-GB" b="0" i="0"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GLOBE researchers divided the data from 62 countries into </a:t>
            </a:r>
            <a:r>
              <a:rPr lang="en-GB" b="1" i="0" dirty="0">
                <a:solidFill>
                  <a:srgbClr val="000000"/>
                </a:solidFill>
                <a:effectLst/>
                <a:latin typeface="Arial" panose="020B0604020202020204" pitchFamily="34" charset="0"/>
              </a:rPr>
              <a:t>regional clusters looking at managers from different backgrounds</a:t>
            </a:r>
          </a:p>
          <a:p>
            <a:endParaRPr lang="en-GB" b="1" i="0"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Arial" panose="020B0604020202020204" pitchFamily="34" charset="0"/>
              </a:rPr>
              <a:t>These clusters provide a convenient way to: </a:t>
            </a:r>
          </a:p>
          <a:p>
            <a:pPr algn="l"/>
            <a:endParaRPr lang="en-GB" b="0" i="0" dirty="0">
              <a:solidFill>
                <a:srgbClr val="000000"/>
              </a:solidFill>
              <a:effectLst/>
              <a:latin typeface="Arial" panose="020B0604020202020204" pitchFamily="34" charset="0"/>
            </a:endParaRPr>
          </a:p>
          <a:p>
            <a:pPr algn="l">
              <a:buFont typeface="Arial" panose="020B0604020202020204" pitchFamily="34" charset="0"/>
              <a:buChar char="•"/>
            </a:pPr>
            <a:r>
              <a:rPr lang="en-GB" b="0" i="0" dirty="0">
                <a:solidFill>
                  <a:srgbClr val="000000"/>
                </a:solidFill>
                <a:effectLst/>
                <a:latin typeface="Arial" panose="020B0604020202020204" pitchFamily="34" charset="0"/>
              </a:rPr>
              <a:t>Analyse similarities and differences between cultural groups</a:t>
            </a:r>
          </a:p>
          <a:p>
            <a:pPr algn="l">
              <a:buFont typeface="Arial" panose="020B0604020202020204" pitchFamily="34" charset="0"/>
              <a:buChar char="•"/>
            </a:pPr>
            <a:endParaRPr lang="en-GB" b="0" i="0" dirty="0">
              <a:solidFill>
                <a:srgbClr val="000000"/>
              </a:solidFill>
              <a:effectLst/>
              <a:latin typeface="Arial" panose="020B0604020202020204" pitchFamily="34" charset="0"/>
            </a:endParaRPr>
          </a:p>
          <a:p>
            <a:pPr algn="l">
              <a:buFont typeface="Arial" panose="020B0604020202020204" pitchFamily="34" charset="0"/>
              <a:buChar char="•"/>
            </a:pPr>
            <a:r>
              <a:rPr lang="en-GB" b="0" i="0" dirty="0">
                <a:solidFill>
                  <a:srgbClr val="000000"/>
                </a:solidFill>
                <a:effectLst/>
                <a:latin typeface="Arial" panose="020B0604020202020204" pitchFamily="34" charset="0"/>
              </a:rPr>
              <a:t>Make meaningful generalisations about culture and leadership</a:t>
            </a:r>
          </a:p>
          <a:p>
            <a:pPr algn="l">
              <a:buFont typeface="Arial" panose="020B0604020202020204" pitchFamily="34" charset="0"/>
              <a:buChar char="•"/>
            </a:pPr>
            <a:endParaRPr lang="en-GB" b="0" i="0"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Arial" panose="020B0604020202020204" pitchFamily="34" charset="0"/>
              </a:rPr>
              <a:t>Using </a:t>
            </a:r>
            <a:r>
              <a:rPr lang="en-GB" b="1" i="0" dirty="0">
                <a:solidFill>
                  <a:srgbClr val="8E44AD"/>
                </a:solidFill>
                <a:effectLst/>
                <a:latin typeface="Playfair Display Bold Italic"/>
              </a:rPr>
              <a:t>GLOBE Cultural Dimensions that may overlap with Hofstede’s cultural dimensions</a:t>
            </a:r>
            <a:endParaRPr lang="en-GB" b="1" i="0" dirty="0">
              <a:solidFill>
                <a:srgbClr val="3D3935"/>
              </a:solidFill>
              <a:effectLst/>
              <a:latin typeface="comfortaaregular"/>
            </a:endParaRPr>
          </a:p>
          <a:p>
            <a:pPr algn="l"/>
            <a:r>
              <a:rPr lang="en-GB" b="1" i="0" dirty="0">
                <a:solidFill>
                  <a:srgbClr val="515151"/>
                </a:solidFill>
                <a:effectLst/>
                <a:latin typeface="comfortaaregular"/>
              </a:rPr>
              <a:t>Performance Orientation - </a:t>
            </a:r>
            <a:r>
              <a:rPr lang="en-GB" b="0" i="0" dirty="0">
                <a:solidFill>
                  <a:srgbClr val="515151"/>
                </a:solidFill>
                <a:effectLst/>
                <a:latin typeface="comfortaaregular"/>
              </a:rPr>
              <a:t> </a:t>
            </a:r>
            <a:r>
              <a:rPr lang="en-GB" b="1" i="0" dirty="0">
                <a:solidFill>
                  <a:srgbClr val="515151"/>
                </a:solidFill>
                <a:effectLst/>
                <a:latin typeface="comfortaaregular"/>
              </a:rPr>
              <a:t>Uncertainty Avoidance - </a:t>
            </a:r>
            <a:r>
              <a:rPr lang="en-GB" b="0" i="0" dirty="0">
                <a:solidFill>
                  <a:srgbClr val="515151"/>
                </a:solidFill>
                <a:effectLst/>
                <a:latin typeface="comfortaaregular"/>
              </a:rPr>
              <a:t> </a:t>
            </a:r>
            <a:r>
              <a:rPr lang="en-GB" b="1" i="0" dirty="0">
                <a:solidFill>
                  <a:srgbClr val="515151"/>
                </a:solidFill>
                <a:effectLst/>
                <a:latin typeface="comfortaaregular"/>
              </a:rPr>
              <a:t>Humane Orientation - Institutional Collectivism - </a:t>
            </a:r>
            <a:r>
              <a:rPr lang="en-GB" b="0" i="0" dirty="0">
                <a:solidFill>
                  <a:srgbClr val="515151"/>
                </a:solidFill>
                <a:effectLst/>
                <a:latin typeface="comfortaaregular"/>
              </a:rPr>
              <a:t> </a:t>
            </a:r>
            <a:r>
              <a:rPr lang="en-GB" b="1" i="0" dirty="0">
                <a:solidFill>
                  <a:srgbClr val="515151"/>
                </a:solidFill>
                <a:effectLst/>
                <a:latin typeface="comfortaaregular"/>
              </a:rPr>
              <a:t>Future Orientation - Power Distance</a:t>
            </a:r>
          </a:p>
          <a:p>
            <a:pPr algn="l"/>
            <a:endParaRPr lang="en-GB"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9</a:t>
            </a:fld>
            <a:endParaRPr lang="en-GB"/>
          </a:p>
        </p:txBody>
      </p:sp>
    </p:spTree>
    <p:extLst>
      <p:ext uri="{BB962C8B-B14F-4D97-AF65-F5344CB8AC3E}">
        <p14:creationId xmlns:p14="http://schemas.microsoft.com/office/powerpoint/2010/main" val="30922156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10</a:t>
            </a:fld>
            <a:endParaRPr lang="en-GB"/>
          </a:p>
        </p:txBody>
      </p:sp>
    </p:spTree>
    <p:extLst>
      <p:ext uri="{BB962C8B-B14F-4D97-AF65-F5344CB8AC3E}">
        <p14:creationId xmlns:p14="http://schemas.microsoft.com/office/powerpoint/2010/main" val="13825677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will look at Clusters within left hemisphere [etc.]</a:t>
            </a:r>
          </a:p>
        </p:txBody>
      </p:sp>
      <p:sp>
        <p:nvSpPr>
          <p:cNvPr id="4" name="Slide Number Placeholder 3"/>
          <p:cNvSpPr>
            <a:spLocks noGrp="1"/>
          </p:cNvSpPr>
          <p:nvPr>
            <p:ph type="sldNum" sz="quarter" idx="5"/>
          </p:nvPr>
        </p:nvSpPr>
        <p:spPr/>
        <p:txBody>
          <a:bodyPr/>
          <a:lstStyle/>
          <a:p>
            <a:fld id="{D62947C0-1C47-442E-94EA-4128D0B54DA0}" type="slidenum">
              <a:rPr lang="en-GB" smtClean="0"/>
              <a:t>11</a:t>
            </a:fld>
            <a:endParaRPr lang="en-GB"/>
          </a:p>
        </p:txBody>
      </p:sp>
    </p:spTree>
    <p:extLst>
      <p:ext uri="{BB962C8B-B14F-4D97-AF65-F5344CB8AC3E}">
        <p14:creationId xmlns:p14="http://schemas.microsoft.com/office/powerpoint/2010/main" val="1042518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dirty="0"/>
              <a:t>Meaning that there are so many cultures for such a small place that we are all different rather than say we are EUROPEANS. (compare to the Latinos or ASIANS or AFRICANS)</a:t>
            </a:r>
          </a:p>
          <a:p>
            <a:pPr marL="0" indent="0">
              <a:buFontTx/>
              <a:buNone/>
            </a:pPr>
            <a:endParaRPr lang="en-GB" dirty="0"/>
          </a:p>
          <a:p>
            <a:pPr marL="0" indent="0">
              <a:buFontTx/>
              <a:buNone/>
            </a:pPr>
            <a:r>
              <a:rPr lang="en-GB" dirty="0"/>
              <a:t>The </a:t>
            </a:r>
            <a:r>
              <a:rPr lang="en-GB" b="1" i="0" dirty="0">
                <a:solidFill>
                  <a:srgbClr val="4D5156"/>
                </a:solidFill>
                <a:effectLst/>
                <a:latin typeface="arial" panose="020B0604020202020204" pitchFamily="34" charset="0"/>
              </a:rPr>
              <a:t>Council of Europe </a:t>
            </a:r>
            <a:r>
              <a:rPr lang="en-GB" b="0" i="0" dirty="0">
                <a:solidFill>
                  <a:srgbClr val="4D5156"/>
                </a:solidFill>
                <a:effectLst/>
                <a:latin typeface="arial" panose="020B0604020202020204" pitchFamily="34" charset="0"/>
              </a:rPr>
              <a:t>is an international organisation founded in the wake of World War II to uphold human rights, democracy and the rule of law in Europe. </a:t>
            </a:r>
            <a:r>
              <a:rPr lang="en-GB" b="0" i="0" dirty="0">
                <a:solidFill>
                  <a:srgbClr val="202122"/>
                </a:solidFill>
                <a:effectLst/>
                <a:latin typeface="Arial" panose="020B0604020202020204" pitchFamily="34" charset="0"/>
              </a:rPr>
              <a:t>The organisation is not to be confused with the </a:t>
            </a:r>
            <a:r>
              <a:rPr lang="en-GB" b="0" i="0" u="none" strike="noStrike" dirty="0">
                <a:solidFill>
                  <a:srgbClr val="3366CC"/>
                </a:solidFill>
                <a:effectLst/>
                <a:latin typeface="Arial" panose="020B0604020202020204" pitchFamily="34" charset="0"/>
                <a:hlinkClick r:id="rId3" tooltip="European Union"/>
              </a:rPr>
              <a:t>European Union</a:t>
            </a:r>
            <a:r>
              <a:rPr lang="en-GB" b="0" i="0" dirty="0">
                <a:solidFill>
                  <a:srgbClr val="202122"/>
                </a:solidFill>
                <a:effectLst/>
                <a:latin typeface="Arial" panose="020B0604020202020204" pitchFamily="34" charset="0"/>
              </a:rPr>
              <a:t> (EU). No country has ever joined the EU without first belonging to the Council of Europe.</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12</a:t>
            </a:fld>
            <a:endParaRPr lang="en-GB"/>
          </a:p>
        </p:txBody>
      </p:sp>
    </p:spTree>
    <p:extLst>
      <p:ext uri="{BB962C8B-B14F-4D97-AF65-F5344CB8AC3E}">
        <p14:creationId xmlns:p14="http://schemas.microsoft.com/office/powerpoint/2010/main" val="30511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Italy, France, Moldova, Portugal, Romania, Spain, Monaco, San Marino, Andorra, and the Vatican City</a:t>
            </a:r>
            <a:r>
              <a:rPr lang="en-GB" b="0" i="0" dirty="0">
                <a:solidFill>
                  <a:srgbClr val="202124"/>
                </a:solidFill>
                <a:effectLst/>
                <a:latin typeface="arial" panose="020B0604020202020204" pitchFamily="34" charset="0"/>
              </a:rPr>
              <a:t> are the countries in Europe that were originally considered 'Latino”. They share the Romance language root of Latin and they also share similar cultural values.</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The GLOBE Nordic Europe cluster consists of </a:t>
            </a:r>
            <a:r>
              <a:rPr lang="en-GB" b="1" i="0" dirty="0">
                <a:solidFill>
                  <a:srgbClr val="202124"/>
                </a:solidFill>
                <a:effectLst/>
                <a:latin typeface="arial" panose="020B0604020202020204" pitchFamily="34" charset="0"/>
              </a:rPr>
              <a:t>Denmark, Finland, and Sweden</a:t>
            </a:r>
            <a:r>
              <a:rPr lang="en-GB" b="0" i="0" dirty="0">
                <a:solidFill>
                  <a:srgbClr val="202124"/>
                </a:solidFill>
                <a:effectLst/>
                <a:latin typeface="arial" panose="020B0604020202020204" pitchFamily="34" charset="0"/>
              </a:rPr>
              <a:t>. The societies have a very distinct cultural practice profile. This cluster has relatively high </a:t>
            </a:r>
            <a:r>
              <a:rPr lang="en-GB" b="0" i="0">
                <a:solidFill>
                  <a:srgbClr val="202124"/>
                </a:solidFill>
                <a:effectLst/>
                <a:latin typeface="arial" panose="020B0604020202020204" pitchFamily="34" charset="0"/>
              </a:rPr>
              <a:t>scores of </a:t>
            </a:r>
            <a:r>
              <a:rPr lang="en-GB" b="0" i="0" dirty="0">
                <a:solidFill>
                  <a:srgbClr val="202124"/>
                </a:solidFill>
                <a:effectLst/>
                <a:latin typeface="arial" panose="020B0604020202020204" pitchFamily="34" charset="0"/>
              </a:rPr>
              <a:t>Institutional Collectivism and Uncertainty Avoidance.</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13</a:t>
            </a:fld>
            <a:endParaRPr lang="en-GB"/>
          </a:p>
        </p:txBody>
      </p:sp>
    </p:spTree>
    <p:extLst>
      <p:ext uri="{BB962C8B-B14F-4D97-AF65-F5344CB8AC3E}">
        <p14:creationId xmlns:p14="http://schemas.microsoft.com/office/powerpoint/2010/main" val="42375159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consists of societies that continue to use the German language, they are </a:t>
            </a:r>
            <a:r>
              <a:rPr lang="en-GB" b="1" i="0" dirty="0">
                <a:solidFill>
                  <a:srgbClr val="202124"/>
                </a:solidFill>
                <a:effectLst/>
                <a:latin typeface="arial" panose="020B0604020202020204" pitchFamily="34" charset="0"/>
              </a:rPr>
              <a:t>Netherlands, Austria, Switzerland, former West Germany, and former East Germany</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Also they tend to have more of a individualist approach in business.</a:t>
            </a:r>
          </a:p>
          <a:p>
            <a:endParaRPr lang="en-GB" b="0" i="0" dirty="0">
              <a:solidFill>
                <a:srgbClr val="202124"/>
              </a:solidFill>
              <a:effectLst/>
              <a:latin typeface="arial" panose="020B0604020202020204" pitchFamily="34" charset="0"/>
            </a:endParaRPr>
          </a:p>
          <a:p>
            <a:r>
              <a:rPr lang="en-GB" b="1" i="0" dirty="0">
                <a:solidFill>
                  <a:srgbClr val="202122"/>
                </a:solidFill>
                <a:effectLst/>
                <a:latin typeface="Arial" panose="020B0604020202020204" pitchFamily="34" charset="0"/>
              </a:rPr>
              <a:t>West Germany </a:t>
            </a:r>
            <a:r>
              <a:rPr lang="en-GB" b="0" i="0" dirty="0">
                <a:solidFill>
                  <a:srgbClr val="202122"/>
                </a:solidFill>
                <a:effectLst/>
                <a:latin typeface="Arial" panose="020B0604020202020204" pitchFamily="34" charset="0"/>
              </a:rPr>
              <a:t>is the colloquial English term used to indicate the </a:t>
            </a:r>
            <a:r>
              <a:rPr lang="en-GB" b="1" i="0" dirty="0">
                <a:solidFill>
                  <a:srgbClr val="202122"/>
                </a:solidFill>
                <a:effectLst/>
                <a:latin typeface="Arial" panose="020B0604020202020204" pitchFamily="34" charset="0"/>
              </a:rPr>
              <a:t>Federal Republic of Germany</a:t>
            </a:r>
            <a:r>
              <a:rPr lang="en-GB" b="0" i="0" dirty="0">
                <a:solidFill>
                  <a:srgbClr val="202122"/>
                </a:solidFill>
                <a:effectLst/>
                <a:latin typeface="Arial" panose="020B0604020202020204" pitchFamily="34" charset="0"/>
              </a:rPr>
              <a:t> (</a:t>
            </a:r>
            <a:r>
              <a:rPr lang="en-GB" b="0" i="1" dirty="0" err="1">
                <a:solidFill>
                  <a:srgbClr val="202122"/>
                </a:solidFill>
                <a:effectLst/>
                <a:latin typeface="Arial" panose="020B0604020202020204" pitchFamily="34" charset="0"/>
              </a:rPr>
              <a:t>Bundesrepublik</a:t>
            </a:r>
            <a:r>
              <a:rPr lang="en-GB" b="0" i="1" dirty="0">
                <a:solidFill>
                  <a:srgbClr val="202122"/>
                </a:solidFill>
                <a:effectLst/>
                <a:latin typeface="Arial" panose="020B0604020202020204" pitchFamily="34" charset="0"/>
              </a:rPr>
              <a:t> Deutschland</a:t>
            </a:r>
            <a:r>
              <a:rPr lang="en-GB" b="0" i="0" dirty="0">
                <a:solidFill>
                  <a:srgbClr val="202122"/>
                </a:solidFill>
                <a:effectLst/>
                <a:latin typeface="Arial" panose="020B0604020202020204" pitchFamily="34" charset="0"/>
              </a:rPr>
              <a:t>, </a:t>
            </a:r>
            <a:r>
              <a:rPr lang="en-GB" b="1" i="0" dirty="0">
                <a:solidFill>
                  <a:srgbClr val="202122"/>
                </a:solidFill>
                <a:effectLst/>
                <a:latin typeface="Arial" panose="020B0604020202020204" pitchFamily="34" charset="0"/>
              </a:rPr>
              <a:t>BRD</a:t>
            </a:r>
            <a:r>
              <a:rPr lang="en-GB" b="0" i="0" dirty="0">
                <a:solidFill>
                  <a:srgbClr val="202122"/>
                </a:solidFill>
                <a:effectLst/>
                <a:latin typeface="Arial" panose="020B0604020202020204" pitchFamily="34" charset="0"/>
              </a:rPr>
              <a:t>) between its formation on 23 May 1949 and the </a:t>
            </a:r>
            <a:r>
              <a:rPr lang="en-GB" b="0" i="0" u="none" strike="noStrike" dirty="0">
                <a:solidFill>
                  <a:srgbClr val="3366CC"/>
                </a:solidFill>
                <a:effectLst/>
                <a:latin typeface="Arial" panose="020B0604020202020204" pitchFamily="34" charset="0"/>
                <a:hlinkClick r:id="rId3" tooltip="German reunification"/>
              </a:rPr>
              <a:t>German reunification</a:t>
            </a:r>
            <a:r>
              <a:rPr lang="en-GB" b="0" i="0" dirty="0">
                <a:solidFill>
                  <a:srgbClr val="202122"/>
                </a:solidFill>
                <a:effectLst/>
                <a:latin typeface="Arial" panose="020B0604020202020204" pitchFamily="34" charset="0"/>
              </a:rPr>
              <a:t> through the accession of </a:t>
            </a:r>
            <a:r>
              <a:rPr lang="en-GB" b="0" i="0" u="none" strike="noStrike" dirty="0">
                <a:solidFill>
                  <a:srgbClr val="3366CC"/>
                </a:solidFill>
                <a:effectLst/>
                <a:latin typeface="Arial" panose="020B0604020202020204" pitchFamily="34" charset="0"/>
                <a:hlinkClick r:id="rId4" tooltip="East Germany"/>
              </a:rPr>
              <a:t>East Germany</a:t>
            </a:r>
            <a:r>
              <a:rPr lang="en-GB" b="0" i="0" dirty="0">
                <a:solidFill>
                  <a:srgbClr val="202122"/>
                </a:solidFill>
                <a:effectLst/>
                <a:latin typeface="Arial" panose="020B0604020202020204" pitchFamily="34" charset="0"/>
              </a:rPr>
              <a:t> on 3 October 1990.</a:t>
            </a:r>
            <a:r>
              <a:rPr lang="en-GB" b="0" i="0" dirty="0">
                <a:solidFill>
                  <a:srgbClr val="202124"/>
                </a:solidFill>
                <a:effectLst/>
                <a:latin typeface="arial" panose="020B0604020202020204" pitchFamily="34" charset="0"/>
              </a:rPr>
              <a:t>  </a:t>
            </a:r>
            <a:endParaRPr lang="en-GB" b="0" dirty="0"/>
          </a:p>
        </p:txBody>
      </p:sp>
      <p:sp>
        <p:nvSpPr>
          <p:cNvPr id="4" name="Slide Number Placeholder 3"/>
          <p:cNvSpPr>
            <a:spLocks noGrp="1"/>
          </p:cNvSpPr>
          <p:nvPr>
            <p:ph type="sldNum" sz="quarter" idx="5"/>
          </p:nvPr>
        </p:nvSpPr>
        <p:spPr/>
        <p:txBody>
          <a:bodyPr/>
          <a:lstStyle/>
          <a:p>
            <a:fld id="{D62947C0-1C47-442E-94EA-4128D0B54DA0}" type="slidenum">
              <a:rPr lang="en-GB" smtClean="0"/>
              <a:t>14</a:t>
            </a:fld>
            <a:endParaRPr lang="en-GB"/>
          </a:p>
        </p:txBody>
      </p:sp>
    </p:spTree>
    <p:extLst>
      <p:ext uri="{BB962C8B-B14F-4D97-AF65-F5344CB8AC3E}">
        <p14:creationId xmlns:p14="http://schemas.microsoft.com/office/powerpoint/2010/main" val="16079452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The Anglo cluster includes </a:t>
            </a:r>
            <a:r>
              <a:rPr lang="en-GB" b="1" i="0" dirty="0">
                <a:solidFill>
                  <a:srgbClr val="202124"/>
                </a:solidFill>
                <a:effectLst/>
                <a:latin typeface="arial" panose="020B0604020202020204" pitchFamily="34" charset="0"/>
              </a:rPr>
              <a:t>Great Britain, Australia, South Africa (White), Canada (English speaking), New Zealand, Ireland, and the United States</a:t>
            </a:r>
            <a:r>
              <a:rPr lang="en-GB" b="0" i="0" dirty="0">
                <a:solidFill>
                  <a:srgbClr val="202124"/>
                </a:solidFill>
                <a:effectLst/>
                <a:latin typeface="arial" panose="020B0604020202020204" pitchFamily="34" charset="0"/>
              </a:rPr>
              <a:t>. This cluster has a cultural emphasis on Doing Orientation, Individualism (“Land of the Free”), Assertiveness, and Indulgence</a:t>
            </a:r>
          </a:p>
          <a:p>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15</a:t>
            </a:fld>
            <a:endParaRPr lang="en-GB"/>
          </a:p>
        </p:txBody>
      </p:sp>
    </p:spTree>
    <p:extLst>
      <p:ext uri="{BB962C8B-B14F-4D97-AF65-F5344CB8AC3E}">
        <p14:creationId xmlns:p14="http://schemas.microsoft.com/office/powerpoint/2010/main" val="257331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The eastern European cluster consists of </a:t>
            </a:r>
            <a:r>
              <a:rPr lang="en-GB" b="1" i="0" dirty="0">
                <a:solidFill>
                  <a:srgbClr val="202124"/>
                </a:solidFill>
                <a:effectLst/>
                <a:latin typeface="arial" panose="020B0604020202020204" pitchFamily="34" charset="0"/>
              </a:rPr>
              <a:t>Albania, Georgia, Greece, Hungary, Kazakhstan, Poland, Russia, and Slovenia.</a:t>
            </a:r>
          </a:p>
          <a:p>
            <a:endParaRPr lang="en-GB" b="1"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The cluster's distinctive cultural practices are high power distance and high family and group collectivism.</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16</a:t>
            </a:fld>
            <a:endParaRPr lang="en-GB"/>
          </a:p>
        </p:txBody>
      </p:sp>
    </p:spTree>
    <p:extLst>
      <p:ext uri="{BB962C8B-B14F-4D97-AF65-F5344CB8AC3E}">
        <p14:creationId xmlns:p14="http://schemas.microsoft.com/office/powerpoint/2010/main" val="18696839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Turkey has a very diverse culture that is </a:t>
            </a:r>
            <a:r>
              <a:rPr lang="en-GB" b="1" i="0" dirty="0">
                <a:solidFill>
                  <a:srgbClr val="202124"/>
                </a:solidFill>
                <a:effectLst/>
                <a:latin typeface="arial" panose="020B0604020202020204" pitchFamily="34" charset="0"/>
              </a:rPr>
              <a:t>a blend of various elements of the </a:t>
            </a:r>
            <a:r>
              <a:rPr lang="en-GB" b="1" i="0" dirty="0" err="1">
                <a:solidFill>
                  <a:srgbClr val="202124"/>
                </a:solidFill>
                <a:effectLst/>
                <a:latin typeface="arial" panose="020B0604020202020204" pitchFamily="34" charset="0"/>
              </a:rPr>
              <a:t>Oğuz</a:t>
            </a:r>
            <a:r>
              <a:rPr lang="en-GB" b="1" i="0" dirty="0">
                <a:solidFill>
                  <a:srgbClr val="202124"/>
                </a:solidFill>
                <a:effectLst/>
                <a:latin typeface="arial" panose="020B0604020202020204" pitchFamily="34" charset="0"/>
              </a:rPr>
              <a:t> Turkic and Anatolian, Ottoman (which was itself a continuation of both Greco-Roman and Islamic cultures), and Western culture and traditions</a:t>
            </a:r>
          </a:p>
          <a:p>
            <a:endParaRPr lang="en-GB" b="1"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Turkey has a </a:t>
            </a:r>
            <a:r>
              <a:rPr lang="en-GB" b="1" i="0" dirty="0">
                <a:solidFill>
                  <a:srgbClr val="202124"/>
                </a:solidFill>
                <a:effectLst/>
                <a:latin typeface="arial" panose="020B0604020202020204" pitchFamily="34" charset="0"/>
              </a:rPr>
              <a:t>collectivist culture</a:t>
            </a:r>
            <a:r>
              <a:rPr lang="en-GB" b="0" i="0" dirty="0">
                <a:solidFill>
                  <a:srgbClr val="202124"/>
                </a:solidFill>
                <a:effectLst/>
                <a:latin typeface="arial" panose="020B0604020202020204" pitchFamily="34" charset="0"/>
              </a:rPr>
              <a:t> whereby strong loyalty is shown to familial and social groups</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Turkey is a key strategic partner of the EU. It first applied to join the EU 1987</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SAME ISSUE WITH RUSSIA – What do you think Russia should be part of?</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17</a:t>
            </a:fld>
            <a:endParaRPr lang="en-GB"/>
          </a:p>
        </p:txBody>
      </p:sp>
    </p:spTree>
    <p:extLst>
      <p:ext uri="{BB962C8B-B14F-4D97-AF65-F5344CB8AC3E}">
        <p14:creationId xmlns:p14="http://schemas.microsoft.com/office/powerpoint/2010/main" val="156140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Turkey is traditionally considered as part of West Asia, however geographically as part of Europe.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arial" panose="020B0604020202020204" pitchFamily="34" charset="0"/>
              </a:rPr>
              <a:t>Turkey has a very diverse culture that is </a:t>
            </a:r>
            <a:r>
              <a:rPr lang="en-GB" b="1" i="0" dirty="0">
                <a:solidFill>
                  <a:srgbClr val="202124"/>
                </a:solidFill>
                <a:effectLst/>
                <a:latin typeface="arial" panose="020B0604020202020204" pitchFamily="34" charset="0"/>
              </a:rPr>
              <a:t>a blend of various elements of the </a:t>
            </a:r>
            <a:r>
              <a:rPr lang="en-GB" b="1" i="0" dirty="0" err="1">
                <a:solidFill>
                  <a:srgbClr val="202124"/>
                </a:solidFill>
                <a:effectLst/>
                <a:latin typeface="arial" panose="020B0604020202020204" pitchFamily="34" charset="0"/>
              </a:rPr>
              <a:t>Oğuz</a:t>
            </a:r>
            <a:r>
              <a:rPr lang="en-GB" b="1" i="0" dirty="0">
                <a:solidFill>
                  <a:srgbClr val="202124"/>
                </a:solidFill>
                <a:effectLst/>
                <a:latin typeface="arial" panose="020B0604020202020204" pitchFamily="34" charset="0"/>
              </a:rPr>
              <a:t> Turkic and Anatolian, Ottoman (which was itself a continuation of both Greco-Roman and Islamic cultures), and Western culture and traditions</a:t>
            </a:r>
          </a:p>
          <a:p>
            <a:endParaRPr lang="en-GB" dirty="0"/>
          </a:p>
          <a:p>
            <a:r>
              <a:rPr lang="en-GB" b="0" i="0" dirty="0">
                <a:solidFill>
                  <a:srgbClr val="202124"/>
                </a:solidFill>
                <a:effectLst/>
                <a:latin typeface="arial" panose="020B0604020202020204" pitchFamily="34" charset="0"/>
              </a:rPr>
              <a:t>Since 2016, accession negotiations have stalled. The EU has accused and criticised Turkey for human rights violations and deficits in rule of law. </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Experts say that Turkey will not join the EU due to:</a:t>
            </a:r>
          </a:p>
          <a:p>
            <a:r>
              <a:rPr lang="en-GB" b="1" i="1" dirty="0">
                <a:solidFill>
                  <a:srgbClr val="1A1A1A"/>
                </a:solidFill>
                <a:effectLst/>
                <a:latin typeface="Montserrat" panose="020B0604020202020204" pitchFamily="2" charset="0"/>
              </a:rPr>
              <a:t>Reason 1: Nationalism - </a:t>
            </a:r>
            <a:r>
              <a:rPr lang="en-GB" b="0" i="0" dirty="0">
                <a:solidFill>
                  <a:srgbClr val="202124"/>
                </a:solidFill>
                <a:effectLst/>
                <a:latin typeface="arial" panose="020B0604020202020204" pitchFamily="34" charset="0"/>
              </a:rPr>
              <a:t>identification with one's own nation and support for its interests, especially to the </a:t>
            </a:r>
            <a:r>
              <a:rPr lang="en-GB" b="0" i="0" u="none" strike="noStrike" dirty="0">
                <a:solidFill>
                  <a:srgbClr val="202124"/>
                </a:solidFill>
                <a:effectLst/>
                <a:latin typeface="arial" panose="020B0604020202020204" pitchFamily="34" charset="0"/>
                <a:hlinkClick r:id="rId3"/>
              </a:rPr>
              <a:t>exclusion</a:t>
            </a:r>
            <a:r>
              <a:rPr lang="en-GB" b="0" i="0" dirty="0">
                <a:solidFill>
                  <a:srgbClr val="202124"/>
                </a:solidFill>
                <a:effectLst/>
                <a:latin typeface="arial" panose="020B0604020202020204" pitchFamily="34" charset="0"/>
              </a:rPr>
              <a:t> or </a:t>
            </a:r>
            <a:r>
              <a:rPr lang="en-GB" b="0" i="0" u="none" strike="noStrike" dirty="0">
                <a:solidFill>
                  <a:srgbClr val="202124"/>
                </a:solidFill>
                <a:effectLst/>
                <a:latin typeface="arial" panose="020B0604020202020204" pitchFamily="34" charset="0"/>
                <a:hlinkClick r:id="rId4"/>
              </a:rPr>
              <a:t>detriment</a:t>
            </a:r>
            <a:r>
              <a:rPr lang="en-GB" b="0" i="0" dirty="0">
                <a:solidFill>
                  <a:srgbClr val="202124"/>
                </a:solidFill>
                <a:effectLst/>
                <a:latin typeface="arial" panose="020B0604020202020204" pitchFamily="34" charset="0"/>
              </a:rPr>
              <a:t> of the interests of other nations</a:t>
            </a:r>
            <a:endParaRPr lang="en-GB" b="1" i="1" dirty="0">
              <a:solidFill>
                <a:srgbClr val="1A1A1A"/>
              </a:solidFill>
              <a:effectLst/>
              <a:latin typeface="Montserrat" panose="020B0604020202020204" pitchFamily="2" charset="0"/>
            </a:endParaRPr>
          </a:p>
          <a:p>
            <a:r>
              <a:rPr lang="en-GB" b="1" i="1" dirty="0">
                <a:solidFill>
                  <a:srgbClr val="1A1A1A"/>
                </a:solidFill>
                <a:effectLst/>
                <a:latin typeface="Montserrat" panose="00000500000000000000" pitchFamily="2" charset="0"/>
              </a:rPr>
              <a:t>Reason 2: Religion</a:t>
            </a:r>
            <a:r>
              <a:rPr lang="en-GB" b="1" i="1" dirty="0">
                <a:solidFill>
                  <a:srgbClr val="1A1A1A"/>
                </a:solidFill>
                <a:effectLst/>
                <a:latin typeface="Montserrat" panose="020B0604020202020204" pitchFamily="2" charset="0"/>
              </a:rPr>
              <a:t> (unspoken hurdle)</a:t>
            </a:r>
          </a:p>
          <a:p>
            <a:r>
              <a:rPr lang="en-GB" b="1" i="1" dirty="0">
                <a:solidFill>
                  <a:srgbClr val="1A1A1A"/>
                </a:solidFill>
                <a:effectLst/>
                <a:latin typeface="Montserrat" panose="00000500000000000000" pitchFamily="2" charset="0"/>
              </a:rPr>
              <a:t>Reason 3: Turanism</a:t>
            </a:r>
            <a:r>
              <a:rPr lang="en-GB" b="1" i="1" dirty="0">
                <a:solidFill>
                  <a:srgbClr val="1A1A1A"/>
                </a:solidFill>
                <a:effectLst/>
                <a:latin typeface="Montserrat" panose="020B0604020202020204" pitchFamily="2" charset="0"/>
              </a:rPr>
              <a:t> </a:t>
            </a:r>
            <a:r>
              <a:rPr lang="en-GB" b="0" i="0" dirty="0">
                <a:solidFill>
                  <a:srgbClr val="1A1A1A"/>
                </a:solidFill>
                <a:effectLst/>
                <a:latin typeface="Montserrat" panose="00000500000000000000" pitchFamily="2" charset="0"/>
              </a:rPr>
              <a:t>clearly showing that the </a:t>
            </a:r>
            <a:r>
              <a:rPr lang="en-GB" b="1" i="0" dirty="0">
                <a:solidFill>
                  <a:srgbClr val="1A1A1A"/>
                </a:solidFill>
                <a:effectLst/>
                <a:latin typeface="Montserrat" panose="00000500000000000000" pitchFamily="2" charset="0"/>
              </a:rPr>
              <a:t>emotional connection</a:t>
            </a:r>
            <a:r>
              <a:rPr lang="en-GB" b="0" i="0" dirty="0">
                <a:solidFill>
                  <a:srgbClr val="1A1A1A"/>
                </a:solidFill>
                <a:effectLst/>
                <a:latin typeface="Montserrat" panose="00000500000000000000" pitchFamily="2" charset="0"/>
              </a:rPr>
              <a:t> of some Turks lies more with </a:t>
            </a:r>
            <a:r>
              <a:rPr lang="en-GB" b="0" i="0" u="sng" dirty="0">
                <a:solidFill>
                  <a:srgbClr val="00CCFF"/>
                </a:solidFill>
                <a:effectLst/>
                <a:latin typeface="Montserrat" panose="00000500000000000000" pitchFamily="2" charset="0"/>
                <a:hlinkClick r:id="rId5"/>
              </a:rPr>
              <a:t>Turkic peoples</a:t>
            </a:r>
            <a:r>
              <a:rPr lang="en-GB" b="0" i="0" dirty="0">
                <a:solidFill>
                  <a:srgbClr val="1A1A1A"/>
                </a:solidFill>
                <a:effectLst/>
                <a:latin typeface="Montserrat" panose="00000500000000000000" pitchFamily="2" charset="0"/>
              </a:rPr>
              <a:t> than with Europeans.</a:t>
            </a:r>
          </a:p>
          <a:p>
            <a:endParaRPr lang="en-GB" b="1" i="1" dirty="0">
              <a:solidFill>
                <a:srgbClr val="1A1A1A"/>
              </a:solidFill>
              <a:effectLst/>
              <a:latin typeface="Montserrat" panose="020B0604020202020204" pitchFamily="2" charset="0"/>
            </a:endParaRPr>
          </a:p>
          <a:p>
            <a:r>
              <a:rPr lang="en-GB" b="1" i="1" dirty="0">
                <a:solidFill>
                  <a:srgbClr val="1A1A1A"/>
                </a:solidFill>
                <a:effectLst/>
                <a:latin typeface="Montserrat" panose="020B0604020202020204" pitchFamily="2" charset="0"/>
              </a:rPr>
              <a:t>Even though you some of you are Romanian or Hungarians – you still would feel European, but due to the geographical location of Turkey – there’s more division between old and young people.</a:t>
            </a: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18</a:t>
            </a:fld>
            <a:endParaRPr lang="en-GB"/>
          </a:p>
        </p:txBody>
      </p:sp>
    </p:spTree>
    <p:extLst>
      <p:ext uri="{BB962C8B-B14F-4D97-AF65-F5344CB8AC3E}">
        <p14:creationId xmlns:p14="http://schemas.microsoft.com/office/powerpoint/2010/main" val="15615002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Colonies</a:t>
            </a:r>
          </a:p>
        </p:txBody>
      </p:sp>
      <p:sp>
        <p:nvSpPr>
          <p:cNvPr id="4" name="Slide Number Placeholder 3"/>
          <p:cNvSpPr>
            <a:spLocks noGrp="1"/>
          </p:cNvSpPr>
          <p:nvPr>
            <p:ph type="sldNum" sz="quarter" idx="5"/>
          </p:nvPr>
        </p:nvSpPr>
        <p:spPr/>
        <p:txBody>
          <a:bodyPr/>
          <a:lstStyle/>
          <a:p>
            <a:fld id="{D62947C0-1C47-442E-94EA-4128D0B54DA0}" type="slidenum">
              <a:rPr lang="en-GB" smtClean="0"/>
              <a:t>19</a:t>
            </a:fld>
            <a:endParaRPr lang="en-GB"/>
          </a:p>
        </p:txBody>
      </p:sp>
    </p:spTree>
    <p:extLst>
      <p:ext uri="{BB962C8B-B14F-4D97-AF65-F5344CB8AC3E}">
        <p14:creationId xmlns:p14="http://schemas.microsoft.com/office/powerpoint/2010/main" val="9657531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The Anglo Cluster </a:t>
            </a:r>
            <a:r>
              <a:rPr lang="en-GB" b="1" i="0" dirty="0">
                <a:solidFill>
                  <a:srgbClr val="202124"/>
                </a:solidFill>
                <a:effectLst/>
                <a:latin typeface="arial" panose="020B0604020202020204" pitchFamily="34" charset="0"/>
              </a:rPr>
              <a:t>comprises Australia, Canada, England, Ireland, New Zealand, South Africa (White sample), and the United States of America</a:t>
            </a:r>
            <a:r>
              <a:rPr lang="en-GB" b="0" i="0" dirty="0">
                <a:solidFill>
                  <a:srgbClr val="202124"/>
                </a:solidFill>
                <a:effectLst/>
                <a:latin typeface="arial" panose="020B0604020202020204" pitchFamily="34" charset="0"/>
              </a:rPr>
              <a:t>. These countries are all developed nations, predominantly English speaking, and were all once British colonies. Today, they are amongst the wealthiest countries in the world.</a:t>
            </a:r>
          </a:p>
          <a:p>
            <a:endParaRPr lang="en-GB" b="0" i="0" dirty="0">
              <a:solidFill>
                <a:srgbClr val="202124"/>
              </a:solidFill>
              <a:effectLst/>
              <a:latin typeface="arial" panose="020B0604020202020204" pitchFamily="34" charset="0"/>
            </a:endParaRPr>
          </a:p>
          <a:p>
            <a:r>
              <a:rPr lang="en-GB" b="1" i="0" dirty="0">
                <a:solidFill>
                  <a:srgbClr val="5F6368"/>
                </a:solidFill>
                <a:effectLst/>
                <a:latin typeface="arial" panose="020B0604020202020204" pitchFamily="34" charset="0"/>
              </a:rPr>
              <a:t>They are called a Cultural mosaic</a:t>
            </a:r>
            <a:r>
              <a:rPr lang="en-GB" b="0" i="0" dirty="0">
                <a:solidFill>
                  <a:srgbClr val="4D5156"/>
                </a:solidFill>
                <a:effectLst/>
                <a:latin typeface="arial" panose="020B0604020202020204" pitchFamily="34" charset="0"/>
              </a:rPr>
              <a:t>" (French: "la </a:t>
            </a:r>
            <a:r>
              <a:rPr lang="en-GB" b="0" i="0" dirty="0" err="1">
                <a:solidFill>
                  <a:srgbClr val="4D5156"/>
                </a:solidFill>
                <a:effectLst/>
                <a:latin typeface="arial" panose="020B0604020202020204" pitchFamily="34" charset="0"/>
              </a:rPr>
              <a:t>mosaïque</a:t>
            </a:r>
            <a:r>
              <a:rPr lang="en-GB" b="0" i="0" dirty="0">
                <a:solidFill>
                  <a:srgbClr val="4D5156"/>
                </a:solidFill>
                <a:effectLst/>
                <a:latin typeface="arial" panose="020B0604020202020204" pitchFamily="34" charset="0"/>
              </a:rPr>
              <a:t> </a:t>
            </a:r>
            <a:r>
              <a:rPr lang="en-GB" b="0" i="0" dirty="0" err="1">
                <a:solidFill>
                  <a:srgbClr val="4D5156"/>
                </a:solidFill>
                <a:effectLst/>
                <a:latin typeface="arial" panose="020B0604020202020204" pitchFamily="34" charset="0"/>
              </a:rPr>
              <a:t>culturelle</a:t>
            </a:r>
            <a:r>
              <a:rPr lang="en-GB" b="0" i="0" dirty="0">
                <a:solidFill>
                  <a:srgbClr val="4D5156"/>
                </a:solidFill>
                <a:effectLst/>
                <a:latin typeface="arial" panose="020B0604020202020204" pitchFamily="34" charset="0"/>
              </a:rPr>
              <a:t>") is the mix of ethnic groups, languages, and cultures that coexist within society.</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20</a:t>
            </a:fld>
            <a:endParaRPr lang="en-GB"/>
          </a:p>
        </p:txBody>
      </p:sp>
    </p:spTree>
    <p:extLst>
      <p:ext uri="{BB962C8B-B14F-4D97-AF65-F5344CB8AC3E}">
        <p14:creationId xmlns:p14="http://schemas.microsoft.com/office/powerpoint/2010/main" val="13564998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The Latin America cluster has nations that share a distinct Latin culture (Catholicism, Roman law heritage, Iberian colonial past, Spanish or Portuguese languages) and includes </a:t>
            </a:r>
            <a:r>
              <a:rPr lang="en-GB" b="1" i="0" dirty="0">
                <a:solidFill>
                  <a:srgbClr val="202124"/>
                </a:solidFill>
                <a:effectLst/>
                <a:latin typeface="arial" panose="020B0604020202020204" pitchFamily="34" charset="0"/>
              </a:rPr>
              <a:t>Chile, Mexico, Peru, Venezuela, Costa Rica, Venezuela, Ecuador, Mexico, El Salvador, Columbia, Guatemala, Bolivia, Brazil, and Argentina</a:t>
            </a:r>
          </a:p>
          <a:p>
            <a:endParaRPr lang="en-GB" b="1" i="0" dirty="0">
              <a:solidFill>
                <a:srgbClr val="202124"/>
              </a:solidFill>
              <a:effectLst/>
              <a:latin typeface="arial" panose="020B0604020202020204" pitchFamily="34" charset="0"/>
            </a:endParaRPr>
          </a:p>
          <a:p>
            <a:r>
              <a:rPr lang="en-GB" b="1" i="0" dirty="0">
                <a:solidFill>
                  <a:srgbClr val="202124"/>
                </a:solidFill>
                <a:effectLst/>
                <a:latin typeface="arial" panose="020B0604020202020204" pitchFamily="34" charset="0"/>
              </a:rPr>
              <a:t>the Latin American countries score high on In- Group Collectivism</a:t>
            </a:r>
            <a:r>
              <a:rPr lang="en-GB" b="0" i="0" dirty="0">
                <a:solidFill>
                  <a:srgbClr val="202124"/>
                </a:solidFill>
                <a:effectLst/>
                <a:latin typeface="arial" panose="020B0604020202020204" pitchFamily="34" charset="0"/>
              </a:rPr>
              <a:t> while scoring lowest on Institutional Collectivism. The high In-Group collectivism scores suggest that they generally express pride and cohesiveness in their families and organisations.</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21</a:t>
            </a:fld>
            <a:endParaRPr lang="en-GB"/>
          </a:p>
        </p:txBody>
      </p:sp>
    </p:spTree>
    <p:extLst>
      <p:ext uri="{BB962C8B-B14F-4D97-AF65-F5344CB8AC3E}">
        <p14:creationId xmlns:p14="http://schemas.microsoft.com/office/powerpoint/2010/main" val="4076298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1" i="0" dirty="0">
                <a:solidFill>
                  <a:srgbClr val="374151"/>
                </a:solidFill>
                <a:effectLst/>
                <a:latin typeface="Söhne"/>
              </a:rPr>
              <a:t>Effective Communication: </a:t>
            </a:r>
            <a:r>
              <a:rPr lang="en-GB" b="0" i="0" dirty="0">
                <a:solidFill>
                  <a:srgbClr val="374151"/>
                </a:solidFill>
                <a:effectLst/>
                <a:latin typeface="Söhne"/>
              </a:rPr>
              <a:t>Understanding cultural clusters helps hospitality professionals communicate effectively with guests from different cultural backgrounds. </a:t>
            </a:r>
          </a:p>
          <a:p>
            <a:pPr marL="228600" indent="-228600">
              <a:buAutoNum type="arabicPeriod"/>
            </a:pPr>
            <a:r>
              <a:rPr lang="en-GB" b="1" i="0" dirty="0">
                <a:solidFill>
                  <a:srgbClr val="374151"/>
                </a:solidFill>
                <a:effectLst/>
                <a:latin typeface="Söhne"/>
              </a:rPr>
              <a:t>Cultural Sensitivity: </a:t>
            </a:r>
            <a:r>
              <a:rPr lang="en-GB" b="0" i="0" dirty="0">
                <a:solidFill>
                  <a:srgbClr val="374151"/>
                </a:solidFill>
                <a:effectLst/>
                <a:latin typeface="Söhne"/>
              </a:rPr>
              <a:t>Hospitality is about creating a welcoming and inclusive environment for </a:t>
            </a:r>
            <a:r>
              <a:rPr lang="en-GB" b="1" i="0" dirty="0">
                <a:solidFill>
                  <a:srgbClr val="374151"/>
                </a:solidFill>
                <a:effectLst/>
                <a:latin typeface="Söhne"/>
              </a:rPr>
              <a:t>all</a:t>
            </a:r>
            <a:r>
              <a:rPr lang="en-GB" b="0" i="0" dirty="0">
                <a:solidFill>
                  <a:srgbClr val="374151"/>
                </a:solidFill>
                <a:effectLst/>
                <a:latin typeface="Söhne"/>
              </a:rPr>
              <a:t> guests.</a:t>
            </a:r>
          </a:p>
          <a:p>
            <a:pPr marL="228600" indent="-228600">
              <a:buAutoNum type="arabicPeriod"/>
            </a:pPr>
            <a:r>
              <a:rPr lang="en-GB" b="1" i="0" dirty="0">
                <a:solidFill>
                  <a:srgbClr val="374151"/>
                </a:solidFill>
                <a:effectLst/>
                <a:latin typeface="Söhne"/>
              </a:rPr>
              <a:t>Personalised Service: </a:t>
            </a:r>
            <a:r>
              <a:rPr lang="en-GB" b="0" i="0" dirty="0">
                <a:solidFill>
                  <a:srgbClr val="374151"/>
                </a:solidFill>
                <a:effectLst/>
                <a:latin typeface="Söhne"/>
              </a:rPr>
              <a:t>Different cultural clusters may have specific preferences, expectations, and needs when it comes to hospitality. By recognising these differences, hospitality professionals can offer personalised services tailored to each guest's cultural background.</a:t>
            </a:r>
          </a:p>
          <a:p>
            <a:pPr marL="228600" indent="-228600">
              <a:buAutoNum type="arabicPeriod"/>
            </a:pPr>
            <a:r>
              <a:rPr lang="en-GB" b="1" i="0" dirty="0">
                <a:solidFill>
                  <a:srgbClr val="374151"/>
                </a:solidFill>
                <a:effectLst/>
                <a:latin typeface="Söhne"/>
              </a:rPr>
              <a:t>Overcoming Barriers: </a:t>
            </a:r>
            <a:r>
              <a:rPr lang="en-GB" b="0" i="0" dirty="0">
                <a:solidFill>
                  <a:srgbClr val="374151"/>
                </a:solidFill>
                <a:effectLst/>
                <a:latin typeface="Söhne"/>
              </a:rPr>
              <a:t>Cultural differences can sometimes create barriers in hospitality, such as language barriers or conflicting social norms. By understanding cultural clusters, hospitality professionals can proactively address these challenges, find common ground, and bridge gaps in communication or expectations.</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22</a:t>
            </a:fld>
            <a:endParaRPr lang="en-GB"/>
          </a:p>
        </p:txBody>
      </p:sp>
    </p:spTree>
    <p:extLst>
      <p:ext uri="{BB962C8B-B14F-4D97-AF65-F5344CB8AC3E}">
        <p14:creationId xmlns:p14="http://schemas.microsoft.com/office/powerpoint/2010/main" val="17386553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23</a:t>
            </a:fld>
            <a:endParaRPr lang="en-GB"/>
          </a:p>
        </p:txBody>
      </p:sp>
    </p:spTree>
    <p:extLst>
      <p:ext uri="{BB962C8B-B14F-4D97-AF65-F5344CB8AC3E}">
        <p14:creationId xmlns:p14="http://schemas.microsoft.com/office/powerpoint/2010/main" val="2163021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78AB9-760D-4B22-8ADC-3A0ED2ED2E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8113E8-DBBF-4578-A277-1259901173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801E5-236E-460A-B4A9-0EA4F53F194E}"/>
              </a:ext>
            </a:extLst>
          </p:cNvPr>
          <p:cNvSpPr>
            <a:spLocks noGrp="1"/>
          </p:cNvSpPr>
          <p:nvPr>
            <p:ph type="dt" sz="half" idx="10"/>
          </p:nvPr>
        </p:nvSpPr>
        <p:spPr/>
        <p:txBody>
          <a:bodyPr/>
          <a:lstStyle/>
          <a:p>
            <a:fld id="{F2A362FA-88F8-4298-AD66-245A9F03B2FD}" type="datetimeFigureOut">
              <a:rPr lang="en-GB" smtClean="0"/>
              <a:t>06/06/2023</a:t>
            </a:fld>
            <a:endParaRPr lang="en-GB"/>
          </a:p>
        </p:txBody>
      </p:sp>
      <p:sp>
        <p:nvSpPr>
          <p:cNvPr id="5" name="Footer Placeholder 4">
            <a:extLst>
              <a:ext uri="{FF2B5EF4-FFF2-40B4-BE49-F238E27FC236}">
                <a16:creationId xmlns:a16="http://schemas.microsoft.com/office/drawing/2014/main" id="{2C7A67D7-675C-46A2-A09E-1375D4AC3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141CBA-7C25-467A-A67E-F31298E69B86}"/>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4115264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66D71-4F94-4EBE-9745-5F2BEE22C5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A3DA7E-F28E-40D8-90F1-98EEA75657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65BB55-F7E1-402F-A5CE-D153A1B95CE4}"/>
              </a:ext>
            </a:extLst>
          </p:cNvPr>
          <p:cNvSpPr>
            <a:spLocks noGrp="1"/>
          </p:cNvSpPr>
          <p:nvPr>
            <p:ph type="dt" sz="half" idx="10"/>
          </p:nvPr>
        </p:nvSpPr>
        <p:spPr/>
        <p:txBody>
          <a:bodyPr/>
          <a:lstStyle/>
          <a:p>
            <a:fld id="{F2A362FA-88F8-4298-AD66-245A9F03B2FD}" type="datetimeFigureOut">
              <a:rPr lang="en-GB" smtClean="0"/>
              <a:t>06/06/2023</a:t>
            </a:fld>
            <a:endParaRPr lang="en-GB"/>
          </a:p>
        </p:txBody>
      </p:sp>
      <p:sp>
        <p:nvSpPr>
          <p:cNvPr id="5" name="Footer Placeholder 4">
            <a:extLst>
              <a:ext uri="{FF2B5EF4-FFF2-40B4-BE49-F238E27FC236}">
                <a16:creationId xmlns:a16="http://schemas.microsoft.com/office/drawing/2014/main" id="{9E4B224C-E1B9-4D75-903B-F13CFD944A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26FBD3-8C46-4967-B336-23737C99DE02}"/>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157891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64FAA-A3CC-46F4-A3A5-67DAE9C09C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29EAD6-A63E-495A-816C-8B2DB430B6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9821CF-E4ED-46D8-99C9-9DF540F89E0C}"/>
              </a:ext>
            </a:extLst>
          </p:cNvPr>
          <p:cNvSpPr>
            <a:spLocks noGrp="1"/>
          </p:cNvSpPr>
          <p:nvPr>
            <p:ph type="dt" sz="half" idx="10"/>
          </p:nvPr>
        </p:nvSpPr>
        <p:spPr/>
        <p:txBody>
          <a:bodyPr/>
          <a:lstStyle/>
          <a:p>
            <a:fld id="{F2A362FA-88F8-4298-AD66-245A9F03B2FD}" type="datetimeFigureOut">
              <a:rPr lang="en-GB" smtClean="0"/>
              <a:t>06/06/2023</a:t>
            </a:fld>
            <a:endParaRPr lang="en-GB"/>
          </a:p>
        </p:txBody>
      </p:sp>
      <p:sp>
        <p:nvSpPr>
          <p:cNvPr id="5" name="Footer Placeholder 4">
            <a:extLst>
              <a:ext uri="{FF2B5EF4-FFF2-40B4-BE49-F238E27FC236}">
                <a16:creationId xmlns:a16="http://schemas.microsoft.com/office/drawing/2014/main" id="{092D29FF-9179-4088-AC7E-D4820ACD6B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316227-2D51-44FA-B64E-1A699D2178FB}"/>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584124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29273-1AD4-4AED-8C44-A2F525ADF4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EAB71C-BA03-4D64-A40C-736BC00147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B99F05-ED25-4A9A-8BC8-EB59B14183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41425B-EB07-48D6-9DE1-3BFF99D94F6B}"/>
              </a:ext>
            </a:extLst>
          </p:cNvPr>
          <p:cNvSpPr>
            <a:spLocks noGrp="1"/>
          </p:cNvSpPr>
          <p:nvPr>
            <p:ph type="dt" sz="half" idx="10"/>
          </p:nvPr>
        </p:nvSpPr>
        <p:spPr/>
        <p:txBody>
          <a:bodyPr/>
          <a:lstStyle/>
          <a:p>
            <a:fld id="{F2A362FA-88F8-4298-AD66-245A9F03B2FD}" type="datetimeFigureOut">
              <a:rPr lang="en-GB" smtClean="0"/>
              <a:t>06/06/2023</a:t>
            </a:fld>
            <a:endParaRPr lang="en-GB"/>
          </a:p>
        </p:txBody>
      </p:sp>
      <p:sp>
        <p:nvSpPr>
          <p:cNvPr id="6" name="Footer Placeholder 5">
            <a:extLst>
              <a:ext uri="{FF2B5EF4-FFF2-40B4-BE49-F238E27FC236}">
                <a16:creationId xmlns:a16="http://schemas.microsoft.com/office/drawing/2014/main" id="{7F33C718-E0E3-436D-BE2F-0ECA44CFE6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B28FDC-F02B-430D-91ED-37A1FE4A6B79}"/>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213724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B101-6B80-4605-939E-12581608EF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B141F8-2743-4382-A76B-608CAA81DA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348EF6-1494-4F4D-B341-E25E6C465E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60BFFC-4287-495A-A39F-4F47FE0DB0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69D7F6-D5DC-412F-8B37-B708A7CACD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924728-BDFC-40CE-B8DC-894013948300}"/>
              </a:ext>
            </a:extLst>
          </p:cNvPr>
          <p:cNvSpPr>
            <a:spLocks noGrp="1"/>
          </p:cNvSpPr>
          <p:nvPr>
            <p:ph type="dt" sz="half" idx="10"/>
          </p:nvPr>
        </p:nvSpPr>
        <p:spPr/>
        <p:txBody>
          <a:bodyPr/>
          <a:lstStyle/>
          <a:p>
            <a:fld id="{F2A362FA-88F8-4298-AD66-245A9F03B2FD}" type="datetimeFigureOut">
              <a:rPr lang="en-GB" smtClean="0"/>
              <a:t>06/06/2023</a:t>
            </a:fld>
            <a:endParaRPr lang="en-GB"/>
          </a:p>
        </p:txBody>
      </p:sp>
      <p:sp>
        <p:nvSpPr>
          <p:cNvPr id="8" name="Footer Placeholder 7">
            <a:extLst>
              <a:ext uri="{FF2B5EF4-FFF2-40B4-BE49-F238E27FC236}">
                <a16:creationId xmlns:a16="http://schemas.microsoft.com/office/drawing/2014/main" id="{6DE63F14-4FEE-4234-B92D-632CAD98BE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1728F7-F34A-4980-BFA1-0901C01D00A2}"/>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359634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0C47B-DCF4-483B-AEC7-69F63AE1DC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EA1D35-5D67-48DC-90E0-BE3D12C653AD}"/>
              </a:ext>
            </a:extLst>
          </p:cNvPr>
          <p:cNvSpPr>
            <a:spLocks noGrp="1"/>
          </p:cNvSpPr>
          <p:nvPr>
            <p:ph type="dt" sz="half" idx="10"/>
          </p:nvPr>
        </p:nvSpPr>
        <p:spPr/>
        <p:txBody>
          <a:bodyPr/>
          <a:lstStyle/>
          <a:p>
            <a:fld id="{F2A362FA-88F8-4298-AD66-245A9F03B2FD}" type="datetimeFigureOut">
              <a:rPr lang="en-GB" smtClean="0"/>
              <a:t>06/06/2023</a:t>
            </a:fld>
            <a:endParaRPr lang="en-GB"/>
          </a:p>
        </p:txBody>
      </p:sp>
      <p:sp>
        <p:nvSpPr>
          <p:cNvPr id="4" name="Footer Placeholder 3">
            <a:extLst>
              <a:ext uri="{FF2B5EF4-FFF2-40B4-BE49-F238E27FC236}">
                <a16:creationId xmlns:a16="http://schemas.microsoft.com/office/drawing/2014/main" id="{5EC23BD0-3401-4B92-81F3-453C181415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A9D87B-158A-43C6-A764-2A61B9133764}"/>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977148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8661CF-4B6E-4DDC-A2F7-DD2A9AEC5E62}"/>
              </a:ext>
            </a:extLst>
          </p:cNvPr>
          <p:cNvSpPr>
            <a:spLocks noGrp="1"/>
          </p:cNvSpPr>
          <p:nvPr>
            <p:ph type="dt" sz="half" idx="10"/>
          </p:nvPr>
        </p:nvSpPr>
        <p:spPr/>
        <p:txBody>
          <a:bodyPr/>
          <a:lstStyle/>
          <a:p>
            <a:fld id="{F2A362FA-88F8-4298-AD66-245A9F03B2FD}" type="datetimeFigureOut">
              <a:rPr lang="en-GB" smtClean="0"/>
              <a:t>06/06/2023</a:t>
            </a:fld>
            <a:endParaRPr lang="en-GB"/>
          </a:p>
        </p:txBody>
      </p:sp>
      <p:sp>
        <p:nvSpPr>
          <p:cNvPr id="3" name="Footer Placeholder 2">
            <a:extLst>
              <a:ext uri="{FF2B5EF4-FFF2-40B4-BE49-F238E27FC236}">
                <a16:creationId xmlns:a16="http://schemas.microsoft.com/office/drawing/2014/main" id="{0C39EDC0-1A6E-4AE4-AAEB-921A1BE34C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D8BE42-E343-42DE-AAA8-E33741C82417}"/>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972965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864D0-2D8A-4C7F-954E-C3CDBB2215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B4F2DE-7E7E-4B6D-A394-35DBCF2F26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824261-EE4A-42B2-B0FF-1931EC7710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0CF0DF-3596-4D44-967B-9D95D2E9C72F}"/>
              </a:ext>
            </a:extLst>
          </p:cNvPr>
          <p:cNvSpPr>
            <a:spLocks noGrp="1"/>
          </p:cNvSpPr>
          <p:nvPr>
            <p:ph type="dt" sz="half" idx="10"/>
          </p:nvPr>
        </p:nvSpPr>
        <p:spPr/>
        <p:txBody>
          <a:bodyPr/>
          <a:lstStyle/>
          <a:p>
            <a:fld id="{F2A362FA-88F8-4298-AD66-245A9F03B2FD}" type="datetimeFigureOut">
              <a:rPr lang="en-GB" smtClean="0"/>
              <a:t>06/06/2023</a:t>
            </a:fld>
            <a:endParaRPr lang="en-GB"/>
          </a:p>
        </p:txBody>
      </p:sp>
      <p:sp>
        <p:nvSpPr>
          <p:cNvPr id="6" name="Footer Placeholder 5">
            <a:extLst>
              <a:ext uri="{FF2B5EF4-FFF2-40B4-BE49-F238E27FC236}">
                <a16:creationId xmlns:a16="http://schemas.microsoft.com/office/drawing/2014/main" id="{0E3A65DF-1CEA-4AEA-9210-995BE4FCF0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561D40-05A5-4534-BE8E-3869E8CC032A}"/>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298858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AC07F-4C31-43EA-BCBC-F98AA7EB64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ADBAB6-F26D-4BA0-A84B-3A3AF4B036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804B2A-BB8D-4AF4-9BA0-9C1E7769BC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EFCF46-2D04-48DD-8C15-2B04740D0791}"/>
              </a:ext>
            </a:extLst>
          </p:cNvPr>
          <p:cNvSpPr>
            <a:spLocks noGrp="1"/>
          </p:cNvSpPr>
          <p:nvPr>
            <p:ph type="dt" sz="half" idx="10"/>
          </p:nvPr>
        </p:nvSpPr>
        <p:spPr/>
        <p:txBody>
          <a:bodyPr/>
          <a:lstStyle/>
          <a:p>
            <a:fld id="{F2A362FA-88F8-4298-AD66-245A9F03B2FD}" type="datetimeFigureOut">
              <a:rPr lang="en-GB" smtClean="0"/>
              <a:t>06/06/2023</a:t>
            </a:fld>
            <a:endParaRPr lang="en-GB"/>
          </a:p>
        </p:txBody>
      </p:sp>
      <p:sp>
        <p:nvSpPr>
          <p:cNvPr id="6" name="Footer Placeholder 5">
            <a:extLst>
              <a:ext uri="{FF2B5EF4-FFF2-40B4-BE49-F238E27FC236}">
                <a16:creationId xmlns:a16="http://schemas.microsoft.com/office/drawing/2014/main" id="{B592DA29-06F2-42AB-86DF-F352E408C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2A58F6-6F61-47E4-87FD-4D386393AE9D}"/>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1064458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8349B-6EC8-4ECE-A959-107D0894B8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1F46C9-5F1C-49C2-9590-C68B57D1AE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7C7658-58DB-4631-870C-49B7961B0F82}"/>
              </a:ext>
            </a:extLst>
          </p:cNvPr>
          <p:cNvSpPr>
            <a:spLocks noGrp="1"/>
          </p:cNvSpPr>
          <p:nvPr>
            <p:ph type="dt" sz="half" idx="10"/>
          </p:nvPr>
        </p:nvSpPr>
        <p:spPr/>
        <p:txBody>
          <a:bodyPr/>
          <a:lstStyle/>
          <a:p>
            <a:fld id="{F2A362FA-88F8-4298-AD66-245A9F03B2FD}" type="datetimeFigureOut">
              <a:rPr lang="en-GB" smtClean="0"/>
              <a:t>06/06/2023</a:t>
            </a:fld>
            <a:endParaRPr lang="en-GB"/>
          </a:p>
        </p:txBody>
      </p:sp>
      <p:sp>
        <p:nvSpPr>
          <p:cNvPr id="5" name="Footer Placeholder 4">
            <a:extLst>
              <a:ext uri="{FF2B5EF4-FFF2-40B4-BE49-F238E27FC236}">
                <a16:creationId xmlns:a16="http://schemas.microsoft.com/office/drawing/2014/main" id="{62C89517-F101-4B06-ABF1-C948CB0F71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6652E-49FE-4DD4-AFE7-63B1AA8F8052}"/>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037595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BCF816-0029-461D-AAE7-02F77071D6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D3C9A7-786F-4DF5-BF65-69946E483D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D0AF2C-4BA0-4E95-911A-BE317BE83B7C}"/>
              </a:ext>
            </a:extLst>
          </p:cNvPr>
          <p:cNvSpPr>
            <a:spLocks noGrp="1"/>
          </p:cNvSpPr>
          <p:nvPr>
            <p:ph type="dt" sz="half" idx="10"/>
          </p:nvPr>
        </p:nvSpPr>
        <p:spPr/>
        <p:txBody>
          <a:bodyPr/>
          <a:lstStyle/>
          <a:p>
            <a:fld id="{F2A362FA-88F8-4298-AD66-245A9F03B2FD}" type="datetimeFigureOut">
              <a:rPr lang="en-GB" smtClean="0"/>
              <a:t>06/06/2023</a:t>
            </a:fld>
            <a:endParaRPr lang="en-GB"/>
          </a:p>
        </p:txBody>
      </p:sp>
      <p:sp>
        <p:nvSpPr>
          <p:cNvPr id="5" name="Footer Placeholder 4">
            <a:extLst>
              <a:ext uri="{FF2B5EF4-FFF2-40B4-BE49-F238E27FC236}">
                <a16:creationId xmlns:a16="http://schemas.microsoft.com/office/drawing/2014/main" id="{25B8067A-A2D4-4F38-A6F0-CACC46DE51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D05779-B4D4-43DD-AA45-74D9597C209F}"/>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177415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786453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7887108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6/6/2023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18896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873302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23844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079881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974015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711717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336480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96106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959505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114329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148028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567870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094753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7004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1.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2.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4.xml"/><Relationship Id="rId1" Type="http://schemas.openxmlformats.org/officeDocument/2006/relationships/slideLayout" Target="../slideLayouts/slideLayout2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5.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7C2D8-2566-4A6A-8F25-B26F428475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F631F5-9F79-4F10-BED8-D9DC31F07F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B6C022-7043-4904-A412-A21F7D57F7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A362FA-88F8-4298-AD66-245A9F03B2FD}" type="datetimeFigureOut">
              <a:rPr lang="en-GB" smtClean="0"/>
              <a:t>06/06/2023</a:t>
            </a:fld>
            <a:endParaRPr lang="en-GB"/>
          </a:p>
        </p:txBody>
      </p:sp>
      <p:sp>
        <p:nvSpPr>
          <p:cNvPr id="5" name="Footer Placeholder 4">
            <a:extLst>
              <a:ext uri="{FF2B5EF4-FFF2-40B4-BE49-F238E27FC236}">
                <a16:creationId xmlns:a16="http://schemas.microsoft.com/office/drawing/2014/main" id="{DCED0EBA-B18F-4432-8229-F49DFC3230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947A3-2771-4A86-8249-4366B008FB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2F2EFC-22D6-46EF-B3B0-9EA047A9AA73}" type="slidenum">
              <a:rPr lang="en-GB" smtClean="0"/>
              <a:t>‹#›</a:t>
            </a:fld>
            <a:endParaRPr lang="en-GB"/>
          </a:p>
        </p:txBody>
      </p:sp>
    </p:spTree>
    <p:extLst>
      <p:ext uri="{BB962C8B-B14F-4D97-AF65-F5344CB8AC3E}">
        <p14:creationId xmlns:p14="http://schemas.microsoft.com/office/powerpoint/2010/main" val="9940091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623833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931635694"/>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10931505"/>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1319382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mailto:Rodrigo.faguilera@uwtsd.ac.uk"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pixabay.com/en/project-earth-globe-about-363264/" TargetMode="Externa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pimacountygenealogysociety.blogspot.com/2013/01/free-german-research-classes-series-of.htm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pngall.com/united-kingdom-uk-map-png"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Eastern_Europe_green_map.pn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globalawareness101.org/2016/06/" TargetMode="External"/></Relationships>
</file>

<file path=ppt/slides/_rels/slide1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pngall.com/north-america-map-png" TargetMode="External"/><Relationship Id="rId5" Type="http://schemas.openxmlformats.org/officeDocument/2006/relationships/image" Target="../media/image16.png"/><Relationship Id="rId4" Type="http://schemas.openxmlformats.org/officeDocument/2006/relationships/hyperlink" Target="https://www.kariyawasam.com/australia-the-land-down-under/"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mapswire.com/countries/canada/" TargetMode="External"/><Relationship Id="rId4" Type="http://schemas.openxmlformats.org/officeDocument/2006/relationships/image" Target="../media/image17.jpg"/></Relationships>
</file>

<file path=ppt/slides/_rels/slide2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mapswire.com/south-america/political-map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D5CB7-3432-4F8B-B5FA-AE529A04CCE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4FD0B2-2C83-40BF-BFE9-0D466CD80F0B}"/>
              </a:ext>
            </a:extLst>
          </p:cNvPr>
          <p:cNvSpPr>
            <a:spLocks noGrp="1"/>
          </p:cNvSpPr>
          <p:nvPr>
            <p:ph type="subTitle" idx="1"/>
          </p:nvPr>
        </p:nvSpPr>
        <p:spPr/>
        <p:txBody>
          <a:bodyPr/>
          <a:lstStyle/>
          <a:p>
            <a:endParaRPr lang="en-GB"/>
          </a:p>
        </p:txBody>
      </p:sp>
      <p:pic>
        <p:nvPicPr>
          <p:cNvPr id="4" name="Picture 2" descr="https://ukc-powerpoint.officeapps.live.com/pods/GetClipboardImage.ashx?Id=8eb4999a-41ae-4bc4-bddb-6b525d7a12d9&amp;DC=GUK1&amp;pkey=072e0956-4acf-40ee-ba2d-e0ec6ece1343&amp;wdwaccluster=GUK1">
            <a:extLst>
              <a:ext uri="{FF2B5EF4-FFF2-40B4-BE49-F238E27FC236}">
                <a16:creationId xmlns:a16="http://schemas.microsoft.com/office/drawing/2014/main" id="{4E23A846-6E92-44ED-9AC5-47AF8B74E448}"/>
              </a:ext>
            </a:extLst>
          </p:cNvPr>
          <p:cNvPicPr>
            <a:picLocks noChangeAspect="1"/>
          </p:cNvPicPr>
          <p:nvPr/>
        </p:nvPicPr>
        <p:blipFill>
          <a:blip r:embed="rId2"/>
          <a:srcRect/>
          <a:stretch>
            <a:fillRect/>
          </a:stretch>
        </p:blipFill>
        <p:spPr>
          <a:xfrm>
            <a:off x="4" y="0"/>
            <a:ext cx="12191996" cy="7203057"/>
          </a:xfrm>
          <a:prstGeom prst="rect">
            <a:avLst/>
          </a:prstGeom>
          <a:noFill/>
          <a:ln cap="flat">
            <a:noFill/>
          </a:ln>
        </p:spPr>
      </p:pic>
    </p:spTree>
    <p:extLst>
      <p:ext uri="{BB962C8B-B14F-4D97-AF65-F5344CB8AC3E}">
        <p14:creationId xmlns:p14="http://schemas.microsoft.com/office/powerpoint/2010/main" val="1092896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3B3C3-96D8-47EC-B0FF-6A9DBDAAE9D3}"/>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5E40440-2239-4426-8A3F-656B4FDBD42E}"/>
              </a:ext>
            </a:extLst>
          </p:cNvPr>
          <p:cNvSpPr txBox="1">
            <a:spLocks noGrp="1"/>
          </p:cNvSpPr>
          <p:nvPr>
            <p:ph type="subTitle" idx="1"/>
          </p:nvPr>
        </p:nvSpPr>
        <p:spPr/>
        <p:txBody>
          <a:bodyPr/>
          <a:lstStyle/>
          <a:p>
            <a:endParaRPr lang="en-GB"/>
          </a:p>
        </p:txBody>
      </p:sp>
      <p:pic>
        <p:nvPicPr>
          <p:cNvPr id="4" name="Picture 2" descr="https://ukc-powerpoint.officeapps.live.com/pods/GetClipboardImage.ashx?Id=ccfc8ce9-ad9d-4f51-8b84-10fd13fbe952&amp;DC=GUK1&amp;pkey=9af5823f-a61b-4cdf-ab80-1b22b7c297c9&amp;wdwaccluster=GUK1">
            <a:extLst>
              <a:ext uri="{FF2B5EF4-FFF2-40B4-BE49-F238E27FC236}">
                <a16:creationId xmlns:a16="http://schemas.microsoft.com/office/drawing/2014/main" id="{BFB9B996-6DD8-49EE-B180-35366B8F3C60}"/>
              </a:ext>
            </a:extLst>
          </p:cNvPr>
          <p:cNvPicPr>
            <a:picLocks noChangeAspect="1"/>
          </p:cNvPicPr>
          <p:nvPr/>
        </p:nvPicPr>
        <p:blipFill>
          <a:blip r:embed="rId3"/>
          <a:srcRect/>
          <a:stretch>
            <a:fillRect/>
          </a:stretch>
        </p:blipFill>
        <p:spPr>
          <a:xfrm>
            <a:off x="9" y="-31117"/>
            <a:ext cx="12191996" cy="6872282"/>
          </a:xfrm>
          <a:prstGeom prst="rect">
            <a:avLst/>
          </a:prstGeom>
          <a:noFill/>
          <a:ln cap="flat">
            <a:noFill/>
          </a:ln>
        </p:spPr>
      </p:pic>
      <p:sp>
        <p:nvSpPr>
          <p:cNvPr id="5" name="Rectangle 4">
            <a:extLst>
              <a:ext uri="{FF2B5EF4-FFF2-40B4-BE49-F238E27FC236}">
                <a16:creationId xmlns:a16="http://schemas.microsoft.com/office/drawing/2014/main" id="{90FF201D-8AEC-4C34-AE3C-F5A7C3EC7DCF}"/>
              </a:ext>
            </a:extLst>
          </p:cNvPr>
          <p:cNvSpPr/>
          <p:nvPr/>
        </p:nvSpPr>
        <p:spPr>
          <a:xfrm>
            <a:off x="268220" y="1358935"/>
            <a:ext cx="5775963" cy="255454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dirty="0">
                <a:solidFill>
                  <a:srgbClr val="FFFFFF"/>
                </a:solidFill>
                <a:uFillTx/>
                <a:latin typeface="Calibri"/>
              </a:rPr>
              <a:t>Foreign Languages &amp; Cultural </a:t>
            </a:r>
            <a:r>
              <a:rPr lang="en-US" sz="3200" dirty="0">
                <a:solidFill>
                  <a:srgbClr val="FFFFFF"/>
                </a:solidFill>
                <a:latin typeface="Calibri"/>
              </a:rPr>
              <a:t>A</a:t>
            </a:r>
            <a:r>
              <a:rPr lang="en-US" sz="3200" b="0" i="0" u="none" strike="noStrike" kern="1200" cap="none" spc="0" baseline="0" dirty="0">
                <a:solidFill>
                  <a:srgbClr val="FFFFFF"/>
                </a:solidFill>
                <a:uFillTx/>
                <a:latin typeface="Calibri"/>
              </a:rPr>
              <a:t>wareness</a:t>
            </a:r>
            <a:br>
              <a:rPr lang="en-US" sz="3200" b="0" i="0" u="none" strike="noStrike" kern="1200" cap="none" spc="0" baseline="0" dirty="0">
                <a:solidFill>
                  <a:srgbClr val="FFFFFF"/>
                </a:solidFill>
                <a:uFillTx/>
                <a:latin typeface="Calibri"/>
              </a:rPr>
            </a:br>
            <a:r>
              <a:rPr lang="en-US" sz="3200" b="0" i="0" u="none" strike="noStrike" kern="1200" cap="none" spc="0" baseline="0" dirty="0">
                <a:solidFill>
                  <a:srgbClr val="FFFFFF"/>
                </a:solidFill>
                <a:uFillTx/>
                <a:latin typeface="Calibri"/>
              </a:rPr>
              <a:t>Cultural Awareness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dirty="0">
                <a:solidFill>
                  <a:schemeClr val="bg1"/>
                </a:solidFill>
              </a:rPr>
              <a:t>Western &amp; Eastern Business Cultures </a:t>
            </a:r>
            <a:endParaRPr lang="en-GB" sz="3200" b="0" i="0" u="none" strike="noStrike" kern="1200" cap="none" spc="0" baseline="0" dirty="0">
              <a:solidFill>
                <a:schemeClr val="bg1"/>
              </a:solidFill>
              <a:uFillTx/>
              <a:latin typeface="Calibri"/>
            </a:endParaRPr>
          </a:p>
        </p:txBody>
      </p:sp>
      <p:sp>
        <p:nvSpPr>
          <p:cNvPr id="6" name="Rectangle 5">
            <a:extLst>
              <a:ext uri="{FF2B5EF4-FFF2-40B4-BE49-F238E27FC236}">
                <a16:creationId xmlns:a16="http://schemas.microsoft.com/office/drawing/2014/main" id="{79F54C0B-677C-4287-8C19-30A7B149B2F9}"/>
              </a:ext>
            </a:extLst>
          </p:cNvPr>
          <p:cNvSpPr/>
          <p:nvPr/>
        </p:nvSpPr>
        <p:spPr>
          <a:xfrm>
            <a:off x="423668" y="4768431"/>
            <a:ext cx="6096003" cy="978728"/>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dirty="0">
                <a:solidFill>
                  <a:srgbClr val="FFFFFF"/>
                </a:solidFill>
                <a:latin typeface="Calibri"/>
              </a:rPr>
              <a:t>Lisa Bassler</a:t>
            </a: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International Hotel Management </a:t>
            </a: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dirty="0">
                <a:solidFill>
                  <a:srgbClr val="FFFFFF"/>
                </a:solidFill>
                <a:latin typeface="Calibri"/>
                <a:hlinkClick r:id="rId4"/>
              </a:rPr>
              <a:t>l.bassler</a:t>
            </a:r>
            <a:r>
              <a:rPr lang="en-US" sz="1800" b="0" i="0" u="none" strike="noStrike" kern="1200" cap="none" spc="0" baseline="0" dirty="0">
                <a:solidFill>
                  <a:srgbClr val="FFFFFF"/>
                </a:solidFill>
                <a:uFillTx/>
                <a:latin typeface="Calibri"/>
                <a:hlinkClick r:id="rId4"/>
              </a:rPr>
              <a:t>@uwtsd.ac.uk</a:t>
            </a: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436974" y="1237375"/>
            <a:ext cx="11590903" cy="4896544"/>
          </a:xfrm>
        </p:spPr>
        <p:txBody>
          <a:bodyPr/>
          <a:lstStyle/>
          <a:p>
            <a:br>
              <a:rPr lang="en-GB" sz="1500" dirty="0"/>
            </a:br>
            <a:br>
              <a:rPr lang="en-GB" sz="1500" dirty="0"/>
            </a:br>
            <a:br>
              <a:rPr lang="en-GB" sz="1500" dirty="0"/>
            </a:br>
            <a:r>
              <a:rPr lang="en-GB" sz="1500" dirty="0"/>
              <a:t>As there are quite a few of us here, please ensure that your microphone is </a:t>
            </a:r>
            <a:r>
              <a:rPr lang="en-GB" sz="1500" u="sng" dirty="0"/>
              <a:t>muted</a:t>
            </a:r>
            <a:r>
              <a:rPr lang="en-GB" sz="1500" dirty="0"/>
              <a:t> during all teaching until you are asked a question or there is a group discussion to prevent background noise.</a:t>
            </a:r>
            <a:br>
              <a:rPr lang="en-GB" sz="1500" dirty="0"/>
            </a:br>
            <a:br>
              <a:rPr lang="en-GB" sz="1500" dirty="0"/>
            </a:br>
            <a:br>
              <a:rPr lang="en-GB" sz="1500" dirty="0"/>
            </a:br>
            <a:r>
              <a:rPr lang="en-GB" sz="1600" dirty="0"/>
              <a:t>You should attend every class and have a private space to work so that you can concentrate fully on the lesson. </a:t>
            </a:r>
            <a:br>
              <a:rPr lang="en-GB" sz="1600" dirty="0"/>
            </a:br>
            <a:br>
              <a:rPr lang="en-GB" sz="1600" dirty="0"/>
            </a:br>
            <a:r>
              <a:rPr lang="en-GB" sz="1600" dirty="0">
                <a:solidFill>
                  <a:srgbClr val="FF0000"/>
                </a:solidFill>
                <a:highlight>
                  <a:srgbClr val="FFFF00"/>
                </a:highlight>
              </a:rPr>
              <a:t>You should not be at work, shopping, driving or caring for children.</a:t>
            </a:r>
            <a:r>
              <a:rPr lang="en-GB" sz="1600" dirty="0">
                <a:solidFill>
                  <a:srgbClr val="FF0000"/>
                </a:solidFill>
              </a:rPr>
              <a:t> </a:t>
            </a:r>
            <a:br>
              <a:rPr lang="en-GB" sz="1500" dirty="0"/>
            </a:br>
            <a:br>
              <a:rPr lang="en-GB" sz="1500" dirty="0"/>
            </a:br>
            <a:r>
              <a:rPr lang="en-GB" sz="1500" dirty="0">
                <a:solidFill>
                  <a:srgbClr val="FF0000"/>
                </a:solidFill>
                <a:highlight>
                  <a:srgbClr val="FFFF00"/>
                </a:highlight>
              </a:rPr>
              <a:t>Your camera must be always on during lectures please. </a:t>
            </a:r>
            <a:r>
              <a:rPr lang="en-GB" sz="1500" dirty="0">
                <a:solidFill>
                  <a:srgbClr val="FF0000"/>
                </a:solidFill>
              </a:rPr>
              <a:t> </a:t>
            </a:r>
            <a:r>
              <a:rPr lang="en-GB" sz="1500" dirty="0"/>
              <a:t>-Use the Teams university background to protect your privacy.</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must join via a laptop or PC/MAC </a:t>
            </a:r>
            <a:r>
              <a:rPr lang="en-GB" sz="1600" dirty="0"/>
              <a:t>–No attendance permitted on phones or tablets</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will be removed from the session and logged as absent if you fail to adhere to these criteria.</a:t>
            </a:r>
            <a:br>
              <a:rPr lang="en-GB" sz="1500" dirty="0">
                <a:solidFill>
                  <a:srgbClr val="FF0000"/>
                </a:solidFill>
                <a:highlight>
                  <a:srgbClr val="FFFF00"/>
                </a:highlight>
              </a:rPr>
            </a:br>
            <a:br>
              <a:rPr lang="en-GB" sz="1500" dirty="0"/>
            </a:br>
            <a:br>
              <a:rPr lang="en-GB" sz="1400" u="sng" dirty="0"/>
            </a:br>
            <a:r>
              <a:rPr lang="en-GB" sz="1500" dirty="0"/>
              <a:t>This and all sessions will be recorded so that you can watch it again</a:t>
            </a:r>
            <a:br>
              <a:rPr lang="en-GB" sz="1500" dirty="0"/>
            </a:br>
            <a:endParaRPr lang="en-GB" sz="1500" dirty="0"/>
          </a:p>
        </p:txBody>
      </p:sp>
      <p:sp>
        <p:nvSpPr>
          <p:cNvPr id="6" name="TextBox 5">
            <a:extLst>
              <a:ext uri="{FF2B5EF4-FFF2-40B4-BE49-F238E27FC236}">
                <a16:creationId xmlns:a16="http://schemas.microsoft.com/office/drawing/2014/main" id="{12276771-168B-ED18-63F8-A8DFBC833043}"/>
              </a:ext>
            </a:extLst>
          </p:cNvPr>
          <p:cNvSpPr txBox="1"/>
          <p:nvPr/>
        </p:nvSpPr>
        <p:spPr>
          <a:xfrm>
            <a:off x="4143152" y="1152662"/>
            <a:ext cx="4178545"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Before we start</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458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961666" y="1119134"/>
            <a:ext cx="5915025" cy="468434"/>
          </a:xfrm>
        </p:spPr>
        <p:txBody>
          <a:bodyPr/>
          <a:lstStyle/>
          <a:p>
            <a:r>
              <a:rPr lang="en-GB" sz="32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319454" y="1659826"/>
            <a:ext cx="11743592" cy="3538348"/>
          </a:xfrm>
        </p:spPr>
        <p:txBody>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a:p>
            <a:pPr marL="0" indent="0">
              <a:buNone/>
            </a:pPr>
            <a:br>
              <a:rPr lang="en-GB" sz="1800" b="1" dirty="0"/>
            </a:br>
            <a:endParaRPr lang="en-GB" sz="1800" b="1" dirty="0"/>
          </a:p>
        </p:txBody>
      </p:sp>
    </p:spTree>
    <p:extLst>
      <p:ext uri="{BB962C8B-B14F-4D97-AF65-F5344CB8AC3E}">
        <p14:creationId xmlns:p14="http://schemas.microsoft.com/office/powerpoint/2010/main" val="3973563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4445423" y="1251175"/>
            <a:ext cx="3063207" cy="468434"/>
          </a:xfrm>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1081454" y="2089895"/>
            <a:ext cx="9424258" cy="351693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2">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3">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p:txBody>
          <a:bodyPr/>
          <a:lstStyle/>
          <a:p>
            <a:r>
              <a:rPr lang="en-GB" dirty="0"/>
              <a:t>Cultural Quotes of the week</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p:txBody>
          <a:bodyPr/>
          <a:lstStyle/>
          <a:p>
            <a:r>
              <a:rPr lang="en-GB" dirty="0"/>
              <a:t>‘Before French culture, German culture, Italian culture, there is human culture’ (Renan, 1882) </a:t>
            </a:r>
          </a:p>
          <a:p>
            <a:r>
              <a:rPr lang="en-GB" dirty="0"/>
              <a:t>‘One of the basic freedoms of the Englishman is the freedom from culture’ (Lord Goodman, 1967) </a:t>
            </a:r>
          </a:p>
          <a:p>
            <a:r>
              <a:rPr lang="en-GB" dirty="0"/>
              <a:t>‘Culture is roughly anything we do and the monkeys don’t’ (Lord Raglan, attrib.)</a:t>
            </a:r>
          </a:p>
        </p:txBody>
      </p:sp>
    </p:spTree>
    <p:extLst>
      <p:ext uri="{BB962C8B-B14F-4D97-AF65-F5344CB8AC3E}">
        <p14:creationId xmlns:p14="http://schemas.microsoft.com/office/powerpoint/2010/main" val="724420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rotWithShape="1">
          <a:blip r:embed="rId3">
            <a:alphaModFix amt="40000"/>
          </a:blip>
          <a:srcRect t="25000"/>
          <a:stretch/>
        </p:blipFill>
        <p:spPr>
          <a:xfrm>
            <a:off x="20" y="10"/>
            <a:ext cx="12191981" cy="6857990"/>
          </a:xfrm>
          <a:prstGeom prst="rect">
            <a:avLst/>
          </a:prstGeom>
        </p:spPr>
      </p:pic>
      <p:sp>
        <p:nvSpPr>
          <p:cNvPr id="7" name="Title 6">
            <a:extLst>
              <a:ext uri="{FF2B5EF4-FFF2-40B4-BE49-F238E27FC236}">
                <a16:creationId xmlns:a16="http://schemas.microsoft.com/office/drawing/2014/main" id="{AB64AEBA-173E-D814-D946-20A8CFE4D571}"/>
              </a:ext>
            </a:extLst>
          </p:cNvPr>
          <p:cNvSpPr>
            <a:spLocks noGrp="1"/>
          </p:cNvSpPr>
          <p:nvPr>
            <p:ph type="title"/>
          </p:nvPr>
        </p:nvSpPr>
        <p:spPr>
          <a:xfrm>
            <a:off x="838343" y="365125"/>
            <a:ext cx="10515600" cy="1325563"/>
          </a:xfrm>
        </p:spPr>
        <p:txBody>
          <a:bodyPr>
            <a:normAutofit/>
          </a:bodyPr>
          <a:lstStyle/>
          <a:p>
            <a:r>
              <a:rPr lang="en-GB" b="1" dirty="0">
                <a:solidFill>
                  <a:schemeClr val="bg1"/>
                </a:solidFill>
                <a:latin typeface="Söhne"/>
              </a:rPr>
              <a:t>The Globe Project and Cultural Clusters</a:t>
            </a:r>
            <a:endParaRPr lang="en-GB" b="1" u="sng" dirty="0">
              <a:solidFill>
                <a:schemeClr val="bg1"/>
              </a:solidFill>
            </a:endParaRPr>
          </a:p>
        </p:txBody>
      </p:sp>
      <p:sp>
        <p:nvSpPr>
          <p:cNvPr id="9" name="Content Placeholder 8">
            <a:extLst>
              <a:ext uri="{FF2B5EF4-FFF2-40B4-BE49-F238E27FC236}">
                <a16:creationId xmlns:a16="http://schemas.microsoft.com/office/drawing/2014/main" id="{E80E3F12-4A79-D0FA-F968-3ED42D6DBE9B}"/>
              </a:ext>
            </a:extLst>
          </p:cNvPr>
          <p:cNvSpPr>
            <a:spLocks noGrp="1"/>
          </p:cNvSpPr>
          <p:nvPr>
            <p:ph idx="1"/>
          </p:nvPr>
        </p:nvSpPr>
        <p:spPr>
          <a:xfrm>
            <a:off x="169238" y="1306287"/>
            <a:ext cx="6108617" cy="4870676"/>
          </a:xfrm>
        </p:spPr>
        <p:txBody>
          <a:bodyPr>
            <a:normAutofit/>
          </a:bodyPr>
          <a:lstStyle/>
          <a:p>
            <a:pPr marL="0" indent="0">
              <a:buNone/>
            </a:pPr>
            <a:endParaRPr lang="en-GB" sz="2000" b="0" i="0" dirty="0">
              <a:solidFill>
                <a:srgbClr val="FFFFFF"/>
              </a:solidFill>
              <a:effectLst/>
              <a:latin typeface="Söhne"/>
            </a:endParaRPr>
          </a:p>
          <a:p>
            <a:pPr marL="742950" lvl="1" indent="-285750">
              <a:buFont typeface="Arial" panose="020B0604020202020204" pitchFamily="34" charset="0"/>
              <a:buChar char="•"/>
            </a:pPr>
            <a:r>
              <a:rPr lang="en-GB" b="0" i="0" dirty="0">
                <a:solidFill>
                  <a:srgbClr val="FFFFFF"/>
                </a:solidFill>
                <a:effectLst/>
                <a:latin typeface="Söhne"/>
              </a:rPr>
              <a:t>The Globe Project is a research initiative that explores cultural dimensions and identifies clusters of culture around the world.</a:t>
            </a:r>
          </a:p>
          <a:p>
            <a:pPr marL="742950" lvl="1" indent="-285750">
              <a:buFont typeface="Arial" panose="020B0604020202020204" pitchFamily="34" charset="0"/>
              <a:buChar char="•"/>
            </a:pPr>
            <a:r>
              <a:rPr lang="en-GB" b="0" i="0" dirty="0">
                <a:solidFill>
                  <a:srgbClr val="FFFFFF"/>
                </a:solidFill>
                <a:effectLst/>
                <a:latin typeface="Söhne"/>
              </a:rPr>
              <a:t>These clusters categorise countries based on shared cultural traits and behaviours.</a:t>
            </a:r>
          </a:p>
          <a:p>
            <a:pPr marL="742950" lvl="1" indent="-285750">
              <a:buFont typeface="Arial" panose="020B0604020202020204" pitchFamily="34" charset="0"/>
              <a:buChar char="•"/>
            </a:pPr>
            <a:r>
              <a:rPr lang="en-GB" b="0" i="0" dirty="0">
                <a:solidFill>
                  <a:srgbClr val="FFFFFF"/>
                </a:solidFill>
                <a:effectLst/>
                <a:latin typeface="Söhne"/>
              </a:rPr>
              <a:t>Understanding cultural clusters helps us gain insights into cultural differences and facilitates effective cross-cultural interactions.</a:t>
            </a:r>
          </a:p>
          <a:p>
            <a:pPr>
              <a:buFont typeface="Wingdings" panose="05000000000000000000" pitchFamily="2" charset="2"/>
              <a:buChar char="ü"/>
            </a:pPr>
            <a:endParaRPr lang="en-GB" sz="2000" dirty="0">
              <a:solidFill>
                <a:srgbClr val="FFFFFF"/>
              </a:solidFill>
            </a:endParaRPr>
          </a:p>
        </p:txBody>
      </p:sp>
      <p:pic>
        <p:nvPicPr>
          <p:cNvPr id="3" name="Picture 2" descr="A picture containing graphics, logo, text, font&#10;&#10;Description automatically generated">
            <a:extLst>
              <a:ext uri="{FF2B5EF4-FFF2-40B4-BE49-F238E27FC236}">
                <a16:creationId xmlns:a16="http://schemas.microsoft.com/office/drawing/2014/main" id="{AF386AA1-30FA-2C8E-08C1-08D68DCF63A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7348" r="3865" b="1"/>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1047357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D1F95CD2-2343-7058-98D4-28D2EC09DC6C}"/>
              </a:ext>
            </a:extLst>
          </p:cNvPr>
          <p:cNvPicPr>
            <a:picLocks noChangeAspect="1"/>
          </p:cNvPicPr>
          <p:nvPr/>
        </p:nvPicPr>
        <p:blipFill rotWithShape="1">
          <a:blip r:embed="rId3">
            <a:alphaModFix amt="35000"/>
          </a:blip>
          <a:srcRect t="25000"/>
          <a:stretch/>
        </p:blipFill>
        <p:spPr>
          <a:xfrm>
            <a:off x="7037" y="0"/>
            <a:ext cx="12191996" cy="6858000"/>
          </a:xfrm>
          <a:prstGeom prst="rect">
            <a:avLst/>
          </a:prstGeom>
          <a:noFill/>
        </p:spPr>
      </p:pic>
      <p:sp>
        <p:nvSpPr>
          <p:cNvPr id="2" name="Title 1">
            <a:extLst>
              <a:ext uri="{FF2B5EF4-FFF2-40B4-BE49-F238E27FC236}">
                <a16:creationId xmlns:a16="http://schemas.microsoft.com/office/drawing/2014/main" id="{254FA2B0-7C20-4460-2C8F-1C1DA9B0E752}"/>
              </a:ext>
            </a:extLst>
          </p:cNvPr>
          <p:cNvSpPr>
            <a:spLocks noGrp="1"/>
          </p:cNvSpPr>
          <p:nvPr>
            <p:ph type="title"/>
          </p:nvPr>
        </p:nvSpPr>
        <p:spPr>
          <a:xfrm>
            <a:off x="838200" y="96183"/>
            <a:ext cx="10515600" cy="1325563"/>
          </a:xfrm>
        </p:spPr>
        <p:txBody>
          <a:bodyPr>
            <a:normAutofit/>
          </a:bodyPr>
          <a:lstStyle/>
          <a:p>
            <a:pPr algn="ctr"/>
            <a:r>
              <a:rPr lang="en-GB" b="0" i="0" dirty="0">
                <a:solidFill>
                  <a:srgbClr val="FFFFFF"/>
                </a:solidFill>
                <a:effectLst/>
                <a:latin typeface="+mn-lt"/>
              </a:rPr>
              <a:t>Clusters of Culture</a:t>
            </a:r>
            <a:endParaRPr lang="en-GB" dirty="0">
              <a:solidFill>
                <a:srgbClr val="FFFFFF"/>
              </a:solidFill>
              <a:latin typeface="+mn-lt"/>
            </a:endParaRPr>
          </a:p>
        </p:txBody>
      </p:sp>
      <p:sp>
        <p:nvSpPr>
          <p:cNvPr id="3" name="Content Placeholder 2">
            <a:extLst>
              <a:ext uri="{FF2B5EF4-FFF2-40B4-BE49-F238E27FC236}">
                <a16:creationId xmlns:a16="http://schemas.microsoft.com/office/drawing/2014/main" id="{9606B41C-FA16-6403-53E6-04F4680781F9}"/>
              </a:ext>
            </a:extLst>
          </p:cNvPr>
          <p:cNvSpPr>
            <a:spLocks noGrp="1"/>
          </p:cNvSpPr>
          <p:nvPr>
            <p:ph idx="1"/>
          </p:nvPr>
        </p:nvSpPr>
        <p:spPr>
          <a:xfrm>
            <a:off x="162952" y="1349215"/>
            <a:ext cx="11880166" cy="4351338"/>
          </a:xfrm>
        </p:spPr>
        <p:txBody>
          <a:bodyPr>
            <a:normAutofit fontScale="92500" lnSpcReduction="10000"/>
          </a:bodyPr>
          <a:lstStyle/>
          <a:p>
            <a:pPr marL="0" indent="0">
              <a:buNone/>
            </a:pPr>
            <a:r>
              <a:rPr lang="en-GB" sz="2600" b="1" i="0" u="sng" dirty="0">
                <a:solidFill>
                  <a:srgbClr val="FFFFFF"/>
                </a:solidFill>
                <a:effectLst/>
              </a:rPr>
              <a:t>Description</a:t>
            </a:r>
            <a:r>
              <a:rPr lang="en-GB" sz="2600" b="0" i="0" dirty="0">
                <a:solidFill>
                  <a:srgbClr val="FFFFFF"/>
                </a:solidFill>
                <a:effectLst/>
              </a:rPr>
              <a:t>: The Globe Project identifies nine cultural clusters based on cultural dimensions such as power distance, individualism vs. collectivism, masculinity vs. femininity, uncertainty avoidance, long-term vs. short-term orientation, and indulgence vs. restraint.</a:t>
            </a:r>
          </a:p>
          <a:p>
            <a:pPr marL="0" indent="0">
              <a:buNone/>
            </a:pPr>
            <a:r>
              <a:rPr lang="en-GB" sz="2000" b="0" i="0" dirty="0">
                <a:solidFill>
                  <a:srgbClr val="FFFFFF"/>
                </a:solidFill>
                <a:effectLst/>
              </a:rPr>
              <a:t>The clusters include:</a:t>
            </a:r>
          </a:p>
          <a:p>
            <a:pPr marL="742950" lvl="1" indent="-285750">
              <a:buFont typeface="Arial" panose="020B0604020202020204" pitchFamily="34" charset="0"/>
              <a:buChar char="•"/>
            </a:pPr>
            <a:r>
              <a:rPr lang="en-GB" sz="2000" b="1" i="0" dirty="0">
                <a:solidFill>
                  <a:srgbClr val="FFFFFF"/>
                </a:solidFill>
                <a:effectLst/>
              </a:rPr>
              <a:t>Anglo Cluster</a:t>
            </a:r>
            <a:r>
              <a:rPr lang="en-GB" sz="2000" b="0" i="0" dirty="0">
                <a:solidFill>
                  <a:srgbClr val="FFFFFF"/>
                </a:solidFill>
                <a:effectLst/>
              </a:rPr>
              <a:t>: English-speaking countries like the United States, United Kingdom, Canada, Australia, etc.</a:t>
            </a:r>
          </a:p>
          <a:p>
            <a:pPr marL="742950" lvl="1" indent="-285750">
              <a:buFont typeface="Arial" panose="020B0604020202020204" pitchFamily="34" charset="0"/>
              <a:buChar char="•"/>
            </a:pPr>
            <a:r>
              <a:rPr lang="en-GB" sz="2000" b="1" i="0" dirty="0">
                <a:solidFill>
                  <a:srgbClr val="FFFFFF"/>
                </a:solidFill>
                <a:effectLst/>
              </a:rPr>
              <a:t>Latin Europe: </a:t>
            </a:r>
            <a:r>
              <a:rPr lang="en-GB" sz="2000" b="0" i="0" dirty="0">
                <a:solidFill>
                  <a:srgbClr val="FFFFFF"/>
                </a:solidFill>
                <a:effectLst/>
              </a:rPr>
              <a:t>Countries in Southern Europe, such as Spain, Italy, Greece, and Portugal.</a:t>
            </a:r>
          </a:p>
          <a:p>
            <a:pPr marL="742950" lvl="1" indent="-285750">
              <a:buFont typeface="Arial" panose="020B0604020202020204" pitchFamily="34" charset="0"/>
              <a:buChar char="•"/>
            </a:pPr>
            <a:r>
              <a:rPr lang="en-GB" sz="2000" b="1" i="0" dirty="0">
                <a:solidFill>
                  <a:srgbClr val="FFFFFF"/>
                </a:solidFill>
                <a:effectLst/>
              </a:rPr>
              <a:t>Germanic Europe: </a:t>
            </a:r>
            <a:r>
              <a:rPr lang="en-GB" sz="2000" b="0" i="0" dirty="0">
                <a:solidFill>
                  <a:srgbClr val="FFFFFF"/>
                </a:solidFill>
                <a:effectLst/>
              </a:rPr>
              <a:t>German-speaking countries like Germany, Austria, Switzerland, etc.</a:t>
            </a:r>
          </a:p>
          <a:p>
            <a:pPr marL="742950" lvl="1" indent="-285750">
              <a:buFont typeface="Arial" panose="020B0604020202020204" pitchFamily="34" charset="0"/>
              <a:buChar char="•"/>
            </a:pPr>
            <a:r>
              <a:rPr lang="en-GB" sz="2000" b="1" i="0" dirty="0">
                <a:solidFill>
                  <a:srgbClr val="FFFFFF"/>
                </a:solidFill>
                <a:effectLst/>
              </a:rPr>
              <a:t>Nordic Europe</a:t>
            </a:r>
            <a:r>
              <a:rPr lang="en-GB" sz="2000" b="0" i="0" dirty="0">
                <a:solidFill>
                  <a:srgbClr val="FFFFFF"/>
                </a:solidFill>
                <a:effectLst/>
              </a:rPr>
              <a:t>: Scandinavian countries including Sweden, Norway, Denmark, Finland, etc.</a:t>
            </a:r>
          </a:p>
          <a:p>
            <a:pPr marL="742950" lvl="1" indent="-285750">
              <a:buFont typeface="Arial" panose="020B0604020202020204" pitchFamily="34" charset="0"/>
              <a:buChar char="•"/>
            </a:pPr>
            <a:r>
              <a:rPr lang="en-GB" sz="2000" b="1" i="0" dirty="0">
                <a:solidFill>
                  <a:srgbClr val="FFFFFF"/>
                </a:solidFill>
                <a:effectLst/>
              </a:rPr>
              <a:t>Eastern Europe: </a:t>
            </a:r>
            <a:r>
              <a:rPr lang="en-GB" sz="2000" b="0" i="0" dirty="0">
                <a:solidFill>
                  <a:srgbClr val="FFFFFF"/>
                </a:solidFill>
                <a:effectLst/>
              </a:rPr>
              <a:t>Countries in Eastern Europe, such as Russia, Poland, Hungary, etc.</a:t>
            </a:r>
          </a:p>
          <a:p>
            <a:pPr marL="742950" lvl="1" indent="-285750">
              <a:buFont typeface="Arial" panose="020B0604020202020204" pitchFamily="34" charset="0"/>
              <a:buChar char="•"/>
            </a:pPr>
            <a:r>
              <a:rPr lang="en-GB" sz="2000" b="1" i="0" dirty="0">
                <a:solidFill>
                  <a:srgbClr val="FFFFFF"/>
                </a:solidFill>
                <a:effectLst/>
              </a:rPr>
              <a:t>Latin America: </a:t>
            </a:r>
            <a:r>
              <a:rPr lang="en-GB" sz="2000" b="0" i="0" dirty="0">
                <a:solidFill>
                  <a:srgbClr val="FFFFFF"/>
                </a:solidFill>
                <a:effectLst/>
              </a:rPr>
              <a:t>Spanish and Portuguese-speaking countries in Central and South America, including Mexico, Brazil, Argentina, etc.</a:t>
            </a:r>
          </a:p>
          <a:p>
            <a:pPr marL="742950" lvl="1" indent="-285750">
              <a:buFont typeface="Arial" panose="020B0604020202020204" pitchFamily="34" charset="0"/>
              <a:buChar char="•"/>
            </a:pPr>
            <a:r>
              <a:rPr lang="en-GB" sz="2000" b="1" i="0" dirty="0">
                <a:solidFill>
                  <a:srgbClr val="FFFFFF"/>
                </a:solidFill>
                <a:effectLst/>
              </a:rPr>
              <a:t>Confucian Asia: </a:t>
            </a:r>
            <a:r>
              <a:rPr lang="en-GB" sz="2000" b="0" i="0" dirty="0">
                <a:solidFill>
                  <a:srgbClr val="FFFFFF"/>
                </a:solidFill>
                <a:effectLst/>
              </a:rPr>
              <a:t>Countries influenced by Confucianism, such as China, Japan, South Korea, etc.</a:t>
            </a:r>
          </a:p>
          <a:p>
            <a:pPr marL="742950" lvl="1" indent="-285750">
              <a:buFont typeface="Arial" panose="020B0604020202020204" pitchFamily="34" charset="0"/>
              <a:buChar char="•"/>
            </a:pPr>
            <a:r>
              <a:rPr lang="en-GB" sz="2000" b="1" i="0" dirty="0">
                <a:solidFill>
                  <a:srgbClr val="FFFFFF"/>
                </a:solidFill>
                <a:effectLst/>
              </a:rPr>
              <a:t>Sub-Saharan Africa: </a:t>
            </a:r>
            <a:r>
              <a:rPr lang="en-GB" sz="2000" b="0" i="0" dirty="0">
                <a:solidFill>
                  <a:srgbClr val="FFFFFF"/>
                </a:solidFill>
                <a:effectLst/>
              </a:rPr>
              <a:t>Countries in sub-Saharan Africa with diverse cultural traditions.</a:t>
            </a:r>
          </a:p>
          <a:p>
            <a:pPr marL="742950" lvl="1" indent="-285750">
              <a:buFont typeface="Arial" panose="020B0604020202020204" pitchFamily="34" charset="0"/>
              <a:buChar char="•"/>
            </a:pPr>
            <a:r>
              <a:rPr lang="en-GB" sz="2000" b="1" i="0" dirty="0">
                <a:solidFill>
                  <a:srgbClr val="FFFFFF"/>
                </a:solidFill>
                <a:effectLst/>
              </a:rPr>
              <a:t>Arab World: </a:t>
            </a:r>
            <a:r>
              <a:rPr lang="en-GB" sz="2000" b="0" i="0" dirty="0">
                <a:solidFill>
                  <a:srgbClr val="FFFFFF"/>
                </a:solidFill>
                <a:effectLst/>
              </a:rPr>
              <a:t>Arabic-speaking countries in the Middle East and North Africa.</a:t>
            </a:r>
          </a:p>
          <a:p>
            <a:endParaRPr lang="en-GB" sz="1300" dirty="0">
              <a:solidFill>
                <a:srgbClr val="FFFFFF"/>
              </a:solidFill>
            </a:endParaRPr>
          </a:p>
        </p:txBody>
      </p:sp>
    </p:spTree>
    <p:extLst>
      <p:ext uri="{BB962C8B-B14F-4D97-AF65-F5344CB8AC3E}">
        <p14:creationId xmlns:p14="http://schemas.microsoft.com/office/powerpoint/2010/main" val="175332338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p:txBody>
          <a:bodyPr/>
          <a:lstStyle/>
          <a:p>
            <a:endParaRPr lang="en-GB" dirty="0"/>
          </a:p>
        </p:txBody>
      </p:sp>
      <p:pic>
        <p:nvPicPr>
          <p:cNvPr id="5" name="Content Placeholder 4" descr="Chart, pie chart&#10;&#10;Description automatically generated">
            <a:extLst>
              <a:ext uri="{FF2B5EF4-FFF2-40B4-BE49-F238E27FC236}">
                <a16:creationId xmlns:a16="http://schemas.microsoft.com/office/drawing/2014/main" id="{4ACEBA83-2AEC-572A-FF4E-82F502B0065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98090" y="246621"/>
            <a:ext cx="10795820" cy="6396320"/>
          </a:xfrm>
        </p:spPr>
      </p:pic>
    </p:spTree>
    <p:extLst>
      <p:ext uri="{BB962C8B-B14F-4D97-AF65-F5344CB8AC3E}">
        <p14:creationId xmlns:p14="http://schemas.microsoft.com/office/powerpoint/2010/main" val="3564387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0" y="31563"/>
            <a:ext cx="10515600" cy="761711"/>
          </a:xfrm>
        </p:spPr>
        <p:txBody>
          <a:bodyPr/>
          <a:lstStyle/>
          <a:p>
            <a:pPr algn="ctr"/>
            <a:r>
              <a:rPr lang="en-GB" b="1" u="sng" dirty="0">
                <a:effectLst>
                  <a:outerShdw blurRad="38100" dist="38100" dir="2700000" algn="tl">
                    <a:srgbClr val="000000">
                      <a:alpha val="43137"/>
                    </a:srgbClr>
                  </a:outerShdw>
                </a:effectLst>
              </a:rPr>
              <a:t>Cultural Clusters</a:t>
            </a:r>
          </a:p>
        </p:txBody>
      </p:sp>
      <p:pic>
        <p:nvPicPr>
          <p:cNvPr id="5" name="Content Placeholder 4" descr="A picture containing graphical user interface&#10;&#10;Description automatically generated">
            <a:extLst>
              <a:ext uri="{FF2B5EF4-FFF2-40B4-BE49-F238E27FC236}">
                <a16:creationId xmlns:a16="http://schemas.microsoft.com/office/drawing/2014/main" id="{2EA804A6-13C8-AA20-57E8-BF70FF0B6C69}"/>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452583" y="684701"/>
            <a:ext cx="11314544" cy="5816091"/>
          </a:xfrm>
        </p:spPr>
      </p:pic>
    </p:spTree>
    <p:extLst>
      <p:ext uri="{BB962C8B-B14F-4D97-AF65-F5344CB8AC3E}">
        <p14:creationId xmlns:p14="http://schemas.microsoft.com/office/powerpoint/2010/main" val="288169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92350269-2BD7-0799-B168-4030EBEAFCA9}"/>
              </a:ext>
            </a:extLst>
          </p:cNvPr>
          <p:cNvPicPr>
            <a:picLocks noChangeAspect="1"/>
          </p:cNvPicPr>
          <p:nvPr/>
        </p:nvPicPr>
        <p:blipFill rotWithShape="1">
          <a:blip r:embed="rId3">
            <a:alphaModFix amt="35000"/>
          </a:blip>
          <a:srcRect t="25000"/>
          <a:stretch/>
        </p:blipFill>
        <p:spPr>
          <a:xfrm>
            <a:off x="20" y="10"/>
            <a:ext cx="12191980" cy="6857990"/>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0" y="365125"/>
            <a:ext cx="10515600" cy="1325563"/>
          </a:xfrm>
        </p:spPr>
        <p:txBody>
          <a:bodyPr>
            <a:normAutofit/>
          </a:bodyPr>
          <a:lstStyle/>
          <a:p>
            <a:r>
              <a:rPr lang="en-GB" b="1" u="sng" dirty="0">
                <a:solidFill>
                  <a:srgbClr val="FFFFFF"/>
                </a:solidFill>
              </a:rPr>
              <a:t>Business cultures in the Western world</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838200" y="1825625"/>
            <a:ext cx="10515600" cy="4351338"/>
          </a:xfrm>
        </p:spPr>
        <p:txBody>
          <a:bodyPr>
            <a:normAutofit/>
          </a:bodyPr>
          <a:lstStyle/>
          <a:p>
            <a:pPr marL="0" indent="0">
              <a:buNone/>
            </a:pPr>
            <a:r>
              <a:rPr lang="en-GB" dirty="0">
                <a:solidFill>
                  <a:srgbClr val="FFFFFF"/>
                </a:solidFill>
              </a:rPr>
              <a:t>EXAMINE:</a:t>
            </a:r>
          </a:p>
          <a:p>
            <a:pPr>
              <a:buFont typeface="Wingdings" panose="05000000000000000000" pitchFamily="2" charset="2"/>
              <a:buChar char="ü"/>
            </a:pPr>
            <a:r>
              <a:rPr lang="en-GB" dirty="0">
                <a:solidFill>
                  <a:srgbClr val="FFFFFF"/>
                </a:solidFill>
              </a:rPr>
              <a:t>Clusters within left hemisphere </a:t>
            </a:r>
          </a:p>
          <a:p>
            <a:pPr>
              <a:buFont typeface="Wingdings" panose="05000000000000000000" pitchFamily="2" charset="2"/>
              <a:buChar char="ü"/>
            </a:pPr>
            <a:r>
              <a:rPr lang="en-GB" dirty="0">
                <a:solidFill>
                  <a:srgbClr val="FFFFFF"/>
                </a:solidFill>
              </a:rPr>
              <a:t>Related countries in Western European, American and Australasian countries</a:t>
            </a:r>
          </a:p>
          <a:p>
            <a:pPr>
              <a:buFont typeface="Wingdings" panose="05000000000000000000" pitchFamily="2" charset="2"/>
              <a:buChar char="ü"/>
            </a:pPr>
            <a:r>
              <a:rPr lang="en-GB" dirty="0">
                <a:solidFill>
                  <a:srgbClr val="FFFFFF"/>
                </a:solidFill>
              </a:rPr>
              <a:t>Russia and Turkey, placed in right hemisphere as these countries are considered with relation to Europe </a:t>
            </a:r>
          </a:p>
        </p:txBody>
      </p:sp>
    </p:spTree>
    <p:extLst>
      <p:ext uri="{BB962C8B-B14F-4D97-AF65-F5344CB8AC3E}">
        <p14:creationId xmlns:p14="http://schemas.microsoft.com/office/powerpoint/2010/main" val="324922430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rotWithShape="1">
          <a:blip r:embed="rId3">
            <a:alphaModFix amt="40000"/>
          </a:blip>
          <a:srcRect t="25000"/>
          <a:stretch/>
        </p:blipFill>
        <p:spPr>
          <a:xfrm>
            <a:off x="20" y="10"/>
            <a:ext cx="12191979" cy="6857990"/>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0" y="365125"/>
            <a:ext cx="10515600" cy="1325563"/>
          </a:xfrm>
        </p:spPr>
        <p:txBody>
          <a:bodyPr>
            <a:normAutofit/>
          </a:bodyPr>
          <a:lstStyle/>
          <a:p>
            <a:r>
              <a:rPr lang="en-GB" sz="5400" b="1" u="sng" dirty="0">
                <a:solidFill>
                  <a:srgbClr val="FFFFFF"/>
                </a:solidFill>
              </a:rPr>
              <a:t>European cultures </a:t>
            </a:r>
          </a:p>
        </p:txBody>
      </p:sp>
      <p:sp>
        <p:nvSpPr>
          <p:cNvPr id="13"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838200" y="2004446"/>
            <a:ext cx="10515600" cy="4176897"/>
          </a:xfrm>
        </p:spPr>
        <p:txBody>
          <a:bodyPr>
            <a:normAutofit/>
          </a:bodyPr>
          <a:lstStyle/>
          <a:p>
            <a:r>
              <a:rPr lang="en-GB" dirty="0">
                <a:solidFill>
                  <a:srgbClr val="FFFFFF"/>
                </a:solidFill>
              </a:rPr>
              <a:t>Europe’s identity never clearly established culturally, politically or geographically. </a:t>
            </a:r>
          </a:p>
          <a:p>
            <a:r>
              <a:rPr lang="en-GB" dirty="0">
                <a:solidFill>
                  <a:srgbClr val="FFFFFF"/>
                </a:solidFill>
              </a:rPr>
              <a:t>Most recent development: creation of the European Union (EU): common economic, socio-cultural and political bodies. </a:t>
            </a:r>
          </a:p>
          <a:p>
            <a:r>
              <a:rPr lang="en-GB" dirty="0">
                <a:solidFill>
                  <a:srgbClr val="FFFFFF"/>
                </a:solidFill>
              </a:rPr>
              <a:t>Council of Europe aims to promote fundamental values, e.g. </a:t>
            </a:r>
            <a:r>
              <a:rPr lang="en-GB" b="1" u="sng" dirty="0">
                <a:solidFill>
                  <a:srgbClr val="FFFFFF"/>
                </a:solidFill>
              </a:rPr>
              <a:t>human rights</a:t>
            </a:r>
            <a:r>
              <a:rPr lang="en-GB" dirty="0">
                <a:solidFill>
                  <a:srgbClr val="FFFFFF"/>
                </a:solidFill>
              </a:rPr>
              <a:t>. </a:t>
            </a:r>
          </a:p>
          <a:p>
            <a:r>
              <a:rPr lang="en-GB" dirty="0">
                <a:solidFill>
                  <a:srgbClr val="FFFFFF"/>
                </a:solidFill>
              </a:rPr>
              <a:t>However, clear cultural differences in Europe still survive. </a:t>
            </a:r>
          </a:p>
        </p:txBody>
      </p:sp>
    </p:spTree>
    <p:extLst>
      <p:ext uri="{BB962C8B-B14F-4D97-AF65-F5344CB8AC3E}">
        <p14:creationId xmlns:p14="http://schemas.microsoft.com/office/powerpoint/2010/main" val="22563505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p:txBody>
          <a:bodyPr/>
          <a:lstStyle/>
          <a:p>
            <a:r>
              <a:rPr lang="en-GB" dirty="0"/>
              <a:t>European culture clusters</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838200" y="1515382"/>
            <a:ext cx="10515600" cy="4351338"/>
          </a:xfrm>
        </p:spPr>
        <p:txBody>
          <a:bodyPr/>
          <a:lstStyle/>
          <a:p>
            <a:r>
              <a:rPr lang="en-GB" dirty="0"/>
              <a:t> </a:t>
            </a:r>
            <a:r>
              <a:rPr lang="en-GB" b="1" u="sng" dirty="0"/>
              <a:t>Latin Europe </a:t>
            </a:r>
          </a:p>
          <a:p>
            <a:pPr marL="0" indent="0">
              <a:buNone/>
            </a:pPr>
            <a:r>
              <a:rPr lang="en-GB" dirty="0"/>
              <a:t>- Influence of Roman Empire </a:t>
            </a:r>
          </a:p>
          <a:p>
            <a:pPr marL="0" indent="0">
              <a:buNone/>
            </a:pPr>
            <a:r>
              <a:rPr lang="en-GB" dirty="0"/>
              <a:t>- Highly developed bureaucracies </a:t>
            </a:r>
          </a:p>
          <a:p>
            <a:pPr marL="0" indent="0">
              <a:buNone/>
            </a:pPr>
            <a:r>
              <a:rPr lang="en-GB" dirty="0"/>
              <a:t>- ‘Rule-bending’ through family and personal relationships </a:t>
            </a:r>
          </a:p>
          <a:p>
            <a:r>
              <a:rPr lang="en-GB" b="1" u="sng" dirty="0"/>
              <a:t>Nordic Europe</a:t>
            </a:r>
            <a:r>
              <a:rPr lang="en-GB" dirty="0"/>
              <a:t> </a:t>
            </a:r>
          </a:p>
          <a:p>
            <a:pPr>
              <a:buFontTx/>
              <a:buChar char="-"/>
            </a:pPr>
            <a:r>
              <a:rPr lang="en-GB" dirty="0"/>
              <a:t>Viking heritage: self-sufficiency, fairness, egalitarianism and democracy  </a:t>
            </a:r>
          </a:p>
          <a:p>
            <a:pPr>
              <a:buFontTx/>
              <a:buChar char="-"/>
            </a:pPr>
            <a:r>
              <a:rPr lang="en-GB" dirty="0"/>
              <a:t>Face up to authority, question it and expect to be consulted </a:t>
            </a:r>
          </a:p>
        </p:txBody>
      </p:sp>
    </p:spTree>
    <p:extLst>
      <p:ext uri="{BB962C8B-B14F-4D97-AF65-F5344CB8AC3E}">
        <p14:creationId xmlns:p14="http://schemas.microsoft.com/office/powerpoint/2010/main" val="1993586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4993743-B10A-433C-9996-3035D2C3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BB3B8946-A0AA-42D4-8A24-639DC6E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AB1038E6-06EF-4DCB-B52E-D3825C50F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5C7EF35C-8B7D-4026-8F09-8B2B22505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5F24A71D-C0A9-49AC-B2D1-5A9EA2BD3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280C55-570C-4284-9850-B2BA33DB6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964760" y="804328"/>
            <a:ext cx="6091312" cy="1205821"/>
          </a:xfrm>
        </p:spPr>
        <p:txBody>
          <a:bodyPr>
            <a:normAutofit/>
          </a:bodyPr>
          <a:lstStyle/>
          <a:p>
            <a:r>
              <a:rPr lang="en-GB" sz="4000">
                <a:solidFill>
                  <a:srgbClr val="FEFFFF"/>
                </a:solidFill>
              </a:rPr>
              <a:t>European culture clusters (Continued) </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1282189" y="2494450"/>
            <a:ext cx="5773883" cy="3563159"/>
          </a:xfrm>
        </p:spPr>
        <p:txBody>
          <a:bodyPr>
            <a:normAutofit/>
          </a:bodyPr>
          <a:lstStyle/>
          <a:p>
            <a:pPr marL="0" indent="0">
              <a:buNone/>
            </a:pPr>
            <a:r>
              <a:rPr lang="en-GB" sz="2400" b="1" u="sng" dirty="0"/>
              <a:t>Germanic Europe </a:t>
            </a:r>
          </a:p>
          <a:p>
            <a:r>
              <a:rPr lang="en-GB" sz="2400" dirty="0"/>
              <a:t>Longer term perspective when managing uncertainty </a:t>
            </a:r>
          </a:p>
          <a:p>
            <a:r>
              <a:rPr lang="en-GB" sz="2400" dirty="0"/>
              <a:t>Assertive behaviour, explicit communication </a:t>
            </a:r>
          </a:p>
          <a:p>
            <a:r>
              <a:rPr lang="en-GB" sz="2400" dirty="0"/>
              <a:t>Emphasis on results rather than relationships </a:t>
            </a:r>
          </a:p>
        </p:txBody>
      </p:sp>
      <p:pic>
        <p:nvPicPr>
          <p:cNvPr id="5" name="Picture 4" descr="Map&#10;&#10;Description automatically generated">
            <a:extLst>
              <a:ext uri="{FF2B5EF4-FFF2-40B4-BE49-F238E27FC236}">
                <a16:creationId xmlns:a16="http://schemas.microsoft.com/office/drawing/2014/main" id="{CEF071EB-76E5-3A8E-2B0F-DA6C3B6AA9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89404" y="2612332"/>
            <a:ext cx="5080678" cy="3810508"/>
          </a:xfrm>
          <a:prstGeom prst="rect">
            <a:avLst/>
          </a:prstGeom>
        </p:spPr>
      </p:pic>
    </p:spTree>
    <p:extLst>
      <p:ext uri="{BB962C8B-B14F-4D97-AF65-F5344CB8AC3E}">
        <p14:creationId xmlns:p14="http://schemas.microsoft.com/office/powerpoint/2010/main" val="3432451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965199" y="851517"/>
            <a:ext cx="5130795" cy="1461778"/>
          </a:xfrm>
        </p:spPr>
        <p:txBody>
          <a:bodyPr>
            <a:normAutofit/>
          </a:bodyPr>
          <a:lstStyle/>
          <a:p>
            <a:r>
              <a:rPr lang="en-GB" sz="4000" b="1" u="sng" dirty="0"/>
              <a:t>European culture clusters (Continued)</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965200" y="2470248"/>
            <a:ext cx="4545170" cy="3536236"/>
          </a:xfrm>
        </p:spPr>
        <p:txBody>
          <a:bodyPr>
            <a:noAutofit/>
          </a:bodyPr>
          <a:lstStyle/>
          <a:p>
            <a:pPr marL="0" indent="0">
              <a:buNone/>
            </a:pPr>
            <a:r>
              <a:rPr lang="en-GB" sz="2000" b="1" u="sng" dirty="0"/>
              <a:t>The Anglos </a:t>
            </a:r>
          </a:p>
          <a:p>
            <a:r>
              <a:rPr lang="en-GB" sz="2000" dirty="0"/>
              <a:t>Relaxed approach to management </a:t>
            </a:r>
          </a:p>
          <a:p>
            <a:r>
              <a:rPr lang="en-GB" sz="2000" dirty="0"/>
              <a:t>Organisation seen as a market in which people negotiate what has to be done </a:t>
            </a:r>
          </a:p>
          <a:p>
            <a:r>
              <a:rPr lang="en-GB" sz="2000" dirty="0"/>
              <a:t>Individualistic – as seen in prominence given to the individual in selection procedure </a:t>
            </a:r>
          </a:p>
          <a:p>
            <a:pPr marL="0" indent="0">
              <a:buNone/>
            </a:pPr>
            <a:r>
              <a:rPr lang="en-GB" sz="2000" b="1" u="sng" dirty="0" err="1"/>
              <a:t>Anglosaxonization</a:t>
            </a:r>
            <a:endParaRPr lang="en-GB" sz="2000" b="1" u="sng" dirty="0"/>
          </a:p>
          <a:p>
            <a:r>
              <a:rPr lang="en-GB" sz="2000" dirty="0"/>
              <a:t>Term used to show commitment to profits and free markets at expense of social responsibility </a:t>
            </a:r>
          </a:p>
        </p:txBody>
      </p:sp>
      <p:sp>
        <p:nvSpPr>
          <p:cNvPr id="34" name="Freeform: Shape 33">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Map&#10;&#10;Description automatically generated">
            <a:extLst>
              <a:ext uri="{FF2B5EF4-FFF2-40B4-BE49-F238E27FC236}">
                <a16:creationId xmlns:a16="http://schemas.microsoft.com/office/drawing/2014/main" id="{FDCCAD2E-30FC-900C-5B1F-3488FFF31E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06871" y="1571788"/>
            <a:ext cx="2405820" cy="4434694"/>
          </a:xfrm>
          <a:prstGeom prst="rect">
            <a:avLst/>
          </a:prstGeom>
        </p:spPr>
      </p:pic>
      <p:sp>
        <p:nvSpPr>
          <p:cNvPr id="7" name="TextBox 6">
            <a:extLst>
              <a:ext uri="{FF2B5EF4-FFF2-40B4-BE49-F238E27FC236}">
                <a16:creationId xmlns:a16="http://schemas.microsoft.com/office/drawing/2014/main" id="{145A2DCA-0807-3A69-5BB5-CC0BF4083281}"/>
              </a:ext>
            </a:extLst>
          </p:cNvPr>
          <p:cNvSpPr txBox="1"/>
          <p:nvPr/>
        </p:nvSpPr>
        <p:spPr>
          <a:xfrm>
            <a:off x="9872133" y="6657945"/>
            <a:ext cx="231986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ngall.com/united-kingdom-uk-map-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40088334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640080" y="325369"/>
            <a:ext cx="4368602" cy="1956841"/>
          </a:xfrm>
        </p:spPr>
        <p:txBody>
          <a:bodyPr anchor="b">
            <a:normAutofit/>
          </a:bodyPr>
          <a:lstStyle/>
          <a:p>
            <a:r>
              <a:rPr lang="en-GB" sz="4200" dirty="0"/>
              <a:t>European culture clusters (Continued) </a:t>
            </a: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640080" y="2872899"/>
            <a:ext cx="5034579" cy="3320668"/>
          </a:xfrm>
        </p:spPr>
        <p:txBody>
          <a:bodyPr>
            <a:normAutofit/>
          </a:bodyPr>
          <a:lstStyle/>
          <a:p>
            <a:pPr marL="0" indent="0">
              <a:buNone/>
            </a:pPr>
            <a:r>
              <a:rPr lang="en-GB" sz="2000" b="1" u="sng" dirty="0"/>
              <a:t>Eastern Europe </a:t>
            </a:r>
          </a:p>
          <a:p>
            <a:r>
              <a:rPr lang="en-GB" sz="2000" dirty="0"/>
              <a:t>Transition from bureaucratic, centralised economy to market-oriented economies with more democratic features</a:t>
            </a:r>
          </a:p>
          <a:p>
            <a:r>
              <a:rPr lang="en-GB" sz="2000" dirty="0"/>
              <a:t>Russia is the largest of the former Soviet Union republics, but is it a European nation geographically, politically and socially? </a:t>
            </a:r>
          </a:p>
          <a:p>
            <a:r>
              <a:rPr lang="en-GB" sz="2000" dirty="0"/>
              <a:t>‘</a:t>
            </a:r>
            <a:r>
              <a:rPr lang="en-GB" sz="2000" dirty="0" err="1"/>
              <a:t>Blat</a:t>
            </a:r>
            <a:r>
              <a:rPr lang="en-GB" sz="2000" dirty="0"/>
              <a:t>’, a Soviet form of social networking, still flourishes to help cope with uncertainties of new society </a:t>
            </a:r>
          </a:p>
        </p:txBody>
      </p:sp>
      <p:pic>
        <p:nvPicPr>
          <p:cNvPr id="5" name="Picture 4" descr="Map&#10;&#10;Description automatically generated">
            <a:extLst>
              <a:ext uri="{FF2B5EF4-FFF2-40B4-BE49-F238E27FC236}">
                <a16:creationId xmlns:a16="http://schemas.microsoft.com/office/drawing/2014/main" id="{A232148C-B502-DB95-3DF6-CE13264E4AD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223" r="2" b="2"/>
          <a:stretch/>
        </p:blipFill>
        <p:spPr>
          <a:xfrm>
            <a:off x="5526505" y="10"/>
            <a:ext cx="666397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32F0CD68-7D85-6CB0-AA95-80BCA7CDEBCE}"/>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mmons.wikimedia.org/wiki/File:Eastern_Europe_green_map.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660406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640080" y="325369"/>
            <a:ext cx="4368602" cy="1956841"/>
          </a:xfrm>
        </p:spPr>
        <p:txBody>
          <a:bodyPr anchor="b">
            <a:normAutofit/>
          </a:bodyPr>
          <a:lstStyle/>
          <a:p>
            <a:r>
              <a:rPr lang="en-GB" sz="5400"/>
              <a:t>Turkey</a:t>
            </a: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640080" y="2872899"/>
            <a:ext cx="4243589" cy="3320668"/>
          </a:xfrm>
        </p:spPr>
        <p:txBody>
          <a:bodyPr>
            <a:normAutofit/>
          </a:bodyPr>
          <a:lstStyle/>
          <a:p>
            <a:r>
              <a:rPr lang="en-GB" sz="1700" dirty="0"/>
              <a:t>Turkey straddles the border between Europe and Asia </a:t>
            </a:r>
          </a:p>
          <a:p>
            <a:r>
              <a:rPr lang="en-GB" sz="1700" dirty="0"/>
              <a:t>Candidate for membership of EU, but its right to be a member disputed:</a:t>
            </a:r>
          </a:p>
          <a:p>
            <a:r>
              <a:rPr lang="en-GB" sz="1700" dirty="0"/>
              <a:t>Turkey seen by some as not being European culturally, socially or geographically. But what does ‘European’ mean? </a:t>
            </a:r>
          </a:p>
          <a:p>
            <a:r>
              <a:rPr lang="en-GB" sz="1700" dirty="0"/>
              <a:t>Others see Turkey as European through its influential role in Europe over four centuries </a:t>
            </a:r>
          </a:p>
        </p:txBody>
      </p:sp>
      <p:pic>
        <p:nvPicPr>
          <p:cNvPr id="5" name="Picture 4" descr="Map&#10;&#10;Description automatically generated">
            <a:extLst>
              <a:ext uri="{FF2B5EF4-FFF2-40B4-BE49-F238E27FC236}">
                <a16:creationId xmlns:a16="http://schemas.microsoft.com/office/drawing/2014/main" id="{BC4E6695-C277-9AB3-00F7-3F284985DFA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500" r="375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F88F52CA-691A-2570-1FF9-B6648ADB73F6}"/>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globalawareness101.org/2016/0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567842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p:txBody>
          <a:bodyPr/>
          <a:lstStyle/>
          <a:p>
            <a:r>
              <a:rPr lang="en-GB" b="1" dirty="0"/>
              <a:t>Activity: Turkey &amp; the European Union (EU) </a:t>
            </a:r>
          </a:p>
        </p:txBody>
      </p:sp>
      <p:graphicFrame>
        <p:nvGraphicFramePr>
          <p:cNvPr id="2" name="Diagram 1">
            <a:extLst>
              <a:ext uri="{FF2B5EF4-FFF2-40B4-BE49-F238E27FC236}">
                <a16:creationId xmlns:a16="http://schemas.microsoft.com/office/drawing/2014/main" id="{46EF2E79-D3AF-CF9E-5857-9F6A1319AC34}"/>
              </a:ext>
            </a:extLst>
          </p:cNvPr>
          <p:cNvGraphicFramePr/>
          <p:nvPr>
            <p:extLst>
              <p:ext uri="{D42A27DB-BD31-4B8C-83A1-F6EECF244321}">
                <p14:modId xmlns:p14="http://schemas.microsoft.com/office/powerpoint/2010/main" val="1743142570"/>
              </p:ext>
            </p:extLst>
          </p:nvPr>
        </p:nvGraphicFramePr>
        <p:xfrm>
          <a:off x="838200" y="1690688"/>
          <a:ext cx="9986818" cy="36745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74941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AC1364A-3E3D-4F0D-8776-78AF3A270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4797501" y="329184"/>
            <a:ext cx="6755626" cy="1783080"/>
          </a:xfrm>
        </p:spPr>
        <p:txBody>
          <a:bodyPr anchor="b">
            <a:normAutofit/>
          </a:bodyPr>
          <a:lstStyle/>
          <a:p>
            <a:r>
              <a:rPr lang="en-GB" sz="5400"/>
              <a:t>American and Australian cultures</a:t>
            </a:r>
          </a:p>
        </p:txBody>
      </p:sp>
      <p:pic>
        <p:nvPicPr>
          <p:cNvPr id="12" name="Picture 11" descr="Map&#10;&#10;Description automatically generated">
            <a:extLst>
              <a:ext uri="{FF2B5EF4-FFF2-40B4-BE49-F238E27FC236}">
                <a16:creationId xmlns:a16="http://schemas.microsoft.com/office/drawing/2014/main" id="{A89FDBC5-DE0E-78D8-BF45-11EA1519038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0040" y="533739"/>
            <a:ext cx="4014216" cy="2840057"/>
          </a:xfrm>
          <a:prstGeom prst="rect">
            <a:avLst/>
          </a:prstGeom>
        </p:spPr>
      </p:pic>
      <p:sp>
        <p:nvSpPr>
          <p:cNvPr id="24"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494"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Map&#10;&#10;Description automatically generated">
            <a:extLst>
              <a:ext uri="{FF2B5EF4-FFF2-40B4-BE49-F238E27FC236}">
                <a16:creationId xmlns:a16="http://schemas.microsoft.com/office/drawing/2014/main" id="{5C3CFDF6-ACFB-97A4-639D-DA42DC59126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12094" y="3348137"/>
            <a:ext cx="4909588" cy="3436711"/>
          </a:xfrm>
          <a:prstGeom prst="rect">
            <a:avLst/>
          </a:prstGeom>
        </p:spPr>
      </p:pic>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4797494" y="2706624"/>
            <a:ext cx="6755626" cy="3483864"/>
          </a:xfrm>
        </p:spPr>
        <p:txBody>
          <a:bodyPr>
            <a:normAutofit/>
          </a:bodyPr>
          <a:lstStyle/>
          <a:p>
            <a:r>
              <a:rPr lang="en-GB" dirty="0"/>
              <a:t>Areas where immigrants from British Isles and Europe set up home and business </a:t>
            </a:r>
          </a:p>
          <a:p>
            <a:endParaRPr lang="en-GB" dirty="0"/>
          </a:p>
          <a:p>
            <a:r>
              <a:rPr lang="en-GB" dirty="0"/>
              <a:t>Concept examines </a:t>
            </a:r>
          </a:p>
          <a:p>
            <a:pPr lvl="1">
              <a:buFontTx/>
              <a:buChar char="-"/>
            </a:pPr>
            <a:r>
              <a:rPr lang="en-GB" sz="2800" dirty="0"/>
              <a:t>Anglo-Saxon approach to business </a:t>
            </a:r>
          </a:p>
          <a:p>
            <a:pPr lvl="1">
              <a:buFontTx/>
              <a:buChar char="-"/>
            </a:pPr>
            <a:r>
              <a:rPr lang="en-GB" sz="2800" dirty="0"/>
              <a:t>The strong values of the Latin cluster as reflected in Latin America</a:t>
            </a:r>
          </a:p>
        </p:txBody>
      </p:sp>
    </p:spTree>
    <p:extLst>
      <p:ext uri="{BB962C8B-B14F-4D97-AF65-F5344CB8AC3E}">
        <p14:creationId xmlns:p14="http://schemas.microsoft.com/office/powerpoint/2010/main" val="459583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rotWithShape="1">
          <a:blip r:embed="rId3">
            <a:alphaModFix amt="40000"/>
          </a:blip>
          <a:srcRect r="7586"/>
          <a:stretch/>
        </p:blipFill>
        <p:spPr>
          <a:xfrm>
            <a:off x="20" y="10"/>
            <a:ext cx="8450297" cy="6857990"/>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365125"/>
            <a:ext cx="5251316" cy="1627636"/>
          </a:xfrm>
        </p:spPr>
        <p:txBody>
          <a:bodyPr>
            <a:normAutofit/>
          </a:bodyPr>
          <a:lstStyle/>
          <a:p>
            <a:r>
              <a:rPr lang="en-GB" dirty="0">
                <a:solidFill>
                  <a:srgbClr val="FFFFFF"/>
                </a:solidFill>
              </a:rPr>
              <a:t>Anglo-America </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410652" y="1992761"/>
            <a:ext cx="5815175" cy="4263322"/>
          </a:xfrm>
        </p:spPr>
        <p:txBody>
          <a:bodyPr>
            <a:normAutofit/>
          </a:bodyPr>
          <a:lstStyle/>
          <a:p>
            <a:r>
              <a:rPr lang="en-GB" sz="1900" b="1" dirty="0">
                <a:solidFill>
                  <a:srgbClr val="FFFFFF"/>
                </a:solidFill>
              </a:rPr>
              <a:t>Anglo-Australians </a:t>
            </a:r>
          </a:p>
          <a:p>
            <a:pPr lvl="1">
              <a:buFontTx/>
              <a:buChar char="-"/>
            </a:pPr>
            <a:r>
              <a:rPr lang="en-GB" sz="1900" dirty="0">
                <a:solidFill>
                  <a:srgbClr val="FFFFFF"/>
                </a:solidFill>
              </a:rPr>
              <a:t>Increasing cultural diversity, despite Anglo-Saxon foundations </a:t>
            </a:r>
          </a:p>
          <a:p>
            <a:pPr lvl="1">
              <a:buFontTx/>
              <a:buChar char="-"/>
            </a:pPr>
            <a:r>
              <a:rPr lang="en-GB" sz="1900" dirty="0">
                <a:solidFill>
                  <a:srgbClr val="FFFFFF"/>
                </a:solidFill>
              </a:rPr>
              <a:t>More collaborative in business, distrust of authority </a:t>
            </a:r>
          </a:p>
          <a:p>
            <a:pPr lvl="1">
              <a:buFontTx/>
              <a:buChar char="-"/>
            </a:pPr>
            <a:r>
              <a:rPr lang="en-GB" sz="1900" dirty="0">
                <a:solidFill>
                  <a:srgbClr val="FFFFFF"/>
                </a:solidFill>
              </a:rPr>
              <a:t>More direct and critical than British counterparts </a:t>
            </a:r>
          </a:p>
          <a:p>
            <a:pPr lvl="1">
              <a:buFontTx/>
              <a:buChar char="-"/>
            </a:pPr>
            <a:endParaRPr lang="en-GB" sz="1900" dirty="0">
              <a:solidFill>
                <a:srgbClr val="FFFFFF"/>
              </a:solidFill>
            </a:endParaRPr>
          </a:p>
          <a:p>
            <a:r>
              <a:rPr lang="en-GB" sz="1900" b="1" dirty="0">
                <a:solidFill>
                  <a:srgbClr val="FFFFFF"/>
                </a:solidFill>
              </a:rPr>
              <a:t>Anglo-Canadians </a:t>
            </a:r>
          </a:p>
          <a:p>
            <a:pPr lvl="1">
              <a:buFontTx/>
              <a:buChar char="-"/>
            </a:pPr>
            <a:r>
              <a:rPr lang="en-GB" sz="1900" dirty="0">
                <a:solidFill>
                  <a:srgbClr val="FFFFFF"/>
                </a:solidFill>
              </a:rPr>
              <a:t>More a ‘mosaic’ than a ‘melting-pot’ society </a:t>
            </a:r>
          </a:p>
          <a:p>
            <a:pPr lvl="1">
              <a:buFontTx/>
              <a:buChar char="-"/>
            </a:pPr>
            <a:r>
              <a:rPr lang="en-GB" sz="1900" dirty="0">
                <a:solidFill>
                  <a:srgbClr val="FFFFFF"/>
                </a:solidFill>
              </a:rPr>
              <a:t>People less driven by individual goals, more aware of society as a whole</a:t>
            </a:r>
          </a:p>
          <a:p>
            <a:pPr marL="457200" lvl="1" indent="0">
              <a:buNone/>
            </a:pPr>
            <a:endParaRPr lang="en-GB" sz="1900" dirty="0">
              <a:solidFill>
                <a:srgbClr val="FFFFFF"/>
              </a:solidFill>
            </a:endParaRPr>
          </a:p>
        </p:txBody>
      </p:sp>
      <p:pic>
        <p:nvPicPr>
          <p:cNvPr id="5" name="Picture 4" descr="Map&#10;&#10;Description automatically generated">
            <a:extLst>
              <a:ext uri="{FF2B5EF4-FFF2-40B4-BE49-F238E27FC236}">
                <a16:creationId xmlns:a16="http://schemas.microsoft.com/office/drawing/2014/main" id="{7C375055-72E6-F0BE-BB91-F6499E58CD77}"/>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4123" r="25015"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087894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rPr>
              <a:t>Latin America</a:t>
            </a:r>
          </a:p>
        </p:txBody>
      </p:sp>
      <p:cxnSp>
        <p:nvCxnSpPr>
          <p:cNvPr id="25" name="Straight Connector 24">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897769" y="1909192"/>
            <a:ext cx="4586513" cy="3647710"/>
          </a:xfrm>
        </p:spPr>
        <p:txBody>
          <a:bodyPr>
            <a:normAutofit/>
          </a:bodyPr>
          <a:lstStyle/>
          <a:p>
            <a:pPr marL="0" indent="0">
              <a:buNone/>
            </a:pPr>
            <a:r>
              <a:rPr lang="en-GB" sz="1900" b="1" u="sng" dirty="0">
                <a:solidFill>
                  <a:schemeClr val="bg1"/>
                </a:solidFill>
              </a:rPr>
              <a:t>Latin America </a:t>
            </a:r>
          </a:p>
          <a:p>
            <a:r>
              <a:rPr lang="en-GB" sz="1900" dirty="0">
                <a:solidFill>
                  <a:schemeClr val="bg1"/>
                </a:solidFill>
              </a:rPr>
              <a:t>Strong belief in Catholic religion, reflecting importance of families and distinct male/female roles (values implanted by immigrants from Iberian peninsula) </a:t>
            </a:r>
          </a:p>
          <a:p>
            <a:r>
              <a:rPr lang="en-GB" sz="1900" dirty="0">
                <a:solidFill>
                  <a:schemeClr val="bg1"/>
                </a:solidFill>
              </a:rPr>
              <a:t>Role of ‘patron’: authoritarian behaviour expected and respect shown </a:t>
            </a:r>
          </a:p>
          <a:p>
            <a:r>
              <a:rPr lang="en-GB" sz="1900" dirty="0">
                <a:solidFill>
                  <a:schemeClr val="bg1"/>
                </a:solidFill>
              </a:rPr>
              <a:t>Rise of middle classes is causing tension with the underprivileged (especially the indigenous population) reducing authoritarian nature of society </a:t>
            </a:r>
          </a:p>
        </p:txBody>
      </p:sp>
      <p:cxnSp>
        <p:nvCxnSpPr>
          <p:cNvPr id="27" name="Straight Connector 26">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5" name="Picture 14" descr="Map&#10;&#10;Description automatically generated">
            <a:extLst>
              <a:ext uri="{FF2B5EF4-FFF2-40B4-BE49-F238E27FC236}">
                <a16:creationId xmlns:a16="http://schemas.microsoft.com/office/drawing/2014/main" id="{2DAA2471-FB45-8AD8-462E-00303D000F1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 b="1967"/>
          <a:stretch/>
        </p:blipFill>
        <p:spPr>
          <a:xfrm>
            <a:off x="6525453" y="10"/>
            <a:ext cx="5666547" cy="6857990"/>
          </a:xfrm>
          <a:prstGeom prst="rect">
            <a:avLst/>
          </a:prstGeom>
        </p:spPr>
      </p:pic>
      <p:sp>
        <p:nvSpPr>
          <p:cNvPr id="17" name="TextBox 16">
            <a:extLst>
              <a:ext uri="{FF2B5EF4-FFF2-40B4-BE49-F238E27FC236}">
                <a16:creationId xmlns:a16="http://schemas.microsoft.com/office/drawing/2014/main" id="{52D06733-6C1C-B2B6-3886-3E6F42185EC7}"/>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mapswire.com/south-america/political-map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0125010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1DF36-E6CC-D513-9CE3-8ABC4A55BAB9}"/>
              </a:ext>
            </a:extLst>
          </p:cNvPr>
          <p:cNvSpPr>
            <a:spLocks noGrp="1"/>
          </p:cNvSpPr>
          <p:nvPr>
            <p:ph type="title"/>
          </p:nvPr>
        </p:nvSpPr>
        <p:spPr>
          <a:xfrm>
            <a:off x="640080" y="325369"/>
            <a:ext cx="4368602" cy="1956841"/>
          </a:xfrm>
        </p:spPr>
        <p:txBody>
          <a:bodyPr anchor="b">
            <a:normAutofit/>
          </a:bodyPr>
          <a:lstStyle/>
          <a:p>
            <a:r>
              <a:rPr lang="en-GB" sz="3400" b="1"/>
              <a:t>Why do we need to know about The Globe Project and Clusters of Culture?</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40C073-75C4-6B1F-43A4-5DF5A3EC4B53}"/>
              </a:ext>
            </a:extLst>
          </p:cNvPr>
          <p:cNvSpPr>
            <a:spLocks noGrp="1"/>
          </p:cNvSpPr>
          <p:nvPr>
            <p:ph idx="1"/>
          </p:nvPr>
        </p:nvSpPr>
        <p:spPr>
          <a:xfrm>
            <a:off x="640080" y="2872899"/>
            <a:ext cx="5376518" cy="3320668"/>
          </a:xfrm>
        </p:spPr>
        <p:txBody>
          <a:bodyPr>
            <a:normAutofit/>
          </a:bodyPr>
          <a:lstStyle/>
          <a:p>
            <a:pPr marL="514350" indent="-514350">
              <a:buFont typeface="+mj-lt"/>
              <a:buAutoNum type="arabicPeriod"/>
            </a:pPr>
            <a:r>
              <a:rPr lang="en-GB" b="0" i="0" dirty="0">
                <a:effectLst/>
                <a:latin typeface="Söhne"/>
              </a:rPr>
              <a:t>Effective Communication</a:t>
            </a:r>
          </a:p>
          <a:p>
            <a:pPr marL="514350" indent="-514350">
              <a:buFont typeface="+mj-lt"/>
              <a:buAutoNum type="arabicPeriod"/>
            </a:pPr>
            <a:r>
              <a:rPr lang="en-GB" b="0" i="0" dirty="0">
                <a:effectLst/>
                <a:latin typeface="Söhne"/>
              </a:rPr>
              <a:t>Cultural Sensitivity</a:t>
            </a:r>
          </a:p>
          <a:p>
            <a:pPr marL="514350" indent="-514350">
              <a:buFont typeface="+mj-lt"/>
              <a:buAutoNum type="arabicPeriod"/>
            </a:pPr>
            <a:r>
              <a:rPr lang="en-GB" b="0" i="0" dirty="0">
                <a:effectLst/>
                <a:latin typeface="Söhne"/>
              </a:rPr>
              <a:t>Personalised Service</a:t>
            </a:r>
            <a:endParaRPr lang="en-GB" dirty="0">
              <a:latin typeface="Söhne"/>
            </a:endParaRPr>
          </a:p>
          <a:p>
            <a:pPr marL="514350" indent="-514350">
              <a:buFont typeface="+mj-lt"/>
              <a:buAutoNum type="arabicPeriod"/>
            </a:pPr>
            <a:r>
              <a:rPr lang="en-GB" b="0" i="0" dirty="0">
                <a:effectLst/>
                <a:latin typeface="Söhne"/>
              </a:rPr>
              <a:t>Overcoming Barriers</a:t>
            </a:r>
            <a:endParaRPr lang="en-GB" dirty="0"/>
          </a:p>
        </p:txBody>
      </p:sp>
      <p:pic>
        <p:nvPicPr>
          <p:cNvPr id="5" name="Picture 4" descr="A person holding a globe">
            <a:extLst>
              <a:ext uri="{FF2B5EF4-FFF2-40B4-BE49-F238E27FC236}">
                <a16:creationId xmlns:a16="http://schemas.microsoft.com/office/drawing/2014/main" id="{410A3D7D-9156-8B0C-839C-B8CA62DA4405}"/>
              </a:ext>
            </a:extLst>
          </p:cNvPr>
          <p:cNvPicPr>
            <a:picLocks noChangeAspect="1"/>
          </p:cNvPicPr>
          <p:nvPr/>
        </p:nvPicPr>
        <p:blipFill rotWithShape="1">
          <a:blip r:embed="rId3"/>
          <a:srcRect l="20349" r="1997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913099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p:txBody>
          <a:bodyPr/>
          <a:lstStyle/>
          <a:p>
            <a:r>
              <a:rPr lang="en-GB" dirty="0"/>
              <a:t>Recap: Western Business Cultures</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838200" y="1515382"/>
            <a:ext cx="10515600" cy="4351338"/>
          </a:xfrm>
        </p:spPr>
        <p:txBody>
          <a:bodyPr/>
          <a:lstStyle/>
          <a:p>
            <a:pPr marL="0" indent="0">
              <a:buNone/>
            </a:pPr>
            <a:r>
              <a:rPr lang="en-GB" b="1" dirty="0"/>
              <a:t>We considered</a:t>
            </a:r>
            <a:r>
              <a:rPr lang="en-GB" dirty="0"/>
              <a:t>: </a:t>
            </a:r>
          </a:p>
          <a:p>
            <a:pPr>
              <a:buFont typeface="Wingdings" panose="05000000000000000000" pitchFamily="2" charset="2"/>
              <a:buChar char="ü"/>
            </a:pPr>
            <a:r>
              <a:rPr lang="en-GB" dirty="0"/>
              <a:t>culture clusters in Europe and in other countries historically linked</a:t>
            </a:r>
          </a:p>
          <a:p>
            <a:pPr>
              <a:buFont typeface="Wingdings" panose="05000000000000000000" pitchFamily="2" charset="2"/>
              <a:buChar char="ü"/>
            </a:pPr>
            <a:endParaRPr lang="en-GB" dirty="0"/>
          </a:p>
          <a:p>
            <a:pPr>
              <a:buFont typeface="Wingdings" panose="05000000000000000000" pitchFamily="2" charset="2"/>
              <a:buChar char="ü"/>
            </a:pPr>
            <a:r>
              <a:rPr lang="en-GB" dirty="0"/>
              <a:t> problems regarding the definition of Europe, particularly with regard to Russia and Turkey</a:t>
            </a:r>
          </a:p>
          <a:p>
            <a:pPr>
              <a:buFont typeface="Wingdings" panose="05000000000000000000" pitchFamily="2" charset="2"/>
              <a:buChar char="ü"/>
            </a:pPr>
            <a:endParaRPr lang="en-GB" dirty="0"/>
          </a:p>
          <a:p>
            <a:pPr>
              <a:buFont typeface="Wingdings" panose="05000000000000000000" pitchFamily="2" charset="2"/>
              <a:buChar char="ü"/>
            </a:pPr>
            <a:r>
              <a:rPr lang="en-GB" dirty="0"/>
              <a:t>the influence of European business cultures worldwide, including Australasia and the Americas</a:t>
            </a:r>
          </a:p>
        </p:txBody>
      </p:sp>
    </p:spTree>
    <p:extLst>
      <p:ext uri="{BB962C8B-B14F-4D97-AF65-F5344CB8AC3E}">
        <p14:creationId xmlns:p14="http://schemas.microsoft.com/office/powerpoint/2010/main" val="14205856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866958" y="-397079"/>
            <a:ext cx="7886700" cy="2139553"/>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028758" y="2053744"/>
            <a:ext cx="7886700" cy="1125140"/>
          </a:xfrm>
        </p:spPr>
        <p:txBody>
          <a:bodyPr/>
          <a:lstStyle/>
          <a:p>
            <a:pPr marL="342900" indent="-342900">
              <a:buFont typeface="Arial" panose="020B0604020202020204" pitchFamily="34" charset="0"/>
              <a:buChar char="•"/>
            </a:pPr>
            <a:r>
              <a:rPr lang="en-GB" sz="2000" dirty="0">
                <a:solidFill>
                  <a:schemeClr val="tx1"/>
                </a:solidFill>
              </a:rPr>
              <a:t>To distinguish essential differences and similarities between four GLOBE Eastern culture clusters: - </a:t>
            </a:r>
          </a:p>
          <a:p>
            <a:pPr marL="342900" indent="-342900">
              <a:buFont typeface="Arial" panose="020B0604020202020204" pitchFamily="34" charset="0"/>
              <a:buChar char="•"/>
            </a:pPr>
            <a:r>
              <a:rPr lang="en-GB" sz="2000" dirty="0">
                <a:solidFill>
                  <a:schemeClr val="tx1"/>
                </a:solidFill>
              </a:rPr>
              <a:t>Confucian Asia </a:t>
            </a:r>
          </a:p>
          <a:p>
            <a:pPr marL="342900" indent="-342900">
              <a:buFont typeface="Arial" panose="020B0604020202020204" pitchFamily="34" charset="0"/>
              <a:buChar char="•"/>
            </a:pPr>
            <a:r>
              <a:rPr lang="en-GB" sz="2000" dirty="0">
                <a:solidFill>
                  <a:schemeClr val="tx1"/>
                </a:solidFill>
              </a:rPr>
              <a:t>Southern Asia </a:t>
            </a:r>
          </a:p>
          <a:p>
            <a:pPr marL="342900" indent="-342900">
              <a:buFont typeface="Arial" panose="020B0604020202020204" pitchFamily="34" charset="0"/>
              <a:buChar char="•"/>
            </a:pPr>
            <a:r>
              <a:rPr lang="en-GB" sz="2000" dirty="0">
                <a:solidFill>
                  <a:schemeClr val="tx1"/>
                </a:solidFill>
              </a:rPr>
              <a:t>Sub Saharan Africa </a:t>
            </a:r>
          </a:p>
          <a:p>
            <a:pPr marL="342900" indent="-342900">
              <a:buFont typeface="Arial" panose="020B0604020202020204" pitchFamily="34" charset="0"/>
              <a:buChar char="•"/>
            </a:pPr>
            <a:r>
              <a:rPr lang="en-GB" sz="2000" dirty="0">
                <a:solidFill>
                  <a:schemeClr val="tx1"/>
                </a:solidFill>
              </a:rPr>
              <a:t>the Middle East </a:t>
            </a:r>
          </a:p>
          <a:p>
            <a:endParaRPr lang="en-GB" sz="2000" dirty="0">
              <a:solidFill>
                <a:schemeClr val="tx1"/>
              </a:solidFill>
            </a:endParaRPr>
          </a:p>
        </p:txBody>
      </p:sp>
    </p:spTree>
    <p:extLst>
      <p:ext uri="{BB962C8B-B14F-4D97-AF65-F5344CB8AC3E}">
        <p14:creationId xmlns:p14="http://schemas.microsoft.com/office/powerpoint/2010/main" val="26097934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244C3A3E-FAA0-443C-BDDC-439EB31E6145}"/>
              </a:ext>
            </a:extLst>
          </p:cNvPr>
          <p:cNvPicPr>
            <a:picLocks noGrp="1" noChangeAspect="1"/>
          </p:cNvPicPr>
          <p:nvPr>
            <p:ph idx="1"/>
          </p:nvPr>
        </p:nvPicPr>
        <p:blipFill rotWithShape="1">
          <a:blip r:embed="rId2"/>
          <a:srcRect t="29730"/>
          <a:stretch/>
        </p:blipFill>
        <p:spPr>
          <a:xfrm>
            <a:off x="457200" y="457200"/>
            <a:ext cx="11277600" cy="5943600"/>
          </a:xfrm>
          <a:prstGeom prst="rect">
            <a:avLst/>
          </a:prstGeom>
          <a:noFill/>
        </p:spPr>
      </p:pic>
      <p:sp>
        <p:nvSpPr>
          <p:cNvPr id="5" name="TextBox 4">
            <a:extLst>
              <a:ext uri="{FF2B5EF4-FFF2-40B4-BE49-F238E27FC236}">
                <a16:creationId xmlns:a16="http://schemas.microsoft.com/office/drawing/2014/main" id="{0D0FDD88-4F75-4D7C-ADBD-8D509D71B2A2}"/>
              </a:ext>
            </a:extLst>
          </p:cNvPr>
          <p:cNvSpPr txBox="1"/>
          <p:nvPr/>
        </p:nvSpPr>
        <p:spPr>
          <a:xfrm>
            <a:off x="3959743" y="2133600"/>
            <a:ext cx="4271747" cy="1015663"/>
          </a:xfrm>
          <a:prstGeom prst="rect">
            <a:avLst/>
          </a:prstGeom>
          <a:noFill/>
        </p:spPr>
        <p:txBody>
          <a:bodyPr wrap="none" rtlCol="0">
            <a:spAutoFit/>
          </a:bodyPr>
          <a:lstStyle/>
          <a:p>
            <a:r>
              <a:rPr lang="en-GB" sz="6000" b="1" dirty="0"/>
              <a:t>QUESTIONS?</a:t>
            </a:r>
          </a:p>
        </p:txBody>
      </p:sp>
    </p:spTree>
    <p:extLst>
      <p:ext uri="{BB962C8B-B14F-4D97-AF65-F5344CB8AC3E}">
        <p14:creationId xmlns:p14="http://schemas.microsoft.com/office/powerpoint/2010/main" val="3019418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92843" y="2067906"/>
            <a:ext cx="4336357" cy="2291472"/>
          </a:xfrm>
        </p:spPr>
        <p:txBody>
          <a:bodyPr/>
          <a:lstStyle/>
          <a:p>
            <a:r>
              <a:rPr lang="en-GB" sz="1800" b="1" dirty="0"/>
              <a:t>I look forward to seeing you next week.</a:t>
            </a:r>
            <a:br>
              <a:rPr lang="en-GB" sz="1800" b="1" dirty="0"/>
            </a:br>
            <a:br>
              <a:rPr lang="en-GB" sz="1800" b="1" dirty="0"/>
            </a:br>
            <a:r>
              <a:rPr lang="en-GB" sz="1800" b="1" dirty="0"/>
              <a:t>If you have any questions in the meantime, please send an email from your </a:t>
            </a:r>
            <a:r>
              <a:rPr lang="en-GB" sz="1800" b="1" i="1" u="sng" dirty="0"/>
              <a:t>student account</a:t>
            </a:r>
            <a:br>
              <a:rPr lang="en-GB" sz="1800" b="1" i="1" u="sng" dirty="0"/>
            </a:br>
            <a:br>
              <a:rPr lang="en-GB" sz="1800" b="1" i="1" u="sng" dirty="0"/>
            </a:br>
            <a:r>
              <a:rPr lang="en-GB" sz="1800" b="1" i="1" u="sng" dirty="0"/>
              <a:t>l.bassler@uwtsd.ac.uk</a:t>
            </a:r>
            <a:endParaRPr lang="en-GB"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39058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2679</Words>
  <Application>Microsoft Office PowerPoint</Application>
  <PresentationFormat>Widescreen</PresentationFormat>
  <Paragraphs>227</Paragraphs>
  <Slides>27</Slides>
  <Notes>20</Notes>
  <HiddenSlides>0</HiddenSlides>
  <MMClips>0</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27</vt:i4>
      </vt:variant>
    </vt:vector>
  </HeadingPairs>
  <TitlesOfParts>
    <vt:vector size="42" baseType="lpstr">
      <vt:lpstr>comfortaaregular</vt:lpstr>
      <vt:lpstr>Google Sans</vt:lpstr>
      <vt:lpstr>Playfair Display Bold Italic</vt:lpstr>
      <vt:lpstr>Söhne</vt:lpstr>
      <vt:lpstr>arial</vt:lpstr>
      <vt:lpstr>arial</vt:lpstr>
      <vt:lpstr>Calibri</vt:lpstr>
      <vt:lpstr>Calibri Light</vt:lpstr>
      <vt:lpstr>Montserrat</vt:lpstr>
      <vt:lpstr>Wingdings</vt:lpstr>
      <vt:lpstr>Office Theme</vt:lpstr>
      <vt:lpstr>Sub Title 1</vt:lpstr>
      <vt:lpstr>1_Text Break Info Slide 2</vt:lpstr>
      <vt:lpstr>1_Title Slide 1</vt:lpstr>
      <vt:lpstr>1_Holding PAge</vt:lpstr>
      <vt:lpstr>PowerPoint Presentation</vt:lpstr>
      <vt:lpstr>PowerPoint Presentation</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Why is this important?</vt:lpstr>
      <vt:lpstr>Get a laptop!</vt:lpstr>
      <vt:lpstr>Cultural Quotes of the week</vt:lpstr>
      <vt:lpstr>The Globe Project and Cultural Clusters</vt:lpstr>
      <vt:lpstr>Clusters of Culture</vt:lpstr>
      <vt:lpstr>PowerPoint Presentation</vt:lpstr>
      <vt:lpstr>Cultural Clusters</vt:lpstr>
      <vt:lpstr>Business cultures in the Western world</vt:lpstr>
      <vt:lpstr>European cultures </vt:lpstr>
      <vt:lpstr>European culture clusters</vt:lpstr>
      <vt:lpstr>European culture clusters (Continued) </vt:lpstr>
      <vt:lpstr>European culture clusters (Continued)</vt:lpstr>
      <vt:lpstr>European culture clusters (Continued) </vt:lpstr>
      <vt:lpstr>Turkey</vt:lpstr>
      <vt:lpstr>Activity: Turkey &amp; the European Union (EU) </vt:lpstr>
      <vt:lpstr>American and Australian cultures</vt:lpstr>
      <vt:lpstr>Anglo-America </vt:lpstr>
      <vt:lpstr>Latin America</vt:lpstr>
      <vt:lpstr>Why do we need to know about The Globe Project and Clusters of Culture?</vt:lpstr>
      <vt:lpstr>Recap: Western Business Cultures</vt:lpstr>
      <vt:lpstr>Next Week!</vt:lpstr>
      <vt:lpstr>PowerPoint Presentation</vt:lpstr>
      <vt:lpstr>I look forward to seeing you next week.  If you have any questions in the meantime, please send an email from your student account  l.bassler@uwtsd.ac.uk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Rodrigo Fernandes Aguilera</dc:creator>
  <cp:lastModifiedBy>Lisa-Marie Bassler</cp:lastModifiedBy>
  <cp:revision>15</cp:revision>
  <dcterms:created xsi:type="dcterms:W3CDTF">2022-04-15T11:21:37Z</dcterms:created>
  <dcterms:modified xsi:type="dcterms:W3CDTF">2023-06-06T21:13:21Z</dcterms:modified>
</cp:coreProperties>
</file>