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1"/>
  </p:notesMasterIdLst>
  <p:sldIdLst>
    <p:sldId id="304" r:id="rId2"/>
    <p:sldId id="546" r:id="rId3"/>
    <p:sldId id="529" r:id="rId4"/>
    <p:sldId id="511" r:id="rId5"/>
    <p:sldId id="381" r:id="rId6"/>
    <p:sldId id="458" r:id="rId7"/>
    <p:sldId id="848" r:id="rId8"/>
    <p:sldId id="510" r:id="rId9"/>
    <p:sldId id="535" r:id="rId10"/>
    <p:sldId id="849" r:id="rId11"/>
    <p:sldId id="409" r:id="rId12"/>
    <p:sldId id="411" r:id="rId13"/>
    <p:sldId id="515" r:id="rId14"/>
    <p:sldId id="454" r:id="rId15"/>
    <p:sldId id="420" r:id="rId16"/>
    <p:sldId id="386" r:id="rId17"/>
    <p:sldId id="547" r:id="rId18"/>
    <p:sldId id="432" r:id="rId19"/>
    <p:sldId id="426" r:id="rId20"/>
    <p:sldId id="429" r:id="rId21"/>
    <p:sldId id="506" r:id="rId22"/>
    <p:sldId id="391" r:id="rId23"/>
    <p:sldId id="787" r:id="rId24"/>
    <p:sldId id="821" r:id="rId25"/>
    <p:sldId id="283" r:id="rId26"/>
    <p:sldId id="306" r:id="rId27"/>
    <p:sldId id="305" r:id="rId28"/>
    <p:sldId id="307" r:id="rId29"/>
    <p:sldId id="468" r:id="rId30"/>
    <p:sldId id="471" r:id="rId31"/>
    <p:sldId id="472" r:id="rId32"/>
    <p:sldId id="340" r:id="rId33"/>
    <p:sldId id="447" r:id="rId34"/>
    <p:sldId id="475" r:id="rId35"/>
    <p:sldId id="284" r:id="rId36"/>
    <p:sldId id="286" r:id="rId37"/>
    <p:sldId id="449" r:id="rId38"/>
    <p:sldId id="491" r:id="rId39"/>
    <p:sldId id="789" r:id="rId40"/>
    <p:sldId id="790" r:id="rId41"/>
    <p:sldId id="499" r:id="rId42"/>
    <p:sldId id="496" r:id="rId43"/>
    <p:sldId id="455" r:id="rId44"/>
    <p:sldId id="456" r:id="rId45"/>
    <p:sldId id="791" r:id="rId46"/>
    <p:sldId id="792" r:id="rId47"/>
    <p:sldId id="460" r:id="rId48"/>
    <p:sldId id="461" r:id="rId49"/>
    <p:sldId id="462" r:id="rId50"/>
    <p:sldId id="463" r:id="rId51"/>
    <p:sldId id="464" r:id="rId52"/>
    <p:sldId id="264" r:id="rId53"/>
    <p:sldId id="265" r:id="rId54"/>
    <p:sldId id="806" r:id="rId55"/>
    <p:sldId id="805" r:id="rId56"/>
    <p:sldId id="847" r:id="rId57"/>
    <p:sldId id="807" r:id="rId58"/>
    <p:sldId id="808" r:id="rId59"/>
    <p:sldId id="814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44" autoAdjust="0"/>
    <p:restoredTop sz="95050" autoAdjust="0"/>
  </p:normalViewPr>
  <p:slideViewPr>
    <p:cSldViewPr snapToGrid="0">
      <p:cViewPr varScale="1">
        <p:scale>
          <a:sx n="86" d="100"/>
          <a:sy n="86" d="100"/>
        </p:scale>
        <p:origin x="14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8766B7-B700-4666-AD23-C190CB418E05}" type="datetimeFigureOut">
              <a:rPr lang="en-GB" smtClean="0"/>
              <a:t>02/08/2023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34E38-5C84-4E2A-B31C-B42A5A9DBF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63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>
            <a:extLst>
              <a:ext uri="{FF2B5EF4-FFF2-40B4-BE49-F238E27FC236}">
                <a16:creationId xmlns:a16="http://schemas.microsoft.com/office/drawing/2014/main" id="{B8813A97-316D-DA49-800E-E2251AFCD24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>
            <a:extLst>
              <a:ext uri="{FF2B5EF4-FFF2-40B4-BE49-F238E27FC236}">
                <a16:creationId xmlns:a16="http://schemas.microsoft.com/office/drawing/2014/main" id="{A226C44C-7B9B-1D41-8E60-E3D0B7E10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61444" name="Slide Number Placeholder 3">
            <a:extLst>
              <a:ext uri="{FF2B5EF4-FFF2-40B4-BE49-F238E27FC236}">
                <a16:creationId xmlns:a16="http://schemas.microsoft.com/office/drawing/2014/main" id="{080B40F1-C767-FB4A-B6F6-888B0AAB39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CE0B1AA-77ED-CE4E-A146-6FCA7EFD5740}" type="slidenum">
              <a:rPr lang="en-US" altLang="en-US" sz="1200"/>
              <a:pPr/>
              <a:t>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614122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>
            <a:extLst>
              <a:ext uri="{FF2B5EF4-FFF2-40B4-BE49-F238E27FC236}">
                <a16:creationId xmlns:a16="http://schemas.microsoft.com/office/drawing/2014/main" id="{4B2A9D64-FBFF-774A-B3CA-A65CF438501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>
            <a:extLst>
              <a:ext uri="{FF2B5EF4-FFF2-40B4-BE49-F238E27FC236}">
                <a16:creationId xmlns:a16="http://schemas.microsoft.com/office/drawing/2014/main" id="{DBF2B24D-7D2A-E74B-AE59-8F1866E39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66564" name="Slide Number Placeholder 3">
            <a:extLst>
              <a:ext uri="{FF2B5EF4-FFF2-40B4-BE49-F238E27FC236}">
                <a16:creationId xmlns:a16="http://schemas.microsoft.com/office/drawing/2014/main" id="{AA89FB21-6084-6541-A830-AFBE289B7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38FAAA7-2582-6941-984D-B01F16A44F73}" type="slidenum">
              <a:rPr lang="en-US" altLang="en-US" sz="1200"/>
              <a:pPr/>
              <a:t>3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283873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>
            <a:extLst>
              <a:ext uri="{FF2B5EF4-FFF2-40B4-BE49-F238E27FC236}">
                <a16:creationId xmlns:a16="http://schemas.microsoft.com/office/drawing/2014/main" id="{78EB9CD5-D0E1-2740-9101-654679AC36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Notes Placeholder 2">
            <a:extLst>
              <a:ext uri="{FF2B5EF4-FFF2-40B4-BE49-F238E27FC236}">
                <a16:creationId xmlns:a16="http://schemas.microsoft.com/office/drawing/2014/main" id="{B1056528-D969-004B-9AB3-C6B08D8174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4756" name="Slide Number Placeholder 3">
            <a:extLst>
              <a:ext uri="{FF2B5EF4-FFF2-40B4-BE49-F238E27FC236}">
                <a16:creationId xmlns:a16="http://schemas.microsoft.com/office/drawing/2014/main" id="{4ACFA290-44BF-3647-BA5E-C4686A855D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2C20549-BE4C-CC47-9215-8C4BC3AC9BD8}" type="slidenum">
              <a:rPr lang="en-US" altLang="en-US" sz="1200">
                <a:solidFill>
                  <a:prstClr val="black"/>
                </a:solidFill>
              </a:rPr>
              <a:pPr/>
              <a:t>4</a:t>
            </a:fld>
            <a:endParaRPr lang="en-US" altLang="en-US" sz="1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295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248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034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088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469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>
            <a:extLst>
              <a:ext uri="{FF2B5EF4-FFF2-40B4-BE49-F238E27FC236}">
                <a16:creationId xmlns:a16="http://schemas.microsoft.com/office/drawing/2014/main" id="{8CD12333-C29B-8A40-AC81-A727DF1101D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>
            <a:extLst>
              <a:ext uri="{FF2B5EF4-FFF2-40B4-BE49-F238E27FC236}">
                <a16:creationId xmlns:a16="http://schemas.microsoft.com/office/drawing/2014/main" id="{D404EF34-43FC-9745-98CA-B57063FBF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1684" name="Slide Number Placeholder 3">
            <a:extLst>
              <a:ext uri="{FF2B5EF4-FFF2-40B4-BE49-F238E27FC236}">
                <a16:creationId xmlns:a16="http://schemas.microsoft.com/office/drawing/2014/main" id="{D6F5B735-22C6-C441-BCE1-7E720FA64E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53627A8-5D0E-F743-AF2A-6A73D09CB1FE}" type="slidenum">
              <a:rPr lang="en-US" altLang="en-US" sz="1200"/>
              <a:pPr/>
              <a:t>9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3294266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>
            <a:extLst>
              <a:ext uri="{FF2B5EF4-FFF2-40B4-BE49-F238E27FC236}">
                <a16:creationId xmlns:a16="http://schemas.microsoft.com/office/drawing/2014/main" id="{2B53DC22-1F22-7F4F-82D8-4451B40115B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Notes Placeholder 2">
            <a:extLst>
              <a:ext uri="{FF2B5EF4-FFF2-40B4-BE49-F238E27FC236}">
                <a16:creationId xmlns:a16="http://schemas.microsoft.com/office/drawing/2014/main" id="{A18B16A0-6109-6A47-AE1E-5C73BD3C71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75780" name="Slide Number Placeholder 3">
            <a:extLst>
              <a:ext uri="{FF2B5EF4-FFF2-40B4-BE49-F238E27FC236}">
                <a16:creationId xmlns:a16="http://schemas.microsoft.com/office/drawing/2014/main" id="{EE03808B-9CD5-E045-BA47-EFBB5BB96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A9BA55D-D358-4547-B06F-5D6E76AF2578}" type="slidenum">
              <a:rPr lang="en-US" altLang="en-US" sz="1200"/>
              <a:pPr/>
              <a:t>10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2506024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>
            <a:extLst>
              <a:ext uri="{FF2B5EF4-FFF2-40B4-BE49-F238E27FC236}">
                <a16:creationId xmlns:a16="http://schemas.microsoft.com/office/drawing/2014/main" id="{FE58070F-8799-3547-B5D8-4815E9E6B5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Notes Placeholder 2">
            <a:extLst>
              <a:ext uri="{FF2B5EF4-FFF2-40B4-BE49-F238E27FC236}">
                <a16:creationId xmlns:a16="http://schemas.microsoft.com/office/drawing/2014/main" id="{03847535-526B-4348-AD76-8A03D72CD8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7828" name="Slide Number Placeholder 3">
            <a:extLst>
              <a:ext uri="{FF2B5EF4-FFF2-40B4-BE49-F238E27FC236}">
                <a16:creationId xmlns:a16="http://schemas.microsoft.com/office/drawing/2014/main" id="{22EE2A46-0416-0A40-A832-C4B8C4AFF5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BDA494C-B894-114C-B04E-8F55B1F02207}" type="slidenum">
              <a:rPr lang="en-US" altLang="en-US" sz="1200"/>
              <a:pPr/>
              <a:t>11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244445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>
            <a:extLst>
              <a:ext uri="{FF2B5EF4-FFF2-40B4-BE49-F238E27FC236}">
                <a16:creationId xmlns:a16="http://schemas.microsoft.com/office/drawing/2014/main" id="{93922DBE-640B-894C-BE91-008BDFC165D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Notes Placeholder 2">
            <a:extLst>
              <a:ext uri="{FF2B5EF4-FFF2-40B4-BE49-F238E27FC236}">
                <a16:creationId xmlns:a16="http://schemas.microsoft.com/office/drawing/2014/main" id="{409E49F6-4D5B-204B-85C1-9A6FFB56C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78852" name="Slide Number Placeholder 3">
            <a:extLst>
              <a:ext uri="{FF2B5EF4-FFF2-40B4-BE49-F238E27FC236}">
                <a16:creationId xmlns:a16="http://schemas.microsoft.com/office/drawing/2014/main" id="{D9963BF2-7EC0-D84F-B92C-25619F46C6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00570B7-937D-D443-8956-0F93A56C42F5}" type="slidenum">
              <a:rPr lang="en-US" altLang="en-US" sz="1200"/>
              <a:pPr/>
              <a:t>12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6435720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24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03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>
            <a:extLst>
              <a:ext uri="{FF2B5EF4-FFF2-40B4-BE49-F238E27FC236}">
                <a16:creationId xmlns:a16="http://schemas.microsoft.com/office/drawing/2014/main" id="{7C7441B8-6AEC-0D43-8106-F07786349ED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>
            <a:extLst>
              <a:ext uri="{FF2B5EF4-FFF2-40B4-BE49-F238E27FC236}">
                <a16:creationId xmlns:a16="http://schemas.microsoft.com/office/drawing/2014/main" id="{AC6A43B1-8F77-154C-88E0-035B234B9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92164" name="Slide Number Placeholder 3">
            <a:extLst>
              <a:ext uri="{FF2B5EF4-FFF2-40B4-BE49-F238E27FC236}">
                <a16:creationId xmlns:a16="http://schemas.microsoft.com/office/drawing/2014/main" id="{E8C95738-2BCF-904F-BF6E-1BDFEA29A5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9AC5D0C-A335-364B-9008-8092C4240CC1}" type="slidenum">
              <a:rPr lang="en-US" altLang="en-US" sz="1200"/>
              <a:pPr/>
              <a:t>15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4385726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3319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7506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604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F8B86-CBE0-4DF7-A4B5-411C670A1B47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422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>
            <a:extLst>
              <a:ext uri="{FF2B5EF4-FFF2-40B4-BE49-F238E27FC236}">
                <a16:creationId xmlns:a16="http://schemas.microsoft.com/office/drawing/2014/main" id="{4CAC5043-DA8B-9847-983E-41D643B13E4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Notes Placeholder 2">
            <a:extLst>
              <a:ext uri="{FF2B5EF4-FFF2-40B4-BE49-F238E27FC236}">
                <a16:creationId xmlns:a16="http://schemas.microsoft.com/office/drawing/2014/main" id="{AA6AD681-7F84-AD4B-BD1A-103034B778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84996" name="Slide Number Placeholder 3">
            <a:extLst>
              <a:ext uri="{FF2B5EF4-FFF2-40B4-BE49-F238E27FC236}">
                <a16:creationId xmlns:a16="http://schemas.microsoft.com/office/drawing/2014/main" id="{24241C56-76D4-CE42-A3AE-9ACFA17CA6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31479F1-8F3E-BE4C-BADB-AEC6E104D018}" type="slidenum">
              <a:rPr lang="en-GB" altLang="en-US" sz="1200">
                <a:cs typeface="Arial" panose="020B0604020202020204" pitchFamily="34" charset="0"/>
              </a:rPr>
              <a:pPr/>
              <a:t>23</a:t>
            </a:fld>
            <a:endParaRPr lang="en-GB" altLang="en-US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077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153664-EC0C-42DC-9D63-46AEBC351CBC}" type="slidenum">
              <a:rPr lang="en-GB" altLang="en-US">
                <a:cs typeface="Arial" charset="0"/>
              </a:rPr>
              <a:pPr/>
              <a:t>24</a:t>
            </a:fld>
            <a:endParaRPr lang="en-GB" alt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7144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93C0D0-BEEC-4EB6-B94A-34B713E11B83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7800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0875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altLang="en-US" dirty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36826B-3692-48BF-952C-C1C9010C261D}" type="slidenum">
              <a:rPr lang="en-GB" altLang="en-US">
                <a:cs typeface="Arial" charset="0"/>
              </a:rPr>
              <a:pPr/>
              <a:t>29</a:t>
            </a:fld>
            <a:endParaRPr lang="en-GB" altLang="en-US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2797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8632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altLang="en-US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82734A-0C1F-456C-84D2-19D1A334B13D}" type="slidenum">
              <a:rPr lang="en-US" altLang="en-US"/>
              <a:pPr/>
              <a:t>31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15030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>
            <a:extLst>
              <a:ext uri="{FF2B5EF4-FFF2-40B4-BE49-F238E27FC236}">
                <a16:creationId xmlns:a16="http://schemas.microsoft.com/office/drawing/2014/main" id="{3D891437-3D42-6543-9799-D31BE724ADA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DD19D63-FDEB-2D40-B232-851E95356E99}" type="slidenum">
              <a:rPr lang="en-US" altLang="en-US" sz="1200"/>
              <a:pPr/>
              <a:t>32</a:t>
            </a:fld>
            <a:endParaRPr lang="en-US" altLang="en-US" sz="1200"/>
          </a:p>
        </p:txBody>
      </p:sp>
      <p:sp>
        <p:nvSpPr>
          <p:cNvPr id="112643" name="Rectangle 2">
            <a:extLst>
              <a:ext uri="{FF2B5EF4-FFF2-40B4-BE49-F238E27FC236}">
                <a16:creationId xmlns:a16="http://schemas.microsoft.com/office/drawing/2014/main" id="{733F3D4D-5DFE-C948-96A5-D28A2918F1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>
            <a:extLst>
              <a:ext uri="{FF2B5EF4-FFF2-40B4-BE49-F238E27FC236}">
                <a16:creationId xmlns:a16="http://schemas.microsoft.com/office/drawing/2014/main" id="{EFE5AF9A-DFBC-804A-A2EC-EE17669F41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9879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821777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1355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40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42775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41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2612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52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5595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54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008673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56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135387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57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29452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87C323-FAE3-4B9F-82FC-65D9344540D4}" type="slidenum">
              <a:rPr lang="en-GB" smtClean="0"/>
              <a:pPr>
                <a:defRPr/>
              </a:pPr>
              <a:t>59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269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615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43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75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924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928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34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487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181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7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30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379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4D9F0-04AB-9943-BD88-2F95519E01A9}" type="datetimeFigureOut">
              <a:rPr lang="en-US" smtClean="0"/>
              <a:t>8/2/2023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61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908720"/>
            <a:ext cx="7992888" cy="4824536"/>
          </a:xfrm>
        </p:spPr>
        <p:txBody>
          <a:bodyPr>
            <a:normAutofit/>
          </a:bodyPr>
          <a:lstStyle/>
          <a:p>
            <a:r>
              <a:rPr lang="en-GB" altLang="en-US" sz="2800" b="1" dirty="0"/>
              <a:t>Master of Business Administration</a:t>
            </a:r>
            <a:br>
              <a:rPr lang="en-GB" altLang="en-US" sz="2400" dirty="0"/>
            </a:br>
            <a:br>
              <a:rPr lang="en-GB" altLang="en-US" dirty="0"/>
            </a:br>
            <a:r>
              <a:rPr lang="en-GB" dirty="0"/>
              <a:t> </a:t>
            </a:r>
            <a: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Human Capital Management </a:t>
            </a:r>
            <a:br>
              <a:rPr lang="en-GB" sz="48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Recruitment and performance management</a:t>
            </a:r>
            <a:endParaRPr lang="en-GB" altLang="en-US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570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>
            <a:extLst>
              <a:ext uri="{FF2B5EF4-FFF2-40B4-BE49-F238E27FC236}">
                <a16:creationId xmlns:a16="http://schemas.microsoft.com/office/drawing/2014/main" id="{4DCE7495-8090-B84A-AACD-291BBA1DC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476540"/>
            <a:ext cx="8208912" cy="4474603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GB" altLang="en-US" sz="4000" b="1" dirty="0">
                <a:solidFill>
                  <a:srgbClr val="0070C0"/>
                </a:solidFill>
              </a:rPr>
              <a:t>What is recruitment?</a:t>
            </a:r>
          </a:p>
          <a:p>
            <a:pPr algn="just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en-US" sz="2400" dirty="0"/>
              <a:t>Recruitment 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en-US" altLang="en-US" sz="2400" dirty="0"/>
              <a:t>The process of attracting individuals in sufficient numbers with the right skills and at appropriate times to apply for open positions within the organization.</a:t>
            </a:r>
          </a:p>
          <a:p>
            <a:pPr lvl="1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altLang="en-US" sz="2400" dirty="0"/>
              <a:t>Actively soliciting applications from potential employees – separate activity from selection.</a:t>
            </a:r>
          </a:p>
          <a:p>
            <a:pPr>
              <a:buFontTx/>
              <a:buNone/>
            </a:pPr>
            <a:endParaRPr lang="en-GB" altLang="en-US" sz="1800" b="1" dirty="0"/>
          </a:p>
        </p:txBody>
      </p:sp>
      <p:pic>
        <p:nvPicPr>
          <p:cNvPr id="3" name="Picture 22" descr="BD10522_">
            <a:extLst>
              <a:ext uri="{FF2B5EF4-FFF2-40B4-BE49-F238E27FC236}">
                <a16:creationId xmlns:a16="http://schemas.microsoft.com/office/drawing/2014/main" id="{8EF5E84D-BFE9-524B-BBAF-120314ED0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539" y="4005064"/>
            <a:ext cx="1796654" cy="1836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2024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CDBF9B2A-E5B5-B748-854D-1A17DF7967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549275"/>
            <a:ext cx="7772400" cy="46116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  <a:latin typeface="+mj-lt"/>
              </a:rPr>
              <a:t>Recruitment adverts</a:t>
            </a:r>
          </a:p>
          <a:p>
            <a:pPr>
              <a:spcBef>
                <a:spcPct val="50000"/>
              </a:spcBef>
            </a:pPr>
            <a:r>
              <a:rPr lang="en-GB" altLang="en-US" sz="2800" dirty="0">
                <a:cs typeface="Arial" panose="020B0604020202020204" pitchFamily="34" charset="0"/>
              </a:rPr>
              <a:t>UK costs of more than £1 billion each year – includes: </a:t>
            </a:r>
          </a:p>
          <a:p>
            <a:pPr lvl="1">
              <a:spcBef>
                <a:spcPct val="50000"/>
              </a:spcBef>
            </a:pPr>
            <a:r>
              <a:rPr lang="en-GB" altLang="en-US" dirty="0">
                <a:cs typeface="Arial" panose="020B0604020202020204" pitchFamily="34" charset="0"/>
              </a:rPr>
              <a:t>Local newspapers </a:t>
            </a:r>
          </a:p>
          <a:p>
            <a:pPr lvl="1">
              <a:spcBef>
                <a:spcPct val="50000"/>
              </a:spcBef>
            </a:pPr>
            <a:r>
              <a:rPr lang="en-GB" altLang="en-US" dirty="0">
                <a:cs typeface="Arial" panose="020B0604020202020204" pitchFamily="34" charset="0"/>
              </a:rPr>
              <a:t>National newspapers </a:t>
            </a:r>
          </a:p>
          <a:p>
            <a:pPr lvl="1">
              <a:spcBef>
                <a:spcPct val="50000"/>
              </a:spcBef>
            </a:pPr>
            <a:r>
              <a:rPr lang="en-GB" altLang="en-US" dirty="0">
                <a:cs typeface="Arial" panose="020B0604020202020204" pitchFamily="34" charset="0"/>
              </a:rPr>
              <a:t>Trade and professional journals </a:t>
            </a:r>
          </a:p>
          <a:p>
            <a:endParaRPr lang="en-GB" altLang="en-US" sz="2400" dirty="0"/>
          </a:p>
          <a:p>
            <a:pPr>
              <a:buFontTx/>
              <a:buNone/>
            </a:pPr>
            <a:endParaRPr lang="en-GB" altLang="en-US" sz="2800" dirty="0">
              <a:latin typeface="Calibri" panose="020F0502020204030204" pitchFamily="34" charset="0"/>
            </a:endParaRPr>
          </a:p>
        </p:txBody>
      </p:sp>
      <p:sp>
        <p:nvSpPr>
          <p:cNvPr id="10243" name="TextBox 2">
            <a:extLst>
              <a:ext uri="{FF2B5EF4-FFF2-40B4-BE49-F238E27FC236}">
                <a16:creationId xmlns:a16="http://schemas.microsoft.com/office/drawing/2014/main" id="{AE43DB43-0553-9243-962D-D6C9BB7A3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8488" y="5732463"/>
            <a:ext cx="2663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1400"/>
              <a:t>(Taylor, 2014)</a:t>
            </a:r>
          </a:p>
        </p:txBody>
      </p:sp>
    </p:spTree>
    <p:extLst>
      <p:ext uri="{BB962C8B-B14F-4D97-AF65-F5344CB8AC3E}">
        <p14:creationId xmlns:p14="http://schemas.microsoft.com/office/powerpoint/2010/main" val="2311860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>
            <a:extLst>
              <a:ext uri="{FF2B5EF4-FFF2-40B4-BE49-F238E27FC236}">
                <a16:creationId xmlns:a16="http://schemas.microsoft.com/office/drawing/2014/main" id="{C7A42A6E-4907-2741-87D8-5FFF6B440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549275"/>
            <a:ext cx="7772400" cy="4611688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en-GB" altLang="en-US" sz="3600" b="1" dirty="0">
                <a:solidFill>
                  <a:srgbClr val="0070C0"/>
                </a:solidFill>
              </a:rPr>
              <a:t>Recruitment adverts</a:t>
            </a:r>
          </a:p>
          <a:p>
            <a:pPr marL="0" indent="0">
              <a:spcBef>
                <a:spcPct val="50000"/>
              </a:spcBef>
              <a:buFontTx/>
              <a:buNone/>
              <a:defRPr/>
            </a:pPr>
            <a:r>
              <a:rPr lang="en-GB" altLang="en-US" sz="2800" dirty="0">
                <a:cs typeface="Arial" panose="020B0604020202020204" pitchFamily="34" charset="0"/>
              </a:rPr>
              <a:t>Factors to consider: </a:t>
            </a:r>
          </a:p>
          <a:p>
            <a:pPr lvl="1">
              <a:spcBef>
                <a:spcPct val="50000"/>
              </a:spcBef>
              <a:defRPr/>
            </a:pPr>
            <a:r>
              <a:rPr lang="en-GB" altLang="en-US" dirty="0">
                <a:cs typeface="Arial" panose="020B0604020202020204" pitchFamily="34" charset="0"/>
              </a:rPr>
              <a:t>Style and wording </a:t>
            </a:r>
          </a:p>
          <a:p>
            <a:pPr lvl="1">
              <a:spcBef>
                <a:spcPct val="50000"/>
              </a:spcBef>
              <a:defRPr/>
            </a:pPr>
            <a:r>
              <a:rPr lang="en-GB" altLang="en-US" dirty="0">
                <a:cs typeface="Arial" panose="020B0604020202020204" pitchFamily="34" charset="0"/>
              </a:rPr>
              <a:t>Wide trawl or wide nets </a:t>
            </a:r>
          </a:p>
          <a:p>
            <a:pPr lvl="1">
              <a:spcBef>
                <a:spcPct val="50000"/>
              </a:spcBef>
              <a:defRPr/>
            </a:pPr>
            <a:r>
              <a:rPr lang="en-GB" altLang="en-US" dirty="0">
                <a:cs typeface="Arial" panose="020B0604020202020204" pitchFamily="34" charset="0"/>
              </a:rPr>
              <a:t>Precise or vague information </a:t>
            </a:r>
          </a:p>
          <a:p>
            <a:pPr lvl="1">
              <a:spcBef>
                <a:spcPct val="50000"/>
              </a:spcBef>
              <a:defRPr/>
            </a:pPr>
            <a:r>
              <a:rPr lang="en-GB" altLang="en-US" dirty="0">
                <a:cs typeface="Arial" panose="020B0604020202020204" pitchFamily="34" charset="0"/>
              </a:rPr>
              <a:t>Corporate image </a:t>
            </a:r>
          </a:p>
          <a:p>
            <a:pPr>
              <a:defRPr/>
            </a:pPr>
            <a:endParaRPr lang="en-GB" altLang="en-US" sz="2800" dirty="0"/>
          </a:p>
          <a:p>
            <a:pPr>
              <a:buFontTx/>
              <a:buNone/>
              <a:defRPr/>
            </a:pPr>
            <a:endParaRPr lang="en-GB" altLang="en-US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52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Recruitment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886003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there a vacancy?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If yes, should the job be done in the same way? Or is it a new position?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Design or update job description and person specification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Seek authorisation to recruit and choose selection methods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Advertise in appropriate media e.g. company website, newspaper, agencies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1211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Job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4680520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n-GB" sz="2800" dirty="0">
                <a:cs typeface="Arial" panose="020B0604020202020204" pitchFamily="34" charset="0"/>
              </a:rPr>
              <a:t>Concerned with systematically collecting information about an existing job, which activities are performed, what the expected outcomes of the tasks are, and what skills are needed.</a:t>
            </a:r>
          </a:p>
          <a:p>
            <a:pPr marL="0" indent="0" algn="just">
              <a:buNone/>
              <a:defRPr/>
            </a:pPr>
            <a:endParaRPr lang="en-GB" sz="2800" dirty="0"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5836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Job description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algn="just">
              <a:defRPr/>
            </a:pPr>
            <a:r>
              <a:rPr lang="en-GB" sz="2600" dirty="0">
                <a:cs typeface="Arial" panose="020B0604020202020204" pitchFamily="34" charset="0"/>
              </a:rPr>
              <a:t>Sets out basic details of the job: primary purpose, reporting relations, main activities or tasks carried out and any special requirements. Will usually include:</a:t>
            </a:r>
          </a:p>
          <a:p>
            <a:pPr lvl="1">
              <a:defRPr/>
            </a:pPr>
            <a:r>
              <a:rPr lang="en-GB" sz="2300" dirty="0">
                <a:cs typeface="Arial" panose="020B0604020202020204" pitchFamily="34" charset="0"/>
              </a:rPr>
              <a:t>Job title</a:t>
            </a:r>
          </a:p>
          <a:p>
            <a:pPr lvl="1">
              <a:defRPr/>
            </a:pPr>
            <a:r>
              <a:rPr lang="en-GB" sz="2300" dirty="0">
                <a:cs typeface="Arial" panose="020B0604020202020204" pitchFamily="34" charset="0"/>
              </a:rPr>
              <a:t>Grade/rate of pay</a:t>
            </a:r>
          </a:p>
          <a:p>
            <a:pPr lvl="1">
              <a:defRPr/>
            </a:pPr>
            <a:r>
              <a:rPr lang="en-GB" sz="2300" dirty="0">
                <a:cs typeface="Arial" panose="020B0604020202020204" pitchFamily="34" charset="0"/>
              </a:rPr>
              <a:t>Main location</a:t>
            </a:r>
          </a:p>
          <a:p>
            <a:pPr lvl="1">
              <a:defRPr/>
            </a:pPr>
            <a:r>
              <a:rPr lang="en-US" sz="2300" dirty="0"/>
              <a:t>Responsible to</a:t>
            </a:r>
          </a:p>
          <a:p>
            <a:pPr lvl="1">
              <a:defRPr/>
            </a:pPr>
            <a:r>
              <a:rPr lang="en-US" sz="2300" dirty="0"/>
              <a:t>Responsible for</a:t>
            </a:r>
          </a:p>
          <a:p>
            <a:pPr lvl="1">
              <a:defRPr/>
            </a:pPr>
            <a:r>
              <a:rPr lang="en-US" sz="2300" dirty="0"/>
              <a:t>Main purpose of the job</a:t>
            </a:r>
          </a:p>
          <a:p>
            <a:pPr lvl="1">
              <a:defRPr/>
            </a:pPr>
            <a:r>
              <a:rPr lang="en-US" sz="2300" dirty="0"/>
              <a:t>Responsibilities/duties</a:t>
            </a:r>
          </a:p>
          <a:p>
            <a:pPr lvl="1">
              <a:defRPr/>
            </a:pPr>
            <a:r>
              <a:rPr lang="en-US" sz="2300" dirty="0"/>
              <a:t>Working conditions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93792" y="3429000"/>
            <a:ext cx="34290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206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Person specification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4608512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States necessary and desirable criteria for selection. Will usually include details of:</a:t>
            </a:r>
          </a:p>
          <a:p>
            <a:pPr marL="0" indent="0">
              <a:buNone/>
              <a:defRPr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Skills, aptitude, knowledge and experience</a:t>
            </a: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Qualifications – only those necessary to do the job – unless candidates are recruited on the basis of future potential</a:t>
            </a: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Personal qualities relevant to the job, such as ability to work as part of a team.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774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>
            <a:extLst>
              <a:ext uri="{FF2B5EF4-FFF2-40B4-BE49-F238E27FC236}">
                <a16:creationId xmlns:a16="http://schemas.microsoft.com/office/drawing/2014/main" id="{926280C6-3120-2947-9217-A0B7B25FC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548680"/>
            <a:ext cx="7848872" cy="5040560"/>
          </a:xfrm>
        </p:spPr>
        <p:txBody>
          <a:bodyPr>
            <a:normAutofit fontScale="32500" lnSpcReduction="20000"/>
          </a:bodyPr>
          <a:lstStyle/>
          <a:p>
            <a:pPr algn="ctr">
              <a:buFontTx/>
              <a:buNone/>
            </a:pPr>
            <a:r>
              <a:rPr lang="en-GB" altLang="en-US" sz="12300" b="1" dirty="0">
                <a:solidFill>
                  <a:srgbClr val="0070C0"/>
                </a:solidFill>
              </a:rPr>
              <a:t>Internal recruitment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en-US" sz="8600" dirty="0"/>
              <a:t>Job Posting: The process of announcing job openings to employees – job information should be made available to all employees.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en-US" sz="8600" dirty="0"/>
              <a:t>Employee Referrals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altLang="en-US" sz="8600" dirty="0"/>
              <a:t>Promotions from within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altLang="en-US" sz="8600" dirty="0"/>
              <a:t>Lateral transfers</a:t>
            </a:r>
          </a:p>
          <a:p>
            <a:pPr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altLang="en-US" sz="8600" dirty="0"/>
              <a:t>Rehiring former employees</a:t>
            </a:r>
          </a:p>
          <a:p>
            <a:pPr>
              <a:buFontTx/>
              <a:buNone/>
            </a:pPr>
            <a:endParaRPr lang="en-GB" altLang="en-US" sz="1725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80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0B90EF05-AEE7-7145-B657-989C7C9F8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549275"/>
            <a:ext cx="7772400" cy="46116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</a:rPr>
              <a:t>External recruitment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 dirty="0">
                <a:cs typeface="Arial" panose="020B0604020202020204" pitchFamily="34" charset="0"/>
              </a:rPr>
              <a:t>Internet</a:t>
            </a:r>
          </a:p>
          <a:p>
            <a:pPr>
              <a:spcBef>
                <a:spcPct val="50000"/>
              </a:spcBef>
            </a:pPr>
            <a:r>
              <a:rPr lang="en-GB" altLang="en-US" sz="2800" dirty="0">
                <a:cs typeface="Arial" panose="020B0604020202020204" pitchFamily="34" charset="0"/>
              </a:rPr>
              <a:t>Several options are available: </a:t>
            </a:r>
          </a:p>
          <a:p>
            <a:pPr lvl="1">
              <a:spcBef>
                <a:spcPct val="50000"/>
              </a:spcBef>
            </a:pPr>
            <a:r>
              <a:rPr lang="en-GB" altLang="en-US" dirty="0">
                <a:cs typeface="Arial" panose="020B0604020202020204" pitchFamily="34" charset="0"/>
              </a:rPr>
              <a:t>Employer websites </a:t>
            </a:r>
          </a:p>
          <a:p>
            <a:pPr lvl="1">
              <a:spcBef>
                <a:spcPct val="50000"/>
              </a:spcBef>
            </a:pPr>
            <a:r>
              <a:rPr lang="en-GB" altLang="en-US" dirty="0">
                <a:cs typeface="Arial" panose="020B0604020202020204" pitchFamily="34" charset="0"/>
              </a:rPr>
              <a:t>Job sites linked to newspapers and journals </a:t>
            </a:r>
          </a:p>
          <a:p>
            <a:pPr lvl="1">
              <a:spcBef>
                <a:spcPct val="50000"/>
              </a:spcBef>
            </a:pPr>
            <a:r>
              <a:rPr lang="en-GB" altLang="en-US" dirty="0">
                <a:cs typeface="Arial" panose="020B0604020202020204" pitchFamily="34" charset="0"/>
              </a:rPr>
              <a:t>Job sites operated by employment agencies</a:t>
            </a:r>
          </a:p>
          <a:p>
            <a:pPr lvl="1">
              <a:spcBef>
                <a:spcPct val="50000"/>
              </a:spcBef>
            </a:pPr>
            <a:r>
              <a:rPr lang="en-GB" altLang="en-US" dirty="0">
                <a:cs typeface="Arial" panose="020B0604020202020204" pitchFamily="34" charset="0"/>
              </a:rPr>
              <a:t>Social media</a:t>
            </a:r>
          </a:p>
          <a:p>
            <a:endParaRPr lang="en-GB" altLang="en-US" dirty="0">
              <a:latin typeface="Calibri" panose="020F0502020204030204" pitchFamily="34" charset="0"/>
            </a:endParaRPr>
          </a:p>
          <a:p>
            <a:pPr>
              <a:buFontTx/>
              <a:buNone/>
            </a:pPr>
            <a:endParaRPr lang="en-GB" altLang="en-US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492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>
            <a:extLst>
              <a:ext uri="{FF2B5EF4-FFF2-40B4-BE49-F238E27FC236}">
                <a16:creationId xmlns:a16="http://schemas.microsoft.com/office/drawing/2014/main" id="{D26BF026-DBBF-6A4F-9E9A-D814F97F5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549275"/>
            <a:ext cx="7772400" cy="4611688"/>
          </a:xfrm>
        </p:spPr>
        <p:txBody>
          <a:bodyPr>
            <a:normAutofit lnSpcReduction="10000"/>
          </a:bodyPr>
          <a:lstStyle/>
          <a:p>
            <a:pPr algn="ctr">
              <a:buFontTx/>
              <a:buNone/>
            </a:pPr>
            <a:r>
              <a:rPr lang="en-GB" altLang="en-US" sz="3900" b="1" dirty="0">
                <a:solidFill>
                  <a:srgbClr val="0070C0"/>
                </a:solidFill>
                <a:latin typeface="+mj-lt"/>
              </a:rPr>
              <a:t>External recruitment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400" dirty="0">
                <a:cs typeface="Arial" panose="020B0604020202020204" pitchFamily="34" charset="0"/>
              </a:rPr>
              <a:t>External agencies</a:t>
            </a:r>
          </a:p>
          <a:p>
            <a:pPr lvl="1"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Government and voluntary agents - Services are often free of charge, but the quality of candidates can be questionable </a:t>
            </a:r>
          </a:p>
          <a:p>
            <a:pPr lvl="1"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Advertising and recruitment consultants - More expensive, but can help employers attract the most suitable candidates </a:t>
            </a:r>
          </a:p>
          <a:p>
            <a:pPr lvl="1"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Temporary employment agencies </a:t>
            </a:r>
          </a:p>
          <a:p>
            <a:pPr lvl="1"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Head-hunters and permanent employment agents</a:t>
            </a:r>
          </a:p>
          <a:p>
            <a:endParaRPr lang="en-GB" altLang="en-US" sz="2200" dirty="0">
              <a:latin typeface="Calibri" panose="020F0502020204030204" pitchFamily="34" charset="0"/>
            </a:endParaRPr>
          </a:p>
          <a:p>
            <a:pPr>
              <a:buFontTx/>
              <a:buNone/>
            </a:pPr>
            <a:endParaRPr lang="en-GB" altLang="en-US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5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C791C24E-8EC9-FA4F-B808-F63F9F64B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549275"/>
            <a:ext cx="7772400" cy="46116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  <a:latin typeface="+mj-lt"/>
              </a:rPr>
              <a:t>Education liaison</a:t>
            </a:r>
          </a:p>
          <a:p>
            <a:pPr>
              <a:spcBef>
                <a:spcPct val="50000"/>
              </a:spcBef>
            </a:pPr>
            <a:r>
              <a:rPr lang="en-GB" altLang="en-US" sz="2400" dirty="0"/>
              <a:t>More than 400,000 students graduate each year from UK universities. </a:t>
            </a:r>
          </a:p>
          <a:p>
            <a:pPr>
              <a:spcBef>
                <a:spcPct val="50000"/>
              </a:spcBef>
            </a:pPr>
            <a:r>
              <a:rPr lang="en-GB" altLang="en-US" sz="2400" dirty="0"/>
              <a:t>The majority have the ability to make a real difference to an organization’s future performance.</a:t>
            </a:r>
          </a:p>
          <a:p>
            <a:pPr>
              <a:spcBef>
                <a:spcPct val="50000"/>
              </a:spcBef>
            </a:pPr>
            <a:r>
              <a:rPr lang="en-GB" altLang="en-US" sz="2400" dirty="0"/>
              <a:t>Graduate recruiters generally search for the same types of people and use the same recruitment and selection tools to identify them.</a:t>
            </a:r>
          </a:p>
          <a:p>
            <a:endParaRPr lang="en-GB" altLang="en-US" sz="2800" dirty="0">
              <a:latin typeface="Calibri" panose="020F0502020204030204" pitchFamily="34" charset="0"/>
            </a:endParaRPr>
          </a:p>
          <a:p>
            <a:pPr>
              <a:buFontTx/>
              <a:buNone/>
            </a:pPr>
            <a:endParaRPr lang="en-GB" altLang="en-US" sz="2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893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3"/>
            <a:ext cx="8229600" cy="1102029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Concept of ‘Fit’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328592"/>
          </a:xfrm>
        </p:spPr>
        <p:txBody>
          <a:bodyPr>
            <a:normAutofit/>
          </a:bodyPr>
          <a:lstStyle/>
          <a:p>
            <a:pPr algn="just"/>
            <a:r>
              <a:rPr lang="en-GB" sz="2800" b="1" dirty="0"/>
              <a:t>Recruitment &amp; selection decisions can seek to create: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/>
              <a:t>Supplementary fit</a:t>
            </a:r>
            <a:r>
              <a:rPr lang="en-GB" sz="2800" dirty="0"/>
              <a:t>: when an individual possesses characteristics that are similar to others in the organisation, and embellishes the fit.</a:t>
            </a:r>
          </a:p>
          <a:p>
            <a:pPr marL="514350" indent="-514350" algn="just">
              <a:buFont typeface="+mj-lt"/>
              <a:buAutoNum type="arabicPeriod"/>
            </a:pPr>
            <a:endParaRPr lang="en-GB" sz="2800" dirty="0"/>
          </a:p>
          <a:p>
            <a:pPr marL="514350" indent="-514350" algn="just">
              <a:buFont typeface="+mj-lt"/>
              <a:buAutoNum type="arabicPeriod"/>
            </a:pPr>
            <a:r>
              <a:rPr lang="en-GB" sz="2800" b="1" dirty="0"/>
              <a:t>Complementary fit: </a:t>
            </a:r>
            <a:r>
              <a:rPr lang="en-GB" sz="2800" dirty="0"/>
              <a:t>when a person’s characteristics add what is lacking in an organisation</a:t>
            </a:r>
          </a:p>
        </p:txBody>
      </p:sp>
    </p:spTree>
    <p:extLst>
      <p:ext uri="{BB962C8B-B14F-4D97-AF65-F5344CB8AC3E}">
        <p14:creationId xmlns:p14="http://schemas.microsoft.com/office/powerpoint/2010/main" val="21324427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What criteria should recruitment and selection be based 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GB" dirty="0">
                <a:cs typeface="Arial" pitchFamily="34" charset="0"/>
              </a:rPr>
              <a:t>CIPD says selection processes should be based </a:t>
            </a:r>
            <a:r>
              <a:rPr lang="en-GB" u="sng" dirty="0">
                <a:cs typeface="Arial" pitchFamily="34" charset="0"/>
              </a:rPr>
              <a:t>only</a:t>
            </a:r>
            <a:r>
              <a:rPr lang="en-GB" dirty="0">
                <a:cs typeface="Arial" pitchFamily="34" charset="0"/>
              </a:rPr>
              <a:t> on:</a:t>
            </a:r>
          </a:p>
          <a:p>
            <a:pPr marL="0" indent="0">
              <a:buNone/>
              <a:defRPr/>
            </a:pPr>
            <a:endParaRPr lang="en-GB" sz="1400" dirty="0">
              <a:cs typeface="Arial" pitchFamily="34" charset="0"/>
            </a:endParaRPr>
          </a:p>
          <a:p>
            <a:pPr lvl="1">
              <a:buFont typeface="Wingdings" pitchFamily="2" charset="2"/>
              <a:buChar char="§"/>
              <a:defRPr/>
            </a:pPr>
            <a:r>
              <a:rPr lang="en-GB" dirty="0">
                <a:cs typeface="Arial" pitchFamily="34" charset="0"/>
              </a:rPr>
              <a:t>Experience</a:t>
            </a:r>
          </a:p>
          <a:p>
            <a:pPr lvl="1">
              <a:buFont typeface="Wingdings" pitchFamily="2" charset="2"/>
              <a:buChar char="§"/>
              <a:defRPr/>
            </a:pPr>
            <a:r>
              <a:rPr lang="en-GB" dirty="0">
                <a:cs typeface="Arial" pitchFamily="34" charset="0"/>
              </a:rPr>
              <a:t>Qualification</a:t>
            </a:r>
          </a:p>
          <a:p>
            <a:pPr lvl="1">
              <a:buFont typeface="Wingdings" pitchFamily="2" charset="2"/>
              <a:buChar char="§"/>
              <a:defRPr/>
            </a:pPr>
            <a:r>
              <a:rPr lang="en-GB" dirty="0">
                <a:cs typeface="Arial" pitchFamily="34" charset="0"/>
              </a:rPr>
              <a:t>Ability to do the job</a:t>
            </a:r>
          </a:p>
          <a:p>
            <a:pPr lvl="1">
              <a:buFont typeface="Wingdings" pitchFamily="2" charset="2"/>
              <a:buChar char="§"/>
              <a:defRPr/>
            </a:pPr>
            <a:r>
              <a:rPr lang="en-GB" dirty="0">
                <a:cs typeface="Arial" pitchFamily="34" charset="0"/>
              </a:rPr>
              <a:t>Ability to make valuable contributions to the 	organisation’s effectiveness.</a:t>
            </a:r>
          </a:p>
          <a:p>
            <a:pPr lvl="1">
              <a:buFont typeface="Wingdings" pitchFamily="2" charset="2"/>
              <a:buChar char="§"/>
              <a:defRPr/>
            </a:pPr>
            <a:r>
              <a:rPr lang="en-GB" dirty="0">
                <a:cs typeface="Arial" pitchFamily="34" charset="0"/>
              </a:rPr>
              <a:t>Potential for development.</a:t>
            </a:r>
          </a:p>
          <a:p>
            <a:pPr>
              <a:buNone/>
              <a:defRPr/>
            </a:pPr>
            <a:r>
              <a:rPr lang="en-GB" dirty="0">
                <a:cs typeface="Arial" pitchFamily="34" charset="0"/>
              </a:rPr>
              <a:t>Compare with your experiences?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195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>
            <a:extLst>
              <a:ext uri="{FF2B5EF4-FFF2-40B4-BE49-F238E27FC236}">
                <a16:creationId xmlns:a16="http://schemas.microsoft.com/office/drawing/2014/main" id="{60736C0E-8A15-8244-9333-4EB7093BB2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549275"/>
            <a:ext cx="8207375" cy="4611688"/>
          </a:xfrm>
        </p:spPr>
        <p:txBody>
          <a:bodyPr/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en-GB" altLang="en-US" b="1" dirty="0">
                <a:solidFill>
                  <a:srgbClr val="0070C0"/>
                </a:solidFill>
              </a:rPr>
              <a:t>Factors influencing the choice of selection methods</a:t>
            </a:r>
          </a:p>
          <a:p>
            <a:pPr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Available budget</a:t>
            </a:r>
          </a:p>
          <a:p>
            <a:pPr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Time-scale for appointment</a:t>
            </a:r>
          </a:p>
          <a:p>
            <a:pPr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The accuracy required</a:t>
            </a:r>
          </a:p>
          <a:p>
            <a:pPr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The type, specialism and level of post to be filled</a:t>
            </a:r>
          </a:p>
          <a:p>
            <a:pPr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Previous custom and practice</a:t>
            </a:r>
          </a:p>
          <a:p>
            <a:pPr>
              <a:spcBef>
                <a:spcPct val="50000"/>
              </a:spcBef>
            </a:pPr>
            <a:r>
              <a:rPr lang="en-GB" altLang="en-US" sz="2400" dirty="0">
                <a:cs typeface="Arial" panose="020B0604020202020204" pitchFamily="34" charset="0"/>
              </a:rPr>
              <a:t>The abilities of the staff involved in the process</a:t>
            </a:r>
          </a:p>
          <a:p>
            <a:endParaRPr lang="en-GB" altLang="en-US" sz="1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631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sz="3400" b="1" dirty="0">
                <a:solidFill>
                  <a:srgbClr val="0070C0"/>
                </a:solidFill>
              </a:rPr>
              <a:t>Evaluating recruitment and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320481"/>
          </a:xfrm>
        </p:spPr>
        <p:txBody>
          <a:bodyPr/>
          <a:lstStyle/>
          <a:p>
            <a:pPr algn="just"/>
            <a:r>
              <a:rPr lang="en-GB" sz="3000" dirty="0"/>
              <a:t>Success – getting the right person, at the right time and at the right cost.</a:t>
            </a:r>
          </a:p>
          <a:p>
            <a:pPr algn="just"/>
            <a:endParaRPr lang="en-GB" sz="3000" dirty="0"/>
          </a:p>
          <a:p>
            <a:pPr algn="just"/>
            <a:r>
              <a:rPr lang="en-GB" sz="3000" dirty="0"/>
              <a:t>How – cost per applicant, total applicants, time taken to fill the role, number of qualified applicants.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0625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sz="2800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Performance Management – Performance Appraisals</a:t>
            </a:r>
          </a:p>
          <a:p>
            <a:pPr>
              <a:buNone/>
            </a:pPr>
            <a:endParaRPr lang="en-GB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9552" y="3140968"/>
            <a:ext cx="4572000" cy="124649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1100" dirty="0"/>
          </a:p>
          <a:p>
            <a:endParaRPr lang="en-GB" dirty="0"/>
          </a:p>
          <a:p>
            <a:endParaRPr lang="en-GB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What is ‘performance’?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1"/>
            <a:ext cx="8229600" cy="4648200"/>
          </a:xfrm>
        </p:spPr>
        <p:txBody>
          <a:bodyPr>
            <a:normAutofit/>
          </a:bodyPr>
          <a:lstStyle/>
          <a:p>
            <a:pPr algn="just"/>
            <a:r>
              <a:rPr lang="en-GB" sz="2800" dirty="0"/>
              <a:t>Boxall and Purcell</a:t>
            </a:r>
          </a:p>
          <a:p>
            <a:pPr lvl="1" algn="just"/>
            <a:r>
              <a:rPr lang="en-GB" altLang="en-US" dirty="0"/>
              <a:t>Performance is a function of ability, motivation and opportunity, as shown in the formula: </a:t>
            </a:r>
          </a:p>
          <a:p>
            <a:pPr lvl="1" algn="just"/>
            <a:r>
              <a:rPr lang="en-GB" altLang="en-US" i="1" dirty="0"/>
              <a:t>Performance = ƒ(Ability x Motivation x Opportunity to Participate). </a:t>
            </a:r>
          </a:p>
          <a:p>
            <a:pPr algn="just">
              <a:buNone/>
            </a:pPr>
            <a:endParaRPr lang="en-GB" sz="2800" dirty="0"/>
          </a:p>
          <a:p>
            <a:pPr algn="just">
              <a:buNone/>
            </a:pPr>
            <a:r>
              <a:rPr lang="en-GB" sz="2800" dirty="0"/>
              <a:t>In other words P = a mixture of an individual’s knowledge, skills and actions combined with the available organisational resources and support.</a:t>
            </a:r>
          </a:p>
          <a:p>
            <a:pPr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06023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15888"/>
            <a:ext cx="8713787" cy="67421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6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25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ts val="250"/>
              </a:spcBef>
              <a:buClr>
                <a:schemeClr val="accent1"/>
              </a:buClr>
              <a:buSzPct val="100000"/>
              <a:buFont typeface="Verdana" panose="020B0604030504040204" pitchFamily="34" charset="0"/>
              <a:buChar char="◦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ts val="250"/>
              </a:spcBef>
              <a:buClr>
                <a:srgbClr val="ED3742"/>
              </a:buClr>
              <a:buSzPct val="100000"/>
              <a:buFont typeface="Wingdings 2" panose="05020102010507070707" pitchFamily="18" charset="2"/>
              <a:buChar char=""/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ts val="225"/>
              </a:spcBef>
              <a:buClr>
                <a:srgbClr val="ED3742"/>
              </a:buClr>
              <a:buSzPct val="112000"/>
              <a:buFont typeface="Verdana" panose="020B0604030504040204" pitchFamily="34" charset="0"/>
              <a:buChar char="◦"/>
              <a:defRPr sz="19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ts val="250"/>
              </a:spcBef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2678062-BE3F-42DF-A601-EE4756BAD4A2}" type="slidenum">
              <a:rPr lang="en-US" altLang="en-US" sz="1000"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0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175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43808" y="332656"/>
            <a:ext cx="3312368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Goals and objective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Corporate level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Divisional level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Team level</a:t>
            </a:r>
          </a:p>
        </p:txBody>
      </p:sp>
      <p:sp>
        <p:nvSpPr>
          <p:cNvPr id="5" name="Curved Down Arrow 4"/>
          <p:cNvSpPr/>
          <p:nvPr/>
        </p:nvSpPr>
        <p:spPr>
          <a:xfrm rot="19401592">
            <a:off x="1272110" y="2179665"/>
            <a:ext cx="1728192" cy="372717"/>
          </a:xfrm>
          <a:prstGeom prst="curved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3848" y="1916832"/>
            <a:ext cx="2736304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Agreement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Individual and team performance criteria agreed with line management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72200" y="3429000"/>
            <a:ext cx="208823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Agreed Action Plan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 self development plans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19872" y="4725144"/>
            <a:ext cx="230425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Feedback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Coaching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3928" y="3573016"/>
            <a:ext cx="1296144" cy="6771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Performance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7544" y="3140968"/>
            <a:ext cx="2232248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Review Feed back Report (appraisal)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Comparison between expected and actual performance</a:t>
            </a:r>
          </a:p>
        </p:txBody>
      </p:sp>
      <p:sp>
        <p:nvSpPr>
          <p:cNvPr id="11" name="Curved Down Arrow 10"/>
          <p:cNvSpPr/>
          <p:nvPr/>
        </p:nvSpPr>
        <p:spPr>
          <a:xfrm rot="2417725">
            <a:off x="6209736" y="2313569"/>
            <a:ext cx="1728192" cy="372717"/>
          </a:xfrm>
          <a:prstGeom prst="curved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Curved Down Arrow 11"/>
          <p:cNvSpPr/>
          <p:nvPr/>
        </p:nvSpPr>
        <p:spPr>
          <a:xfrm rot="12416832">
            <a:off x="1322272" y="5024483"/>
            <a:ext cx="1728192" cy="372717"/>
          </a:xfrm>
          <a:prstGeom prst="curved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Curved Down Arrow 12"/>
          <p:cNvSpPr/>
          <p:nvPr/>
        </p:nvSpPr>
        <p:spPr>
          <a:xfrm rot="8629509">
            <a:off x="6027584" y="4911220"/>
            <a:ext cx="1728192" cy="372717"/>
          </a:xfrm>
          <a:prstGeom prst="curved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Down Arrow 14"/>
          <p:cNvSpPr/>
          <p:nvPr/>
        </p:nvSpPr>
        <p:spPr>
          <a:xfrm>
            <a:off x="4355976" y="1484784"/>
            <a:ext cx="288032" cy="432048"/>
          </a:xfrm>
          <a:prstGeom prst="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Up-Down Arrow 15"/>
          <p:cNvSpPr/>
          <p:nvPr/>
        </p:nvSpPr>
        <p:spPr>
          <a:xfrm>
            <a:off x="4427984" y="3068960"/>
            <a:ext cx="216024" cy="432048"/>
          </a:xfrm>
          <a:prstGeom prst="up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Up-Down Arrow 19"/>
          <p:cNvSpPr/>
          <p:nvPr/>
        </p:nvSpPr>
        <p:spPr>
          <a:xfrm>
            <a:off x="4427984" y="4293096"/>
            <a:ext cx="216024" cy="360040"/>
          </a:xfrm>
          <a:prstGeom prst="up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Left-Right Arrow 20"/>
          <p:cNvSpPr/>
          <p:nvPr/>
        </p:nvSpPr>
        <p:spPr>
          <a:xfrm>
            <a:off x="5508104" y="3789040"/>
            <a:ext cx="432048" cy="216024"/>
          </a:xfrm>
          <a:prstGeom prst="leftRight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Left-Right Arrow 21"/>
          <p:cNvSpPr/>
          <p:nvPr/>
        </p:nvSpPr>
        <p:spPr>
          <a:xfrm>
            <a:off x="3059832" y="3789040"/>
            <a:ext cx="432048" cy="216024"/>
          </a:xfrm>
          <a:prstGeom prst="leftRight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1520" y="188640"/>
            <a:ext cx="2232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Performance management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cycle</a:t>
            </a:r>
          </a:p>
        </p:txBody>
      </p:sp>
    </p:spTree>
    <p:extLst>
      <p:ext uri="{BB962C8B-B14F-4D97-AF65-F5344CB8AC3E}">
        <p14:creationId xmlns:p14="http://schemas.microsoft.com/office/powerpoint/2010/main" val="1678738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0542"/>
            <a:ext cx="8229600" cy="639762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Reasons for Performance Management?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2611"/>
            <a:ext cx="8229600" cy="4542613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80000"/>
              </a:lnSpc>
              <a:defRPr/>
            </a:pPr>
            <a:r>
              <a:rPr lang="en-US" sz="3000" dirty="0"/>
              <a:t>Improve motivation and morale</a:t>
            </a:r>
          </a:p>
          <a:p>
            <a:pPr algn="just">
              <a:lnSpc>
                <a:spcPct val="80000"/>
              </a:lnSpc>
              <a:defRPr/>
            </a:pPr>
            <a:r>
              <a:rPr lang="en-GB" sz="3000" dirty="0"/>
              <a:t>Clarify performance expectations, communicate goals</a:t>
            </a:r>
          </a:p>
          <a:p>
            <a:pPr algn="just">
              <a:lnSpc>
                <a:spcPct val="80000"/>
              </a:lnSpc>
              <a:defRPr/>
            </a:pPr>
            <a:r>
              <a:rPr lang="en-US" sz="3000" dirty="0"/>
              <a:t>Control behaviours, set norms and values</a:t>
            </a:r>
          </a:p>
          <a:p>
            <a:pPr algn="just">
              <a:lnSpc>
                <a:spcPct val="80000"/>
              </a:lnSpc>
              <a:defRPr/>
            </a:pPr>
            <a:r>
              <a:rPr lang="en-US" sz="3000" dirty="0"/>
              <a:t>Improve communication </a:t>
            </a:r>
          </a:p>
          <a:p>
            <a:pPr algn="just">
              <a:lnSpc>
                <a:spcPct val="80000"/>
              </a:lnSpc>
              <a:defRPr/>
            </a:pPr>
            <a:r>
              <a:rPr lang="en-US" sz="3000" dirty="0"/>
              <a:t>Encourage employee growth and development </a:t>
            </a:r>
          </a:p>
          <a:p>
            <a:pPr algn="just">
              <a:lnSpc>
                <a:spcPct val="80000"/>
              </a:lnSpc>
              <a:defRPr/>
            </a:pPr>
            <a:r>
              <a:rPr lang="en-GB" sz="3000" dirty="0"/>
              <a:t>Identify training/development needs</a:t>
            </a:r>
          </a:p>
          <a:p>
            <a:pPr algn="just">
              <a:lnSpc>
                <a:spcPct val="80000"/>
              </a:lnSpc>
              <a:defRPr/>
            </a:pPr>
            <a:r>
              <a:rPr lang="en-US" sz="3000" dirty="0"/>
              <a:t>Provide a systematic basis for (reward-focused) decisions on pay, promotion, </a:t>
            </a:r>
            <a:r>
              <a:rPr lang="en-GB" sz="3000" dirty="0"/>
              <a:t>discipline, </a:t>
            </a:r>
            <a:r>
              <a:rPr lang="en-US" sz="3000" dirty="0"/>
              <a:t>transfer, termination</a:t>
            </a:r>
          </a:p>
          <a:p>
            <a:pPr algn="just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758640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What is appraised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24959"/>
            <a:ext cx="8568952" cy="5040560"/>
          </a:xfrm>
        </p:spPr>
        <p:txBody>
          <a:bodyPr/>
          <a:lstStyle/>
          <a:p>
            <a:pPr algn="just">
              <a:defRPr/>
            </a:pPr>
            <a:r>
              <a:rPr lang="en-US" sz="2800" dirty="0">
                <a:solidFill>
                  <a:srgbClr val="0070C0"/>
                </a:solidFill>
              </a:rPr>
              <a:t>Appraising the person</a:t>
            </a:r>
            <a:r>
              <a:rPr lang="en-US" sz="2800" b="1" dirty="0">
                <a:solidFill>
                  <a:srgbClr val="0070C0"/>
                </a:solidFill>
              </a:rPr>
              <a:t>:  </a:t>
            </a:r>
            <a:r>
              <a:rPr lang="en-US" sz="2800" i="1" dirty="0"/>
              <a:t>Assessment of traits or attributes such as loyalty, stability, decisiveness...;</a:t>
            </a:r>
          </a:p>
          <a:p>
            <a:pPr algn="just">
              <a:defRPr/>
            </a:pPr>
            <a:r>
              <a:rPr lang="en-US" sz="2800" dirty="0">
                <a:solidFill>
                  <a:srgbClr val="0070C0"/>
                </a:solidFill>
              </a:rPr>
              <a:t>Appraising </a:t>
            </a:r>
            <a:r>
              <a:rPr lang="en-US" sz="2800" dirty="0" err="1">
                <a:solidFill>
                  <a:srgbClr val="0070C0"/>
                </a:solidFill>
              </a:rPr>
              <a:t>behaviour</a:t>
            </a:r>
            <a:r>
              <a:rPr lang="en-US" sz="2800" dirty="0">
                <a:solidFill>
                  <a:srgbClr val="0070C0"/>
                </a:solidFill>
              </a:rPr>
              <a:t>: </a:t>
            </a:r>
            <a:r>
              <a:rPr lang="en-US" sz="2800" i="1" dirty="0"/>
              <a:t>measuring application of competences associated with effective performance; rating key job-related </a:t>
            </a:r>
            <a:r>
              <a:rPr lang="en-US" sz="2800" i="1" dirty="0" err="1"/>
              <a:t>behaviours</a:t>
            </a:r>
            <a:r>
              <a:rPr lang="en-US" sz="2800" i="1" dirty="0"/>
              <a:t>;</a:t>
            </a:r>
            <a:r>
              <a:rPr lang="en-US" sz="2800" dirty="0"/>
              <a:t>  </a:t>
            </a:r>
          </a:p>
          <a:p>
            <a:pPr algn="just">
              <a:defRPr/>
            </a:pPr>
            <a:r>
              <a:rPr lang="en-US" sz="2800" dirty="0">
                <a:solidFill>
                  <a:srgbClr val="0070C0"/>
                </a:solidFill>
              </a:rPr>
              <a:t>Evaluating performance against set objectives: </a:t>
            </a:r>
            <a:r>
              <a:rPr lang="en-US" sz="2800" dirty="0"/>
              <a:t>not always easy.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09454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3">
            <a:extLst>
              <a:ext uri="{FF2B5EF4-FFF2-40B4-BE49-F238E27FC236}">
                <a16:creationId xmlns:a16="http://schemas.microsoft.com/office/drawing/2014/main" id="{B4D645DB-FE09-414D-8A19-0900EA942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268760"/>
            <a:ext cx="7772400" cy="4114800"/>
          </a:xfrm>
        </p:spPr>
        <p:txBody>
          <a:bodyPr/>
          <a:lstStyle/>
          <a:p>
            <a:pPr algn="just"/>
            <a:r>
              <a:rPr lang="en-US" altLang="en-US" sz="2400" dirty="0">
                <a:ea typeface="ＭＳ Ｐゴシック" panose="020B0600070205080204" pitchFamily="34" charset="-128"/>
              </a:rPr>
              <a:t>IRS Survey with 139 organisations (300,000 staff) </a:t>
            </a:r>
          </a:p>
          <a:p>
            <a:pPr lvl="1" algn="just"/>
            <a:r>
              <a:rPr lang="en-GB" altLang="en-US" sz="2400" dirty="0">
                <a:ea typeface="ＭＳ Ｐゴシック" panose="020B0600070205080204" pitchFamily="34" charset="-128"/>
              </a:rPr>
              <a:t>Four-fifths had experienced underperformance to some extent while one in 10 had experienced it to a considerable extent</a:t>
            </a:r>
          </a:p>
          <a:p>
            <a:pPr lvl="1" algn="just"/>
            <a:r>
              <a:rPr lang="en-GB" altLang="en-US" sz="2400" dirty="0">
                <a:ea typeface="ＭＳ Ｐゴシック" panose="020B0600070205080204" pitchFamily="34" charset="-128"/>
              </a:rPr>
              <a:t>Only 8 percent of respondents felt that their efforts to deal with poor performance had been successful </a:t>
            </a:r>
          </a:p>
          <a:p>
            <a:pPr lvl="1" algn="just"/>
            <a:r>
              <a:rPr lang="en-GB" altLang="en-US" sz="2400" dirty="0">
                <a:ea typeface="ＭＳ Ｐゴシック" panose="020B0600070205080204" pitchFamily="34" charset="-128"/>
              </a:rPr>
              <a:t>Two-thirds of them did not consider that managers at their organization were capable of managing it</a:t>
            </a: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  <p:sp>
        <p:nvSpPr>
          <p:cNvPr id="38915" name="Title 4">
            <a:extLst>
              <a:ext uri="{FF2B5EF4-FFF2-40B4-BE49-F238E27FC236}">
                <a16:creationId xmlns:a16="http://schemas.microsoft.com/office/drawing/2014/main" id="{B28D9472-1389-2348-928D-D9BAE12A9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Managing Poor Performance</a:t>
            </a:r>
          </a:p>
        </p:txBody>
      </p:sp>
      <p:sp>
        <p:nvSpPr>
          <p:cNvPr id="38916" name="TextBox 1">
            <a:extLst>
              <a:ext uri="{FF2B5EF4-FFF2-40B4-BE49-F238E27FC236}">
                <a16:creationId xmlns:a16="http://schemas.microsoft.com/office/drawing/2014/main" id="{6A8C1745-924E-0345-9587-773216C66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9775" y="6308725"/>
            <a:ext cx="27368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500"/>
              <a:t>(Armstrong, 2009)</a:t>
            </a:r>
          </a:p>
        </p:txBody>
      </p:sp>
    </p:spTree>
    <p:extLst>
      <p:ext uri="{BB962C8B-B14F-4D97-AF65-F5344CB8AC3E}">
        <p14:creationId xmlns:p14="http://schemas.microsoft.com/office/powerpoint/2010/main" val="2287109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1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4525962"/>
          </a:xfrm>
        </p:spPr>
        <p:txBody>
          <a:bodyPr/>
          <a:lstStyle/>
          <a:p>
            <a:pPr algn="just" eaLnBrk="1" hangingPunct="1"/>
            <a:r>
              <a:rPr lang="en-US" altLang="en-US" sz="2600" dirty="0"/>
              <a:t>Employees are positively inclined towards PM systems that tie in with pay rise, promotion, training and development, or other incentives.</a:t>
            </a:r>
          </a:p>
          <a:p>
            <a:pPr algn="just" eaLnBrk="1" hangingPunct="1"/>
            <a:r>
              <a:rPr lang="en-US" altLang="en-US" sz="2600" dirty="0"/>
              <a:t>The element of justice is however important in the performance management process.</a:t>
            </a:r>
          </a:p>
          <a:p>
            <a:pPr algn="just" eaLnBrk="1" hangingPunct="1"/>
            <a:r>
              <a:rPr lang="en-US" altLang="en-US" sz="2600" dirty="0"/>
              <a:t>It is essential that the process is perceived as fair if it is to bring about employee commitment.</a:t>
            </a:r>
          </a:p>
        </p:txBody>
      </p:sp>
      <p:sp>
        <p:nvSpPr>
          <p:cNvPr id="32771" name="Title 2"/>
          <p:cNvSpPr>
            <a:spLocks noGrp="1"/>
          </p:cNvSpPr>
          <p:nvPr>
            <p:ph type="title"/>
          </p:nvPr>
        </p:nvSpPr>
        <p:spPr>
          <a:xfrm>
            <a:off x="684213" y="404813"/>
            <a:ext cx="77724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b="1" dirty="0">
                <a:solidFill>
                  <a:srgbClr val="0070C0"/>
                </a:solidFill>
              </a:rPr>
              <a:t>Ethical Principles</a:t>
            </a:r>
          </a:p>
        </p:txBody>
      </p:sp>
    </p:spTree>
    <p:extLst>
      <p:ext uri="{BB962C8B-B14F-4D97-AF65-F5344CB8AC3E}">
        <p14:creationId xmlns:p14="http://schemas.microsoft.com/office/powerpoint/2010/main" val="41716862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  <a:cs typeface="Arial" panose="020B0604020202020204" pitchFamily="34" charset="0"/>
              </a:rPr>
              <a:t>Traditional Systems  - Annual Appraisal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32058"/>
            <a:ext cx="7886700" cy="4185174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buNone/>
            </a:pPr>
            <a:r>
              <a:rPr lang="en-GB" sz="3800" dirty="0"/>
              <a:t>Interviews held with employees to carry out a review of their performance. Three stages:</a:t>
            </a:r>
          </a:p>
          <a:p>
            <a:pPr lvl="1" algn="just"/>
            <a:r>
              <a:rPr lang="en-GB" sz="3800" dirty="0"/>
              <a:t>Around 2 weeks prior, the employee may be given a self assessment form, which provides a measured way of assessing the key points of the job. These will have been established through a process of job analysis.  The employee is asked to consider in an objective way and assess their own performance.</a:t>
            </a:r>
          </a:p>
          <a:p>
            <a:pPr marL="342900" lvl="1" indent="0" algn="just">
              <a:buNone/>
            </a:pPr>
            <a:endParaRPr lang="en-GB" sz="3800" dirty="0"/>
          </a:p>
          <a:p>
            <a:pPr lvl="1" algn="just"/>
            <a:r>
              <a:rPr lang="en-GB" sz="3800" dirty="0"/>
              <a:t>Manager also has a form which is completed in advance of meeting. It is important that the manager assesses the employee in the light of valid and verifiable information.</a:t>
            </a:r>
          </a:p>
          <a:p>
            <a:pPr lvl="1" algn="just"/>
            <a:endParaRPr lang="en-GB" sz="3800" dirty="0"/>
          </a:p>
          <a:p>
            <a:pPr lvl="1" algn="just"/>
            <a:r>
              <a:rPr lang="en-GB" sz="3800" dirty="0"/>
              <a:t>The two then meet to reach an agreement over the degree to which the employee has met the required standards.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urved Right Arrow 3"/>
          <p:cNvSpPr/>
          <p:nvPr/>
        </p:nvSpPr>
        <p:spPr>
          <a:xfrm>
            <a:off x="457200" y="2563768"/>
            <a:ext cx="396025" cy="10045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tx1"/>
              </a:solidFill>
            </a:endParaRPr>
          </a:p>
        </p:txBody>
      </p:sp>
      <p:sp>
        <p:nvSpPr>
          <p:cNvPr id="5" name="Curved Right Arrow 4"/>
          <p:cNvSpPr/>
          <p:nvPr/>
        </p:nvSpPr>
        <p:spPr>
          <a:xfrm>
            <a:off x="519994" y="3936692"/>
            <a:ext cx="464444" cy="93693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3078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105" name="Rectangle 113" descr="E:\MULTIMEDIA\D_JUICEDROPS\D_JUICEDROPS_042.JPG">
            <a:extLst>
              <a:ext uri="{FF2B5EF4-FFF2-40B4-BE49-F238E27FC236}">
                <a16:creationId xmlns:a16="http://schemas.microsoft.com/office/drawing/2014/main" id="{38E29498-9154-C541-9B9A-82302AF74B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>
                <a:solidFill>
                  <a:srgbClr val="0070C0"/>
                </a:solidFill>
              </a:rPr>
              <a:t>Critical Incident</a:t>
            </a:r>
            <a:r>
              <a:rPr lang="en-US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Technique</a:t>
            </a:r>
            <a:endParaRPr lang="en-US" altLang="en-US" sz="3600" b="1" dirty="0">
              <a:solidFill>
                <a:srgbClr val="0070C0"/>
              </a:solidFill>
            </a:endParaRPr>
          </a:p>
        </p:txBody>
      </p:sp>
      <p:sp>
        <p:nvSpPr>
          <p:cNvPr id="85106" name="Rectangle 114">
            <a:extLst>
              <a:ext uri="{FF2B5EF4-FFF2-40B4-BE49-F238E27FC236}">
                <a16:creationId xmlns:a16="http://schemas.microsoft.com/office/drawing/2014/main" id="{7C22C418-AC93-074F-ACFF-941898A20D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3568" y="1196752"/>
            <a:ext cx="7632848" cy="4562195"/>
          </a:xfrm>
        </p:spPr>
        <p:txBody>
          <a:bodyPr>
            <a:normAutofit/>
          </a:bodyPr>
          <a:lstStyle/>
          <a:p>
            <a:pPr algn="just"/>
            <a:r>
              <a:rPr lang="en-US" altLang="en-US" sz="2800" dirty="0"/>
              <a:t>Unusual events that denote superior or inferior employee performance in some part of the job.</a:t>
            </a:r>
          </a:p>
        </p:txBody>
      </p:sp>
      <p:pic>
        <p:nvPicPr>
          <p:cNvPr id="85107" name="Picture 115" descr="D:\TFBIG\WMF\PEOPLE\PEOP1229.WMF">
            <a:extLst>
              <a:ext uri="{FF2B5EF4-FFF2-40B4-BE49-F238E27FC236}">
                <a16:creationId xmlns:a16="http://schemas.microsoft.com/office/drawing/2014/main" id="{06A37156-0DFD-EE41-BE69-F7BB9BE44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112" y="2698340"/>
            <a:ext cx="1622051" cy="3060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33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85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8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106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81" name="Rectangle 1137" descr="E:\MULTIMEDIA\D_JUICEDROPS\D_JUICEDROPS_042.JPG">
            <a:extLst>
              <a:ext uri="{FF2B5EF4-FFF2-40B4-BE49-F238E27FC236}">
                <a16:creationId xmlns:a16="http://schemas.microsoft.com/office/drawing/2014/main" id="{73270881-7A12-BC48-9995-649CE4A110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  <a:cs typeface="Arial" panose="020B0604020202020204" pitchFamily="34" charset="0"/>
              </a:rPr>
              <a:t>Essay Evaluation</a:t>
            </a:r>
            <a:endParaRPr lang="en-US" altLang="en-US" sz="3600" dirty="0">
              <a:solidFill>
                <a:srgbClr val="0070C0"/>
              </a:solidFill>
            </a:endParaRPr>
          </a:p>
        </p:txBody>
      </p:sp>
      <p:sp>
        <p:nvSpPr>
          <p:cNvPr id="84082" name="Rectangle 1138">
            <a:extLst>
              <a:ext uri="{FF2B5EF4-FFF2-40B4-BE49-F238E27FC236}">
                <a16:creationId xmlns:a16="http://schemas.microsoft.com/office/drawing/2014/main" id="{5C576806-6189-6045-B6C4-18E07C8E20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48988" y="1264164"/>
            <a:ext cx="7704856" cy="4562195"/>
          </a:xfrm>
        </p:spPr>
        <p:txBody>
          <a:bodyPr/>
          <a:lstStyle/>
          <a:p>
            <a:pPr algn="just"/>
            <a:r>
              <a:rPr lang="en-US" altLang="en-US" sz="2800" dirty="0"/>
              <a:t>An approach to performance appraisal that requires the rater to compose a statement describing employee behavior</a:t>
            </a:r>
            <a:r>
              <a:rPr lang="en-US" altLang="en-US" dirty="0"/>
              <a:t>.</a:t>
            </a:r>
          </a:p>
        </p:txBody>
      </p:sp>
      <p:pic>
        <p:nvPicPr>
          <p:cNvPr id="84083" name="Picture 1139" descr="D:\TFBIG\WMF\PEOPLE\PEOP0773.WMF">
            <a:extLst>
              <a:ext uri="{FF2B5EF4-FFF2-40B4-BE49-F238E27FC236}">
                <a16:creationId xmlns:a16="http://schemas.microsoft.com/office/drawing/2014/main" id="{6759C2CB-9759-1746-9F99-A0006C751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078" y="3178826"/>
            <a:ext cx="4043922" cy="263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751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8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082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29" name="Rectangle 113" descr="E:\MULTIMEDIA\D_JUICEDROPS\D_JUICEDROPS_042.JPG">
            <a:extLst>
              <a:ext uri="{FF2B5EF4-FFF2-40B4-BE49-F238E27FC236}">
                <a16:creationId xmlns:a16="http://schemas.microsoft.com/office/drawing/2014/main" id="{5074B8C6-415C-DF48-A87C-701EAE04B5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rgbClr val="0070C0"/>
                </a:solidFill>
              </a:rPr>
              <a:t>Management By Objective (MBO)</a:t>
            </a:r>
          </a:p>
        </p:txBody>
      </p:sp>
      <p:sp>
        <p:nvSpPr>
          <p:cNvPr id="86130" name="Rectangle 114">
            <a:extLst>
              <a:ext uri="{FF2B5EF4-FFF2-40B4-BE49-F238E27FC236}">
                <a16:creationId xmlns:a16="http://schemas.microsoft.com/office/drawing/2014/main" id="{6E96BC31-881C-0845-A478-22CB7BF80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1238" y="1223542"/>
            <a:ext cx="8297395" cy="4562195"/>
          </a:xfrm>
        </p:spPr>
        <p:txBody>
          <a:bodyPr>
            <a:normAutofit/>
          </a:bodyPr>
          <a:lstStyle/>
          <a:p>
            <a:pPr algn="just"/>
            <a:r>
              <a:rPr lang="en-US" altLang="en-US" sz="2800" dirty="0"/>
              <a:t>Rating performance on the basis of employee achievement of goals set by mutual agreement of employee and manager.</a:t>
            </a:r>
          </a:p>
        </p:txBody>
      </p:sp>
      <p:pic>
        <p:nvPicPr>
          <p:cNvPr id="86131" name="Picture 115" descr="D:\TFBIG\WMF\PEOPLE\PEOP0946.WMF">
            <a:extLst>
              <a:ext uri="{FF2B5EF4-FFF2-40B4-BE49-F238E27FC236}">
                <a16:creationId xmlns:a16="http://schemas.microsoft.com/office/drawing/2014/main" id="{A079BD67-5E63-E946-BBFB-5C8634885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078" y="3148152"/>
            <a:ext cx="4043922" cy="263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4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6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6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6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6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6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130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Content Placeholder 1"/>
          <p:cNvSpPr>
            <a:spLocks noGrp="1"/>
          </p:cNvSpPr>
          <p:nvPr>
            <p:ph idx="1"/>
          </p:nvPr>
        </p:nvSpPr>
        <p:spPr>
          <a:xfrm>
            <a:off x="179512" y="1052736"/>
            <a:ext cx="8964488" cy="4525963"/>
          </a:xfrm>
        </p:spPr>
        <p:txBody>
          <a:bodyPr>
            <a:noAutofit/>
          </a:bodyPr>
          <a:lstStyle/>
          <a:p>
            <a:r>
              <a:rPr lang="en-GB" altLang="en-US" sz="2400" dirty="0"/>
              <a:t>Validity &amp; Reliability </a:t>
            </a:r>
          </a:p>
          <a:p>
            <a:pPr lvl="1"/>
            <a:r>
              <a:rPr lang="en-GB" altLang="en-US" sz="2400" dirty="0"/>
              <a:t>Halo: the appraiser notes desirable traits and allows these to spread to all other attributes.</a:t>
            </a:r>
          </a:p>
          <a:p>
            <a:pPr lvl="1"/>
            <a:r>
              <a:rPr lang="en-GB" altLang="en-US" sz="2400" dirty="0"/>
              <a:t>Horn: reverse and results in lower assessment than might otherwise be expected.</a:t>
            </a:r>
          </a:p>
          <a:p>
            <a:pPr lvl="1"/>
            <a:r>
              <a:rPr lang="en-GB" altLang="en-US" sz="2400" dirty="0"/>
              <a:t>Subjectivity: the closeness of the relationship between appraiser and appraise.</a:t>
            </a:r>
          </a:p>
          <a:p>
            <a:pPr lvl="1"/>
            <a:r>
              <a:rPr lang="en-GB" altLang="en-US" sz="2400" dirty="0"/>
              <a:t>Recency: only events that happened recently are remembered and measured.</a:t>
            </a:r>
          </a:p>
        </p:txBody>
      </p:sp>
      <p:sp>
        <p:nvSpPr>
          <p:cNvPr id="59395" name="Title 2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3600" b="1" dirty="0">
                <a:solidFill>
                  <a:srgbClr val="0070C0"/>
                </a:solidFill>
              </a:rPr>
              <a:t>Problems with Performance Appraisals	</a:t>
            </a:r>
          </a:p>
        </p:txBody>
      </p:sp>
    </p:spTree>
    <p:extLst>
      <p:ext uri="{BB962C8B-B14F-4D97-AF65-F5344CB8AC3E}">
        <p14:creationId xmlns:p14="http://schemas.microsoft.com/office/powerpoint/2010/main" val="15498505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GB" sz="3400" b="1" dirty="0">
                <a:solidFill>
                  <a:srgbClr val="0070C0"/>
                </a:solidFill>
              </a:rPr>
              <a:t>Current trends in performance appraisal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64137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sz="2600" dirty="0"/>
              <a:t>More and more leading companies (Adobe, Microsoft, Deloitte, Accenture, General Electric, etc) are abandoning traditional performance appraisals:</a:t>
            </a:r>
          </a:p>
          <a:p>
            <a:pPr>
              <a:buFontTx/>
              <a:buChar char="-"/>
            </a:pPr>
            <a:r>
              <a:rPr lang="en-GB" sz="2600" dirty="0"/>
              <a:t>Ratings and rankings</a:t>
            </a:r>
          </a:p>
          <a:p>
            <a:pPr>
              <a:buFontTx/>
              <a:buChar char="-"/>
            </a:pPr>
            <a:r>
              <a:rPr lang="en-GB" sz="2600" dirty="0"/>
              <a:t>Annual objectives</a:t>
            </a:r>
          </a:p>
          <a:p>
            <a:pPr>
              <a:buFontTx/>
              <a:buChar char="-"/>
            </a:pPr>
            <a:r>
              <a:rPr lang="en-GB" sz="2600" dirty="0"/>
              <a:t>Links to pay</a:t>
            </a:r>
          </a:p>
          <a:p>
            <a:pPr>
              <a:buNone/>
            </a:pPr>
            <a:endParaRPr lang="en-GB" sz="2600" dirty="0"/>
          </a:p>
          <a:p>
            <a:pPr>
              <a:buNone/>
            </a:pPr>
            <a:r>
              <a:rPr lang="en-GB" sz="2600" dirty="0"/>
              <a:t>In favour of:</a:t>
            </a:r>
          </a:p>
          <a:p>
            <a:pPr>
              <a:buFontTx/>
              <a:buChar char="-"/>
            </a:pPr>
            <a:r>
              <a:rPr lang="en-GB" sz="2600" dirty="0"/>
              <a:t>Weekly check-ins with line manager</a:t>
            </a:r>
          </a:p>
          <a:p>
            <a:pPr>
              <a:buFontTx/>
              <a:buChar char="-"/>
            </a:pPr>
            <a:r>
              <a:rPr lang="en-GB" sz="2600" dirty="0"/>
              <a:t>Coaching and mentoring</a:t>
            </a:r>
          </a:p>
          <a:p>
            <a:pPr>
              <a:buFontTx/>
              <a:buChar char="-"/>
            </a:pPr>
            <a:r>
              <a:rPr lang="en-GB" sz="2600" dirty="0"/>
              <a:t>Focus on development instead of reward</a:t>
            </a:r>
          </a:p>
          <a:p>
            <a:pPr>
              <a:buFontTx/>
              <a:buChar char="-"/>
            </a:pPr>
            <a:r>
              <a:rPr lang="en-GB" sz="2600" dirty="0" err="1"/>
              <a:t>Feedforward</a:t>
            </a:r>
            <a:r>
              <a:rPr lang="en-GB" sz="2600" dirty="0"/>
              <a:t> instead of feedback</a:t>
            </a:r>
          </a:p>
          <a:p>
            <a:pPr>
              <a:buFontTx/>
              <a:buChar char="-"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7750167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itle 1"/>
          <p:cNvSpPr>
            <a:spLocks noGrp="1"/>
          </p:cNvSpPr>
          <p:nvPr>
            <p:ph type="title"/>
          </p:nvPr>
        </p:nvSpPr>
        <p:spPr>
          <a:xfrm>
            <a:off x="685800" y="115888"/>
            <a:ext cx="7772400" cy="720725"/>
          </a:xfrm>
        </p:spPr>
        <p:txBody>
          <a:bodyPr/>
          <a:lstStyle/>
          <a:p>
            <a:r>
              <a:rPr lang="en-GB" altLang="en-US" sz="3200" b="1" dirty="0">
                <a:solidFill>
                  <a:srgbClr val="0070C0"/>
                </a:solidFill>
              </a:rPr>
              <a:t>References/Further Reading </a:t>
            </a:r>
          </a:p>
        </p:txBody>
      </p:sp>
      <p:sp>
        <p:nvSpPr>
          <p:cNvPr id="116739" name="Content Placeholder 2"/>
          <p:cNvSpPr>
            <a:spLocks noGrp="1"/>
          </p:cNvSpPr>
          <p:nvPr>
            <p:ph idx="1"/>
          </p:nvPr>
        </p:nvSpPr>
        <p:spPr>
          <a:xfrm>
            <a:off x="685800" y="858217"/>
            <a:ext cx="7772400" cy="5043487"/>
          </a:xfrm>
        </p:spPr>
        <p:txBody>
          <a:bodyPr/>
          <a:lstStyle/>
          <a:p>
            <a:pPr algn="just"/>
            <a:r>
              <a:rPr lang="en-GB" altLang="en-US" sz="1200" dirty="0"/>
              <a:t>ACAS (2010) </a:t>
            </a:r>
            <a:r>
              <a:rPr lang="en-GB" altLang="en-US" sz="1200" i="1" dirty="0"/>
              <a:t>How to Manage Performance. </a:t>
            </a:r>
            <a:r>
              <a:rPr lang="en-GB" altLang="en-US" sz="1200" dirty="0"/>
              <a:t>Advisory Booklet. London: ACAS</a:t>
            </a:r>
          </a:p>
          <a:p>
            <a:pPr algn="just"/>
            <a:r>
              <a:rPr lang="en-GB" altLang="en-US" sz="1200" dirty="0"/>
              <a:t>Armstrong, M. (2009) </a:t>
            </a:r>
            <a:r>
              <a:rPr lang="en-GB" altLang="en-US" sz="1200" i="1" dirty="0"/>
              <a:t>Armstrong’s handbook of performance management: an evidence-based guide to delivering high performance.</a:t>
            </a:r>
            <a:r>
              <a:rPr lang="en-GB" altLang="en-US" sz="1200" dirty="0"/>
              <a:t> 4th ed. London: </a:t>
            </a:r>
            <a:r>
              <a:rPr lang="en-GB" altLang="en-US" sz="1200" dirty="0" err="1"/>
              <a:t>Kogan</a:t>
            </a:r>
            <a:r>
              <a:rPr lang="en-GB" altLang="en-US" sz="1200" dirty="0"/>
              <a:t> Page.</a:t>
            </a:r>
          </a:p>
          <a:p>
            <a:pPr algn="just"/>
            <a:r>
              <a:rPr lang="en-GB" altLang="en-US" sz="1200" dirty="0"/>
              <a:t>Armstrong, M. (2015) </a:t>
            </a:r>
            <a:r>
              <a:rPr lang="en-GB" altLang="en-US" sz="1200" i="1" dirty="0"/>
              <a:t>Armstrong’s handbook of performance management</a:t>
            </a:r>
            <a:r>
              <a:rPr lang="en-GB" altLang="en-US" sz="1200" dirty="0"/>
              <a:t>. London: </a:t>
            </a:r>
            <a:r>
              <a:rPr lang="en-GB" altLang="en-US" sz="1200" dirty="0" err="1"/>
              <a:t>Kogan</a:t>
            </a:r>
            <a:r>
              <a:rPr lang="en-GB" altLang="en-US" sz="1200" dirty="0"/>
              <a:t> Page</a:t>
            </a:r>
          </a:p>
          <a:p>
            <a:pPr algn="just"/>
            <a:r>
              <a:rPr lang="en-GB" altLang="en-US" sz="1200" dirty="0"/>
              <a:t>Armstrong, M. and BARON, A. (2004) </a:t>
            </a:r>
            <a:r>
              <a:rPr lang="en-GB" altLang="en-US" sz="1200" i="1" dirty="0"/>
              <a:t>Managing performance: performance management in action</a:t>
            </a:r>
            <a:r>
              <a:rPr lang="en-GB" altLang="en-US" sz="1200" dirty="0"/>
              <a:t>. London: Chartered Institute of Personnel and Development</a:t>
            </a:r>
          </a:p>
          <a:p>
            <a:pPr algn="just"/>
            <a:r>
              <a:rPr lang="en-US" altLang="en-US" sz="1200" dirty="0"/>
              <a:t>Blumberg, M. &amp; Pringle, C. D. 1982. The missing opportunity in organizational research: Some implications for a theory of work performance. Academy of Management Review 7, 560-569.</a:t>
            </a:r>
          </a:p>
          <a:p>
            <a:pPr algn="just"/>
            <a:r>
              <a:rPr lang="en-GB" altLang="en-US" sz="1200" dirty="0"/>
              <a:t>CIPD (2009) </a:t>
            </a:r>
            <a:r>
              <a:rPr lang="en-GB" altLang="en-US" sz="1200" i="1" dirty="0"/>
              <a:t>Performance Management In Action: Current Trends and Practice. Research report. London: CIPD</a:t>
            </a:r>
          </a:p>
          <a:p>
            <a:pPr algn="just"/>
            <a:r>
              <a:rPr lang="en-GB" altLang="en-US" sz="1200" dirty="0"/>
              <a:t>CIPD (2014) </a:t>
            </a:r>
            <a:r>
              <a:rPr lang="en-GB" altLang="en-US" sz="1200" i="1" dirty="0"/>
              <a:t>Performance Management – An overview. </a:t>
            </a:r>
            <a:r>
              <a:rPr lang="en-GB" altLang="en-US" sz="1200" dirty="0"/>
              <a:t>Factsheet. London: CIPD</a:t>
            </a:r>
          </a:p>
          <a:p>
            <a:pPr algn="just"/>
            <a:r>
              <a:rPr lang="en-GB" altLang="en-US" sz="1200" dirty="0" err="1"/>
              <a:t>Cockerill</a:t>
            </a:r>
            <a:r>
              <a:rPr lang="en-GB" altLang="en-US" sz="1200" dirty="0"/>
              <a:t>, T. and MESTER, B. (2006) How to develop high performance. </a:t>
            </a:r>
            <a:r>
              <a:rPr lang="en-GB" altLang="en-US" sz="1200" i="1" dirty="0"/>
              <a:t>People Management</a:t>
            </a:r>
            <a:r>
              <a:rPr lang="en-GB" altLang="en-US" sz="1200" dirty="0"/>
              <a:t>. </a:t>
            </a:r>
            <a:r>
              <a:rPr lang="en-GB" altLang="en-US" sz="1200" dirty="0" err="1"/>
              <a:t>Vol</a:t>
            </a:r>
            <a:r>
              <a:rPr lang="en-GB" altLang="en-US" sz="1200" dirty="0"/>
              <a:t> 12, No 7, 6 April. pp52–53.</a:t>
            </a:r>
          </a:p>
          <a:p>
            <a:pPr algn="just"/>
            <a:r>
              <a:rPr lang="en-GB" altLang="en-US" sz="1200" dirty="0">
                <a:solidFill>
                  <a:srgbClr val="000000"/>
                </a:solidFill>
              </a:rPr>
              <a:t>Hutchinson, S. (2013). Performance Management: Theory and Practice. </a:t>
            </a:r>
            <a:r>
              <a:rPr lang="en-GB" altLang="en-US" sz="1200" dirty="0" err="1">
                <a:solidFill>
                  <a:srgbClr val="000000"/>
                </a:solidFill>
              </a:rPr>
              <a:t>London:CIPD</a:t>
            </a:r>
            <a:endParaRPr lang="en-GB" altLang="en-US" sz="1200" dirty="0">
              <a:solidFill>
                <a:srgbClr val="000000"/>
              </a:solidFill>
            </a:endParaRPr>
          </a:p>
          <a:p>
            <a:pPr algn="just"/>
            <a:r>
              <a:rPr lang="en-US" altLang="en-US" sz="1200" dirty="0" err="1"/>
              <a:t>Ibeogu</a:t>
            </a:r>
            <a:r>
              <a:rPr lang="en-US" altLang="en-US" sz="1200" dirty="0"/>
              <a:t>, H. and </a:t>
            </a:r>
            <a:r>
              <a:rPr lang="en-US" altLang="en-US" sz="1200" dirty="0" err="1"/>
              <a:t>Ozturen</a:t>
            </a:r>
            <a:r>
              <a:rPr lang="en-US" altLang="en-US" sz="1200" dirty="0"/>
              <a:t>, A. (2015). Perception of Justice in Performance Appraisal and Effect on Satisfaction: Empirical Findings from Northern Cyprus Banks.</a:t>
            </a:r>
            <a:r>
              <a:rPr lang="en-US" altLang="en-US" sz="1200" b="1" dirty="0"/>
              <a:t> </a:t>
            </a:r>
            <a:r>
              <a:rPr lang="en-US" altLang="en-US" sz="1200" dirty="0" err="1"/>
              <a:t>Procedia</a:t>
            </a:r>
            <a:r>
              <a:rPr lang="en-US" altLang="en-US" sz="1200" dirty="0"/>
              <a:t> Economics and Finance</a:t>
            </a:r>
            <a:r>
              <a:rPr lang="en-US" altLang="en-US" sz="1200" b="1" dirty="0"/>
              <a:t>, </a:t>
            </a:r>
            <a:r>
              <a:rPr lang="en-US" altLang="en-US" sz="1200" dirty="0"/>
              <a:t>23, 964-969. </a:t>
            </a:r>
          </a:p>
          <a:p>
            <a:pPr algn="just"/>
            <a:r>
              <a:rPr lang="en-US" altLang="en-US" sz="1200" dirty="0"/>
              <a:t>Locke, E. A., &amp; Latham, G. P. (1990). A theory of goal setting and task performance. Upper Saddle River, NJ: Prentice Hall.</a:t>
            </a:r>
          </a:p>
          <a:p>
            <a:pPr algn="just"/>
            <a:r>
              <a:rPr lang="en-GB" altLang="en-US" sz="1200" dirty="0" err="1"/>
              <a:t>Marchington</a:t>
            </a:r>
            <a:r>
              <a:rPr lang="en-GB" altLang="en-US" sz="1200" dirty="0"/>
              <a:t>, M., Wilkinson, A., Donnelly, R. and </a:t>
            </a:r>
            <a:r>
              <a:rPr lang="en-GB" altLang="en-US" sz="1200" dirty="0" err="1"/>
              <a:t>Kynighou</a:t>
            </a:r>
            <a:r>
              <a:rPr lang="en-GB" altLang="en-US" sz="1200" dirty="0"/>
              <a:t>, A. (2016). Human Resource Management at Work. 6</a:t>
            </a:r>
            <a:r>
              <a:rPr lang="en-GB" altLang="en-US" sz="1200" baseline="30000" dirty="0"/>
              <a:t>th</a:t>
            </a:r>
            <a:r>
              <a:rPr lang="en-GB" altLang="en-US" sz="1200" dirty="0"/>
              <a:t> </a:t>
            </a:r>
            <a:r>
              <a:rPr lang="en-GB" altLang="en-US" sz="1200" dirty="0" err="1"/>
              <a:t>ed</a:t>
            </a:r>
            <a:r>
              <a:rPr lang="en-GB" altLang="en-US" sz="1200" dirty="0"/>
              <a:t> London: CIPD.</a:t>
            </a:r>
          </a:p>
          <a:p>
            <a:pPr algn="just"/>
            <a:r>
              <a:rPr lang="en-US" altLang="en-US" sz="1200" dirty="0" err="1"/>
              <a:t>McCloy</a:t>
            </a:r>
            <a:r>
              <a:rPr lang="en-US" altLang="en-US" sz="1200" dirty="0"/>
              <a:t> RA, </a:t>
            </a:r>
            <a:r>
              <a:rPr lang="en-US" altLang="en-US" sz="1200" dirty="0" err="1"/>
              <a:t>Campel</a:t>
            </a:r>
            <a:r>
              <a:rPr lang="en-US" altLang="en-US" sz="1200" dirty="0"/>
              <a:t> JP, </a:t>
            </a:r>
            <a:r>
              <a:rPr lang="en-US" altLang="en-US" sz="1200" dirty="0" err="1"/>
              <a:t>Cudeck</a:t>
            </a:r>
            <a:r>
              <a:rPr lang="en-US" altLang="en-US" sz="1200" dirty="0"/>
              <a:t> R (1994). A confirmatory test of a model performance </a:t>
            </a:r>
            <a:r>
              <a:rPr lang="en-US" altLang="en-US" sz="1200" dirty="0" err="1"/>
              <a:t>determininents</a:t>
            </a:r>
            <a:r>
              <a:rPr lang="en-US" altLang="en-US" sz="1200" dirty="0"/>
              <a:t>. J. Appl. Psychol., 79: 493-854.</a:t>
            </a:r>
          </a:p>
          <a:p>
            <a:pPr algn="just"/>
            <a:r>
              <a:rPr lang="en-US" altLang="en-US" sz="1200" dirty="0"/>
              <a:t>Prather, T, (2010). The Perception of Fairness of Performance Appraisals. ETD Archive. Paper 373.</a:t>
            </a:r>
          </a:p>
          <a:p>
            <a:pPr algn="just"/>
            <a:r>
              <a:rPr lang="en-US" altLang="en-US" sz="1200" dirty="0"/>
              <a:t>Purcell, J. and Hutchinson, S (2007) Rewarding work: the vital role of line managers, CIPD.</a:t>
            </a:r>
          </a:p>
          <a:p>
            <a:pPr algn="just"/>
            <a:endParaRPr lang="en-US" altLang="en-US" sz="1200" dirty="0"/>
          </a:p>
          <a:p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2986416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4">
            <a:extLst>
              <a:ext uri="{FF2B5EF4-FFF2-40B4-BE49-F238E27FC236}">
                <a16:creationId xmlns:a16="http://schemas.microsoft.com/office/drawing/2014/main" id="{B31EC20A-8954-D94D-B5B4-6446684ED9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260350"/>
            <a:ext cx="7772400" cy="439261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</a:rPr>
              <a:t>References </a:t>
            </a:r>
          </a:p>
          <a:p>
            <a:r>
              <a:rPr lang="en-GB" altLang="en-US" sz="1600" dirty="0">
                <a:cs typeface="Arial" panose="020B0604020202020204" pitchFamily="34" charset="0"/>
              </a:rPr>
              <a:t>Mueller-Carmen, M., </a:t>
            </a:r>
            <a:r>
              <a:rPr lang="en-GB" altLang="en-US" sz="1600" dirty="0" err="1">
                <a:cs typeface="Arial" panose="020B0604020202020204" pitchFamily="34" charset="0"/>
              </a:rPr>
              <a:t>Croucher</a:t>
            </a:r>
            <a:r>
              <a:rPr lang="en-GB" altLang="en-US" sz="1600" dirty="0">
                <a:cs typeface="Arial" panose="020B0604020202020204" pitchFamily="34" charset="0"/>
              </a:rPr>
              <a:t>, R. and Leigh, S. (2008). Human Resource Management- A case study approach. London: CIPD.</a:t>
            </a:r>
          </a:p>
          <a:p>
            <a:r>
              <a:rPr lang="en-GB" altLang="en-US" sz="1600" dirty="0"/>
              <a:t>Smith, M. and Gregg, M. and Andrews, D. (1989), </a:t>
            </a:r>
            <a:r>
              <a:rPr lang="en-GB" altLang="en-US" sz="1600" i="1" dirty="0"/>
              <a:t>Selection and Assessment: A New Appraisal</a:t>
            </a:r>
            <a:r>
              <a:rPr lang="en-GB" altLang="en-US" sz="1600" dirty="0"/>
              <a:t>, London: Pitman.</a:t>
            </a:r>
          </a:p>
          <a:p>
            <a:r>
              <a:rPr lang="en-GB" altLang="en-US" sz="1600" dirty="0"/>
              <a:t>Taylor, S. (2014), </a:t>
            </a:r>
            <a:r>
              <a:rPr lang="en-GB" altLang="en-US" sz="1600" i="1" dirty="0"/>
              <a:t>Resourcing and Talent Management </a:t>
            </a:r>
            <a:r>
              <a:rPr lang="en-GB" altLang="en-US" sz="1600" dirty="0"/>
              <a:t>(6</a:t>
            </a:r>
            <a:r>
              <a:rPr lang="en-GB" altLang="en-US" sz="1600" baseline="30000" dirty="0"/>
              <a:t>th</a:t>
            </a:r>
            <a:r>
              <a:rPr lang="en-GB" altLang="en-US" sz="1600" dirty="0"/>
              <a:t> edition), London: CIPD.</a:t>
            </a:r>
          </a:p>
          <a:p>
            <a:pPr algn="just" eaLnBrk="1" hangingPunct="1">
              <a:buFontTx/>
              <a:buNone/>
            </a:pPr>
            <a:endParaRPr lang="en-GB" altLang="en-US" sz="1600" dirty="0"/>
          </a:p>
          <a:p>
            <a:pPr algn="just" eaLnBrk="1" hangingPunct="1">
              <a:buFontTx/>
              <a:buNone/>
            </a:pPr>
            <a:endParaRPr lang="en-GB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9863290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42938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Students should be able to:</a:t>
            </a:r>
          </a:p>
          <a:p>
            <a:pPr algn="just"/>
            <a:r>
              <a:rPr lang="en-US" sz="3000" dirty="0"/>
              <a:t>Explain disciplinary, dismissal and redundancy procedures - the legal requirements and what constitutes best practice</a:t>
            </a:r>
          </a:p>
          <a:p>
            <a:pPr algn="just"/>
            <a:r>
              <a:rPr lang="en-US" sz="3000" dirty="0"/>
              <a:t>Evaluate the evidence on how these matters are handled in organisations.</a:t>
            </a:r>
          </a:p>
          <a:p>
            <a:pPr algn="just"/>
            <a:r>
              <a:rPr lang="en-US" sz="3000" dirty="0"/>
              <a:t>Understand the different causes of redundancies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Employee dismissal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612" y="762000"/>
            <a:ext cx="8229600" cy="4724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2600" dirty="0"/>
              <a:t>Dismissal of an employee occurs when:</a:t>
            </a:r>
          </a:p>
          <a:p>
            <a:pPr algn="just"/>
            <a:r>
              <a:rPr lang="en-GB" sz="2600" dirty="0"/>
              <a:t>The employer terminates the contract, either with or without giving notice</a:t>
            </a:r>
          </a:p>
          <a:p>
            <a:pPr algn="just"/>
            <a:r>
              <a:rPr lang="en-GB" sz="2600" dirty="0"/>
              <a:t>A fixed term contract ends and is not renewed</a:t>
            </a:r>
          </a:p>
          <a:p>
            <a:pPr algn="just"/>
            <a:r>
              <a:rPr lang="en-GB" sz="2600" dirty="0"/>
              <a:t>Constructive dismissal – when an employee is forced to leave their job because of the employer’s conduct </a:t>
            </a:r>
          </a:p>
          <a:p>
            <a:pPr lvl="1" algn="just"/>
            <a:r>
              <a:rPr lang="en-GB" sz="2600" dirty="0"/>
              <a:t>(e.g. not being paid, forced to work night shifts when not in contract, allowing bullying and harassment by colleagues).</a:t>
            </a:r>
          </a:p>
          <a:p>
            <a:pPr marL="0" indent="0" algn="just">
              <a:buNone/>
            </a:pPr>
            <a:r>
              <a:rPr lang="en-GB" sz="2600" dirty="0"/>
              <a:t>According to ACAS, the most common reasons for dismissal are misconduct, inability to do the job and redundancy.</a:t>
            </a:r>
          </a:p>
        </p:txBody>
      </p:sp>
    </p:spTree>
    <p:extLst>
      <p:ext uri="{BB962C8B-B14F-4D97-AF65-F5344CB8AC3E}">
        <p14:creationId xmlns:p14="http://schemas.microsoft.com/office/powerpoint/2010/main" val="33442487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1454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What is redundancy?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804" y="1110343"/>
            <a:ext cx="7884367" cy="501582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/>
              <a:t>Legal Definition: </a:t>
            </a:r>
            <a:r>
              <a:rPr lang="en-US" sz="3200" dirty="0"/>
              <a:t>Sect 139(1) Employment Act 1996 describes redundancy as a form of dismissal which often occurs due to some known reasons….</a:t>
            </a:r>
          </a:p>
          <a:p>
            <a:pPr marL="0" indent="0" algn="just">
              <a:buNone/>
            </a:pPr>
            <a:r>
              <a:rPr lang="en-US" sz="3200" dirty="0"/>
              <a:t>Redundancy is classed as a dismissal of employees which may have occurred not necessarily as a fault of the employee or employer.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8774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14544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70C0"/>
                </a:solidFill>
              </a:rPr>
              <a:t>Reasons For Redundancy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6789" y="1189182"/>
            <a:ext cx="7884367" cy="4791886"/>
          </a:xfrm>
        </p:spPr>
        <p:txBody>
          <a:bodyPr>
            <a:normAutofit/>
          </a:bodyPr>
          <a:lstStyle/>
          <a:p>
            <a:r>
              <a:rPr lang="en-US" sz="3000" dirty="0"/>
              <a:t>Business or plant closure </a:t>
            </a:r>
          </a:p>
          <a:p>
            <a:r>
              <a:rPr lang="en-US" sz="3000" dirty="0"/>
              <a:t>Business relocation </a:t>
            </a:r>
          </a:p>
          <a:p>
            <a:r>
              <a:rPr lang="en-US" sz="3000" dirty="0"/>
              <a:t>Employer no longer need an existing particular kind of work, possibly in a particular location</a:t>
            </a:r>
          </a:p>
          <a:p>
            <a:r>
              <a:rPr lang="en-US" sz="3000" dirty="0"/>
              <a:t>Introduction of new technology- Machine take over of human services </a:t>
            </a:r>
          </a:p>
          <a:p>
            <a:r>
              <a:rPr lang="en-US" sz="3000" dirty="0"/>
              <a:t>Lack of business funding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9804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Redundancies also commonplace in successful firms…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963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Way of streamlining, cost-cutting e.g. making employees redundant then re-engaging them through employment agency</a:t>
            </a:r>
          </a:p>
          <a:p>
            <a:pPr algn="just"/>
            <a:r>
              <a:rPr lang="en-US" dirty="0"/>
              <a:t>Employer can decide fewer employees needed for same amount of work</a:t>
            </a:r>
          </a:p>
          <a:p>
            <a:pPr algn="just"/>
            <a:r>
              <a:rPr lang="en-US" dirty="0"/>
              <a:t>Re-train surviving employees to undertake existing jobs</a:t>
            </a:r>
          </a:p>
          <a:p>
            <a:pPr algn="just"/>
            <a:r>
              <a:rPr lang="en-US" dirty="0"/>
              <a:t>Also used to increase control of behaviours e.g. if absence rates used as primary criterion for selection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763000" cy="792162"/>
          </a:xfrm>
        </p:spPr>
        <p:txBody>
          <a:bodyPr>
            <a:noAutofit/>
          </a:bodyPr>
          <a:lstStyle/>
          <a:p>
            <a:r>
              <a:rPr lang="en-US" sz="3400" b="1" dirty="0">
                <a:solidFill>
                  <a:srgbClr val="0070C0"/>
                </a:solidFill>
              </a:rPr>
              <a:t>Redundancies are the usual result of Mergers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595" dirty="0"/>
              <a:t>Number of mergers in UK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algn="just"/>
            <a:r>
              <a:rPr lang="en-US" sz="2162" dirty="0"/>
              <a:t>Point of mergers – often financial (economies of scale, saving on </a:t>
            </a:r>
            <a:r>
              <a:rPr lang="en-US" sz="2162" dirty="0" err="1"/>
              <a:t>labour</a:t>
            </a:r>
            <a:r>
              <a:rPr lang="en-US" sz="2162" dirty="0"/>
              <a:t> costs) </a:t>
            </a:r>
            <a:r>
              <a:rPr lang="en-US" sz="2162" dirty="0" err="1">
                <a:latin typeface="Wingdings"/>
                <a:ea typeface="Wingdings"/>
                <a:cs typeface="Wingdings"/>
              </a:rPr>
              <a:t></a:t>
            </a:r>
            <a:r>
              <a:rPr lang="en-US" sz="2162" dirty="0"/>
              <a:t> redundancies</a:t>
            </a:r>
          </a:p>
          <a:p>
            <a:pPr algn="just"/>
            <a:r>
              <a:rPr lang="en-US" sz="2162" dirty="0"/>
              <a:t>Can also be strategic (expansion of business activities, new markets, increase market share, market leadership, acquire knowledge, technology, control of supply chain, etc.)</a:t>
            </a:r>
          </a:p>
        </p:txBody>
      </p:sp>
      <p:pic>
        <p:nvPicPr>
          <p:cNvPr id="4" name="Picture 3" descr="Screen Shot 2018-03-14 at 11.39.4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1412776"/>
            <a:ext cx="6477000" cy="267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4202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55"/>
          </a:xfrm>
        </p:spPr>
        <p:txBody>
          <a:bodyPr/>
          <a:lstStyle/>
          <a:p>
            <a:r>
              <a:rPr lang="en-GB" sz="4200" b="1" dirty="0">
                <a:solidFill>
                  <a:srgbClr val="0070C0"/>
                </a:solidFill>
              </a:rPr>
              <a:t>Impact of recession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730" y="112479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When economy growing – approx. 400,000 redundancies p/a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 2009 there were 939,000</a:t>
            </a:r>
          </a:p>
          <a:p>
            <a:pPr marL="0" indent="0">
              <a:buNone/>
            </a:pPr>
            <a:r>
              <a:rPr lang="en-GB" dirty="0"/>
              <a:t>In 2012, it was 595,000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2008-2013 3 million people made redundant</a:t>
            </a:r>
          </a:p>
          <a:p>
            <a:pPr marL="0" indent="0">
              <a:buNone/>
            </a:pPr>
            <a:r>
              <a:rPr lang="en-GB" dirty="0"/>
              <a:t>= &gt; 10% of workforce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13739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254" y="116632"/>
            <a:ext cx="8229600" cy="914544"/>
          </a:xfrm>
        </p:spPr>
        <p:txBody>
          <a:bodyPr>
            <a:normAutofit/>
          </a:bodyPr>
          <a:lstStyle/>
          <a:p>
            <a:r>
              <a:rPr lang="en-US" sz="3800" b="1" dirty="0">
                <a:solidFill>
                  <a:srgbClr val="0070C0"/>
                </a:solidFill>
              </a:rPr>
              <a:t>Why is legal definition important?</a:t>
            </a:r>
            <a:endParaRPr lang="en-US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806" y="1013577"/>
            <a:ext cx="8229600" cy="4871898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Employers are obliged to adhere to legal redundancy procedures</a:t>
            </a:r>
          </a:p>
          <a:p>
            <a:pPr algn="just"/>
            <a:endParaRPr lang="en-US" dirty="0"/>
          </a:p>
          <a:p>
            <a:pPr algn="just"/>
            <a:r>
              <a:rPr lang="en-US" dirty="0"/>
              <a:t>Entitlement to redundancy payments</a:t>
            </a:r>
          </a:p>
          <a:p>
            <a:pPr algn="just">
              <a:buFontTx/>
              <a:buChar char="-"/>
            </a:pPr>
            <a:endParaRPr lang="en-US" dirty="0"/>
          </a:p>
          <a:p>
            <a:pPr algn="just"/>
            <a:r>
              <a:rPr lang="en-US" dirty="0"/>
              <a:t>Different procedural approach to dismissal</a:t>
            </a:r>
          </a:p>
          <a:p>
            <a:pPr algn="just">
              <a:buFontTx/>
              <a:buChar char="-"/>
            </a:pPr>
            <a:r>
              <a:rPr lang="en-US" dirty="0"/>
              <a:t>Must meet ET standards of ‘reasonableness’</a:t>
            </a:r>
          </a:p>
          <a:p>
            <a:pPr algn="just">
              <a:buFontTx/>
              <a:buChar char="-"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2255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407" y="404664"/>
            <a:ext cx="8229600" cy="1143000"/>
          </a:xfrm>
        </p:spPr>
        <p:txBody>
          <a:bodyPr/>
          <a:lstStyle/>
          <a:p>
            <a:r>
              <a:rPr lang="en-AU" b="1" dirty="0">
                <a:solidFill>
                  <a:srgbClr val="0070C0"/>
                </a:solidFill>
              </a:rPr>
              <a:t>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4932" y="1293304"/>
            <a:ext cx="7702550" cy="1159768"/>
          </a:xfrm>
        </p:spPr>
        <p:txBody>
          <a:bodyPr>
            <a:normAutofit lnSpcReduction="10000"/>
          </a:bodyPr>
          <a:lstStyle/>
          <a:p>
            <a:r>
              <a:rPr lang="en-AU" sz="2800" dirty="0"/>
              <a:t>Step 1</a:t>
            </a:r>
          </a:p>
          <a:p>
            <a:pPr lvl="1" algn="just"/>
            <a:r>
              <a:rPr lang="en-AU" dirty="0"/>
              <a:t>Provide affected employees with written notification of the changes that are proposed.</a:t>
            </a:r>
          </a:p>
          <a:p>
            <a:pPr lvl="1"/>
            <a:endParaRPr lang="en-AU" dirty="0"/>
          </a:p>
          <a:p>
            <a:pPr lvl="1"/>
            <a:endParaRPr lang="en-AU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654932" y="2689008"/>
            <a:ext cx="748660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238" indent="-268288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  <a:ea typeface="+mn-ea"/>
              </a:defRPr>
            </a:lvl2pPr>
            <a:lvl3pPr marL="896938" indent="-2667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163638" indent="-268288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+mn-ea"/>
              </a:defRPr>
            </a:lvl4pPr>
            <a:lvl5pPr marL="1431925" indent="-268288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  <a:ea typeface="+mn-ea"/>
              </a:defRPr>
            </a:lvl5pPr>
            <a:lvl6pPr marL="1700213" indent="-268288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+mn-ea"/>
              </a:defRPr>
            </a:lvl6pPr>
            <a:lvl7pPr marL="1976438" indent="-276225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 baseline="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DIN-Light" pitchFamily="2" charset="0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DIN-Light" pitchFamily="2" charset="0"/>
                <a:ea typeface="+mn-ea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AU" sz="2800" dirty="0"/>
              <a:t>Step 2</a:t>
            </a:r>
          </a:p>
          <a:p>
            <a:pPr lvl="1" algn="just"/>
            <a:r>
              <a:rPr lang="en-AU" sz="2800" dirty="0"/>
              <a:t>Discuss the operational changes with affected employees (and their representatives).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720725" y="4149080"/>
            <a:ext cx="7702550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3"/>
              </a:buBlip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238" indent="-268288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  <a:ea typeface="+mn-ea"/>
              </a:defRPr>
            </a:lvl2pPr>
            <a:lvl3pPr marL="896938" indent="-2667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163638" indent="-268288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+mn-ea"/>
              </a:defRPr>
            </a:lvl4pPr>
            <a:lvl5pPr marL="1431925" indent="-268288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  <a:ea typeface="+mn-ea"/>
              </a:defRPr>
            </a:lvl5pPr>
            <a:lvl6pPr marL="1700213" indent="-268288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+mn-ea"/>
              </a:defRPr>
            </a:lvl6pPr>
            <a:lvl7pPr marL="1976438" indent="-276225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600" baseline="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DIN-Light" pitchFamily="2" charset="0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DIN-Light" pitchFamily="2" charset="0"/>
                <a:ea typeface="+mn-ea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AU" sz="2800" dirty="0"/>
              <a:t>Step 3</a:t>
            </a:r>
          </a:p>
          <a:p>
            <a:pPr lvl="1" algn="just"/>
            <a:r>
              <a:rPr lang="en-AU" sz="2800" kern="0" dirty="0"/>
              <a:t>Listen to affected employees, consider what they have to say and respond.</a:t>
            </a:r>
          </a:p>
        </p:txBody>
      </p:sp>
    </p:spTree>
    <p:extLst>
      <p:ext uri="{BB962C8B-B14F-4D97-AF65-F5344CB8AC3E}">
        <p14:creationId xmlns:p14="http://schemas.microsoft.com/office/powerpoint/2010/main" val="265133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9089"/>
          </a:xfrm>
        </p:spPr>
        <p:txBody>
          <a:bodyPr>
            <a:normAutofit/>
          </a:bodyPr>
          <a:lstStyle/>
          <a:p>
            <a:r>
              <a:rPr lang="en-US" sz="3800" b="1" dirty="0">
                <a:solidFill>
                  <a:srgbClr val="0070C0"/>
                </a:solidFill>
              </a:rPr>
              <a:t>What is a reasonable procedure?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09" y="1087719"/>
            <a:ext cx="8229600" cy="4799069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Have steps been taken to minimise the number of redundancies or avoid altogether?</a:t>
            </a:r>
          </a:p>
          <a:p>
            <a:pPr algn="just">
              <a:buNone/>
            </a:pPr>
            <a:r>
              <a:rPr lang="en-GB" dirty="0"/>
              <a:t>Either:</a:t>
            </a:r>
          </a:p>
          <a:p>
            <a:pPr algn="just"/>
            <a:r>
              <a:rPr lang="en-GB" b="1" dirty="0"/>
              <a:t>Longer Term: </a:t>
            </a:r>
            <a:r>
              <a:rPr lang="en-GB" dirty="0"/>
              <a:t>Steps to prevent situation arising in first place (HR Planning, Flexible work practices and early retirement)</a:t>
            </a:r>
          </a:p>
          <a:p>
            <a:pPr algn="just"/>
            <a:r>
              <a:rPr lang="en-GB" b="1" dirty="0"/>
              <a:t>Short Term: </a:t>
            </a:r>
            <a:r>
              <a:rPr lang="en-GB" dirty="0"/>
              <a:t>Steps to take once redundancy becomes inevitable (compulsory and voluntary redundancy) </a:t>
            </a:r>
          </a:p>
          <a:p>
            <a:pPr algn="just">
              <a:buNone/>
            </a:pPr>
            <a:endParaRPr lang="en-GB" b="1" dirty="0"/>
          </a:p>
          <a:p>
            <a:pPr algn="just">
              <a:buNone/>
            </a:pPr>
            <a:endParaRPr lang="en-GB" dirty="0"/>
          </a:p>
          <a:p>
            <a:pPr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9054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9089"/>
          </a:xfrm>
        </p:spPr>
        <p:txBody>
          <a:bodyPr>
            <a:normAutofit/>
          </a:bodyPr>
          <a:lstStyle/>
          <a:p>
            <a:r>
              <a:rPr lang="en-US" sz="3900" b="1" dirty="0">
                <a:solidFill>
                  <a:srgbClr val="0070C0"/>
                </a:solidFill>
              </a:rPr>
              <a:t>Long-term approaches</a:t>
            </a:r>
            <a:endParaRPr lang="en-US" sz="39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1370"/>
            <a:ext cx="8229600" cy="47747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/>
              <a:t>Effective HR planning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Flexible working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Early retirement schemes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0411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2877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HR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8542"/>
            <a:ext cx="8229600" cy="48476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i="1" dirty="0"/>
              <a:t>If</a:t>
            </a:r>
            <a:r>
              <a:rPr lang="en-GB" dirty="0"/>
              <a:t> downturn or change in business processes can be foreseen (big ‘if’)</a:t>
            </a:r>
          </a:p>
          <a:p>
            <a:pPr>
              <a:buFontTx/>
              <a:buChar char="-"/>
            </a:pPr>
            <a:r>
              <a:rPr lang="en-GB" dirty="0"/>
              <a:t>Can reduce the number of new recruits</a:t>
            </a:r>
          </a:p>
          <a:p>
            <a:pPr>
              <a:buFontTx/>
              <a:buChar char="-"/>
            </a:pPr>
            <a:r>
              <a:rPr lang="en-GB" dirty="0"/>
              <a:t>Focus on retraining existing employees for new roles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28774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rgbClr val="0070C0"/>
                </a:solidFill>
              </a:rPr>
              <a:t>Maximising</a:t>
            </a:r>
            <a:r>
              <a:rPr lang="en-US" b="1" dirty="0">
                <a:solidFill>
                  <a:srgbClr val="0070C0"/>
                </a:solidFill>
              </a:rPr>
              <a:t> Flexibility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8542"/>
            <a:ext cx="8229600" cy="4847621"/>
          </a:xfrm>
        </p:spPr>
        <p:txBody>
          <a:bodyPr>
            <a:normAutofit/>
          </a:bodyPr>
          <a:lstStyle/>
          <a:p>
            <a:r>
              <a:rPr lang="en-GB" dirty="0"/>
              <a:t>Seek applications for staff to work flexibly </a:t>
            </a:r>
          </a:p>
          <a:p>
            <a:r>
              <a:rPr lang="en-GB" dirty="0"/>
              <a:t>Employ multi-skilling employees</a:t>
            </a:r>
          </a:p>
          <a:p>
            <a:r>
              <a:rPr lang="en-GB" dirty="0"/>
              <a:t>Subcontracting peripheral tasks/use of agency workers</a:t>
            </a:r>
          </a:p>
        </p:txBody>
      </p:sp>
    </p:spTree>
    <p:extLst>
      <p:ext uri="{BB962C8B-B14F-4D97-AF65-F5344CB8AC3E}">
        <p14:creationId xmlns:p14="http://schemas.microsoft.com/office/powerpoint/2010/main" val="5914564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9089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Early retirement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3727"/>
            <a:ext cx="8229600" cy="4904266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Offer employees incentive to retire early but do not compel them to have a premature retirement</a:t>
            </a:r>
          </a:p>
          <a:p>
            <a:pPr algn="just"/>
            <a:r>
              <a:rPr lang="en-GB" dirty="0"/>
              <a:t>Offer should be made to all employees and not target specific employees e.g. an aged or older employee</a:t>
            </a:r>
          </a:p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Attractive for employees (can draw pension and still work)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63443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Short-term approaches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38081"/>
            <a:ext cx="8229600" cy="49523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Long-term approaches may still fail to prevent redundancies</a:t>
            </a:r>
          </a:p>
          <a:p>
            <a:pPr marL="0" indent="0">
              <a:buNone/>
            </a:pPr>
            <a:r>
              <a:rPr lang="en-GB" sz="2800" dirty="0"/>
              <a:t>So, first step usually = ask for volunteers</a:t>
            </a:r>
          </a:p>
          <a:p>
            <a:pPr algn="just"/>
            <a:r>
              <a:rPr lang="en-GB" sz="2800" dirty="0"/>
              <a:t>Asking employees who would like to be considered for redundancy </a:t>
            </a:r>
          </a:p>
          <a:p>
            <a:pPr algn="just"/>
            <a:r>
              <a:rPr lang="en-GB" sz="2800" dirty="0"/>
              <a:t>Select those to be made redundant </a:t>
            </a:r>
          </a:p>
          <a:p>
            <a:pPr algn="just"/>
            <a:endParaRPr lang="en-GB" sz="2800" dirty="0"/>
          </a:p>
          <a:p>
            <a:pPr marL="0" indent="0" algn="just">
              <a:buNone/>
            </a:pPr>
            <a:r>
              <a:rPr lang="en-GB" sz="2800" dirty="0"/>
              <a:t>Pitfalls of asking for volunteers?</a:t>
            </a:r>
          </a:p>
          <a:p>
            <a:pPr marL="0" indent="0" algn="just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801133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563561"/>
          </a:xfrm>
        </p:spPr>
        <p:txBody>
          <a:bodyPr>
            <a:noAutofit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Short-term approaches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229600" cy="49523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dirty="0"/>
              <a:t>Good approach but can be very expensive:</a:t>
            </a:r>
          </a:p>
          <a:p>
            <a:pPr>
              <a:buFontTx/>
              <a:buChar char="-"/>
            </a:pPr>
            <a:r>
              <a:rPr lang="en-GB" sz="2800" dirty="0"/>
              <a:t>Long-serving employees entitled to most payment</a:t>
            </a:r>
          </a:p>
          <a:p>
            <a:pPr>
              <a:buFontTx/>
              <a:buChar char="-"/>
            </a:pPr>
            <a:r>
              <a:rPr lang="en-GB" sz="2800" dirty="0"/>
              <a:t>Loss of best talent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2800" dirty="0"/>
              <a:t>Other pitfalls of asking for volunteers:</a:t>
            </a:r>
          </a:p>
          <a:p>
            <a:pPr>
              <a:buFontTx/>
              <a:buChar char="-"/>
            </a:pPr>
            <a:r>
              <a:rPr lang="en-GB" sz="2800" dirty="0"/>
              <a:t>Too many applicants</a:t>
            </a:r>
          </a:p>
          <a:p>
            <a:pPr>
              <a:buFontTx/>
              <a:buChar char="-"/>
            </a:pPr>
            <a:r>
              <a:rPr lang="en-GB" sz="2800" dirty="0"/>
              <a:t>Those not selected become demotivated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2800" dirty="0"/>
              <a:t>How to avoid this?</a:t>
            </a:r>
          </a:p>
        </p:txBody>
      </p:sp>
    </p:spTree>
    <p:extLst>
      <p:ext uri="{BB962C8B-B14F-4D97-AF65-F5344CB8AC3E}">
        <p14:creationId xmlns:p14="http://schemas.microsoft.com/office/powerpoint/2010/main" val="14512358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63976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Short-term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4302224"/>
          </a:xfrm>
        </p:spPr>
        <p:txBody>
          <a:bodyPr/>
          <a:lstStyle/>
          <a:p>
            <a:pPr marL="0" indent="0" algn="just">
              <a:buNone/>
            </a:pPr>
            <a:r>
              <a:rPr lang="en-US" sz="2900" dirty="0"/>
              <a:t>-  Target particular grades or departments</a:t>
            </a:r>
          </a:p>
          <a:p>
            <a:pPr algn="just">
              <a:buFontTx/>
              <a:buChar char="-"/>
            </a:pPr>
            <a:r>
              <a:rPr lang="en-US" sz="2900" dirty="0"/>
              <a:t>Target individuals with poorer performance and longer service (early retirement options?)</a:t>
            </a:r>
          </a:p>
          <a:p>
            <a:pPr algn="just">
              <a:buFontTx/>
              <a:buChar char="-"/>
            </a:pPr>
            <a:r>
              <a:rPr lang="en-US" sz="2900" dirty="0"/>
              <a:t>Don’t raise false hopes – establish criteria e.g. employees with good performance, long-service and valuable skills won’t be selected.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04498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Short-term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92426"/>
            <a:ext cx="8229600" cy="5033738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en-US" dirty="0"/>
              <a:t>Only advertise vacant posts internally &amp; only fill with employees at risk of redundancy</a:t>
            </a:r>
          </a:p>
          <a:p>
            <a:pPr algn="just">
              <a:buFontTx/>
              <a:buChar char="-"/>
            </a:pPr>
            <a:r>
              <a:rPr lang="en-US" dirty="0"/>
              <a:t>Cut staff costs by:</a:t>
            </a:r>
          </a:p>
          <a:p>
            <a:pPr lvl="1" algn="just">
              <a:buFontTx/>
              <a:buChar char="-"/>
            </a:pPr>
            <a:r>
              <a:rPr lang="en-US" dirty="0"/>
              <a:t>Reducing overtime</a:t>
            </a:r>
          </a:p>
          <a:p>
            <a:pPr lvl="1" algn="just">
              <a:buFontTx/>
              <a:buChar char="-"/>
            </a:pPr>
            <a:r>
              <a:rPr lang="en-US" dirty="0"/>
              <a:t>Cutting hours </a:t>
            </a:r>
          </a:p>
          <a:p>
            <a:pPr lvl="1" algn="just">
              <a:buFontTx/>
              <a:buChar char="-"/>
            </a:pPr>
            <a:r>
              <a:rPr lang="en-US" dirty="0"/>
              <a:t>Pay freeze or pay cut </a:t>
            </a:r>
          </a:p>
          <a:p>
            <a:pPr lvl="1" algn="just">
              <a:buFontTx/>
              <a:buChar char="-"/>
            </a:pPr>
            <a:r>
              <a:rPr lang="en-US" dirty="0"/>
              <a:t>These should be negotiated with staff reps!</a:t>
            </a:r>
          </a:p>
          <a:p>
            <a:pPr algn="just">
              <a:buFontTx/>
              <a:buChar char="-"/>
            </a:pPr>
            <a:r>
              <a:rPr lang="en-US" dirty="0"/>
              <a:t>Cut other costs (rent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88090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56356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Selecting people for redundancy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397203"/>
          </a:xfrm>
        </p:spPr>
        <p:txBody>
          <a:bodyPr>
            <a:normAutofit/>
          </a:bodyPr>
          <a:lstStyle/>
          <a:p>
            <a:pPr algn="just"/>
            <a:r>
              <a:rPr lang="en-US" dirty="0" err="1"/>
              <a:t>Lifo</a:t>
            </a:r>
            <a:r>
              <a:rPr lang="en-US" dirty="0"/>
              <a:t> –but age discrimination?  DON’T USE ALONE</a:t>
            </a:r>
          </a:p>
          <a:p>
            <a:pPr algn="just"/>
            <a:r>
              <a:rPr lang="en-US" dirty="0"/>
              <a:t>Matrix approach</a:t>
            </a:r>
          </a:p>
          <a:p>
            <a:pPr lvl="1" algn="just"/>
            <a:r>
              <a:rPr lang="en-US" dirty="0"/>
              <a:t>Scoring according to criteria (e.g. competence, performance, attendance, conduct, qualifications, attitude)</a:t>
            </a:r>
          </a:p>
          <a:p>
            <a:pPr lvl="1" algn="just"/>
            <a:r>
              <a:rPr lang="en-US" dirty="0"/>
              <a:t>Must be able to provide objective evidence!</a:t>
            </a:r>
          </a:p>
          <a:p>
            <a:pPr marL="457200" lvl="1" indent="0" algn="just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7787"/>
          </a:xfrm>
        </p:spPr>
        <p:txBody>
          <a:bodyPr/>
          <a:lstStyle/>
          <a:p>
            <a:r>
              <a:rPr lang="en-US" sz="3600" b="1" dirty="0">
                <a:solidFill>
                  <a:srgbClr val="0070C0"/>
                </a:solidFill>
              </a:rPr>
              <a:t>Help for redundant employees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574" y="1092425"/>
            <a:ext cx="8229600" cy="4879990"/>
          </a:xfrm>
        </p:spPr>
        <p:txBody>
          <a:bodyPr>
            <a:normAutofit/>
          </a:bodyPr>
          <a:lstStyle/>
          <a:p>
            <a:pPr algn="just"/>
            <a:r>
              <a:rPr lang="en-US" sz="3000" dirty="0"/>
              <a:t>Not much law on this except you must give employees reasonable time off to find another job.</a:t>
            </a:r>
          </a:p>
          <a:p>
            <a:pPr algn="just"/>
            <a:r>
              <a:rPr lang="en-US" sz="3000" dirty="0"/>
              <a:t>But most large organisations offer practical assistance with job search and counselling.</a:t>
            </a:r>
          </a:p>
          <a:p>
            <a:pPr algn="just"/>
            <a:r>
              <a:rPr lang="en-US" sz="3000" dirty="0"/>
              <a:t>Counsellors must be trained professionals.</a:t>
            </a:r>
          </a:p>
        </p:txBody>
      </p:sp>
    </p:spTree>
    <p:extLst>
      <p:ext uri="{BB962C8B-B14F-4D97-AF65-F5344CB8AC3E}">
        <p14:creationId xmlns:p14="http://schemas.microsoft.com/office/powerpoint/2010/main" val="63759913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8754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Redundancy payments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3818"/>
            <a:ext cx="8229600" cy="4902345"/>
          </a:xfrm>
        </p:spPr>
        <p:txBody>
          <a:bodyPr>
            <a:normAutofit/>
          </a:bodyPr>
          <a:lstStyle/>
          <a:p>
            <a:pPr algn="just"/>
            <a:r>
              <a:rPr lang="en-GB" sz="3200" dirty="0"/>
              <a:t>Straightforward rules for calculating – based on age and number of years of service</a:t>
            </a:r>
          </a:p>
          <a:p>
            <a:pPr algn="just"/>
            <a:r>
              <a:rPr lang="en-GB" sz="3200" dirty="0"/>
              <a:t>But maximum payment employers obliged to make (for 20 years service) = only £13,500</a:t>
            </a:r>
          </a:p>
          <a:p>
            <a:pPr algn="just"/>
            <a:r>
              <a:rPr lang="en-GB" sz="3200" dirty="0"/>
              <a:t>Therefore most organisations go beyond statutory minimum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81305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Disciplinary 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Most large and medium-sized organisations now have formal disciplinary procedures.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80032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8763000" cy="838200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ACAS Discipline and grievance - Code of Practice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229600" cy="4953000"/>
          </a:xfrm>
        </p:spPr>
        <p:txBody>
          <a:bodyPr>
            <a:noAutofit/>
          </a:bodyPr>
          <a:lstStyle/>
          <a:p>
            <a:pPr algn="just"/>
            <a:r>
              <a:rPr lang="en-GB" sz="2200" dirty="0"/>
              <a:t>Employers should have their own written disciplinary procedures which they must follow.</a:t>
            </a:r>
          </a:p>
          <a:p>
            <a:pPr algn="just"/>
            <a:r>
              <a:rPr lang="en-GB" sz="2200" dirty="0"/>
              <a:t>Employees and managers should be made aware of this policy.</a:t>
            </a:r>
          </a:p>
          <a:p>
            <a:pPr algn="just"/>
            <a:r>
              <a:rPr lang="en-GB" sz="2200" dirty="0"/>
              <a:t>The employee should be informed, in writing, of the alleged offence.</a:t>
            </a:r>
          </a:p>
          <a:p>
            <a:pPr algn="just"/>
            <a:r>
              <a:rPr lang="en-GB" sz="2200" dirty="0"/>
              <a:t>There should be a meeting with the employee and employer to discuss the alleged offence. The employee is allowed to be represented at this meeting by a trade union representative or colleague.</a:t>
            </a:r>
          </a:p>
          <a:p>
            <a:pPr algn="just"/>
            <a:r>
              <a:rPr lang="en-GB" sz="2200" dirty="0"/>
              <a:t>The employee should have the opportunity to appeal against any sanction.</a:t>
            </a:r>
          </a:p>
        </p:txBody>
      </p:sp>
    </p:spTree>
    <p:extLst>
      <p:ext uri="{BB962C8B-B14F-4D97-AF65-F5344CB8AC3E}">
        <p14:creationId xmlns:p14="http://schemas.microsoft.com/office/powerpoint/2010/main" val="337153882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3971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Disciplinary 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14401"/>
            <a:ext cx="8435280" cy="4953000"/>
          </a:xfrm>
        </p:spPr>
        <p:txBody>
          <a:bodyPr>
            <a:normAutofit/>
          </a:bodyPr>
          <a:lstStyle/>
          <a:p>
            <a:pPr algn="just"/>
            <a:r>
              <a:rPr lang="en-US" sz="3000" dirty="0"/>
              <a:t>Follow company policies already in place </a:t>
            </a:r>
          </a:p>
          <a:p>
            <a:pPr algn="just"/>
            <a:r>
              <a:rPr lang="en-US" sz="3000" dirty="0"/>
              <a:t>Assess the nature of the infraction </a:t>
            </a:r>
          </a:p>
          <a:p>
            <a:pPr algn="just"/>
            <a:r>
              <a:rPr lang="en-US" sz="3000" dirty="0"/>
              <a:t>Compare how other employees have been treated </a:t>
            </a:r>
          </a:p>
          <a:p>
            <a:pPr algn="just"/>
            <a:r>
              <a:rPr lang="en-US" sz="3000" dirty="0"/>
              <a:t>Review the history of the employee </a:t>
            </a:r>
          </a:p>
          <a:p>
            <a:pPr marL="0" indent="0" algn="just">
              <a:buNone/>
            </a:pPr>
            <a:endParaRPr lang="en-US" sz="3000" dirty="0"/>
          </a:p>
          <a:p>
            <a:pPr marL="0" indent="0" algn="just">
              <a:buNone/>
            </a:pPr>
            <a:r>
              <a:rPr lang="en-US" sz="3000" dirty="0"/>
              <a:t>Don’t: </a:t>
            </a:r>
          </a:p>
          <a:p>
            <a:pPr algn="just"/>
            <a:r>
              <a:rPr lang="en-US" sz="3000" dirty="0"/>
              <a:t>Discipline employees in public areas </a:t>
            </a:r>
          </a:p>
          <a:p>
            <a:pPr algn="just"/>
            <a:r>
              <a:rPr lang="en-US" sz="3000" dirty="0"/>
              <a:t>React with anger or threatening comments</a:t>
            </a:r>
          </a:p>
        </p:txBody>
      </p:sp>
    </p:spTree>
    <p:extLst>
      <p:ext uri="{BB962C8B-B14F-4D97-AF65-F5344CB8AC3E}">
        <p14:creationId xmlns:p14="http://schemas.microsoft.com/office/powerpoint/2010/main" val="119804314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3971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70C0"/>
                </a:solidFill>
              </a:rPr>
              <a:t>Disciplinary 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1"/>
            <a:ext cx="8229600" cy="4953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Why?</a:t>
            </a:r>
          </a:p>
          <a:p>
            <a:pPr algn="just">
              <a:buFontTx/>
              <a:buChar char="-"/>
            </a:pPr>
            <a:r>
              <a:rPr lang="en-US" dirty="0"/>
              <a:t>Manage conflict before it escalates </a:t>
            </a:r>
          </a:p>
          <a:p>
            <a:pPr algn="just">
              <a:buFontTx/>
              <a:buChar char="-"/>
            </a:pPr>
            <a:r>
              <a:rPr lang="en-US" dirty="0"/>
              <a:t>Protect employees by providing greater fairness and consistency in management decision-making</a:t>
            </a:r>
          </a:p>
          <a:p>
            <a:pPr algn="just">
              <a:buFontTx/>
              <a:buChar char="-"/>
            </a:pPr>
            <a:r>
              <a:rPr lang="en-US" dirty="0"/>
              <a:t>Establish expected standards of performance &amp; </a:t>
            </a:r>
            <a:r>
              <a:rPr lang="en-US" dirty="0" err="1"/>
              <a:t>behaviour</a:t>
            </a:r>
            <a:endParaRPr lang="en-US" dirty="0"/>
          </a:p>
          <a:p>
            <a:pPr algn="just">
              <a:buFontTx/>
              <a:buChar char="-"/>
            </a:pPr>
            <a:r>
              <a:rPr lang="en-US" dirty="0"/>
              <a:t>Defense in litigation cases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36371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4145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Implementing the 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73" y="941453"/>
            <a:ext cx="8229600" cy="4495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900" dirty="0"/>
              <a:t>Most of the responsibility falls on line managers:</a:t>
            </a:r>
          </a:p>
          <a:p>
            <a:pPr algn="just">
              <a:buNone/>
            </a:pPr>
            <a:r>
              <a:rPr lang="en-US" sz="2900" dirty="0"/>
              <a:t>- Need training on legal aspects and soft skills for resolving disputes, mediation</a:t>
            </a:r>
          </a:p>
          <a:p>
            <a:pPr algn="just">
              <a:buNone/>
            </a:pPr>
            <a:r>
              <a:rPr lang="en-US" sz="2900" dirty="0"/>
              <a:t>HR:</a:t>
            </a:r>
          </a:p>
          <a:p>
            <a:pPr algn="just">
              <a:buFontTx/>
              <a:buChar char="-"/>
            </a:pPr>
            <a:r>
              <a:rPr lang="en-US" sz="2900" dirty="0"/>
              <a:t>Advising line managers</a:t>
            </a:r>
          </a:p>
          <a:p>
            <a:pPr algn="just">
              <a:buFontTx/>
              <a:buChar char="-"/>
            </a:pPr>
            <a:r>
              <a:rPr lang="en-US" sz="2900" dirty="0"/>
              <a:t>Ensuring consistency across the organisation – but line managers also need flexibility for different individuals</a:t>
            </a:r>
          </a:p>
        </p:txBody>
      </p:sp>
    </p:spTree>
    <p:extLst>
      <p:ext uri="{BB962C8B-B14F-4D97-AF65-F5344CB8AC3E}">
        <p14:creationId xmlns:p14="http://schemas.microsoft.com/office/powerpoint/2010/main" val="7416182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Further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25963"/>
          </a:xfrm>
        </p:spPr>
        <p:txBody>
          <a:bodyPr/>
          <a:lstStyle/>
          <a:p>
            <a:pPr algn="just"/>
            <a:r>
              <a:rPr lang="en-US" sz="2500" dirty="0"/>
              <a:t>CIPD factsheets on dismissal and discipline and grievance procedures</a:t>
            </a:r>
          </a:p>
          <a:p>
            <a:pPr algn="just"/>
            <a:r>
              <a:rPr lang="en-US" sz="2500" dirty="0"/>
              <a:t>ACAS website</a:t>
            </a:r>
          </a:p>
          <a:p>
            <a:pPr algn="just"/>
            <a:r>
              <a:rPr lang="en-US" sz="2500" dirty="0"/>
              <a:t>Gilmore and Williams (2013) </a:t>
            </a:r>
            <a:r>
              <a:rPr lang="en-US" sz="2500" i="1" dirty="0"/>
              <a:t>Human Resource Management</a:t>
            </a:r>
            <a:r>
              <a:rPr lang="en-US" sz="2500" dirty="0"/>
              <a:t> (ch.9 and ch.13)</a:t>
            </a:r>
          </a:p>
          <a:p>
            <a:pPr algn="just"/>
            <a:r>
              <a:rPr lang="en-US" sz="2500" dirty="0"/>
              <a:t>Jones and </a:t>
            </a:r>
            <a:r>
              <a:rPr lang="en-US" sz="2500" dirty="0" err="1"/>
              <a:t>Saundry</a:t>
            </a:r>
            <a:r>
              <a:rPr lang="en-US" sz="2500" dirty="0"/>
              <a:t> (2011) The practice of discipline: evaluating the relationship between managers and HR professionals, </a:t>
            </a:r>
            <a:r>
              <a:rPr lang="en-US" sz="2500" i="1" dirty="0"/>
              <a:t>Human Resource Management Journal</a:t>
            </a:r>
          </a:p>
          <a:p>
            <a:pPr algn="just"/>
            <a:r>
              <a:rPr lang="en-US" sz="2500" dirty="0"/>
              <a:t>Taylor, S. (2014) </a:t>
            </a:r>
            <a:r>
              <a:rPr lang="en-US" sz="2500" i="1" dirty="0"/>
              <a:t>Resourcing and Talent Management</a:t>
            </a:r>
            <a:r>
              <a:rPr lang="en-US" sz="2500" dirty="0"/>
              <a:t>, CIPD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213642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temp.</Template>
  <TotalTime>3281</TotalTime>
  <Words>3036</Words>
  <Application>Microsoft Office PowerPoint</Application>
  <PresentationFormat>On-screen Show (4:3)</PresentationFormat>
  <Paragraphs>396</Paragraphs>
  <Slides>59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4" baseType="lpstr">
      <vt:lpstr>Arial</vt:lpstr>
      <vt:lpstr>Calibri</vt:lpstr>
      <vt:lpstr>Myriad Pro</vt:lpstr>
      <vt:lpstr>Wingdings</vt:lpstr>
      <vt:lpstr>20140311PresentationUWTSDTemplate</vt:lpstr>
      <vt:lpstr>Master of Business Administration   Human Capital Management  Recruitment and performance management</vt:lpstr>
      <vt:lpstr>PowerPoint Presentation</vt:lpstr>
      <vt:lpstr>PowerPoint Presentation</vt:lpstr>
      <vt:lpstr>PowerPoint Presentation</vt:lpstr>
      <vt:lpstr>Recruitment Process</vt:lpstr>
      <vt:lpstr>Job analysis</vt:lpstr>
      <vt:lpstr>Job description</vt:lpstr>
      <vt:lpstr>Person specification</vt:lpstr>
      <vt:lpstr>PowerPoint Presentation</vt:lpstr>
      <vt:lpstr>PowerPoint Presentation</vt:lpstr>
      <vt:lpstr>PowerPoint Presentation</vt:lpstr>
      <vt:lpstr>PowerPoint Presentation</vt:lpstr>
      <vt:lpstr>Concept of ‘Fit’</vt:lpstr>
      <vt:lpstr>What criteria should recruitment and selection be based on?</vt:lpstr>
      <vt:lpstr>PowerPoint Presentation</vt:lpstr>
      <vt:lpstr>Evaluating recruitment and selection</vt:lpstr>
      <vt:lpstr>   </vt:lpstr>
      <vt:lpstr>What is ‘performance’?</vt:lpstr>
      <vt:lpstr>PowerPoint Presentation</vt:lpstr>
      <vt:lpstr>PowerPoint Presentation</vt:lpstr>
      <vt:lpstr>Reasons for Performance Management?</vt:lpstr>
      <vt:lpstr>What is appraised …</vt:lpstr>
      <vt:lpstr>Managing Poor Performance</vt:lpstr>
      <vt:lpstr>Ethical Principles</vt:lpstr>
      <vt:lpstr>Traditional Systems  - Annual Appraisal </vt:lpstr>
      <vt:lpstr>Critical Incident Technique</vt:lpstr>
      <vt:lpstr>Essay Evaluation</vt:lpstr>
      <vt:lpstr>Management By Objective (MBO)</vt:lpstr>
      <vt:lpstr>Problems with Performance Appraisals </vt:lpstr>
      <vt:lpstr>Current trends in performance appraisal</vt:lpstr>
      <vt:lpstr>References/Further Reading </vt:lpstr>
      <vt:lpstr>PowerPoint Presentation</vt:lpstr>
      <vt:lpstr>Objectives</vt:lpstr>
      <vt:lpstr>Employee dismissal</vt:lpstr>
      <vt:lpstr>What is redundancy?</vt:lpstr>
      <vt:lpstr>Reasons For Redundancy</vt:lpstr>
      <vt:lpstr>Redundancies also commonplace in successful firms…</vt:lpstr>
      <vt:lpstr>Redundancies are the usual result of Mergers</vt:lpstr>
      <vt:lpstr>Impact of recession</vt:lpstr>
      <vt:lpstr>Why is legal definition important?</vt:lpstr>
      <vt:lpstr>Steps</vt:lpstr>
      <vt:lpstr>What is a reasonable procedure?</vt:lpstr>
      <vt:lpstr>Long-term approaches</vt:lpstr>
      <vt:lpstr>HR Planning</vt:lpstr>
      <vt:lpstr>Maximising Flexibility</vt:lpstr>
      <vt:lpstr>Early retirement</vt:lpstr>
      <vt:lpstr>Short-term approaches</vt:lpstr>
      <vt:lpstr>Short-term approaches</vt:lpstr>
      <vt:lpstr>Short-term approaches</vt:lpstr>
      <vt:lpstr>Short-term approaches</vt:lpstr>
      <vt:lpstr>Selecting people for redundancy</vt:lpstr>
      <vt:lpstr>Help for redundant employees</vt:lpstr>
      <vt:lpstr>Redundancy payments</vt:lpstr>
      <vt:lpstr>Disciplinary procedures</vt:lpstr>
      <vt:lpstr>ACAS Discipline and grievance - Code of Practice</vt:lpstr>
      <vt:lpstr>Disciplinary procedures</vt:lpstr>
      <vt:lpstr>Disciplinary procedures</vt:lpstr>
      <vt:lpstr>Implementing the procedures</vt:lpstr>
      <vt:lpstr>Further 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BMSW 6101 Emerging Leadership Skills</dc:title>
  <dc:creator>Abdullah Al Mamun</dc:creator>
  <cp:lastModifiedBy>Pepple, Dennis G. (Dr.)</cp:lastModifiedBy>
  <cp:revision>42</cp:revision>
  <dcterms:created xsi:type="dcterms:W3CDTF">2020-04-06T13:34:42Z</dcterms:created>
  <dcterms:modified xsi:type="dcterms:W3CDTF">2023-08-02T04:33:52Z</dcterms:modified>
</cp:coreProperties>
</file>