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1"/>
  </p:notesMasterIdLst>
  <p:handoutMasterIdLst>
    <p:handoutMasterId r:id="rId52"/>
  </p:handoutMasterIdLst>
  <p:sldIdLst>
    <p:sldId id="1399" r:id="rId5"/>
    <p:sldId id="1405" r:id="rId6"/>
    <p:sldId id="1406" r:id="rId7"/>
    <p:sldId id="1430" r:id="rId8"/>
    <p:sldId id="301" r:id="rId9"/>
    <p:sldId id="1410" r:id="rId10"/>
    <p:sldId id="1411" r:id="rId11"/>
    <p:sldId id="1441" r:id="rId12"/>
    <p:sldId id="1442" r:id="rId13"/>
    <p:sldId id="1443" r:id="rId14"/>
    <p:sldId id="262" r:id="rId15"/>
    <p:sldId id="1444" r:id="rId16"/>
    <p:sldId id="258" r:id="rId17"/>
    <p:sldId id="269" r:id="rId18"/>
    <p:sldId id="1445" r:id="rId19"/>
    <p:sldId id="285" r:id="rId20"/>
    <p:sldId id="284" r:id="rId21"/>
    <p:sldId id="286" r:id="rId22"/>
    <p:sldId id="287" r:id="rId23"/>
    <p:sldId id="264" r:id="rId24"/>
    <p:sldId id="265" r:id="rId25"/>
    <p:sldId id="1416" r:id="rId26"/>
    <p:sldId id="313" r:id="rId27"/>
    <p:sldId id="314" r:id="rId28"/>
    <p:sldId id="321" r:id="rId29"/>
    <p:sldId id="1431" r:id="rId30"/>
    <p:sldId id="320" r:id="rId31"/>
    <p:sldId id="308" r:id="rId32"/>
    <p:sldId id="1446" r:id="rId33"/>
    <p:sldId id="325" r:id="rId34"/>
    <p:sldId id="263" r:id="rId35"/>
    <p:sldId id="276" r:id="rId36"/>
    <p:sldId id="1432" r:id="rId37"/>
    <p:sldId id="1435" r:id="rId38"/>
    <p:sldId id="277" r:id="rId39"/>
    <p:sldId id="1433" r:id="rId40"/>
    <p:sldId id="280" r:id="rId41"/>
    <p:sldId id="261" r:id="rId42"/>
    <p:sldId id="1436" r:id="rId43"/>
    <p:sldId id="322" r:id="rId44"/>
    <p:sldId id="1447" r:id="rId45"/>
    <p:sldId id="266" r:id="rId46"/>
    <p:sldId id="1437" r:id="rId47"/>
    <p:sldId id="1440" r:id="rId48"/>
    <p:sldId id="1438" r:id="rId49"/>
    <p:sldId id="1450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56C8B"/>
    <a:srgbClr val="24B9D9"/>
    <a:srgbClr val="2B9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DC14BF-7F0B-453E-9961-BF3065A304D2}" type="doc">
      <dgm:prSet loTypeId="urn:microsoft.com/office/officeart/2005/8/layout/cycle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D2503F-1583-4333-86A0-ABC92CAE2FA8}">
      <dgm:prSet phldrT="[Text]" custT="1"/>
      <dgm:spPr/>
      <dgm:t>
        <a:bodyPr/>
        <a:lstStyle/>
        <a:p>
          <a:r>
            <a:rPr lang="en-GB" sz="1100" dirty="0"/>
            <a:t>Least restrictive option </a:t>
          </a:r>
        </a:p>
      </dgm:t>
    </dgm:pt>
    <dgm:pt modelId="{2EB29B2A-39A5-45F4-83B1-9C0354683BE0}" type="parTrans" cxnId="{47F2B634-581D-42D0-BB1D-7BB3ABCA62F6}">
      <dgm:prSet/>
      <dgm:spPr/>
      <dgm:t>
        <a:bodyPr/>
        <a:lstStyle/>
        <a:p>
          <a:endParaRPr lang="en-GB" sz="1800"/>
        </a:p>
      </dgm:t>
    </dgm:pt>
    <dgm:pt modelId="{1CA360B6-8998-44AB-935E-603843622E81}" type="sibTrans" cxnId="{47F2B634-581D-42D0-BB1D-7BB3ABCA62F6}">
      <dgm:prSet/>
      <dgm:spPr/>
      <dgm:t>
        <a:bodyPr/>
        <a:lstStyle/>
        <a:p>
          <a:endParaRPr lang="en-GB" sz="1800"/>
        </a:p>
      </dgm:t>
    </dgm:pt>
    <dgm:pt modelId="{2476C739-5B1F-4239-A9D8-689B2D98DC8D}">
      <dgm:prSet phldrT="[Text]" custT="1"/>
      <dgm:spPr/>
      <dgm:t>
        <a:bodyPr/>
        <a:lstStyle/>
        <a:p>
          <a:r>
            <a:rPr lang="en-GB" sz="1100" dirty="0"/>
            <a:t>Independence maximisation </a:t>
          </a:r>
        </a:p>
      </dgm:t>
    </dgm:pt>
    <dgm:pt modelId="{161AFFB6-2F19-40B6-A6D6-1DC2E3CB8BDD}" type="parTrans" cxnId="{79559F27-A076-4BDE-8264-54A674BA2209}">
      <dgm:prSet/>
      <dgm:spPr/>
      <dgm:t>
        <a:bodyPr/>
        <a:lstStyle/>
        <a:p>
          <a:endParaRPr lang="en-GB" sz="1800"/>
        </a:p>
      </dgm:t>
    </dgm:pt>
    <dgm:pt modelId="{577FE91C-0815-40F5-BD2B-8E19D9AD5EED}" type="sibTrans" cxnId="{79559F27-A076-4BDE-8264-54A674BA2209}">
      <dgm:prSet/>
      <dgm:spPr/>
      <dgm:t>
        <a:bodyPr/>
        <a:lstStyle/>
        <a:p>
          <a:endParaRPr lang="en-GB" sz="1800"/>
        </a:p>
      </dgm:t>
    </dgm:pt>
    <dgm:pt modelId="{F46DF2C6-2EBD-4111-89D8-06F0A439DFEB}">
      <dgm:prSet phldrT="[Text]" custT="1"/>
      <dgm:spPr/>
      <dgm:t>
        <a:bodyPr/>
        <a:lstStyle/>
        <a:p>
          <a:r>
            <a:rPr lang="en-GB" sz="1100" dirty="0"/>
            <a:t>Empowerment and involvement</a:t>
          </a:r>
        </a:p>
      </dgm:t>
    </dgm:pt>
    <dgm:pt modelId="{2D4A3272-9A10-4733-88C3-DA646B91BA46}" type="parTrans" cxnId="{76D56579-91DE-48E2-94A0-35978A495AC6}">
      <dgm:prSet/>
      <dgm:spPr/>
      <dgm:t>
        <a:bodyPr/>
        <a:lstStyle/>
        <a:p>
          <a:endParaRPr lang="en-GB" sz="1800"/>
        </a:p>
      </dgm:t>
    </dgm:pt>
    <dgm:pt modelId="{29D919BD-F0C2-4DF6-B48C-AA8665AE99BF}" type="sibTrans" cxnId="{76D56579-91DE-48E2-94A0-35978A495AC6}">
      <dgm:prSet/>
      <dgm:spPr/>
      <dgm:t>
        <a:bodyPr/>
        <a:lstStyle/>
        <a:p>
          <a:endParaRPr lang="en-GB" sz="1800"/>
        </a:p>
      </dgm:t>
    </dgm:pt>
    <dgm:pt modelId="{5420EE10-8537-4CF3-8815-44FBC589040C}">
      <dgm:prSet phldrT="[Text]" custT="1"/>
      <dgm:spPr/>
      <dgm:t>
        <a:bodyPr/>
        <a:lstStyle/>
        <a:p>
          <a:r>
            <a:rPr lang="en-GB" sz="1100" dirty="0"/>
            <a:t>Respect and dignity</a:t>
          </a:r>
        </a:p>
      </dgm:t>
    </dgm:pt>
    <dgm:pt modelId="{6E071222-1E04-4CCD-AA0B-14C08B5BB92B}" type="parTrans" cxnId="{460B5A65-DB3A-4352-BB1C-3B8B54B3F296}">
      <dgm:prSet/>
      <dgm:spPr/>
      <dgm:t>
        <a:bodyPr/>
        <a:lstStyle/>
        <a:p>
          <a:endParaRPr lang="en-GB" sz="1800"/>
        </a:p>
      </dgm:t>
    </dgm:pt>
    <dgm:pt modelId="{3DA05234-47B6-4F14-B1E2-130CE55C1AF1}" type="sibTrans" cxnId="{460B5A65-DB3A-4352-BB1C-3B8B54B3F296}">
      <dgm:prSet/>
      <dgm:spPr/>
      <dgm:t>
        <a:bodyPr/>
        <a:lstStyle/>
        <a:p>
          <a:endParaRPr lang="en-GB" sz="1800"/>
        </a:p>
      </dgm:t>
    </dgm:pt>
    <dgm:pt modelId="{F1034CD9-B9D1-425E-94D7-4E738C5238A2}">
      <dgm:prSet phldrT="[Text]" custT="1"/>
      <dgm:spPr/>
      <dgm:t>
        <a:bodyPr/>
        <a:lstStyle/>
        <a:p>
          <a:r>
            <a:rPr lang="en-GB" sz="1100" dirty="0"/>
            <a:t>Purpose and effectiveness</a:t>
          </a:r>
        </a:p>
      </dgm:t>
    </dgm:pt>
    <dgm:pt modelId="{880DF501-DD2D-4FC1-9867-207E44FB30B4}" type="parTrans" cxnId="{32ACEB11-9324-46DC-860F-160DFF37DBC5}">
      <dgm:prSet/>
      <dgm:spPr/>
      <dgm:t>
        <a:bodyPr/>
        <a:lstStyle/>
        <a:p>
          <a:endParaRPr lang="en-GB" sz="1800"/>
        </a:p>
      </dgm:t>
    </dgm:pt>
    <dgm:pt modelId="{5658E3DD-9A7F-44B7-9B00-4654D13F0845}" type="sibTrans" cxnId="{32ACEB11-9324-46DC-860F-160DFF37DBC5}">
      <dgm:prSet/>
      <dgm:spPr/>
      <dgm:t>
        <a:bodyPr/>
        <a:lstStyle/>
        <a:p>
          <a:endParaRPr lang="en-GB" sz="1800"/>
        </a:p>
      </dgm:t>
    </dgm:pt>
    <dgm:pt modelId="{9AE0663C-F54D-4728-9C5B-4AECA7DD4E1B}">
      <dgm:prSet phldrT="[Text]" custT="1"/>
      <dgm:spPr/>
      <dgm:t>
        <a:bodyPr/>
        <a:lstStyle/>
        <a:p>
          <a:r>
            <a:rPr lang="en-GB" sz="1100" dirty="0"/>
            <a:t>Efficiency and equity</a:t>
          </a:r>
        </a:p>
      </dgm:t>
    </dgm:pt>
    <dgm:pt modelId="{53CA07E7-58E9-496F-9D2C-664D0C98085C}" type="parTrans" cxnId="{31FB8976-72E3-4FA1-8977-358627AB974B}">
      <dgm:prSet/>
      <dgm:spPr/>
      <dgm:t>
        <a:bodyPr/>
        <a:lstStyle/>
        <a:p>
          <a:endParaRPr lang="en-GB" sz="1800"/>
        </a:p>
      </dgm:t>
    </dgm:pt>
    <dgm:pt modelId="{4C09FB3B-2A80-41C9-B934-F97FECD87087}" type="sibTrans" cxnId="{31FB8976-72E3-4FA1-8977-358627AB974B}">
      <dgm:prSet/>
      <dgm:spPr/>
      <dgm:t>
        <a:bodyPr/>
        <a:lstStyle/>
        <a:p>
          <a:endParaRPr lang="en-GB" sz="1800"/>
        </a:p>
      </dgm:t>
    </dgm:pt>
    <dgm:pt modelId="{9183C618-6E6E-47E9-BBE6-34D689CB5813}" type="pres">
      <dgm:prSet presAssocID="{F0DC14BF-7F0B-453E-9961-BF3065A304D2}" presName="cycle" presStyleCnt="0">
        <dgm:presLayoutVars>
          <dgm:dir/>
          <dgm:resizeHandles val="exact"/>
        </dgm:presLayoutVars>
      </dgm:prSet>
      <dgm:spPr/>
    </dgm:pt>
    <dgm:pt modelId="{F3BDEAAA-754A-4147-83D9-8E537232C2C6}" type="pres">
      <dgm:prSet presAssocID="{FBD2503F-1583-4333-86A0-ABC92CAE2FA8}" presName="node" presStyleLbl="node1" presStyleIdx="0" presStyleCnt="6">
        <dgm:presLayoutVars>
          <dgm:bulletEnabled val="1"/>
        </dgm:presLayoutVars>
      </dgm:prSet>
      <dgm:spPr/>
    </dgm:pt>
    <dgm:pt modelId="{FB339E4C-2423-4AE5-9AB9-7C4083447CB6}" type="pres">
      <dgm:prSet presAssocID="{FBD2503F-1583-4333-86A0-ABC92CAE2FA8}" presName="spNode" presStyleCnt="0"/>
      <dgm:spPr/>
    </dgm:pt>
    <dgm:pt modelId="{5B8FF3F9-4E0E-42EF-8936-1B43CE235565}" type="pres">
      <dgm:prSet presAssocID="{1CA360B6-8998-44AB-935E-603843622E81}" presName="sibTrans" presStyleLbl="sibTrans1D1" presStyleIdx="0" presStyleCnt="6"/>
      <dgm:spPr/>
    </dgm:pt>
    <dgm:pt modelId="{25B443C8-DF4E-4009-B103-7F3B8520969A}" type="pres">
      <dgm:prSet presAssocID="{2476C739-5B1F-4239-A9D8-689B2D98DC8D}" presName="node" presStyleLbl="node1" presStyleIdx="1" presStyleCnt="6">
        <dgm:presLayoutVars>
          <dgm:bulletEnabled val="1"/>
        </dgm:presLayoutVars>
      </dgm:prSet>
      <dgm:spPr/>
    </dgm:pt>
    <dgm:pt modelId="{5E8E0307-B725-4368-A81D-09CFC87A95C3}" type="pres">
      <dgm:prSet presAssocID="{2476C739-5B1F-4239-A9D8-689B2D98DC8D}" presName="spNode" presStyleCnt="0"/>
      <dgm:spPr/>
    </dgm:pt>
    <dgm:pt modelId="{A493AD7E-F300-4453-AC8C-40FF8F11F814}" type="pres">
      <dgm:prSet presAssocID="{577FE91C-0815-40F5-BD2B-8E19D9AD5EED}" presName="sibTrans" presStyleLbl="sibTrans1D1" presStyleIdx="1" presStyleCnt="6"/>
      <dgm:spPr/>
    </dgm:pt>
    <dgm:pt modelId="{4FF9B633-23E4-4987-AAA0-11CB23DE8B01}" type="pres">
      <dgm:prSet presAssocID="{F46DF2C6-2EBD-4111-89D8-06F0A439DFEB}" presName="node" presStyleLbl="node1" presStyleIdx="2" presStyleCnt="6">
        <dgm:presLayoutVars>
          <dgm:bulletEnabled val="1"/>
        </dgm:presLayoutVars>
      </dgm:prSet>
      <dgm:spPr/>
    </dgm:pt>
    <dgm:pt modelId="{1F833D3C-F013-4DCA-8AA9-DE689491C38B}" type="pres">
      <dgm:prSet presAssocID="{F46DF2C6-2EBD-4111-89D8-06F0A439DFEB}" presName="spNode" presStyleCnt="0"/>
      <dgm:spPr/>
    </dgm:pt>
    <dgm:pt modelId="{6C7D737C-68A4-46E7-9C6B-876BDDFDFE6A}" type="pres">
      <dgm:prSet presAssocID="{29D919BD-F0C2-4DF6-B48C-AA8665AE99BF}" presName="sibTrans" presStyleLbl="sibTrans1D1" presStyleIdx="2" presStyleCnt="6"/>
      <dgm:spPr/>
    </dgm:pt>
    <dgm:pt modelId="{E907F3D7-3880-4512-8D92-D38F14612B01}" type="pres">
      <dgm:prSet presAssocID="{5420EE10-8537-4CF3-8815-44FBC589040C}" presName="node" presStyleLbl="node1" presStyleIdx="3" presStyleCnt="6">
        <dgm:presLayoutVars>
          <dgm:bulletEnabled val="1"/>
        </dgm:presLayoutVars>
      </dgm:prSet>
      <dgm:spPr/>
    </dgm:pt>
    <dgm:pt modelId="{9061EFEF-C938-4B76-A10D-C3594342AAC9}" type="pres">
      <dgm:prSet presAssocID="{5420EE10-8537-4CF3-8815-44FBC589040C}" presName="spNode" presStyleCnt="0"/>
      <dgm:spPr/>
    </dgm:pt>
    <dgm:pt modelId="{FDE17CE5-749F-40F0-BBE5-B94B7AB7E633}" type="pres">
      <dgm:prSet presAssocID="{3DA05234-47B6-4F14-B1E2-130CE55C1AF1}" presName="sibTrans" presStyleLbl="sibTrans1D1" presStyleIdx="3" presStyleCnt="6"/>
      <dgm:spPr/>
    </dgm:pt>
    <dgm:pt modelId="{0D29E465-E4C2-47A0-8CF0-E14DE0B05117}" type="pres">
      <dgm:prSet presAssocID="{F1034CD9-B9D1-425E-94D7-4E738C5238A2}" presName="node" presStyleLbl="node1" presStyleIdx="4" presStyleCnt="6">
        <dgm:presLayoutVars>
          <dgm:bulletEnabled val="1"/>
        </dgm:presLayoutVars>
      </dgm:prSet>
      <dgm:spPr/>
    </dgm:pt>
    <dgm:pt modelId="{25211D9D-6C94-4520-AB3E-D1E8F2DC43F6}" type="pres">
      <dgm:prSet presAssocID="{F1034CD9-B9D1-425E-94D7-4E738C5238A2}" presName="spNode" presStyleCnt="0"/>
      <dgm:spPr/>
    </dgm:pt>
    <dgm:pt modelId="{4DCE74D4-2684-44AE-B7F4-55787B597BC3}" type="pres">
      <dgm:prSet presAssocID="{5658E3DD-9A7F-44B7-9B00-4654D13F0845}" presName="sibTrans" presStyleLbl="sibTrans1D1" presStyleIdx="4" presStyleCnt="6"/>
      <dgm:spPr/>
    </dgm:pt>
    <dgm:pt modelId="{60CE51E6-C5F4-48AF-A7E4-F012822EFD65}" type="pres">
      <dgm:prSet presAssocID="{9AE0663C-F54D-4728-9C5B-4AECA7DD4E1B}" presName="node" presStyleLbl="node1" presStyleIdx="5" presStyleCnt="6">
        <dgm:presLayoutVars>
          <dgm:bulletEnabled val="1"/>
        </dgm:presLayoutVars>
      </dgm:prSet>
      <dgm:spPr/>
    </dgm:pt>
    <dgm:pt modelId="{6115649E-A6FA-4FAD-9056-C93E6D2281F4}" type="pres">
      <dgm:prSet presAssocID="{9AE0663C-F54D-4728-9C5B-4AECA7DD4E1B}" presName="spNode" presStyleCnt="0"/>
      <dgm:spPr/>
    </dgm:pt>
    <dgm:pt modelId="{6A8B4AC2-DA4A-4DEF-8A69-F9D831878184}" type="pres">
      <dgm:prSet presAssocID="{4C09FB3B-2A80-41C9-B934-F97FECD87087}" presName="sibTrans" presStyleLbl="sibTrans1D1" presStyleIdx="5" presStyleCnt="6"/>
      <dgm:spPr/>
    </dgm:pt>
  </dgm:ptLst>
  <dgm:cxnLst>
    <dgm:cxn modelId="{AEF99F11-7B65-4D15-95A9-DBD5805B0E9C}" type="presOf" srcId="{29D919BD-F0C2-4DF6-B48C-AA8665AE99BF}" destId="{6C7D737C-68A4-46E7-9C6B-876BDDFDFE6A}" srcOrd="0" destOrd="0" presId="urn:microsoft.com/office/officeart/2005/8/layout/cycle6"/>
    <dgm:cxn modelId="{32ACEB11-9324-46DC-860F-160DFF37DBC5}" srcId="{F0DC14BF-7F0B-453E-9961-BF3065A304D2}" destId="{F1034CD9-B9D1-425E-94D7-4E738C5238A2}" srcOrd="4" destOrd="0" parTransId="{880DF501-DD2D-4FC1-9867-207E44FB30B4}" sibTransId="{5658E3DD-9A7F-44B7-9B00-4654D13F0845}"/>
    <dgm:cxn modelId="{79559F27-A076-4BDE-8264-54A674BA2209}" srcId="{F0DC14BF-7F0B-453E-9961-BF3065A304D2}" destId="{2476C739-5B1F-4239-A9D8-689B2D98DC8D}" srcOrd="1" destOrd="0" parTransId="{161AFFB6-2F19-40B6-A6D6-1DC2E3CB8BDD}" sibTransId="{577FE91C-0815-40F5-BD2B-8E19D9AD5EED}"/>
    <dgm:cxn modelId="{47F2B634-581D-42D0-BB1D-7BB3ABCA62F6}" srcId="{F0DC14BF-7F0B-453E-9961-BF3065A304D2}" destId="{FBD2503F-1583-4333-86A0-ABC92CAE2FA8}" srcOrd="0" destOrd="0" parTransId="{2EB29B2A-39A5-45F4-83B1-9C0354683BE0}" sibTransId="{1CA360B6-8998-44AB-935E-603843622E81}"/>
    <dgm:cxn modelId="{7C7C6C3A-94BD-4BA1-B30A-A99E1CF54562}" type="presOf" srcId="{4C09FB3B-2A80-41C9-B934-F97FECD87087}" destId="{6A8B4AC2-DA4A-4DEF-8A69-F9D831878184}" srcOrd="0" destOrd="0" presId="urn:microsoft.com/office/officeart/2005/8/layout/cycle6"/>
    <dgm:cxn modelId="{10F8293E-2945-4A89-85F1-8ACE845196F8}" type="presOf" srcId="{9AE0663C-F54D-4728-9C5B-4AECA7DD4E1B}" destId="{60CE51E6-C5F4-48AF-A7E4-F012822EFD65}" srcOrd="0" destOrd="0" presId="urn:microsoft.com/office/officeart/2005/8/layout/cycle6"/>
    <dgm:cxn modelId="{1E410242-AB45-4770-8BAF-E9E14DCF8F65}" type="presOf" srcId="{F0DC14BF-7F0B-453E-9961-BF3065A304D2}" destId="{9183C618-6E6E-47E9-BBE6-34D689CB5813}" srcOrd="0" destOrd="0" presId="urn:microsoft.com/office/officeart/2005/8/layout/cycle6"/>
    <dgm:cxn modelId="{13A14345-4977-4D72-9C89-7A16B4B0E817}" type="presOf" srcId="{1CA360B6-8998-44AB-935E-603843622E81}" destId="{5B8FF3F9-4E0E-42EF-8936-1B43CE235565}" srcOrd="0" destOrd="0" presId="urn:microsoft.com/office/officeart/2005/8/layout/cycle6"/>
    <dgm:cxn modelId="{460B5A65-DB3A-4352-BB1C-3B8B54B3F296}" srcId="{F0DC14BF-7F0B-453E-9961-BF3065A304D2}" destId="{5420EE10-8537-4CF3-8815-44FBC589040C}" srcOrd="3" destOrd="0" parTransId="{6E071222-1E04-4CCD-AA0B-14C08B5BB92B}" sibTransId="{3DA05234-47B6-4F14-B1E2-130CE55C1AF1}"/>
    <dgm:cxn modelId="{38B8C94C-695E-4131-B3EF-125439802B50}" type="presOf" srcId="{5420EE10-8537-4CF3-8815-44FBC589040C}" destId="{E907F3D7-3880-4512-8D92-D38F14612B01}" srcOrd="0" destOrd="0" presId="urn:microsoft.com/office/officeart/2005/8/layout/cycle6"/>
    <dgm:cxn modelId="{524FE951-6C72-4A79-95A4-BC2365192311}" type="presOf" srcId="{2476C739-5B1F-4239-A9D8-689B2D98DC8D}" destId="{25B443C8-DF4E-4009-B103-7F3B8520969A}" srcOrd="0" destOrd="0" presId="urn:microsoft.com/office/officeart/2005/8/layout/cycle6"/>
    <dgm:cxn modelId="{31FB8976-72E3-4FA1-8977-358627AB974B}" srcId="{F0DC14BF-7F0B-453E-9961-BF3065A304D2}" destId="{9AE0663C-F54D-4728-9C5B-4AECA7DD4E1B}" srcOrd="5" destOrd="0" parTransId="{53CA07E7-58E9-496F-9D2C-664D0C98085C}" sibTransId="{4C09FB3B-2A80-41C9-B934-F97FECD87087}"/>
    <dgm:cxn modelId="{76D56579-91DE-48E2-94A0-35978A495AC6}" srcId="{F0DC14BF-7F0B-453E-9961-BF3065A304D2}" destId="{F46DF2C6-2EBD-4111-89D8-06F0A439DFEB}" srcOrd="2" destOrd="0" parTransId="{2D4A3272-9A10-4733-88C3-DA646B91BA46}" sibTransId="{29D919BD-F0C2-4DF6-B48C-AA8665AE99BF}"/>
    <dgm:cxn modelId="{4941F086-8EAC-48BB-830D-BCF4A27DE90C}" type="presOf" srcId="{3DA05234-47B6-4F14-B1E2-130CE55C1AF1}" destId="{FDE17CE5-749F-40F0-BBE5-B94B7AB7E633}" srcOrd="0" destOrd="0" presId="urn:microsoft.com/office/officeart/2005/8/layout/cycle6"/>
    <dgm:cxn modelId="{22FE83C3-4767-4A98-8C76-BA096A0E4703}" type="presOf" srcId="{5658E3DD-9A7F-44B7-9B00-4654D13F0845}" destId="{4DCE74D4-2684-44AE-B7F4-55787B597BC3}" srcOrd="0" destOrd="0" presId="urn:microsoft.com/office/officeart/2005/8/layout/cycle6"/>
    <dgm:cxn modelId="{B73DC0D0-C19D-4425-8AB9-25400D7D82FD}" type="presOf" srcId="{577FE91C-0815-40F5-BD2B-8E19D9AD5EED}" destId="{A493AD7E-F300-4453-AC8C-40FF8F11F814}" srcOrd="0" destOrd="0" presId="urn:microsoft.com/office/officeart/2005/8/layout/cycle6"/>
    <dgm:cxn modelId="{BC63FAD6-93AA-4433-949D-69DC0A5395E9}" type="presOf" srcId="{FBD2503F-1583-4333-86A0-ABC92CAE2FA8}" destId="{F3BDEAAA-754A-4147-83D9-8E537232C2C6}" srcOrd="0" destOrd="0" presId="urn:microsoft.com/office/officeart/2005/8/layout/cycle6"/>
    <dgm:cxn modelId="{D5F74DDD-BCBD-4FF1-BB31-63100C433008}" type="presOf" srcId="{F46DF2C6-2EBD-4111-89D8-06F0A439DFEB}" destId="{4FF9B633-23E4-4987-AAA0-11CB23DE8B01}" srcOrd="0" destOrd="0" presId="urn:microsoft.com/office/officeart/2005/8/layout/cycle6"/>
    <dgm:cxn modelId="{2AF99BE1-61BA-4D15-A620-1BD65FA94431}" type="presOf" srcId="{F1034CD9-B9D1-425E-94D7-4E738C5238A2}" destId="{0D29E465-E4C2-47A0-8CF0-E14DE0B05117}" srcOrd="0" destOrd="0" presId="urn:microsoft.com/office/officeart/2005/8/layout/cycle6"/>
    <dgm:cxn modelId="{844C9485-82BC-48F4-9165-EB9981774C6E}" type="presParOf" srcId="{9183C618-6E6E-47E9-BBE6-34D689CB5813}" destId="{F3BDEAAA-754A-4147-83D9-8E537232C2C6}" srcOrd="0" destOrd="0" presId="urn:microsoft.com/office/officeart/2005/8/layout/cycle6"/>
    <dgm:cxn modelId="{34EC7276-1AF3-468E-AE4E-093FCDBC8844}" type="presParOf" srcId="{9183C618-6E6E-47E9-BBE6-34D689CB5813}" destId="{FB339E4C-2423-4AE5-9AB9-7C4083447CB6}" srcOrd="1" destOrd="0" presId="urn:microsoft.com/office/officeart/2005/8/layout/cycle6"/>
    <dgm:cxn modelId="{F472AC6F-4C98-4FC9-ABB7-13AF33AFD380}" type="presParOf" srcId="{9183C618-6E6E-47E9-BBE6-34D689CB5813}" destId="{5B8FF3F9-4E0E-42EF-8936-1B43CE235565}" srcOrd="2" destOrd="0" presId="urn:microsoft.com/office/officeart/2005/8/layout/cycle6"/>
    <dgm:cxn modelId="{4CA2C1A4-E931-4D05-A031-A18137E05919}" type="presParOf" srcId="{9183C618-6E6E-47E9-BBE6-34D689CB5813}" destId="{25B443C8-DF4E-4009-B103-7F3B8520969A}" srcOrd="3" destOrd="0" presId="urn:microsoft.com/office/officeart/2005/8/layout/cycle6"/>
    <dgm:cxn modelId="{1CA96848-E366-4BB0-8FF9-4D43AE47A249}" type="presParOf" srcId="{9183C618-6E6E-47E9-BBE6-34D689CB5813}" destId="{5E8E0307-B725-4368-A81D-09CFC87A95C3}" srcOrd="4" destOrd="0" presId="urn:microsoft.com/office/officeart/2005/8/layout/cycle6"/>
    <dgm:cxn modelId="{1AD846F7-36F6-4D55-ACE1-17128D1EF719}" type="presParOf" srcId="{9183C618-6E6E-47E9-BBE6-34D689CB5813}" destId="{A493AD7E-F300-4453-AC8C-40FF8F11F814}" srcOrd="5" destOrd="0" presId="urn:microsoft.com/office/officeart/2005/8/layout/cycle6"/>
    <dgm:cxn modelId="{B3EB4C79-DC89-4CE3-B1A5-46A0033D4CB8}" type="presParOf" srcId="{9183C618-6E6E-47E9-BBE6-34D689CB5813}" destId="{4FF9B633-23E4-4987-AAA0-11CB23DE8B01}" srcOrd="6" destOrd="0" presId="urn:microsoft.com/office/officeart/2005/8/layout/cycle6"/>
    <dgm:cxn modelId="{3FA19D02-DF09-423D-9C57-6B57994398CF}" type="presParOf" srcId="{9183C618-6E6E-47E9-BBE6-34D689CB5813}" destId="{1F833D3C-F013-4DCA-8AA9-DE689491C38B}" srcOrd="7" destOrd="0" presId="urn:microsoft.com/office/officeart/2005/8/layout/cycle6"/>
    <dgm:cxn modelId="{4C722D79-3488-4BC0-AE4A-B50A1DDFB1F3}" type="presParOf" srcId="{9183C618-6E6E-47E9-BBE6-34D689CB5813}" destId="{6C7D737C-68A4-46E7-9C6B-876BDDFDFE6A}" srcOrd="8" destOrd="0" presId="urn:microsoft.com/office/officeart/2005/8/layout/cycle6"/>
    <dgm:cxn modelId="{AD28EEF8-FDE5-4D5E-A687-A60227D6A526}" type="presParOf" srcId="{9183C618-6E6E-47E9-BBE6-34D689CB5813}" destId="{E907F3D7-3880-4512-8D92-D38F14612B01}" srcOrd="9" destOrd="0" presId="urn:microsoft.com/office/officeart/2005/8/layout/cycle6"/>
    <dgm:cxn modelId="{4EDF4DA1-2E0E-417A-A596-251C8F3D098A}" type="presParOf" srcId="{9183C618-6E6E-47E9-BBE6-34D689CB5813}" destId="{9061EFEF-C938-4B76-A10D-C3594342AAC9}" srcOrd="10" destOrd="0" presId="urn:microsoft.com/office/officeart/2005/8/layout/cycle6"/>
    <dgm:cxn modelId="{830A2836-A360-4B15-8D5F-216AC02D141D}" type="presParOf" srcId="{9183C618-6E6E-47E9-BBE6-34D689CB5813}" destId="{FDE17CE5-749F-40F0-BBE5-B94B7AB7E633}" srcOrd="11" destOrd="0" presId="urn:microsoft.com/office/officeart/2005/8/layout/cycle6"/>
    <dgm:cxn modelId="{6F558DE4-66F2-43B7-A7C2-4ECA9C0B9CEB}" type="presParOf" srcId="{9183C618-6E6E-47E9-BBE6-34D689CB5813}" destId="{0D29E465-E4C2-47A0-8CF0-E14DE0B05117}" srcOrd="12" destOrd="0" presId="urn:microsoft.com/office/officeart/2005/8/layout/cycle6"/>
    <dgm:cxn modelId="{C6CA1223-DE01-4572-B287-BCFA1E93B585}" type="presParOf" srcId="{9183C618-6E6E-47E9-BBE6-34D689CB5813}" destId="{25211D9D-6C94-4520-AB3E-D1E8F2DC43F6}" srcOrd="13" destOrd="0" presId="urn:microsoft.com/office/officeart/2005/8/layout/cycle6"/>
    <dgm:cxn modelId="{B3D8EFCB-8364-4B3B-92EB-DBA8190AB7B1}" type="presParOf" srcId="{9183C618-6E6E-47E9-BBE6-34D689CB5813}" destId="{4DCE74D4-2684-44AE-B7F4-55787B597BC3}" srcOrd="14" destOrd="0" presId="urn:microsoft.com/office/officeart/2005/8/layout/cycle6"/>
    <dgm:cxn modelId="{35618133-E99D-40B9-B28F-3B063DC90C0D}" type="presParOf" srcId="{9183C618-6E6E-47E9-BBE6-34D689CB5813}" destId="{60CE51E6-C5F4-48AF-A7E4-F012822EFD65}" srcOrd="15" destOrd="0" presId="urn:microsoft.com/office/officeart/2005/8/layout/cycle6"/>
    <dgm:cxn modelId="{7459D70C-7385-41F6-8C76-B62E0FE6512A}" type="presParOf" srcId="{9183C618-6E6E-47E9-BBE6-34D689CB5813}" destId="{6115649E-A6FA-4FAD-9056-C93E6D2281F4}" srcOrd="16" destOrd="0" presId="urn:microsoft.com/office/officeart/2005/8/layout/cycle6"/>
    <dgm:cxn modelId="{6EF649FD-0594-477E-A765-EBA4A693CF7E}" type="presParOf" srcId="{9183C618-6E6E-47E9-BBE6-34D689CB5813}" destId="{6A8B4AC2-DA4A-4DEF-8A69-F9D831878184}" srcOrd="17" destOrd="0" presId="urn:microsoft.com/office/officeart/2005/8/layout/cycle6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DEAAA-754A-4147-83D9-8E537232C2C6}">
      <dsp:nvSpPr>
        <dsp:cNvPr id="0" name=""/>
        <dsp:cNvSpPr/>
      </dsp:nvSpPr>
      <dsp:spPr>
        <a:xfrm>
          <a:off x="3020512" y="1901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Least restrictive option </a:t>
          </a:r>
        </a:p>
      </dsp:txBody>
      <dsp:txXfrm>
        <a:off x="3055027" y="36416"/>
        <a:ext cx="1018737" cy="638018"/>
      </dsp:txXfrm>
    </dsp:sp>
    <dsp:sp modelId="{5B8FF3F9-4E0E-42EF-8936-1B43CE235565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2217095" y="93683"/>
              </a:moveTo>
              <a:arcTo wR="1666255" hR="1666255" stAng="17358260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B443C8-DF4E-4009-B103-7F3B8520969A}">
      <dsp:nvSpPr>
        <dsp:cNvPr id="0" name=""/>
        <dsp:cNvSpPr/>
      </dsp:nvSpPr>
      <dsp:spPr>
        <a:xfrm>
          <a:off x="4463531" y="835028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Independence maximisation </a:t>
          </a:r>
        </a:p>
      </dsp:txBody>
      <dsp:txXfrm>
        <a:off x="4498046" y="869543"/>
        <a:ext cx="1018737" cy="638018"/>
      </dsp:txXfrm>
    </dsp:sp>
    <dsp:sp modelId="{A493AD7E-F300-4453-AC8C-40FF8F11F814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3264730" y="1195846"/>
              </a:moveTo>
              <a:arcTo wR="1666255" hR="1666255" stAng="20616094" swAng="19678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F9B633-23E4-4987-AAA0-11CB23DE8B01}">
      <dsp:nvSpPr>
        <dsp:cNvPr id="0" name=""/>
        <dsp:cNvSpPr/>
      </dsp:nvSpPr>
      <dsp:spPr>
        <a:xfrm>
          <a:off x="4463531" y="2501284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Empowerment and involvement</a:t>
          </a:r>
        </a:p>
      </dsp:txBody>
      <dsp:txXfrm>
        <a:off x="4498046" y="2535799"/>
        <a:ext cx="1018737" cy="638018"/>
      </dsp:txXfrm>
    </dsp:sp>
    <dsp:sp modelId="{6C7D737C-68A4-46E7-9C6B-876BDDFDFE6A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2830726" y="2858066"/>
              </a:moveTo>
              <a:arcTo wR="1666255" hR="1666255" stAng="2739886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7F3D7-3880-4512-8D92-D38F14612B01}">
      <dsp:nvSpPr>
        <dsp:cNvPr id="0" name=""/>
        <dsp:cNvSpPr/>
      </dsp:nvSpPr>
      <dsp:spPr>
        <a:xfrm>
          <a:off x="3020512" y="3334411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Respect and dignity</a:t>
          </a:r>
        </a:p>
      </dsp:txBody>
      <dsp:txXfrm>
        <a:off x="3055027" y="3368926"/>
        <a:ext cx="1018737" cy="638018"/>
      </dsp:txXfrm>
    </dsp:sp>
    <dsp:sp modelId="{FDE17CE5-749F-40F0-BBE5-B94B7AB7E633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1115414" y="3238826"/>
              </a:moveTo>
              <a:arcTo wR="1666255" hR="1666255" stAng="6558260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29E465-E4C2-47A0-8CF0-E14DE0B05117}">
      <dsp:nvSpPr>
        <dsp:cNvPr id="0" name=""/>
        <dsp:cNvSpPr/>
      </dsp:nvSpPr>
      <dsp:spPr>
        <a:xfrm>
          <a:off x="1577492" y="2501284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Purpose and effectiveness</a:t>
          </a:r>
        </a:p>
      </dsp:txBody>
      <dsp:txXfrm>
        <a:off x="1612007" y="2535799"/>
        <a:ext cx="1018737" cy="638018"/>
      </dsp:txXfrm>
    </dsp:sp>
    <dsp:sp modelId="{4DCE74D4-2684-44AE-B7F4-55787B597BC3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67780" y="2136664"/>
              </a:moveTo>
              <a:arcTo wR="1666255" hR="1666255" stAng="9816094" swAng="19678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CE51E6-C5F4-48AF-A7E4-F012822EFD65}">
      <dsp:nvSpPr>
        <dsp:cNvPr id="0" name=""/>
        <dsp:cNvSpPr/>
      </dsp:nvSpPr>
      <dsp:spPr>
        <a:xfrm>
          <a:off x="1577492" y="835028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Efficiency and equity</a:t>
          </a:r>
        </a:p>
      </dsp:txBody>
      <dsp:txXfrm>
        <a:off x="1612007" y="869543"/>
        <a:ext cx="1018737" cy="638018"/>
      </dsp:txXfrm>
    </dsp:sp>
    <dsp:sp modelId="{6A8B4AC2-DA4A-4DEF-8A69-F9D831878184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501784" y="474444"/>
              </a:moveTo>
              <a:arcTo wR="1666255" hR="1666255" stAng="13539886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38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F9A4B77B-1915-4D4C-8AE2-5B68C99322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35349611-D0F0-4FAC-B9A8-19B8CD0D1AE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b="1"/>
              <a:t>CLICK </a:t>
            </a:r>
            <a:r>
              <a:rPr lang="en-GB" altLang="en-US"/>
              <a:t>for each</a:t>
            </a:r>
            <a:endParaRPr lang="en-GB" altLang="en-US" b="1"/>
          </a:p>
        </p:txBody>
      </p:sp>
      <p:sp>
        <p:nvSpPr>
          <p:cNvPr id="6148" name="Slide Number Placeholder 5">
            <a:extLst>
              <a:ext uri="{FF2B5EF4-FFF2-40B4-BE49-F238E27FC236}">
                <a16:creationId xmlns:a16="http://schemas.microsoft.com/office/drawing/2014/main" id="{E1BE3FF3-94C9-4CFE-B880-A950797531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5E8B295-C414-4BA6-86B0-45E71E8E77BF}" type="slidenum">
              <a:rPr lang="en-US" altLang="en-US">
                <a:latin typeface="Calibri" panose="020F0502020204030204" pitchFamily="34" charset="0"/>
              </a:rPr>
              <a:pPr/>
              <a:t>32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6149" name="Footer Placeholder 6">
            <a:extLst>
              <a:ext uri="{FF2B5EF4-FFF2-40B4-BE49-F238E27FC236}">
                <a16:creationId xmlns:a16="http://schemas.microsoft.com/office/drawing/2014/main" id="{664D5207-278A-4ADA-97DB-94E9B617C41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Copyright (c) SHARP Records &amp; Plans</a:t>
            </a:r>
          </a:p>
        </p:txBody>
      </p:sp>
      <p:sp>
        <p:nvSpPr>
          <p:cNvPr id="6150" name="Header Placeholder 7">
            <a:extLst>
              <a:ext uri="{FF2B5EF4-FFF2-40B4-BE49-F238E27FC236}">
                <a16:creationId xmlns:a16="http://schemas.microsoft.com/office/drawing/2014/main" id="{B9811A68-B3B8-4C2D-AB79-56EF6DA85820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MCA Presentation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96FA4A57-97EA-41DF-AE54-DEBF6D0E52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967105F-080E-4D02-9F6F-84310258CDC3}" type="slidenum">
              <a:rPr lang="en-US" altLang="en-US">
                <a:latin typeface="Calibri" panose="020F0502020204030204" pitchFamily="34" charset="0"/>
              </a:rPr>
              <a:pPr/>
              <a:t>35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44C40120-3D5A-4836-995A-FBE162E1B5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73587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243E6BD-1E65-4EAB-8F5F-0FA703443F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4988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8197" name="Footer Placeholder 6">
            <a:extLst>
              <a:ext uri="{FF2B5EF4-FFF2-40B4-BE49-F238E27FC236}">
                <a16:creationId xmlns:a16="http://schemas.microsoft.com/office/drawing/2014/main" id="{6F24E922-4724-4769-9D6E-C26533C2B80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Copyright (c) SHARP Records &amp; Plans</a:t>
            </a:r>
          </a:p>
        </p:txBody>
      </p:sp>
      <p:sp>
        <p:nvSpPr>
          <p:cNvPr id="8198" name="Header Placeholder 7">
            <a:extLst>
              <a:ext uri="{FF2B5EF4-FFF2-40B4-BE49-F238E27FC236}">
                <a16:creationId xmlns:a16="http://schemas.microsoft.com/office/drawing/2014/main" id="{1DB1E3B5-F320-4E5D-A9A9-C64071EAEA4F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MCA Presentation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B94EB7EC-3400-4046-B03E-7C789EA8E3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809EE71-0C83-4401-AA8B-DD37DA6B8934}" type="slidenum">
              <a:rPr lang="en-US" altLang="en-US">
                <a:latin typeface="Calibri" panose="020F0502020204030204" pitchFamily="34" charset="0"/>
              </a:rPr>
              <a:pPr/>
              <a:t>37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52C40CA-8EC9-4BE3-AE5C-CC7F7403A2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73587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AAFB9EC-59FC-4C26-A216-007D23C5BE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4988"/>
            <a:ext cx="5486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6629" name="Footer Placeholder 6">
            <a:extLst>
              <a:ext uri="{FF2B5EF4-FFF2-40B4-BE49-F238E27FC236}">
                <a16:creationId xmlns:a16="http://schemas.microsoft.com/office/drawing/2014/main" id="{E4201BAE-D6DE-49B8-BA73-0DF2E6BD1E6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Copyright (c) SHARP Records &amp; Plans</a:t>
            </a:r>
          </a:p>
        </p:txBody>
      </p:sp>
      <p:sp>
        <p:nvSpPr>
          <p:cNvPr id="26630" name="Header Placeholder 7">
            <a:extLst>
              <a:ext uri="{FF2B5EF4-FFF2-40B4-BE49-F238E27FC236}">
                <a16:creationId xmlns:a16="http://schemas.microsoft.com/office/drawing/2014/main" id="{9BA227F0-910B-4739-B6FE-7C83CA83B7E7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latin typeface="Calibri" panose="020F0502020204030204" pitchFamily="34" charset="0"/>
              </a:rPr>
              <a:t>MCA Presentation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arkansasgopwing.blogspot.com/2017/04/judge-gorsuch-everyone-who-comes-to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1983/20/contents" TargetMode="External"/><Relationship Id="rId2" Type="http://schemas.openxmlformats.org/officeDocument/2006/relationships/hyperlink" Target="https://www.nhs.uk/mental-health/social-care-and-your-rights/mental-health-and-the-law/mental-health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sites/default/files/publications/2019-03/mental-health-act-1983-code-of-practice-mental-health-act-1983-for-wales-review-revised-2016.pdf" TargetMode="External"/><Relationship Id="rId4" Type="http://schemas.openxmlformats.org/officeDocument/2006/relationships/hyperlink" Target="https://www.nhs.uk/mental-health/social-care-and-your-rights/mental-health-and-the-law/mental-health-act-easy-read/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leedssafeguardingadults.org.uk/mental-capacity-act/what-are-deprivation-of-liberty-safeguards-(dols)" TargetMode="External"/><Relationship Id="rId2" Type="http://schemas.openxmlformats.org/officeDocument/2006/relationships/hyperlink" Target="https://assets.publishing.service.gov.uk/government/uploads/system/uploads/attachment_data/file/921428/Mental-capacity-act-code-of-practice.pdf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wp-content/uploads/2014/10/5yfv-web.pdf" TargetMode="External"/><Relationship Id="rId3" Type="http://schemas.openxmlformats.org/officeDocument/2006/relationships/hyperlink" Target="https://leedssafeguardingadults.org.uk/mental-capacity-act/what-are-deprivation-of-liberty-safeguards-(dols)" TargetMode="External"/><Relationship Id="rId7" Type="http://schemas.openxmlformats.org/officeDocument/2006/relationships/hyperlink" Target="https://gov.wales/sites/default/files/publications/2019-03/mental-health-act-1983-code-of-practice-mental-health-act-1983-for-wales-review-revised-2016.pdf" TargetMode="External"/><Relationship Id="rId2" Type="http://schemas.openxmlformats.org/officeDocument/2006/relationships/hyperlink" Target="https://assets.publishing.service.gov.uk/government/uploads/system/uploads/attachment_data/file/921428/Mental-capacity-act-code-of-practic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mental-health/social-care-and-your-rights/mental-health-and-the-law/mental-health-act-easy-read/" TargetMode="External"/><Relationship Id="rId5" Type="http://schemas.openxmlformats.org/officeDocument/2006/relationships/hyperlink" Target="https://www.legislation.gov.uk/ukpga/1983/20/contents" TargetMode="External"/><Relationship Id="rId10" Type="http://schemas.openxmlformats.org/officeDocument/2006/relationships/hyperlink" Target="https://icd.who.int/browse10/2010/en" TargetMode="External"/><Relationship Id="rId4" Type="http://schemas.openxmlformats.org/officeDocument/2006/relationships/hyperlink" Target="https://www.nhs.uk/mental-health/social-care-and-your-rights/mental-health-and-the-law/mental-health-act/" TargetMode="External"/><Relationship Id="rId9" Type="http://schemas.openxmlformats.org/officeDocument/2006/relationships/hyperlink" Target="https://www.nice.org.uk/" TargetMode="Externa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E69755-0588-6A95-6784-5802A09AD8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55679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</a:t>
            </a:r>
            <a:br>
              <a:rPr lang="en-GB" b="1" dirty="0"/>
            </a:br>
            <a:r>
              <a:rPr lang="en-GB" u="sng" dirty="0"/>
              <a:t>Week 3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Legislation </a:t>
            </a:r>
          </a:p>
        </p:txBody>
      </p:sp>
    </p:spTree>
    <p:extLst>
      <p:ext uri="{BB962C8B-B14F-4D97-AF65-F5344CB8AC3E}">
        <p14:creationId xmlns:p14="http://schemas.microsoft.com/office/powerpoint/2010/main" val="1487371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Key Mental Health Legislation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034607" y="1556792"/>
            <a:ext cx="7074786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Mental Health Act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Mental Health Act 1983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Mental Health Act 2007 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 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2007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2007 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827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523455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Purpose of mental health legislation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A773BCE-C231-4593-BB38-39C4E0780174}"/>
              </a:ext>
            </a:extLst>
          </p:cNvPr>
          <p:cNvSpPr>
            <a:spLocks noGrp="1"/>
          </p:cNvSpPr>
          <p:nvPr/>
        </p:nvSpPr>
        <p:spPr>
          <a:xfrm>
            <a:off x="3995936" y="476672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Mental health acts are in place for the following reasons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Care and treat individuals with mental disorders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It provides a legal framework for individuals, who are admitted within a hospital setting due to a mental disorder.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The act could primarily be used to assess and treat the identified mental disorder only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Based on the act, individuals could either be brought into hospital or detained either on a voluntary or involuntary basis.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However, safeguarding is in place to protect such individuals.</a:t>
            </a:r>
          </a:p>
        </p:txBody>
      </p:sp>
      <p:pic>
        <p:nvPicPr>
          <p:cNvPr id="10" name="Graphic 9" descr="Gavel with solid fill">
            <a:extLst>
              <a:ext uri="{FF2B5EF4-FFF2-40B4-BE49-F238E27FC236}">
                <a16:creationId xmlns:a16="http://schemas.microsoft.com/office/drawing/2014/main" id="{D6B0D1C3-81F1-7092-1A0D-9C94392B5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584" y="2843014"/>
            <a:ext cx="1872208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68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5247" y="1268760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Powers of Mental Health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5F74A-C219-4798-82D2-54419E7D3357}"/>
              </a:ext>
            </a:extLst>
          </p:cNvPr>
          <p:cNvSpPr>
            <a:spLocks noGrp="1"/>
          </p:cNvSpPr>
          <p:nvPr/>
        </p:nvSpPr>
        <p:spPr>
          <a:xfrm>
            <a:off x="578963" y="678977"/>
            <a:ext cx="5217173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The powers within the mental health acts could be enforced by the following people only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Approved mental health professionals (AMHPS)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Approved / responsible clinician (RCs)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Doctors and professionals have the capacity and authority to make recommendations</a:t>
            </a:r>
          </a:p>
        </p:txBody>
      </p:sp>
      <p:pic>
        <p:nvPicPr>
          <p:cNvPr id="6" name="Graphic 5" descr="Badge Tick with solid fill">
            <a:extLst>
              <a:ext uri="{FF2B5EF4-FFF2-40B4-BE49-F238E27FC236}">
                <a16:creationId xmlns:a16="http://schemas.microsoft.com/office/drawing/2014/main" id="{056A8EB8-BF67-D4B6-2A05-9EAAF6E0C0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207" y="2780927"/>
            <a:ext cx="2120829" cy="212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980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F394-04E6-4AFA-B6FC-A5AC9DBDC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principles of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A7EDA-4950-4DF7-AFAD-7640785383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mental health act tells professionals what they are required to do. All professionals are required to abide by the mental heath act by </a:t>
            </a:r>
            <a:r>
              <a:rPr lang="en-US" b="1" dirty="0"/>
              <a:t>law.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The mental health act code states how an individual is required to do it. </a:t>
            </a:r>
          </a:p>
          <a:p>
            <a:pPr lvl="1"/>
            <a:r>
              <a:rPr lang="en-US" sz="1800" dirty="0"/>
              <a:t>The mental health act code of practice 2008</a:t>
            </a:r>
          </a:p>
          <a:p>
            <a:pPr lvl="1"/>
            <a:r>
              <a:rPr lang="en-US" sz="1800" dirty="0"/>
              <a:t>The mental health act code of practice 2015 (revised version)</a:t>
            </a:r>
          </a:p>
        </p:txBody>
      </p:sp>
    </p:spTree>
    <p:extLst>
      <p:ext uri="{BB962C8B-B14F-4D97-AF65-F5344CB8AC3E}">
        <p14:creationId xmlns:p14="http://schemas.microsoft.com/office/powerpoint/2010/main" val="1629210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Principles &amp; Code of Practice</a:t>
            </a:r>
            <a:endParaRPr lang="en-GB" sz="4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C8E4E4-86AF-4B3C-8975-B224FA8D1B5E}"/>
              </a:ext>
            </a:extLst>
          </p:cNvPr>
          <p:cNvSpPr>
            <a:spLocks noGrp="1"/>
          </p:cNvSpPr>
          <p:nvPr/>
        </p:nvSpPr>
        <p:spPr>
          <a:xfrm>
            <a:off x="539552" y="1628800"/>
            <a:ext cx="8147247" cy="36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dirty="0"/>
              <a:t>All clients will be assumed to have capacity unless they are assessed and identified to lack capacity.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An individual’s right to make a decision should be empowered. Even if there might be circumstances, where unwise decisions may have been made.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 person is not to be treated as unable to make a decision unless </a:t>
            </a:r>
            <a:r>
              <a:rPr lang="en-GB" sz="1800" b="1" dirty="0"/>
              <a:t>all practicable steps</a:t>
            </a:r>
            <a:r>
              <a:rPr lang="en-GB" sz="1800" dirty="0"/>
              <a:t> to help him to do so have been taken without success.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An act done, or decision made, under this Act for or on behalf of a person must be done, or made, in </a:t>
            </a:r>
            <a:r>
              <a:rPr lang="en-GB" sz="1800" b="1" dirty="0"/>
              <a:t>their best interests</a:t>
            </a:r>
            <a:r>
              <a:rPr lang="en-GB" sz="18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All decisions made in the best interest of the client, should always adhere to the least restrictive approach, where the freedom and rights of the client is taken into consideration.</a:t>
            </a:r>
          </a:p>
          <a:p>
            <a:pPr>
              <a:lnSpc>
                <a:spcPct val="15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54584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75A6C-41FD-0EAF-8F3A-A24FA3B8D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Summary of principles</a:t>
            </a:r>
            <a:endParaRPr lang="en-GB" sz="40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C0C1F8E-8F45-5979-390F-A5108092BB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9878424"/>
              </p:ext>
            </p:extLst>
          </p:nvPr>
        </p:nvGraphicFramePr>
        <p:xfrm>
          <a:off x="1115616" y="1417638"/>
          <a:ext cx="7128792" cy="4043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9833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0FF9C-C6E7-D219-66D7-2B00D2460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Mental Health Act (2007)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4225A-6A57-C3C4-9C34-B63026AC9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When you can be given treatment even if you do not want it</a:t>
            </a:r>
          </a:p>
          <a:p>
            <a:r>
              <a:rPr lang="en-GB" sz="2800" dirty="0"/>
              <a:t>When you can be held in a hospital for assessment or treatment for your mental health disorder</a:t>
            </a:r>
          </a:p>
          <a:p>
            <a:r>
              <a:rPr lang="en-GB" sz="2800" dirty="0"/>
              <a:t>What your rights are</a:t>
            </a:r>
          </a:p>
          <a:p>
            <a:r>
              <a:rPr lang="en-GB" sz="2800" dirty="0"/>
              <a:t>Treating patients fairly and equally</a:t>
            </a:r>
          </a:p>
        </p:txBody>
      </p:sp>
    </p:spTree>
    <p:extLst>
      <p:ext uri="{BB962C8B-B14F-4D97-AF65-F5344CB8AC3E}">
        <p14:creationId xmlns:p14="http://schemas.microsoft.com/office/powerpoint/2010/main" val="2317897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64DF4-5076-632F-F0A2-69FF91275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Give treatment in the least restrictive way and help people to be as independent as possible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1162C-2F4B-0D51-419C-2DD574631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Keep people in hospital if they really need it</a:t>
            </a:r>
          </a:p>
          <a:p>
            <a:r>
              <a:rPr lang="en-GB" sz="2800" dirty="0"/>
              <a:t>Keep people in hospital for the shortage of time necessary</a:t>
            </a:r>
          </a:p>
          <a:p>
            <a:r>
              <a:rPr lang="en-GB" sz="2800" dirty="0"/>
              <a:t>Help patients get well and be independent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88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5A714-406A-A111-6C42-FDC8BAB85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AC84C-66F7-D525-C8B7-CE45AC567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000" dirty="0"/>
              <a:t>Involve patients in planning their treatment care and plan</a:t>
            </a:r>
          </a:p>
          <a:p>
            <a:r>
              <a:rPr lang="en-GB" sz="3000" dirty="0"/>
              <a:t>Listen to what is important to them</a:t>
            </a:r>
          </a:p>
          <a:p>
            <a:r>
              <a:rPr lang="en-GB" sz="3000" dirty="0"/>
              <a:t>Document their views and wishes</a:t>
            </a:r>
          </a:p>
          <a:p>
            <a:r>
              <a:rPr lang="en-GB" sz="3000" dirty="0"/>
              <a:t>Give patient information and support to be involved in decisions</a:t>
            </a:r>
          </a:p>
          <a:p>
            <a:r>
              <a:rPr lang="en-GB" sz="3000" dirty="0"/>
              <a:t>Involve family and carers if the patient wants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248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A7959-C1AF-42FE-A6E5-115AB7A18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Respect patient's, family, carers and friends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0716F-E8EA-4417-9C76-FD1DEC4C2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800" dirty="0"/>
              <a:t>Understand that every patient is different and what this means for their treatment and care.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86D27E2-8D14-4CD8-9D3B-DD82C682DC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74288" y="4008665"/>
            <a:ext cx="3967334" cy="866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896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B37BF-1970-766C-BD58-AE6A1F80F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Changes to the 1983 MHA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21609-D80D-ADC4-233D-CCDC07527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/>
              <a:t>1983 MHA was about the rights of the patient</a:t>
            </a:r>
          </a:p>
          <a:p>
            <a:r>
              <a:rPr lang="en-GB" sz="3200" dirty="0"/>
              <a:t>2007 is about greater protection for the public</a:t>
            </a:r>
          </a:p>
          <a:p>
            <a:r>
              <a:rPr lang="en-GB" sz="3200" b="1" dirty="0"/>
              <a:t>Section 2 </a:t>
            </a:r>
            <a:r>
              <a:rPr lang="en-GB" sz="3200" dirty="0"/>
              <a:t>of MHA 2007 means an approved mental health professional can apply for a detainment order (and a near relative) for 28 days</a:t>
            </a:r>
          </a:p>
          <a:p>
            <a:r>
              <a:rPr lang="en-GB" sz="3200" dirty="0"/>
              <a:t>Two doctors must approve order</a:t>
            </a:r>
          </a:p>
          <a:p>
            <a:r>
              <a:rPr lang="en-GB" sz="3200" dirty="0"/>
              <a:t>The patient must be suffering from a mental disorder that requires detention</a:t>
            </a:r>
          </a:p>
          <a:p>
            <a:r>
              <a:rPr lang="en-GB" sz="3200" dirty="0"/>
              <a:t>The patient must be a danger to themselves or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497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B5E53-FC94-437A-8A5E-C49567CC1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Section 3 of 2007 MHA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FD5BB-DA65-4EAF-816E-DF8A2D78C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Doctors can authorise 6 months detention if the patient is suffering from a mental disorder that means they are a danger to themselves or others</a:t>
            </a:r>
          </a:p>
          <a:p>
            <a:r>
              <a:rPr lang="en-GB" sz="1800" dirty="0"/>
              <a:t>The treatment is required for the patient’s health and safety and the protection of others</a:t>
            </a:r>
          </a:p>
          <a:p>
            <a:r>
              <a:rPr lang="en-GB" sz="1800" dirty="0"/>
              <a:t>The detention can be authorised for a further 6 months</a:t>
            </a:r>
          </a:p>
          <a:p>
            <a:r>
              <a:rPr lang="en-GB" sz="1800" dirty="0"/>
              <a:t>A nearest relative can apply for MHRT (Mental Health Review Tribunal)</a:t>
            </a:r>
          </a:p>
        </p:txBody>
      </p:sp>
    </p:spTree>
    <p:extLst>
      <p:ext uri="{BB962C8B-B14F-4D97-AF65-F5344CB8AC3E}">
        <p14:creationId xmlns:p14="http://schemas.microsoft.com/office/powerpoint/2010/main" val="795050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13D7B-3BC1-4CCC-8E3C-0BF36AC2D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Section Four 2007 MHA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36877-AC07-4886-8DE8-FC39165C7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/>
              <a:t>A nearest relative or mental health professional can apply for a 72 hour detention order</a:t>
            </a:r>
          </a:p>
          <a:p>
            <a:r>
              <a:rPr lang="en-GB" sz="2800" dirty="0"/>
              <a:t>This can be done if waiting for a 2</a:t>
            </a:r>
            <a:r>
              <a:rPr lang="en-GB" sz="2800" baseline="30000" dirty="0"/>
              <a:t>nd</a:t>
            </a:r>
            <a:r>
              <a:rPr lang="en-GB" sz="2800" dirty="0"/>
              <a:t> doctor would cause unnecessary delay</a:t>
            </a:r>
          </a:p>
        </p:txBody>
      </p:sp>
    </p:spTree>
    <p:extLst>
      <p:ext uri="{BB962C8B-B14F-4D97-AF65-F5344CB8AC3E}">
        <p14:creationId xmlns:p14="http://schemas.microsoft.com/office/powerpoint/2010/main" val="3573613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F9ACB-3876-4177-BAF4-19C0834C5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Help people be safe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3F10B-634A-47AA-8749-E4CDDDC61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Treat people in places that are safe</a:t>
            </a:r>
          </a:p>
          <a:p>
            <a:r>
              <a:rPr lang="en-GB" sz="1800" dirty="0"/>
              <a:t>Help them get help by referring to the correct agencies and support</a:t>
            </a:r>
          </a:p>
          <a:p>
            <a:r>
              <a:rPr lang="en-GB" sz="1800" b="1" dirty="0"/>
              <a:t>Section 136 </a:t>
            </a:r>
            <a:r>
              <a:rPr lang="en-GB" sz="1800" dirty="0"/>
              <a:t>- If police need to take someone away from public places to keep them safe from themselves or others. </a:t>
            </a:r>
          </a:p>
          <a:p>
            <a:r>
              <a:rPr lang="en-GB" sz="1800" dirty="0"/>
              <a:t>Police will keep the person in a place of safety until an approved mental health professional can examine the person</a:t>
            </a:r>
          </a:p>
          <a:p>
            <a:r>
              <a:rPr lang="en-GB" sz="1800" dirty="0"/>
              <a:t>A police station should only be used  as a safe space if there is nowhere else to take that person.</a:t>
            </a:r>
          </a:p>
        </p:txBody>
      </p:sp>
    </p:spTree>
    <p:extLst>
      <p:ext uri="{BB962C8B-B14F-4D97-AF65-F5344CB8AC3E}">
        <p14:creationId xmlns:p14="http://schemas.microsoft.com/office/powerpoint/2010/main" val="240372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D037C-3676-4B57-9A70-7AB048AC7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Section 47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B38D-0EB5-461A-A9A5-AC380865F6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Ministry of justice orders a person to be transferred from prison to hospital for treatment</a:t>
            </a:r>
          </a:p>
          <a:p>
            <a:r>
              <a:rPr lang="en-GB" sz="2100" dirty="0"/>
              <a:t>You can be kept under this section for up to 6 months. </a:t>
            </a:r>
          </a:p>
        </p:txBody>
      </p:sp>
    </p:spTree>
    <p:extLst>
      <p:ext uri="{BB962C8B-B14F-4D97-AF65-F5344CB8AC3E}">
        <p14:creationId xmlns:p14="http://schemas.microsoft.com/office/powerpoint/2010/main" val="1182473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4E76E-FE96-4AC8-85F1-2EB495125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Section 135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49E76-F6B2-46CE-9265-6416739B63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You can be placed under this section if there is reasonable cause to suspect you have a mental health disorder and you are being ill treated or neglected </a:t>
            </a:r>
          </a:p>
          <a:p>
            <a:r>
              <a:rPr lang="en-GB" sz="1800" dirty="0"/>
              <a:t>Unable to look after yourself and live alone. </a:t>
            </a:r>
          </a:p>
          <a:p>
            <a:r>
              <a:rPr lang="en-GB" sz="1800" dirty="0"/>
              <a:t>A magistrate can issue you a warrant authorising a police office (with a doctor and approved mental health professional to enter any premises where you are  being kept and take you to a place of safety.</a:t>
            </a:r>
          </a:p>
        </p:txBody>
      </p:sp>
    </p:spTree>
    <p:extLst>
      <p:ext uri="{BB962C8B-B14F-4D97-AF65-F5344CB8AC3E}">
        <p14:creationId xmlns:p14="http://schemas.microsoft.com/office/powerpoint/2010/main" val="22429760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5F5E2-6A0D-4BCC-A39F-05C4739A8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your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0AF8F-75B5-4298-80A7-0811BAC31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You don’t have a choice in being sectioned</a:t>
            </a:r>
          </a:p>
          <a:p>
            <a:r>
              <a:rPr lang="en-GB" sz="1800" dirty="0"/>
              <a:t> You can apply to be discharged from hospital if you think you are ready</a:t>
            </a:r>
          </a:p>
          <a:p>
            <a:r>
              <a:rPr lang="en-GB" sz="1800" dirty="0"/>
              <a:t>This can be done by applying to the Mental Health Tribunal</a:t>
            </a:r>
          </a:p>
          <a:p>
            <a:r>
              <a:rPr lang="en-GB" sz="1800" dirty="0"/>
              <a:t>You or a family member or carer can apply to the MHT</a:t>
            </a:r>
          </a:p>
          <a:p>
            <a:r>
              <a:rPr lang="en-GB" sz="1800" dirty="0"/>
              <a:t>The final decision is made by either a responsible clinician </a:t>
            </a:r>
          </a:p>
          <a:p>
            <a:r>
              <a:rPr lang="en-GB" sz="1800" dirty="0"/>
              <a:t>The person who has overall responsibility for your care in hospital </a:t>
            </a:r>
          </a:p>
        </p:txBody>
      </p:sp>
    </p:spTree>
    <p:extLst>
      <p:ext uri="{BB962C8B-B14F-4D97-AF65-F5344CB8AC3E}">
        <p14:creationId xmlns:p14="http://schemas.microsoft.com/office/powerpoint/2010/main" val="1614676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7A13E-27D5-4194-83A1-EE024EC97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Community Treatment order (CTO)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69316-7EC1-47FE-A0CE-9F3731FAC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An order made by an authorised psychiatrist</a:t>
            </a:r>
          </a:p>
          <a:p>
            <a:r>
              <a:rPr lang="en-GB" sz="2800" dirty="0"/>
              <a:t>For a person having a mental illness </a:t>
            </a:r>
          </a:p>
          <a:p>
            <a:r>
              <a:rPr lang="en-GB" sz="2800" dirty="0"/>
              <a:t>Involuntary treatment order while not being detained in approved mental health services.</a:t>
            </a:r>
          </a:p>
        </p:txBody>
      </p:sp>
    </p:spTree>
    <p:extLst>
      <p:ext uri="{BB962C8B-B14F-4D97-AF65-F5344CB8AC3E}">
        <p14:creationId xmlns:p14="http://schemas.microsoft.com/office/powerpoint/2010/main" val="2813442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0955E-40BA-4098-9493-0DF0D62A8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Changes from 1983 to 2007 MHA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86AB5-5E1B-449B-A043-988359FFC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removal of all different categories of mental health</a:t>
            </a:r>
          </a:p>
          <a:p>
            <a:r>
              <a:rPr lang="en-GB" sz="2800" dirty="0"/>
              <a:t>The term ‘mental disorder’ is categorised as being any disorder or disability of the mind.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894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B89A-695A-4AD3-A10F-82B1145A6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role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71159-2890-4C22-9E38-1035241CC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Created Approved Mental Health Professionals (AMHP’s)</a:t>
            </a:r>
          </a:p>
          <a:p>
            <a:r>
              <a:rPr lang="en-GB" sz="2800" dirty="0"/>
              <a:t>Instead of the Responsible clinicians  (psychiatrists on duty)  to detain or discharge  patients </a:t>
            </a:r>
          </a:p>
          <a:p>
            <a:r>
              <a:rPr lang="en-GB" sz="2800" dirty="0"/>
              <a:t>Wider professions such as nurses, psychologist, social workers, occupational health will be trained to do so. </a:t>
            </a:r>
          </a:p>
        </p:txBody>
      </p:sp>
    </p:spTree>
    <p:extLst>
      <p:ext uri="{BB962C8B-B14F-4D97-AF65-F5344CB8AC3E}">
        <p14:creationId xmlns:p14="http://schemas.microsoft.com/office/powerpoint/2010/main" val="2135311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83E0-293C-B949-BB81-B1BA4FF2B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/>
          </a:bodyPr>
          <a:lstStyle/>
          <a:p>
            <a:r>
              <a:rPr lang="en-GB" sz="3200" b="1" dirty="0"/>
              <a:t>Changes in MHA Legislation (1983 to 2007)</a:t>
            </a:r>
            <a:endParaRPr lang="en-GB" sz="3200" dirty="0"/>
          </a:p>
        </p:txBody>
      </p:sp>
      <p:pic>
        <p:nvPicPr>
          <p:cNvPr id="6" name="table">
            <a:extLst>
              <a:ext uri="{FF2B5EF4-FFF2-40B4-BE49-F238E27FC236}">
                <a16:creationId xmlns:a16="http://schemas.microsoft.com/office/drawing/2014/main" id="{1800D581-6D8E-37E8-C74D-82990399D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69" y="1196752"/>
            <a:ext cx="82602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8843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A1FB-59B6-4ABE-AB40-2392F427267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08935" y="764704"/>
            <a:ext cx="7398544" cy="46281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Nearest relative list:</a:t>
            </a:r>
          </a:p>
          <a:p>
            <a:r>
              <a:rPr lang="en-US" dirty="0"/>
              <a:t>Husband, wife or civil partner or a partner, who had lived with the patient for more than 6 months</a:t>
            </a:r>
          </a:p>
          <a:p>
            <a:r>
              <a:rPr lang="en-US" dirty="0"/>
              <a:t>Eldest child</a:t>
            </a:r>
          </a:p>
          <a:p>
            <a:r>
              <a:rPr lang="en-US" dirty="0"/>
              <a:t>Eldest parent </a:t>
            </a:r>
          </a:p>
          <a:p>
            <a:r>
              <a:rPr lang="en-US" dirty="0"/>
              <a:t>Eldest brother or sister </a:t>
            </a:r>
          </a:p>
          <a:p>
            <a:r>
              <a:rPr lang="en-US" dirty="0"/>
              <a:t>Eldest grandparent</a:t>
            </a:r>
          </a:p>
          <a:p>
            <a:r>
              <a:rPr lang="en-US" dirty="0"/>
              <a:t>Eldest grandchild</a:t>
            </a:r>
          </a:p>
          <a:p>
            <a:r>
              <a:rPr lang="en-US" dirty="0"/>
              <a:t>Eldest Aunt or uncle</a:t>
            </a:r>
          </a:p>
          <a:p>
            <a:r>
              <a:rPr lang="en-US" dirty="0"/>
              <a:t>Eldest niece or nephew</a:t>
            </a:r>
          </a:p>
          <a:p>
            <a:r>
              <a:rPr lang="en-US" dirty="0"/>
              <a:t>Someone who had lived with the patient for at least 5 years</a:t>
            </a:r>
          </a:p>
        </p:txBody>
      </p:sp>
    </p:spTree>
    <p:extLst>
      <p:ext uri="{BB962C8B-B14F-4D97-AF65-F5344CB8AC3E}">
        <p14:creationId xmlns:p14="http://schemas.microsoft.com/office/powerpoint/2010/main" val="1036798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0207-A4F9-4375-9924-A68A485560D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67813" y="764705"/>
            <a:ext cx="7787148" cy="4576056"/>
          </a:xfrm>
        </p:spPr>
        <p:txBody>
          <a:bodyPr>
            <a:noAutofit/>
          </a:bodyPr>
          <a:lstStyle/>
          <a:p>
            <a:r>
              <a:rPr lang="en-US" sz="1650" b="1" dirty="0"/>
              <a:t>Illegitimate child</a:t>
            </a:r>
          </a:p>
          <a:p>
            <a:pPr lvl="1"/>
            <a:r>
              <a:rPr lang="en-US" sz="1650" dirty="0"/>
              <a:t>Illegitimate child is still treated as legitimate child</a:t>
            </a:r>
          </a:p>
          <a:p>
            <a:pPr lvl="1"/>
            <a:r>
              <a:rPr lang="en-US" sz="1650" dirty="0"/>
              <a:t>Always for mother</a:t>
            </a:r>
          </a:p>
          <a:p>
            <a:pPr lvl="1"/>
            <a:r>
              <a:rPr lang="en-US" sz="1650" dirty="0"/>
              <a:t>For father – only if parental responsibility was shared by father</a:t>
            </a:r>
          </a:p>
          <a:p>
            <a:r>
              <a:rPr lang="en-US" sz="1650" b="1" dirty="0"/>
              <a:t>Half blood relative </a:t>
            </a:r>
          </a:p>
          <a:p>
            <a:pPr lvl="1"/>
            <a:r>
              <a:rPr lang="en-US" sz="1650" dirty="0"/>
              <a:t>Full blood relative would generally be preferred</a:t>
            </a:r>
          </a:p>
          <a:p>
            <a:r>
              <a:rPr lang="en-US" sz="1650" b="1" dirty="0"/>
              <a:t>Adoptive Relationship </a:t>
            </a:r>
          </a:p>
          <a:p>
            <a:pPr lvl="1"/>
            <a:r>
              <a:rPr lang="en-US" sz="1650" dirty="0"/>
              <a:t>Adoptive relationship will be treated as nearest relative but a step-relationship will not be.</a:t>
            </a:r>
          </a:p>
          <a:p>
            <a:r>
              <a:rPr lang="en-US" sz="1650" b="1" dirty="0"/>
              <a:t>UK Resident </a:t>
            </a:r>
          </a:p>
          <a:p>
            <a:pPr lvl="1"/>
            <a:r>
              <a:rPr lang="en-US" sz="1650" dirty="0"/>
              <a:t>The nearest relative should always be a resident of UK</a:t>
            </a:r>
          </a:p>
          <a:p>
            <a:pPr lvl="1"/>
            <a:r>
              <a:rPr lang="en-US" sz="1650" dirty="0"/>
              <a:t>Exception would be, if the patient is a foreign national</a:t>
            </a:r>
          </a:p>
          <a:p>
            <a:pPr marL="342900" lvl="1" indent="0">
              <a:buNone/>
            </a:pPr>
            <a:endParaRPr lang="en-US" sz="1650" dirty="0"/>
          </a:p>
          <a:p>
            <a:endParaRPr lang="en-US" sz="1650" dirty="0"/>
          </a:p>
        </p:txBody>
      </p:sp>
    </p:spTree>
    <p:extLst>
      <p:ext uri="{BB962C8B-B14F-4D97-AF65-F5344CB8AC3E}">
        <p14:creationId xmlns:p14="http://schemas.microsoft.com/office/powerpoint/2010/main" val="14080892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72F1B-DDAE-4D3A-B6BA-3E0BD2BE992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60040" y="908720"/>
            <a:ext cx="7200900" cy="44984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Displacing nearest relative </a:t>
            </a:r>
          </a:p>
          <a:p>
            <a:pPr lvl="1"/>
            <a:r>
              <a:rPr lang="en-US" sz="1800" dirty="0"/>
              <a:t>There is no nearest relative </a:t>
            </a:r>
          </a:p>
          <a:p>
            <a:pPr lvl="1"/>
            <a:r>
              <a:rPr lang="en-US" sz="1800" dirty="0"/>
              <a:t>Nearest relative is ill and not within capacity to engage in such role</a:t>
            </a:r>
          </a:p>
          <a:p>
            <a:pPr lvl="1"/>
            <a:r>
              <a:rPr lang="en-US" sz="1800" dirty="0"/>
              <a:t>Nearest relative has objected unreasonably </a:t>
            </a:r>
          </a:p>
          <a:p>
            <a:pPr lvl="1"/>
            <a:r>
              <a:rPr lang="en-US" sz="1800" dirty="0"/>
              <a:t>The nearest relative has discharged the patient without taking into account the patient’s needs or safety </a:t>
            </a:r>
          </a:p>
          <a:p>
            <a:pPr lvl="1"/>
            <a:r>
              <a:rPr lang="en-US" sz="1800" dirty="0"/>
              <a:t>The nearest relative is unsuitable</a:t>
            </a:r>
          </a:p>
        </p:txBody>
      </p:sp>
    </p:spTree>
    <p:extLst>
      <p:ext uri="{BB962C8B-B14F-4D97-AF65-F5344CB8AC3E}">
        <p14:creationId xmlns:p14="http://schemas.microsoft.com/office/powerpoint/2010/main" val="31808616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able">
            <a:extLst>
              <a:ext uri="{FF2B5EF4-FFF2-40B4-BE49-F238E27FC236}">
                <a16:creationId xmlns:a16="http://schemas.microsoft.com/office/drawing/2014/main" id="{9023255F-A2A6-FA8D-3399-5E772741B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887" y="404664"/>
            <a:ext cx="8380226" cy="4608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74368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B5678-9105-48DD-85E3-224BCE1FB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Summary of changes in Mental Health Act 1983 and 2007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9C34B-3AD4-460D-848B-C090854B2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definition of mental disorder</a:t>
            </a:r>
          </a:p>
          <a:p>
            <a:r>
              <a:rPr lang="en-US" sz="2800" dirty="0"/>
              <a:t>The roles of different professionals </a:t>
            </a:r>
          </a:p>
          <a:p>
            <a:r>
              <a:rPr lang="en-US" sz="2800" dirty="0"/>
              <a:t>The nearest relative and patient’s rights to displace them</a:t>
            </a:r>
          </a:p>
          <a:p>
            <a:r>
              <a:rPr lang="en-US" sz="2800" dirty="0"/>
              <a:t>Definition and delivery of treatment </a:t>
            </a:r>
          </a:p>
          <a:p>
            <a:pPr lvl="1"/>
            <a:r>
              <a:rPr lang="en-US" dirty="0"/>
              <a:t>Community Treatments</a:t>
            </a:r>
          </a:p>
          <a:p>
            <a:r>
              <a:rPr lang="en-US" sz="2800" dirty="0"/>
              <a:t>Advocate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7080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17164-67A8-4E5D-A7F2-370D5BD4E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6E357-CFE1-4D21-A1B9-8872CE0D4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Mental Health Act - NHS (www.nhs.uk)</a:t>
            </a:r>
            <a:endParaRPr lang="en-US" dirty="0"/>
          </a:p>
          <a:p>
            <a:r>
              <a:rPr lang="en-US" dirty="0">
                <a:hlinkClick r:id="rId3"/>
              </a:rPr>
              <a:t>Mental Health Act 1983 (legislation.gov.uk)</a:t>
            </a:r>
            <a:endParaRPr lang="en-US" dirty="0"/>
          </a:p>
          <a:p>
            <a:r>
              <a:rPr lang="en-US" dirty="0">
                <a:hlinkClick r:id="rId4"/>
              </a:rPr>
              <a:t>Mental health act (easy read) - NHS (www.nhs.uk)</a:t>
            </a:r>
            <a:endParaRPr lang="en-US" dirty="0"/>
          </a:p>
          <a:p>
            <a:r>
              <a:rPr lang="en-US" dirty="0">
                <a:hlinkClick r:id="rId5"/>
              </a:rPr>
              <a:t>mental-health-act-1983-code-of-practice-mental-health-act-1983-for-wales-review-revised-2016.pdf (</a:t>
            </a:r>
            <a:r>
              <a:rPr lang="en-US" dirty="0" err="1">
                <a:hlinkClick r:id="rId5"/>
              </a:rPr>
              <a:t>gov.wales</a:t>
            </a:r>
            <a:r>
              <a:rPr lang="en-US" dirty="0">
                <a:hlinkClick r:id="rId5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3557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E6E29-650E-B835-3746-85E938C05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6445B-511B-5456-32D5-2577B1EC8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‘easy read’ MHA 1983 and the briefing for the MHA (2007).</a:t>
            </a:r>
          </a:p>
          <a:p>
            <a:endParaRPr lang="en-GB" dirty="0"/>
          </a:p>
          <a:p>
            <a:r>
              <a:rPr lang="en-GB" sz="2800" dirty="0"/>
              <a:t>Think about how the changes could benefit the person in your case study. </a:t>
            </a:r>
          </a:p>
          <a:p>
            <a:r>
              <a:rPr lang="en-GB" sz="2800" dirty="0"/>
              <a:t>Think about any limitations of these.</a:t>
            </a:r>
          </a:p>
        </p:txBody>
      </p:sp>
    </p:spTree>
    <p:extLst>
      <p:ext uri="{BB962C8B-B14F-4D97-AF65-F5344CB8AC3E}">
        <p14:creationId xmlns:p14="http://schemas.microsoft.com/office/powerpoint/2010/main" val="15476494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D8371-48FC-4331-A139-B04A0EAA91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Mental Capacity Acts </a:t>
            </a:r>
          </a:p>
        </p:txBody>
      </p:sp>
    </p:spTree>
    <p:extLst>
      <p:ext uri="{BB962C8B-B14F-4D97-AF65-F5344CB8AC3E}">
        <p14:creationId xmlns:p14="http://schemas.microsoft.com/office/powerpoint/2010/main" val="6862449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79B0-47E1-4CCF-AC58-F14FA240C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Capacity 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55C45-798B-4F60-B160-39BDF89EF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1" y="1556792"/>
            <a:ext cx="7200897" cy="3707359"/>
          </a:xfrm>
        </p:spPr>
        <p:txBody>
          <a:bodyPr>
            <a:noAutofit/>
          </a:bodyPr>
          <a:lstStyle/>
          <a:p>
            <a:r>
              <a:rPr lang="en-US" sz="2400" dirty="0"/>
              <a:t>The goal of the mental capacity act is to protect individuals, who may lack capacity to make an informed decisions.</a:t>
            </a:r>
          </a:p>
          <a:p>
            <a:r>
              <a:rPr lang="en-US" sz="2400" dirty="0"/>
              <a:t>The act is in place to support individuals and their </a:t>
            </a:r>
            <a:r>
              <a:rPr lang="en-US" sz="2400" dirty="0" err="1"/>
              <a:t>carers</a:t>
            </a:r>
            <a:r>
              <a:rPr lang="en-US" sz="2400" dirty="0"/>
              <a:t> to make a decision, based on the best interest of the client. </a:t>
            </a:r>
          </a:p>
          <a:p>
            <a:r>
              <a:rPr lang="en-US" sz="2400" dirty="0"/>
              <a:t>The key mental capacity acts</a:t>
            </a:r>
          </a:p>
          <a:p>
            <a:pPr lvl="1"/>
            <a:r>
              <a:rPr lang="en-US" sz="2400" dirty="0"/>
              <a:t>Mental Capacity Act (2005)</a:t>
            </a:r>
          </a:p>
          <a:p>
            <a:pPr lvl="1"/>
            <a:r>
              <a:rPr lang="en-US" sz="2400" dirty="0"/>
              <a:t>Mental Capacity Act (2007</a:t>
            </a:r>
            <a:r>
              <a:rPr lang="en-US" sz="1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2913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CEC7A41-7D54-4472-876D-88973E3381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5 key principles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737D9CE1-E73D-4072-9AC1-6215434E57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8625" indent="-428625">
              <a:lnSpc>
                <a:spcPct val="90000"/>
              </a:lnSpc>
              <a:spcBef>
                <a:spcPts val="900"/>
              </a:spcBef>
              <a:spcAft>
                <a:spcPts val="900"/>
              </a:spcAft>
              <a:buFont typeface="Wingdings" panose="05000000000000000000" pitchFamily="2" charset="2"/>
              <a:buAutoNum type="arabicPeriod"/>
            </a:pPr>
            <a:r>
              <a:rPr lang="en-GB" altLang="en-US" sz="1350" dirty="0"/>
              <a:t>A person must be assumed to </a:t>
            </a:r>
            <a:r>
              <a:rPr lang="en-GB" altLang="en-US" sz="1350" b="1" dirty="0">
                <a:solidFill>
                  <a:schemeClr val="tx2"/>
                </a:solidFill>
              </a:rPr>
              <a:t>have capacity </a:t>
            </a:r>
            <a:r>
              <a:rPr lang="en-GB" altLang="en-US" sz="1350" dirty="0"/>
              <a:t>unless it is established that they lack capacity.</a:t>
            </a:r>
          </a:p>
          <a:p>
            <a:pPr marL="428625" indent="-428625">
              <a:lnSpc>
                <a:spcPct val="90000"/>
              </a:lnSpc>
              <a:spcBef>
                <a:spcPts val="900"/>
              </a:spcBef>
              <a:spcAft>
                <a:spcPts val="900"/>
              </a:spcAft>
              <a:buFont typeface="Wingdings" panose="05000000000000000000" pitchFamily="2" charset="2"/>
              <a:buAutoNum type="arabicPeriod"/>
            </a:pPr>
            <a:r>
              <a:rPr lang="en-GB" altLang="en-US" sz="1350" dirty="0"/>
              <a:t>A person is not to be treated as unable to make a decision unless </a:t>
            </a:r>
            <a:r>
              <a:rPr lang="en-GB" altLang="en-US" sz="1350" b="1" dirty="0">
                <a:solidFill>
                  <a:schemeClr val="tx2"/>
                </a:solidFill>
              </a:rPr>
              <a:t>all practicable steps</a:t>
            </a:r>
            <a:r>
              <a:rPr lang="en-GB" altLang="en-US" sz="1350" dirty="0"/>
              <a:t> to help him to do so have been taken without success.</a:t>
            </a:r>
          </a:p>
          <a:p>
            <a:pPr marL="428625" indent="-428625">
              <a:lnSpc>
                <a:spcPct val="90000"/>
              </a:lnSpc>
              <a:spcBef>
                <a:spcPts val="900"/>
              </a:spcBef>
              <a:spcAft>
                <a:spcPts val="900"/>
              </a:spcAft>
              <a:buFont typeface="Wingdings" panose="05000000000000000000" pitchFamily="2" charset="2"/>
              <a:buAutoNum type="arabicPeriod"/>
            </a:pPr>
            <a:r>
              <a:rPr lang="en-GB" altLang="en-US" sz="1350" dirty="0"/>
              <a:t>A person is not to be treated as unable to make a decision merely because he makes an </a:t>
            </a:r>
            <a:r>
              <a:rPr lang="en-GB" altLang="en-US" sz="1350" b="1" dirty="0">
                <a:solidFill>
                  <a:schemeClr val="tx2"/>
                </a:solidFill>
              </a:rPr>
              <a:t>unwise decision</a:t>
            </a:r>
            <a:r>
              <a:rPr lang="en-GB" altLang="en-US" sz="1350" dirty="0"/>
              <a:t>.</a:t>
            </a:r>
          </a:p>
          <a:p>
            <a:pPr marL="428625" indent="-428625">
              <a:lnSpc>
                <a:spcPct val="90000"/>
              </a:lnSpc>
              <a:spcBef>
                <a:spcPts val="900"/>
              </a:spcBef>
              <a:spcAft>
                <a:spcPts val="900"/>
              </a:spcAft>
              <a:buFont typeface="Wingdings" panose="05000000000000000000" pitchFamily="2" charset="2"/>
              <a:buAutoNum type="arabicPeriod"/>
            </a:pPr>
            <a:r>
              <a:rPr lang="en-GB" altLang="en-US" sz="1350" dirty="0"/>
              <a:t>An act done, or decision made, under this Act for or on behalf of a person must be done, or made, in </a:t>
            </a:r>
            <a:r>
              <a:rPr lang="en-GB" altLang="en-US" sz="1350" b="1" dirty="0">
                <a:solidFill>
                  <a:schemeClr val="tx2"/>
                </a:solidFill>
              </a:rPr>
              <a:t>their best interests</a:t>
            </a:r>
            <a:r>
              <a:rPr lang="en-GB" altLang="en-US" sz="1350" dirty="0"/>
              <a:t>.</a:t>
            </a:r>
          </a:p>
          <a:p>
            <a:pPr marL="428625" indent="-428625">
              <a:lnSpc>
                <a:spcPct val="90000"/>
              </a:lnSpc>
              <a:spcBef>
                <a:spcPts val="900"/>
              </a:spcBef>
              <a:spcAft>
                <a:spcPts val="900"/>
              </a:spcAft>
              <a:buFont typeface="Wingdings" panose="05000000000000000000" pitchFamily="2" charset="2"/>
              <a:buAutoNum type="arabicPeriod"/>
            </a:pPr>
            <a:r>
              <a:rPr lang="en-GB" altLang="en-US" sz="1350" dirty="0"/>
              <a:t>Before the act is done, or the decision is made, regard must be had to whether the purpose for which it is needed can be </a:t>
            </a:r>
            <a:r>
              <a:rPr lang="en-GB" altLang="en-US" sz="1350" b="1" dirty="0">
                <a:solidFill>
                  <a:schemeClr val="tx2"/>
                </a:solidFill>
              </a:rPr>
              <a:t>as effectively achieved </a:t>
            </a:r>
            <a:r>
              <a:rPr lang="en-GB" altLang="en-US" sz="1350" dirty="0"/>
              <a:t>in a way which is less restrictive of the person’s rights and freedom of action.  </a:t>
            </a:r>
          </a:p>
          <a:p>
            <a:pPr marL="428625" indent="-428625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endParaRPr lang="en-GB" altLang="en-US" dirty="0"/>
          </a:p>
        </p:txBody>
      </p:sp>
    </p:spTree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836712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Mental Capacity</a:t>
            </a:r>
          </a:p>
        </p:txBody>
      </p:sp>
      <p:pic>
        <p:nvPicPr>
          <p:cNvPr id="5" name="Graphic 4" descr="Right And Left Brain with solid fill">
            <a:extLst>
              <a:ext uri="{FF2B5EF4-FFF2-40B4-BE49-F238E27FC236}">
                <a16:creationId xmlns:a16="http://schemas.microsoft.com/office/drawing/2014/main" id="{B3AA6E69-3C78-FF6A-CCD0-470056ED0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1560" y="2652341"/>
            <a:ext cx="2304256" cy="230425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5178575-37B6-4FED-AD53-4B9A863A4090}"/>
              </a:ext>
            </a:extLst>
          </p:cNvPr>
          <p:cNvSpPr>
            <a:spLocks noGrp="1"/>
          </p:cNvSpPr>
          <p:nvPr/>
        </p:nvSpPr>
        <p:spPr>
          <a:xfrm>
            <a:off x="3557669" y="607194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0" dirty="0"/>
              <a:t>Capacity is the ability for an individual to make an informed decision and have the ability to recall it.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An individual would be deemed to lack capacity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If they are unable to make a decision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Or if an individual finds it challenging to make a decision within a given time period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Mental capacity is both time and decision specific.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US" sz="1600" b="1" dirty="0"/>
              <a:t>Note: </a:t>
            </a:r>
            <a:r>
              <a:rPr lang="en-US" sz="1600" dirty="0"/>
              <a:t>It might be crucial to assess an individuals understanding of risks associated with a particular behavior, when they are making an informed decision. </a:t>
            </a:r>
          </a:p>
        </p:txBody>
      </p:sp>
    </p:spTree>
    <p:extLst>
      <p:ext uri="{BB962C8B-B14F-4D97-AF65-F5344CB8AC3E}">
        <p14:creationId xmlns:p14="http://schemas.microsoft.com/office/powerpoint/2010/main" val="3512344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Principles of the MCA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743A-F7A8-45AF-A10D-3EF5164911BB}"/>
              </a:ext>
            </a:extLst>
          </p:cNvPr>
          <p:cNvSpPr>
            <a:spLocks noGrp="1"/>
          </p:cNvSpPr>
          <p:nvPr/>
        </p:nvSpPr>
        <p:spPr>
          <a:xfrm>
            <a:off x="539552" y="1396281"/>
            <a:ext cx="7848871" cy="3938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dirty="0"/>
              <a:t>Always assuming that one has capacity to make their own decision unless it is proven otherwise.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Every measure should be taken prior to determining that an individual is not capable of making a decision.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It is not unreasonable for an individual to make unwise decisions.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Every decision made on behalf of an individual, who lacks capacity should take into account their best interest.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Decisions made on behalf of individuals, who lack capacity should always be least restrictive while taking into account their basic needs.</a:t>
            </a:r>
          </a:p>
        </p:txBody>
      </p:sp>
    </p:spTree>
    <p:extLst>
      <p:ext uri="{BB962C8B-B14F-4D97-AF65-F5344CB8AC3E}">
        <p14:creationId xmlns:p14="http://schemas.microsoft.com/office/powerpoint/2010/main" val="33015300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DAAC5F93-FD15-4B1D-8266-7C55397268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Assessing capacity</a:t>
            </a:r>
            <a:endParaRPr lang="en-US" altLang="en-US"/>
          </a:p>
        </p:txBody>
      </p:sp>
      <p:sp>
        <p:nvSpPr>
          <p:cNvPr id="434179" name="Rectangle 3">
            <a:extLst>
              <a:ext uri="{FF2B5EF4-FFF2-40B4-BE49-F238E27FC236}">
                <a16:creationId xmlns:a16="http://schemas.microsoft.com/office/drawing/2014/main" id="{2957E858-B6F7-4CFB-845A-6A7656C374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buNone/>
              <a:defRPr/>
            </a:pPr>
            <a:r>
              <a:rPr lang="en-US" sz="1800" b="1" dirty="0">
                <a:solidFill>
                  <a:schemeClr val="tx2"/>
                </a:solidFill>
              </a:rPr>
              <a:t>Factors to be considered in assessing for capacity</a:t>
            </a:r>
          </a:p>
          <a:p>
            <a:pPr>
              <a:defRPr/>
            </a:pPr>
            <a:r>
              <a:rPr lang="en-US" sz="1950" dirty="0"/>
              <a:t>General intellectual ability</a:t>
            </a:r>
          </a:p>
          <a:p>
            <a:pPr>
              <a:defRPr/>
            </a:pPr>
            <a:r>
              <a:rPr lang="en-US" sz="1950" dirty="0"/>
              <a:t>Memory</a:t>
            </a:r>
          </a:p>
          <a:p>
            <a:pPr>
              <a:defRPr/>
            </a:pPr>
            <a:r>
              <a:rPr lang="en-US" sz="1950" dirty="0"/>
              <a:t>Attention and concentration</a:t>
            </a:r>
          </a:p>
          <a:p>
            <a:pPr>
              <a:defRPr/>
            </a:pPr>
            <a:r>
              <a:rPr lang="en-US" sz="1950" dirty="0"/>
              <a:t>Reasoning</a:t>
            </a:r>
          </a:p>
          <a:p>
            <a:pPr>
              <a:defRPr/>
            </a:pPr>
            <a:r>
              <a:rPr lang="en-US" sz="1950" dirty="0"/>
              <a:t>Information processing</a:t>
            </a:r>
          </a:p>
          <a:p>
            <a:pPr>
              <a:defRPr/>
            </a:pPr>
            <a:r>
              <a:rPr lang="en-US" sz="1950" dirty="0"/>
              <a:t>Verbal comprehension and expression</a:t>
            </a:r>
          </a:p>
          <a:p>
            <a:pPr>
              <a:defRPr/>
            </a:pPr>
            <a:r>
              <a:rPr lang="en-US" sz="1950" dirty="0"/>
              <a:t>Cultural influences</a:t>
            </a:r>
          </a:p>
          <a:p>
            <a:pPr>
              <a:defRPr/>
            </a:pPr>
            <a:r>
              <a:rPr lang="en-US" sz="1950" dirty="0"/>
              <a:t>Social context</a:t>
            </a:r>
          </a:p>
          <a:p>
            <a:pPr>
              <a:defRPr/>
            </a:pPr>
            <a:r>
              <a:rPr lang="en-US" sz="1950" dirty="0"/>
              <a:t>Ability to communicate.</a:t>
            </a:r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ransition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Assessing Capacity</a:t>
            </a:r>
            <a:endParaRPr lang="en-GB" sz="4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C8E4E4-86AF-4B3C-8975-B224FA8D1B5E}"/>
              </a:ext>
            </a:extLst>
          </p:cNvPr>
          <p:cNvSpPr>
            <a:spLocks noGrp="1"/>
          </p:cNvSpPr>
          <p:nvPr/>
        </p:nvSpPr>
        <p:spPr>
          <a:xfrm>
            <a:off x="539552" y="1628800"/>
            <a:ext cx="8147247" cy="36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/>
              <a:t>First Stage</a:t>
            </a:r>
          </a:p>
          <a:p>
            <a:r>
              <a:rPr lang="en-US" sz="1800" dirty="0"/>
              <a:t>Identifying if there is an impairment or disturbance in the functioning of the individual’s brain </a:t>
            </a:r>
          </a:p>
          <a:p>
            <a:r>
              <a:rPr lang="en-US" sz="1800" dirty="0"/>
              <a:t>The level of impact such impairment would have on one’s decision-making skills. 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Second Stage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It would be determined that an individual is not able to make a decision if: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understand the information about the decision that has to be made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remember information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use the information received to evaluate the consequences of their decision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Unable to communicate their decision effectively </a:t>
            </a:r>
          </a:p>
          <a:p>
            <a:pPr>
              <a:lnSpc>
                <a:spcPct val="15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494550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8916D95-51AF-4AC7-8C5D-6DD3F12207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136904" cy="100811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2800" dirty="0"/>
              <a:t>Planning care and support  </a:t>
            </a:r>
            <a:br>
              <a:rPr lang="en-GB" sz="2800" dirty="0"/>
            </a:br>
            <a:r>
              <a:rPr lang="en-GB" sz="2800" dirty="0"/>
              <a:t>– determining “best interests”</a:t>
            </a:r>
            <a:endParaRPr lang="en-US" sz="2800" dirty="0"/>
          </a:p>
        </p:txBody>
      </p:sp>
      <p:sp>
        <p:nvSpPr>
          <p:cNvPr id="173059" name="Rectangle 3">
            <a:extLst>
              <a:ext uri="{FF2B5EF4-FFF2-40B4-BE49-F238E27FC236}">
                <a16:creationId xmlns:a16="http://schemas.microsoft.com/office/drawing/2014/main" id="{703B4998-B1D8-44EC-995C-D6E20C1193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536" y="1916833"/>
            <a:ext cx="8496944" cy="3440982"/>
          </a:xfrm>
        </p:spPr>
        <p:txBody>
          <a:bodyPr rtlCol="0">
            <a:normAutofit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US" sz="1800" b="1" dirty="0">
                <a:solidFill>
                  <a:schemeClr val="tx2"/>
                </a:solidFill>
              </a:rPr>
              <a:t>The statutory (legal) check list: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sz="1800" b="1" dirty="0"/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Avoid making assumptions about someone’s best interests merely on the basis of the person’s age, appearance, condition or behaviour.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Consider a person’s own wishes, feelings, beliefs and values and any written statements made by the person when they had capacity.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Take account of the views of family and informal carers.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Can the decision be put off until the person regains capacity?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Involve the person in the decision-making process.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Demonstrate that you have carefully assessed any conflicting evidence or views.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Provide clear, objective reasons as to why you are acting in the person’s best interests.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Take account of the views of any Independent Mental Capacity Advocate.</a:t>
            </a:r>
          </a:p>
          <a:p>
            <a:pPr marL="266700" indent="-266700">
              <a:lnSpc>
                <a:spcPct val="80000"/>
              </a:lnSpc>
              <a:spcBef>
                <a:spcPts val="225"/>
              </a:spcBef>
              <a:spcAft>
                <a:spcPts val="225"/>
              </a:spcAft>
              <a:defRPr/>
            </a:pPr>
            <a:r>
              <a:rPr lang="en-US" sz="1600" dirty="0"/>
              <a:t>Take the less restrictive alternative or intervention.</a:t>
            </a:r>
          </a:p>
        </p:txBody>
      </p:sp>
    </p:spTree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5DE47-A0DB-477E-9018-426F58B14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Mental Capacity Act (2005)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A577A-29D2-4556-8982-7841C1EE5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deprivation of liberty safeguard was eventually introduced</a:t>
            </a:r>
          </a:p>
          <a:p>
            <a:pPr lvl="1"/>
            <a:r>
              <a:rPr lang="en-US" sz="1800" dirty="0"/>
              <a:t>Providing the least restrictive treatment option </a:t>
            </a:r>
          </a:p>
          <a:p>
            <a:pPr lvl="1"/>
            <a:r>
              <a:rPr lang="en-US" sz="1800" dirty="0"/>
              <a:t>Ensure the best interest of the patient is always taken into consideration</a:t>
            </a:r>
          </a:p>
          <a:p>
            <a:pPr lvl="1"/>
            <a:r>
              <a:rPr lang="en-US" sz="1800" dirty="0"/>
              <a:t>Ensure an individual has the right to appeal in courts if required </a:t>
            </a:r>
          </a:p>
          <a:p>
            <a:pPr lvl="1"/>
            <a:r>
              <a:rPr lang="en-US" sz="1800" dirty="0"/>
              <a:t>Ensure an individual is in place to represent the patient </a:t>
            </a:r>
          </a:p>
          <a:p>
            <a:pPr lvl="1"/>
            <a:endParaRPr lang="en-US" sz="1800" dirty="0"/>
          </a:p>
          <a:p>
            <a:pPr lvl="1"/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24331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5501" y="1731268"/>
            <a:ext cx="3308499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Legal Power of Attorney and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0A0FD-FD6D-449B-8EBB-02508E54B7AE}"/>
              </a:ext>
            </a:extLst>
          </p:cNvPr>
          <p:cNvSpPr>
            <a:spLocks noGrp="1"/>
          </p:cNvSpPr>
          <p:nvPr/>
        </p:nvSpPr>
        <p:spPr>
          <a:xfrm>
            <a:off x="179512" y="332656"/>
            <a:ext cx="5184576" cy="489654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0" b="1" dirty="0"/>
              <a:t>Independent Mental Capacity Advocate (IMCA)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Works with the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May challenge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Communicates based on client’s wishes, beliefs and values.</a:t>
            </a:r>
          </a:p>
          <a:p>
            <a:pPr>
              <a:lnSpc>
                <a:spcPct val="150000"/>
              </a:lnSpc>
            </a:pPr>
            <a:r>
              <a:rPr lang="en-US" sz="1600" b="1" dirty="0"/>
              <a:t>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Next Kin in Family 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Request through legal documentation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Assign specific decision-making power to the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Involve IMCA in decision making process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Court may choose one, if one was unable to decide due to lack of capacity</a:t>
            </a:r>
          </a:p>
          <a:p>
            <a:pPr>
              <a:lnSpc>
                <a:spcPct val="150000"/>
              </a:lnSpc>
            </a:pPr>
            <a:r>
              <a:rPr lang="en-US" sz="1600" b="1" dirty="0"/>
              <a:t>Advanced Decision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Decisions based on limitations placed on future treatments </a:t>
            </a: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  <p:pic>
        <p:nvPicPr>
          <p:cNvPr id="7" name="Graphic 6" descr="Lock with solid fill">
            <a:extLst>
              <a:ext uri="{FF2B5EF4-FFF2-40B4-BE49-F238E27FC236}">
                <a16:creationId xmlns:a16="http://schemas.microsoft.com/office/drawing/2014/main" id="{96FE0FF7-075C-A4A4-88ED-73717905C8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8184" y="3356992"/>
            <a:ext cx="208823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28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DAA91-F155-4FE4-91BA-93D1BBFA8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9AFE4-2791-4DAD-89D8-6449813CD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Mental-capacity-act-code-of-practice.pdf (publishing.service.gov.uk)</a:t>
            </a:r>
            <a:endParaRPr lang="en-US" dirty="0"/>
          </a:p>
          <a:p>
            <a:r>
              <a:rPr lang="en-US" dirty="0">
                <a:hlinkClick r:id="rId3"/>
              </a:rPr>
              <a:t>https://leedssafeguardingadults.org.uk/mental-capacity-act/what-are-deprivation-of-liberty-safeguards-(dols)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4120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C9652-8588-E3F6-86A6-6ED4CA94F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1B263-1859-A055-C6DB-F75E8C656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a look at the documents about ‘Mental Capacity’. </a:t>
            </a:r>
          </a:p>
          <a:p>
            <a:endParaRPr lang="en-GB" dirty="0"/>
          </a:p>
          <a:p>
            <a:r>
              <a:rPr lang="en-GB" dirty="0"/>
              <a:t>Look for parts which are relevant for the individual in your case study. </a:t>
            </a:r>
          </a:p>
        </p:txBody>
      </p:sp>
    </p:spTree>
    <p:extLst>
      <p:ext uri="{BB962C8B-B14F-4D97-AF65-F5344CB8AC3E}">
        <p14:creationId xmlns:p14="http://schemas.microsoft.com/office/powerpoint/2010/main" val="21837392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B0AFC0-355E-4FB6-967A-07AB782AF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1470025"/>
          </a:xfrm>
        </p:spPr>
        <p:txBody>
          <a:bodyPr/>
          <a:lstStyle/>
          <a:p>
            <a:r>
              <a:rPr lang="en-US" dirty="0"/>
              <a:t>Other </a:t>
            </a:r>
            <a:br>
              <a:rPr lang="en-US" dirty="0"/>
            </a:br>
            <a:r>
              <a:rPr lang="en-US" dirty="0"/>
              <a:t>major legislations</a:t>
            </a:r>
          </a:p>
        </p:txBody>
      </p:sp>
    </p:spTree>
    <p:extLst>
      <p:ext uri="{BB962C8B-B14F-4D97-AF65-F5344CB8AC3E}">
        <p14:creationId xmlns:p14="http://schemas.microsoft.com/office/powerpoint/2010/main" val="18274196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836712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The Human Rights Act</a:t>
            </a:r>
          </a:p>
        </p:txBody>
      </p:sp>
      <p:pic>
        <p:nvPicPr>
          <p:cNvPr id="10" name="Graphic 9" descr="Weights Uneven with solid fill">
            <a:extLst>
              <a:ext uri="{FF2B5EF4-FFF2-40B4-BE49-F238E27FC236}">
                <a16:creationId xmlns:a16="http://schemas.microsoft.com/office/drawing/2014/main" id="{89B4A174-2CF0-4BB2-1999-E31D694317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02024" y="3429000"/>
            <a:ext cx="1656184" cy="1656184"/>
          </a:xfrm>
          <a:prstGeom prst="rect">
            <a:avLst/>
          </a:prstGeom>
        </p:spPr>
      </p:pic>
      <p:pic>
        <p:nvPicPr>
          <p:cNvPr id="12" name="Graphic 11" descr="Group of men with solid fill">
            <a:extLst>
              <a:ext uri="{FF2B5EF4-FFF2-40B4-BE49-F238E27FC236}">
                <a16:creationId xmlns:a16="http://schemas.microsoft.com/office/drawing/2014/main" id="{76CAAABA-D3FB-BDC8-8D60-E64B054523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1560" y="2204864"/>
            <a:ext cx="1440160" cy="144016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7D57E6B-56F6-456B-BB57-78C13F147BAC}"/>
              </a:ext>
            </a:extLst>
          </p:cNvPr>
          <p:cNvSpPr>
            <a:spLocks noGrp="1"/>
          </p:cNvSpPr>
          <p:nvPr/>
        </p:nvSpPr>
        <p:spPr>
          <a:xfrm>
            <a:off x="4112849" y="836712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Human rights act 1988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2 – The right to life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3 – Protection from torture, inhumane and degrading treatments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5 – Right to liberty and security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8 – Right to private life</a:t>
            </a:r>
          </a:p>
        </p:txBody>
      </p:sp>
    </p:spTree>
    <p:extLst>
      <p:ext uri="{BB962C8B-B14F-4D97-AF65-F5344CB8AC3E}">
        <p14:creationId xmlns:p14="http://schemas.microsoft.com/office/powerpoint/2010/main" val="176630306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9D87F9-4A5B-3DC5-B841-6B8372F9D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Task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2F905D-EFD8-B963-D248-4FEE642B1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 some research on The Human Rights Act.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800" dirty="0"/>
              <a:t>How is this relevant for thinking about the person in your case study?</a:t>
            </a:r>
          </a:p>
          <a:p>
            <a:endParaRPr lang="en-GB" sz="2800" dirty="0"/>
          </a:p>
          <a:p>
            <a:r>
              <a:rPr lang="en-GB" sz="2800" dirty="0"/>
              <a:t>Do you think their human rights are being respected?</a:t>
            </a:r>
          </a:p>
        </p:txBody>
      </p:sp>
    </p:spTree>
    <p:extLst>
      <p:ext uri="{BB962C8B-B14F-4D97-AF65-F5344CB8AC3E}">
        <p14:creationId xmlns:p14="http://schemas.microsoft.com/office/powerpoint/2010/main" val="9616724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Resources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743A-F7A8-45AF-A10D-3EF5164911BB}"/>
              </a:ext>
            </a:extLst>
          </p:cNvPr>
          <p:cNvSpPr>
            <a:spLocks noGrp="1"/>
          </p:cNvSpPr>
          <p:nvPr/>
        </p:nvSpPr>
        <p:spPr>
          <a:xfrm>
            <a:off x="539552" y="1396281"/>
            <a:ext cx="7848871" cy="3938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solidFill>
                  <a:schemeClr val="bg1"/>
                </a:solidFill>
                <a:hlinkClick r:id="rId2"/>
              </a:rPr>
              <a:t>Mental-capacity-act-code-of-practice.pdf (publishing.service.gov.uk)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3"/>
              </a:rPr>
              <a:t>https://leedssafeguardingadults.org.uk/mental-capacity-act/what-are-deprivation-of-liberty-safeguards-(dols)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4"/>
              </a:rPr>
              <a:t>Mental Health Act - NHS (www.nhs.uk)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5"/>
              </a:rPr>
              <a:t>Mental Health Act 1983 (legislation.gov.uk)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6"/>
              </a:rPr>
              <a:t>Mental health act (easy read) - NHS (www.nhs.uk)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7"/>
              </a:rPr>
              <a:t>mental-health-act-1983-code-of-practice-mental-health-act-1983-for-wales-review-revised-2016.pdf (</a:t>
            </a:r>
            <a:r>
              <a:rPr lang="en-US" sz="1800" dirty="0" err="1">
                <a:solidFill>
                  <a:schemeClr val="bg1"/>
                </a:solidFill>
                <a:hlinkClick r:id="rId7"/>
              </a:rPr>
              <a:t>gov.wales</a:t>
            </a:r>
            <a:r>
              <a:rPr lang="en-US" sz="1800" dirty="0">
                <a:solidFill>
                  <a:schemeClr val="bg1"/>
                </a:solidFill>
                <a:hlinkClick r:id="rId7"/>
              </a:rPr>
              <a:t>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https://www.england.nhs.uk/wp-content/uploads/2014/10/5yfv-web.pdf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https://icd.who.int/browse10/2010/en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565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B9973-972A-B2F4-6B90-9D702A7C3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latin typeface="+mn-lt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4091-D46F-7A15-7152-3FE4E7791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 your pairs work on your debate using the information we have covered today to help you.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Think specifically about how the legislation in place would impact on the person in the case study.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could it help them?</a:t>
            </a:r>
          </a:p>
          <a:p>
            <a:r>
              <a:rPr lang="en-GB" dirty="0"/>
              <a:t>Is it better than the legislation in the past?</a:t>
            </a:r>
          </a:p>
          <a:p>
            <a:r>
              <a:rPr lang="en-GB" dirty="0"/>
              <a:t>Can you see any problems with it? Does it do enough?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84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214</TotalTime>
  <Words>2576</Words>
  <Application>Microsoft Office PowerPoint</Application>
  <PresentationFormat>On-screen Show (4:3)</PresentationFormat>
  <Paragraphs>278</Paragraphs>
  <Slides>46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Myriad Pro</vt:lpstr>
      <vt:lpstr>Arial</vt:lpstr>
      <vt:lpstr>Calibri</vt:lpstr>
      <vt:lpstr>Wingdings</vt:lpstr>
      <vt:lpstr>20140311PresentationUWTSDTemplate</vt:lpstr>
      <vt:lpstr>  Week 3  Legislation </vt:lpstr>
      <vt:lpstr>Key Mental Health Legislation </vt:lpstr>
      <vt:lpstr>Purpose of mental health legislation</vt:lpstr>
      <vt:lpstr>Powers of Mental Health Legislation</vt:lpstr>
      <vt:lpstr>The principles of mental health </vt:lpstr>
      <vt:lpstr>Key Principles &amp; Code of Practice</vt:lpstr>
      <vt:lpstr>Summary of principles</vt:lpstr>
      <vt:lpstr>The Mental Health Act (2007)</vt:lpstr>
      <vt:lpstr>Give treatment in the least restrictive way and help people to be as independent as possible</vt:lpstr>
      <vt:lpstr>PowerPoint Presentation</vt:lpstr>
      <vt:lpstr>Respect patient's, family, carers and friends</vt:lpstr>
      <vt:lpstr>Changes to the 1983 MHA</vt:lpstr>
      <vt:lpstr>Section 3 of 2007 MHA</vt:lpstr>
      <vt:lpstr>Section Four 2007 MHA</vt:lpstr>
      <vt:lpstr>Help people be safe</vt:lpstr>
      <vt:lpstr>Section 47</vt:lpstr>
      <vt:lpstr>Section 135</vt:lpstr>
      <vt:lpstr>What are your rights</vt:lpstr>
      <vt:lpstr>Community Treatment order (CTO)</vt:lpstr>
      <vt:lpstr>Changes from 1983 to 2007 MHA</vt:lpstr>
      <vt:lpstr>Professional role changes</vt:lpstr>
      <vt:lpstr>Changes in MHA Legislation (1983 to 2007)</vt:lpstr>
      <vt:lpstr>PowerPoint Presentation</vt:lpstr>
      <vt:lpstr>PowerPoint Presentation</vt:lpstr>
      <vt:lpstr>PowerPoint Presentation</vt:lpstr>
      <vt:lpstr>PowerPoint Presentation</vt:lpstr>
      <vt:lpstr>Summary of changes in Mental Health Act 1983 and 2007</vt:lpstr>
      <vt:lpstr>Resources</vt:lpstr>
      <vt:lpstr>Task</vt:lpstr>
      <vt:lpstr>Mental Capacity Acts </vt:lpstr>
      <vt:lpstr>Mental Capacity Acts</vt:lpstr>
      <vt:lpstr>5 key principles</vt:lpstr>
      <vt:lpstr>Mental Capacity</vt:lpstr>
      <vt:lpstr>Key Principles of the MCA</vt:lpstr>
      <vt:lpstr>Assessing capacity</vt:lpstr>
      <vt:lpstr>Assessing Capacity</vt:lpstr>
      <vt:lpstr>Planning care and support   – determining “best interests”</vt:lpstr>
      <vt:lpstr>Mental Capacity Act (2005)</vt:lpstr>
      <vt:lpstr>Legal Power of Attorney and Safeguarding</vt:lpstr>
      <vt:lpstr>Resources</vt:lpstr>
      <vt:lpstr>Task</vt:lpstr>
      <vt:lpstr>Other  major legislations</vt:lpstr>
      <vt:lpstr>The Human Rights Act</vt:lpstr>
      <vt:lpstr>Task</vt:lpstr>
      <vt:lpstr>References and Resources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Alice Clayton</cp:lastModifiedBy>
  <cp:revision>70</cp:revision>
  <dcterms:created xsi:type="dcterms:W3CDTF">2015-04-14T15:21:28Z</dcterms:created>
  <dcterms:modified xsi:type="dcterms:W3CDTF">2023-09-28T08:08:24Z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