
<file path=[Content_Types].xml><?xml version="1.0" encoding="utf-8"?>
<Types xmlns="http://schemas.openxmlformats.org/package/2006/content-types">
  <Default Extension="png" ContentType="image/png"/>
  <Default Extension="bin" ContentType="application/vnd.openxmlformats-officedocument.oleObject"/>
  <Default Extension="emf" ContentType="image/x-emf"/>
  <Default Extension="jpeg" ContentType="image/jpeg"/>
  <Default Extension="rels" ContentType="application/vnd.openxmlformats-package.relationships+xml"/>
  <Default Extension="xml" ContentType="application/xml"/>
  <Default Extension="vml" ContentType="application/vnd.openxmlformats-officedocument.vmlDrawing"/>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97" r:id="rId1"/>
    <p:sldMasterId id="2147483795" r:id="rId2"/>
    <p:sldMasterId id="2147484113" r:id="rId3"/>
  </p:sldMasterIdLst>
  <p:notesMasterIdLst>
    <p:notesMasterId r:id="rId5"/>
  </p:notesMasterIdLst>
  <p:handoutMasterIdLst>
    <p:handoutMasterId r:id="rId6"/>
  </p:handoutMasterIdLst>
  <p:sldIdLst>
    <p:sldId id="258" r:id="rId4"/>
  </p:sldIdLst>
  <p:sldSz cx="42803763" cy="30275213"/>
  <p:notesSz cx="6797675" cy="9928225"/>
  <p:defaultTextStyle>
    <a:defPPr>
      <a:defRPr lang="en-GB"/>
    </a:defPPr>
    <a:lvl1pPr algn="l" defTabSz="4357267" rtl="0" fontAlgn="base">
      <a:spcBef>
        <a:spcPct val="0"/>
      </a:spcBef>
      <a:spcAft>
        <a:spcPct val="0"/>
      </a:spcAft>
      <a:defRPr sz="8695" kern="1200">
        <a:solidFill>
          <a:schemeClr val="tx1"/>
        </a:solidFill>
        <a:latin typeface="Arial" charset="0"/>
        <a:ea typeface="+mn-ea"/>
        <a:cs typeface="+mn-cs"/>
      </a:defRPr>
    </a:lvl1pPr>
    <a:lvl2pPr marL="2174578" indent="162287" algn="l" defTabSz="4357267" rtl="0" fontAlgn="base">
      <a:spcBef>
        <a:spcPct val="0"/>
      </a:spcBef>
      <a:spcAft>
        <a:spcPct val="0"/>
      </a:spcAft>
      <a:defRPr sz="8695" kern="1200">
        <a:solidFill>
          <a:schemeClr val="tx1"/>
        </a:solidFill>
        <a:latin typeface="Arial" charset="0"/>
        <a:ea typeface="+mn-ea"/>
        <a:cs typeface="+mn-cs"/>
      </a:defRPr>
    </a:lvl2pPr>
    <a:lvl3pPr marL="4357267" indent="316448" algn="l" defTabSz="4357267" rtl="0" fontAlgn="base">
      <a:spcBef>
        <a:spcPct val="0"/>
      </a:spcBef>
      <a:spcAft>
        <a:spcPct val="0"/>
      </a:spcAft>
      <a:defRPr sz="8695" kern="1200">
        <a:solidFill>
          <a:schemeClr val="tx1"/>
        </a:solidFill>
        <a:latin typeface="Arial" charset="0"/>
        <a:ea typeface="+mn-ea"/>
        <a:cs typeface="+mn-cs"/>
      </a:defRPr>
    </a:lvl3pPr>
    <a:lvl4pPr marL="6539942" indent="470618" algn="l" defTabSz="4357267" rtl="0" fontAlgn="base">
      <a:spcBef>
        <a:spcPct val="0"/>
      </a:spcBef>
      <a:spcAft>
        <a:spcPct val="0"/>
      </a:spcAft>
      <a:defRPr sz="8695" kern="1200">
        <a:solidFill>
          <a:schemeClr val="tx1"/>
        </a:solidFill>
        <a:latin typeface="Arial" charset="0"/>
        <a:ea typeface="+mn-ea"/>
        <a:cs typeface="+mn-cs"/>
      </a:defRPr>
    </a:lvl4pPr>
    <a:lvl5pPr marL="8722642" indent="624783" algn="l" defTabSz="4357267" rtl="0" fontAlgn="base">
      <a:spcBef>
        <a:spcPct val="0"/>
      </a:spcBef>
      <a:spcAft>
        <a:spcPct val="0"/>
      </a:spcAft>
      <a:defRPr sz="8695" kern="1200">
        <a:solidFill>
          <a:schemeClr val="tx1"/>
        </a:solidFill>
        <a:latin typeface="Arial" charset="0"/>
        <a:ea typeface="+mn-ea"/>
        <a:cs typeface="+mn-cs"/>
      </a:defRPr>
    </a:lvl5pPr>
    <a:lvl6pPr marL="11684285" algn="l" defTabSz="4673710" rtl="0" eaLnBrk="1" latinLnBrk="0" hangingPunct="1">
      <a:defRPr sz="8695" kern="1200">
        <a:solidFill>
          <a:schemeClr val="tx1"/>
        </a:solidFill>
        <a:latin typeface="Arial" charset="0"/>
        <a:ea typeface="+mn-ea"/>
        <a:cs typeface="+mn-cs"/>
      </a:defRPr>
    </a:lvl6pPr>
    <a:lvl7pPr marL="14021135" algn="l" defTabSz="4673710" rtl="0" eaLnBrk="1" latinLnBrk="0" hangingPunct="1">
      <a:defRPr sz="8695" kern="1200">
        <a:solidFill>
          <a:schemeClr val="tx1"/>
        </a:solidFill>
        <a:latin typeface="Arial" charset="0"/>
        <a:ea typeface="+mn-ea"/>
        <a:cs typeface="+mn-cs"/>
      </a:defRPr>
    </a:lvl7pPr>
    <a:lvl8pPr marL="16357995" algn="l" defTabSz="4673710" rtl="0" eaLnBrk="1" latinLnBrk="0" hangingPunct="1">
      <a:defRPr sz="8695" kern="1200">
        <a:solidFill>
          <a:schemeClr val="tx1"/>
        </a:solidFill>
        <a:latin typeface="Arial" charset="0"/>
        <a:ea typeface="+mn-ea"/>
        <a:cs typeface="+mn-cs"/>
      </a:defRPr>
    </a:lvl8pPr>
    <a:lvl9pPr marL="18694850" algn="l" defTabSz="4673710" rtl="0" eaLnBrk="1" latinLnBrk="0" hangingPunct="1">
      <a:defRPr sz="8695" kern="1200">
        <a:solidFill>
          <a:schemeClr val="tx1"/>
        </a:solidFill>
        <a:latin typeface="Arial" charset="0"/>
        <a:ea typeface="+mn-ea"/>
        <a:cs typeface="+mn-cs"/>
      </a:defRPr>
    </a:lvl9pPr>
  </p:defaultTextStyle>
  <p:extLst>
    <p:ext uri="{521415D9-36F7-43E2-AB2F-B90AF26B5E84}">
      <p14:sectionLst xmlns:p14="http://schemas.microsoft.com/office/powerpoint/2010/main">
        <p14:section name="Default Section" id="{58E52EB3-C8A1-45DD-8755-F92B7B5455BE}">
          <p14:sldIdLst>
            <p14:sldId id="258"/>
          </p14:sldIdLst>
        </p14:section>
      </p14:sectionLst>
    </p:ext>
    <p:ext uri="{EFAFB233-063F-42B5-8137-9DF3F51BA10A}">
      <p15:sldGuideLst xmlns:p15="http://schemas.microsoft.com/office/powerpoint/2012/main">
        <p15:guide id="1" orient="horz" pos="16657" userDrawn="1">
          <p15:clr>
            <a:srgbClr val="A4A3A4"/>
          </p15:clr>
        </p15:guide>
        <p15:guide id="2" pos="26545" userDrawn="1">
          <p15:clr>
            <a:srgbClr val="A4A3A4"/>
          </p15:clr>
        </p15:guide>
        <p15:guide id="3" orient="horz" pos="827" userDrawn="1">
          <p15:clr>
            <a:srgbClr val="A4A3A4"/>
          </p15:clr>
        </p15:guide>
        <p15:guide id="4" pos="327" userDrawn="1">
          <p15:clr>
            <a:srgbClr val="A4A3A4"/>
          </p15:clr>
        </p15:guide>
        <p15:guide id="7" orient="horz" pos="5680" userDrawn="1">
          <p15:clr>
            <a:srgbClr val="A4A3A4"/>
          </p15:clr>
        </p15:guide>
        <p15:guide id="15" pos="19832" userDrawn="1">
          <p15:clr>
            <a:srgbClr val="A4A3A4"/>
          </p15:clr>
        </p15:guide>
        <p15:guide id="19" pos="6496" userDrawn="1">
          <p15:clr>
            <a:srgbClr val="A4A3A4"/>
          </p15:clr>
        </p15:guide>
        <p15:guide id="20" pos="6904" userDrawn="1">
          <p15:clr>
            <a:srgbClr val="A4A3A4"/>
          </p15:clr>
        </p15:guide>
        <p15:guide id="21" pos="13209" userDrawn="1">
          <p15:clr>
            <a:srgbClr val="A4A3A4"/>
          </p15:clr>
        </p15:guide>
        <p15:guide id="22" pos="13618" userDrawn="1">
          <p15:clr>
            <a:srgbClr val="A4A3A4"/>
          </p15:clr>
        </p15:guide>
        <p15:guide id="23" pos="20149" userDrawn="1">
          <p15:clr>
            <a:srgbClr val="A4A3A4"/>
          </p15:clr>
        </p15:guide>
        <p15:guide id="24" pos="26681" userDrawn="1">
          <p15:clr>
            <a:srgbClr val="A4A3A4"/>
          </p15:clr>
        </p15:guide>
        <p15:guide id="25" pos="26590" userDrawn="1">
          <p15:clr>
            <a:srgbClr val="A4A3A4"/>
          </p15:clr>
        </p15:guide>
      </p15:sldGuideLst>
    </p:ext>
    <p:ext uri="{2D200454-40CA-4A62-9FC3-DE9A4176ACB9}">
      <p15:notesGuideLst xmlns:p15="http://schemas.microsoft.com/office/powerpoint/2012/main">
        <p15:guide id="1" orient="horz" pos="3127">
          <p15:clr>
            <a:srgbClr val="A4A3A4"/>
          </p15:clr>
        </p15:guide>
        <p15:guide id="2" pos="2141">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prnPr clrMode="gray"/>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6A6A6"/>
    <a:srgbClr val="14022E"/>
    <a:srgbClr val="13022D"/>
    <a:srgbClr val="FDDD3E"/>
    <a:srgbClr val="120228"/>
    <a:srgbClr val="000000"/>
    <a:srgbClr val="FFFFFF"/>
    <a:srgbClr val="CE2256"/>
    <a:srgbClr val="005C7E"/>
    <a:srgbClr val="F5821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6012" autoAdjust="0"/>
  </p:normalViewPr>
  <p:slideViewPr>
    <p:cSldViewPr snapToObjects="1">
      <p:cViewPr varScale="1">
        <p:scale>
          <a:sx n="30" d="100"/>
          <a:sy n="30" d="100"/>
        </p:scale>
        <p:origin x="24" y="108"/>
      </p:cViewPr>
      <p:guideLst>
        <p:guide orient="horz" pos="16657"/>
        <p:guide pos="26545"/>
        <p:guide orient="horz" pos="827"/>
        <p:guide pos="327"/>
        <p:guide orient="horz" pos="5680"/>
        <p:guide pos="19832"/>
        <p:guide pos="6496"/>
        <p:guide pos="6904"/>
        <p:guide pos="13209"/>
        <p:guide pos="13618"/>
        <p:guide pos="20149"/>
        <p:guide pos="26681"/>
        <p:guide pos="26590"/>
      </p:guideLst>
    </p:cSldViewPr>
  </p:slideViewPr>
  <p:outlineViewPr>
    <p:cViewPr>
      <p:scale>
        <a:sx n="33" d="100"/>
        <a:sy n="33" d="100"/>
      </p:scale>
      <p:origin x="24" y="0"/>
    </p:cViewPr>
  </p:outlineViewPr>
  <p:notesTextViewPr>
    <p:cViewPr>
      <p:scale>
        <a:sx n="100" d="100"/>
        <a:sy n="100" d="100"/>
      </p:scale>
      <p:origin x="0" y="0"/>
    </p:cViewPr>
  </p:notesTextViewPr>
  <p:sorterViewPr>
    <p:cViewPr>
      <p:scale>
        <a:sx n="66" d="100"/>
        <a:sy n="66" d="100"/>
      </p:scale>
      <p:origin x="0" y="0"/>
    </p:cViewPr>
  </p:sorterViewPr>
  <p:notesViewPr>
    <p:cSldViewPr snapToObjects="1">
      <p:cViewPr varScale="1">
        <p:scale>
          <a:sx n="92" d="100"/>
          <a:sy n="92" d="100"/>
        </p:scale>
        <p:origin x="3750" y="72"/>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Master" Target="slideMasters/slideMaster3.xml"/><Relationship Id="rId7" Type="http://schemas.openxmlformats.org/officeDocument/2006/relationships/commentAuthors" Target="commentAuthors.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handoutMaster" Target="handoutMasters/handoutMaster1.xml"/><Relationship Id="rId11" Type="http://schemas.openxmlformats.org/officeDocument/2006/relationships/tableStyles" Target="tableStyles.xml"/><Relationship Id="rId5" Type="http://schemas.openxmlformats.org/officeDocument/2006/relationships/notesMaster" Target="notesMasters/notesMaster1.xml"/><Relationship Id="rId10" Type="http://schemas.openxmlformats.org/officeDocument/2006/relationships/theme" Target="theme/theme1.xml"/><Relationship Id="rId4" Type="http://schemas.openxmlformats.org/officeDocument/2006/relationships/slide" Target="slides/slide1.xml"/><Relationship Id="rId9" Type="http://schemas.openxmlformats.org/officeDocument/2006/relationships/viewProps" Target="viewProp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3.png"/></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defTabSz="853318" fontAlgn="auto">
              <a:spcBef>
                <a:spcPts val="0"/>
              </a:spcBef>
              <a:spcAft>
                <a:spcPts val="0"/>
              </a:spcAft>
              <a:defRPr sz="1200">
                <a:latin typeface="+mn-lt"/>
              </a:defRPr>
            </a:lvl1pPr>
          </a:lstStyle>
          <a:p>
            <a:pPr>
              <a:defRPr/>
            </a:pPr>
            <a:r>
              <a:rPr lang="en-GB" dirty="0"/>
              <a:t>Uncontrolled copy when printed</a:t>
            </a:r>
          </a:p>
        </p:txBody>
      </p:sp>
      <p:sp>
        <p:nvSpPr>
          <p:cNvPr id="3" name="Date Placeholder 2"/>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defTabSz="853318" fontAlgn="auto">
              <a:spcBef>
                <a:spcPts val="0"/>
              </a:spcBef>
              <a:spcAft>
                <a:spcPts val="0"/>
              </a:spcAft>
              <a:defRPr sz="1200">
                <a:latin typeface="+mn-lt"/>
              </a:defRPr>
            </a:lvl1pPr>
          </a:lstStyle>
          <a:p>
            <a:pPr>
              <a:defRPr/>
            </a:pPr>
            <a:fld id="{9EBD1747-407F-43EF-BC75-4B6CAFD225D7}" type="datetime1">
              <a:rPr lang="en-GB" smtClean="0"/>
              <a:t>14/04/2023</a:t>
            </a:fld>
            <a:endParaRPr lang="en-GB" dirty="0"/>
          </a:p>
        </p:txBody>
      </p:sp>
      <p:sp>
        <p:nvSpPr>
          <p:cNvPr id="4" name="Footer Placeholder 3"/>
          <p:cNvSpPr>
            <a:spLocks noGrp="1"/>
          </p:cNvSpPr>
          <p:nvPr>
            <p:ph type="ftr" sz="quarter" idx="2"/>
          </p:nvPr>
        </p:nvSpPr>
        <p:spPr>
          <a:xfrm>
            <a:off x="0" y="9429750"/>
            <a:ext cx="2946400" cy="496888"/>
          </a:xfrm>
          <a:prstGeom prst="rect">
            <a:avLst/>
          </a:prstGeom>
        </p:spPr>
        <p:txBody>
          <a:bodyPr vert="horz" lIns="91440" tIns="45720" rIns="91440" bIns="45720" rtlCol="0" anchor="b"/>
          <a:lstStyle>
            <a:lvl1pPr algn="l" defTabSz="853318" fontAlgn="auto">
              <a:spcBef>
                <a:spcPts val="0"/>
              </a:spcBef>
              <a:spcAft>
                <a:spcPts val="0"/>
              </a:spcAft>
              <a:defRPr sz="1200">
                <a:latin typeface="+mn-lt"/>
              </a:defRPr>
            </a:lvl1pPr>
          </a:lstStyle>
          <a:p>
            <a:pPr>
              <a:defRPr/>
            </a:pPr>
            <a:r>
              <a:rPr lang="en-GB" dirty="0" smtClean="0"/>
              <a:t>© Crown copyright 2020 Dstl</a:t>
            </a:r>
            <a:endParaRPr lang="en-GB" dirty="0"/>
          </a:p>
        </p:txBody>
      </p:sp>
      <p:sp>
        <p:nvSpPr>
          <p:cNvPr id="5" name="Slide Number Placeholder 4"/>
          <p:cNvSpPr>
            <a:spLocks noGrp="1"/>
          </p:cNvSpPr>
          <p:nvPr>
            <p:ph type="sldNum" sz="quarter" idx="3"/>
          </p:nvPr>
        </p:nvSpPr>
        <p:spPr>
          <a:xfrm>
            <a:off x="3849688" y="9429750"/>
            <a:ext cx="2946400" cy="496888"/>
          </a:xfrm>
          <a:prstGeom prst="rect">
            <a:avLst/>
          </a:prstGeom>
        </p:spPr>
        <p:txBody>
          <a:bodyPr vert="horz" lIns="91440" tIns="45720" rIns="91440" bIns="45720" rtlCol="0" anchor="b"/>
          <a:lstStyle>
            <a:lvl1pPr algn="r" defTabSz="853318" fontAlgn="auto">
              <a:spcBef>
                <a:spcPts val="0"/>
              </a:spcBef>
              <a:spcAft>
                <a:spcPts val="0"/>
              </a:spcAft>
              <a:defRPr sz="1200">
                <a:latin typeface="+mn-lt"/>
              </a:defRPr>
            </a:lvl1pPr>
          </a:lstStyle>
          <a:p>
            <a:pPr>
              <a:defRPr/>
            </a:pPr>
            <a:fld id="{89AD9203-612B-4DA4-921D-5039DF7F7E0C}" type="slidenum">
              <a:rPr lang="en-GB"/>
              <a:pPr>
                <a:defRPr/>
              </a:pPr>
              <a:t>‹#›</a:t>
            </a:fld>
            <a:endParaRPr lang="en-GB" dirty="0"/>
          </a:p>
        </p:txBody>
      </p:sp>
    </p:spTree>
    <p:extLst>
      <p:ext uri="{BB962C8B-B14F-4D97-AF65-F5344CB8AC3E}">
        <p14:creationId xmlns:p14="http://schemas.microsoft.com/office/powerpoint/2010/main" val="327379111"/>
      </p:ext>
    </p:extLst>
  </p:cSld>
  <p:clrMap bg1="lt1" tx1="dk1" bg2="lt2" tx2="dk2" accent1="accent1" accent2="accent2" accent3="accent3" accent4="accent4" accent5="accent5" accent6="accent6" hlink="hlink" folHlink="folHlink"/>
  <p:hf/>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defTabSz="853318" fontAlgn="auto">
              <a:spcBef>
                <a:spcPts val="0"/>
              </a:spcBef>
              <a:spcAft>
                <a:spcPts val="0"/>
              </a:spcAft>
              <a:defRPr sz="1200">
                <a:latin typeface="Arial" pitchFamily="34" charset="0"/>
                <a:cs typeface="Arial" pitchFamily="34" charset="0"/>
              </a:defRPr>
            </a:lvl1pPr>
          </a:lstStyle>
          <a:p>
            <a:pPr>
              <a:defRPr/>
            </a:pPr>
            <a:r>
              <a:rPr lang="en-GB" dirty="0"/>
              <a:t>Uncontrolled copy when printed</a:t>
            </a:r>
          </a:p>
        </p:txBody>
      </p:sp>
      <p:sp>
        <p:nvSpPr>
          <p:cNvPr id="3" name="Date Placeholder 2"/>
          <p:cNvSpPr>
            <a:spLocks noGrp="1"/>
          </p:cNvSpPr>
          <p:nvPr>
            <p:ph type="dt" idx="1"/>
          </p:nvPr>
        </p:nvSpPr>
        <p:spPr>
          <a:xfrm>
            <a:off x="3849688" y="0"/>
            <a:ext cx="2946400" cy="496888"/>
          </a:xfrm>
          <a:prstGeom prst="rect">
            <a:avLst/>
          </a:prstGeom>
        </p:spPr>
        <p:txBody>
          <a:bodyPr vert="horz" lIns="91440" tIns="45720" rIns="91440" bIns="45720" rtlCol="0"/>
          <a:lstStyle>
            <a:lvl1pPr algn="r" defTabSz="853318" fontAlgn="auto">
              <a:spcBef>
                <a:spcPts val="0"/>
              </a:spcBef>
              <a:spcAft>
                <a:spcPts val="0"/>
              </a:spcAft>
              <a:defRPr sz="1200">
                <a:latin typeface="Arial" pitchFamily="34" charset="0"/>
                <a:cs typeface="Arial" pitchFamily="34" charset="0"/>
              </a:defRPr>
            </a:lvl1pPr>
          </a:lstStyle>
          <a:p>
            <a:pPr>
              <a:defRPr/>
            </a:pPr>
            <a:fld id="{63C7F269-31FF-49BB-A308-19E27FEE6816}" type="datetime1">
              <a:rPr lang="en-GB" smtClean="0"/>
              <a:t>14/04/2023</a:t>
            </a:fld>
            <a:endParaRPr lang="en-GB" dirty="0"/>
          </a:p>
        </p:txBody>
      </p:sp>
      <p:sp>
        <p:nvSpPr>
          <p:cNvPr id="4" name="Slide Image Placeholder 3"/>
          <p:cNvSpPr>
            <a:spLocks noGrp="1" noRot="1" noChangeAspect="1"/>
          </p:cNvSpPr>
          <p:nvPr>
            <p:ph type="sldImg" idx="2"/>
          </p:nvPr>
        </p:nvSpPr>
        <p:spPr>
          <a:xfrm>
            <a:off x="1327150" y="742950"/>
            <a:ext cx="4143375" cy="2930525"/>
          </a:xfrm>
          <a:prstGeom prst="rect">
            <a:avLst/>
          </a:prstGeom>
          <a:noFill/>
          <a:ln w="12700">
            <a:solidFill>
              <a:prstClr val="black"/>
            </a:solidFill>
          </a:ln>
        </p:spPr>
        <p:txBody>
          <a:bodyPr vert="horz" lIns="91440" tIns="45720" rIns="91440" bIns="45720" rtlCol="0" anchor="ctr"/>
          <a:lstStyle/>
          <a:p>
            <a:pPr lvl="0"/>
            <a:endParaRPr lang="en-GB" noProof="0" dirty="0"/>
          </a:p>
        </p:txBody>
      </p:sp>
      <p:sp>
        <p:nvSpPr>
          <p:cNvPr id="5" name="Notes Placeholder 4"/>
          <p:cNvSpPr>
            <a:spLocks noGrp="1"/>
          </p:cNvSpPr>
          <p:nvPr>
            <p:ph type="body" sz="quarter" idx="3"/>
          </p:nvPr>
        </p:nvSpPr>
        <p:spPr>
          <a:xfrm>
            <a:off x="282575" y="3870325"/>
            <a:ext cx="6232525" cy="5313363"/>
          </a:xfrm>
          <a:prstGeom prst="rect">
            <a:avLst/>
          </a:prstGeom>
        </p:spPr>
        <p:txBody>
          <a:bodyPr vert="horz" wrap="square" lIns="91440" tIns="45720" rIns="91440" bIns="45720" numCol="1" anchor="t" anchorCtr="0" compatLnSpc="1">
            <a:prstTxWarp prst="textNoShape">
              <a:avLst/>
            </a:prstTxWarp>
            <a:normAutofit/>
          </a:bodyPr>
          <a:lstStyle/>
          <a:p>
            <a:pPr lvl="0"/>
            <a:r>
              <a:rPr lang="en-GB" noProof="0" smtClean="0"/>
              <a:t>Click to edit Master text styles</a:t>
            </a:r>
          </a:p>
          <a:p>
            <a:pPr lvl="1"/>
            <a:r>
              <a:rPr lang="en-GB" noProof="0" smtClean="0"/>
              <a:t>Second level</a:t>
            </a:r>
          </a:p>
          <a:p>
            <a:pPr lvl="2"/>
            <a:r>
              <a:rPr lang="en-GB" noProof="0" smtClean="0"/>
              <a:t>Third level</a:t>
            </a:r>
          </a:p>
          <a:p>
            <a:pPr lvl="3"/>
            <a:r>
              <a:rPr lang="en-GB" noProof="0" smtClean="0"/>
              <a:t>Fourth level</a:t>
            </a:r>
          </a:p>
          <a:p>
            <a:pPr lvl="4"/>
            <a:r>
              <a:rPr lang="en-GB" noProof="0" smtClean="0"/>
              <a:t>Fifth level</a:t>
            </a:r>
          </a:p>
        </p:txBody>
      </p:sp>
      <p:sp>
        <p:nvSpPr>
          <p:cNvPr id="6" name="Footer Placeholder 5"/>
          <p:cNvSpPr>
            <a:spLocks noGrp="1"/>
          </p:cNvSpPr>
          <p:nvPr>
            <p:ph type="ftr" sz="quarter" idx="4"/>
          </p:nvPr>
        </p:nvSpPr>
        <p:spPr>
          <a:xfrm>
            <a:off x="0" y="9429750"/>
            <a:ext cx="2946400" cy="496888"/>
          </a:xfrm>
          <a:prstGeom prst="rect">
            <a:avLst/>
          </a:prstGeom>
        </p:spPr>
        <p:txBody>
          <a:bodyPr vert="horz" lIns="91440" tIns="45720" rIns="91440" bIns="45720" rtlCol="0" anchor="b"/>
          <a:lstStyle>
            <a:lvl1pPr algn="l" defTabSz="853318" fontAlgn="auto">
              <a:spcBef>
                <a:spcPts val="0"/>
              </a:spcBef>
              <a:spcAft>
                <a:spcPts val="0"/>
              </a:spcAft>
              <a:defRPr sz="1200">
                <a:latin typeface="Arial" pitchFamily="34" charset="0"/>
                <a:cs typeface="Arial" pitchFamily="34" charset="0"/>
              </a:defRPr>
            </a:lvl1pPr>
          </a:lstStyle>
          <a:p>
            <a:pPr>
              <a:defRPr/>
            </a:pPr>
            <a:r>
              <a:rPr lang="en-GB" dirty="0" smtClean="0"/>
              <a:t>© Crown copyright 2020 Dstl</a:t>
            </a:r>
            <a:endParaRPr lang="en-GB" dirty="0"/>
          </a:p>
        </p:txBody>
      </p:sp>
      <p:sp>
        <p:nvSpPr>
          <p:cNvPr id="7" name="Slide Number Placeholder 6"/>
          <p:cNvSpPr>
            <a:spLocks noGrp="1"/>
          </p:cNvSpPr>
          <p:nvPr>
            <p:ph type="sldNum" sz="quarter" idx="5"/>
          </p:nvPr>
        </p:nvSpPr>
        <p:spPr>
          <a:xfrm>
            <a:off x="3849688" y="9429750"/>
            <a:ext cx="2946400" cy="496888"/>
          </a:xfrm>
          <a:prstGeom prst="rect">
            <a:avLst/>
          </a:prstGeom>
        </p:spPr>
        <p:txBody>
          <a:bodyPr vert="horz" lIns="91440" tIns="45720" rIns="91440" bIns="45720" rtlCol="0" anchor="b"/>
          <a:lstStyle>
            <a:lvl1pPr algn="r" defTabSz="853318" fontAlgn="auto">
              <a:spcBef>
                <a:spcPts val="0"/>
              </a:spcBef>
              <a:spcAft>
                <a:spcPts val="0"/>
              </a:spcAft>
              <a:defRPr sz="1200">
                <a:latin typeface="Arial" pitchFamily="34" charset="0"/>
                <a:cs typeface="Arial" pitchFamily="34" charset="0"/>
              </a:defRPr>
            </a:lvl1pPr>
          </a:lstStyle>
          <a:p>
            <a:pPr>
              <a:defRPr/>
            </a:pPr>
            <a:fld id="{6AC03C9E-463D-47B2-8BF7-CCC2C082E4A8}" type="slidenum">
              <a:rPr lang="en-GB"/>
              <a:pPr>
                <a:defRPr/>
              </a:pPr>
              <a:t>‹#›</a:t>
            </a:fld>
            <a:endParaRPr lang="en-GB" dirty="0"/>
          </a:p>
        </p:txBody>
      </p:sp>
    </p:spTree>
    <p:extLst>
      <p:ext uri="{BB962C8B-B14F-4D97-AF65-F5344CB8AC3E}">
        <p14:creationId xmlns:p14="http://schemas.microsoft.com/office/powerpoint/2010/main" val="4078116230"/>
      </p:ext>
    </p:extLst>
  </p:cSld>
  <p:clrMap bg1="lt1" tx1="dk1" bg2="lt2" tx2="dk2" accent1="accent1" accent2="accent2" accent3="accent3" accent4="accent4" accent5="accent5" accent6="accent6" hlink="hlink" folHlink="folHlink"/>
  <p:hf/>
  <p:notesStyle>
    <a:lvl1pPr algn="l" defTabSz="4357267" rtl="0" eaLnBrk="0" fontAlgn="base" hangingPunct="0">
      <a:spcBef>
        <a:spcPct val="30000"/>
      </a:spcBef>
      <a:spcAft>
        <a:spcPct val="0"/>
      </a:spcAft>
      <a:defRPr sz="5626" kern="1200">
        <a:solidFill>
          <a:schemeClr val="tx1"/>
        </a:solidFill>
        <a:latin typeface="Arial" pitchFamily="34" charset="0"/>
        <a:ea typeface="+mn-ea"/>
        <a:cs typeface="Arial" pitchFamily="34" charset="0"/>
      </a:defRPr>
    </a:lvl1pPr>
    <a:lvl2pPr marL="2174578" algn="l" defTabSz="4357267" rtl="0" eaLnBrk="0" fontAlgn="base" hangingPunct="0">
      <a:spcBef>
        <a:spcPct val="30000"/>
      </a:spcBef>
      <a:spcAft>
        <a:spcPct val="0"/>
      </a:spcAft>
      <a:defRPr sz="5626" kern="1200">
        <a:solidFill>
          <a:schemeClr val="tx1"/>
        </a:solidFill>
        <a:latin typeface="Arial" pitchFamily="34" charset="0"/>
        <a:ea typeface="+mn-ea"/>
        <a:cs typeface="Arial" pitchFamily="34" charset="0"/>
      </a:defRPr>
    </a:lvl2pPr>
    <a:lvl3pPr marL="4357267" algn="l" defTabSz="4357267" rtl="0" eaLnBrk="0" fontAlgn="base" hangingPunct="0">
      <a:spcBef>
        <a:spcPct val="30000"/>
      </a:spcBef>
      <a:spcAft>
        <a:spcPct val="0"/>
      </a:spcAft>
      <a:defRPr sz="5626" kern="1200">
        <a:solidFill>
          <a:schemeClr val="tx1"/>
        </a:solidFill>
        <a:latin typeface="Arial" pitchFamily="34" charset="0"/>
        <a:ea typeface="+mn-ea"/>
        <a:cs typeface="Arial" pitchFamily="34" charset="0"/>
      </a:defRPr>
    </a:lvl3pPr>
    <a:lvl4pPr marL="6539942" algn="l" defTabSz="4357267" rtl="0" eaLnBrk="0" fontAlgn="base" hangingPunct="0">
      <a:spcBef>
        <a:spcPct val="30000"/>
      </a:spcBef>
      <a:spcAft>
        <a:spcPct val="0"/>
      </a:spcAft>
      <a:defRPr sz="5626" kern="1200">
        <a:solidFill>
          <a:schemeClr val="tx1"/>
        </a:solidFill>
        <a:latin typeface="Arial" pitchFamily="34" charset="0"/>
        <a:ea typeface="+mn-ea"/>
        <a:cs typeface="Arial" pitchFamily="34" charset="0"/>
      </a:defRPr>
    </a:lvl4pPr>
    <a:lvl5pPr marL="8722642" algn="l" defTabSz="4357267" rtl="0" eaLnBrk="0" fontAlgn="base" hangingPunct="0">
      <a:spcBef>
        <a:spcPct val="30000"/>
      </a:spcBef>
      <a:spcAft>
        <a:spcPct val="0"/>
      </a:spcAft>
      <a:defRPr sz="5626" kern="1200">
        <a:solidFill>
          <a:schemeClr val="tx1"/>
        </a:solidFill>
        <a:latin typeface="Arial" pitchFamily="34" charset="0"/>
        <a:ea typeface="+mn-ea"/>
        <a:cs typeface="Arial" pitchFamily="34" charset="0"/>
      </a:defRPr>
    </a:lvl5pPr>
    <a:lvl6pPr marL="10903766" algn="l" defTabSz="4361513" rtl="0" eaLnBrk="1" latinLnBrk="0" hangingPunct="1">
      <a:defRPr sz="5626" kern="1200">
        <a:solidFill>
          <a:schemeClr val="tx1"/>
        </a:solidFill>
        <a:latin typeface="+mn-lt"/>
        <a:ea typeface="+mn-ea"/>
        <a:cs typeface="+mn-cs"/>
      </a:defRPr>
    </a:lvl6pPr>
    <a:lvl7pPr marL="13084513" algn="l" defTabSz="4361513" rtl="0" eaLnBrk="1" latinLnBrk="0" hangingPunct="1">
      <a:defRPr sz="5626" kern="1200">
        <a:solidFill>
          <a:schemeClr val="tx1"/>
        </a:solidFill>
        <a:latin typeface="+mn-lt"/>
        <a:ea typeface="+mn-ea"/>
        <a:cs typeface="+mn-cs"/>
      </a:defRPr>
    </a:lvl7pPr>
    <a:lvl8pPr marL="15265274" algn="l" defTabSz="4361513" rtl="0" eaLnBrk="1" latinLnBrk="0" hangingPunct="1">
      <a:defRPr sz="5626" kern="1200">
        <a:solidFill>
          <a:schemeClr val="tx1"/>
        </a:solidFill>
        <a:latin typeface="+mn-lt"/>
        <a:ea typeface="+mn-ea"/>
        <a:cs typeface="+mn-cs"/>
      </a:defRPr>
    </a:lvl8pPr>
    <a:lvl9pPr marL="17446030" algn="l" defTabSz="4361513" rtl="0" eaLnBrk="1" latinLnBrk="0" hangingPunct="1">
      <a:defRPr sz="5626"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bg1">
            <a:lumMod val="85000"/>
          </a:schemeClr>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343442766"/>
      </p:ext>
    </p:extLst>
  </p:cSld>
  <p:clrMapOvr>
    <a:masterClrMapping/>
  </p:clrMapOvr>
  <p:timing>
    <p:tnLst>
      <p:par>
        <p:cTn id="1" dur="indefinite" restart="never" nodeType="tmRoot"/>
      </p:par>
    </p:tnLst>
  </p:timing>
  <p:hf hdr="0"/>
</p:sldLayout>
</file>

<file path=ppt/slideLayouts/slideLayout2.xml><?xml version="1.0" encoding="utf-8"?>
<p:sldLayout xmlns:a="http://schemas.openxmlformats.org/drawingml/2006/main" xmlns:r="http://schemas.openxmlformats.org/officeDocument/2006/relationships" xmlns:p="http://schemas.openxmlformats.org/presentationml/2006/main" userDrawn="1">
  <p:cSld name="3_Custom Layout">
    <p:bg>
      <p:bgPr>
        <a:solidFill>
          <a:schemeClr val="bg1">
            <a:lumMod val="85000"/>
          </a:schemeClr>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221488314"/>
      </p:ext>
    </p:extLst>
  </p:cSld>
  <p:clrMapOvr>
    <a:masterClrMapping/>
  </p:clrMapOvr>
  <p:timing>
    <p:tnLst>
      <p:par>
        <p:cTn id="1" dur="indefinite" restart="never" nodeType="tmRoot"/>
      </p:par>
    </p:tnLst>
  </p:timing>
  <p:hf hdr="0"/>
</p:sldLayout>
</file>

<file path=ppt/slideLayouts/slideLayout3.xml><?xml version="1.0" encoding="utf-8"?>
<p:sldLayout xmlns:a="http://schemas.openxmlformats.org/drawingml/2006/main" xmlns:r="http://schemas.openxmlformats.org/officeDocument/2006/relationships" xmlns:p="http://schemas.openxmlformats.org/presentationml/2006/main" userDrawn="1">
  <p:cSld name="4_Custom Layout">
    <p:bg>
      <p:bgPr>
        <a:solidFill>
          <a:schemeClr val="bg1">
            <a:lumMod val="85000"/>
          </a:schemeClr>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520290992"/>
      </p:ext>
    </p:extLst>
  </p:cSld>
  <p:clrMapOvr>
    <a:masterClrMapping/>
  </p:clrMapOvr>
  <p:timing>
    <p:tnLst>
      <p:par>
        <p:cTn id="1" dur="indefinite" restart="never" nodeType="tmRoot"/>
      </p:par>
    </p:tnLst>
  </p:timing>
  <p:hf hdr="0"/>
</p:sldLayout>
</file>

<file path=ppt/slideLayouts/slideLayout4.xml><?xml version="1.0" encoding="utf-8"?>
<p:sldLayout xmlns:a="http://schemas.openxmlformats.org/drawingml/2006/main" xmlns:r="http://schemas.openxmlformats.org/officeDocument/2006/relationships" xmlns:p="http://schemas.openxmlformats.org/presentationml/2006/main" userDrawn="1">
  <p:cSld name="5_Custom Layout">
    <p:bg>
      <p:bgPr>
        <a:solidFill>
          <a:schemeClr val="bg1">
            <a:lumMod val="85000"/>
          </a:schemeClr>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349465"/>
      </p:ext>
    </p:extLst>
  </p:cSld>
  <p:clrMapOvr>
    <a:masterClrMapping/>
  </p:clrMapOvr>
  <p:timing>
    <p:tnLst>
      <p:par>
        <p:cTn id="1" dur="indefinite" restart="never" nodeType="tmRoot"/>
      </p:par>
    </p:tnLst>
  </p:timing>
  <p:hf hdr="0"/>
</p:sldLayout>
</file>

<file path=ppt/slideLayouts/slideLayout5.xml><?xml version="1.0" encoding="utf-8"?>
<p:sldLayout xmlns:a="http://schemas.openxmlformats.org/drawingml/2006/main" xmlns:r="http://schemas.openxmlformats.org/officeDocument/2006/relationships" xmlns:p="http://schemas.openxmlformats.org/presentationml/2006/main" userDrawn="1">
  <p:cSld name="6_Custom Layout">
    <p:bg>
      <p:bgPr>
        <a:solidFill>
          <a:schemeClr val="bg1">
            <a:lumMod val="85000"/>
          </a:schemeClr>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847117165"/>
      </p:ext>
    </p:extLst>
  </p:cSld>
  <p:clrMapOvr>
    <a:masterClrMapping/>
  </p:clrMapOvr>
  <p:timing>
    <p:tnLst>
      <p:par>
        <p:cTn id="1" dur="indefinite" restart="never" nodeType="tmRoot"/>
      </p:par>
    </p:tnLst>
  </p:timing>
  <p:hf hdr="0"/>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5349875" y="4954588"/>
            <a:ext cx="32104013" cy="105410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5349875" y="15901988"/>
            <a:ext cx="32104013" cy="7308850"/>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F9149AD0-AC0D-48DD-94D7-A6341C69B5FC}" type="datetimeFigureOut">
              <a:rPr lang="en-GB" smtClean="0"/>
              <a:t>14/04/2023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E10C76F-6617-4AC7-969C-9DE614D1E44B}" type="slidenum">
              <a:rPr lang="en-GB" smtClean="0"/>
              <a:t>‹#›</a:t>
            </a:fld>
            <a:endParaRPr lang="en-GB" dirty="0"/>
          </a:p>
        </p:txBody>
      </p:sp>
    </p:spTree>
    <p:extLst>
      <p:ext uri="{BB962C8B-B14F-4D97-AF65-F5344CB8AC3E}">
        <p14:creationId xmlns:p14="http://schemas.microsoft.com/office/powerpoint/2010/main" val="16056932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9149AD0-AC0D-48DD-94D7-A6341C69B5FC}" type="datetimeFigureOut">
              <a:rPr lang="en-GB" smtClean="0"/>
              <a:t>14/04/2023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E10C76F-6617-4AC7-969C-9DE614D1E44B}" type="slidenum">
              <a:rPr lang="en-GB" smtClean="0"/>
              <a:t>‹#›</a:t>
            </a:fld>
            <a:endParaRPr lang="en-GB" dirty="0"/>
          </a:p>
        </p:txBody>
      </p:sp>
    </p:spTree>
    <p:extLst>
      <p:ext uri="{BB962C8B-B14F-4D97-AF65-F5344CB8AC3E}">
        <p14:creationId xmlns:p14="http://schemas.microsoft.com/office/powerpoint/2010/main" val="895357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921000" y="7548563"/>
            <a:ext cx="36917313" cy="125936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2921000" y="20261263"/>
            <a:ext cx="36917313" cy="6621462"/>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F9149AD0-AC0D-48DD-94D7-A6341C69B5FC}" type="datetimeFigureOut">
              <a:rPr lang="en-GB" smtClean="0"/>
              <a:t>14/04/2023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E10C76F-6617-4AC7-969C-9DE614D1E44B}" type="slidenum">
              <a:rPr lang="en-GB" smtClean="0"/>
              <a:t>‹#›</a:t>
            </a:fld>
            <a:endParaRPr lang="en-GB" dirty="0"/>
          </a:p>
        </p:txBody>
      </p:sp>
    </p:spTree>
    <p:extLst>
      <p:ext uri="{BB962C8B-B14F-4D97-AF65-F5344CB8AC3E}">
        <p14:creationId xmlns:p14="http://schemas.microsoft.com/office/powerpoint/2010/main" val="6369310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2943225" y="8059738"/>
            <a:ext cx="18381663" cy="1920875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21477288" y="8059738"/>
            <a:ext cx="18383250" cy="1920875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F9149AD0-AC0D-48DD-94D7-A6341C69B5FC}" type="datetimeFigureOut">
              <a:rPr lang="en-GB" smtClean="0"/>
              <a:t>14/04/2023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AE10C76F-6617-4AC7-969C-9DE614D1E44B}" type="slidenum">
              <a:rPr lang="en-GB" smtClean="0"/>
              <a:t>‹#›</a:t>
            </a:fld>
            <a:endParaRPr lang="en-GB" dirty="0"/>
          </a:p>
        </p:txBody>
      </p:sp>
    </p:spTree>
    <p:extLst>
      <p:ext uri="{BB962C8B-B14F-4D97-AF65-F5344CB8AC3E}">
        <p14:creationId xmlns:p14="http://schemas.microsoft.com/office/powerpoint/2010/main" val="21313587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947988" y="1611313"/>
            <a:ext cx="36918900" cy="5853112"/>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2947988" y="7421563"/>
            <a:ext cx="18108612" cy="36369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2947988" y="11058525"/>
            <a:ext cx="18108612" cy="16265525"/>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21669375" y="7421563"/>
            <a:ext cx="18197513" cy="36369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21669375" y="11058525"/>
            <a:ext cx="18197513" cy="16265525"/>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F9149AD0-AC0D-48DD-94D7-A6341C69B5FC}" type="datetimeFigureOut">
              <a:rPr lang="en-GB" smtClean="0"/>
              <a:t>14/04/2023</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AE10C76F-6617-4AC7-969C-9DE614D1E44B}" type="slidenum">
              <a:rPr lang="en-GB" smtClean="0"/>
              <a:t>‹#›</a:t>
            </a:fld>
            <a:endParaRPr lang="en-GB" dirty="0"/>
          </a:p>
        </p:txBody>
      </p:sp>
    </p:spTree>
    <p:extLst>
      <p:ext uri="{BB962C8B-B14F-4D97-AF65-F5344CB8AC3E}">
        <p14:creationId xmlns:p14="http://schemas.microsoft.com/office/powerpoint/2010/main" val="1481220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F9149AD0-AC0D-48DD-94D7-A6341C69B5FC}" type="datetimeFigureOut">
              <a:rPr lang="en-GB" smtClean="0"/>
              <a:t>14/04/2023</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AE10C76F-6617-4AC7-969C-9DE614D1E44B}" type="slidenum">
              <a:rPr lang="en-GB" smtClean="0"/>
              <a:t>‹#›</a:t>
            </a:fld>
            <a:endParaRPr lang="en-GB" dirty="0"/>
          </a:p>
        </p:txBody>
      </p:sp>
    </p:spTree>
    <p:extLst>
      <p:ext uri="{BB962C8B-B14F-4D97-AF65-F5344CB8AC3E}">
        <p14:creationId xmlns:p14="http://schemas.microsoft.com/office/powerpoint/2010/main" val="95442509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9149AD0-AC0D-48DD-94D7-A6341C69B5FC}" type="datetimeFigureOut">
              <a:rPr lang="en-GB" smtClean="0"/>
              <a:t>14/04/2023</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AE10C76F-6617-4AC7-969C-9DE614D1E44B}" type="slidenum">
              <a:rPr lang="en-GB" smtClean="0"/>
              <a:t>‹#›</a:t>
            </a:fld>
            <a:endParaRPr lang="en-GB" dirty="0"/>
          </a:p>
        </p:txBody>
      </p:sp>
    </p:spTree>
    <p:extLst>
      <p:ext uri="{BB962C8B-B14F-4D97-AF65-F5344CB8AC3E}">
        <p14:creationId xmlns:p14="http://schemas.microsoft.com/office/powerpoint/2010/main" val="278857054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947988" y="2017713"/>
            <a:ext cx="13804900" cy="7064375"/>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18197513" y="4359275"/>
            <a:ext cx="21669375" cy="21515388"/>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2947988" y="9082088"/>
            <a:ext cx="13804900" cy="168275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F9149AD0-AC0D-48DD-94D7-A6341C69B5FC}" type="datetimeFigureOut">
              <a:rPr lang="en-GB" smtClean="0"/>
              <a:t>14/04/2023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AE10C76F-6617-4AC7-969C-9DE614D1E44B}" type="slidenum">
              <a:rPr lang="en-GB" smtClean="0"/>
              <a:t>‹#›</a:t>
            </a:fld>
            <a:endParaRPr lang="en-GB" dirty="0"/>
          </a:p>
        </p:txBody>
      </p:sp>
    </p:spTree>
    <p:extLst>
      <p:ext uri="{BB962C8B-B14F-4D97-AF65-F5344CB8AC3E}">
        <p14:creationId xmlns:p14="http://schemas.microsoft.com/office/powerpoint/2010/main" val="327311912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947988" y="2017713"/>
            <a:ext cx="13804900" cy="7064375"/>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18197513" y="4359275"/>
            <a:ext cx="21669375" cy="21515388"/>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p:cNvSpPr>
            <a:spLocks noGrp="1"/>
          </p:cNvSpPr>
          <p:nvPr>
            <p:ph type="body" sz="half" idx="2"/>
          </p:nvPr>
        </p:nvSpPr>
        <p:spPr>
          <a:xfrm>
            <a:off x="2947988" y="9082088"/>
            <a:ext cx="13804900" cy="168275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F9149AD0-AC0D-48DD-94D7-A6341C69B5FC}" type="datetimeFigureOut">
              <a:rPr lang="en-GB" smtClean="0"/>
              <a:t>14/04/2023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AE10C76F-6617-4AC7-969C-9DE614D1E44B}" type="slidenum">
              <a:rPr lang="en-GB" smtClean="0"/>
              <a:t>‹#›</a:t>
            </a:fld>
            <a:endParaRPr lang="en-GB" dirty="0"/>
          </a:p>
        </p:txBody>
      </p:sp>
    </p:spTree>
    <p:extLst>
      <p:ext uri="{BB962C8B-B14F-4D97-AF65-F5344CB8AC3E}">
        <p14:creationId xmlns:p14="http://schemas.microsoft.com/office/powerpoint/2010/main" val="96846831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9149AD0-AC0D-48DD-94D7-A6341C69B5FC}" type="datetimeFigureOut">
              <a:rPr lang="en-GB" smtClean="0"/>
              <a:t>14/04/2023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E10C76F-6617-4AC7-969C-9DE614D1E44B}" type="slidenum">
              <a:rPr lang="en-GB" smtClean="0"/>
              <a:t>‹#›</a:t>
            </a:fld>
            <a:endParaRPr lang="en-GB" dirty="0"/>
          </a:p>
        </p:txBody>
      </p:sp>
    </p:spTree>
    <p:extLst>
      <p:ext uri="{BB962C8B-B14F-4D97-AF65-F5344CB8AC3E}">
        <p14:creationId xmlns:p14="http://schemas.microsoft.com/office/powerpoint/2010/main" val="79916185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0632400" y="1611313"/>
            <a:ext cx="9228138" cy="2565717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2943225" y="1611313"/>
            <a:ext cx="27536775" cy="25657175"/>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9149AD0-AC0D-48DD-94D7-A6341C69B5FC}" type="datetimeFigureOut">
              <a:rPr lang="en-GB" smtClean="0"/>
              <a:t>14/04/2023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E10C76F-6617-4AC7-969C-9DE614D1E44B}" type="slidenum">
              <a:rPr lang="en-GB" smtClean="0"/>
              <a:t>‹#›</a:t>
            </a:fld>
            <a:endParaRPr lang="en-GB" dirty="0"/>
          </a:p>
        </p:txBody>
      </p:sp>
    </p:spTree>
    <p:extLst>
      <p:ext uri="{BB962C8B-B14F-4D97-AF65-F5344CB8AC3E}">
        <p14:creationId xmlns:p14="http://schemas.microsoft.com/office/powerpoint/2010/main" val="179493923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2_Custom Layout">
    <p:bg>
      <p:bgPr>
        <a:solidFill>
          <a:schemeClr val="bg1">
            <a:lumMod val="85000"/>
          </a:schemeClr>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152621766"/>
      </p:ext>
    </p:extLst>
  </p:cSld>
  <p:clrMapOvr>
    <a:masterClrMapping/>
  </p:clrMapOvr>
  <p:timing>
    <p:tnLst>
      <p:par>
        <p:cTn id="1" dur="indefinite" restart="never" nodeType="tmRoot"/>
      </p:par>
    </p:tnLst>
  </p:timing>
  <p:hf hdr="0"/>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3_Custom Layout">
    <p:bg>
      <p:bgPr>
        <a:solidFill>
          <a:schemeClr val="bg1">
            <a:lumMod val="85000"/>
          </a:schemeClr>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810858455"/>
      </p:ext>
    </p:extLst>
  </p:cSld>
  <p:clrMapOvr>
    <a:masterClrMapping/>
  </p:clrMapOvr>
  <p:timing>
    <p:tnLst>
      <p:par>
        <p:cTn id="1" dur="indefinite" restart="never" nodeType="tmRoot"/>
      </p:par>
    </p:tnLst>
  </p:timing>
  <p:hf hdr="0"/>
</p:sldLayout>
</file>

<file path=ppt/slideLayouts/slideLayout1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5350471" y="4954765"/>
            <a:ext cx="32102822" cy="10540259"/>
          </a:xfrm>
        </p:spPr>
        <p:txBody>
          <a:bodyPr anchor="b"/>
          <a:lstStyle>
            <a:lvl1pPr algn="ctr">
              <a:defRPr sz="21065"/>
            </a:lvl1pPr>
          </a:lstStyle>
          <a:p>
            <a:r>
              <a:rPr lang="en-US" smtClean="0"/>
              <a:t>Click to edit Master title style</a:t>
            </a:r>
            <a:endParaRPr lang="en-GB"/>
          </a:p>
        </p:txBody>
      </p:sp>
      <p:sp>
        <p:nvSpPr>
          <p:cNvPr id="3" name="Subtitle 2"/>
          <p:cNvSpPr>
            <a:spLocks noGrp="1"/>
          </p:cNvSpPr>
          <p:nvPr>
            <p:ph type="subTitle" idx="1"/>
          </p:nvPr>
        </p:nvSpPr>
        <p:spPr>
          <a:xfrm>
            <a:off x="5350471" y="15901497"/>
            <a:ext cx="32102822" cy="7309499"/>
          </a:xfrm>
        </p:spPr>
        <p:txBody>
          <a:bodyPr/>
          <a:lstStyle>
            <a:lvl1pPr marL="0" indent="0" algn="ctr">
              <a:buNone/>
              <a:defRPr sz="8426"/>
            </a:lvl1pPr>
            <a:lvl2pPr marL="1605138" indent="0" algn="ctr">
              <a:buNone/>
              <a:defRPr sz="7022"/>
            </a:lvl2pPr>
            <a:lvl3pPr marL="3210276" indent="0" algn="ctr">
              <a:buNone/>
              <a:defRPr sz="6319"/>
            </a:lvl3pPr>
            <a:lvl4pPr marL="4815413" indent="0" algn="ctr">
              <a:buNone/>
              <a:defRPr sz="5617"/>
            </a:lvl4pPr>
            <a:lvl5pPr marL="6420551" indent="0" algn="ctr">
              <a:buNone/>
              <a:defRPr sz="5617"/>
            </a:lvl5pPr>
            <a:lvl6pPr marL="8025689" indent="0" algn="ctr">
              <a:buNone/>
              <a:defRPr sz="5617"/>
            </a:lvl6pPr>
            <a:lvl7pPr marL="9630827" indent="0" algn="ctr">
              <a:buNone/>
              <a:defRPr sz="5617"/>
            </a:lvl7pPr>
            <a:lvl8pPr marL="11235964" indent="0" algn="ctr">
              <a:buNone/>
              <a:defRPr sz="5617"/>
            </a:lvl8pPr>
            <a:lvl9pPr marL="12841102" indent="0" algn="ctr">
              <a:buNone/>
              <a:defRPr sz="5617"/>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90C060B1-4322-4569-97F1-7F9EC43A8C28}" type="datetimeFigureOut">
              <a:rPr lang="en-GB" smtClean="0"/>
              <a:t>14/04/2023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98E4D025-039E-41E3-93AF-11DE1EE7A78B}" type="slidenum">
              <a:rPr lang="en-GB" smtClean="0"/>
              <a:t>‹#›</a:t>
            </a:fld>
            <a:endParaRPr lang="en-GB" dirty="0"/>
          </a:p>
        </p:txBody>
      </p:sp>
    </p:spTree>
    <p:extLst>
      <p:ext uri="{BB962C8B-B14F-4D97-AF65-F5344CB8AC3E}">
        <p14:creationId xmlns:p14="http://schemas.microsoft.com/office/powerpoint/2010/main" val="3994902773"/>
      </p:ext>
    </p:extLst>
  </p:cSld>
  <p:clrMapOvr>
    <a:masterClrMapping/>
  </p:clrMapOvr>
  <p:hf hdr="0" dt="0"/>
</p:sldLayout>
</file>

<file path=ppt/slideLayouts/slideLayout2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0C060B1-4322-4569-97F1-7F9EC43A8C28}" type="datetimeFigureOut">
              <a:rPr lang="en-GB" smtClean="0"/>
              <a:t>14/04/2023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98E4D025-039E-41E3-93AF-11DE1EE7A78B}" type="slidenum">
              <a:rPr lang="en-GB" smtClean="0"/>
              <a:t>‹#›</a:t>
            </a:fld>
            <a:endParaRPr lang="en-GB" dirty="0"/>
          </a:p>
        </p:txBody>
      </p:sp>
    </p:spTree>
    <p:extLst>
      <p:ext uri="{BB962C8B-B14F-4D97-AF65-F5344CB8AC3E}">
        <p14:creationId xmlns:p14="http://schemas.microsoft.com/office/powerpoint/2010/main" val="899132272"/>
      </p:ext>
    </p:extLst>
  </p:cSld>
  <p:clrMapOvr>
    <a:masterClrMapping/>
  </p:clrMapOvr>
  <p:hf hdr="0" dt="0"/>
</p:sldLayout>
</file>

<file path=ppt/slideLayouts/slideLayout2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920465" y="7547783"/>
            <a:ext cx="36918246" cy="12593645"/>
          </a:xfrm>
        </p:spPr>
        <p:txBody>
          <a:bodyPr anchor="b"/>
          <a:lstStyle>
            <a:lvl1pPr>
              <a:defRPr sz="21065"/>
            </a:lvl1pPr>
          </a:lstStyle>
          <a:p>
            <a:r>
              <a:rPr lang="en-US" smtClean="0"/>
              <a:t>Click to edit Master title style</a:t>
            </a:r>
            <a:endParaRPr lang="en-GB"/>
          </a:p>
        </p:txBody>
      </p:sp>
      <p:sp>
        <p:nvSpPr>
          <p:cNvPr id="3" name="Text Placeholder 2"/>
          <p:cNvSpPr>
            <a:spLocks noGrp="1"/>
          </p:cNvSpPr>
          <p:nvPr>
            <p:ph type="body" idx="1"/>
          </p:nvPr>
        </p:nvSpPr>
        <p:spPr>
          <a:xfrm>
            <a:off x="2920465" y="20260569"/>
            <a:ext cx="36918246" cy="6622701"/>
          </a:xfrm>
        </p:spPr>
        <p:txBody>
          <a:bodyPr/>
          <a:lstStyle>
            <a:lvl1pPr marL="0" indent="0">
              <a:buNone/>
              <a:defRPr sz="8426">
                <a:solidFill>
                  <a:schemeClr val="tx1">
                    <a:tint val="75000"/>
                  </a:schemeClr>
                </a:solidFill>
              </a:defRPr>
            </a:lvl1pPr>
            <a:lvl2pPr marL="1605138" indent="0">
              <a:buNone/>
              <a:defRPr sz="7022">
                <a:solidFill>
                  <a:schemeClr val="tx1">
                    <a:tint val="75000"/>
                  </a:schemeClr>
                </a:solidFill>
              </a:defRPr>
            </a:lvl2pPr>
            <a:lvl3pPr marL="3210276" indent="0">
              <a:buNone/>
              <a:defRPr sz="6319">
                <a:solidFill>
                  <a:schemeClr val="tx1">
                    <a:tint val="75000"/>
                  </a:schemeClr>
                </a:solidFill>
              </a:defRPr>
            </a:lvl3pPr>
            <a:lvl4pPr marL="4815413" indent="0">
              <a:buNone/>
              <a:defRPr sz="5617">
                <a:solidFill>
                  <a:schemeClr val="tx1">
                    <a:tint val="75000"/>
                  </a:schemeClr>
                </a:solidFill>
              </a:defRPr>
            </a:lvl4pPr>
            <a:lvl5pPr marL="6420551" indent="0">
              <a:buNone/>
              <a:defRPr sz="5617">
                <a:solidFill>
                  <a:schemeClr val="tx1">
                    <a:tint val="75000"/>
                  </a:schemeClr>
                </a:solidFill>
              </a:defRPr>
            </a:lvl5pPr>
            <a:lvl6pPr marL="8025689" indent="0">
              <a:buNone/>
              <a:defRPr sz="5617">
                <a:solidFill>
                  <a:schemeClr val="tx1">
                    <a:tint val="75000"/>
                  </a:schemeClr>
                </a:solidFill>
              </a:defRPr>
            </a:lvl6pPr>
            <a:lvl7pPr marL="9630827" indent="0">
              <a:buNone/>
              <a:defRPr sz="5617">
                <a:solidFill>
                  <a:schemeClr val="tx1">
                    <a:tint val="75000"/>
                  </a:schemeClr>
                </a:solidFill>
              </a:defRPr>
            </a:lvl7pPr>
            <a:lvl8pPr marL="11235964" indent="0">
              <a:buNone/>
              <a:defRPr sz="5617">
                <a:solidFill>
                  <a:schemeClr val="tx1">
                    <a:tint val="75000"/>
                  </a:schemeClr>
                </a:solidFill>
              </a:defRPr>
            </a:lvl8pPr>
            <a:lvl9pPr marL="12841102" indent="0">
              <a:buNone/>
              <a:defRPr sz="5617">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90C060B1-4322-4569-97F1-7F9EC43A8C28}" type="datetimeFigureOut">
              <a:rPr lang="en-GB" smtClean="0"/>
              <a:t>14/04/2023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98E4D025-039E-41E3-93AF-11DE1EE7A78B}" type="slidenum">
              <a:rPr lang="en-GB" smtClean="0"/>
              <a:t>‹#›</a:t>
            </a:fld>
            <a:endParaRPr lang="en-GB" dirty="0"/>
          </a:p>
        </p:txBody>
      </p:sp>
    </p:spTree>
    <p:extLst>
      <p:ext uri="{BB962C8B-B14F-4D97-AF65-F5344CB8AC3E}">
        <p14:creationId xmlns:p14="http://schemas.microsoft.com/office/powerpoint/2010/main" val="2986715501"/>
      </p:ext>
    </p:extLst>
  </p:cSld>
  <p:clrMapOvr>
    <a:masterClrMapping/>
  </p:clrMapOvr>
  <p:hf hdr="0" dt="0"/>
</p:sldLayout>
</file>

<file path=ppt/slideLayouts/slideLayout2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2942759" y="8059374"/>
            <a:ext cx="18191599" cy="19209345"/>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21669405" y="8059374"/>
            <a:ext cx="18191599" cy="19209345"/>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0C060B1-4322-4569-97F1-7F9EC43A8C28}" type="datetimeFigureOut">
              <a:rPr lang="en-GB" smtClean="0"/>
              <a:t>14/04/2023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98E4D025-039E-41E3-93AF-11DE1EE7A78B}" type="slidenum">
              <a:rPr lang="en-GB" smtClean="0"/>
              <a:t>‹#›</a:t>
            </a:fld>
            <a:endParaRPr lang="en-GB" dirty="0"/>
          </a:p>
        </p:txBody>
      </p:sp>
    </p:spTree>
    <p:extLst>
      <p:ext uri="{BB962C8B-B14F-4D97-AF65-F5344CB8AC3E}">
        <p14:creationId xmlns:p14="http://schemas.microsoft.com/office/powerpoint/2010/main" val="3935692270"/>
      </p:ext>
    </p:extLst>
  </p:cSld>
  <p:clrMapOvr>
    <a:masterClrMapping/>
  </p:clrMapOvr>
  <p:hf hdr="0" dt="0"/>
</p:sldLayout>
</file>

<file path=ppt/slideLayouts/slideLayout2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948334" y="1611877"/>
            <a:ext cx="36918246" cy="5851808"/>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2948336" y="7421634"/>
            <a:ext cx="18107996" cy="3637228"/>
          </a:xfrm>
        </p:spPr>
        <p:txBody>
          <a:bodyPr anchor="b"/>
          <a:lstStyle>
            <a:lvl1pPr marL="0" indent="0">
              <a:buNone/>
              <a:defRPr sz="8426" b="1"/>
            </a:lvl1pPr>
            <a:lvl2pPr marL="1605138" indent="0">
              <a:buNone/>
              <a:defRPr sz="7022" b="1"/>
            </a:lvl2pPr>
            <a:lvl3pPr marL="3210276" indent="0">
              <a:buNone/>
              <a:defRPr sz="6319" b="1"/>
            </a:lvl3pPr>
            <a:lvl4pPr marL="4815413" indent="0">
              <a:buNone/>
              <a:defRPr sz="5617" b="1"/>
            </a:lvl4pPr>
            <a:lvl5pPr marL="6420551" indent="0">
              <a:buNone/>
              <a:defRPr sz="5617" b="1"/>
            </a:lvl5pPr>
            <a:lvl6pPr marL="8025689" indent="0">
              <a:buNone/>
              <a:defRPr sz="5617" b="1"/>
            </a:lvl6pPr>
            <a:lvl7pPr marL="9630827" indent="0">
              <a:buNone/>
              <a:defRPr sz="5617" b="1"/>
            </a:lvl7pPr>
            <a:lvl8pPr marL="11235964" indent="0">
              <a:buNone/>
              <a:defRPr sz="5617" b="1"/>
            </a:lvl8pPr>
            <a:lvl9pPr marL="12841102" indent="0">
              <a:buNone/>
              <a:defRPr sz="5617" b="1"/>
            </a:lvl9pPr>
          </a:lstStyle>
          <a:p>
            <a:pPr lvl="0"/>
            <a:r>
              <a:rPr lang="en-US" smtClean="0"/>
              <a:t>Edit Master text styles</a:t>
            </a:r>
          </a:p>
        </p:txBody>
      </p:sp>
      <p:sp>
        <p:nvSpPr>
          <p:cNvPr id="4" name="Content Placeholder 3"/>
          <p:cNvSpPr>
            <a:spLocks noGrp="1"/>
          </p:cNvSpPr>
          <p:nvPr>
            <p:ph sz="half" idx="2"/>
          </p:nvPr>
        </p:nvSpPr>
        <p:spPr>
          <a:xfrm>
            <a:off x="2948336" y="11058863"/>
            <a:ext cx="18107996" cy="16265921"/>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21669405" y="7421634"/>
            <a:ext cx="18197174" cy="3637228"/>
          </a:xfrm>
        </p:spPr>
        <p:txBody>
          <a:bodyPr anchor="b"/>
          <a:lstStyle>
            <a:lvl1pPr marL="0" indent="0">
              <a:buNone/>
              <a:defRPr sz="8426" b="1"/>
            </a:lvl1pPr>
            <a:lvl2pPr marL="1605138" indent="0">
              <a:buNone/>
              <a:defRPr sz="7022" b="1"/>
            </a:lvl2pPr>
            <a:lvl3pPr marL="3210276" indent="0">
              <a:buNone/>
              <a:defRPr sz="6319" b="1"/>
            </a:lvl3pPr>
            <a:lvl4pPr marL="4815413" indent="0">
              <a:buNone/>
              <a:defRPr sz="5617" b="1"/>
            </a:lvl4pPr>
            <a:lvl5pPr marL="6420551" indent="0">
              <a:buNone/>
              <a:defRPr sz="5617" b="1"/>
            </a:lvl5pPr>
            <a:lvl6pPr marL="8025689" indent="0">
              <a:buNone/>
              <a:defRPr sz="5617" b="1"/>
            </a:lvl6pPr>
            <a:lvl7pPr marL="9630827" indent="0">
              <a:buNone/>
              <a:defRPr sz="5617" b="1"/>
            </a:lvl7pPr>
            <a:lvl8pPr marL="11235964" indent="0">
              <a:buNone/>
              <a:defRPr sz="5617" b="1"/>
            </a:lvl8pPr>
            <a:lvl9pPr marL="12841102" indent="0">
              <a:buNone/>
              <a:defRPr sz="5617" b="1"/>
            </a:lvl9pPr>
          </a:lstStyle>
          <a:p>
            <a:pPr lvl="0"/>
            <a:r>
              <a:rPr lang="en-US" smtClean="0"/>
              <a:t>Edit Master text styles</a:t>
            </a:r>
          </a:p>
        </p:txBody>
      </p:sp>
      <p:sp>
        <p:nvSpPr>
          <p:cNvPr id="6" name="Content Placeholder 5"/>
          <p:cNvSpPr>
            <a:spLocks noGrp="1"/>
          </p:cNvSpPr>
          <p:nvPr>
            <p:ph sz="quarter" idx="4"/>
          </p:nvPr>
        </p:nvSpPr>
        <p:spPr>
          <a:xfrm>
            <a:off x="21669405" y="11058863"/>
            <a:ext cx="18197174" cy="16265921"/>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0C060B1-4322-4569-97F1-7F9EC43A8C28}" type="datetimeFigureOut">
              <a:rPr lang="en-GB" smtClean="0"/>
              <a:t>14/04/2023</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98E4D025-039E-41E3-93AF-11DE1EE7A78B}" type="slidenum">
              <a:rPr lang="en-GB" smtClean="0"/>
              <a:t>‹#›</a:t>
            </a:fld>
            <a:endParaRPr lang="en-GB" dirty="0"/>
          </a:p>
        </p:txBody>
      </p:sp>
    </p:spTree>
    <p:extLst>
      <p:ext uri="{BB962C8B-B14F-4D97-AF65-F5344CB8AC3E}">
        <p14:creationId xmlns:p14="http://schemas.microsoft.com/office/powerpoint/2010/main" val="872122971"/>
      </p:ext>
    </p:extLst>
  </p:cSld>
  <p:clrMapOvr>
    <a:masterClrMapping/>
  </p:clrMapOvr>
  <p:hf hdr="0" dt="0"/>
</p:sldLayout>
</file>

<file path=ppt/slideLayouts/slideLayout2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0C060B1-4322-4569-97F1-7F9EC43A8C28}" type="datetimeFigureOut">
              <a:rPr lang="en-GB" smtClean="0"/>
              <a:t>14/04/2023</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98E4D025-039E-41E3-93AF-11DE1EE7A78B}" type="slidenum">
              <a:rPr lang="en-GB" smtClean="0"/>
              <a:t>‹#›</a:t>
            </a:fld>
            <a:endParaRPr lang="en-GB" dirty="0"/>
          </a:p>
        </p:txBody>
      </p:sp>
    </p:spTree>
    <p:extLst>
      <p:ext uri="{BB962C8B-B14F-4D97-AF65-F5344CB8AC3E}">
        <p14:creationId xmlns:p14="http://schemas.microsoft.com/office/powerpoint/2010/main" val="717520178"/>
      </p:ext>
    </p:extLst>
  </p:cSld>
  <p:clrMapOvr>
    <a:masterClrMapping/>
  </p:clrMapOvr>
  <p:hf hdr="0" dt="0"/>
</p:sldLayout>
</file>

<file path=ppt/slideLayouts/slideLayout2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0C060B1-4322-4569-97F1-7F9EC43A8C28}" type="datetimeFigureOut">
              <a:rPr lang="en-GB" smtClean="0"/>
              <a:t>14/04/2023</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98E4D025-039E-41E3-93AF-11DE1EE7A78B}" type="slidenum">
              <a:rPr lang="en-GB" smtClean="0"/>
              <a:t>‹#›</a:t>
            </a:fld>
            <a:endParaRPr lang="en-GB" dirty="0"/>
          </a:p>
        </p:txBody>
      </p:sp>
    </p:spTree>
    <p:extLst>
      <p:ext uri="{BB962C8B-B14F-4D97-AF65-F5344CB8AC3E}">
        <p14:creationId xmlns:p14="http://schemas.microsoft.com/office/powerpoint/2010/main" val="4069606515"/>
      </p:ext>
    </p:extLst>
  </p:cSld>
  <p:clrMapOvr>
    <a:masterClrMapping/>
  </p:clrMapOvr>
  <p:hf hdr="0" dt="0"/>
</p:sldLayout>
</file>

<file path=ppt/slideLayouts/slideLayout2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948336" y="2018348"/>
            <a:ext cx="13805326" cy="7064216"/>
          </a:xfrm>
        </p:spPr>
        <p:txBody>
          <a:bodyPr anchor="b"/>
          <a:lstStyle>
            <a:lvl1pPr>
              <a:defRPr sz="11235"/>
            </a:lvl1pPr>
          </a:lstStyle>
          <a:p>
            <a:r>
              <a:rPr lang="en-US" smtClean="0"/>
              <a:t>Click to edit Master title style</a:t>
            </a:r>
            <a:endParaRPr lang="en-GB"/>
          </a:p>
        </p:txBody>
      </p:sp>
      <p:sp>
        <p:nvSpPr>
          <p:cNvPr id="3" name="Content Placeholder 2"/>
          <p:cNvSpPr>
            <a:spLocks noGrp="1"/>
          </p:cNvSpPr>
          <p:nvPr>
            <p:ph idx="1"/>
          </p:nvPr>
        </p:nvSpPr>
        <p:spPr>
          <a:xfrm>
            <a:off x="18197174" y="4359072"/>
            <a:ext cx="21669405" cy="21515024"/>
          </a:xfrm>
        </p:spPr>
        <p:txBody>
          <a:bodyPr/>
          <a:lstStyle>
            <a:lvl1pPr>
              <a:defRPr sz="11235"/>
            </a:lvl1pPr>
            <a:lvl2pPr>
              <a:defRPr sz="9830"/>
            </a:lvl2pPr>
            <a:lvl3pPr>
              <a:defRPr sz="8426"/>
            </a:lvl3pPr>
            <a:lvl4pPr>
              <a:defRPr sz="7022"/>
            </a:lvl4pPr>
            <a:lvl5pPr>
              <a:defRPr sz="7022"/>
            </a:lvl5pPr>
            <a:lvl6pPr>
              <a:defRPr sz="7022"/>
            </a:lvl6pPr>
            <a:lvl7pPr>
              <a:defRPr sz="7022"/>
            </a:lvl7pPr>
            <a:lvl8pPr>
              <a:defRPr sz="7022"/>
            </a:lvl8pPr>
            <a:lvl9pPr>
              <a:defRPr sz="7022"/>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2948336" y="9082564"/>
            <a:ext cx="13805326" cy="16826573"/>
          </a:xfrm>
        </p:spPr>
        <p:txBody>
          <a:bodyPr/>
          <a:lstStyle>
            <a:lvl1pPr marL="0" indent="0">
              <a:buNone/>
              <a:defRPr sz="5617"/>
            </a:lvl1pPr>
            <a:lvl2pPr marL="1605138" indent="0">
              <a:buNone/>
              <a:defRPr sz="4915"/>
            </a:lvl2pPr>
            <a:lvl3pPr marL="3210276" indent="0">
              <a:buNone/>
              <a:defRPr sz="4213"/>
            </a:lvl3pPr>
            <a:lvl4pPr marL="4815413" indent="0">
              <a:buNone/>
              <a:defRPr sz="3511"/>
            </a:lvl4pPr>
            <a:lvl5pPr marL="6420551" indent="0">
              <a:buNone/>
              <a:defRPr sz="3511"/>
            </a:lvl5pPr>
            <a:lvl6pPr marL="8025689" indent="0">
              <a:buNone/>
              <a:defRPr sz="3511"/>
            </a:lvl6pPr>
            <a:lvl7pPr marL="9630827" indent="0">
              <a:buNone/>
              <a:defRPr sz="3511"/>
            </a:lvl7pPr>
            <a:lvl8pPr marL="11235964" indent="0">
              <a:buNone/>
              <a:defRPr sz="3511"/>
            </a:lvl8pPr>
            <a:lvl9pPr marL="12841102" indent="0">
              <a:buNone/>
              <a:defRPr sz="3511"/>
            </a:lvl9pPr>
          </a:lstStyle>
          <a:p>
            <a:pPr lvl="0"/>
            <a:r>
              <a:rPr lang="en-US" smtClean="0"/>
              <a:t>Edit Master text styles</a:t>
            </a:r>
          </a:p>
        </p:txBody>
      </p:sp>
      <p:sp>
        <p:nvSpPr>
          <p:cNvPr id="5" name="Date Placeholder 4"/>
          <p:cNvSpPr>
            <a:spLocks noGrp="1"/>
          </p:cNvSpPr>
          <p:nvPr>
            <p:ph type="dt" sz="half" idx="10"/>
          </p:nvPr>
        </p:nvSpPr>
        <p:spPr/>
        <p:txBody>
          <a:bodyPr/>
          <a:lstStyle/>
          <a:p>
            <a:fld id="{90C060B1-4322-4569-97F1-7F9EC43A8C28}" type="datetimeFigureOut">
              <a:rPr lang="en-GB" smtClean="0"/>
              <a:t>14/04/2023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98E4D025-039E-41E3-93AF-11DE1EE7A78B}" type="slidenum">
              <a:rPr lang="en-GB" smtClean="0"/>
              <a:t>‹#›</a:t>
            </a:fld>
            <a:endParaRPr lang="en-GB" dirty="0"/>
          </a:p>
        </p:txBody>
      </p:sp>
    </p:spTree>
    <p:extLst>
      <p:ext uri="{BB962C8B-B14F-4D97-AF65-F5344CB8AC3E}">
        <p14:creationId xmlns:p14="http://schemas.microsoft.com/office/powerpoint/2010/main" val="631586864"/>
      </p:ext>
    </p:extLst>
  </p:cSld>
  <p:clrMapOvr>
    <a:masterClrMapping/>
  </p:clrMapOvr>
  <p:hf hdr="0" dt="0"/>
</p:sldLayout>
</file>

<file path=ppt/slideLayouts/slideLayout2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948336" y="2018348"/>
            <a:ext cx="13805326" cy="7064216"/>
          </a:xfrm>
        </p:spPr>
        <p:txBody>
          <a:bodyPr anchor="b"/>
          <a:lstStyle>
            <a:lvl1pPr>
              <a:defRPr sz="11235"/>
            </a:lvl1pPr>
          </a:lstStyle>
          <a:p>
            <a:r>
              <a:rPr lang="en-US" smtClean="0"/>
              <a:t>Click to edit Master title style</a:t>
            </a:r>
            <a:endParaRPr lang="en-GB"/>
          </a:p>
        </p:txBody>
      </p:sp>
      <p:sp>
        <p:nvSpPr>
          <p:cNvPr id="3" name="Picture Placeholder 2"/>
          <p:cNvSpPr>
            <a:spLocks noGrp="1"/>
          </p:cNvSpPr>
          <p:nvPr>
            <p:ph type="pic" idx="1"/>
          </p:nvPr>
        </p:nvSpPr>
        <p:spPr>
          <a:xfrm>
            <a:off x="18197174" y="4359072"/>
            <a:ext cx="21669405" cy="21515024"/>
          </a:xfrm>
        </p:spPr>
        <p:txBody>
          <a:bodyPr/>
          <a:lstStyle>
            <a:lvl1pPr marL="0" indent="0">
              <a:buNone/>
              <a:defRPr sz="11235"/>
            </a:lvl1pPr>
            <a:lvl2pPr marL="1605138" indent="0">
              <a:buNone/>
              <a:defRPr sz="9830"/>
            </a:lvl2pPr>
            <a:lvl3pPr marL="3210276" indent="0">
              <a:buNone/>
              <a:defRPr sz="8426"/>
            </a:lvl3pPr>
            <a:lvl4pPr marL="4815413" indent="0">
              <a:buNone/>
              <a:defRPr sz="7022"/>
            </a:lvl4pPr>
            <a:lvl5pPr marL="6420551" indent="0">
              <a:buNone/>
              <a:defRPr sz="7022"/>
            </a:lvl5pPr>
            <a:lvl6pPr marL="8025689" indent="0">
              <a:buNone/>
              <a:defRPr sz="7022"/>
            </a:lvl6pPr>
            <a:lvl7pPr marL="9630827" indent="0">
              <a:buNone/>
              <a:defRPr sz="7022"/>
            </a:lvl7pPr>
            <a:lvl8pPr marL="11235964" indent="0">
              <a:buNone/>
              <a:defRPr sz="7022"/>
            </a:lvl8pPr>
            <a:lvl9pPr marL="12841102" indent="0">
              <a:buNone/>
              <a:defRPr sz="7022"/>
            </a:lvl9pPr>
          </a:lstStyle>
          <a:p>
            <a:endParaRPr lang="en-GB" dirty="0"/>
          </a:p>
        </p:txBody>
      </p:sp>
      <p:sp>
        <p:nvSpPr>
          <p:cNvPr id="4" name="Text Placeholder 3"/>
          <p:cNvSpPr>
            <a:spLocks noGrp="1"/>
          </p:cNvSpPr>
          <p:nvPr>
            <p:ph type="body" sz="half" idx="2"/>
          </p:nvPr>
        </p:nvSpPr>
        <p:spPr>
          <a:xfrm>
            <a:off x="2948336" y="9082564"/>
            <a:ext cx="13805326" cy="16826573"/>
          </a:xfrm>
        </p:spPr>
        <p:txBody>
          <a:bodyPr/>
          <a:lstStyle>
            <a:lvl1pPr marL="0" indent="0">
              <a:buNone/>
              <a:defRPr sz="5617"/>
            </a:lvl1pPr>
            <a:lvl2pPr marL="1605138" indent="0">
              <a:buNone/>
              <a:defRPr sz="4915"/>
            </a:lvl2pPr>
            <a:lvl3pPr marL="3210276" indent="0">
              <a:buNone/>
              <a:defRPr sz="4213"/>
            </a:lvl3pPr>
            <a:lvl4pPr marL="4815413" indent="0">
              <a:buNone/>
              <a:defRPr sz="3511"/>
            </a:lvl4pPr>
            <a:lvl5pPr marL="6420551" indent="0">
              <a:buNone/>
              <a:defRPr sz="3511"/>
            </a:lvl5pPr>
            <a:lvl6pPr marL="8025689" indent="0">
              <a:buNone/>
              <a:defRPr sz="3511"/>
            </a:lvl6pPr>
            <a:lvl7pPr marL="9630827" indent="0">
              <a:buNone/>
              <a:defRPr sz="3511"/>
            </a:lvl7pPr>
            <a:lvl8pPr marL="11235964" indent="0">
              <a:buNone/>
              <a:defRPr sz="3511"/>
            </a:lvl8pPr>
            <a:lvl9pPr marL="12841102" indent="0">
              <a:buNone/>
              <a:defRPr sz="3511"/>
            </a:lvl9pPr>
          </a:lstStyle>
          <a:p>
            <a:pPr lvl="0"/>
            <a:r>
              <a:rPr lang="en-US" smtClean="0"/>
              <a:t>Edit Master text styles</a:t>
            </a:r>
          </a:p>
        </p:txBody>
      </p:sp>
      <p:sp>
        <p:nvSpPr>
          <p:cNvPr id="5" name="Date Placeholder 4"/>
          <p:cNvSpPr>
            <a:spLocks noGrp="1"/>
          </p:cNvSpPr>
          <p:nvPr>
            <p:ph type="dt" sz="half" idx="10"/>
          </p:nvPr>
        </p:nvSpPr>
        <p:spPr/>
        <p:txBody>
          <a:bodyPr/>
          <a:lstStyle/>
          <a:p>
            <a:fld id="{90C060B1-4322-4569-97F1-7F9EC43A8C28}" type="datetimeFigureOut">
              <a:rPr lang="en-GB" smtClean="0"/>
              <a:t>14/04/2023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98E4D025-039E-41E3-93AF-11DE1EE7A78B}" type="slidenum">
              <a:rPr lang="en-GB" smtClean="0"/>
              <a:t>‹#›</a:t>
            </a:fld>
            <a:endParaRPr lang="en-GB" dirty="0"/>
          </a:p>
        </p:txBody>
      </p:sp>
    </p:spTree>
    <p:extLst>
      <p:ext uri="{BB962C8B-B14F-4D97-AF65-F5344CB8AC3E}">
        <p14:creationId xmlns:p14="http://schemas.microsoft.com/office/powerpoint/2010/main" val="1939566548"/>
      </p:ext>
    </p:extLst>
  </p:cSld>
  <p:clrMapOvr>
    <a:masterClrMapping/>
  </p:clrMapOvr>
  <p:hf hdr="0" dt="0"/>
</p:sldLayout>
</file>

<file path=ppt/slideLayouts/slideLayout2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0C060B1-4322-4569-97F1-7F9EC43A8C28}" type="datetimeFigureOut">
              <a:rPr lang="en-GB" smtClean="0"/>
              <a:t>14/04/2023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98E4D025-039E-41E3-93AF-11DE1EE7A78B}" type="slidenum">
              <a:rPr lang="en-GB" smtClean="0"/>
              <a:t>‹#›</a:t>
            </a:fld>
            <a:endParaRPr lang="en-GB" dirty="0"/>
          </a:p>
        </p:txBody>
      </p:sp>
    </p:spTree>
    <p:extLst>
      <p:ext uri="{BB962C8B-B14F-4D97-AF65-F5344CB8AC3E}">
        <p14:creationId xmlns:p14="http://schemas.microsoft.com/office/powerpoint/2010/main" val="4066086329"/>
      </p:ext>
    </p:extLst>
  </p:cSld>
  <p:clrMapOvr>
    <a:masterClrMapping/>
  </p:clrMapOvr>
  <p:hf hdr="0" dt="0"/>
</p:sldLayout>
</file>

<file path=ppt/slideLayouts/slideLayout2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0631443" y="1611875"/>
            <a:ext cx="9229561" cy="2565684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2942759" y="1611875"/>
            <a:ext cx="27153637" cy="25656844"/>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0C060B1-4322-4569-97F1-7F9EC43A8C28}" type="datetimeFigureOut">
              <a:rPr lang="en-GB" smtClean="0"/>
              <a:t>14/04/2023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98E4D025-039E-41E3-93AF-11DE1EE7A78B}" type="slidenum">
              <a:rPr lang="en-GB" smtClean="0"/>
              <a:t>‹#›</a:t>
            </a:fld>
            <a:endParaRPr lang="en-GB" dirty="0"/>
          </a:p>
        </p:txBody>
      </p:sp>
    </p:spTree>
    <p:extLst>
      <p:ext uri="{BB962C8B-B14F-4D97-AF65-F5344CB8AC3E}">
        <p14:creationId xmlns:p14="http://schemas.microsoft.com/office/powerpoint/2010/main" val="181407594"/>
      </p:ext>
    </p:extLst>
  </p:cSld>
  <p:clrMapOvr>
    <a:masterClrMapping/>
  </p:clrMapOvr>
  <p:hf hdr="0" dt="0"/>
</p:sldLayout>
</file>

<file path=ppt/slideLayouts/slideLayout30.xml><?xml version="1.0" encoding="utf-8"?>
<p:sldLayout xmlns:a="http://schemas.openxmlformats.org/drawingml/2006/main" xmlns:r="http://schemas.openxmlformats.org/officeDocument/2006/relationships" xmlns:p="http://schemas.openxmlformats.org/presentationml/2006/main" userDrawn="1">
  <p:cSld name="2_Custom Layout">
    <p:bg>
      <p:bgPr>
        <a:solidFill>
          <a:schemeClr val="bg1">
            <a:lumMod val="85000"/>
          </a:schemeClr>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623196939"/>
      </p:ext>
    </p:extLst>
  </p:cSld>
  <p:clrMapOvr>
    <a:masterClrMapping/>
  </p:clrMapOvr>
  <p:timing>
    <p:tnLst>
      <p:par>
        <p:cTn id="1" dur="indefinite" restart="never" nodeType="tmRoot"/>
      </p:par>
    </p:tnLst>
  </p:timing>
  <p:hf hdr="0"/>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image" Target="../media/image1.emf"/><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3.xml"/><Relationship Id="rId13" Type="http://schemas.openxmlformats.org/officeDocument/2006/relationships/slideLayout" Target="../slideLayouts/slideLayout18.xml"/><Relationship Id="rId3" Type="http://schemas.openxmlformats.org/officeDocument/2006/relationships/slideLayout" Target="../slideLayouts/slideLayout8.xml"/><Relationship Id="rId7" Type="http://schemas.openxmlformats.org/officeDocument/2006/relationships/slideLayout" Target="../slideLayouts/slideLayout12.xml"/><Relationship Id="rId12" Type="http://schemas.openxmlformats.org/officeDocument/2006/relationships/slideLayout" Target="../slideLayouts/slideLayout17.xml"/><Relationship Id="rId2" Type="http://schemas.openxmlformats.org/officeDocument/2006/relationships/slideLayout" Target="../slideLayouts/slideLayout7.xml"/><Relationship Id="rId1" Type="http://schemas.openxmlformats.org/officeDocument/2006/relationships/slideLayout" Target="../slideLayouts/slideLayout6.xml"/><Relationship Id="rId6" Type="http://schemas.openxmlformats.org/officeDocument/2006/relationships/slideLayout" Target="../slideLayouts/slideLayout11.xml"/><Relationship Id="rId11" Type="http://schemas.openxmlformats.org/officeDocument/2006/relationships/slideLayout" Target="../slideLayouts/slideLayout16.xml"/><Relationship Id="rId5" Type="http://schemas.openxmlformats.org/officeDocument/2006/relationships/slideLayout" Target="../slideLayouts/slideLayout10.xml"/><Relationship Id="rId10" Type="http://schemas.openxmlformats.org/officeDocument/2006/relationships/slideLayout" Target="../slideLayouts/slideLayout15.xml"/><Relationship Id="rId4" Type="http://schemas.openxmlformats.org/officeDocument/2006/relationships/slideLayout" Target="../slideLayouts/slideLayout9.xml"/><Relationship Id="rId9" Type="http://schemas.openxmlformats.org/officeDocument/2006/relationships/slideLayout" Target="../slideLayouts/slideLayout14.xml"/><Relationship Id="rId1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26.xml"/><Relationship Id="rId13" Type="http://schemas.openxmlformats.org/officeDocument/2006/relationships/theme" Target="../theme/theme3.xml"/><Relationship Id="rId3" Type="http://schemas.openxmlformats.org/officeDocument/2006/relationships/slideLayout" Target="../slideLayouts/slideLayout21.xml"/><Relationship Id="rId7" Type="http://schemas.openxmlformats.org/officeDocument/2006/relationships/slideLayout" Target="../slideLayouts/slideLayout25.xml"/><Relationship Id="rId12" Type="http://schemas.openxmlformats.org/officeDocument/2006/relationships/slideLayout" Target="../slideLayouts/slideLayout30.xml"/><Relationship Id="rId2" Type="http://schemas.openxmlformats.org/officeDocument/2006/relationships/slideLayout" Target="../slideLayouts/slideLayout20.xml"/><Relationship Id="rId1" Type="http://schemas.openxmlformats.org/officeDocument/2006/relationships/slideLayout" Target="../slideLayouts/slideLayout19.xml"/><Relationship Id="rId6" Type="http://schemas.openxmlformats.org/officeDocument/2006/relationships/slideLayout" Target="../slideLayouts/slideLayout24.xml"/><Relationship Id="rId11" Type="http://schemas.openxmlformats.org/officeDocument/2006/relationships/slideLayout" Target="../slideLayouts/slideLayout29.xml"/><Relationship Id="rId5" Type="http://schemas.openxmlformats.org/officeDocument/2006/relationships/slideLayout" Target="../slideLayouts/slideLayout23.xml"/><Relationship Id="rId15" Type="http://schemas.openxmlformats.org/officeDocument/2006/relationships/image" Target="../media/image2.png"/><Relationship Id="rId10" Type="http://schemas.openxmlformats.org/officeDocument/2006/relationships/slideLayout" Target="../slideLayouts/slideLayout28.xml"/><Relationship Id="rId4" Type="http://schemas.openxmlformats.org/officeDocument/2006/relationships/slideLayout" Target="../slideLayouts/slideLayout22.xml"/><Relationship Id="rId9" Type="http://schemas.openxmlformats.org/officeDocument/2006/relationships/slideLayout" Target="../slideLayouts/slideLayout27.xml"/><Relationship Id="rId14" Type="http://schemas.openxmlformats.org/officeDocument/2006/relationships/image" Target="../media/image1.emf"/></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bwMode="gray">
      <p:bgRef idx="1003">
        <a:schemeClr val="bg1"/>
      </p:bgRef>
    </p:bg>
    <p:spTree>
      <p:nvGrpSpPr>
        <p:cNvPr id="1" name=""/>
        <p:cNvGrpSpPr/>
        <p:nvPr/>
      </p:nvGrpSpPr>
      <p:grpSpPr>
        <a:xfrm>
          <a:off x="0" y="0"/>
          <a:ext cx="0" cy="0"/>
          <a:chOff x="0" y="0"/>
          <a:chExt cx="0" cy="0"/>
        </a:xfrm>
      </p:grpSpPr>
      <p:sp>
        <p:nvSpPr>
          <p:cNvPr id="2" name="Rectangle 1"/>
          <p:cNvSpPr/>
          <p:nvPr userDrawn="1"/>
        </p:nvSpPr>
        <p:spPr>
          <a:xfrm>
            <a:off x="0" y="27091361"/>
            <a:ext cx="42803763" cy="3183851"/>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2" name="Footer Placeholder 6"/>
          <p:cNvSpPr txBox="1">
            <a:spLocks/>
          </p:cNvSpPr>
          <p:nvPr userDrawn="1"/>
        </p:nvSpPr>
        <p:spPr>
          <a:xfrm>
            <a:off x="30828447" y="28060644"/>
            <a:ext cx="10519578" cy="1611875"/>
          </a:xfrm>
          <a:prstGeom prst="rect">
            <a:avLst/>
          </a:prstGeom>
        </p:spPr>
        <p:txBody>
          <a:bodyPr vert="horz" lIns="91440" tIns="45720" rIns="91440" bIns="45720" rtlCol="0" anchor="ctr"/>
          <a:lstStyle>
            <a:defPPr>
              <a:defRPr lang="en-US"/>
            </a:defPPr>
            <a:lvl1pPr marL="0" algn="ctr" defTabSz="457200" rtl="0" eaLnBrk="1" latinLnBrk="0" hangingPunct="1">
              <a:defRPr sz="5298"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r"/>
            <a:endParaRPr lang="en-GB" sz="4400" b="1" dirty="0">
              <a:solidFill>
                <a:schemeClr val="bg1"/>
              </a:solidFill>
              <a:latin typeface="Arial" panose="020B0604020202020204" pitchFamily="34" charset="0"/>
              <a:cs typeface="Arial" panose="020B0604020202020204" pitchFamily="34" charset="0"/>
            </a:endParaRPr>
          </a:p>
        </p:txBody>
      </p:sp>
      <p:sp>
        <p:nvSpPr>
          <p:cNvPr id="13" name="TextBox 12"/>
          <p:cNvSpPr txBox="1"/>
          <p:nvPr userDrawn="1"/>
        </p:nvSpPr>
        <p:spPr>
          <a:xfrm>
            <a:off x="7000281" y="422926"/>
            <a:ext cx="29451272" cy="1107996"/>
          </a:xfrm>
          <a:prstGeom prst="rect">
            <a:avLst/>
          </a:prstGeom>
          <a:noFill/>
        </p:spPr>
        <p:txBody>
          <a:bodyPr wrap="square" lIns="0" tIns="0" rIns="0" bIns="0" rtlCol="0">
            <a:spAutoFit/>
          </a:bodyPr>
          <a:lstStyle/>
          <a:p>
            <a:r>
              <a:rPr lang="en-GB" sz="7200" b="1" u="none" baseline="0" dirty="0" smtClean="0">
                <a:solidFill>
                  <a:schemeClr val="tx2"/>
                </a:solidFill>
                <a:latin typeface="Arial" panose="020B0604020202020204" pitchFamily="34" charset="0"/>
                <a:cs typeface="Arial" panose="020B0604020202020204" pitchFamily="34" charset="0"/>
              </a:rPr>
              <a:t>Cylindrical Fragmentation Comparison of Modelled and Trial Data</a:t>
            </a:r>
            <a:endParaRPr lang="en-GB" sz="7200" b="1" u="none" baseline="0" dirty="0">
              <a:solidFill>
                <a:schemeClr val="tx2"/>
              </a:solidFill>
              <a:latin typeface="Arial" panose="020B0604020202020204" pitchFamily="34" charset="0"/>
              <a:cs typeface="Arial" panose="020B0604020202020204" pitchFamily="34" charset="0"/>
            </a:endParaRPr>
          </a:p>
        </p:txBody>
      </p:sp>
      <p:sp>
        <p:nvSpPr>
          <p:cNvPr id="6" name="Rectangle 5"/>
          <p:cNvSpPr/>
          <p:nvPr userDrawn="1"/>
        </p:nvSpPr>
        <p:spPr>
          <a:xfrm>
            <a:off x="9304537" y="28433018"/>
            <a:ext cx="24194688" cy="769441"/>
          </a:xfrm>
          <a:prstGeom prst="rect">
            <a:avLst/>
          </a:prstGeom>
        </p:spPr>
        <p:txBody>
          <a:bodyPr wrap="square">
            <a:spAutoFit/>
          </a:bodyPr>
          <a:lstStyle/>
          <a:p>
            <a:pPr algn="ctr"/>
            <a:r>
              <a:rPr lang="en-GB" sz="4400" b="1" dirty="0" smtClean="0">
                <a:solidFill>
                  <a:schemeClr val="bg1"/>
                </a:solidFill>
                <a:latin typeface="Arial" panose="020B0604020202020204" pitchFamily="34" charset="0"/>
                <a:cs typeface="Arial" panose="020B0604020202020204" pitchFamily="34" charset="0"/>
              </a:rPr>
              <a:t>UK OFFICIAL</a:t>
            </a:r>
            <a:endParaRPr lang="en-GB" sz="2800" b="1" dirty="0">
              <a:solidFill>
                <a:schemeClr val="bg1"/>
              </a:solidFill>
              <a:latin typeface="Arial" panose="020B0604020202020204" pitchFamily="34" charset="0"/>
              <a:cs typeface="Arial" panose="020B0604020202020204" pitchFamily="34" charset="0"/>
            </a:endParaRPr>
          </a:p>
        </p:txBody>
      </p:sp>
      <p:pic>
        <p:nvPicPr>
          <p:cNvPr id="9" name="Picture 8"/>
          <p:cNvPicPr>
            <a:picLocks noChangeAspect="1"/>
          </p:cNvPicPr>
          <p:nvPr userDrawn="1"/>
        </p:nvPicPr>
        <p:blipFill>
          <a:blip r:embed="rId7"/>
          <a:stretch>
            <a:fillRect/>
          </a:stretch>
        </p:blipFill>
        <p:spPr>
          <a:xfrm>
            <a:off x="1455738" y="28035133"/>
            <a:ext cx="7848799" cy="1387574"/>
          </a:xfrm>
          <a:prstGeom prst="rect">
            <a:avLst/>
          </a:prstGeom>
        </p:spPr>
      </p:pic>
      <p:sp>
        <p:nvSpPr>
          <p:cNvPr id="3" name="TextBox 2"/>
          <p:cNvSpPr txBox="1"/>
          <p:nvPr userDrawn="1"/>
        </p:nvSpPr>
        <p:spPr>
          <a:xfrm>
            <a:off x="16721361" y="1679278"/>
            <a:ext cx="7051825" cy="1374735"/>
          </a:xfrm>
          <a:prstGeom prst="rect">
            <a:avLst/>
          </a:prstGeom>
          <a:noFill/>
        </p:spPr>
        <p:txBody>
          <a:bodyPr wrap="square" rtlCol="0">
            <a:spAutoFit/>
          </a:bodyPr>
          <a:lstStyle/>
          <a:p>
            <a:pPr>
              <a:lnSpc>
                <a:spcPts val="4000"/>
              </a:lnSpc>
            </a:pPr>
            <a:r>
              <a:rPr lang="en-GB" sz="5000" baseline="0" dirty="0" smtClean="0">
                <a:solidFill>
                  <a:schemeClr val="accent1"/>
                </a:solidFill>
                <a:latin typeface="Arial" panose="020B0604020202020204" pitchFamily="34" charset="0"/>
                <a:cs typeface="Arial" panose="020B0604020202020204" pitchFamily="34" charset="0"/>
              </a:rPr>
              <a:t>Luke Penny (</a:t>
            </a:r>
            <a:r>
              <a:rPr lang="en-GB" sz="5000" baseline="0" dirty="0" smtClean="0">
                <a:solidFill>
                  <a:schemeClr val="accent1"/>
                </a:solidFill>
                <a:latin typeface="Arial" panose="020B0604020202020204" pitchFamily="34" charset="0"/>
                <a:cs typeface="Arial" panose="020B0604020202020204" pitchFamily="34" charset="0"/>
              </a:rPr>
              <a:t>1810356)</a:t>
            </a:r>
            <a:endParaRPr lang="en-GB" sz="5000" b="1" baseline="0" dirty="0" smtClean="0">
              <a:solidFill>
                <a:schemeClr val="accent1"/>
              </a:solidFill>
              <a:latin typeface="Arial" panose="020B0604020202020204" pitchFamily="34" charset="0"/>
              <a:cs typeface="Arial" panose="020B0604020202020204" pitchFamily="34" charset="0"/>
            </a:endParaRPr>
          </a:p>
          <a:p>
            <a:pPr marL="0" indent="0">
              <a:buClr>
                <a:schemeClr val="accent1"/>
              </a:buClr>
              <a:buSzPct val="110000"/>
              <a:buFont typeface="Wingdings" panose="05000000000000000000" pitchFamily="2" charset="2"/>
              <a:buNone/>
            </a:pPr>
            <a:endParaRPr lang="en-GB" sz="5000" dirty="0" smtClean="0"/>
          </a:p>
        </p:txBody>
      </p:sp>
      <p:pic>
        <p:nvPicPr>
          <p:cNvPr id="4" name="Picture 3"/>
          <p:cNvPicPr>
            <a:picLocks noChangeAspect="1"/>
          </p:cNvPicPr>
          <p:nvPr userDrawn="1"/>
        </p:nvPicPr>
        <p:blipFill>
          <a:blip r:embed="rId8"/>
          <a:stretch>
            <a:fillRect/>
          </a:stretch>
        </p:blipFill>
        <p:spPr>
          <a:xfrm>
            <a:off x="33507209" y="27273202"/>
            <a:ext cx="8276732" cy="2820167"/>
          </a:xfrm>
          <a:prstGeom prst="rect">
            <a:avLst/>
          </a:prstGeom>
        </p:spPr>
      </p:pic>
    </p:spTree>
    <p:extLst>
      <p:ext uri="{BB962C8B-B14F-4D97-AF65-F5344CB8AC3E}">
        <p14:creationId xmlns:p14="http://schemas.microsoft.com/office/powerpoint/2010/main" val="789725373"/>
      </p:ext>
    </p:extLst>
  </p:cSld>
  <p:clrMap bg1="lt1" tx1="dk1" bg2="lt2" tx2="dk2" accent1="accent1" accent2="accent2" accent3="accent3" accent4="accent4" accent5="accent5" accent6="accent6" hlink="hlink" folHlink="folHlink"/>
  <p:sldLayoutIdLst>
    <p:sldLayoutId id="2147483718" r:id="rId1"/>
    <p:sldLayoutId id="2147483794" r:id="rId2"/>
    <p:sldLayoutId id="2147483820" r:id="rId3"/>
    <p:sldLayoutId id="2147484099" r:id="rId4"/>
    <p:sldLayoutId id="2147484112" r:id="rId5"/>
  </p:sldLayoutIdLst>
  <p:timing>
    <p:tnLst>
      <p:par>
        <p:cTn id="1" dur="indefinite" restart="never" nodeType="tmRoot"/>
      </p:par>
    </p:tnLst>
  </p:timing>
  <p:hf hdr="0" dt="0"/>
  <p:txStyles>
    <p:titleStyle>
      <a:lvl1pPr algn="l" defTabSz="3209924" rtl="0" eaLnBrk="1" latinLnBrk="0" hangingPunct="1">
        <a:lnSpc>
          <a:spcPct val="90000"/>
        </a:lnSpc>
        <a:spcBef>
          <a:spcPct val="0"/>
        </a:spcBef>
        <a:buNone/>
        <a:defRPr lang="en-GB" sz="9362" kern="1200" dirty="0">
          <a:solidFill>
            <a:schemeClr val="bg1"/>
          </a:solidFill>
          <a:latin typeface="Arial" panose="020B0604020202020204" pitchFamily="34" charset="0"/>
          <a:ea typeface="+mj-ea"/>
          <a:cs typeface="Arial" panose="020B0604020202020204" pitchFamily="34" charset="0"/>
        </a:defRPr>
      </a:lvl1pPr>
    </p:titleStyle>
    <p:bodyStyle>
      <a:lvl1pPr marL="802481" indent="-802481" algn="l" defTabSz="3209924" rtl="0" eaLnBrk="1" latinLnBrk="0" hangingPunct="1">
        <a:lnSpc>
          <a:spcPct val="90000"/>
        </a:lnSpc>
        <a:spcBef>
          <a:spcPts val="3511"/>
        </a:spcBef>
        <a:buClr>
          <a:schemeClr val="accent1"/>
        </a:buClr>
        <a:buSzPct val="110000"/>
        <a:buFont typeface="Wingdings" panose="05000000000000000000" pitchFamily="2" charset="2"/>
        <a:buChar char="§"/>
        <a:defRPr lang="en-US" sz="9362" kern="1200" smtClean="0">
          <a:solidFill>
            <a:schemeClr val="tx1"/>
          </a:solidFill>
          <a:latin typeface="Arial" pitchFamily="34" charset="0"/>
          <a:ea typeface="+mn-ea"/>
          <a:cs typeface="Arial" pitchFamily="34" charset="0"/>
        </a:defRPr>
      </a:lvl1pPr>
      <a:lvl2pPr marL="2501219" indent="-1003104" algn="l" defTabSz="3209924" rtl="0" eaLnBrk="1" latinLnBrk="0" hangingPunct="1">
        <a:lnSpc>
          <a:spcPct val="90000"/>
        </a:lnSpc>
        <a:spcBef>
          <a:spcPts val="1755"/>
        </a:spcBef>
        <a:buClr>
          <a:schemeClr val="accent1"/>
        </a:buClr>
        <a:buSzPct val="110000"/>
        <a:buFont typeface="Arial" panose="020B0604020202020204" pitchFamily="34" charset="0"/>
        <a:buChar char="–"/>
        <a:defRPr lang="en-US" sz="8426" kern="1200" smtClean="0">
          <a:solidFill>
            <a:schemeClr val="tx1"/>
          </a:solidFill>
          <a:latin typeface="Arial" pitchFamily="34" charset="0"/>
          <a:ea typeface="+mn-ea"/>
          <a:cs typeface="Arial" pitchFamily="34" charset="0"/>
        </a:defRPr>
      </a:lvl2pPr>
      <a:lvl3pPr marL="4012405" indent="-802481" algn="l" defTabSz="3209924" rtl="0" eaLnBrk="1" latinLnBrk="0" hangingPunct="1">
        <a:lnSpc>
          <a:spcPct val="90000"/>
        </a:lnSpc>
        <a:spcBef>
          <a:spcPts val="1755"/>
        </a:spcBef>
        <a:buClr>
          <a:schemeClr val="accent1"/>
        </a:buClr>
        <a:buSzPct val="110000"/>
        <a:buFont typeface="Arial" panose="020B0604020202020204" pitchFamily="34" charset="0"/>
        <a:buChar char="•"/>
        <a:defRPr lang="en-US" sz="8426" kern="1200" smtClean="0">
          <a:solidFill>
            <a:schemeClr val="tx1"/>
          </a:solidFill>
          <a:latin typeface="Arial" pitchFamily="34" charset="0"/>
          <a:ea typeface="+mn-ea"/>
          <a:cs typeface="Arial" pitchFamily="34" charset="0"/>
        </a:defRPr>
      </a:lvl3pPr>
      <a:lvl4pPr marL="5617362" indent="-802481" algn="l" defTabSz="3209924" rtl="0" eaLnBrk="1" latinLnBrk="0" hangingPunct="1">
        <a:lnSpc>
          <a:spcPct val="90000"/>
        </a:lnSpc>
        <a:spcBef>
          <a:spcPts val="1755"/>
        </a:spcBef>
        <a:buClr>
          <a:schemeClr val="accent1"/>
        </a:buClr>
        <a:buSzPct val="110000"/>
        <a:buFont typeface="Arial" panose="020B0604020202020204" pitchFamily="34" charset="0"/>
        <a:buChar char="–"/>
        <a:defRPr lang="en-US" sz="6554" kern="1200" smtClean="0">
          <a:solidFill>
            <a:schemeClr val="tx1"/>
          </a:solidFill>
          <a:latin typeface="Arial" pitchFamily="34" charset="0"/>
          <a:ea typeface="+mn-ea"/>
          <a:cs typeface="Arial" pitchFamily="34" charset="0"/>
        </a:defRPr>
      </a:lvl4pPr>
      <a:lvl5pPr marL="7222324" indent="-802481" algn="l" defTabSz="3209924" rtl="0" eaLnBrk="1" latinLnBrk="0" hangingPunct="1">
        <a:lnSpc>
          <a:spcPct val="90000"/>
        </a:lnSpc>
        <a:spcBef>
          <a:spcPts val="1755"/>
        </a:spcBef>
        <a:buClr>
          <a:schemeClr val="accent1"/>
        </a:buClr>
        <a:buSzPct val="110000"/>
        <a:buFont typeface="Arial" panose="020B0604020202020204" pitchFamily="34" charset="0"/>
        <a:buChar char="»"/>
        <a:defRPr lang="en-GB" sz="5149" kern="1200">
          <a:solidFill>
            <a:schemeClr val="tx1"/>
          </a:solidFill>
          <a:latin typeface="Arial" pitchFamily="34" charset="0"/>
          <a:ea typeface="+mn-ea"/>
          <a:cs typeface="Arial" pitchFamily="34" charset="0"/>
        </a:defRPr>
      </a:lvl5pPr>
      <a:lvl6pPr marL="8827286" indent="-802481" algn="l" defTabSz="3209924" rtl="0" eaLnBrk="1" latinLnBrk="0" hangingPunct="1">
        <a:lnSpc>
          <a:spcPct val="90000"/>
        </a:lnSpc>
        <a:spcBef>
          <a:spcPts val="1755"/>
        </a:spcBef>
        <a:buFont typeface="Arial" panose="020B0604020202020204" pitchFamily="34" charset="0"/>
        <a:buChar char="•"/>
        <a:defRPr sz="6319" kern="1200">
          <a:solidFill>
            <a:schemeClr val="tx1"/>
          </a:solidFill>
          <a:latin typeface="+mn-lt"/>
          <a:ea typeface="+mn-ea"/>
          <a:cs typeface="+mn-cs"/>
        </a:defRPr>
      </a:lvl6pPr>
      <a:lvl7pPr marL="10432248" indent="-802481" algn="l" defTabSz="3209924" rtl="0" eaLnBrk="1" latinLnBrk="0" hangingPunct="1">
        <a:lnSpc>
          <a:spcPct val="90000"/>
        </a:lnSpc>
        <a:spcBef>
          <a:spcPts val="1755"/>
        </a:spcBef>
        <a:buFont typeface="Arial" panose="020B0604020202020204" pitchFamily="34" charset="0"/>
        <a:buChar char="•"/>
        <a:defRPr sz="6319" kern="1200">
          <a:solidFill>
            <a:schemeClr val="tx1"/>
          </a:solidFill>
          <a:latin typeface="+mn-lt"/>
          <a:ea typeface="+mn-ea"/>
          <a:cs typeface="+mn-cs"/>
        </a:defRPr>
      </a:lvl7pPr>
      <a:lvl8pPr marL="12037210" indent="-802481" algn="l" defTabSz="3209924" rtl="0" eaLnBrk="1" latinLnBrk="0" hangingPunct="1">
        <a:lnSpc>
          <a:spcPct val="90000"/>
        </a:lnSpc>
        <a:spcBef>
          <a:spcPts val="1755"/>
        </a:spcBef>
        <a:buFont typeface="Arial" panose="020B0604020202020204" pitchFamily="34" charset="0"/>
        <a:buChar char="•"/>
        <a:defRPr sz="6319" kern="1200">
          <a:solidFill>
            <a:schemeClr val="tx1"/>
          </a:solidFill>
          <a:latin typeface="+mn-lt"/>
          <a:ea typeface="+mn-ea"/>
          <a:cs typeface="+mn-cs"/>
        </a:defRPr>
      </a:lvl8pPr>
      <a:lvl9pPr marL="13642172" indent="-802481" algn="l" defTabSz="3209924" rtl="0" eaLnBrk="1" latinLnBrk="0" hangingPunct="1">
        <a:lnSpc>
          <a:spcPct val="90000"/>
        </a:lnSpc>
        <a:spcBef>
          <a:spcPts val="1755"/>
        </a:spcBef>
        <a:buFont typeface="Arial" panose="020B0604020202020204" pitchFamily="34" charset="0"/>
        <a:buChar char="•"/>
        <a:defRPr sz="6319" kern="1200">
          <a:solidFill>
            <a:schemeClr val="tx1"/>
          </a:solidFill>
          <a:latin typeface="+mn-lt"/>
          <a:ea typeface="+mn-ea"/>
          <a:cs typeface="+mn-cs"/>
        </a:defRPr>
      </a:lvl9pPr>
    </p:bodyStyle>
    <p:otherStyle>
      <a:defPPr>
        <a:defRPr lang="en-US"/>
      </a:defPPr>
      <a:lvl1pPr marL="0" algn="l" defTabSz="3209924" rtl="0" eaLnBrk="1" latinLnBrk="0" hangingPunct="1">
        <a:defRPr sz="6319" kern="1200">
          <a:solidFill>
            <a:schemeClr val="tx1"/>
          </a:solidFill>
          <a:latin typeface="+mn-lt"/>
          <a:ea typeface="+mn-ea"/>
          <a:cs typeface="+mn-cs"/>
        </a:defRPr>
      </a:lvl1pPr>
      <a:lvl2pPr marL="1604962" algn="l" defTabSz="3209924" rtl="0" eaLnBrk="1" latinLnBrk="0" hangingPunct="1">
        <a:defRPr sz="6319" kern="1200">
          <a:solidFill>
            <a:schemeClr val="tx1"/>
          </a:solidFill>
          <a:latin typeface="+mn-lt"/>
          <a:ea typeface="+mn-ea"/>
          <a:cs typeface="+mn-cs"/>
        </a:defRPr>
      </a:lvl2pPr>
      <a:lvl3pPr marL="3209924" algn="l" defTabSz="3209924" rtl="0" eaLnBrk="1" latinLnBrk="0" hangingPunct="1">
        <a:defRPr sz="6319" kern="1200">
          <a:solidFill>
            <a:schemeClr val="tx1"/>
          </a:solidFill>
          <a:latin typeface="+mn-lt"/>
          <a:ea typeface="+mn-ea"/>
          <a:cs typeface="+mn-cs"/>
        </a:defRPr>
      </a:lvl3pPr>
      <a:lvl4pPr marL="4814886" algn="l" defTabSz="3209924" rtl="0" eaLnBrk="1" latinLnBrk="0" hangingPunct="1">
        <a:defRPr sz="6319" kern="1200">
          <a:solidFill>
            <a:schemeClr val="tx1"/>
          </a:solidFill>
          <a:latin typeface="+mn-lt"/>
          <a:ea typeface="+mn-ea"/>
          <a:cs typeface="+mn-cs"/>
        </a:defRPr>
      </a:lvl4pPr>
      <a:lvl5pPr marL="6419848" algn="l" defTabSz="3209924" rtl="0" eaLnBrk="1" latinLnBrk="0" hangingPunct="1">
        <a:defRPr sz="6319" kern="1200">
          <a:solidFill>
            <a:schemeClr val="tx1"/>
          </a:solidFill>
          <a:latin typeface="+mn-lt"/>
          <a:ea typeface="+mn-ea"/>
          <a:cs typeface="+mn-cs"/>
        </a:defRPr>
      </a:lvl5pPr>
      <a:lvl6pPr marL="8024805" algn="l" defTabSz="3209924" rtl="0" eaLnBrk="1" latinLnBrk="0" hangingPunct="1">
        <a:defRPr sz="6319" kern="1200">
          <a:solidFill>
            <a:schemeClr val="tx1"/>
          </a:solidFill>
          <a:latin typeface="+mn-lt"/>
          <a:ea typeface="+mn-ea"/>
          <a:cs typeface="+mn-cs"/>
        </a:defRPr>
      </a:lvl6pPr>
      <a:lvl7pPr marL="9629767" algn="l" defTabSz="3209924" rtl="0" eaLnBrk="1" latinLnBrk="0" hangingPunct="1">
        <a:defRPr sz="6319" kern="1200">
          <a:solidFill>
            <a:schemeClr val="tx1"/>
          </a:solidFill>
          <a:latin typeface="+mn-lt"/>
          <a:ea typeface="+mn-ea"/>
          <a:cs typeface="+mn-cs"/>
        </a:defRPr>
      </a:lvl7pPr>
      <a:lvl8pPr marL="11234729" algn="l" defTabSz="3209924" rtl="0" eaLnBrk="1" latinLnBrk="0" hangingPunct="1">
        <a:defRPr sz="6319" kern="1200">
          <a:solidFill>
            <a:schemeClr val="tx1"/>
          </a:solidFill>
          <a:latin typeface="+mn-lt"/>
          <a:ea typeface="+mn-ea"/>
          <a:cs typeface="+mn-cs"/>
        </a:defRPr>
      </a:lvl8pPr>
      <a:lvl9pPr marL="12839691" algn="l" defTabSz="3209924" rtl="0" eaLnBrk="1" latinLnBrk="0" hangingPunct="1">
        <a:defRPr sz="6319"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943225" y="1611313"/>
            <a:ext cx="36917313" cy="5853112"/>
          </a:xfrm>
          <a:prstGeom prst="rect">
            <a:avLst/>
          </a:prstGeom>
        </p:spPr>
        <p:txBody>
          <a:bodyPr vert="horz" lIns="91440" tIns="45720" rIns="91440" bIns="45720" rtlCol="0" anchor="ctr">
            <a:normAutofit/>
          </a:bodyPr>
          <a:lstStyle/>
          <a:p>
            <a:r>
              <a:rPr lang="en-US" dirty="0" smtClean="0"/>
              <a:t>Click to edit Master title style</a:t>
            </a:r>
            <a:endParaRPr lang="en-GB" dirty="0"/>
          </a:p>
        </p:txBody>
      </p:sp>
      <p:sp>
        <p:nvSpPr>
          <p:cNvPr id="3" name="Text Placeholder 2"/>
          <p:cNvSpPr>
            <a:spLocks noGrp="1"/>
          </p:cNvSpPr>
          <p:nvPr>
            <p:ph type="body" idx="1"/>
          </p:nvPr>
        </p:nvSpPr>
        <p:spPr>
          <a:xfrm>
            <a:off x="2943225" y="8059738"/>
            <a:ext cx="36917313" cy="19208750"/>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2943225" y="28060650"/>
            <a:ext cx="9629775" cy="1611313"/>
          </a:xfrm>
          <a:prstGeom prst="rect">
            <a:avLst/>
          </a:prstGeom>
        </p:spPr>
        <p:txBody>
          <a:bodyPr vert="horz" lIns="91440" tIns="45720" rIns="91440" bIns="45720" rtlCol="0" anchor="ctr"/>
          <a:lstStyle>
            <a:lvl1pPr algn="l">
              <a:defRPr sz="1200">
                <a:solidFill>
                  <a:schemeClr val="tx1">
                    <a:tint val="75000"/>
                  </a:schemeClr>
                </a:solidFill>
              </a:defRPr>
            </a:lvl1pPr>
          </a:lstStyle>
          <a:p>
            <a:fld id="{F9149AD0-AC0D-48DD-94D7-A6341C69B5FC}" type="datetimeFigureOut">
              <a:rPr lang="en-GB" smtClean="0"/>
              <a:t>14/04/2023</a:t>
            </a:fld>
            <a:endParaRPr lang="en-GB" dirty="0"/>
          </a:p>
        </p:txBody>
      </p:sp>
      <p:sp>
        <p:nvSpPr>
          <p:cNvPr id="5" name="Footer Placeholder 4"/>
          <p:cNvSpPr>
            <a:spLocks noGrp="1"/>
          </p:cNvSpPr>
          <p:nvPr>
            <p:ph type="ftr" sz="quarter" idx="3"/>
          </p:nvPr>
        </p:nvSpPr>
        <p:spPr>
          <a:xfrm>
            <a:off x="14177963" y="28060650"/>
            <a:ext cx="14447837" cy="1611313"/>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30230763" y="28060650"/>
            <a:ext cx="9629775" cy="1611313"/>
          </a:xfrm>
          <a:prstGeom prst="rect">
            <a:avLst/>
          </a:prstGeom>
        </p:spPr>
        <p:txBody>
          <a:bodyPr vert="horz" lIns="91440" tIns="45720" rIns="91440" bIns="45720" rtlCol="0" anchor="ctr"/>
          <a:lstStyle>
            <a:lvl1pPr algn="r">
              <a:defRPr sz="1200">
                <a:solidFill>
                  <a:schemeClr val="tx1">
                    <a:tint val="75000"/>
                  </a:schemeClr>
                </a:solidFill>
              </a:defRPr>
            </a:lvl1pPr>
          </a:lstStyle>
          <a:p>
            <a:fld id="{AE10C76F-6617-4AC7-969C-9DE614D1E44B}" type="slidenum">
              <a:rPr lang="en-GB" smtClean="0"/>
              <a:t>‹#›</a:t>
            </a:fld>
            <a:endParaRPr lang="en-GB" dirty="0"/>
          </a:p>
        </p:txBody>
      </p:sp>
    </p:spTree>
    <p:extLst>
      <p:ext uri="{BB962C8B-B14F-4D97-AF65-F5344CB8AC3E}">
        <p14:creationId xmlns:p14="http://schemas.microsoft.com/office/powerpoint/2010/main" val="3968355174"/>
      </p:ext>
    </p:extLst>
  </p:cSld>
  <p:clrMap bg1="lt1" tx1="dk1" bg2="lt2" tx2="dk2" accent1="accent1" accent2="accent2" accent3="accent3" accent4="accent4" accent5="accent5" accent6="accent6" hlink="hlink" folHlink="folHlink"/>
  <p:sldLayoutIdLst>
    <p:sldLayoutId id="2147483796" r:id="rId1"/>
    <p:sldLayoutId id="2147483797" r:id="rId2"/>
    <p:sldLayoutId id="2147483798" r:id="rId3"/>
    <p:sldLayoutId id="2147483799" r:id="rId4"/>
    <p:sldLayoutId id="2147483800" r:id="rId5"/>
    <p:sldLayoutId id="2147483801" r:id="rId6"/>
    <p:sldLayoutId id="2147483802" r:id="rId7"/>
    <p:sldLayoutId id="2147483803" r:id="rId8"/>
    <p:sldLayoutId id="2147483804" r:id="rId9"/>
    <p:sldLayoutId id="2147483805" r:id="rId10"/>
    <p:sldLayoutId id="2147483806" r:id="rId11"/>
    <p:sldLayoutId id="2147483807" r:id="rId12"/>
    <p:sldLayoutId id="2147483833" r:id="rId13"/>
  </p:sldLayoutIdLst>
  <p:timing>
    <p:tnLst>
      <p:par>
        <p:cTn id="1" dur="indefinite" restart="never" nodeType="tmRoot"/>
      </p:par>
    </p:tnLst>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942759" y="1611877"/>
            <a:ext cx="36918246" cy="5851808"/>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2942759" y="8059374"/>
            <a:ext cx="36918246" cy="19209345"/>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2942759" y="28060639"/>
            <a:ext cx="9630847" cy="1611875"/>
          </a:xfrm>
          <a:prstGeom prst="rect">
            <a:avLst/>
          </a:prstGeom>
        </p:spPr>
        <p:txBody>
          <a:bodyPr vert="horz" lIns="91440" tIns="45720" rIns="91440" bIns="45720" rtlCol="0" anchor="ctr"/>
          <a:lstStyle>
            <a:lvl1pPr algn="l">
              <a:defRPr sz="4213">
                <a:solidFill>
                  <a:schemeClr val="tx1">
                    <a:tint val="75000"/>
                  </a:schemeClr>
                </a:solidFill>
              </a:defRPr>
            </a:lvl1pPr>
          </a:lstStyle>
          <a:p>
            <a:fld id="{90C060B1-4322-4569-97F1-7F9EC43A8C28}" type="datetimeFigureOut">
              <a:rPr lang="en-GB" smtClean="0"/>
              <a:t>14/04/2023</a:t>
            </a:fld>
            <a:endParaRPr lang="en-GB" dirty="0"/>
          </a:p>
        </p:txBody>
      </p:sp>
      <p:sp>
        <p:nvSpPr>
          <p:cNvPr id="5" name="Footer Placeholder 4"/>
          <p:cNvSpPr>
            <a:spLocks noGrp="1"/>
          </p:cNvSpPr>
          <p:nvPr>
            <p:ph type="ftr" sz="quarter" idx="3"/>
          </p:nvPr>
        </p:nvSpPr>
        <p:spPr>
          <a:xfrm>
            <a:off x="14178747" y="28060639"/>
            <a:ext cx="14446270" cy="1611875"/>
          </a:xfrm>
          <a:prstGeom prst="rect">
            <a:avLst/>
          </a:prstGeom>
        </p:spPr>
        <p:txBody>
          <a:bodyPr vert="horz" lIns="91440" tIns="45720" rIns="91440" bIns="45720" rtlCol="0" anchor="ctr"/>
          <a:lstStyle>
            <a:lvl1pPr algn="ctr">
              <a:defRPr sz="4213">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30230157" y="28060639"/>
            <a:ext cx="9630847" cy="1611875"/>
          </a:xfrm>
          <a:prstGeom prst="rect">
            <a:avLst/>
          </a:prstGeom>
        </p:spPr>
        <p:txBody>
          <a:bodyPr vert="horz" lIns="91440" tIns="45720" rIns="91440" bIns="45720" rtlCol="0" anchor="ctr"/>
          <a:lstStyle>
            <a:lvl1pPr algn="r">
              <a:defRPr sz="4213">
                <a:solidFill>
                  <a:schemeClr val="tx1">
                    <a:tint val="75000"/>
                  </a:schemeClr>
                </a:solidFill>
              </a:defRPr>
            </a:lvl1pPr>
          </a:lstStyle>
          <a:p>
            <a:fld id="{98E4D025-039E-41E3-93AF-11DE1EE7A78B}" type="slidenum">
              <a:rPr lang="en-GB" smtClean="0"/>
              <a:t>‹#›</a:t>
            </a:fld>
            <a:endParaRPr lang="en-GB" dirty="0"/>
          </a:p>
        </p:txBody>
      </p:sp>
      <p:sp>
        <p:nvSpPr>
          <p:cNvPr id="7" name="Rectangle 6"/>
          <p:cNvSpPr/>
          <p:nvPr userDrawn="1"/>
        </p:nvSpPr>
        <p:spPr>
          <a:xfrm>
            <a:off x="0" y="27091361"/>
            <a:ext cx="42803763" cy="3183851"/>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Footer Placeholder 6"/>
          <p:cNvSpPr txBox="1">
            <a:spLocks/>
          </p:cNvSpPr>
          <p:nvPr userDrawn="1"/>
        </p:nvSpPr>
        <p:spPr>
          <a:xfrm>
            <a:off x="30828447" y="28060644"/>
            <a:ext cx="10519578" cy="1611875"/>
          </a:xfrm>
          <a:prstGeom prst="rect">
            <a:avLst/>
          </a:prstGeom>
        </p:spPr>
        <p:txBody>
          <a:bodyPr vert="horz" lIns="91440" tIns="45720" rIns="91440" bIns="45720" rtlCol="0" anchor="ctr"/>
          <a:lstStyle>
            <a:defPPr>
              <a:defRPr lang="en-US"/>
            </a:defPPr>
            <a:lvl1pPr marL="0" algn="ctr" defTabSz="457200" rtl="0" eaLnBrk="1" latinLnBrk="0" hangingPunct="1">
              <a:defRPr sz="5298"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r"/>
            <a:endParaRPr lang="en-GB" sz="4400" b="1" dirty="0">
              <a:solidFill>
                <a:schemeClr val="bg1"/>
              </a:solidFill>
              <a:latin typeface="Arial" panose="020B0604020202020204" pitchFamily="34" charset="0"/>
              <a:cs typeface="Arial" panose="020B0604020202020204" pitchFamily="34" charset="0"/>
            </a:endParaRPr>
          </a:p>
        </p:txBody>
      </p:sp>
      <p:sp>
        <p:nvSpPr>
          <p:cNvPr id="9" name="TextBox 8"/>
          <p:cNvSpPr txBox="1"/>
          <p:nvPr userDrawn="1"/>
        </p:nvSpPr>
        <p:spPr>
          <a:xfrm>
            <a:off x="7000281" y="422926"/>
            <a:ext cx="29451272" cy="1107996"/>
          </a:xfrm>
          <a:prstGeom prst="rect">
            <a:avLst/>
          </a:prstGeom>
          <a:noFill/>
        </p:spPr>
        <p:txBody>
          <a:bodyPr wrap="square" lIns="0" tIns="0" rIns="0" bIns="0" rtlCol="0">
            <a:spAutoFit/>
          </a:bodyPr>
          <a:lstStyle/>
          <a:p>
            <a:r>
              <a:rPr lang="en-GB" sz="7200" b="1" u="none" baseline="0" dirty="0" smtClean="0">
                <a:solidFill>
                  <a:schemeClr val="tx2"/>
                </a:solidFill>
                <a:latin typeface="Arial" panose="020B0604020202020204" pitchFamily="34" charset="0"/>
                <a:cs typeface="Arial" panose="020B0604020202020204" pitchFamily="34" charset="0"/>
              </a:rPr>
              <a:t>Cylindrical Fragmentation Comparison of Modelled and Trial Data</a:t>
            </a:r>
            <a:endParaRPr lang="en-GB" sz="7200" b="1" u="none" baseline="0" dirty="0">
              <a:solidFill>
                <a:schemeClr val="tx2"/>
              </a:solidFill>
              <a:latin typeface="Arial" panose="020B0604020202020204" pitchFamily="34" charset="0"/>
              <a:cs typeface="Arial" panose="020B0604020202020204" pitchFamily="34" charset="0"/>
            </a:endParaRPr>
          </a:p>
        </p:txBody>
      </p:sp>
      <p:sp>
        <p:nvSpPr>
          <p:cNvPr id="10" name="Rectangle 9"/>
          <p:cNvSpPr/>
          <p:nvPr userDrawn="1"/>
        </p:nvSpPr>
        <p:spPr>
          <a:xfrm>
            <a:off x="9304537" y="28433018"/>
            <a:ext cx="24194688" cy="769441"/>
          </a:xfrm>
          <a:prstGeom prst="rect">
            <a:avLst/>
          </a:prstGeom>
        </p:spPr>
        <p:txBody>
          <a:bodyPr wrap="square">
            <a:spAutoFit/>
          </a:bodyPr>
          <a:lstStyle/>
          <a:p>
            <a:pPr algn="ctr"/>
            <a:r>
              <a:rPr lang="en-GB" sz="4400" b="1" dirty="0" smtClean="0">
                <a:solidFill>
                  <a:schemeClr val="bg1"/>
                </a:solidFill>
                <a:latin typeface="Arial" panose="020B0604020202020204" pitchFamily="34" charset="0"/>
                <a:cs typeface="Arial" panose="020B0604020202020204" pitchFamily="34" charset="0"/>
              </a:rPr>
              <a:t>UK OFFICIAL</a:t>
            </a:r>
            <a:endParaRPr lang="en-GB" sz="2800" b="1" dirty="0">
              <a:solidFill>
                <a:schemeClr val="bg1"/>
              </a:solidFill>
              <a:latin typeface="Arial" panose="020B0604020202020204" pitchFamily="34" charset="0"/>
              <a:cs typeface="Arial" panose="020B0604020202020204" pitchFamily="34" charset="0"/>
            </a:endParaRPr>
          </a:p>
        </p:txBody>
      </p:sp>
      <p:pic>
        <p:nvPicPr>
          <p:cNvPr id="11" name="Picture 10"/>
          <p:cNvPicPr>
            <a:picLocks noChangeAspect="1"/>
          </p:cNvPicPr>
          <p:nvPr userDrawn="1"/>
        </p:nvPicPr>
        <p:blipFill>
          <a:blip r:embed="rId14"/>
          <a:stretch>
            <a:fillRect/>
          </a:stretch>
        </p:blipFill>
        <p:spPr>
          <a:xfrm>
            <a:off x="1455738" y="28035133"/>
            <a:ext cx="7848799" cy="1387574"/>
          </a:xfrm>
          <a:prstGeom prst="rect">
            <a:avLst/>
          </a:prstGeom>
        </p:spPr>
      </p:pic>
      <p:sp>
        <p:nvSpPr>
          <p:cNvPr id="12" name="TextBox 11"/>
          <p:cNvSpPr txBox="1"/>
          <p:nvPr userDrawn="1"/>
        </p:nvSpPr>
        <p:spPr>
          <a:xfrm>
            <a:off x="16721361" y="1679278"/>
            <a:ext cx="7051825" cy="1374735"/>
          </a:xfrm>
          <a:prstGeom prst="rect">
            <a:avLst/>
          </a:prstGeom>
          <a:noFill/>
        </p:spPr>
        <p:txBody>
          <a:bodyPr wrap="square" rtlCol="0">
            <a:spAutoFit/>
          </a:bodyPr>
          <a:lstStyle/>
          <a:p>
            <a:pPr>
              <a:lnSpc>
                <a:spcPts val="4000"/>
              </a:lnSpc>
            </a:pPr>
            <a:r>
              <a:rPr lang="en-GB" sz="5000" baseline="0" dirty="0" smtClean="0">
                <a:solidFill>
                  <a:schemeClr val="accent1"/>
                </a:solidFill>
                <a:latin typeface="Arial" panose="020B0604020202020204" pitchFamily="34" charset="0"/>
                <a:cs typeface="Arial" panose="020B0604020202020204" pitchFamily="34" charset="0"/>
              </a:rPr>
              <a:t>Luke Penny (</a:t>
            </a:r>
            <a:r>
              <a:rPr lang="en-GB" sz="5000" baseline="0" dirty="0" smtClean="0">
                <a:solidFill>
                  <a:schemeClr val="accent1"/>
                </a:solidFill>
                <a:latin typeface="Arial" panose="020B0604020202020204" pitchFamily="34" charset="0"/>
                <a:cs typeface="Arial" panose="020B0604020202020204" pitchFamily="34" charset="0"/>
              </a:rPr>
              <a:t>1810356)</a:t>
            </a:r>
            <a:endParaRPr lang="en-GB" sz="5000" b="1" baseline="0" dirty="0" smtClean="0">
              <a:solidFill>
                <a:schemeClr val="accent1"/>
              </a:solidFill>
              <a:latin typeface="Arial" panose="020B0604020202020204" pitchFamily="34" charset="0"/>
              <a:cs typeface="Arial" panose="020B0604020202020204" pitchFamily="34" charset="0"/>
            </a:endParaRPr>
          </a:p>
          <a:p>
            <a:pPr marL="0" indent="0">
              <a:buClr>
                <a:schemeClr val="accent1"/>
              </a:buClr>
              <a:buSzPct val="110000"/>
              <a:buFont typeface="Wingdings" panose="05000000000000000000" pitchFamily="2" charset="2"/>
              <a:buNone/>
            </a:pPr>
            <a:endParaRPr lang="en-GB" sz="5000" dirty="0" smtClean="0"/>
          </a:p>
        </p:txBody>
      </p:sp>
      <p:pic>
        <p:nvPicPr>
          <p:cNvPr id="13" name="Picture 12"/>
          <p:cNvPicPr>
            <a:picLocks noChangeAspect="1"/>
          </p:cNvPicPr>
          <p:nvPr userDrawn="1"/>
        </p:nvPicPr>
        <p:blipFill>
          <a:blip r:embed="rId15"/>
          <a:stretch>
            <a:fillRect/>
          </a:stretch>
        </p:blipFill>
        <p:spPr>
          <a:xfrm>
            <a:off x="33507209" y="27273202"/>
            <a:ext cx="8276732" cy="2820167"/>
          </a:xfrm>
          <a:prstGeom prst="rect">
            <a:avLst/>
          </a:prstGeom>
        </p:spPr>
      </p:pic>
    </p:spTree>
    <p:extLst>
      <p:ext uri="{BB962C8B-B14F-4D97-AF65-F5344CB8AC3E}">
        <p14:creationId xmlns:p14="http://schemas.microsoft.com/office/powerpoint/2010/main" val="1242483985"/>
      </p:ext>
    </p:extLst>
  </p:cSld>
  <p:clrMap bg1="lt1" tx1="dk1" bg2="lt2" tx2="dk2" accent1="accent1" accent2="accent2" accent3="accent3" accent4="accent4" accent5="accent5" accent6="accent6" hlink="hlink" folHlink="folHlink"/>
  <p:sldLayoutIdLst>
    <p:sldLayoutId id="2147484114" r:id="rId1"/>
    <p:sldLayoutId id="2147484115" r:id="rId2"/>
    <p:sldLayoutId id="2147484116" r:id="rId3"/>
    <p:sldLayoutId id="2147484117" r:id="rId4"/>
    <p:sldLayoutId id="2147484118" r:id="rId5"/>
    <p:sldLayoutId id="2147484119" r:id="rId6"/>
    <p:sldLayoutId id="2147484120" r:id="rId7"/>
    <p:sldLayoutId id="2147484121" r:id="rId8"/>
    <p:sldLayoutId id="2147484122" r:id="rId9"/>
    <p:sldLayoutId id="2147484123" r:id="rId10"/>
    <p:sldLayoutId id="2147484124" r:id="rId11"/>
    <p:sldLayoutId id="2147484125" r:id="rId12"/>
  </p:sldLayoutIdLst>
  <p:hf hdr="0" dt="0"/>
  <p:txStyles>
    <p:titleStyle>
      <a:lvl1pPr algn="l" defTabSz="3210276" rtl="0" eaLnBrk="1" latinLnBrk="0" hangingPunct="1">
        <a:lnSpc>
          <a:spcPct val="90000"/>
        </a:lnSpc>
        <a:spcBef>
          <a:spcPct val="0"/>
        </a:spcBef>
        <a:buNone/>
        <a:defRPr sz="15448" kern="1200">
          <a:solidFill>
            <a:schemeClr val="tx1"/>
          </a:solidFill>
          <a:latin typeface="+mj-lt"/>
          <a:ea typeface="+mj-ea"/>
          <a:cs typeface="+mj-cs"/>
        </a:defRPr>
      </a:lvl1pPr>
    </p:titleStyle>
    <p:bodyStyle>
      <a:lvl1pPr marL="802569" indent="-802569" algn="l" defTabSz="3210276" rtl="0" eaLnBrk="1" latinLnBrk="0" hangingPunct="1">
        <a:lnSpc>
          <a:spcPct val="90000"/>
        </a:lnSpc>
        <a:spcBef>
          <a:spcPts val="3511"/>
        </a:spcBef>
        <a:buFont typeface="Arial" panose="020B0604020202020204" pitchFamily="34" charset="0"/>
        <a:buChar char="•"/>
        <a:defRPr sz="9830" kern="1200">
          <a:solidFill>
            <a:schemeClr val="tx1"/>
          </a:solidFill>
          <a:latin typeface="+mn-lt"/>
          <a:ea typeface="+mn-ea"/>
          <a:cs typeface="+mn-cs"/>
        </a:defRPr>
      </a:lvl1pPr>
      <a:lvl2pPr marL="2407707" indent="-802569" algn="l" defTabSz="3210276" rtl="0" eaLnBrk="1" latinLnBrk="0" hangingPunct="1">
        <a:lnSpc>
          <a:spcPct val="90000"/>
        </a:lnSpc>
        <a:spcBef>
          <a:spcPts val="1755"/>
        </a:spcBef>
        <a:buFont typeface="Arial" panose="020B0604020202020204" pitchFamily="34" charset="0"/>
        <a:buChar char="•"/>
        <a:defRPr sz="8426" kern="1200">
          <a:solidFill>
            <a:schemeClr val="tx1"/>
          </a:solidFill>
          <a:latin typeface="+mn-lt"/>
          <a:ea typeface="+mn-ea"/>
          <a:cs typeface="+mn-cs"/>
        </a:defRPr>
      </a:lvl2pPr>
      <a:lvl3pPr marL="4012844" indent="-802569" algn="l" defTabSz="3210276" rtl="0" eaLnBrk="1" latinLnBrk="0" hangingPunct="1">
        <a:lnSpc>
          <a:spcPct val="90000"/>
        </a:lnSpc>
        <a:spcBef>
          <a:spcPts val="1755"/>
        </a:spcBef>
        <a:buFont typeface="Arial" panose="020B0604020202020204" pitchFamily="34" charset="0"/>
        <a:buChar char="•"/>
        <a:defRPr sz="7022" kern="1200">
          <a:solidFill>
            <a:schemeClr val="tx1"/>
          </a:solidFill>
          <a:latin typeface="+mn-lt"/>
          <a:ea typeface="+mn-ea"/>
          <a:cs typeface="+mn-cs"/>
        </a:defRPr>
      </a:lvl3pPr>
      <a:lvl4pPr marL="5617982" indent="-802569" algn="l" defTabSz="3210276" rtl="0" eaLnBrk="1" latinLnBrk="0" hangingPunct="1">
        <a:lnSpc>
          <a:spcPct val="90000"/>
        </a:lnSpc>
        <a:spcBef>
          <a:spcPts val="1755"/>
        </a:spcBef>
        <a:buFont typeface="Arial" panose="020B0604020202020204" pitchFamily="34" charset="0"/>
        <a:buChar char="•"/>
        <a:defRPr sz="6319" kern="1200">
          <a:solidFill>
            <a:schemeClr val="tx1"/>
          </a:solidFill>
          <a:latin typeface="+mn-lt"/>
          <a:ea typeface="+mn-ea"/>
          <a:cs typeface="+mn-cs"/>
        </a:defRPr>
      </a:lvl4pPr>
      <a:lvl5pPr marL="7223120" indent="-802569" algn="l" defTabSz="3210276" rtl="0" eaLnBrk="1" latinLnBrk="0" hangingPunct="1">
        <a:lnSpc>
          <a:spcPct val="90000"/>
        </a:lnSpc>
        <a:spcBef>
          <a:spcPts val="1755"/>
        </a:spcBef>
        <a:buFont typeface="Arial" panose="020B0604020202020204" pitchFamily="34" charset="0"/>
        <a:buChar char="•"/>
        <a:defRPr sz="6319" kern="1200">
          <a:solidFill>
            <a:schemeClr val="tx1"/>
          </a:solidFill>
          <a:latin typeface="+mn-lt"/>
          <a:ea typeface="+mn-ea"/>
          <a:cs typeface="+mn-cs"/>
        </a:defRPr>
      </a:lvl5pPr>
      <a:lvl6pPr marL="8828258" indent="-802569" algn="l" defTabSz="3210276" rtl="0" eaLnBrk="1" latinLnBrk="0" hangingPunct="1">
        <a:lnSpc>
          <a:spcPct val="90000"/>
        </a:lnSpc>
        <a:spcBef>
          <a:spcPts val="1755"/>
        </a:spcBef>
        <a:buFont typeface="Arial" panose="020B0604020202020204" pitchFamily="34" charset="0"/>
        <a:buChar char="•"/>
        <a:defRPr sz="6319" kern="1200">
          <a:solidFill>
            <a:schemeClr val="tx1"/>
          </a:solidFill>
          <a:latin typeface="+mn-lt"/>
          <a:ea typeface="+mn-ea"/>
          <a:cs typeface="+mn-cs"/>
        </a:defRPr>
      </a:lvl6pPr>
      <a:lvl7pPr marL="10433395" indent="-802569" algn="l" defTabSz="3210276" rtl="0" eaLnBrk="1" latinLnBrk="0" hangingPunct="1">
        <a:lnSpc>
          <a:spcPct val="90000"/>
        </a:lnSpc>
        <a:spcBef>
          <a:spcPts val="1755"/>
        </a:spcBef>
        <a:buFont typeface="Arial" panose="020B0604020202020204" pitchFamily="34" charset="0"/>
        <a:buChar char="•"/>
        <a:defRPr sz="6319" kern="1200">
          <a:solidFill>
            <a:schemeClr val="tx1"/>
          </a:solidFill>
          <a:latin typeface="+mn-lt"/>
          <a:ea typeface="+mn-ea"/>
          <a:cs typeface="+mn-cs"/>
        </a:defRPr>
      </a:lvl7pPr>
      <a:lvl8pPr marL="12038533" indent="-802569" algn="l" defTabSz="3210276" rtl="0" eaLnBrk="1" latinLnBrk="0" hangingPunct="1">
        <a:lnSpc>
          <a:spcPct val="90000"/>
        </a:lnSpc>
        <a:spcBef>
          <a:spcPts val="1755"/>
        </a:spcBef>
        <a:buFont typeface="Arial" panose="020B0604020202020204" pitchFamily="34" charset="0"/>
        <a:buChar char="•"/>
        <a:defRPr sz="6319" kern="1200">
          <a:solidFill>
            <a:schemeClr val="tx1"/>
          </a:solidFill>
          <a:latin typeface="+mn-lt"/>
          <a:ea typeface="+mn-ea"/>
          <a:cs typeface="+mn-cs"/>
        </a:defRPr>
      </a:lvl8pPr>
      <a:lvl9pPr marL="13643671" indent="-802569" algn="l" defTabSz="3210276" rtl="0" eaLnBrk="1" latinLnBrk="0" hangingPunct="1">
        <a:lnSpc>
          <a:spcPct val="90000"/>
        </a:lnSpc>
        <a:spcBef>
          <a:spcPts val="1755"/>
        </a:spcBef>
        <a:buFont typeface="Arial" panose="020B0604020202020204" pitchFamily="34" charset="0"/>
        <a:buChar char="•"/>
        <a:defRPr sz="6319" kern="1200">
          <a:solidFill>
            <a:schemeClr val="tx1"/>
          </a:solidFill>
          <a:latin typeface="+mn-lt"/>
          <a:ea typeface="+mn-ea"/>
          <a:cs typeface="+mn-cs"/>
        </a:defRPr>
      </a:lvl9pPr>
    </p:bodyStyle>
    <p:otherStyle>
      <a:defPPr>
        <a:defRPr lang="en-US"/>
      </a:defPPr>
      <a:lvl1pPr marL="0" algn="l" defTabSz="3210276" rtl="0" eaLnBrk="1" latinLnBrk="0" hangingPunct="1">
        <a:defRPr sz="6319" kern="1200">
          <a:solidFill>
            <a:schemeClr val="tx1"/>
          </a:solidFill>
          <a:latin typeface="+mn-lt"/>
          <a:ea typeface="+mn-ea"/>
          <a:cs typeface="+mn-cs"/>
        </a:defRPr>
      </a:lvl1pPr>
      <a:lvl2pPr marL="1605138" algn="l" defTabSz="3210276" rtl="0" eaLnBrk="1" latinLnBrk="0" hangingPunct="1">
        <a:defRPr sz="6319" kern="1200">
          <a:solidFill>
            <a:schemeClr val="tx1"/>
          </a:solidFill>
          <a:latin typeface="+mn-lt"/>
          <a:ea typeface="+mn-ea"/>
          <a:cs typeface="+mn-cs"/>
        </a:defRPr>
      </a:lvl2pPr>
      <a:lvl3pPr marL="3210276" algn="l" defTabSz="3210276" rtl="0" eaLnBrk="1" latinLnBrk="0" hangingPunct="1">
        <a:defRPr sz="6319" kern="1200">
          <a:solidFill>
            <a:schemeClr val="tx1"/>
          </a:solidFill>
          <a:latin typeface="+mn-lt"/>
          <a:ea typeface="+mn-ea"/>
          <a:cs typeface="+mn-cs"/>
        </a:defRPr>
      </a:lvl3pPr>
      <a:lvl4pPr marL="4815413" algn="l" defTabSz="3210276" rtl="0" eaLnBrk="1" latinLnBrk="0" hangingPunct="1">
        <a:defRPr sz="6319" kern="1200">
          <a:solidFill>
            <a:schemeClr val="tx1"/>
          </a:solidFill>
          <a:latin typeface="+mn-lt"/>
          <a:ea typeface="+mn-ea"/>
          <a:cs typeface="+mn-cs"/>
        </a:defRPr>
      </a:lvl4pPr>
      <a:lvl5pPr marL="6420551" algn="l" defTabSz="3210276" rtl="0" eaLnBrk="1" latinLnBrk="0" hangingPunct="1">
        <a:defRPr sz="6319" kern="1200">
          <a:solidFill>
            <a:schemeClr val="tx1"/>
          </a:solidFill>
          <a:latin typeface="+mn-lt"/>
          <a:ea typeface="+mn-ea"/>
          <a:cs typeface="+mn-cs"/>
        </a:defRPr>
      </a:lvl5pPr>
      <a:lvl6pPr marL="8025689" algn="l" defTabSz="3210276" rtl="0" eaLnBrk="1" latinLnBrk="0" hangingPunct="1">
        <a:defRPr sz="6319" kern="1200">
          <a:solidFill>
            <a:schemeClr val="tx1"/>
          </a:solidFill>
          <a:latin typeface="+mn-lt"/>
          <a:ea typeface="+mn-ea"/>
          <a:cs typeface="+mn-cs"/>
        </a:defRPr>
      </a:lvl6pPr>
      <a:lvl7pPr marL="9630827" algn="l" defTabSz="3210276" rtl="0" eaLnBrk="1" latinLnBrk="0" hangingPunct="1">
        <a:defRPr sz="6319" kern="1200">
          <a:solidFill>
            <a:schemeClr val="tx1"/>
          </a:solidFill>
          <a:latin typeface="+mn-lt"/>
          <a:ea typeface="+mn-ea"/>
          <a:cs typeface="+mn-cs"/>
        </a:defRPr>
      </a:lvl7pPr>
      <a:lvl8pPr marL="11235964" algn="l" defTabSz="3210276" rtl="0" eaLnBrk="1" latinLnBrk="0" hangingPunct="1">
        <a:defRPr sz="6319" kern="1200">
          <a:solidFill>
            <a:schemeClr val="tx1"/>
          </a:solidFill>
          <a:latin typeface="+mn-lt"/>
          <a:ea typeface="+mn-ea"/>
          <a:cs typeface="+mn-cs"/>
        </a:defRPr>
      </a:lvl8pPr>
      <a:lvl9pPr marL="12841102" algn="l" defTabSz="3210276" rtl="0" eaLnBrk="1" latinLnBrk="0" hangingPunct="1">
        <a:defRPr sz="631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jpeg"/><Relationship Id="rId13" Type="http://schemas.openxmlformats.org/officeDocument/2006/relationships/image" Target="../media/image12.png"/><Relationship Id="rId18" Type="http://schemas.openxmlformats.org/officeDocument/2006/relationships/image" Target="../media/image17.png"/><Relationship Id="rId26" Type="http://schemas.openxmlformats.org/officeDocument/2006/relationships/image" Target="../media/image25.png"/><Relationship Id="rId3" Type="http://schemas.openxmlformats.org/officeDocument/2006/relationships/image" Target="../media/image10.png"/><Relationship Id="rId21" Type="http://schemas.openxmlformats.org/officeDocument/2006/relationships/image" Target="../media/image20.png"/><Relationship Id="rId7" Type="http://schemas.openxmlformats.org/officeDocument/2006/relationships/image" Target="../media/image3.png"/><Relationship Id="rId12" Type="http://schemas.openxmlformats.org/officeDocument/2006/relationships/image" Target="../media/image11.png"/><Relationship Id="rId17" Type="http://schemas.openxmlformats.org/officeDocument/2006/relationships/image" Target="../media/image16.png"/><Relationship Id="rId25" Type="http://schemas.openxmlformats.org/officeDocument/2006/relationships/image" Target="../media/image24.png"/><Relationship Id="rId2" Type="http://schemas.openxmlformats.org/officeDocument/2006/relationships/slideLayout" Target="../slideLayouts/slideLayout30.xml"/><Relationship Id="rId16" Type="http://schemas.openxmlformats.org/officeDocument/2006/relationships/image" Target="../media/image15.png"/><Relationship Id="rId20" Type="http://schemas.openxmlformats.org/officeDocument/2006/relationships/image" Target="../media/image19.png"/><Relationship Id="rId1" Type="http://schemas.openxmlformats.org/officeDocument/2006/relationships/vmlDrawing" Target="../drawings/vmlDrawing1.vml"/><Relationship Id="rId6" Type="http://schemas.openxmlformats.org/officeDocument/2006/relationships/oleObject" Target="../embeddings/oleObject1.bin"/><Relationship Id="rId11" Type="http://schemas.openxmlformats.org/officeDocument/2006/relationships/image" Target="../media/image9.png"/><Relationship Id="rId24" Type="http://schemas.openxmlformats.org/officeDocument/2006/relationships/image" Target="../media/image23.png"/><Relationship Id="rId5" Type="http://schemas.openxmlformats.org/officeDocument/2006/relationships/image" Target="../media/image5.png"/><Relationship Id="rId15" Type="http://schemas.openxmlformats.org/officeDocument/2006/relationships/image" Target="../media/image14.jpeg"/><Relationship Id="rId23" Type="http://schemas.openxmlformats.org/officeDocument/2006/relationships/image" Target="../media/image22.png"/><Relationship Id="rId10" Type="http://schemas.openxmlformats.org/officeDocument/2006/relationships/image" Target="../media/image8.png"/><Relationship Id="rId19" Type="http://schemas.openxmlformats.org/officeDocument/2006/relationships/image" Target="../media/image18.png"/><Relationship Id="rId4" Type="http://schemas.openxmlformats.org/officeDocument/2006/relationships/image" Target="../media/image4.jpg"/><Relationship Id="rId9" Type="http://schemas.openxmlformats.org/officeDocument/2006/relationships/image" Target="../media/image7.png"/><Relationship Id="rId14" Type="http://schemas.openxmlformats.org/officeDocument/2006/relationships/image" Target="../media/image13.png"/><Relationship Id="rId22" Type="http://schemas.openxmlformats.org/officeDocument/2006/relationships/image" Target="../media/image21.png"/><Relationship Id="rId27" Type="http://schemas.openxmlformats.org/officeDocument/2006/relationships/image" Target="../media/image26.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095625" y="2379434"/>
            <a:ext cx="9784087" cy="7800561"/>
          </a:xfrm>
          <a:prstGeom prst="rect">
            <a:avLst/>
          </a:prstGeom>
          <a:solidFill>
            <a:schemeClr val="bg1"/>
          </a:solidFill>
          <a:effectLst>
            <a:softEdge rad="127000"/>
          </a:effectLst>
        </p:spPr>
        <p:txBody>
          <a:bodyPr wrap="square" lIns="288000" tIns="144000" rIns="360000" bIns="144000" numCol="1" spcCol="180000" rtlCol="0">
            <a:spAutoFit/>
          </a:bodyPr>
          <a:lstStyle/>
          <a:p>
            <a:pPr>
              <a:spcBef>
                <a:spcPts val="0"/>
              </a:spcBef>
              <a:spcAft>
                <a:spcPts val="0"/>
              </a:spcAft>
            </a:pPr>
            <a:r>
              <a:rPr lang="en-GB" sz="2800" b="1" dirty="0" smtClean="0">
                <a:solidFill>
                  <a:schemeClr val="accent1"/>
                </a:solidFill>
                <a:latin typeface="Arial" panose="020B0604020202020204" pitchFamily="34" charset="0"/>
                <a:cs typeface="Arial" panose="020B0604020202020204" pitchFamily="34" charset="0"/>
              </a:rPr>
              <a:t>Abstract</a:t>
            </a:r>
          </a:p>
          <a:p>
            <a:pPr>
              <a:spcBef>
                <a:spcPts val="0"/>
              </a:spcBef>
              <a:spcAft>
                <a:spcPts val="0"/>
              </a:spcAft>
            </a:pPr>
            <a:endParaRPr lang="en-GB" sz="2000" dirty="0">
              <a:latin typeface="Arial" panose="020B0604020202020204" pitchFamily="34" charset="0"/>
              <a:cs typeface="Arial" panose="020B0604020202020204" pitchFamily="34" charset="0"/>
            </a:endParaRPr>
          </a:p>
          <a:p>
            <a:pPr>
              <a:spcBef>
                <a:spcPts val="0"/>
              </a:spcBef>
              <a:spcAft>
                <a:spcPts val="0"/>
              </a:spcAft>
            </a:pPr>
            <a:r>
              <a:rPr lang="en-GB" sz="2000" dirty="0" smtClean="0">
                <a:latin typeface="Arial" panose="020B0604020202020204" pitchFamily="34" charset="0"/>
                <a:cs typeface="Arial" panose="020B0604020202020204" pitchFamily="34" charset="0"/>
              </a:rPr>
              <a:t>The aim of the project was to conduct an assessment into fragmentation theory and understand fragment distribution and velocity. Modelling data will be compared with data from a designed experiment using cylindrical charges. </a:t>
            </a:r>
          </a:p>
          <a:p>
            <a:pPr>
              <a:spcBef>
                <a:spcPts val="0"/>
              </a:spcBef>
              <a:spcAft>
                <a:spcPts val="0"/>
              </a:spcAft>
            </a:pPr>
            <a:endParaRPr lang="en-GB" sz="2000" dirty="0">
              <a:latin typeface="Arial" panose="020B0604020202020204" pitchFamily="34" charset="0"/>
              <a:cs typeface="Arial" panose="020B0604020202020204" pitchFamily="34" charset="0"/>
            </a:endParaRPr>
          </a:p>
          <a:p>
            <a:pPr>
              <a:spcBef>
                <a:spcPts val="0"/>
              </a:spcBef>
              <a:spcAft>
                <a:spcPts val="0"/>
              </a:spcAft>
            </a:pPr>
            <a:r>
              <a:rPr lang="en-GB" sz="2000" dirty="0" smtClean="0">
                <a:latin typeface="Arial" panose="020B0604020202020204" pitchFamily="34" charset="0"/>
                <a:cs typeface="Arial" panose="020B0604020202020204" pitchFamily="34" charset="0"/>
              </a:rPr>
              <a:t>An experimental trial was designed to incorporate many different instrumentation capture methods to gather as much data on fragment velocity from the designed charges to compare with the modelled data. The trial required a safe system of work to be generated which contained the main hazards and control measures put in place.</a:t>
            </a:r>
          </a:p>
          <a:p>
            <a:pPr>
              <a:spcBef>
                <a:spcPts val="0"/>
              </a:spcBef>
              <a:spcAft>
                <a:spcPts val="0"/>
              </a:spcAft>
            </a:pPr>
            <a:endParaRPr lang="en-GB" sz="2000" dirty="0">
              <a:latin typeface="Arial" panose="020B0604020202020204" pitchFamily="34" charset="0"/>
              <a:cs typeface="Arial" panose="020B0604020202020204" pitchFamily="34" charset="0"/>
            </a:endParaRPr>
          </a:p>
          <a:p>
            <a:pPr>
              <a:spcBef>
                <a:spcPts val="0"/>
              </a:spcBef>
              <a:spcAft>
                <a:spcPts val="0"/>
              </a:spcAft>
            </a:pPr>
            <a:r>
              <a:rPr lang="en-GB" sz="2000" dirty="0" smtClean="0">
                <a:latin typeface="Arial" panose="020B0604020202020204" pitchFamily="34" charset="0"/>
                <a:cs typeface="Arial" panose="020B0604020202020204" pitchFamily="34" charset="0"/>
              </a:rPr>
              <a:t>The results indicate that the modelling simulations can predict the velocities of fragments for all different configurations tested within this project and the data corresponds with the data gathered from the experimental research. The modelling has its limitations when predicting fragment size as shown from the recovered fragments from the strawboard capture method. Due to the initiation method of the charges, most of the fragments were thrown to the lower section of the strawboard which is represented in the modelling and experimental results. </a:t>
            </a:r>
          </a:p>
          <a:p>
            <a:pPr>
              <a:spcBef>
                <a:spcPts val="0"/>
              </a:spcBef>
              <a:spcAft>
                <a:spcPts val="0"/>
              </a:spcAft>
            </a:pPr>
            <a:endParaRPr lang="en-GB" sz="2000" dirty="0">
              <a:latin typeface="Arial" panose="020B0604020202020204" pitchFamily="34" charset="0"/>
              <a:cs typeface="Arial" panose="020B0604020202020204" pitchFamily="34" charset="0"/>
            </a:endParaRPr>
          </a:p>
          <a:p>
            <a:pPr>
              <a:spcBef>
                <a:spcPts val="0"/>
              </a:spcBef>
              <a:spcAft>
                <a:spcPts val="0"/>
              </a:spcAft>
            </a:pPr>
            <a:r>
              <a:rPr lang="en-GB" sz="2000" dirty="0" smtClean="0">
                <a:latin typeface="Arial" panose="020B0604020202020204" pitchFamily="34" charset="0"/>
                <a:cs typeface="Arial" panose="020B0604020202020204" pitchFamily="34" charset="0"/>
              </a:rPr>
              <a:t>The experiment had its limitations in capturing a large quantity of fragments for analysis due to the design of the trial. An assumption can be made that the modelling data is good at predicting the distribution of the case material and can differentiate between different material properties and case thicknesses. </a:t>
            </a:r>
            <a:endParaRPr lang="en-GB" sz="2000" dirty="0">
              <a:latin typeface="Arial" panose="020B0604020202020204" pitchFamily="34" charset="0"/>
              <a:cs typeface="Arial" panose="020B0604020202020204" pitchFamily="34" charset="0"/>
            </a:endParaRPr>
          </a:p>
        </p:txBody>
      </p:sp>
      <p:sp>
        <p:nvSpPr>
          <p:cNvPr id="3" name="TextBox 2"/>
          <p:cNvSpPr txBox="1"/>
          <p:nvPr/>
        </p:nvSpPr>
        <p:spPr>
          <a:xfrm>
            <a:off x="1067881" y="10940829"/>
            <a:ext cx="9762974" cy="5092127"/>
          </a:xfrm>
          <a:prstGeom prst="rect">
            <a:avLst/>
          </a:prstGeom>
          <a:solidFill>
            <a:schemeClr val="bg1"/>
          </a:solidFill>
          <a:effectLst>
            <a:softEdge rad="127000"/>
          </a:effectLst>
        </p:spPr>
        <p:txBody>
          <a:bodyPr wrap="square" lIns="288000" tIns="144000" rIns="360000" bIns="144000" numCol="1" spcCol="180000" rtlCol="0">
            <a:spAutoFit/>
          </a:bodyPr>
          <a:lstStyle/>
          <a:p>
            <a:pPr>
              <a:spcBef>
                <a:spcPts val="0"/>
              </a:spcBef>
              <a:spcAft>
                <a:spcPts val="0"/>
              </a:spcAft>
            </a:pPr>
            <a:r>
              <a:rPr lang="en-GB" sz="2800" b="1" dirty="0" smtClean="0">
                <a:solidFill>
                  <a:schemeClr val="accent1"/>
                </a:solidFill>
                <a:latin typeface="Arial" panose="020B0604020202020204" pitchFamily="34" charset="0"/>
                <a:cs typeface="Arial" panose="020B0604020202020204" pitchFamily="34" charset="0"/>
              </a:rPr>
              <a:t>Objectives</a:t>
            </a:r>
            <a:endParaRPr lang="en-GB" sz="2800" b="1" dirty="0" smtClean="0">
              <a:latin typeface="Arial" panose="020B0604020202020204" pitchFamily="34" charset="0"/>
              <a:cs typeface="Arial" panose="020B0604020202020204" pitchFamily="34" charset="0"/>
            </a:endParaRPr>
          </a:p>
          <a:p>
            <a:pPr algn="just">
              <a:spcBef>
                <a:spcPts val="0"/>
              </a:spcBef>
              <a:spcAft>
                <a:spcPts val="0"/>
              </a:spcAft>
            </a:pPr>
            <a:endParaRPr lang="en-GB" sz="2400" dirty="0">
              <a:latin typeface="Arial" panose="020B0604020202020204" pitchFamily="34" charset="0"/>
              <a:cs typeface="Arial" panose="020B0604020202020204" pitchFamily="34" charset="0"/>
            </a:endParaRPr>
          </a:p>
          <a:p>
            <a:pPr algn="just">
              <a:spcBef>
                <a:spcPts val="0"/>
              </a:spcBef>
              <a:spcAft>
                <a:spcPts val="0"/>
              </a:spcAft>
            </a:pPr>
            <a:r>
              <a:rPr lang="en-GB" sz="2400" dirty="0">
                <a:latin typeface="Arial" panose="020B0604020202020204" pitchFamily="34" charset="0"/>
                <a:cs typeface="Arial" panose="020B0604020202020204" pitchFamily="34" charset="0"/>
              </a:rPr>
              <a:t>The objectives of this project are to</a:t>
            </a:r>
            <a:r>
              <a:rPr lang="en-GB" sz="2400" dirty="0" smtClean="0">
                <a:latin typeface="Arial" panose="020B0604020202020204" pitchFamily="34" charset="0"/>
                <a:cs typeface="Arial" panose="020B0604020202020204" pitchFamily="34" charset="0"/>
              </a:rPr>
              <a:t>:</a:t>
            </a:r>
          </a:p>
          <a:p>
            <a:pPr algn="just">
              <a:spcBef>
                <a:spcPts val="0"/>
              </a:spcBef>
              <a:spcAft>
                <a:spcPts val="0"/>
              </a:spcAft>
            </a:pPr>
            <a:endParaRPr lang="en-GB" sz="2400" dirty="0">
              <a:latin typeface="Arial" panose="020B0604020202020204" pitchFamily="34" charset="0"/>
              <a:cs typeface="Arial" panose="020B0604020202020204" pitchFamily="34" charset="0"/>
            </a:endParaRPr>
          </a:p>
          <a:p>
            <a:pPr marL="342900" indent="-342900" algn="just">
              <a:spcBef>
                <a:spcPts val="0"/>
              </a:spcBef>
              <a:spcAft>
                <a:spcPts val="600"/>
              </a:spcAft>
              <a:buFont typeface="Arial" panose="020B0604020202020204" pitchFamily="34" charset="0"/>
              <a:buChar char="•"/>
            </a:pPr>
            <a:r>
              <a:rPr lang="en-GB" sz="2400" dirty="0" smtClean="0">
                <a:latin typeface="Arial" panose="020B0604020202020204" pitchFamily="34" charset="0"/>
                <a:cs typeface="Arial" panose="020B0604020202020204" pitchFamily="34" charset="0"/>
              </a:rPr>
              <a:t>Provide a review of prior research into fragmentation theory;</a:t>
            </a:r>
          </a:p>
          <a:p>
            <a:pPr marL="342900" indent="-342900" algn="just">
              <a:spcBef>
                <a:spcPts val="0"/>
              </a:spcBef>
              <a:spcAft>
                <a:spcPts val="600"/>
              </a:spcAft>
              <a:buFont typeface="Arial" panose="020B0604020202020204" pitchFamily="34" charset="0"/>
              <a:buChar char="•"/>
            </a:pPr>
            <a:r>
              <a:rPr lang="en-GB" sz="2400" dirty="0" smtClean="0">
                <a:latin typeface="Arial" panose="020B0604020202020204" pitchFamily="34" charset="0"/>
                <a:cs typeface="Arial" panose="020B0604020202020204" pitchFamily="34" charset="0"/>
              </a:rPr>
              <a:t>Identify and apply the appropriate equations from Gurney;</a:t>
            </a:r>
          </a:p>
          <a:p>
            <a:pPr marL="342900" indent="-342900" algn="just">
              <a:spcBef>
                <a:spcPts val="0"/>
              </a:spcBef>
              <a:spcAft>
                <a:spcPts val="600"/>
              </a:spcAft>
              <a:buFont typeface="Arial" panose="020B0604020202020204" pitchFamily="34" charset="0"/>
              <a:buChar char="•"/>
            </a:pPr>
            <a:r>
              <a:rPr lang="en-GB" sz="2400" dirty="0" smtClean="0">
                <a:latin typeface="Arial" panose="020B0604020202020204" pitchFamily="34" charset="0"/>
                <a:cs typeface="Arial" panose="020B0604020202020204" pitchFamily="34" charset="0"/>
              </a:rPr>
              <a:t>Run simulations and modelling to understand the velocity and fragment distribution;</a:t>
            </a:r>
          </a:p>
          <a:p>
            <a:pPr marL="342900" indent="-342900" algn="just">
              <a:spcBef>
                <a:spcPts val="0"/>
              </a:spcBef>
              <a:spcAft>
                <a:spcPts val="600"/>
              </a:spcAft>
              <a:buFont typeface="Arial" panose="020B0604020202020204" pitchFamily="34" charset="0"/>
              <a:buChar char="•"/>
            </a:pPr>
            <a:r>
              <a:rPr lang="en-GB" sz="2400" dirty="0" smtClean="0">
                <a:latin typeface="Arial" panose="020B0604020202020204" pitchFamily="34" charset="0"/>
                <a:cs typeface="Arial" panose="020B0604020202020204" pitchFamily="34" charset="0"/>
              </a:rPr>
              <a:t>Develop a bespoke experiment to compare with the modelled data;</a:t>
            </a:r>
          </a:p>
          <a:p>
            <a:pPr marL="342900" indent="-342900" algn="just">
              <a:spcBef>
                <a:spcPts val="0"/>
              </a:spcBef>
              <a:spcAft>
                <a:spcPts val="600"/>
              </a:spcAft>
              <a:buFont typeface="Arial" panose="020B0604020202020204" pitchFamily="34" charset="0"/>
              <a:buChar char="•"/>
            </a:pPr>
            <a:r>
              <a:rPr lang="en-GB" sz="2400" dirty="0" smtClean="0">
                <a:latin typeface="Arial" panose="020B0604020202020204" pitchFamily="34" charset="0"/>
                <a:cs typeface="Arial" panose="020B0604020202020204" pitchFamily="34" charset="0"/>
              </a:rPr>
              <a:t>Evaluate the results from the trial to see the limitations of the modelling.</a:t>
            </a:r>
            <a:endParaRPr lang="en-GB" sz="2400" dirty="0">
              <a:latin typeface="Arial" panose="020B0604020202020204" pitchFamily="34" charset="0"/>
              <a:cs typeface="Arial" panose="020B0604020202020204" pitchFamily="34" charset="0"/>
            </a:endParaRPr>
          </a:p>
        </p:txBody>
      </p:sp>
      <mc:AlternateContent xmlns:mc="http://schemas.openxmlformats.org/markup-compatibility/2006" xmlns:a14="http://schemas.microsoft.com/office/drawing/2010/main">
        <mc:Choice Requires="a14">
          <p:sp>
            <p:nvSpPr>
              <p:cNvPr id="4" name="TextBox 3"/>
              <p:cNvSpPr txBox="1"/>
              <p:nvPr/>
            </p:nvSpPr>
            <p:spPr>
              <a:xfrm>
                <a:off x="1138420" y="16793790"/>
                <a:ext cx="9741292" cy="7881480"/>
              </a:xfrm>
              <a:prstGeom prst="rect">
                <a:avLst/>
              </a:prstGeom>
              <a:solidFill>
                <a:schemeClr val="bg1"/>
              </a:solidFill>
              <a:effectLst>
                <a:softEdge rad="127000"/>
              </a:effectLst>
            </p:spPr>
            <p:txBody>
              <a:bodyPr wrap="square" lIns="288000" tIns="144000" rIns="360000" bIns="144000" numCol="1" spcCol="180000" rtlCol="0">
                <a:spAutoFit/>
              </a:bodyPr>
              <a:lstStyle/>
              <a:p>
                <a:pPr>
                  <a:spcBef>
                    <a:spcPts val="0"/>
                  </a:spcBef>
                  <a:spcAft>
                    <a:spcPts val="0"/>
                  </a:spcAft>
                </a:pPr>
                <a:r>
                  <a:rPr lang="en-GB" sz="2800" b="1" dirty="0" smtClean="0">
                    <a:solidFill>
                      <a:schemeClr val="accent1"/>
                    </a:solidFill>
                    <a:latin typeface="Arial" panose="020B0604020202020204" pitchFamily="34" charset="0"/>
                    <a:cs typeface="Arial" panose="020B0604020202020204" pitchFamily="34" charset="0"/>
                  </a:rPr>
                  <a:t>Background Research – Equations Used</a:t>
                </a:r>
              </a:p>
              <a:p>
                <a:pPr>
                  <a:spcBef>
                    <a:spcPts val="0"/>
                  </a:spcBef>
                  <a:spcAft>
                    <a:spcPts val="0"/>
                  </a:spcAft>
                </a:pPr>
                <a:endParaRPr lang="en-GB" sz="2400" dirty="0">
                  <a:latin typeface="Arial" panose="020B0604020202020204" pitchFamily="34" charset="0"/>
                  <a:cs typeface="Arial" panose="020B0604020202020204" pitchFamily="34" charset="0"/>
                </a:endParaRPr>
              </a:p>
              <a:p>
                <a:pPr algn="just">
                  <a:spcBef>
                    <a:spcPts val="0"/>
                  </a:spcBef>
                  <a:spcAft>
                    <a:spcPts val="0"/>
                  </a:spcAft>
                </a:pPr>
                <a:r>
                  <a:rPr lang="en-GB" sz="2400" b="1" dirty="0" smtClean="0">
                    <a:latin typeface="Arial" panose="020B0604020202020204" pitchFamily="34" charset="0"/>
                    <a:cs typeface="Arial" panose="020B0604020202020204" pitchFamily="34" charset="0"/>
                  </a:rPr>
                  <a:t>Gurney theory approximation for fragment velocity;</a:t>
                </a:r>
              </a:p>
              <a:p>
                <a:pPr algn="just">
                  <a:spcBef>
                    <a:spcPts val="0"/>
                  </a:spcBef>
                  <a:spcAft>
                    <a:spcPts val="0"/>
                  </a:spcAft>
                </a:pPr>
                <a:endParaRPr lang="en-GB" sz="2400" dirty="0">
                  <a:latin typeface="Arial" panose="020B0604020202020204" pitchFamily="34" charset="0"/>
                  <a:cs typeface="Arial" panose="020B0604020202020204" pitchFamily="34" charset="0"/>
                </a:endParaRPr>
              </a:p>
              <a:p>
                <a:pPr algn="just">
                  <a:spcBef>
                    <a:spcPts val="0"/>
                  </a:spcBef>
                  <a:spcAft>
                    <a:spcPts val="0"/>
                  </a:spcAft>
                </a:pPr>
                <a14:m>
                  <m:oMathPara xmlns:m="http://schemas.openxmlformats.org/officeDocument/2006/math">
                    <m:oMathParaPr>
                      <m:jc m:val="centerGroup"/>
                    </m:oMathParaPr>
                    <m:oMath xmlns:m="http://schemas.openxmlformats.org/officeDocument/2006/math">
                      <m:sSub>
                        <m:sSubPr>
                          <m:ctrlPr>
                            <a:rPr lang="en-GB" sz="2400" i="1">
                              <a:latin typeface="Cambria Math" panose="02040503050406030204" pitchFamily="18" charset="0"/>
                            </a:rPr>
                          </m:ctrlPr>
                        </m:sSubPr>
                        <m:e>
                          <m:r>
                            <a:rPr lang="en-GB" sz="2400" i="1">
                              <a:latin typeface="Cambria Math" panose="02040503050406030204" pitchFamily="18" charset="0"/>
                            </a:rPr>
                            <m:t>𝑉</m:t>
                          </m:r>
                        </m:e>
                        <m:sub>
                          <m:r>
                            <a:rPr lang="en-GB" sz="2400">
                              <a:latin typeface="Cambria Math" panose="02040503050406030204" pitchFamily="18" charset="0"/>
                            </a:rPr>
                            <m:t>0</m:t>
                          </m:r>
                        </m:sub>
                      </m:sSub>
                      <m:r>
                        <a:rPr lang="en-GB" sz="2400">
                          <a:latin typeface="Cambria Math" panose="02040503050406030204" pitchFamily="18" charset="0"/>
                        </a:rPr>
                        <m:t>=</m:t>
                      </m:r>
                      <m:rad>
                        <m:radPr>
                          <m:degHide m:val="on"/>
                          <m:ctrlPr>
                            <a:rPr lang="en-GB" sz="2400" i="1">
                              <a:latin typeface="Cambria Math" panose="02040503050406030204" pitchFamily="18" charset="0"/>
                            </a:rPr>
                          </m:ctrlPr>
                        </m:radPr>
                        <m:deg/>
                        <m:e>
                          <m:r>
                            <a:rPr lang="en-GB" sz="2400">
                              <a:latin typeface="Cambria Math" panose="02040503050406030204" pitchFamily="18" charset="0"/>
                            </a:rPr>
                            <m:t>2</m:t>
                          </m:r>
                          <m:r>
                            <a:rPr lang="en-GB" sz="2400" i="1">
                              <a:latin typeface="Cambria Math" panose="02040503050406030204" pitchFamily="18" charset="0"/>
                            </a:rPr>
                            <m:t>𝐸</m:t>
                          </m:r>
                        </m:e>
                      </m:rad>
                      <m:sSup>
                        <m:sSupPr>
                          <m:ctrlPr>
                            <a:rPr lang="en-GB" sz="2400" i="1">
                              <a:latin typeface="Cambria Math" panose="02040503050406030204" pitchFamily="18" charset="0"/>
                            </a:rPr>
                          </m:ctrlPr>
                        </m:sSupPr>
                        <m:e>
                          <m:d>
                            <m:dPr>
                              <m:ctrlPr>
                                <a:rPr lang="en-GB" sz="2400" i="1">
                                  <a:latin typeface="Cambria Math" panose="02040503050406030204" pitchFamily="18" charset="0"/>
                                </a:rPr>
                              </m:ctrlPr>
                            </m:dPr>
                            <m:e>
                              <m:f>
                                <m:fPr>
                                  <m:ctrlPr>
                                    <a:rPr lang="en-GB" sz="2400" i="1">
                                      <a:latin typeface="Cambria Math" panose="02040503050406030204" pitchFamily="18" charset="0"/>
                                    </a:rPr>
                                  </m:ctrlPr>
                                </m:fPr>
                                <m:num>
                                  <m:r>
                                    <a:rPr lang="en-GB" sz="2400" i="1">
                                      <a:latin typeface="Cambria Math" panose="02040503050406030204" pitchFamily="18" charset="0"/>
                                    </a:rPr>
                                    <m:t>𝑀</m:t>
                                  </m:r>
                                </m:num>
                                <m:den>
                                  <m:r>
                                    <a:rPr lang="en-GB" sz="2400" i="1">
                                      <a:latin typeface="Cambria Math" panose="02040503050406030204" pitchFamily="18" charset="0"/>
                                    </a:rPr>
                                    <m:t>𝐶</m:t>
                                  </m:r>
                                </m:den>
                              </m:f>
                              <m:r>
                                <a:rPr lang="en-GB" sz="2400">
                                  <a:latin typeface="Cambria Math" panose="02040503050406030204" pitchFamily="18" charset="0"/>
                                </a:rPr>
                                <m:t>+</m:t>
                              </m:r>
                              <m:f>
                                <m:fPr>
                                  <m:ctrlPr>
                                    <a:rPr lang="en-GB" sz="2400" i="1">
                                      <a:latin typeface="Cambria Math" panose="02040503050406030204" pitchFamily="18" charset="0"/>
                                    </a:rPr>
                                  </m:ctrlPr>
                                </m:fPr>
                                <m:num>
                                  <m:r>
                                    <a:rPr lang="en-GB" sz="2400">
                                      <a:latin typeface="Cambria Math" panose="02040503050406030204" pitchFamily="18" charset="0"/>
                                    </a:rPr>
                                    <m:t>1</m:t>
                                  </m:r>
                                </m:num>
                                <m:den>
                                  <m:r>
                                    <a:rPr lang="en-GB" sz="2400">
                                      <a:latin typeface="Cambria Math" panose="02040503050406030204" pitchFamily="18" charset="0"/>
                                    </a:rPr>
                                    <m:t>2</m:t>
                                  </m:r>
                                </m:den>
                              </m:f>
                            </m:e>
                          </m:d>
                        </m:e>
                        <m:sup>
                          <m:r>
                            <a:rPr lang="en-GB" sz="2400" i="1">
                              <a:latin typeface="Cambria Math" panose="02040503050406030204" pitchFamily="18" charset="0"/>
                            </a:rPr>
                            <m:t>−</m:t>
                          </m:r>
                          <m:r>
                            <a:rPr lang="en-GB" sz="2400">
                              <a:latin typeface="Cambria Math" panose="02040503050406030204" pitchFamily="18" charset="0"/>
                            </a:rPr>
                            <m:t>1/2</m:t>
                          </m:r>
                        </m:sup>
                      </m:sSup>
                    </m:oMath>
                  </m:oMathPara>
                </a14:m>
                <a:endParaRPr lang="en-GB" dirty="0"/>
              </a:p>
              <a:p>
                <a:pPr algn="just">
                  <a:spcBef>
                    <a:spcPts val="0"/>
                  </a:spcBef>
                  <a:spcAft>
                    <a:spcPts val="0"/>
                  </a:spcAft>
                </a:pPr>
                <a:r>
                  <a:rPr lang="en-GB" sz="2400" dirty="0" smtClean="0">
                    <a:latin typeface="Arial" panose="020B0604020202020204" pitchFamily="34" charset="0"/>
                    <a:cs typeface="Arial" panose="020B0604020202020204" pitchFamily="34" charset="0"/>
                  </a:rPr>
                  <a:t>Where</a:t>
                </a:r>
                <a:r>
                  <a:rPr lang="en-GB" sz="2800" dirty="0" smtClean="0">
                    <a:latin typeface="Arial" panose="020B0604020202020204" pitchFamily="34" charset="0"/>
                    <a:cs typeface="Arial" panose="020B0604020202020204" pitchFamily="34" charset="0"/>
                  </a:rPr>
                  <a:t>;</a:t>
                </a:r>
              </a:p>
              <a:p>
                <a14:m>
                  <m:oMath xmlns:m="http://schemas.openxmlformats.org/officeDocument/2006/math">
                    <m:r>
                      <a:rPr lang="en-GB" sz="2400">
                        <a:latin typeface="Cambria Math" panose="02040503050406030204" pitchFamily="18" charset="0"/>
                      </a:rPr>
                      <m:t>√2</m:t>
                    </m:r>
                    <m:r>
                      <a:rPr lang="en-GB" sz="2400" i="1">
                        <a:latin typeface="Cambria Math" panose="02040503050406030204" pitchFamily="18" charset="0"/>
                      </a:rPr>
                      <m:t>𝐸</m:t>
                    </m:r>
                  </m:oMath>
                </a14:m>
                <a:r>
                  <a:rPr lang="en-GB" sz="2400" dirty="0"/>
                  <a:t> = the gurney constant (depends on explosive fill)</a:t>
                </a:r>
              </a:p>
              <a:p>
                <a14:m>
                  <m:oMath xmlns:m="http://schemas.openxmlformats.org/officeDocument/2006/math">
                    <m:r>
                      <a:rPr lang="en-GB" sz="2400" i="1">
                        <a:latin typeface="Cambria Math" panose="02040503050406030204" pitchFamily="18" charset="0"/>
                      </a:rPr>
                      <m:t>𝑀</m:t>
                    </m:r>
                    <m:r>
                      <a:rPr lang="en-GB" sz="2400">
                        <a:latin typeface="Cambria Math" panose="02040503050406030204" pitchFamily="18" charset="0"/>
                      </a:rPr>
                      <m:t> </m:t>
                    </m:r>
                  </m:oMath>
                </a14:m>
                <a:r>
                  <a:rPr lang="en-GB" sz="2400" dirty="0"/>
                  <a:t>= the mass of case</a:t>
                </a:r>
              </a:p>
              <a:p>
                <a14:m>
                  <m:oMath xmlns:m="http://schemas.openxmlformats.org/officeDocument/2006/math">
                    <m:r>
                      <a:rPr lang="en-GB" sz="2400" i="1">
                        <a:latin typeface="Cambria Math" panose="02040503050406030204" pitchFamily="18" charset="0"/>
                      </a:rPr>
                      <m:t>𝐶</m:t>
                    </m:r>
                    <m:r>
                      <a:rPr lang="en-GB" sz="2400">
                        <a:latin typeface="Cambria Math" panose="02040503050406030204" pitchFamily="18" charset="0"/>
                      </a:rPr>
                      <m:t> </m:t>
                    </m:r>
                  </m:oMath>
                </a14:m>
                <a:r>
                  <a:rPr lang="en-GB" sz="2400" dirty="0"/>
                  <a:t>= the mass of explosive fill</a:t>
                </a:r>
              </a:p>
              <a:p>
                <a:pPr algn="just">
                  <a:spcBef>
                    <a:spcPts val="0"/>
                  </a:spcBef>
                  <a:spcAft>
                    <a:spcPts val="0"/>
                  </a:spcAft>
                </a:pPr>
                <a:endParaRPr lang="en-GB" sz="2400" dirty="0" smtClean="0">
                  <a:latin typeface="Arial" panose="020B0604020202020204" pitchFamily="34" charset="0"/>
                  <a:cs typeface="Arial" panose="020B0604020202020204" pitchFamily="34" charset="0"/>
                </a:endParaRPr>
              </a:p>
              <a:p>
                <a:pPr algn="just">
                  <a:spcBef>
                    <a:spcPts val="0"/>
                  </a:spcBef>
                  <a:spcAft>
                    <a:spcPts val="0"/>
                  </a:spcAft>
                </a:pPr>
                <a:r>
                  <a:rPr lang="en-GB" sz="2400" b="1" dirty="0" smtClean="0">
                    <a:latin typeface="Arial" panose="020B0604020202020204" pitchFamily="34" charset="0"/>
                    <a:cs typeface="Arial" panose="020B0604020202020204" pitchFamily="34" charset="0"/>
                  </a:rPr>
                  <a:t>Strawboard Calculations;</a:t>
                </a:r>
              </a:p>
              <a:p>
                <a:pPr/>
                <a14:m>
                  <m:oMathPara xmlns:m="http://schemas.openxmlformats.org/officeDocument/2006/math">
                    <m:oMathParaPr>
                      <m:jc m:val="centerGroup"/>
                    </m:oMathParaPr>
                    <m:oMath xmlns:m="http://schemas.openxmlformats.org/officeDocument/2006/math">
                      <m:r>
                        <a:rPr lang="en-GB" sz="2400" i="1">
                          <a:latin typeface="Cambria Math" panose="02040503050406030204" pitchFamily="18" charset="0"/>
                        </a:rPr>
                        <m:t>𝑉</m:t>
                      </m:r>
                      <m:r>
                        <a:rPr lang="en-GB" sz="2400" i="1">
                          <a:latin typeface="Cambria Math" panose="02040503050406030204" pitchFamily="18" charset="0"/>
                        </a:rPr>
                        <m:t>=128∗</m:t>
                      </m:r>
                      <m:d>
                        <m:dPr>
                          <m:ctrlPr>
                            <a:rPr lang="en-GB" sz="2400" i="1">
                              <a:latin typeface="Cambria Math" panose="02040503050406030204" pitchFamily="18" charset="0"/>
                            </a:rPr>
                          </m:ctrlPr>
                        </m:dPr>
                        <m:e>
                          <m:f>
                            <m:fPr>
                              <m:ctrlPr>
                                <a:rPr lang="en-GB" sz="2400" i="1">
                                  <a:latin typeface="Cambria Math" panose="02040503050406030204" pitchFamily="18" charset="0"/>
                                </a:rPr>
                              </m:ctrlPr>
                            </m:fPr>
                            <m:num>
                              <m:r>
                                <a:rPr lang="en-GB" sz="2400" i="1">
                                  <a:latin typeface="Cambria Math" panose="02040503050406030204" pitchFamily="18" charset="0"/>
                                </a:rPr>
                                <m:t>𝑃</m:t>
                              </m:r>
                            </m:num>
                            <m:den>
                              <m:sSup>
                                <m:sSupPr>
                                  <m:ctrlPr>
                                    <a:rPr lang="en-GB" sz="2400" i="1">
                                      <a:latin typeface="Cambria Math" panose="02040503050406030204" pitchFamily="18" charset="0"/>
                                    </a:rPr>
                                  </m:ctrlPr>
                                </m:sSupPr>
                                <m:e>
                                  <m:r>
                                    <a:rPr lang="en-GB" sz="2400" i="1">
                                      <a:latin typeface="Cambria Math" panose="02040503050406030204" pitchFamily="18" charset="0"/>
                                    </a:rPr>
                                    <m:t>𝑀</m:t>
                                  </m:r>
                                </m:e>
                                <m:sup>
                                  <m:f>
                                    <m:fPr>
                                      <m:ctrlPr>
                                        <a:rPr lang="en-GB" sz="2400" i="1">
                                          <a:latin typeface="Cambria Math" panose="02040503050406030204" pitchFamily="18" charset="0"/>
                                        </a:rPr>
                                      </m:ctrlPr>
                                    </m:fPr>
                                    <m:num>
                                      <m:r>
                                        <a:rPr lang="en-GB" sz="2400" i="1">
                                          <a:latin typeface="Cambria Math" panose="02040503050406030204" pitchFamily="18" charset="0"/>
                                        </a:rPr>
                                        <m:t>1</m:t>
                                      </m:r>
                                    </m:num>
                                    <m:den>
                                      <m:r>
                                        <a:rPr lang="en-GB" sz="2400" i="1">
                                          <a:latin typeface="Cambria Math" panose="02040503050406030204" pitchFamily="18" charset="0"/>
                                        </a:rPr>
                                        <m:t>3</m:t>
                                      </m:r>
                                    </m:den>
                                  </m:f>
                                </m:sup>
                              </m:sSup>
                            </m:den>
                          </m:f>
                        </m:e>
                      </m:d>
                      <m:r>
                        <a:rPr lang="en-GB" sz="2400" i="1">
                          <a:latin typeface="Cambria Math" panose="02040503050406030204" pitchFamily="18" charset="0"/>
                        </a:rPr>
                        <m:t>+170</m:t>
                      </m:r>
                    </m:oMath>
                  </m:oMathPara>
                </a14:m>
                <a:endParaRPr lang="en-GB" sz="2400" dirty="0"/>
              </a:p>
              <a:p>
                <a:r>
                  <a:rPr lang="en-GB" sz="2400" dirty="0"/>
                  <a:t>Where;</a:t>
                </a:r>
              </a:p>
              <a:p>
                <a:r>
                  <a:rPr lang="en-GB" sz="2400" dirty="0"/>
                  <a:t>V (ms</a:t>
                </a:r>
                <a:r>
                  <a:rPr lang="en-GB" sz="2400" baseline="30000" dirty="0"/>
                  <a:t>-1</a:t>
                </a:r>
                <a:r>
                  <a:rPr lang="en-GB" sz="2400" dirty="0"/>
                  <a:t>) = Velocity of Fragment</a:t>
                </a:r>
              </a:p>
              <a:p>
                <a:r>
                  <a:rPr lang="en-GB" sz="2400" dirty="0"/>
                  <a:t>P (mm) = Penetration depth into Strawboard</a:t>
                </a:r>
              </a:p>
              <a:p>
                <a:r>
                  <a:rPr lang="en-GB" sz="2400" dirty="0"/>
                  <a:t>M (mg) = Mass of fragment</a:t>
                </a:r>
              </a:p>
              <a:p>
                <a:pPr algn="just">
                  <a:spcBef>
                    <a:spcPts val="0"/>
                  </a:spcBef>
                  <a:spcAft>
                    <a:spcPts val="0"/>
                  </a:spcAft>
                </a:pPr>
                <a:endParaRPr lang="en-GB" sz="2400" dirty="0" smtClean="0">
                  <a:latin typeface="Arial" panose="020B0604020202020204" pitchFamily="34" charset="0"/>
                  <a:cs typeface="Arial" panose="020B0604020202020204" pitchFamily="34" charset="0"/>
                </a:endParaRPr>
              </a:p>
            </p:txBody>
          </p:sp>
        </mc:Choice>
        <mc:Fallback xmlns="">
          <p:sp>
            <p:nvSpPr>
              <p:cNvPr id="4" name="TextBox 3"/>
              <p:cNvSpPr txBox="1">
                <a:spLocks noRot="1" noChangeAspect="1" noMove="1" noResize="1" noEditPoints="1" noAdjustHandles="1" noChangeArrowheads="1" noChangeShapeType="1" noTextEdit="1"/>
              </p:cNvSpPr>
              <p:nvPr/>
            </p:nvSpPr>
            <p:spPr>
              <a:xfrm>
                <a:off x="1138420" y="16793790"/>
                <a:ext cx="9741292" cy="7881480"/>
              </a:xfrm>
              <a:prstGeom prst="rect">
                <a:avLst/>
              </a:prstGeom>
              <a:blipFill>
                <a:blip r:embed="rId3"/>
                <a:stretch>
                  <a:fillRect/>
                </a:stretch>
              </a:blipFill>
              <a:effectLst>
                <a:softEdge rad="127000"/>
              </a:effectLst>
            </p:spPr>
            <p:txBody>
              <a:bodyPr/>
              <a:lstStyle/>
              <a:p>
                <a:r>
                  <a:rPr lang="en-GB">
                    <a:noFill/>
                  </a:rPr>
                  <a:t> </a:t>
                </a:r>
              </a:p>
            </p:txBody>
          </p:sp>
        </mc:Fallback>
      </mc:AlternateContent>
      <p:sp>
        <p:nvSpPr>
          <p:cNvPr id="5" name="TextBox 4"/>
          <p:cNvSpPr txBox="1"/>
          <p:nvPr/>
        </p:nvSpPr>
        <p:spPr>
          <a:xfrm>
            <a:off x="11740811" y="9578670"/>
            <a:ext cx="9897025" cy="4722795"/>
          </a:xfrm>
          <a:prstGeom prst="rect">
            <a:avLst/>
          </a:prstGeom>
          <a:solidFill>
            <a:schemeClr val="bg1"/>
          </a:solidFill>
          <a:effectLst>
            <a:softEdge rad="127000"/>
          </a:effectLst>
        </p:spPr>
        <p:txBody>
          <a:bodyPr wrap="square" lIns="288000" tIns="144000" rIns="360000" bIns="144000" numCol="1" spcCol="180000" rtlCol="0">
            <a:spAutoFit/>
          </a:bodyPr>
          <a:lstStyle/>
          <a:p>
            <a:pPr>
              <a:spcBef>
                <a:spcPts val="0"/>
              </a:spcBef>
              <a:spcAft>
                <a:spcPts val="0"/>
              </a:spcAft>
            </a:pPr>
            <a:r>
              <a:rPr lang="en-GB" sz="2800" b="1" dirty="0" smtClean="0">
                <a:solidFill>
                  <a:schemeClr val="accent1"/>
                </a:solidFill>
                <a:latin typeface="Arial" panose="020B0604020202020204" pitchFamily="34" charset="0"/>
                <a:cs typeface="Arial" panose="020B0604020202020204" pitchFamily="34" charset="0"/>
              </a:rPr>
              <a:t>Modelling Overview</a:t>
            </a:r>
          </a:p>
          <a:p>
            <a:pPr>
              <a:spcBef>
                <a:spcPts val="0"/>
              </a:spcBef>
              <a:spcAft>
                <a:spcPts val="0"/>
              </a:spcAft>
            </a:pPr>
            <a:endParaRPr lang="en-GB" sz="2000" b="1" dirty="0">
              <a:solidFill>
                <a:schemeClr val="accent1"/>
              </a:solidFill>
              <a:latin typeface="Arial" panose="020B0604020202020204" pitchFamily="34" charset="0"/>
              <a:cs typeface="Arial" panose="020B0604020202020204" pitchFamily="34" charset="0"/>
            </a:endParaRPr>
          </a:p>
          <a:p>
            <a:pPr algn="just">
              <a:spcBef>
                <a:spcPts val="0"/>
              </a:spcBef>
              <a:spcAft>
                <a:spcPts val="0"/>
              </a:spcAft>
            </a:pPr>
            <a:r>
              <a:rPr lang="en-GB" sz="2000" dirty="0" smtClean="0">
                <a:latin typeface="Arial" panose="020B0604020202020204" pitchFamily="34" charset="0"/>
                <a:cs typeface="Arial" panose="020B0604020202020204" pitchFamily="34" charset="0"/>
              </a:rPr>
              <a:t>The modelling simulations were run using Impetus software. The design of the charge was inputted into the software for the simulations to run. The simulations were run in a 3D Cartesian space using a meshless SPH (smoothed-particle hydrodynamics) approach. The simulations were run in a vacuum to ease computational strain.</a:t>
            </a:r>
          </a:p>
          <a:p>
            <a:pPr algn="just">
              <a:spcBef>
                <a:spcPts val="0"/>
              </a:spcBef>
              <a:spcAft>
                <a:spcPts val="0"/>
              </a:spcAft>
            </a:pPr>
            <a:endParaRPr lang="en-GB" sz="2000" dirty="0">
              <a:latin typeface="Arial" panose="020B0604020202020204" pitchFamily="34" charset="0"/>
              <a:cs typeface="Arial" panose="020B0604020202020204" pitchFamily="34" charset="0"/>
            </a:endParaRPr>
          </a:p>
          <a:p>
            <a:pPr algn="just">
              <a:spcBef>
                <a:spcPts val="0"/>
              </a:spcBef>
              <a:spcAft>
                <a:spcPts val="0"/>
              </a:spcAft>
            </a:pPr>
            <a:r>
              <a:rPr lang="en-GB" sz="2000" dirty="0" smtClean="0">
                <a:latin typeface="Arial" panose="020B0604020202020204" pitchFamily="34" charset="0"/>
                <a:cs typeface="Arial" panose="020B0604020202020204" pitchFamily="34" charset="0"/>
              </a:rPr>
              <a:t>The explosive composition was assumed to have a perfect fill with a uniform density. Material models of the cylinders were taken as a standard density for both the copper and steel cylinders with random defects added into the material model.</a:t>
            </a:r>
          </a:p>
          <a:p>
            <a:pPr algn="just">
              <a:spcBef>
                <a:spcPts val="0"/>
              </a:spcBef>
              <a:spcAft>
                <a:spcPts val="0"/>
              </a:spcAft>
            </a:pPr>
            <a:endParaRPr lang="en-GB" sz="2000" dirty="0">
              <a:latin typeface="Arial" panose="020B0604020202020204" pitchFamily="34" charset="0"/>
              <a:cs typeface="Arial" panose="020B0604020202020204" pitchFamily="34" charset="0"/>
            </a:endParaRPr>
          </a:p>
          <a:p>
            <a:pPr algn="just">
              <a:spcBef>
                <a:spcPts val="0"/>
              </a:spcBef>
              <a:spcAft>
                <a:spcPts val="0"/>
              </a:spcAft>
            </a:pPr>
            <a:r>
              <a:rPr lang="en-GB" sz="2000" dirty="0" smtClean="0">
                <a:latin typeface="Arial" panose="020B0604020202020204" pitchFamily="34" charset="0"/>
                <a:cs typeface="Arial" panose="020B0604020202020204" pitchFamily="34" charset="0"/>
              </a:rPr>
              <a:t>No detonation mechanisms were investigated through these simulations. All detonation mechanisms were the same across all the simulations.</a:t>
            </a:r>
            <a:endParaRPr lang="en-GB" sz="2000" dirty="0">
              <a:latin typeface="Arial" panose="020B0604020202020204" pitchFamily="34" charset="0"/>
              <a:cs typeface="Arial" panose="020B0604020202020204" pitchFamily="34" charset="0"/>
            </a:endParaRPr>
          </a:p>
        </p:txBody>
      </p:sp>
      <p:sp>
        <p:nvSpPr>
          <p:cNvPr id="6" name="TextBox 5"/>
          <p:cNvSpPr txBox="1"/>
          <p:nvPr/>
        </p:nvSpPr>
        <p:spPr>
          <a:xfrm>
            <a:off x="11740812" y="2419161"/>
            <a:ext cx="9897025" cy="2137472"/>
          </a:xfrm>
          <a:prstGeom prst="rect">
            <a:avLst/>
          </a:prstGeom>
          <a:solidFill>
            <a:schemeClr val="bg1"/>
          </a:solidFill>
          <a:effectLst>
            <a:softEdge rad="127000"/>
          </a:effectLst>
        </p:spPr>
        <p:txBody>
          <a:bodyPr wrap="square" lIns="288000" tIns="144000" rIns="360000" bIns="144000" numCol="1" spcCol="180000" rtlCol="0">
            <a:spAutoFit/>
          </a:bodyPr>
          <a:lstStyle/>
          <a:p>
            <a:pPr>
              <a:spcBef>
                <a:spcPts val="0"/>
              </a:spcBef>
              <a:spcAft>
                <a:spcPts val="0"/>
              </a:spcAft>
            </a:pPr>
            <a:r>
              <a:rPr lang="en-GB" sz="2800" b="1" dirty="0" smtClean="0">
                <a:solidFill>
                  <a:schemeClr val="accent1"/>
                </a:solidFill>
                <a:latin typeface="Arial" panose="020B0604020202020204" pitchFamily="34" charset="0"/>
                <a:cs typeface="Arial" panose="020B0604020202020204" pitchFamily="34" charset="0"/>
              </a:rPr>
              <a:t>Charge Design</a:t>
            </a:r>
          </a:p>
          <a:p>
            <a:pPr>
              <a:spcBef>
                <a:spcPts val="0"/>
              </a:spcBef>
              <a:spcAft>
                <a:spcPts val="0"/>
              </a:spcAft>
            </a:pPr>
            <a:endParaRPr lang="en-GB" sz="2000" b="1" dirty="0" smtClean="0">
              <a:solidFill>
                <a:schemeClr val="accent1"/>
              </a:solidFill>
              <a:latin typeface="Arial" panose="020B0604020202020204" pitchFamily="34" charset="0"/>
              <a:cs typeface="Arial" panose="020B0604020202020204" pitchFamily="34" charset="0"/>
            </a:endParaRPr>
          </a:p>
          <a:p>
            <a:pPr>
              <a:spcBef>
                <a:spcPts val="0"/>
              </a:spcBef>
              <a:spcAft>
                <a:spcPts val="0"/>
              </a:spcAft>
            </a:pPr>
            <a:r>
              <a:rPr lang="en-GB" sz="2400" dirty="0" smtClean="0">
                <a:latin typeface="Arial" panose="020B0604020202020204" pitchFamily="34" charset="0"/>
                <a:cs typeface="Arial" panose="020B0604020202020204" pitchFamily="34" charset="0"/>
              </a:rPr>
              <a:t>The charges for the projects were made up from copper and steel cylinders with varying wall thickness. The size and dimensions of the cylindrical tubes are shown below.</a:t>
            </a:r>
            <a:endParaRPr lang="en-GB" sz="2400" dirty="0">
              <a:latin typeface="Arial" panose="020B0604020202020204" pitchFamily="34" charset="0"/>
              <a:cs typeface="Arial" panose="020B0604020202020204" pitchFamily="34" charset="0"/>
            </a:endParaRPr>
          </a:p>
        </p:txBody>
      </p:sp>
      <p:grpSp>
        <p:nvGrpSpPr>
          <p:cNvPr id="9" name="Group 8"/>
          <p:cNvGrpSpPr/>
          <p:nvPr/>
        </p:nvGrpSpPr>
        <p:grpSpPr>
          <a:xfrm>
            <a:off x="12632952" y="4532073"/>
            <a:ext cx="3493936" cy="2640237"/>
            <a:chOff x="11711331" y="4445755"/>
            <a:chExt cx="3493936" cy="2640237"/>
          </a:xfrm>
        </p:grpSpPr>
        <p:pic>
          <p:nvPicPr>
            <p:cNvPr id="11" name="Picture 10"/>
            <p:cNvPicPr>
              <a:picLocks noChangeAspect="1"/>
            </p:cNvPicPr>
            <p:nvPr/>
          </p:nvPicPr>
          <p:blipFill rotWithShape="1">
            <a:blip r:embed="rId4" cstate="print">
              <a:extLst>
                <a:ext uri="{28A0092B-C50C-407E-A947-70E740481C1C}">
                  <a14:useLocalDpi xmlns:a14="http://schemas.microsoft.com/office/drawing/2010/main" val="0"/>
                </a:ext>
              </a:extLst>
            </a:blip>
            <a:srcRect r="47450"/>
            <a:stretch/>
          </p:blipFill>
          <p:spPr bwMode="auto">
            <a:xfrm>
              <a:off x="11711331" y="4445755"/>
              <a:ext cx="3493936" cy="2640237"/>
            </a:xfrm>
            <a:prstGeom prst="rect">
              <a:avLst/>
            </a:prstGeom>
            <a:ln>
              <a:noFill/>
            </a:ln>
            <a:extLst>
              <a:ext uri="{53640926-AAD7-44D8-BBD7-CCE9431645EC}">
                <a14:shadowObscured xmlns:a14="http://schemas.microsoft.com/office/drawing/2010/main"/>
              </a:ext>
            </a:extLst>
          </p:spPr>
        </p:pic>
        <p:sp>
          <p:nvSpPr>
            <p:cNvPr id="13" name="Text Box 2"/>
            <p:cNvSpPr txBox="1">
              <a:spLocks noChangeArrowheads="1"/>
            </p:cNvSpPr>
            <p:nvPr/>
          </p:nvSpPr>
          <p:spPr bwMode="auto">
            <a:xfrm>
              <a:off x="14219232" y="6064598"/>
              <a:ext cx="986035" cy="905510"/>
            </a:xfrm>
            <a:prstGeom prst="rect">
              <a:avLst/>
            </a:prstGeom>
            <a:solidFill>
              <a:srgbClr val="FFFFFF"/>
            </a:solidFill>
            <a:ln w="9525">
              <a:solidFill>
                <a:schemeClr val="bg1"/>
              </a:solidFill>
              <a:miter lim="800000"/>
              <a:headEnd/>
              <a:tailEnd/>
            </a:ln>
          </p:spPr>
          <p:txBody>
            <a:bodyPr rot="0" vert="horz" wrap="square" lIns="91440" tIns="45720" rIns="91440" bIns="45720" anchor="t" anchorCtr="0">
              <a:noAutofit/>
            </a:bodyPr>
            <a:lstStyle/>
            <a:p>
              <a:pPr>
                <a:lnSpc>
                  <a:spcPct val="107000"/>
                </a:lnSpc>
                <a:spcAft>
                  <a:spcPts val="800"/>
                </a:spcAft>
              </a:pPr>
              <a:r>
                <a:rPr lang="en-GB" sz="1100" b="1" i="1" dirty="0">
                  <a:effectLst/>
                  <a:latin typeface="Calibri" panose="020F0502020204030204" pitchFamily="34" charset="0"/>
                  <a:ea typeface="Calibri" panose="020F0502020204030204" pitchFamily="34" charset="0"/>
                  <a:cs typeface="Times New Roman" panose="02020603050405020304" pitchFamily="18" charset="0"/>
                </a:rPr>
                <a:t>L = 200mm</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100" b="1" i="1" dirty="0">
                  <a:effectLst/>
                  <a:latin typeface="Calibri" panose="020F0502020204030204" pitchFamily="34" charset="0"/>
                  <a:ea typeface="Calibri" panose="020F0502020204030204" pitchFamily="34" charset="0"/>
                  <a:cs typeface="Times New Roman" panose="02020603050405020304" pitchFamily="18" charset="0"/>
                </a:rPr>
                <a:t>D1= 30mm</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100" b="1" i="1" dirty="0">
                  <a:effectLst/>
                  <a:latin typeface="Calibri" panose="020F0502020204030204" pitchFamily="34" charset="0"/>
                  <a:ea typeface="Calibri" panose="020F0502020204030204" pitchFamily="34" charset="0"/>
                  <a:cs typeface="Times New Roman" panose="02020603050405020304" pitchFamily="18" charset="0"/>
                </a:rPr>
                <a:t>D2 = 26mm &amp; 25mm</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p:txBody>
        </p:sp>
      </p:grpSp>
      <p:graphicFrame>
        <p:nvGraphicFramePr>
          <p:cNvPr id="14" name="Table 13"/>
          <p:cNvGraphicFramePr>
            <a:graphicFrameLocks noGrp="1"/>
          </p:cNvGraphicFramePr>
          <p:nvPr>
            <p:extLst>
              <p:ext uri="{D42A27DB-BD31-4B8C-83A1-F6EECF244321}">
                <p14:modId xmlns:p14="http://schemas.microsoft.com/office/powerpoint/2010/main" val="3592719108"/>
              </p:ext>
            </p:extLst>
          </p:nvPr>
        </p:nvGraphicFramePr>
        <p:xfrm>
          <a:off x="12213755" y="7415459"/>
          <a:ext cx="8612061" cy="1981884"/>
        </p:xfrm>
        <a:graphic>
          <a:graphicData uri="http://schemas.openxmlformats.org/drawingml/2006/table">
            <a:tbl>
              <a:tblPr firstRow="1" firstCol="1" bandRow="1">
                <a:tableStyleId>{5C22544A-7EE6-4342-B048-85BDC9FD1C3A}</a:tableStyleId>
              </a:tblPr>
              <a:tblGrid>
                <a:gridCol w="1823533">
                  <a:extLst>
                    <a:ext uri="{9D8B030D-6E8A-4147-A177-3AD203B41FA5}">
                      <a16:colId xmlns:a16="http://schemas.microsoft.com/office/drawing/2014/main" val="4062699490"/>
                    </a:ext>
                  </a:extLst>
                </a:gridCol>
                <a:gridCol w="1697132">
                  <a:extLst>
                    <a:ext uri="{9D8B030D-6E8A-4147-A177-3AD203B41FA5}">
                      <a16:colId xmlns:a16="http://schemas.microsoft.com/office/drawing/2014/main" val="1689523591"/>
                    </a:ext>
                  </a:extLst>
                </a:gridCol>
                <a:gridCol w="1697132">
                  <a:extLst>
                    <a:ext uri="{9D8B030D-6E8A-4147-A177-3AD203B41FA5}">
                      <a16:colId xmlns:a16="http://schemas.microsoft.com/office/drawing/2014/main" val="1450195646"/>
                    </a:ext>
                  </a:extLst>
                </a:gridCol>
                <a:gridCol w="1697132">
                  <a:extLst>
                    <a:ext uri="{9D8B030D-6E8A-4147-A177-3AD203B41FA5}">
                      <a16:colId xmlns:a16="http://schemas.microsoft.com/office/drawing/2014/main" val="3537288365"/>
                    </a:ext>
                  </a:extLst>
                </a:gridCol>
                <a:gridCol w="1697132">
                  <a:extLst>
                    <a:ext uri="{9D8B030D-6E8A-4147-A177-3AD203B41FA5}">
                      <a16:colId xmlns:a16="http://schemas.microsoft.com/office/drawing/2014/main" val="1805124117"/>
                    </a:ext>
                  </a:extLst>
                </a:gridCol>
              </a:tblGrid>
              <a:tr h="429502">
                <a:tc>
                  <a:txBody>
                    <a:bodyPr/>
                    <a:lstStyle/>
                    <a:p>
                      <a:pPr>
                        <a:lnSpc>
                          <a:spcPct val="107000"/>
                        </a:lnSpc>
                        <a:spcAft>
                          <a:spcPts val="0"/>
                        </a:spcAft>
                      </a:pPr>
                      <a:r>
                        <a:rPr lang="en-GB" sz="1100" dirty="0">
                          <a:effectLst/>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ctr">
                        <a:lnSpc>
                          <a:spcPct val="107000"/>
                        </a:lnSpc>
                        <a:spcAft>
                          <a:spcPts val="0"/>
                        </a:spcAft>
                      </a:pPr>
                      <a:r>
                        <a:rPr lang="en-GB" sz="1100" b="1" dirty="0">
                          <a:effectLst/>
                        </a:rPr>
                        <a:t>Thin Case Copper</a:t>
                      </a:r>
                      <a:endParaRPr lang="en-GB" sz="1100" b="1"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ctr">
                        <a:lnSpc>
                          <a:spcPct val="107000"/>
                        </a:lnSpc>
                        <a:spcAft>
                          <a:spcPts val="0"/>
                        </a:spcAft>
                      </a:pPr>
                      <a:r>
                        <a:rPr lang="en-GB" sz="1100" b="1" dirty="0">
                          <a:effectLst/>
                        </a:rPr>
                        <a:t>Thick Case Copper</a:t>
                      </a:r>
                      <a:endParaRPr lang="en-GB" sz="1100" b="1"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ctr">
                        <a:lnSpc>
                          <a:spcPct val="107000"/>
                        </a:lnSpc>
                        <a:spcAft>
                          <a:spcPts val="0"/>
                        </a:spcAft>
                      </a:pPr>
                      <a:r>
                        <a:rPr lang="en-GB" sz="1100" b="1" dirty="0">
                          <a:effectLst/>
                        </a:rPr>
                        <a:t>Thin Case Steel</a:t>
                      </a:r>
                      <a:endParaRPr lang="en-GB" sz="1100" b="1"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ctr">
                        <a:lnSpc>
                          <a:spcPct val="107000"/>
                        </a:lnSpc>
                        <a:spcAft>
                          <a:spcPts val="0"/>
                        </a:spcAft>
                      </a:pPr>
                      <a:r>
                        <a:rPr lang="en-GB" sz="1100" b="1" dirty="0">
                          <a:effectLst/>
                        </a:rPr>
                        <a:t>Thick Case Steel</a:t>
                      </a:r>
                      <a:endParaRPr lang="en-GB" sz="1100" b="1"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extLst>
                  <a:ext uri="{0D108BD9-81ED-4DB2-BD59-A6C34878D82A}">
                    <a16:rowId xmlns:a16="http://schemas.microsoft.com/office/drawing/2014/main" val="525001502"/>
                  </a:ext>
                </a:extLst>
              </a:tr>
              <a:tr h="224576">
                <a:tc>
                  <a:txBody>
                    <a:bodyPr/>
                    <a:lstStyle/>
                    <a:p>
                      <a:pPr>
                        <a:lnSpc>
                          <a:spcPct val="107000"/>
                        </a:lnSpc>
                        <a:spcAft>
                          <a:spcPts val="0"/>
                        </a:spcAft>
                      </a:pPr>
                      <a:r>
                        <a:rPr lang="en-GB" sz="1100" dirty="0">
                          <a:effectLst/>
                        </a:rPr>
                        <a:t>Length</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ctr">
                        <a:lnSpc>
                          <a:spcPct val="107000"/>
                        </a:lnSpc>
                        <a:spcAft>
                          <a:spcPts val="0"/>
                        </a:spcAft>
                      </a:pPr>
                      <a:r>
                        <a:rPr lang="en-GB" sz="1100" dirty="0">
                          <a:effectLst/>
                        </a:rPr>
                        <a:t>200mm</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ctr">
                        <a:lnSpc>
                          <a:spcPct val="107000"/>
                        </a:lnSpc>
                        <a:spcAft>
                          <a:spcPts val="0"/>
                        </a:spcAft>
                      </a:pPr>
                      <a:r>
                        <a:rPr lang="en-GB" sz="1100" dirty="0">
                          <a:effectLst/>
                        </a:rPr>
                        <a:t>200mm</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ctr">
                        <a:lnSpc>
                          <a:spcPct val="107000"/>
                        </a:lnSpc>
                        <a:spcAft>
                          <a:spcPts val="0"/>
                        </a:spcAft>
                      </a:pPr>
                      <a:r>
                        <a:rPr lang="en-GB" sz="1100" dirty="0">
                          <a:effectLst/>
                        </a:rPr>
                        <a:t>200mm</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ctr">
                        <a:lnSpc>
                          <a:spcPct val="107000"/>
                        </a:lnSpc>
                        <a:spcAft>
                          <a:spcPts val="0"/>
                        </a:spcAft>
                      </a:pPr>
                      <a:r>
                        <a:rPr lang="en-GB" sz="1100" dirty="0">
                          <a:effectLst/>
                        </a:rPr>
                        <a:t>200mm</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extLst>
                  <a:ext uri="{0D108BD9-81ED-4DB2-BD59-A6C34878D82A}">
                    <a16:rowId xmlns:a16="http://schemas.microsoft.com/office/drawing/2014/main" val="1490195907"/>
                  </a:ext>
                </a:extLst>
              </a:tr>
              <a:tr h="224576">
                <a:tc>
                  <a:txBody>
                    <a:bodyPr/>
                    <a:lstStyle/>
                    <a:p>
                      <a:pPr>
                        <a:lnSpc>
                          <a:spcPct val="107000"/>
                        </a:lnSpc>
                        <a:spcAft>
                          <a:spcPts val="0"/>
                        </a:spcAft>
                      </a:pPr>
                      <a:r>
                        <a:rPr lang="en-GB" sz="1100" dirty="0">
                          <a:effectLst/>
                        </a:rPr>
                        <a:t>Outside Diameter</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ctr">
                        <a:lnSpc>
                          <a:spcPct val="107000"/>
                        </a:lnSpc>
                        <a:spcAft>
                          <a:spcPts val="0"/>
                        </a:spcAft>
                      </a:pPr>
                      <a:r>
                        <a:rPr lang="en-GB" sz="1100" dirty="0">
                          <a:effectLst/>
                        </a:rPr>
                        <a:t>30mm</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ctr">
                        <a:lnSpc>
                          <a:spcPct val="107000"/>
                        </a:lnSpc>
                        <a:spcAft>
                          <a:spcPts val="0"/>
                        </a:spcAft>
                      </a:pPr>
                      <a:r>
                        <a:rPr lang="en-GB" sz="1100" dirty="0">
                          <a:effectLst/>
                        </a:rPr>
                        <a:t>30mm</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ctr">
                        <a:lnSpc>
                          <a:spcPct val="107000"/>
                        </a:lnSpc>
                        <a:spcAft>
                          <a:spcPts val="0"/>
                        </a:spcAft>
                      </a:pPr>
                      <a:r>
                        <a:rPr lang="en-GB" sz="1100" dirty="0">
                          <a:effectLst/>
                        </a:rPr>
                        <a:t>30mm</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ctr">
                        <a:lnSpc>
                          <a:spcPct val="107000"/>
                        </a:lnSpc>
                        <a:spcAft>
                          <a:spcPts val="0"/>
                        </a:spcAft>
                      </a:pPr>
                      <a:r>
                        <a:rPr lang="en-GB" sz="1100" dirty="0">
                          <a:effectLst/>
                        </a:rPr>
                        <a:t>30mm</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extLst>
                  <a:ext uri="{0D108BD9-81ED-4DB2-BD59-A6C34878D82A}">
                    <a16:rowId xmlns:a16="http://schemas.microsoft.com/office/drawing/2014/main" val="810149537"/>
                  </a:ext>
                </a:extLst>
              </a:tr>
              <a:tr h="224576">
                <a:tc>
                  <a:txBody>
                    <a:bodyPr/>
                    <a:lstStyle/>
                    <a:p>
                      <a:pPr>
                        <a:lnSpc>
                          <a:spcPct val="107000"/>
                        </a:lnSpc>
                        <a:spcAft>
                          <a:spcPts val="0"/>
                        </a:spcAft>
                      </a:pPr>
                      <a:r>
                        <a:rPr lang="en-GB" sz="1100" dirty="0">
                          <a:effectLst/>
                        </a:rPr>
                        <a:t>Wall Thickness</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ctr">
                        <a:lnSpc>
                          <a:spcPct val="107000"/>
                        </a:lnSpc>
                        <a:spcAft>
                          <a:spcPts val="0"/>
                        </a:spcAft>
                      </a:pPr>
                      <a:r>
                        <a:rPr lang="en-GB" sz="1100" dirty="0">
                          <a:effectLst/>
                        </a:rPr>
                        <a:t>2.0mm</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ctr">
                        <a:lnSpc>
                          <a:spcPct val="107000"/>
                        </a:lnSpc>
                        <a:spcAft>
                          <a:spcPts val="0"/>
                        </a:spcAft>
                      </a:pPr>
                      <a:r>
                        <a:rPr lang="en-GB" sz="1100" dirty="0">
                          <a:effectLst/>
                        </a:rPr>
                        <a:t>2.5mm</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ctr">
                        <a:lnSpc>
                          <a:spcPct val="107000"/>
                        </a:lnSpc>
                        <a:spcAft>
                          <a:spcPts val="0"/>
                        </a:spcAft>
                      </a:pPr>
                      <a:r>
                        <a:rPr lang="en-GB" sz="1100" dirty="0">
                          <a:effectLst/>
                        </a:rPr>
                        <a:t>2.0mm</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ctr">
                        <a:lnSpc>
                          <a:spcPct val="107000"/>
                        </a:lnSpc>
                        <a:spcAft>
                          <a:spcPts val="0"/>
                        </a:spcAft>
                      </a:pPr>
                      <a:r>
                        <a:rPr lang="en-GB" sz="1100" dirty="0">
                          <a:effectLst/>
                        </a:rPr>
                        <a:t>2.5mm</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extLst>
                  <a:ext uri="{0D108BD9-81ED-4DB2-BD59-A6C34878D82A}">
                    <a16:rowId xmlns:a16="http://schemas.microsoft.com/office/drawing/2014/main" val="679539483"/>
                  </a:ext>
                </a:extLst>
              </a:tr>
              <a:tr h="224576">
                <a:tc>
                  <a:txBody>
                    <a:bodyPr/>
                    <a:lstStyle/>
                    <a:p>
                      <a:pPr>
                        <a:lnSpc>
                          <a:spcPct val="107000"/>
                        </a:lnSpc>
                        <a:spcAft>
                          <a:spcPts val="0"/>
                        </a:spcAft>
                      </a:pPr>
                      <a:r>
                        <a:rPr lang="en-GB" sz="1100" dirty="0">
                          <a:effectLst/>
                        </a:rPr>
                        <a:t>Mass</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ctr">
                        <a:lnSpc>
                          <a:spcPct val="107000"/>
                        </a:lnSpc>
                        <a:spcAft>
                          <a:spcPts val="0"/>
                        </a:spcAft>
                      </a:pPr>
                      <a:r>
                        <a:rPr lang="en-GB" sz="1100" dirty="0">
                          <a:effectLst/>
                        </a:rPr>
                        <a:t>316.75g</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ctr">
                        <a:lnSpc>
                          <a:spcPct val="107000"/>
                        </a:lnSpc>
                        <a:spcAft>
                          <a:spcPts val="0"/>
                        </a:spcAft>
                      </a:pPr>
                      <a:r>
                        <a:rPr lang="en-GB" sz="1100" dirty="0">
                          <a:effectLst/>
                        </a:rPr>
                        <a:t>391.05g</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ctr">
                        <a:lnSpc>
                          <a:spcPct val="107000"/>
                        </a:lnSpc>
                        <a:spcAft>
                          <a:spcPts val="0"/>
                        </a:spcAft>
                      </a:pPr>
                      <a:r>
                        <a:rPr lang="en-GB" sz="1100" dirty="0">
                          <a:effectLst/>
                        </a:rPr>
                        <a:t>276.84g</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ctr">
                        <a:lnSpc>
                          <a:spcPct val="107000"/>
                        </a:lnSpc>
                        <a:spcAft>
                          <a:spcPts val="0"/>
                        </a:spcAft>
                      </a:pPr>
                      <a:r>
                        <a:rPr lang="en-GB" sz="1100" dirty="0">
                          <a:effectLst/>
                        </a:rPr>
                        <a:t>340.6g</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extLst>
                  <a:ext uri="{0D108BD9-81ED-4DB2-BD59-A6C34878D82A}">
                    <a16:rowId xmlns:a16="http://schemas.microsoft.com/office/drawing/2014/main" val="3968883710"/>
                  </a:ext>
                </a:extLst>
              </a:tr>
              <a:tr h="429502">
                <a:tc>
                  <a:txBody>
                    <a:bodyPr/>
                    <a:lstStyle/>
                    <a:p>
                      <a:pPr>
                        <a:lnSpc>
                          <a:spcPct val="107000"/>
                        </a:lnSpc>
                        <a:spcAft>
                          <a:spcPts val="0"/>
                        </a:spcAft>
                      </a:pPr>
                      <a:r>
                        <a:rPr lang="en-GB" sz="1100" dirty="0">
                          <a:effectLst/>
                        </a:rPr>
                        <a:t>Volume of Internal Fill</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ctr">
                        <a:lnSpc>
                          <a:spcPct val="107000"/>
                        </a:lnSpc>
                        <a:spcAft>
                          <a:spcPts val="0"/>
                        </a:spcAft>
                      </a:pPr>
                      <a:r>
                        <a:rPr lang="en-GB" sz="1100" dirty="0">
                          <a:effectLst/>
                        </a:rPr>
                        <a:t>106.19cm</a:t>
                      </a:r>
                      <a:r>
                        <a:rPr lang="en-GB" sz="1100" baseline="30000" dirty="0">
                          <a:effectLst/>
                        </a:rPr>
                        <a:t>3</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ctr">
                        <a:lnSpc>
                          <a:spcPct val="107000"/>
                        </a:lnSpc>
                        <a:spcAft>
                          <a:spcPts val="0"/>
                        </a:spcAft>
                      </a:pPr>
                      <a:r>
                        <a:rPr lang="en-GB" sz="1100" dirty="0">
                          <a:effectLst/>
                        </a:rPr>
                        <a:t>98.17cm</a:t>
                      </a:r>
                      <a:r>
                        <a:rPr lang="en-GB" sz="1100" baseline="30000" dirty="0">
                          <a:effectLst/>
                        </a:rPr>
                        <a:t>3</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ctr">
                        <a:lnSpc>
                          <a:spcPct val="107000"/>
                        </a:lnSpc>
                        <a:spcAft>
                          <a:spcPts val="0"/>
                        </a:spcAft>
                      </a:pPr>
                      <a:r>
                        <a:rPr lang="en-GB" sz="1100" dirty="0">
                          <a:effectLst/>
                        </a:rPr>
                        <a:t>106.19cm</a:t>
                      </a:r>
                      <a:r>
                        <a:rPr lang="en-GB" sz="1100" baseline="30000" dirty="0">
                          <a:effectLst/>
                        </a:rPr>
                        <a:t>3</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ctr">
                        <a:lnSpc>
                          <a:spcPct val="107000"/>
                        </a:lnSpc>
                        <a:spcAft>
                          <a:spcPts val="0"/>
                        </a:spcAft>
                      </a:pPr>
                      <a:r>
                        <a:rPr lang="en-GB" sz="1100" dirty="0">
                          <a:effectLst/>
                        </a:rPr>
                        <a:t>98.17cm</a:t>
                      </a:r>
                      <a:r>
                        <a:rPr lang="en-GB" sz="1100" baseline="30000" dirty="0">
                          <a:effectLst/>
                        </a:rPr>
                        <a:t>3</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extLst>
                  <a:ext uri="{0D108BD9-81ED-4DB2-BD59-A6C34878D82A}">
                    <a16:rowId xmlns:a16="http://schemas.microsoft.com/office/drawing/2014/main" val="88612786"/>
                  </a:ext>
                </a:extLst>
              </a:tr>
              <a:tr h="224576">
                <a:tc>
                  <a:txBody>
                    <a:bodyPr/>
                    <a:lstStyle/>
                    <a:p>
                      <a:pPr>
                        <a:lnSpc>
                          <a:spcPct val="107000"/>
                        </a:lnSpc>
                        <a:spcAft>
                          <a:spcPts val="0"/>
                        </a:spcAft>
                      </a:pPr>
                      <a:r>
                        <a:rPr lang="en-GB" sz="1100" dirty="0">
                          <a:effectLst/>
                        </a:rPr>
                        <a:t>Explosive Mass</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ctr">
                        <a:lnSpc>
                          <a:spcPct val="107000"/>
                        </a:lnSpc>
                        <a:spcAft>
                          <a:spcPts val="0"/>
                        </a:spcAft>
                      </a:pPr>
                      <a:r>
                        <a:rPr lang="en-GB" sz="1100" dirty="0">
                          <a:effectLst/>
                        </a:rPr>
                        <a:t>166.72g</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ctr">
                        <a:lnSpc>
                          <a:spcPct val="107000"/>
                        </a:lnSpc>
                        <a:spcAft>
                          <a:spcPts val="0"/>
                        </a:spcAft>
                      </a:pPr>
                      <a:r>
                        <a:rPr lang="en-GB" sz="1100" dirty="0">
                          <a:effectLst/>
                        </a:rPr>
                        <a:t>154.13g</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ctr">
                        <a:lnSpc>
                          <a:spcPct val="107000"/>
                        </a:lnSpc>
                        <a:spcAft>
                          <a:spcPts val="0"/>
                        </a:spcAft>
                      </a:pPr>
                      <a:r>
                        <a:rPr lang="en-GB" sz="1100" dirty="0">
                          <a:effectLst/>
                        </a:rPr>
                        <a:t>166.72g</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ctr">
                        <a:lnSpc>
                          <a:spcPct val="107000"/>
                        </a:lnSpc>
                        <a:spcAft>
                          <a:spcPts val="0"/>
                        </a:spcAft>
                      </a:pPr>
                      <a:r>
                        <a:rPr lang="en-GB" sz="1100" dirty="0">
                          <a:effectLst/>
                        </a:rPr>
                        <a:t>154.13g</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extLst>
                  <a:ext uri="{0D108BD9-81ED-4DB2-BD59-A6C34878D82A}">
                    <a16:rowId xmlns:a16="http://schemas.microsoft.com/office/drawing/2014/main" val="1665759927"/>
                  </a:ext>
                </a:extLst>
              </a:tr>
            </a:tbl>
          </a:graphicData>
        </a:graphic>
      </p:graphicFrame>
      <p:sp>
        <p:nvSpPr>
          <p:cNvPr id="15" name="TextBox 14"/>
          <p:cNvSpPr txBox="1"/>
          <p:nvPr/>
        </p:nvSpPr>
        <p:spPr>
          <a:xfrm>
            <a:off x="11740812" y="14605506"/>
            <a:ext cx="9897025" cy="3183912"/>
          </a:xfrm>
          <a:prstGeom prst="rect">
            <a:avLst/>
          </a:prstGeom>
          <a:solidFill>
            <a:schemeClr val="bg1"/>
          </a:solidFill>
          <a:effectLst>
            <a:softEdge rad="127000"/>
          </a:effectLst>
        </p:spPr>
        <p:txBody>
          <a:bodyPr wrap="square" lIns="288000" tIns="144000" rIns="360000" bIns="144000" numCol="1" spcCol="180000" rtlCol="0">
            <a:spAutoFit/>
          </a:bodyPr>
          <a:lstStyle/>
          <a:p>
            <a:pPr>
              <a:spcBef>
                <a:spcPts val="0"/>
              </a:spcBef>
              <a:spcAft>
                <a:spcPts val="0"/>
              </a:spcAft>
            </a:pPr>
            <a:r>
              <a:rPr lang="en-GB" sz="2800" b="1" dirty="0" smtClean="0">
                <a:solidFill>
                  <a:schemeClr val="accent1"/>
                </a:solidFill>
                <a:latin typeface="Arial" panose="020B0604020202020204" pitchFamily="34" charset="0"/>
                <a:cs typeface="Arial" panose="020B0604020202020204" pitchFamily="34" charset="0"/>
              </a:rPr>
              <a:t>Experimental Design</a:t>
            </a:r>
          </a:p>
          <a:p>
            <a:pPr>
              <a:spcBef>
                <a:spcPts val="0"/>
              </a:spcBef>
              <a:spcAft>
                <a:spcPts val="0"/>
              </a:spcAft>
            </a:pPr>
            <a:endParaRPr lang="en-GB" sz="2000" b="1" dirty="0">
              <a:solidFill>
                <a:schemeClr val="accent1"/>
              </a:solidFill>
              <a:latin typeface="Arial" panose="020B0604020202020204" pitchFamily="34" charset="0"/>
              <a:cs typeface="Arial" panose="020B0604020202020204" pitchFamily="34" charset="0"/>
            </a:endParaRPr>
          </a:p>
          <a:p>
            <a:pPr algn="just">
              <a:spcBef>
                <a:spcPts val="0"/>
              </a:spcBef>
              <a:spcAft>
                <a:spcPts val="0"/>
              </a:spcAft>
            </a:pPr>
            <a:r>
              <a:rPr lang="en-GB" sz="2000" dirty="0" smtClean="0">
                <a:latin typeface="Arial" panose="020B0604020202020204" pitchFamily="34" charset="0"/>
                <a:cs typeface="Arial" panose="020B0604020202020204" pitchFamily="34" charset="0"/>
              </a:rPr>
              <a:t>The arena for the setup of the trial is shown below. The cylindrical charges were positioned on a table in the middle of the blast chamber at 1.5m above ground level. An instrumentation cube housed all the instrumentation equipment to protect from any fragmentation and blast effect. The strawboard packs were set out using two full packs of strawboard material perpendicular to the charge. The retro-reflective board was placed directly opposite the instrumentation cube, in-line with the high speed camera to capture the fragments penetrating the strawboard.</a:t>
            </a:r>
            <a:endParaRPr lang="en-GB" sz="2000" dirty="0">
              <a:latin typeface="Arial" panose="020B0604020202020204" pitchFamily="34" charset="0"/>
              <a:cs typeface="Arial" panose="020B0604020202020204" pitchFamily="34" charset="0"/>
            </a:endParaRPr>
          </a:p>
        </p:txBody>
      </p:sp>
      <p:grpSp>
        <p:nvGrpSpPr>
          <p:cNvPr id="16" name="Group 15"/>
          <p:cNvGrpSpPr/>
          <p:nvPr/>
        </p:nvGrpSpPr>
        <p:grpSpPr>
          <a:xfrm>
            <a:off x="11885925" y="18137271"/>
            <a:ext cx="4330065" cy="2692150"/>
            <a:chOff x="0" y="0"/>
            <a:chExt cx="4330065" cy="2692150"/>
          </a:xfrm>
        </p:grpSpPr>
        <p:pic>
          <p:nvPicPr>
            <p:cNvPr id="19" name="Picture 18"/>
            <p:cNvPicPr>
              <a:picLocks noChangeAspect="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0" y="0"/>
              <a:ext cx="4330065" cy="2692150"/>
            </a:xfrm>
            <a:prstGeom prst="rect">
              <a:avLst/>
            </a:prstGeom>
            <a:noFill/>
            <a:ln>
              <a:noFill/>
            </a:ln>
          </p:spPr>
        </p:pic>
        <p:sp>
          <p:nvSpPr>
            <p:cNvPr id="18" name="Rectangle 17"/>
            <p:cNvSpPr/>
            <p:nvPr/>
          </p:nvSpPr>
          <p:spPr>
            <a:xfrm>
              <a:off x="423863" y="385762"/>
              <a:ext cx="552450" cy="762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dirty="0"/>
            </a:p>
          </p:txBody>
        </p:sp>
      </p:grpSp>
      <p:sp>
        <p:nvSpPr>
          <p:cNvPr id="21" name="Rectangle 2"/>
          <p:cNvSpPr>
            <a:spLocks noChangeArrowheads="1"/>
          </p:cNvSpPr>
          <p:nvPr/>
        </p:nvSpPr>
        <p:spPr bwMode="auto">
          <a:xfrm>
            <a:off x="16841205" y="18233949"/>
            <a:ext cx="44479304" cy="457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GB" dirty="0"/>
          </a:p>
        </p:txBody>
      </p:sp>
      <p:graphicFrame>
        <p:nvGraphicFramePr>
          <p:cNvPr id="22" name="Object 21"/>
          <p:cNvGraphicFramePr>
            <a:graphicFrameLocks noChangeAspect="1"/>
          </p:cNvGraphicFramePr>
          <p:nvPr>
            <p:extLst>
              <p:ext uri="{D42A27DB-BD31-4B8C-83A1-F6EECF244321}">
                <p14:modId xmlns:p14="http://schemas.microsoft.com/office/powerpoint/2010/main" val="952252348"/>
              </p:ext>
            </p:extLst>
          </p:nvPr>
        </p:nvGraphicFramePr>
        <p:xfrm>
          <a:off x="16565943" y="18137271"/>
          <a:ext cx="4879522" cy="2692150"/>
        </p:xfrm>
        <a:graphic>
          <a:graphicData uri="http://schemas.openxmlformats.org/presentationml/2006/ole">
            <mc:AlternateContent xmlns:mc="http://schemas.openxmlformats.org/markup-compatibility/2006">
              <mc:Choice xmlns:v="urn:schemas-microsoft-com:vml" Requires="v">
                <p:oleObj spid="_x0000_s1048" name="Bitmap Image" r:id="rId6" imgW="7059010" imgH="3914286" progId="Paint.Picture">
                  <p:embed/>
                </p:oleObj>
              </mc:Choice>
              <mc:Fallback>
                <p:oleObj name="Bitmap Image" r:id="rId6" imgW="7059010" imgH="3914286" progId="Paint.Picture">
                  <p:embed/>
                  <p:pic>
                    <p:nvPicPr>
                      <p:cNvPr id="0" name="Object 1"/>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6565943" y="18137271"/>
                        <a:ext cx="4879522" cy="2692150"/>
                      </a:xfrm>
                      <a:prstGeom prst="rect">
                        <a:avLst/>
                      </a:prstGeom>
                      <a:noFill/>
                    </p:spPr>
                  </p:pic>
                </p:oleObj>
              </mc:Fallback>
            </mc:AlternateContent>
          </a:graphicData>
        </a:graphic>
      </p:graphicFrame>
      <p:sp>
        <p:nvSpPr>
          <p:cNvPr id="17" name="TextBox 16"/>
          <p:cNvSpPr txBox="1"/>
          <p:nvPr/>
        </p:nvSpPr>
        <p:spPr>
          <a:xfrm>
            <a:off x="11740810" y="21286515"/>
            <a:ext cx="9897025" cy="4722795"/>
          </a:xfrm>
          <a:prstGeom prst="rect">
            <a:avLst/>
          </a:prstGeom>
          <a:solidFill>
            <a:schemeClr val="bg1"/>
          </a:solidFill>
          <a:effectLst>
            <a:softEdge rad="127000"/>
          </a:effectLst>
        </p:spPr>
        <p:txBody>
          <a:bodyPr wrap="square" lIns="288000" tIns="144000" rIns="360000" bIns="144000" numCol="1" spcCol="180000" rtlCol="0">
            <a:spAutoFit/>
          </a:bodyPr>
          <a:lstStyle/>
          <a:p>
            <a:pPr>
              <a:spcBef>
                <a:spcPts val="0"/>
              </a:spcBef>
              <a:spcAft>
                <a:spcPts val="0"/>
              </a:spcAft>
            </a:pPr>
            <a:r>
              <a:rPr lang="en-GB" sz="2800" b="1" dirty="0" smtClean="0">
                <a:solidFill>
                  <a:schemeClr val="accent1"/>
                </a:solidFill>
                <a:latin typeface="Arial" panose="020B0604020202020204" pitchFamily="34" charset="0"/>
                <a:cs typeface="Arial" panose="020B0604020202020204" pitchFamily="34" charset="0"/>
              </a:rPr>
              <a:t>Data Capture Methods</a:t>
            </a:r>
          </a:p>
          <a:p>
            <a:pPr algn="just">
              <a:spcBef>
                <a:spcPts val="0"/>
              </a:spcBef>
              <a:spcAft>
                <a:spcPts val="0"/>
              </a:spcAft>
            </a:pPr>
            <a:endParaRPr lang="en-GB" sz="2000" dirty="0">
              <a:latin typeface="Arial" panose="020B0604020202020204" pitchFamily="34" charset="0"/>
              <a:cs typeface="Arial" panose="020B0604020202020204" pitchFamily="34" charset="0"/>
            </a:endParaRPr>
          </a:p>
          <a:p>
            <a:pPr algn="just">
              <a:spcBef>
                <a:spcPts val="0"/>
              </a:spcBef>
              <a:spcAft>
                <a:spcPts val="0"/>
              </a:spcAft>
            </a:pPr>
            <a:r>
              <a:rPr lang="en-GB" sz="2000" b="1" dirty="0" smtClean="0">
                <a:latin typeface="Arial" panose="020B0604020202020204" pitchFamily="34" charset="0"/>
                <a:cs typeface="Arial" panose="020B0604020202020204" pitchFamily="34" charset="0"/>
              </a:rPr>
              <a:t>Strawboard</a:t>
            </a:r>
            <a:r>
              <a:rPr lang="en-GB" sz="2000" dirty="0" smtClean="0">
                <a:latin typeface="Arial" panose="020B0604020202020204" pitchFamily="34" charset="0"/>
                <a:cs typeface="Arial" panose="020B0604020202020204" pitchFamily="34" charset="0"/>
              </a:rPr>
              <a:t> – A fibrous material of a controlled specification. The distance that a fragment penetrates into this material is directly related to its velocity and size, shape and density.</a:t>
            </a:r>
          </a:p>
          <a:p>
            <a:pPr algn="just">
              <a:spcBef>
                <a:spcPts val="0"/>
              </a:spcBef>
              <a:spcAft>
                <a:spcPts val="0"/>
              </a:spcAft>
            </a:pPr>
            <a:endParaRPr lang="en-GB" sz="2000" dirty="0" smtClean="0">
              <a:latin typeface="Arial" panose="020B0604020202020204" pitchFamily="34" charset="0"/>
              <a:cs typeface="Arial" panose="020B0604020202020204" pitchFamily="34" charset="0"/>
            </a:endParaRPr>
          </a:p>
          <a:p>
            <a:pPr algn="just">
              <a:spcBef>
                <a:spcPts val="0"/>
              </a:spcBef>
              <a:spcAft>
                <a:spcPts val="0"/>
              </a:spcAft>
            </a:pPr>
            <a:r>
              <a:rPr lang="en-GB" sz="2000" b="1" dirty="0" smtClean="0">
                <a:latin typeface="Arial" panose="020B0604020202020204" pitchFamily="34" charset="0"/>
                <a:cs typeface="Arial" panose="020B0604020202020204" pitchFamily="34" charset="0"/>
              </a:rPr>
              <a:t>Shadowgraphy</a:t>
            </a:r>
            <a:r>
              <a:rPr lang="en-GB" sz="2000" dirty="0" smtClean="0">
                <a:latin typeface="Arial" panose="020B0604020202020204" pitchFamily="34" charset="0"/>
                <a:cs typeface="Arial" panose="020B0604020202020204" pitchFamily="34" charset="0"/>
              </a:rPr>
              <a:t> – A method using a high speed camera and a retro-reflective board to highlight the transit of the fragments. The time of transit across a known distance is used to calculate the velocity.</a:t>
            </a:r>
          </a:p>
          <a:p>
            <a:pPr algn="just">
              <a:spcBef>
                <a:spcPts val="0"/>
              </a:spcBef>
              <a:spcAft>
                <a:spcPts val="0"/>
              </a:spcAft>
            </a:pPr>
            <a:endParaRPr lang="en-GB" sz="2000" dirty="0">
              <a:latin typeface="Arial" panose="020B0604020202020204" pitchFamily="34" charset="0"/>
              <a:cs typeface="Arial" panose="020B0604020202020204" pitchFamily="34" charset="0"/>
            </a:endParaRPr>
          </a:p>
          <a:p>
            <a:pPr algn="just">
              <a:spcBef>
                <a:spcPts val="0"/>
              </a:spcBef>
              <a:spcAft>
                <a:spcPts val="0"/>
              </a:spcAft>
            </a:pPr>
            <a:r>
              <a:rPr lang="en-GB" sz="2000" b="1" dirty="0" smtClean="0">
                <a:latin typeface="Arial" panose="020B0604020202020204" pitchFamily="34" charset="0"/>
                <a:cs typeface="Arial" panose="020B0604020202020204" pitchFamily="34" charset="0"/>
              </a:rPr>
              <a:t>Make/Break Foils </a:t>
            </a:r>
            <a:r>
              <a:rPr lang="en-GB" sz="2000" dirty="0" smtClean="0">
                <a:latin typeface="Arial" panose="020B0604020202020204" pitchFamily="34" charset="0"/>
                <a:cs typeface="Arial" panose="020B0604020202020204" pitchFamily="34" charset="0"/>
              </a:rPr>
              <a:t>– This method works on a the basis of arrival and transit time between two known points. The foils work when a fragment ‘breaks’ the electronic circuit housed within the foil on impact. </a:t>
            </a:r>
            <a:endParaRPr lang="en-GB" sz="2000" dirty="0">
              <a:latin typeface="Arial" panose="020B0604020202020204" pitchFamily="34" charset="0"/>
              <a:cs typeface="Arial" panose="020B0604020202020204" pitchFamily="34" charset="0"/>
            </a:endParaRPr>
          </a:p>
          <a:p>
            <a:pPr algn="just">
              <a:spcBef>
                <a:spcPts val="0"/>
              </a:spcBef>
              <a:spcAft>
                <a:spcPts val="0"/>
              </a:spcAft>
            </a:pPr>
            <a:endParaRPr lang="en-GB" sz="2000" dirty="0" smtClean="0">
              <a:latin typeface="Arial" panose="020B0604020202020204" pitchFamily="34" charset="0"/>
              <a:cs typeface="Arial" panose="020B0604020202020204" pitchFamily="34" charset="0"/>
            </a:endParaRPr>
          </a:p>
        </p:txBody>
      </p:sp>
      <p:sp>
        <p:nvSpPr>
          <p:cNvPr id="20" name="TextBox 19"/>
          <p:cNvSpPr txBox="1"/>
          <p:nvPr/>
        </p:nvSpPr>
        <p:spPr>
          <a:xfrm>
            <a:off x="22201355" y="2528989"/>
            <a:ext cx="19971294" cy="4476574"/>
          </a:xfrm>
          <a:prstGeom prst="rect">
            <a:avLst/>
          </a:prstGeom>
          <a:solidFill>
            <a:schemeClr val="bg1"/>
          </a:solidFill>
          <a:effectLst>
            <a:softEdge rad="127000"/>
          </a:effectLst>
        </p:spPr>
        <p:txBody>
          <a:bodyPr wrap="square" lIns="288000" tIns="144000" rIns="360000" bIns="144000" numCol="1" spcCol="180000" rtlCol="0">
            <a:spAutoFit/>
          </a:bodyPr>
          <a:lstStyle/>
          <a:p>
            <a:pPr algn="just">
              <a:spcBef>
                <a:spcPts val="0"/>
              </a:spcBef>
              <a:spcAft>
                <a:spcPts val="0"/>
              </a:spcAft>
            </a:pPr>
            <a:r>
              <a:rPr lang="en-GB" sz="2800" b="1" dirty="0" smtClean="0">
                <a:solidFill>
                  <a:schemeClr val="accent1"/>
                </a:solidFill>
                <a:latin typeface="Arial" panose="020B0604020202020204" pitchFamily="34" charset="0"/>
                <a:cs typeface="Arial" panose="020B0604020202020204" pitchFamily="34" charset="0"/>
              </a:rPr>
              <a:t>Results &amp; Discussion</a:t>
            </a:r>
          </a:p>
          <a:p>
            <a:pPr algn="just">
              <a:spcBef>
                <a:spcPts val="0"/>
              </a:spcBef>
              <a:spcAft>
                <a:spcPts val="0"/>
              </a:spcAft>
            </a:pPr>
            <a:endParaRPr lang="en-GB" sz="2800" b="1" dirty="0">
              <a:solidFill>
                <a:schemeClr val="accent1"/>
              </a:solidFill>
              <a:latin typeface="Arial" panose="020B0604020202020204" pitchFamily="34" charset="0"/>
              <a:cs typeface="Arial" panose="020B0604020202020204" pitchFamily="34" charset="0"/>
            </a:endParaRPr>
          </a:p>
          <a:p>
            <a:pPr algn="just">
              <a:spcBef>
                <a:spcPts val="0"/>
              </a:spcBef>
              <a:spcAft>
                <a:spcPts val="0"/>
              </a:spcAft>
            </a:pPr>
            <a:r>
              <a:rPr lang="en-GB" sz="2400" dirty="0" smtClean="0">
                <a:latin typeface="Arial" panose="020B0604020202020204" pitchFamily="34" charset="0"/>
                <a:cs typeface="Arial" panose="020B0604020202020204" pitchFamily="34" charset="0"/>
              </a:rPr>
              <a:t>Gurney theory has been used to understand the initial velocities of the fragments post firing and the effect that the case thickness, the mass of the case and the mass of the explosive fill have on the velocity of the fragments.</a:t>
            </a:r>
          </a:p>
          <a:p>
            <a:pPr algn="just">
              <a:spcBef>
                <a:spcPts val="0"/>
              </a:spcBef>
              <a:spcAft>
                <a:spcPts val="0"/>
              </a:spcAft>
            </a:pPr>
            <a:endParaRPr lang="en-GB" sz="2400" dirty="0">
              <a:latin typeface="Arial" panose="020B0604020202020204" pitchFamily="34" charset="0"/>
              <a:cs typeface="Arial" panose="020B0604020202020204" pitchFamily="34" charset="0"/>
            </a:endParaRPr>
          </a:p>
          <a:p>
            <a:pPr algn="just">
              <a:spcBef>
                <a:spcPts val="0"/>
              </a:spcBef>
              <a:spcAft>
                <a:spcPts val="0"/>
              </a:spcAft>
            </a:pPr>
            <a:r>
              <a:rPr lang="en-GB" sz="2400" dirty="0" smtClean="0">
                <a:latin typeface="Arial" panose="020B0604020202020204" pitchFamily="34" charset="0"/>
                <a:cs typeface="Arial" panose="020B0604020202020204" pitchFamily="34" charset="0"/>
              </a:rPr>
              <a:t>Modelling was used to understand the break up of the case under the explosive deformation and to compare with the result gathered from the experimental trial. The simulations show the break up of the casing and the fragment distribution and produced and the quantity </a:t>
            </a:r>
            <a:r>
              <a:rPr lang="en-GB" sz="2400" dirty="0">
                <a:latin typeface="Arial" panose="020B0604020202020204" pitchFamily="34" charset="0"/>
                <a:cs typeface="Arial" panose="020B0604020202020204" pitchFamily="34" charset="0"/>
              </a:rPr>
              <a:t>of </a:t>
            </a:r>
            <a:r>
              <a:rPr lang="en-GB" sz="2400" dirty="0" smtClean="0">
                <a:latin typeface="Arial" panose="020B0604020202020204" pitchFamily="34" charset="0"/>
                <a:cs typeface="Arial" panose="020B0604020202020204" pitchFamily="34" charset="0"/>
              </a:rPr>
              <a:t>fragments produced.</a:t>
            </a:r>
          </a:p>
          <a:p>
            <a:pPr algn="just">
              <a:spcBef>
                <a:spcPts val="0"/>
              </a:spcBef>
              <a:spcAft>
                <a:spcPts val="0"/>
              </a:spcAft>
            </a:pPr>
            <a:endParaRPr lang="en-GB" sz="2400" dirty="0">
              <a:latin typeface="Arial" panose="020B0604020202020204" pitchFamily="34" charset="0"/>
              <a:cs typeface="Arial" panose="020B0604020202020204" pitchFamily="34" charset="0"/>
            </a:endParaRPr>
          </a:p>
          <a:p>
            <a:pPr algn="just">
              <a:spcBef>
                <a:spcPts val="0"/>
              </a:spcBef>
              <a:spcAft>
                <a:spcPts val="0"/>
              </a:spcAft>
            </a:pPr>
            <a:r>
              <a:rPr lang="en-GB" sz="2400" dirty="0" smtClean="0">
                <a:latin typeface="Arial" panose="020B0604020202020204" pitchFamily="34" charset="0"/>
                <a:cs typeface="Arial" panose="020B0604020202020204" pitchFamily="34" charset="0"/>
              </a:rPr>
              <a:t>The step by step simulations of the cylinder expansion are shown below for the copper and the steel cylinders. The graphs below highlight the fragment distribution from the simulations and the fragment mass vs the number of fragments.</a:t>
            </a:r>
            <a:endParaRPr lang="en-GB" sz="2400" dirty="0">
              <a:latin typeface="Arial" panose="020B0604020202020204" pitchFamily="34" charset="0"/>
              <a:cs typeface="Arial" panose="020B0604020202020204" pitchFamily="34" charset="0"/>
            </a:endParaRPr>
          </a:p>
        </p:txBody>
      </p:sp>
      <p:pic>
        <p:nvPicPr>
          <p:cNvPr id="26" name="Picture 25" descr="F:\DCIM\100_FUJI\DSCF0218.JPG"/>
          <p:cNvPicPr>
            <a:picLocks noChangeAspect="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16882336" y="4532073"/>
            <a:ext cx="3839506" cy="2690551"/>
          </a:xfrm>
          <a:prstGeom prst="rect">
            <a:avLst/>
          </a:prstGeom>
          <a:noFill/>
          <a:ln>
            <a:noFill/>
          </a:ln>
        </p:spPr>
      </p:pic>
      <p:graphicFrame>
        <p:nvGraphicFramePr>
          <p:cNvPr id="7" name="Table 6"/>
          <p:cNvGraphicFramePr>
            <a:graphicFrameLocks noGrp="1"/>
          </p:cNvGraphicFramePr>
          <p:nvPr>
            <p:extLst>
              <p:ext uri="{D42A27DB-BD31-4B8C-83A1-F6EECF244321}">
                <p14:modId xmlns:p14="http://schemas.microsoft.com/office/powerpoint/2010/main" val="3805774180"/>
              </p:ext>
            </p:extLst>
          </p:nvPr>
        </p:nvGraphicFramePr>
        <p:xfrm>
          <a:off x="22822865" y="13297976"/>
          <a:ext cx="18728274" cy="3257750"/>
        </p:xfrm>
        <a:graphic>
          <a:graphicData uri="http://schemas.openxmlformats.org/drawingml/2006/table">
            <a:tbl>
              <a:tblPr firstRow="1" firstCol="1" bandRow="1">
                <a:tableStyleId>{5C22544A-7EE6-4342-B048-85BDC9FD1C3A}</a:tableStyleId>
              </a:tblPr>
              <a:tblGrid>
                <a:gridCol w="6650729">
                  <a:extLst>
                    <a:ext uri="{9D8B030D-6E8A-4147-A177-3AD203B41FA5}">
                      <a16:colId xmlns:a16="http://schemas.microsoft.com/office/drawing/2014/main" val="2581527217"/>
                    </a:ext>
                  </a:extLst>
                </a:gridCol>
                <a:gridCol w="2614839">
                  <a:extLst>
                    <a:ext uri="{9D8B030D-6E8A-4147-A177-3AD203B41FA5}">
                      <a16:colId xmlns:a16="http://schemas.microsoft.com/office/drawing/2014/main" val="2001156510"/>
                    </a:ext>
                  </a:extLst>
                </a:gridCol>
                <a:gridCol w="2839359">
                  <a:extLst>
                    <a:ext uri="{9D8B030D-6E8A-4147-A177-3AD203B41FA5}">
                      <a16:colId xmlns:a16="http://schemas.microsoft.com/office/drawing/2014/main" val="605798401"/>
                    </a:ext>
                  </a:extLst>
                </a:gridCol>
                <a:gridCol w="3198044">
                  <a:extLst>
                    <a:ext uri="{9D8B030D-6E8A-4147-A177-3AD203B41FA5}">
                      <a16:colId xmlns:a16="http://schemas.microsoft.com/office/drawing/2014/main" val="2339290035"/>
                    </a:ext>
                  </a:extLst>
                </a:gridCol>
                <a:gridCol w="3425303">
                  <a:extLst>
                    <a:ext uri="{9D8B030D-6E8A-4147-A177-3AD203B41FA5}">
                      <a16:colId xmlns:a16="http://schemas.microsoft.com/office/drawing/2014/main" val="3940014979"/>
                    </a:ext>
                  </a:extLst>
                </a:gridCol>
              </a:tblGrid>
              <a:tr h="302713">
                <a:tc gridSpan="5">
                  <a:txBody>
                    <a:bodyPr/>
                    <a:lstStyle/>
                    <a:p>
                      <a:pPr algn="ctr">
                        <a:lnSpc>
                          <a:spcPct val="107000"/>
                        </a:lnSpc>
                        <a:spcAft>
                          <a:spcPts val="0"/>
                        </a:spcAft>
                      </a:pPr>
                      <a:r>
                        <a:rPr lang="en-GB" sz="2400" dirty="0">
                          <a:effectLst/>
                        </a:rPr>
                        <a:t>Summary of Results – Average Fragment Velocity (ms</a:t>
                      </a:r>
                      <a:r>
                        <a:rPr lang="en-GB" sz="2400" baseline="30000" dirty="0">
                          <a:effectLst/>
                        </a:rPr>
                        <a:t>-1</a:t>
                      </a:r>
                      <a:r>
                        <a:rPr lang="en-GB" sz="2400" dirty="0">
                          <a:effectLst/>
                        </a:rPr>
                        <a:t>)</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3471707412"/>
                  </a:ext>
                </a:extLst>
              </a:tr>
              <a:tr h="506830">
                <a:tc>
                  <a:txBody>
                    <a:bodyPr/>
                    <a:lstStyle/>
                    <a:p>
                      <a:pPr>
                        <a:lnSpc>
                          <a:spcPct val="107000"/>
                        </a:lnSpc>
                        <a:spcAft>
                          <a:spcPts val="0"/>
                        </a:spcAft>
                      </a:pPr>
                      <a:r>
                        <a:rPr lang="en-GB" sz="2400" dirty="0">
                          <a:effectLst/>
                        </a:rPr>
                        <a:t> </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nSpc>
                          <a:spcPct val="107000"/>
                        </a:lnSpc>
                        <a:spcAft>
                          <a:spcPts val="0"/>
                        </a:spcAft>
                      </a:pPr>
                      <a:r>
                        <a:rPr lang="en-GB" sz="2400" b="1" dirty="0">
                          <a:effectLst/>
                        </a:rPr>
                        <a:t>Thin Steel</a:t>
                      </a:r>
                      <a:endParaRPr lang="en-GB" sz="2400" b="1"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nSpc>
                          <a:spcPct val="107000"/>
                        </a:lnSpc>
                        <a:spcAft>
                          <a:spcPts val="0"/>
                        </a:spcAft>
                      </a:pPr>
                      <a:r>
                        <a:rPr lang="en-GB" sz="2400" b="1" dirty="0">
                          <a:effectLst/>
                        </a:rPr>
                        <a:t>Thick Steel</a:t>
                      </a:r>
                      <a:endParaRPr lang="en-GB" sz="2400" b="1"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nSpc>
                          <a:spcPct val="107000"/>
                        </a:lnSpc>
                        <a:spcAft>
                          <a:spcPts val="0"/>
                        </a:spcAft>
                      </a:pPr>
                      <a:r>
                        <a:rPr lang="en-GB" sz="2400" b="1" dirty="0">
                          <a:effectLst/>
                        </a:rPr>
                        <a:t>Thin Copper</a:t>
                      </a:r>
                      <a:endParaRPr lang="en-GB" sz="2400" b="1"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nSpc>
                          <a:spcPct val="107000"/>
                        </a:lnSpc>
                        <a:spcAft>
                          <a:spcPts val="0"/>
                        </a:spcAft>
                      </a:pPr>
                      <a:r>
                        <a:rPr lang="en-GB" sz="2400" b="1" dirty="0">
                          <a:effectLst/>
                        </a:rPr>
                        <a:t>Thick Copper</a:t>
                      </a:r>
                      <a:endParaRPr lang="en-GB" sz="2400" b="1"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extLst>
                  <a:ext uri="{0D108BD9-81ED-4DB2-BD59-A6C34878D82A}">
                    <a16:rowId xmlns:a16="http://schemas.microsoft.com/office/drawing/2014/main" val="1868891821"/>
                  </a:ext>
                </a:extLst>
              </a:tr>
              <a:tr h="506830">
                <a:tc>
                  <a:txBody>
                    <a:bodyPr/>
                    <a:lstStyle/>
                    <a:p>
                      <a:pPr>
                        <a:lnSpc>
                          <a:spcPct val="107000"/>
                        </a:lnSpc>
                        <a:spcAft>
                          <a:spcPts val="0"/>
                        </a:spcAft>
                      </a:pPr>
                      <a:r>
                        <a:rPr lang="en-GB" sz="2400" dirty="0">
                          <a:effectLst/>
                        </a:rPr>
                        <a:t>Gurney Theory Prediction</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r">
                        <a:lnSpc>
                          <a:spcPct val="107000"/>
                        </a:lnSpc>
                        <a:spcAft>
                          <a:spcPts val="0"/>
                        </a:spcAft>
                      </a:pPr>
                      <a:r>
                        <a:rPr lang="en-GB" sz="2400" dirty="0">
                          <a:effectLst/>
                        </a:rPr>
                        <a:t>1721</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r">
                        <a:lnSpc>
                          <a:spcPct val="107000"/>
                        </a:lnSpc>
                        <a:spcAft>
                          <a:spcPts val="0"/>
                        </a:spcAft>
                      </a:pPr>
                      <a:r>
                        <a:rPr lang="en-GB" sz="2400" dirty="0">
                          <a:effectLst/>
                        </a:rPr>
                        <a:t>1537</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r">
                        <a:lnSpc>
                          <a:spcPct val="107000"/>
                        </a:lnSpc>
                        <a:spcAft>
                          <a:spcPts val="0"/>
                        </a:spcAft>
                      </a:pPr>
                      <a:r>
                        <a:rPr lang="en-GB" sz="2400" dirty="0">
                          <a:effectLst/>
                        </a:rPr>
                        <a:t>1633</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r">
                        <a:lnSpc>
                          <a:spcPct val="107000"/>
                        </a:lnSpc>
                        <a:spcAft>
                          <a:spcPts val="0"/>
                        </a:spcAft>
                      </a:pPr>
                      <a:r>
                        <a:rPr lang="en-GB" sz="2400" dirty="0">
                          <a:effectLst/>
                        </a:rPr>
                        <a:t>1451</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extLst>
                  <a:ext uri="{0D108BD9-81ED-4DB2-BD59-A6C34878D82A}">
                    <a16:rowId xmlns:a16="http://schemas.microsoft.com/office/drawing/2014/main" val="4140832433"/>
                  </a:ext>
                </a:extLst>
              </a:tr>
              <a:tr h="302713">
                <a:tc>
                  <a:txBody>
                    <a:bodyPr/>
                    <a:lstStyle/>
                    <a:p>
                      <a:pPr>
                        <a:lnSpc>
                          <a:spcPct val="107000"/>
                        </a:lnSpc>
                        <a:spcAft>
                          <a:spcPts val="0"/>
                        </a:spcAft>
                      </a:pPr>
                      <a:r>
                        <a:rPr lang="en-GB" sz="2400" dirty="0">
                          <a:effectLst/>
                        </a:rPr>
                        <a:t>Modelling Prediction</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r">
                        <a:lnSpc>
                          <a:spcPct val="107000"/>
                        </a:lnSpc>
                        <a:spcAft>
                          <a:spcPts val="0"/>
                        </a:spcAft>
                      </a:pPr>
                      <a:r>
                        <a:rPr lang="en-GB" sz="2400" dirty="0">
                          <a:effectLst/>
                        </a:rPr>
                        <a:t>1497</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r">
                        <a:lnSpc>
                          <a:spcPct val="107000"/>
                        </a:lnSpc>
                        <a:spcAft>
                          <a:spcPts val="0"/>
                        </a:spcAft>
                      </a:pPr>
                      <a:r>
                        <a:rPr lang="en-GB" sz="2400" dirty="0">
                          <a:effectLst/>
                        </a:rPr>
                        <a:t>1346</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r">
                        <a:lnSpc>
                          <a:spcPct val="107000"/>
                        </a:lnSpc>
                        <a:spcAft>
                          <a:spcPts val="0"/>
                        </a:spcAft>
                      </a:pPr>
                      <a:r>
                        <a:rPr lang="en-GB" sz="2400" dirty="0">
                          <a:effectLst/>
                        </a:rPr>
                        <a:t>1469</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r">
                        <a:lnSpc>
                          <a:spcPct val="107000"/>
                        </a:lnSpc>
                        <a:spcAft>
                          <a:spcPts val="0"/>
                        </a:spcAft>
                      </a:pPr>
                      <a:r>
                        <a:rPr lang="en-GB" sz="2400" dirty="0">
                          <a:effectLst/>
                        </a:rPr>
                        <a:t>1279</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extLst>
                  <a:ext uri="{0D108BD9-81ED-4DB2-BD59-A6C34878D82A}">
                    <a16:rowId xmlns:a16="http://schemas.microsoft.com/office/drawing/2014/main" val="3691586878"/>
                  </a:ext>
                </a:extLst>
              </a:tr>
              <a:tr h="302713">
                <a:tc>
                  <a:txBody>
                    <a:bodyPr/>
                    <a:lstStyle/>
                    <a:p>
                      <a:pPr>
                        <a:lnSpc>
                          <a:spcPct val="107000"/>
                        </a:lnSpc>
                        <a:spcAft>
                          <a:spcPts val="0"/>
                        </a:spcAft>
                      </a:pPr>
                      <a:r>
                        <a:rPr lang="en-GB" sz="2400" dirty="0">
                          <a:effectLst/>
                        </a:rPr>
                        <a:t>Make/Break Foils</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r">
                        <a:lnSpc>
                          <a:spcPct val="107000"/>
                        </a:lnSpc>
                        <a:spcAft>
                          <a:spcPts val="0"/>
                        </a:spcAft>
                      </a:pPr>
                      <a:r>
                        <a:rPr lang="en-GB" sz="2400" dirty="0">
                          <a:effectLst/>
                        </a:rPr>
                        <a:t>1523</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r">
                        <a:lnSpc>
                          <a:spcPct val="107000"/>
                        </a:lnSpc>
                        <a:spcAft>
                          <a:spcPts val="0"/>
                        </a:spcAft>
                      </a:pPr>
                      <a:r>
                        <a:rPr lang="en-GB" sz="2400" dirty="0">
                          <a:effectLst/>
                        </a:rPr>
                        <a:t>1407</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r">
                        <a:lnSpc>
                          <a:spcPct val="107000"/>
                        </a:lnSpc>
                        <a:spcAft>
                          <a:spcPts val="0"/>
                        </a:spcAft>
                      </a:pPr>
                      <a:r>
                        <a:rPr lang="en-GB" sz="2400" dirty="0">
                          <a:effectLst/>
                        </a:rPr>
                        <a:t>1285</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r">
                        <a:lnSpc>
                          <a:spcPct val="107000"/>
                        </a:lnSpc>
                        <a:spcAft>
                          <a:spcPts val="0"/>
                        </a:spcAft>
                      </a:pPr>
                      <a:r>
                        <a:rPr lang="en-GB" sz="2400" dirty="0">
                          <a:effectLst/>
                        </a:rPr>
                        <a:t>1329</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extLst>
                  <a:ext uri="{0D108BD9-81ED-4DB2-BD59-A6C34878D82A}">
                    <a16:rowId xmlns:a16="http://schemas.microsoft.com/office/drawing/2014/main" val="158656478"/>
                  </a:ext>
                </a:extLst>
              </a:tr>
              <a:tr h="302713">
                <a:tc>
                  <a:txBody>
                    <a:bodyPr/>
                    <a:lstStyle/>
                    <a:p>
                      <a:pPr>
                        <a:lnSpc>
                          <a:spcPct val="107000"/>
                        </a:lnSpc>
                        <a:spcAft>
                          <a:spcPts val="0"/>
                        </a:spcAft>
                      </a:pPr>
                      <a:r>
                        <a:rPr lang="en-GB" sz="2400" dirty="0">
                          <a:effectLst/>
                        </a:rPr>
                        <a:t>Shadowgraph</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r">
                        <a:lnSpc>
                          <a:spcPct val="107000"/>
                        </a:lnSpc>
                        <a:spcAft>
                          <a:spcPts val="0"/>
                        </a:spcAft>
                      </a:pPr>
                      <a:r>
                        <a:rPr lang="en-GB" sz="2400" dirty="0">
                          <a:effectLst/>
                        </a:rPr>
                        <a:t>1536</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r">
                        <a:lnSpc>
                          <a:spcPct val="107000"/>
                        </a:lnSpc>
                        <a:spcAft>
                          <a:spcPts val="0"/>
                        </a:spcAft>
                      </a:pPr>
                      <a:r>
                        <a:rPr lang="en-GB" sz="2400" dirty="0">
                          <a:effectLst/>
                        </a:rPr>
                        <a:t>1500</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r">
                        <a:lnSpc>
                          <a:spcPct val="107000"/>
                        </a:lnSpc>
                        <a:spcAft>
                          <a:spcPts val="0"/>
                        </a:spcAft>
                      </a:pPr>
                      <a:r>
                        <a:rPr lang="en-GB" sz="2400" dirty="0">
                          <a:effectLst/>
                        </a:rPr>
                        <a:t>1421</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r">
                        <a:lnSpc>
                          <a:spcPct val="107000"/>
                        </a:lnSpc>
                        <a:spcAft>
                          <a:spcPts val="0"/>
                        </a:spcAft>
                      </a:pPr>
                      <a:r>
                        <a:rPr lang="en-GB" sz="2400" dirty="0">
                          <a:effectLst/>
                        </a:rPr>
                        <a:t>1297</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extLst>
                  <a:ext uri="{0D108BD9-81ED-4DB2-BD59-A6C34878D82A}">
                    <a16:rowId xmlns:a16="http://schemas.microsoft.com/office/drawing/2014/main" val="705662690"/>
                  </a:ext>
                </a:extLst>
              </a:tr>
              <a:tr h="302713">
                <a:tc>
                  <a:txBody>
                    <a:bodyPr/>
                    <a:lstStyle/>
                    <a:p>
                      <a:pPr>
                        <a:lnSpc>
                          <a:spcPct val="107000"/>
                        </a:lnSpc>
                        <a:spcAft>
                          <a:spcPts val="0"/>
                        </a:spcAft>
                      </a:pPr>
                      <a:r>
                        <a:rPr lang="en-GB" sz="2400" dirty="0">
                          <a:effectLst/>
                        </a:rPr>
                        <a:t>Warhead Calculator</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r">
                        <a:lnSpc>
                          <a:spcPct val="107000"/>
                        </a:lnSpc>
                        <a:spcAft>
                          <a:spcPts val="0"/>
                        </a:spcAft>
                      </a:pPr>
                      <a:r>
                        <a:rPr lang="en-GB" sz="2400" dirty="0">
                          <a:effectLst/>
                        </a:rPr>
                        <a:t>1730</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r">
                        <a:lnSpc>
                          <a:spcPct val="107000"/>
                        </a:lnSpc>
                        <a:spcAft>
                          <a:spcPts val="0"/>
                        </a:spcAft>
                      </a:pPr>
                      <a:r>
                        <a:rPr lang="en-GB" sz="2400" dirty="0">
                          <a:effectLst/>
                        </a:rPr>
                        <a:t>1547</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r">
                        <a:lnSpc>
                          <a:spcPct val="107000"/>
                        </a:lnSpc>
                        <a:spcAft>
                          <a:spcPts val="0"/>
                        </a:spcAft>
                      </a:pPr>
                      <a:r>
                        <a:rPr lang="en-GB" sz="2400" dirty="0">
                          <a:effectLst/>
                        </a:rPr>
                        <a:t>1644</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r">
                        <a:lnSpc>
                          <a:spcPct val="107000"/>
                        </a:lnSpc>
                        <a:spcAft>
                          <a:spcPts val="0"/>
                        </a:spcAft>
                      </a:pPr>
                      <a:r>
                        <a:rPr lang="en-GB" sz="2400" dirty="0">
                          <a:effectLst/>
                        </a:rPr>
                        <a:t>1466</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extLst>
                  <a:ext uri="{0D108BD9-81ED-4DB2-BD59-A6C34878D82A}">
                    <a16:rowId xmlns:a16="http://schemas.microsoft.com/office/drawing/2014/main" val="3550574445"/>
                  </a:ext>
                </a:extLst>
              </a:tr>
              <a:tr h="302713">
                <a:tc>
                  <a:txBody>
                    <a:bodyPr/>
                    <a:lstStyle/>
                    <a:p>
                      <a:pPr>
                        <a:lnSpc>
                          <a:spcPct val="107000"/>
                        </a:lnSpc>
                        <a:spcAft>
                          <a:spcPts val="0"/>
                        </a:spcAft>
                      </a:pPr>
                      <a:r>
                        <a:rPr lang="en-GB" sz="2400" dirty="0">
                          <a:effectLst/>
                        </a:rPr>
                        <a:t>Strawboard Capture</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r">
                        <a:lnSpc>
                          <a:spcPct val="107000"/>
                        </a:lnSpc>
                        <a:spcAft>
                          <a:spcPts val="0"/>
                        </a:spcAft>
                      </a:pPr>
                      <a:r>
                        <a:rPr lang="en-GB" sz="2400" dirty="0">
                          <a:effectLst/>
                        </a:rPr>
                        <a:t>678</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r">
                        <a:lnSpc>
                          <a:spcPct val="107000"/>
                        </a:lnSpc>
                        <a:spcAft>
                          <a:spcPts val="0"/>
                        </a:spcAft>
                      </a:pPr>
                      <a:r>
                        <a:rPr lang="en-GB" sz="2400" dirty="0">
                          <a:effectLst/>
                        </a:rPr>
                        <a:t>595</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r">
                        <a:lnSpc>
                          <a:spcPct val="107000"/>
                        </a:lnSpc>
                        <a:spcAft>
                          <a:spcPts val="0"/>
                        </a:spcAft>
                      </a:pPr>
                      <a:r>
                        <a:rPr lang="en-GB" sz="2400" dirty="0">
                          <a:effectLst/>
                        </a:rPr>
                        <a:t>728</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r">
                        <a:lnSpc>
                          <a:spcPct val="107000"/>
                        </a:lnSpc>
                        <a:spcAft>
                          <a:spcPts val="0"/>
                        </a:spcAft>
                      </a:pPr>
                      <a:r>
                        <a:rPr lang="en-GB" sz="2400" dirty="0">
                          <a:effectLst/>
                        </a:rPr>
                        <a:t>672</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extLst>
                  <a:ext uri="{0D108BD9-81ED-4DB2-BD59-A6C34878D82A}">
                    <a16:rowId xmlns:a16="http://schemas.microsoft.com/office/drawing/2014/main" val="625565197"/>
                  </a:ext>
                </a:extLst>
              </a:tr>
            </a:tbl>
          </a:graphicData>
        </a:graphic>
      </p:graphicFrame>
      <p:grpSp>
        <p:nvGrpSpPr>
          <p:cNvPr id="12" name="Group 11"/>
          <p:cNvGrpSpPr/>
          <p:nvPr/>
        </p:nvGrpSpPr>
        <p:grpSpPr>
          <a:xfrm>
            <a:off x="22681894" y="16698840"/>
            <a:ext cx="6655434" cy="9405337"/>
            <a:chOff x="22681894" y="16698840"/>
            <a:chExt cx="6655434" cy="9405337"/>
          </a:xfrm>
        </p:grpSpPr>
        <p:grpSp>
          <p:nvGrpSpPr>
            <p:cNvPr id="84" name="Group 83"/>
            <p:cNvGrpSpPr/>
            <p:nvPr/>
          </p:nvGrpSpPr>
          <p:grpSpPr>
            <a:xfrm>
              <a:off x="22681894" y="17135246"/>
              <a:ext cx="6655434" cy="2974340"/>
              <a:chOff x="0" y="0"/>
              <a:chExt cx="6655842" cy="2974390"/>
            </a:xfrm>
          </p:grpSpPr>
          <p:pic>
            <p:nvPicPr>
              <p:cNvPr id="85" name="Picture 84"/>
              <p:cNvPicPr>
                <a:picLocks noChangeAspect="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0" y="7315"/>
                <a:ext cx="2223770" cy="1479550"/>
              </a:xfrm>
              <a:prstGeom prst="rect">
                <a:avLst/>
              </a:prstGeom>
              <a:noFill/>
              <a:ln>
                <a:noFill/>
              </a:ln>
            </p:spPr>
          </p:pic>
          <p:pic>
            <p:nvPicPr>
              <p:cNvPr id="86" name="Picture 85"/>
              <p:cNvPicPr>
                <a:picLocks noChangeAspect="1"/>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2223821" y="0"/>
                <a:ext cx="2216150" cy="1486535"/>
              </a:xfrm>
              <a:prstGeom prst="rect">
                <a:avLst/>
              </a:prstGeom>
              <a:noFill/>
              <a:ln>
                <a:noFill/>
              </a:ln>
            </p:spPr>
          </p:pic>
          <p:pic>
            <p:nvPicPr>
              <p:cNvPr id="87" name="Picture 86"/>
              <p:cNvPicPr>
                <a:picLocks noChangeAspect="1"/>
              </p:cNvPicPr>
              <p:nvPr/>
            </p:nvPicPr>
            <p:blipFill>
              <a:blip r:embed="rId11" cstate="print">
                <a:extLst>
                  <a:ext uri="{28A0092B-C50C-407E-A947-70E740481C1C}">
                    <a14:useLocalDpi xmlns:a14="http://schemas.microsoft.com/office/drawing/2010/main" val="0"/>
                  </a:ext>
                </a:extLst>
              </a:blip>
              <a:srcRect/>
              <a:stretch>
                <a:fillRect/>
              </a:stretch>
            </p:blipFill>
            <p:spPr bwMode="auto">
              <a:xfrm>
                <a:off x="4440327" y="0"/>
                <a:ext cx="2212340" cy="1486535"/>
              </a:xfrm>
              <a:prstGeom prst="rect">
                <a:avLst/>
              </a:prstGeom>
              <a:noFill/>
              <a:ln>
                <a:noFill/>
              </a:ln>
            </p:spPr>
          </p:pic>
          <p:pic>
            <p:nvPicPr>
              <p:cNvPr id="88" name="Picture 87"/>
              <p:cNvPicPr>
                <a:picLocks noChangeAspect="1"/>
              </p:cNvPicPr>
              <p:nvPr/>
            </p:nvPicPr>
            <p:blipFill>
              <a:blip r:embed="rId12" cstate="print">
                <a:extLst>
                  <a:ext uri="{28A0092B-C50C-407E-A947-70E740481C1C}">
                    <a14:useLocalDpi xmlns:a14="http://schemas.microsoft.com/office/drawing/2010/main" val="0"/>
                  </a:ext>
                </a:extLst>
              </a:blip>
              <a:srcRect/>
              <a:stretch>
                <a:fillRect/>
              </a:stretch>
            </p:blipFill>
            <p:spPr bwMode="auto">
              <a:xfrm>
                <a:off x="0" y="1492300"/>
                <a:ext cx="2223770" cy="1482090"/>
              </a:xfrm>
              <a:prstGeom prst="rect">
                <a:avLst/>
              </a:prstGeom>
              <a:noFill/>
              <a:ln>
                <a:noFill/>
              </a:ln>
            </p:spPr>
          </p:pic>
          <p:pic>
            <p:nvPicPr>
              <p:cNvPr id="89" name="Picture 88"/>
              <p:cNvPicPr>
                <a:picLocks noChangeAspect="1"/>
              </p:cNvPicPr>
              <p:nvPr/>
            </p:nvPicPr>
            <p:blipFill>
              <a:blip r:embed="rId13" cstate="print">
                <a:extLst>
                  <a:ext uri="{28A0092B-C50C-407E-A947-70E740481C1C}">
                    <a14:useLocalDpi xmlns:a14="http://schemas.microsoft.com/office/drawing/2010/main" val="0"/>
                  </a:ext>
                </a:extLst>
              </a:blip>
              <a:srcRect/>
              <a:stretch>
                <a:fillRect/>
              </a:stretch>
            </p:blipFill>
            <p:spPr bwMode="auto">
              <a:xfrm>
                <a:off x="2223821" y="1492300"/>
                <a:ext cx="2212975" cy="1482090"/>
              </a:xfrm>
              <a:prstGeom prst="rect">
                <a:avLst/>
              </a:prstGeom>
              <a:noFill/>
              <a:ln>
                <a:noFill/>
              </a:ln>
            </p:spPr>
          </p:pic>
          <p:pic>
            <p:nvPicPr>
              <p:cNvPr id="90" name="Picture 89"/>
              <p:cNvPicPr>
                <a:picLocks noChangeAspect="1"/>
              </p:cNvPicPr>
              <p:nvPr/>
            </p:nvPicPr>
            <p:blipFill>
              <a:blip r:embed="rId14" cstate="print">
                <a:extLst>
                  <a:ext uri="{28A0092B-C50C-407E-A947-70E740481C1C}">
                    <a14:useLocalDpi xmlns:a14="http://schemas.microsoft.com/office/drawing/2010/main" val="0"/>
                  </a:ext>
                </a:extLst>
              </a:blip>
              <a:srcRect/>
              <a:stretch>
                <a:fillRect/>
              </a:stretch>
            </p:blipFill>
            <p:spPr bwMode="auto">
              <a:xfrm>
                <a:off x="4440327" y="1492300"/>
                <a:ext cx="2215515" cy="1482090"/>
              </a:xfrm>
              <a:prstGeom prst="rect">
                <a:avLst/>
              </a:prstGeom>
              <a:noFill/>
              <a:ln>
                <a:noFill/>
              </a:ln>
            </p:spPr>
          </p:pic>
        </p:grpSp>
        <p:pic>
          <p:nvPicPr>
            <p:cNvPr id="92" name="Picture 91" descr="F:\DCIM\100_FUJI\DSCF0222.JPG"/>
            <p:cNvPicPr>
              <a:picLocks noChangeAspect="1"/>
            </p:cNvPicPr>
            <p:nvPr/>
          </p:nvPicPr>
          <p:blipFill>
            <a:blip r:embed="rId15" cstate="print">
              <a:extLst>
                <a:ext uri="{28A0092B-C50C-407E-A947-70E740481C1C}">
                  <a14:useLocalDpi xmlns:a14="http://schemas.microsoft.com/office/drawing/2010/main" val="0"/>
                </a:ext>
              </a:extLst>
            </a:blip>
            <a:srcRect/>
            <a:stretch>
              <a:fillRect/>
            </a:stretch>
          </p:blipFill>
          <p:spPr bwMode="auto">
            <a:xfrm rot="5400000">
              <a:off x="23172448" y="21447998"/>
              <a:ext cx="5176756" cy="4135601"/>
            </a:xfrm>
            <a:prstGeom prst="rect">
              <a:avLst/>
            </a:prstGeom>
            <a:noFill/>
            <a:ln>
              <a:noFill/>
            </a:ln>
          </p:spPr>
        </p:pic>
        <p:sp>
          <p:nvSpPr>
            <p:cNvPr id="94" name="TextBox 93"/>
            <p:cNvSpPr txBox="1"/>
            <p:nvPr/>
          </p:nvSpPr>
          <p:spPr>
            <a:xfrm>
              <a:off x="23910802" y="16698840"/>
              <a:ext cx="3940684" cy="660144"/>
            </a:xfrm>
            <a:prstGeom prst="rect">
              <a:avLst/>
            </a:prstGeom>
            <a:solidFill>
              <a:schemeClr val="bg1"/>
            </a:solidFill>
            <a:effectLst>
              <a:softEdge rad="127000"/>
            </a:effectLst>
          </p:spPr>
          <p:txBody>
            <a:bodyPr wrap="square" lIns="288000" tIns="144000" rIns="360000" bIns="144000" numCol="1" spcCol="180000" rtlCol="0">
              <a:spAutoFit/>
            </a:bodyPr>
            <a:lstStyle/>
            <a:p>
              <a:pPr algn="just">
                <a:spcBef>
                  <a:spcPts val="0"/>
                </a:spcBef>
                <a:spcAft>
                  <a:spcPts val="0"/>
                </a:spcAft>
              </a:pPr>
              <a:r>
                <a:rPr lang="en-GB" sz="2400" b="1" dirty="0" smtClean="0">
                  <a:solidFill>
                    <a:schemeClr val="accent1"/>
                  </a:solidFill>
                  <a:latin typeface="Arial" panose="020B0604020202020204" pitchFamily="34" charset="0"/>
                  <a:cs typeface="Arial" panose="020B0604020202020204" pitchFamily="34" charset="0"/>
                </a:rPr>
                <a:t>Shadowgraph Imagery</a:t>
              </a:r>
              <a:endParaRPr lang="en-GB" sz="2400" b="1" dirty="0">
                <a:solidFill>
                  <a:schemeClr val="accent1"/>
                </a:solidFill>
                <a:latin typeface="Arial" panose="020B0604020202020204" pitchFamily="34" charset="0"/>
                <a:cs typeface="Arial" panose="020B0604020202020204" pitchFamily="34" charset="0"/>
              </a:endParaRPr>
            </a:p>
          </p:txBody>
        </p:sp>
        <p:sp>
          <p:nvSpPr>
            <p:cNvPr id="95" name="TextBox 94"/>
            <p:cNvSpPr txBox="1"/>
            <p:nvPr/>
          </p:nvSpPr>
          <p:spPr>
            <a:xfrm>
              <a:off x="23268854" y="20522590"/>
              <a:ext cx="4983944" cy="598589"/>
            </a:xfrm>
            <a:prstGeom prst="rect">
              <a:avLst/>
            </a:prstGeom>
            <a:solidFill>
              <a:schemeClr val="bg1"/>
            </a:solidFill>
            <a:effectLst>
              <a:softEdge rad="127000"/>
            </a:effectLst>
          </p:spPr>
          <p:txBody>
            <a:bodyPr wrap="square" lIns="288000" tIns="144000" rIns="360000" bIns="144000" numCol="1" spcCol="180000" rtlCol="0">
              <a:spAutoFit/>
            </a:bodyPr>
            <a:lstStyle/>
            <a:p>
              <a:pPr algn="just">
                <a:spcBef>
                  <a:spcPts val="0"/>
                </a:spcBef>
                <a:spcAft>
                  <a:spcPts val="0"/>
                </a:spcAft>
              </a:pPr>
              <a:r>
                <a:rPr lang="en-GB" sz="2000" b="1" dirty="0" smtClean="0">
                  <a:solidFill>
                    <a:schemeClr val="accent1"/>
                  </a:solidFill>
                  <a:latin typeface="Arial" panose="020B0604020202020204" pitchFamily="34" charset="0"/>
                  <a:cs typeface="Arial" panose="020B0604020202020204" pitchFamily="34" charset="0"/>
                </a:rPr>
                <a:t>Make/Break foils on the strawboard</a:t>
              </a:r>
              <a:endParaRPr lang="en-GB" sz="2000" b="1" dirty="0">
                <a:solidFill>
                  <a:schemeClr val="accent1"/>
                </a:solidFill>
                <a:latin typeface="Arial" panose="020B0604020202020204" pitchFamily="34" charset="0"/>
                <a:cs typeface="Arial" panose="020B0604020202020204" pitchFamily="34" charset="0"/>
              </a:endParaRPr>
            </a:p>
          </p:txBody>
        </p:sp>
      </p:grpSp>
      <p:sp>
        <p:nvSpPr>
          <p:cNvPr id="96" name="TextBox 95"/>
          <p:cNvSpPr txBox="1"/>
          <p:nvPr/>
        </p:nvSpPr>
        <p:spPr>
          <a:xfrm>
            <a:off x="29503227" y="16890059"/>
            <a:ext cx="12669422" cy="9647220"/>
          </a:xfrm>
          <a:prstGeom prst="rect">
            <a:avLst/>
          </a:prstGeom>
          <a:solidFill>
            <a:schemeClr val="bg1"/>
          </a:solidFill>
          <a:effectLst>
            <a:softEdge rad="127000"/>
          </a:effectLst>
        </p:spPr>
        <p:txBody>
          <a:bodyPr wrap="square" lIns="288000" tIns="144000" rIns="360000" bIns="144000" numCol="1" spcCol="180000" rtlCol="0">
            <a:spAutoFit/>
          </a:bodyPr>
          <a:lstStyle/>
          <a:p>
            <a:pPr algn="just">
              <a:spcBef>
                <a:spcPts val="0"/>
              </a:spcBef>
              <a:spcAft>
                <a:spcPts val="0"/>
              </a:spcAft>
            </a:pPr>
            <a:r>
              <a:rPr lang="en-GB" sz="2800" b="1" dirty="0" smtClean="0">
                <a:solidFill>
                  <a:schemeClr val="accent1"/>
                </a:solidFill>
                <a:latin typeface="Arial" panose="020B0604020202020204" pitchFamily="34" charset="0"/>
                <a:cs typeface="Arial" panose="020B0604020202020204" pitchFamily="34" charset="0"/>
              </a:rPr>
              <a:t>Conclusion &amp; Recommendations</a:t>
            </a:r>
          </a:p>
          <a:p>
            <a:pPr algn="just">
              <a:spcBef>
                <a:spcPts val="0"/>
              </a:spcBef>
              <a:spcAft>
                <a:spcPts val="0"/>
              </a:spcAft>
            </a:pPr>
            <a:endParaRPr lang="en-GB" sz="2800" b="1" dirty="0">
              <a:solidFill>
                <a:schemeClr val="accent1"/>
              </a:solidFill>
              <a:latin typeface="Arial" panose="020B0604020202020204" pitchFamily="34" charset="0"/>
              <a:cs typeface="Arial" panose="020B0604020202020204" pitchFamily="34" charset="0"/>
            </a:endParaRPr>
          </a:p>
          <a:p>
            <a:pPr algn="just">
              <a:spcBef>
                <a:spcPts val="0"/>
              </a:spcBef>
              <a:spcAft>
                <a:spcPts val="0"/>
              </a:spcAft>
            </a:pPr>
            <a:r>
              <a:rPr lang="en-GB" sz="2400" dirty="0" smtClean="0">
                <a:latin typeface="Arial" panose="020B0604020202020204" pitchFamily="34" charset="0"/>
                <a:cs typeface="Arial" panose="020B0604020202020204" pitchFamily="34" charset="0"/>
              </a:rPr>
              <a:t>The project successfully identified the hazards involved with firing cylindrical explosive charges and the collection of very fast fragments into the strawboard and the appropriate control measures to make the experiment ALARP.</a:t>
            </a:r>
          </a:p>
          <a:p>
            <a:pPr algn="just">
              <a:spcBef>
                <a:spcPts val="0"/>
              </a:spcBef>
              <a:spcAft>
                <a:spcPts val="0"/>
              </a:spcAft>
            </a:pPr>
            <a:endParaRPr lang="en-GB" sz="2400" dirty="0">
              <a:latin typeface="Arial" panose="020B0604020202020204" pitchFamily="34" charset="0"/>
              <a:cs typeface="Arial" panose="020B0604020202020204" pitchFamily="34" charset="0"/>
            </a:endParaRPr>
          </a:p>
          <a:p>
            <a:pPr algn="just">
              <a:spcBef>
                <a:spcPts val="0"/>
              </a:spcBef>
              <a:spcAft>
                <a:spcPts val="0"/>
              </a:spcAft>
            </a:pPr>
            <a:r>
              <a:rPr lang="en-GB" sz="2400" dirty="0" smtClean="0">
                <a:latin typeface="Arial" panose="020B0604020202020204" pitchFamily="34" charset="0"/>
                <a:cs typeface="Arial" panose="020B0604020202020204" pitchFamily="34" charset="0"/>
              </a:rPr>
              <a:t>The computational model can be used to predict the fragment behaviour for fragment velocity and distribution but has some limiting factors. The model does not account for any case material to be consumed under the explosive loading thus predicts a large number of fragments being produced. When analysing the fragments recovered from the strawboard, it shows there would be far greater larger fragments produced as opposed to the ‘dust’ like cloud of fragments produced from the modelling. The velocity of the fragments captured from the experimental trial correlate with the Gurney theory equations for fragment velocity, if a larger sample of average results were gathered.</a:t>
            </a:r>
          </a:p>
          <a:p>
            <a:pPr algn="just">
              <a:spcBef>
                <a:spcPts val="0"/>
              </a:spcBef>
              <a:spcAft>
                <a:spcPts val="0"/>
              </a:spcAft>
            </a:pPr>
            <a:endParaRPr lang="en-GB" sz="2400" dirty="0">
              <a:latin typeface="Arial" panose="020B0604020202020204" pitchFamily="34" charset="0"/>
              <a:cs typeface="Arial" panose="020B0604020202020204" pitchFamily="34" charset="0"/>
            </a:endParaRPr>
          </a:p>
          <a:p>
            <a:pPr algn="just">
              <a:spcBef>
                <a:spcPts val="0"/>
              </a:spcBef>
              <a:spcAft>
                <a:spcPts val="0"/>
              </a:spcAft>
            </a:pPr>
            <a:r>
              <a:rPr lang="en-GB" sz="2400" dirty="0" smtClean="0">
                <a:latin typeface="Arial" panose="020B0604020202020204" pitchFamily="34" charset="0"/>
                <a:cs typeface="Arial" panose="020B0604020202020204" pitchFamily="34" charset="0"/>
              </a:rPr>
              <a:t>The experiment could have been designed slightly differently to allow for more capture of fragments for analysis into the strawboard, due to the design of the trial only a small amount of fragments were captured.</a:t>
            </a:r>
          </a:p>
          <a:p>
            <a:pPr algn="just">
              <a:spcBef>
                <a:spcPts val="0"/>
              </a:spcBef>
              <a:spcAft>
                <a:spcPts val="0"/>
              </a:spcAft>
            </a:pPr>
            <a:endParaRPr lang="en-GB" sz="2400" dirty="0">
              <a:latin typeface="Arial" panose="020B0604020202020204" pitchFamily="34" charset="0"/>
              <a:cs typeface="Arial" panose="020B0604020202020204" pitchFamily="34" charset="0"/>
            </a:endParaRPr>
          </a:p>
          <a:p>
            <a:pPr algn="just">
              <a:spcBef>
                <a:spcPts val="0"/>
              </a:spcBef>
              <a:spcAft>
                <a:spcPts val="0"/>
              </a:spcAft>
            </a:pPr>
            <a:r>
              <a:rPr lang="en-GB" sz="2400" dirty="0" smtClean="0">
                <a:latin typeface="Arial" panose="020B0604020202020204" pitchFamily="34" charset="0"/>
                <a:cs typeface="Arial" panose="020B0604020202020204" pitchFamily="34" charset="0"/>
              </a:rPr>
              <a:t>Other factors involved in the experimental trial include the lack of modelling data prior to the design of the trial which would of allowed for the distribution of the fragments to be captured better into the strawboard. Human factors played a part in the results with the changing of the Trials Conducting Officer throughout the trial meaning the consistency of the stemming of the charges changed.</a:t>
            </a:r>
            <a:endParaRPr lang="en-GB" sz="2400" dirty="0">
              <a:latin typeface="Arial" panose="020B0604020202020204" pitchFamily="34" charset="0"/>
              <a:cs typeface="Arial" panose="020B0604020202020204" pitchFamily="34" charset="0"/>
            </a:endParaRPr>
          </a:p>
        </p:txBody>
      </p:sp>
      <p:grpSp>
        <p:nvGrpSpPr>
          <p:cNvPr id="10" name="Group 9"/>
          <p:cNvGrpSpPr/>
          <p:nvPr/>
        </p:nvGrpSpPr>
        <p:grpSpPr>
          <a:xfrm>
            <a:off x="22816520" y="7109334"/>
            <a:ext cx="18564484" cy="5854311"/>
            <a:chOff x="22816520" y="7109334"/>
            <a:chExt cx="18564484" cy="5854311"/>
          </a:xfrm>
        </p:grpSpPr>
        <p:grpSp>
          <p:nvGrpSpPr>
            <p:cNvPr id="8" name="Group 7"/>
            <p:cNvGrpSpPr/>
            <p:nvPr/>
          </p:nvGrpSpPr>
          <p:grpSpPr>
            <a:xfrm>
              <a:off x="22816520" y="7109334"/>
              <a:ext cx="18564484" cy="2859746"/>
              <a:chOff x="22816520" y="7569507"/>
              <a:chExt cx="18564484" cy="2859746"/>
            </a:xfrm>
          </p:grpSpPr>
          <p:pic>
            <p:nvPicPr>
              <p:cNvPr id="32" name="Picture 31"/>
              <p:cNvPicPr>
                <a:picLocks noChangeAspect="1"/>
              </p:cNvPicPr>
              <p:nvPr/>
            </p:nvPicPr>
            <p:blipFill>
              <a:blip r:embed="rId16" cstate="print">
                <a:extLst>
                  <a:ext uri="{28A0092B-C50C-407E-A947-70E740481C1C}">
                    <a14:useLocalDpi xmlns:a14="http://schemas.microsoft.com/office/drawing/2010/main" val="0"/>
                  </a:ext>
                </a:extLst>
              </a:blip>
              <a:srcRect/>
              <a:stretch>
                <a:fillRect/>
              </a:stretch>
            </p:blipFill>
            <p:spPr bwMode="auto">
              <a:xfrm flipH="1">
                <a:off x="27103719" y="7569507"/>
                <a:ext cx="2131684" cy="2859746"/>
              </a:xfrm>
              <a:prstGeom prst="rect">
                <a:avLst/>
              </a:prstGeom>
              <a:noFill/>
              <a:ln>
                <a:noFill/>
              </a:ln>
            </p:spPr>
          </p:pic>
          <p:pic>
            <p:nvPicPr>
              <p:cNvPr id="33" name="Picture 32"/>
              <p:cNvPicPr>
                <a:picLocks noChangeAspect="1"/>
              </p:cNvPicPr>
              <p:nvPr/>
            </p:nvPicPr>
            <p:blipFill>
              <a:blip r:embed="rId17" cstate="print">
                <a:extLst>
                  <a:ext uri="{28A0092B-C50C-407E-A947-70E740481C1C}">
                    <a14:useLocalDpi xmlns:a14="http://schemas.microsoft.com/office/drawing/2010/main" val="0"/>
                  </a:ext>
                </a:extLst>
              </a:blip>
              <a:srcRect/>
              <a:stretch>
                <a:fillRect/>
              </a:stretch>
            </p:blipFill>
            <p:spPr bwMode="auto">
              <a:xfrm>
                <a:off x="22816520" y="7569507"/>
                <a:ext cx="2180854" cy="2854024"/>
              </a:xfrm>
              <a:prstGeom prst="rect">
                <a:avLst/>
              </a:prstGeom>
              <a:noFill/>
              <a:ln>
                <a:noFill/>
              </a:ln>
            </p:spPr>
          </p:pic>
          <p:pic>
            <p:nvPicPr>
              <p:cNvPr id="34" name="Picture 33"/>
              <p:cNvPicPr>
                <a:picLocks noChangeAspect="1"/>
              </p:cNvPicPr>
              <p:nvPr/>
            </p:nvPicPr>
            <p:blipFill>
              <a:blip r:embed="rId18" cstate="print">
                <a:extLst>
                  <a:ext uri="{28A0092B-C50C-407E-A947-70E740481C1C}">
                    <a14:useLocalDpi xmlns:a14="http://schemas.microsoft.com/office/drawing/2010/main" val="0"/>
                  </a:ext>
                </a:extLst>
              </a:blip>
              <a:srcRect/>
              <a:stretch>
                <a:fillRect/>
              </a:stretch>
            </p:blipFill>
            <p:spPr bwMode="auto">
              <a:xfrm flipH="1">
                <a:off x="24971226" y="7569507"/>
                <a:ext cx="2152895" cy="2854024"/>
              </a:xfrm>
              <a:prstGeom prst="rect">
                <a:avLst/>
              </a:prstGeom>
              <a:noFill/>
              <a:ln>
                <a:noFill/>
              </a:ln>
            </p:spPr>
          </p:pic>
          <p:pic>
            <p:nvPicPr>
              <p:cNvPr id="35" name="Picture 34"/>
              <p:cNvPicPr>
                <a:picLocks noChangeAspect="1"/>
              </p:cNvPicPr>
              <p:nvPr/>
            </p:nvPicPr>
            <p:blipFill>
              <a:blip r:embed="rId19" cstate="print">
                <a:extLst>
                  <a:ext uri="{28A0092B-C50C-407E-A947-70E740481C1C}">
                    <a14:useLocalDpi xmlns:a14="http://schemas.microsoft.com/office/drawing/2010/main" val="0"/>
                  </a:ext>
                </a:extLst>
              </a:blip>
              <a:srcRect/>
              <a:stretch>
                <a:fillRect/>
              </a:stretch>
            </p:blipFill>
            <p:spPr bwMode="auto">
              <a:xfrm flipH="1">
                <a:off x="29236215" y="7569507"/>
                <a:ext cx="2134576" cy="2859207"/>
              </a:xfrm>
              <a:prstGeom prst="rect">
                <a:avLst/>
              </a:prstGeom>
              <a:noFill/>
              <a:ln>
                <a:noFill/>
              </a:ln>
            </p:spPr>
          </p:pic>
          <p:pic>
            <p:nvPicPr>
              <p:cNvPr id="39" name="Picture 38"/>
              <p:cNvPicPr>
                <a:picLocks noChangeAspect="1"/>
              </p:cNvPicPr>
              <p:nvPr/>
            </p:nvPicPr>
            <p:blipFill>
              <a:blip r:embed="rId20">
                <a:extLst>
                  <a:ext uri="{28A0092B-C50C-407E-A947-70E740481C1C}">
                    <a14:useLocalDpi xmlns:a14="http://schemas.microsoft.com/office/drawing/2010/main" val="0"/>
                  </a:ext>
                </a:extLst>
              </a:blip>
              <a:srcRect/>
              <a:stretch>
                <a:fillRect/>
              </a:stretch>
            </p:blipFill>
            <p:spPr bwMode="auto">
              <a:xfrm>
                <a:off x="31468129" y="7569507"/>
                <a:ext cx="2490284" cy="2842093"/>
              </a:xfrm>
              <a:prstGeom prst="rect">
                <a:avLst/>
              </a:prstGeom>
              <a:noFill/>
              <a:ln>
                <a:noFill/>
              </a:ln>
            </p:spPr>
          </p:pic>
          <p:pic>
            <p:nvPicPr>
              <p:cNvPr id="40" name="Picture 39"/>
              <p:cNvPicPr>
                <a:picLocks noChangeAspect="1"/>
              </p:cNvPicPr>
              <p:nvPr/>
            </p:nvPicPr>
            <p:blipFill>
              <a:blip r:embed="rId21">
                <a:extLst>
                  <a:ext uri="{28A0092B-C50C-407E-A947-70E740481C1C}">
                    <a14:useLocalDpi xmlns:a14="http://schemas.microsoft.com/office/drawing/2010/main" val="0"/>
                  </a:ext>
                </a:extLst>
              </a:blip>
              <a:srcRect/>
              <a:stretch>
                <a:fillRect/>
              </a:stretch>
            </p:blipFill>
            <p:spPr bwMode="auto">
              <a:xfrm>
                <a:off x="33958413" y="7587160"/>
                <a:ext cx="2490284" cy="2842093"/>
              </a:xfrm>
              <a:prstGeom prst="rect">
                <a:avLst/>
              </a:prstGeom>
              <a:noFill/>
              <a:ln>
                <a:noFill/>
              </a:ln>
            </p:spPr>
          </p:pic>
          <p:pic>
            <p:nvPicPr>
              <p:cNvPr id="41" name="Picture 40"/>
              <p:cNvPicPr>
                <a:picLocks noChangeAspect="1"/>
              </p:cNvPicPr>
              <p:nvPr/>
            </p:nvPicPr>
            <p:blipFill>
              <a:blip r:embed="rId22">
                <a:extLst>
                  <a:ext uri="{28A0092B-C50C-407E-A947-70E740481C1C}">
                    <a14:useLocalDpi xmlns:a14="http://schemas.microsoft.com/office/drawing/2010/main" val="0"/>
                  </a:ext>
                </a:extLst>
              </a:blip>
              <a:srcRect/>
              <a:stretch>
                <a:fillRect/>
              </a:stretch>
            </p:blipFill>
            <p:spPr bwMode="auto">
              <a:xfrm>
                <a:off x="36419740" y="7587160"/>
                <a:ext cx="2490284" cy="2824440"/>
              </a:xfrm>
              <a:prstGeom prst="rect">
                <a:avLst/>
              </a:prstGeom>
              <a:noFill/>
              <a:ln>
                <a:noFill/>
              </a:ln>
            </p:spPr>
          </p:pic>
          <p:pic>
            <p:nvPicPr>
              <p:cNvPr id="42" name="Picture 41"/>
              <p:cNvPicPr>
                <a:picLocks noChangeAspect="1"/>
              </p:cNvPicPr>
              <p:nvPr/>
            </p:nvPicPr>
            <p:blipFill>
              <a:blip r:embed="rId23">
                <a:extLst>
                  <a:ext uri="{28A0092B-C50C-407E-A947-70E740481C1C}">
                    <a14:useLocalDpi xmlns:a14="http://schemas.microsoft.com/office/drawing/2010/main" val="0"/>
                  </a:ext>
                </a:extLst>
              </a:blip>
              <a:srcRect/>
              <a:stretch>
                <a:fillRect/>
              </a:stretch>
            </p:blipFill>
            <p:spPr bwMode="auto">
              <a:xfrm>
                <a:off x="38890720" y="7569507"/>
                <a:ext cx="2490284" cy="2842093"/>
              </a:xfrm>
              <a:prstGeom prst="rect">
                <a:avLst/>
              </a:prstGeom>
              <a:noFill/>
              <a:ln>
                <a:noFill/>
              </a:ln>
            </p:spPr>
          </p:pic>
        </p:grpSp>
        <p:grpSp>
          <p:nvGrpSpPr>
            <p:cNvPr id="49" name="Group 48"/>
            <p:cNvGrpSpPr/>
            <p:nvPr/>
          </p:nvGrpSpPr>
          <p:grpSpPr>
            <a:xfrm>
              <a:off x="23268854" y="10179995"/>
              <a:ext cx="3532373" cy="2783650"/>
              <a:chOff x="0" y="23446"/>
              <a:chExt cx="2095500" cy="1676400"/>
            </a:xfrm>
          </p:grpSpPr>
          <p:pic>
            <p:nvPicPr>
              <p:cNvPr id="50" name="Picture 49"/>
              <p:cNvPicPr>
                <a:picLocks noChangeAspect="1"/>
              </p:cNvPicPr>
              <p:nvPr/>
            </p:nvPicPr>
            <p:blipFill>
              <a:blip r:embed="rId24" cstate="print">
                <a:extLst>
                  <a:ext uri="{28A0092B-C50C-407E-A947-70E740481C1C}">
                    <a14:useLocalDpi xmlns:a14="http://schemas.microsoft.com/office/drawing/2010/main" val="0"/>
                  </a:ext>
                </a:extLst>
              </a:blip>
              <a:stretch>
                <a:fillRect/>
              </a:stretch>
            </p:blipFill>
            <p:spPr>
              <a:xfrm>
                <a:off x="0" y="23446"/>
                <a:ext cx="2095500" cy="1676400"/>
              </a:xfrm>
              <a:prstGeom prst="rect">
                <a:avLst/>
              </a:prstGeom>
            </p:spPr>
          </p:pic>
          <p:sp>
            <p:nvSpPr>
              <p:cNvPr id="51" name="TextBox 27"/>
              <p:cNvSpPr txBox="1"/>
              <p:nvPr/>
            </p:nvSpPr>
            <p:spPr>
              <a:xfrm>
                <a:off x="380821" y="1321129"/>
                <a:ext cx="1524635" cy="309273"/>
              </a:xfrm>
              <a:prstGeom prst="rect">
                <a:avLst/>
              </a:prstGeom>
              <a:noFill/>
            </p:spPr>
            <p:txBody>
              <a:bodyPr wrap="square" rtlCol="0">
                <a:noAutofit/>
              </a:bodyPr>
              <a:lstStyle/>
              <a:p>
                <a:pPr algn="ctr" fontAlgn="base">
                  <a:spcAft>
                    <a:spcPts val="0"/>
                  </a:spcAft>
                </a:pPr>
                <a:r>
                  <a:rPr lang="en-GB" sz="1000" kern="1200" dirty="0">
                    <a:solidFill>
                      <a:srgbClr val="000000"/>
                    </a:solidFill>
                    <a:effectLst/>
                    <a:latin typeface="+mn-ea"/>
                    <a:ea typeface="Times New Roman" panose="02020603050405020304" pitchFamily="18" charset="0"/>
                    <a:cs typeface="Times New Roman" panose="02020603050405020304" pitchFamily="18" charset="0"/>
                  </a:rPr>
                  <a:t>▲</a:t>
                </a:r>
                <a:r>
                  <a:rPr lang="en-GB" sz="1000" kern="12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Target plate at 2m</a:t>
                </a:r>
                <a:endParaRPr lang="en-GB" sz="1200" dirty="0">
                  <a:effectLst/>
                  <a:latin typeface="Times New Roman" panose="02020603050405020304" pitchFamily="18" charset="0"/>
                  <a:ea typeface="Times New Roman" panose="02020603050405020304" pitchFamily="18" charset="0"/>
                </a:endParaRPr>
              </a:p>
            </p:txBody>
          </p:sp>
        </p:grpSp>
        <p:pic>
          <p:nvPicPr>
            <p:cNvPr id="52" name="Picture 51"/>
            <p:cNvPicPr/>
            <p:nvPr/>
          </p:nvPicPr>
          <p:blipFill>
            <a:blip r:embed="rId25" cstate="print">
              <a:extLst>
                <a:ext uri="{28A0092B-C50C-407E-A947-70E740481C1C}">
                  <a14:useLocalDpi xmlns:a14="http://schemas.microsoft.com/office/drawing/2010/main" val="0"/>
                </a:ext>
              </a:extLst>
            </a:blip>
            <a:stretch>
              <a:fillRect/>
            </a:stretch>
          </p:blipFill>
          <p:spPr>
            <a:xfrm>
              <a:off x="27200333" y="10193811"/>
              <a:ext cx="3680505" cy="2769833"/>
            </a:xfrm>
            <a:prstGeom prst="rect">
              <a:avLst/>
            </a:prstGeom>
          </p:spPr>
        </p:pic>
        <p:grpSp>
          <p:nvGrpSpPr>
            <p:cNvPr id="53" name="Group 52"/>
            <p:cNvGrpSpPr/>
            <p:nvPr/>
          </p:nvGrpSpPr>
          <p:grpSpPr>
            <a:xfrm>
              <a:off x="32369248" y="10177465"/>
              <a:ext cx="3558086" cy="2769834"/>
              <a:chOff x="0" y="0"/>
              <a:chExt cx="2087880" cy="3799180"/>
            </a:xfrm>
          </p:grpSpPr>
          <p:pic>
            <p:nvPicPr>
              <p:cNvPr id="54" name="Picture 53"/>
              <p:cNvPicPr>
                <a:picLocks noChangeAspect="1"/>
              </p:cNvPicPr>
              <p:nvPr/>
            </p:nvPicPr>
            <p:blipFill>
              <a:blip r:embed="rId26" cstate="print">
                <a:extLst>
                  <a:ext uri="{28A0092B-C50C-407E-A947-70E740481C1C}">
                    <a14:useLocalDpi xmlns:a14="http://schemas.microsoft.com/office/drawing/2010/main" val="0"/>
                  </a:ext>
                </a:extLst>
              </a:blip>
              <a:stretch>
                <a:fillRect/>
              </a:stretch>
            </p:blipFill>
            <p:spPr>
              <a:xfrm>
                <a:off x="0" y="0"/>
                <a:ext cx="2087880" cy="3799180"/>
              </a:xfrm>
              <a:prstGeom prst="rect">
                <a:avLst/>
              </a:prstGeom>
            </p:spPr>
          </p:pic>
          <p:sp>
            <p:nvSpPr>
              <p:cNvPr id="55" name="TextBox 21"/>
              <p:cNvSpPr txBox="1"/>
              <p:nvPr/>
            </p:nvSpPr>
            <p:spPr>
              <a:xfrm>
                <a:off x="287704" y="2908573"/>
                <a:ext cx="1440180" cy="543380"/>
              </a:xfrm>
              <a:prstGeom prst="rect">
                <a:avLst/>
              </a:prstGeom>
              <a:noFill/>
            </p:spPr>
            <p:txBody>
              <a:bodyPr wrap="square" rtlCol="0">
                <a:noAutofit/>
              </a:bodyPr>
              <a:lstStyle/>
              <a:p>
                <a:pPr algn="ctr" fontAlgn="base">
                  <a:spcAft>
                    <a:spcPts val="0"/>
                  </a:spcAft>
                </a:pPr>
                <a:r>
                  <a:rPr lang="en-GB" sz="1000" kern="1200" dirty="0">
                    <a:solidFill>
                      <a:srgbClr val="000000"/>
                    </a:solidFill>
                    <a:effectLst/>
                    <a:latin typeface="+mn-ea"/>
                    <a:ea typeface="Times New Roman" panose="02020603050405020304" pitchFamily="18" charset="0"/>
                    <a:cs typeface="Times New Roman" panose="02020603050405020304" pitchFamily="18" charset="0"/>
                  </a:rPr>
                  <a:t>▲</a:t>
                </a:r>
                <a:r>
                  <a:rPr lang="en-GB" sz="1000" kern="12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Target plate at 2m</a:t>
                </a:r>
                <a:endParaRPr lang="en-GB" sz="1200" dirty="0">
                  <a:effectLst/>
                  <a:latin typeface="Times New Roman" panose="02020603050405020304" pitchFamily="18" charset="0"/>
                  <a:ea typeface="Times New Roman" panose="02020603050405020304" pitchFamily="18" charset="0"/>
                </a:endParaRPr>
              </a:p>
            </p:txBody>
          </p:sp>
        </p:grpSp>
        <p:pic>
          <p:nvPicPr>
            <p:cNvPr id="56" name="Picture 55"/>
            <p:cNvPicPr/>
            <p:nvPr/>
          </p:nvPicPr>
          <p:blipFill>
            <a:blip r:embed="rId27" cstate="print">
              <a:extLst>
                <a:ext uri="{28A0092B-C50C-407E-A947-70E740481C1C}">
                  <a14:useLocalDpi xmlns:a14="http://schemas.microsoft.com/office/drawing/2010/main" val="0"/>
                </a:ext>
              </a:extLst>
            </a:blip>
            <a:stretch>
              <a:fillRect/>
            </a:stretch>
          </p:blipFill>
          <p:spPr>
            <a:xfrm>
              <a:off x="36419740" y="10177465"/>
              <a:ext cx="3781967" cy="2786180"/>
            </a:xfrm>
            <a:prstGeom prst="rect">
              <a:avLst/>
            </a:prstGeom>
          </p:spPr>
        </p:pic>
      </p:grpSp>
    </p:spTree>
    <p:extLst>
      <p:ext uri="{BB962C8B-B14F-4D97-AF65-F5344CB8AC3E}">
        <p14:creationId xmlns:p14="http://schemas.microsoft.com/office/powerpoint/2010/main" val="381014071"/>
      </p:ext>
    </p:extLst>
  </p:cSld>
  <p:clrMapOvr>
    <a:masterClrMapping/>
  </p:clrMapOvr>
  <p:timing>
    <p:tnLst>
      <p:par>
        <p:cTn id="1" dur="indefinite" restart="never" nodeType="tmRoot"/>
      </p:par>
    </p:tnLst>
  </p:timing>
</p:sld>
</file>

<file path=ppt/theme/theme1.xml><?xml version="1.0" encoding="utf-8"?>
<a:theme xmlns:a="http://schemas.openxmlformats.org/drawingml/2006/main" name="Custom Design">
  <a:themeElements>
    <a:clrScheme name="Master PowerPoint Template">
      <a:dk1>
        <a:srgbClr val="000000"/>
      </a:dk1>
      <a:lt1>
        <a:sysClr val="window" lastClr="FFFFFF"/>
      </a:lt1>
      <a:dk2>
        <a:srgbClr val="14022E"/>
      </a:dk2>
      <a:lt2>
        <a:srgbClr val="FFFFFF"/>
      </a:lt2>
      <a:accent1>
        <a:srgbClr val="CD2456"/>
      </a:accent1>
      <a:accent2>
        <a:srgbClr val="36BCEE"/>
      </a:accent2>
      <a:accent3>
        <a:srgbClr val="7B67A8"/>
      </a:accent3>
      <a:accent4>
        <a:srgbClr val="2EB5B2"/>
      </a:accent4>
      <a:accent5>
        <a:srgbClr val="EF7835"/>
      </a:accent5>
      <a:accent6>
        <a:srgbClr val="FDDD3E"/>
      </a:accent6>
      <a:hlink>
        <a:srgbClr val="0092CF"/>
      </a:hlink>
      <a:folHlink>
        <a:srgbClr val="7379BE"/>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noFill/>
      </a:spPr>
      <a:bodyPr wrap="none" rtlCol="0">
        <a:spAutoFit/>
      </a:bodyPr>
      <a:lstStyle>
        <a:defPPr marL="285750" indent="-285750">
          <a:buClr>
            <a:schemeClr val="accent1"/>
          </a:buClr>
          <a:buSzPct val="110000"/>
          <a:buFont typeface="Wingdings" panose="05000000000000000000" pitchFamily="2" charset="2"/>
          <a:buChar char="§"/>
          <a:defRPr dirty="0" smtClean="0"/>
        </a:defPPr>
      </a:lstStyle>
    </a:txDef>
  </a:objectDefaults>
  <a:extraClrSchemeLst/>
  <a:extLst>
    <a:ext uri="{05A4C25C-085E-4340-85A3-A5531E510DB2}">
      <thm15:themeFamily xmlns:thm15="http://schemas.microsoft.com/office/thememl/2012/main" name="Dstl A0 Landscape Technical Poster Template_1.1 [Read-Only]" id="{1975BCD0-3BA7-410B-9785-35E8170D4FD0}" vid="{A7380FC3-3ABF-470A-AB5C-EA732D6616EA}"/>
    </a:ext>
  </a:extLst>
</a:theme>
</file>

<file path=ppt/theme/theme2.xml><?xml version="1.0" encoding="utf-8"?>
<a:theme xmlns:a="http://schemas.openxmlformats.org/drawingml/2006/main" name="1_Custom Design">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0</TotalTime>
  <Words>1292</Words>
  <Application>Microsoft Office PowerPoint</Application>
  <PresentationFormat>Custom</PresentationFormat>
  <Paragraphs>148</Paragraphs>
  <Slides>1</Slides>
  <Notes>0</Notes>
  <HiddenSlides>0</HiddenSlides>
  <MMClips>0</MMClips>
  <ScaleCrop>false</ScaleCrop>
  <HeadingPairs>
    <vt:vector size="8" baseType="variant">
      <vt:variant>
        <vt:lpstr>Fonts Used</vt:lpstr>
      </vt:variant>
      <vt:variant>
        <vt:i4>6</vt:i4>
      </vt:variant>
      <vt:variant>
        <vt:lpstr>Theme</vt:lpstr>
      </vt:variant>
      <vt:variant>
        <vt:i4>3</vt:i4>
      </vt:variant>
      <vt:variant>
        <vt:lpstr>Embedded OLE Servers</vt:lpstr>
      </vt:variant>
      <vt:variant>
        <vt:i4>1</vt:i4>
      </vt:variant>
      <vt:variant>
        <vt:lpstr>Slide Titles</vt:lpstr>
      </vt:variant>
      <vt:variant>
        <vt:i4>1</vt:i4>
      </vt:variant>
    </vt:vector>
  </HeadingPairs>
  <TitlesOfParts>
    <vt:vector size="11" baseType="lpstr">
      <vt:lpstr>Arial</vt:lpstr>
      <vt:lpstr>Calibri</vt:lpstr>
      <vt:lpstr>Calibri Light</vt:lpstr>
      <vt:lpstr>Cambria Math</vt:lpstr>
      <vt:lpstr>Times New Roman</vt:lpstr>
      <vt:lpstr>Wingdings</vt:lpstr>
      <vt:lpstr>Custom Design</vt:lpstr>
      <vt:lpstr>1_Custom Design</vt:lpstr>
      <vt:lpstr>Office Theme</vt:lpstr>
      <vt:lpstr>Bitmap Image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2023-04-13T13:26:33Z</dcterms:created>
  <dcterms:modified xsi:type="dcterms:W3CDTF">2023-04-14T11:59:43Z</dcterms:modified>
</cp:coreProperties>
</file>