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70" r:id="rId21"/>
    <p:sldId id="275" r:id="rId26"/>
    <p:sldId id="271" r:id="rId22"/>
    <p:sldId id="261" r:id="rId7"/>
    <p:sldId id="272" r:id="rId23"/>
    <p:sldId id="274" r:id="rId25"/>
    <p:sldId id="262" r:id="rId8"/>
    <p:sldId id="264" r:id="rId10"/>
    <p:sldId id="263" r:id="rId9"/>
    <p:sldId id="265" r:id="rId11"/>
    <p:sldId id="269" r:id="rId20"/>
    <p:sldId id="273" r:id="rId24"/>
    <p:sldId id="267" r:id="rId12"/>
    <p:sldId id="268" r:id="rId19"/>
    <p:sldId id="266" r:id="rId13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1" d="100"/>
          <a:sy n="91" d="100"/>
        </p:scale>
        <p:origin x="78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?>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Relationship Id="rId25" Type="http://schemas.openxmlformats.org/officeDocument/2006/relationships/slide" Target="slides/slide19.xml"/><Relationship Id="rId26" Type="http://schemas.openxmlformats.org/officeDocument/2006/relationships/slide" Target="slides/slide20.xml"/></Relationships>
</file>

<file path=ppt/notesMasters/_rels/notesMaster1.xml.rels><?xml version="1.0" encoding="UTF-8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01889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?>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?>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?>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?>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?>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?>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?>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?>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?>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?>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?>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?>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?>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28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eftBar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2D6A7A"/>
          </a:solidFill>
          <a:ln>
            <a:noFill/>
          </a:ln>
        </p:spPr>
      </p:sp>
      <p:sp>
        <p:nvSpPr>
          <p:cNvPr id="3" name="Circle1"/>
          <p:cNvSpPr/>
          <p:nvPr/>
        </p:nvSpPr>
        <p:spPr>
          <a:xfrm>
            <a:off x="6583680" y="-731520"/>
            <a:ext cx="4114800" cy="4114800"/>
          </a:xfrm>
          <a:prstGeom prst="ellipse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4" name="Circle2"/>
          <p:cNvSpPr/>
          <p:nvPr/>
        </p:nvSpPr>
        <p:spPr>
          <a:xfrm>
            <a:off x="6949440" y="-457200"/>
            <a:ext cx="3383280" cy="3383280"/>
          </a:xfrm>
          <a:prstGeom prst="ellipse">
            <a:avLst/>
          </a:prstGeom>
          <a:solidFill>
            <a:srgbClr val="2D6A7A"/>
          </a:solidFill>
          <a:ln>
            <a:noFill/>
          </a:ln>
        </p:spPr>
      </p:sp>
      <p:sp>
        <p:nvSpPr>
          <p:cNvPr id="5" name="Title"/>
          <p:cNvSpPr/>
          <p:nvPr/>
        </p:nvSpPr>
        <p:spPr>
          <a:xfrm>
            <a:off x="640080" y="685800"/>
            <a:ext cx="7772400" cy="96012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GB" sz="5400" b="1" dirty="0">
                <a:solidFill>
                  <a:srgbClr val="FFFFFF"/>
                </a:solidFill>
                <a:latin typeface="Calibri"/>
              </a:rPr>
              <a:t>Memory Care Hub</a:t>
            </a:r>
          </a:p>
        </p:txBody>
      </p:sp>
      <p:sp>
        <p:nvSpPr>
          <p:cNvPr id="6" name="Subtitle"/>
          <p:cNvSpPr/>
          <p:nvPr/>
        </p:nvSpPr>
        <p:spPr>
          <a:xfrm>
            <a:off x="640080" y="1706880"/>
            <a:ext cx="7772400" cy="54864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GB" sz="2000" i="1" dirty="0">
                <a:solidFill>
                  <a:srgbClr val="5BBFD6"/>
                </a:solidFill>
                <a:latin typeface="Calibri"/>
              </a:rPr>
              <a:t>An Inclusive Digital Platform for Dementia Caregivers</a:t>
            </a:r>
          </a:p>
        </p:txBody>
      </p:sp>
      <p:sp>
        <p:nvSpPr>
          <p:cNvPr id="7" name="Divider"/>
          <p:cNvSpPr/>
          <p:nvPr/>
        </p:nvSpPr>
        <p:spPr>
          <a:xfrm>
            <a:off x="640080" y="2377440"/>
            <a:ext cx="2743200" cy="36576"/>
          </a:xfrm>
          <a:prstGeom prst="rect">
            <a:avLst/>
          </a:prstGeom>
          <a:solidFill>
            <a:srgbClr val="00B8A0"/>
          </a:solidFill>
          <a:ln>
            <a:noFill/>
          </a:ln>
        </p:spPr>
      </p:sp>
      <p:sp>
        <p:nvSpPr>
          <p:cNvPr id="10" name="Card1"/>
          <p:cNvSpPr/>
          <p:nvPr/>
        </p:nvSpPr>
        <p:spPr>
          <a:xfrm>
            <a:off x="640080" y="2606040"/>
            <a:ext cx="1890000" cy="685800"/>
          </a:xfrm>
          <a:prstGeom prst="rect">
            <a:avLst/>
          </a:prstGeom>
          <a:noFill/>
          <a:ln w="19050">
            <a:solidFill>
              <a:srgbClr val="2D6A7A"/>
            </a:solidFill>
          </a:ln>
        </p:spPr>
        <p:txBody>
          <a:bodyPr wrap="square" lIns="91440" tIns="60960" rIns="91440" bIns="60960" anchor="t"/>
          <a:lstStyle/>
          <a:p>
            <a:pPr marL="0" indent="0">
              <a:buNone/>
            </a:pPr>
            <a:r>
              <a:rPr lang="en-GB" sz="1000" b="1" dirty="0">
                <a:solidFill>
                  <a:srgbClr val="5BBFD6"/>
                </a:solidFill>
                <a:latin typeface="Calibri"/>
              </a:rPr>
              <a:t>Student</a:t>
            </a:r>
          </a:p>
          <a:p>
            <a:pPr marL="0" indent="0">
              <a:buNone/>
            </a:pPr>
            <a:r>
              <a:rPr lang="en-GB" sz="1300" dirty="0">
                <a:solidFill>
                  <a:srgbClr val="E0F0F5"/>
                </a:solidFill>
                <a:latin typeface="Calibri"/>
              </a:rPr>
              <a:t>Iram Naz  |  2245084</a:t>
            </a:r>
          </a:p>
        </p:txBody>
      </p:sp>
      <p:sp>
        <p:nvSpPr>
          <p:cNvPr id="11" name="Card2"/>
          <p:cNvSpPr/>
          <p:nvPr/>
        </p:nvSpPr>
        <p:spPr>
          <a:xfrm>
            <a:off x="2651760" y="2606040"/>
            <a:ext cx="1890000" cy="685800"/>
          </a:xfrm>
          <a:prstGeom prst="rect">
            <a:avLst/>
          </a:prstGeom>
          <a:noFill/>
          <a:ln w="19050">
            <a:solidFill>
              <a:srgbClr val="2D6A7A"/>
            </a:solidFill>
          </a:ln>
        </p:spPr>
        <p:txBody>
          <a:bodyPr wrap="square" lIns="91440" tIns="60960" rIns="91440" bIns="60960" anchor="t"/>
          <a:lstStyle/>
          <a:p>
            <a:pPr marL="0" indent="0">
              <a:buNone/>
            </a:pPr>
            <a:r>
              <a:rPr lang="en-GB" sz="1000" b="1" dirty="0">
                <a:solidFill>
                  <a:srgbClr val="5BBFD6"/>
                </a:solidFill>
                <a:latin typeface="Calibri"/>
              </a:rPr>
              <a:t>Programme</a:t>
            </a:r>
          </a:p>
          <a:p>
            <a:pPr marL="0" indent="0">
              <a:buNone/>
            </a:pPr>
            <a:r>
              <a:rPr lang="en-GB" sz="1300" dirty="0">
                <a:solidFill>
                  <a:srgbClr val="E0F0F5"/>
                </a:solidFill>
                <a:latin typeface="Calibri"/>
              </a:rPr>
              <a:t>BSc — UWTSD</a:t>
            </a:r>
          </a:p>
        </p:txBody>
      </p:sp>
      <p:sp>
        <p:nvSpPr>
          <p:cNvPr id="12" name="Card3"/>
          <p:cNvSpPr/>
          <p:nvPr/>
        </p:nvSpPr>
        <p:spPr>
          <a:xfrm>
            <a:off x="4663440" y="2606040"/>
            <a:ext cx="1890000" cy="685800"/>
          </a:xfrm>
          <a:prstGeom prst="rect">
            <a:avLst/>
          </a:prstGeom>
          <a:noFill/>
          <a:ln w="19050">
            <a:solidFill>
              <a:srgbClr val="2D6A7A"/>
            </a:solidFill>
          </a:ln>
        </p:spPr>
        <p:txBody>
          <a:bodyPr wrap="square" lIns="91440" tIns="60960" rIns="91440" bIns="60960" anchor="t"/>
          <a:lstStyle/>
          <a:p>
            <a:pPr marL="0" indent="0">
              <a:buNone/>
            </a:pPr>
            <a:r>
              <a:rPr lang="en-GB" sz="1000" b="1" dirty="0">
                <a:solidFill>
                  <a:srgbClr val="5BBFD6"/>
                </a:solidFill>
                <a:latin typeface="Calibri"/>
              </a:rPr>
              <a:t>Supervisor</a:t>
            </a:r>
          </a:p>
          <a:p>
            <a:pPr marL="0" indent="0">
              <a:buNone/>
            </a:pPr>
            <a:r>
              <a:rPr lang="en-GB" sz="1300" dirty="0">
                <a:solidFill>
                  <a:srgbClr val="E0F0F5"/>
                </a:solidFill>
                <a:latin typeface="Calibri"/>
              </a:rPr>
              <a:t>V. Thayananthan</a:t>
            </a:r>
          </a:p>
        </p:txBody>
      </p:sp>
      <p:sp>
        <p:nvSpPr>
          <p:cNvPr id="13" name="Card4"/>
          <p:cNvSpPr/>
          <p:nvPr/>
        </p:nvSpPr>
        <p:spPr>
          <a:xfrm>
            <a:off x="6675120" y="2606040"/>
            <a:ext cx="1890000" cy="685800"/>
          </a:xfrm>
          <a:prstGeom prst="rect">
            <a:avLst/>
          </a:prstGeom>
          <a:noFill/>
          <a:ln w="19050">
            <a:solidFill>
              <a:srgbClr val="2D6A7A"/>
            </a:solidFill>
          </a:ln>
        </p:spPr>
        <p:txBody>
          <a:bodyPr wrap="square" lIns="91440" tIns="60960" rIns="91440" bIns="60960" anchor="t"/>
          <a:lstStyle/>
          <a:p>
            <a:pPr marL="0" indent="0">
              <a:buNone/>
            </a:pPr>
            <a:r>
              <a:rPr lang="en-GB" sz="1000" b="1" dirty="0">
                <a:solidFill>
                  <a:srgbClr val="5BBFD6"/>
                </a:solidFill>
                <a:latin typeface="Calibri"/>
              </a:rPr>
              <a:t>Year</a:t>
            </a:r>
          </a:p>
          <a:p>
            <a:pPr marL="0" indent="0">
              <a:buNone/>
            </a:pPr>
            <a:r>
              <a:rPr lang="en-GB" sz="1300" dirty="0">
                <a:solidFill>
                  <a:srgbClr val="E0F0F5"/>
                </a:solidFill>
                <a:latin typeface="Calibri"/>
              </a:rPr>
              <a:t>2025 – 2026</a:t>
            </a:r>
          </a:p>
        </p:txBody>
      </p:sp>
      <p:sp>
        <p:nvSpPr>
          <p:cNvPr id="20" name="Footer"/>
          <p:cNvSpPr/>
          <p:nvPr/>
        </p:nvSpPr>
        <p:spPr>
          <a:xfrm>
            <a:off x="640080" y="4400000"/>
            <a:ext cx="5500000" cy="650000"/>
          </a:xfrm>
          <a:prstGeom prst="rect">
            <a:avLst/>
          </a:prstGeom>
          <a:noFill/>
        </p:spPr>
        <p:txBody>
          <a:bodyPr wrap="square" rtlCol="0" anchor="ctr"/>
          <a:lstStyle/>
          <a:p>
            <a:pPr marL="0" indent="0">
              <a:buNone/>
            </a:pPr>
            <a:r>
              <a:rPr lang="en-GB" sz="3200" b="1" dirty="0">
                <a:solidFill>
                  <a:srgbClr val="7CB9A8"/>
                </a:solidFill>
                <a:latin typeface="Calibri"/>
              </a:rPr>
              <a:t>VIVA Presentation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Background and Problem Statement">
    <p:bg>
      <p:bgPr>
        <a:solidFill>
          <a:srgbClr val="EAF4F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10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100000"/>
            <a:ext cx="8229600" cy="800000"/>
          </a:xfrm>
          <a:prstGeom prst="rect">
            <a:avLst/>
          </a:prstGeom>
          <a:noFill/>
        </p:spPr>
        <p:txBody>
          <a:bodyPr anchor="ctr"/>
          <a:lstStyle/>
          <a:p>
            <a:pPr algn="l"/>
            <a:r>
              <a:rPr lang="en-GB" sz="3200" b="1" dirty="0">
                <a:solidFill>
                  <a:srgbClr val="FFFFFF"/>
                </a:solidFill>
                <a:latin typeface="Calibri"/>
              </a:rPr>
              <a:t>Background &amp; Problem Statement</a:t>
            </a:r>
          </a:p>
        </p:txBody>
      </p:sp>
      <p:sp>
        <p:nvSpPr>
          <p:cNvPr id="10" name="Stat1"/>
          <p:cNvSpPr/>
          <p:nvPr/>
        </p:nvSpPr>
        <p:spPr>
          <a:xfrm>
            <a:off x="457200" y="1100000"/>
            <a:ext cx="1920000" cy="1150000"/>
          </a:xfrm>
          <a:prstGeom prst="rect">
            <a:avLst/>
          </a:prstGeom>
          <a:solidFill>
            <a:srgbClr val="008080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r>
              <a:rPr lang="en-GB" sz="4400" b="1" dirty="0">
                <a:solidFill>
                  <a:srgbClr val="FFFFFF"/>
                </a:solidFill>
                <a:latin typeface="Calibri"/>
              </a:rPr>
              <a:t>50M+</a:t>
            </a:r>
          </a:p>
          <a:p>
            <a:pPr algn="ctr"/>
            <a:r>
              <a:rPr lang="en-GB" sz="1100" dirty="0">
                <a:solidFill>
                  <a:srgbClr val="FFFFFF"/>
                </a:solidFill>
                <a:latin typeface="Calibri"/>
              </a:rPr>
              <a:t>People living with dementia globally (WHO)</a:t>
            </a:r>
          </a:p>
        </p:txBody>
      </p:sp>
      <p:sp>
        <p:nvSpPr>
          <p:cNvPr id="11" name="Stat2"/>
          <p:cNvSpPr/>
          <p:nvPr/>
        </p:nvSpPr>
        <p:spPr>
          <a:xfrm>
            <a:off x="2514000" y="1100000"/>
            <a:ext cx="1920000" cy="1150000"/>
          </a:xfrm>
          <a:prstGeom prst="rect">
            <a:avLst/>
          </a:prstGeom>
          <a:solidFill>
            <a:srgbClr val="006D6D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r>
              <a:rPr lang="en-GB" sz="4400" b="1" dirty="0">
                <a:solidFill>
                  <a:srgbClr val="FFFFFF"/>
                </a:solidFill>
                <a:latin typeface="Calibri"/>
              </a:rPr>
              <a:t>£34.7B</a:t>
            </a:r>
          </a:p>
          <a:p>
            <a:pPr algn="ctr"/>
            <a:r>
              <a:rPr lang="en-GB" sz="1100" dirty="0">
                <a:solidFill>
                  <a:srgbClr val="FFFFFF"/>
                </a:solidFill>
                <a:latin typeface="Calibri"/>
              </a:rPr>
              <a:t>Annual UK dementia economic cost</a:t>
            </a:r>
          </a:p>
        </p:txBody>
      </p:sp>
      <p:sp>
        <p:nvSpPr>
          <p:cNvPr id="12" name="Stat3"/>
          <p:cNvSpPr/>
          <p:nvPr/>
        </p:nvSpPr>
        <p:spPr>
          <a:xfrm>
            <a:off x="4572000" y="1100000"/>
            <a:ext cx="1920000" cy="1150000"/>
          </a:xfrm>
          <a:prstGeom prst="rect">
            <a:avLst/>
          </a:prstGeom>
          <a:solidFill>
            <a:srgbClr val="008080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r>
              <a:rPr lang="en-GB" sz="4400" b="1" dirty="0">
                <a:solidFill>
                  <a:srgbClr val="FFFFFF"/>
                </a:solidFill>
                <a:latin typeface="Calibri"/>
              </a:rPr>
              <a:t>70%</a:t>
            </a:r>
          </a:p>
          <a:p>
            <a:pPr algn="ctr"/>
            <a:r>
              <a:rPr lang="en-GB" sz="1100" dirty="0">
                <a:solidFill>
                  <a:srgbClr val="FFFFFF"/>
                </a:solidFill>
                <a:latin typeface="Calibri"/>
              </a:rPr>
              <a:t>Care provided by unpaid family caregivers</a:t>
            </a:r>
          </a:p>
        </p:txBody>
      </p:sp>
      <p:sp>
        <p:nvSpPr>
          <p:cNvPr id="13" name="Stat4"/>
          <p:cNvSpPr/>
          <p:nvPr/>
        </p:nvSpPr>
        <p:spPr>
          <a:xfrm>
            <a:off x="6630000" y="1100000"/>
            <a:ext cx="1920000" cy="1150000"/>
          </a:xfrm>
          <a:prstGeom prst="rect">
            <a:avLst/>
          </a:prstGeom>
          <a:solidFill>
            <a:srgbClr val="006D6D"/>
          </a:solidFill>
          <a:ln>
            <a:noFill/>
          </a:ln>
        </p:spPr>
        <p:txBody>
          <a:bodyPr lIns="91440" tIns="45720" rIns="91440" bIns="45720" anchor="ctr"/>
          <a:lstStyle/>
          <a:p>
            <a:pPr algn="ctr"/>
            <a:r>
              <a:rPr lang="en-GB" sz="4400" b="1" dirty="0">
                <a:solidFill>
                  <a:srgbClr val="FFFFFF"/>
                </a:solidFill>
                <a:latin typeface="Calibri"/>
              </a:rPr>
              <a:t>2x</a:t>
            </a:r>
          </a:p>
          <a:p>
            <a:pPr algn="ctr"/>
            <a:r>
              <a:rPr lang="en-GB" sz="1100" dirty="0">
                <a:solidFill>
                  <a:srgbClr val="FFFFFF"/>
                </a:solidFill>
                <a:latin typeface="Calibri"/>
              </a:rPr>
              <a:t>Cost expected to double within a generation</a:t>
            </a:r>
          </a:p>
        </p:txBody>
      </p:sp>
      <p:sp>
        <p:nvSpPr>
          <p:cNvPr id="20" name="ProblemHeader"/>
          <p:cNvSpPr/>
          <p:nvPr/>
        </p:nvSpPr>
        <p:spPr>
          <a:xfrm>
            <a:off x="457200" y="2420000"/>
            <a:ext cx="4114800" cy="380000"/>
          </a:xfrm>
          <a:prstGeom prst="rect">
            <a:avLst/>
          </a:prstGeom>
          <a:noFill/>
        </p:spPr>
        <p:txBody>
          <a:bodyPr anchor="ctr"/>
          <a:lstStyle/>
          <a:p>
            <a:pPr algn="l"/>
            <a:r>
              <a:rPr lang="en-GB" sz="2000" b="1" dirty="0">
                <a:solidFill>
                  <a:srgbClr val="008080"/>
                </a:solidFill>
                <a:latin typeface="Calibri"/>
              </a:rPr>
              <a:t>The Problem</a:t>
            </a:r>
          </a:p>
        </p:txBody>
      </p:sp>
      <p:sp>
        <p:nvSpPr>
          <p:cNvPr id="21" name="ProblemBullets"/>
          <p:cNvSpPr/>
          <p:nvPr/>
        </p:nvSpPr>
        <p:spPr>
          <a:xfrm>
            <a:off x="457200" y="2820000"/>
            <a:ext cx="4114800" cy="2600000"/>
          </a:xfrm>
          <a:prstGeom prst="rect">
            <a:avLst/>
          </a:prstGeom>
          <a:noFill/>
        </p:spPr>
        <p:txBody>
          <a:bodyPr lIns="91440" rIns="91440" anchor="t"/>
          <a:lstStyle/>
          <a:p>
            <a:pPr marL="342900" indent="-342900">
              <a:buChar char="•"/>
            </a:pPr>
            <a:r>
              <a:rPr lang="en-GB" sz="1350" dirty="0">
                <a:solidFill>
                  <a:srgbClr val="222222"/>
                </a:solidFill>
                <a:latin typeface="Calibri"/>
              </a:rPr>
              <a:t>Fragmented digital landscape — information, tools and community are siloed</a:t>
            </a:r>
          </a:p>
          <a:p>
            <a:pPr marL="342900" indent="-342900">
              <a:buChar char="•"/>
            </a:pPr>
            <a:r>
              <a:rPr lang="en-GB" sz="1350" dirty="0">
                <a:solidFill>
                  <a:srgbClr val="222222"/>
                </a:solidFill>
                <a:latin typeface="Calibri"/>
              </a:rPr>
              <a:t>Poor accessibility — older adults excluded by complex interfaces</a:t>
            </a:r>
          </a:p>
          <a:p>
            <a:pPr marL="342900" indent="-342900">
              <a:buChar char="•"/>
            </a:pPr>
            <a:r>
              <a:rPr lang="en-GB" sz="1350" dirty="0">
                <a:solidFill>
                  <a:srgbClr val="222222"/>
                </a:solidFill>
                <a:latin typeface="Calibri"/>
              </a:rPr>
              <a:t>Lack of WCAG-compliant, co-designed platforms</a:t>
            </a:r>
          </a:p>
          <a:p>
            <a:pPr marL="342900" indent="-342900">
              <a:buChar char="•"/>
            </a:pPr>
            <a:r>
              <a:rPr lang="en-GB" sz="1350" dirty="0">
                <a:solidFill>
                  <a:srgbClr val="222222"/>
                </a:solidFill>
                <a:latin typeface="Calibri"/>
              </a:rPr>
              <a:t>Cultural and multilingual needs routinely unmet</a:t>
            </a:r>
          </a:p>
          <a:p>
            <a:pPr marL="342900" indent="-342900">
              <a:buChar char="•"/>
            </a:pPr>
            <a:r>
              <a:rPr lang="en-GB" sz="1350" dirty="0">
                <a:solidFill>
                  <a:srgbClr val="222222"/>
                </a:solidFill>
                <a:latin typeface="Calibri"/>
              </a:rPr>
              <a:t>No integration of education + community + tools in one platform</a:t>
            </a:r>
          </a:p>
        </p:txBody>
      </p:sp>
      <p:sp>
        <p:nvSpPr>
          <p:cNvPr id="30" name="SolutionBox"/>
          <p:cNvSpPr/>
          <p:nvPr/>
        </p:nvSpPr>
        <p:spPr>
          <a:xfrm>
            <a:off x="4800000" y="2380000"/>
            <a:ext cx="3886200" cy="3060000"/>
          </a:xfrm>
          <a:prstGeom prst="rect">
            <a:avLst/>
          </a:prstGeom>
          <a:solidFill>
            <a:srgbClr val="D6EFEF"/>
          </a:solidFill>
          <a:ln w="19050">
            <a:solidFill>
              <a:srgbClr val="008080"/>
            </a:solidFill>
          </a:ln>
        </p:spPr>
      </p:sp>
      <p:sp>
        <p:nvSpPr>
          <p:cNvPr id="31" name="SolutionText"/>
          <p:cNvSpPr/>
          <p:nvPr/>
        </p:nvSpPr>
        <p:spPr>
          <a:xfrm>
            <a:off x="4914000" y="2450000"/>
            <a:ext cx="3658800" cy="2940000"/>
          </a:xfrm>
          <a:prstGeom prst="rect">
            <a:avLst/>
          </a:prstGeom>
          <a:noFill/>
        </p:spPr>
        <p:txBody>
          <a:bodyPr lIns="91440" tIns="91440" rIns="91440" anchor="t"/>
          <a:lstStyle/>
          <a:p>
            <a:pPr algn="l"/>
            <a:r>
              <a:rPr lang="en-GB" sz="1600" b="1" dirty="0">
                <a:solidFill>
                  <a:srgbClr val="1A3C4A"/>
                </a:solidFill>
                <a:latin typeface="Calibri"/>
              </a:rPr>
              <a:t>Solution — Memory Care Hub</a:t>
            </a:r>
          </a:p>
          <a:p>
            <a:pPr algn="l"/>
            <a:r>
              <a:rPr lang="en-GB" sz="1300" dirty="0">
                <a:solidFill>
                  <a:srgbClr val="333333"/>
                </a:solidFill>
                <a:latin typeface="Calibri"/>
              </a:rPr>
              <a:t>An inclusive, co-designed web platform unifying:</a:t>
            </a:r>
          </a:p>
          <a:p>
            <a:endParaRPr lang="en-GB" sz="1300" dirty="0">
              <a:solidFill>
                <a:srgbClr val="333333"/>
              </a:solidFill>
              <a:latin typeface="Calibri"/>
            </a:endParaRPr>
          </a:p>
          <a:p>
            <a:pPr marL="228600" indent="-228600">
              <a:buChar char="•"/>
            </a:pPr>
            <a:r>
              <a:rPr lang="en-GB" sz="1300" dirty="0">
                <a:solidFill>
                  <a:srgbClr val="333333"/>
                </a:solidFill>
                <a:latin typeface="Calibri"/>
              </a:rPr>
              <a:t>Structured educational modules</a:t>
            </a:r>
          </a:p>
          <a:p>
            <a:pPr marL="228600" indent="-228600">
              <a:buChar char="•"/>
            </a:pPr>
            <a:r>
              <a:rPr lang="en-GB" sz="1300" dirty="0">
                <a:solidFill>
                  <a:srgbClr val="333333"/>
                </a:solidFill>
                <a:latin typeface="Calibri"/>
              </a:rPr>
              <a:t>Practical interactive care tools</a:t>
            </a:r>
          </a:p>
          <a:p>
            <a:pPr marL="228600" indent="-228600">
              <a:buChar char="•"/>
            </a:pPr>
            <a:r>
              <a:rPr lang="en-GB" sz="1300" dirty="0">
                <a:solidFill>
                  <a:srgbClr val="333333"/>
                </a:solidFill>
                <a:latin typeface="Calibri"/>
              </a:rPr>
              <a:t>Moderated peer community support</a:t>
            </a:r>
          </a:p>
          <a:p>
            <a:endParaRPr lang="en-GB" sz="1300" dirty="0">
              <a:solidFill>
                <a:srgbClr val="333333"/>
              </a:solidFill>
              <a:latin typeface="Calibri"/>
            </a:endParaRPr>
          </a:p>
          <a:p>
            <a:pPr algn="l"/>
            <a:r>
              <a:rPr lang="en-GB" sz="1300" dirty="0">
                <a:solidFill>
                  <a:srgbClr val="333333"/>
                </a:solidFill>
                <a:latin typeface="Calibri"/>
              </a:rPr>
              <a:t>Built on WCAG 2.2, participatory design, and a React/Node.js stack.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1A3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64592"/>
            <a:ext cx="82296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Memory Care Hub?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457200" y="77724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5BBFD6"/>
                </a:solidFill>
              </a:rPr>
              <a:t>One website — three things caregivers need, all in one place</a:t>
            </a:r>
            <a:endParaRPr lang="en-US" sz="1400" dirty="0"/>
          </a:p>
        </p:txBody>
      </p:sp>
      <p:sp>
        <p:nvSpPr>
          <p:cNvPr id="4" name="Shape 2"/>
          <p:cNvSpPr/>
          <p:nvPr/>
        </p:nvSpPr>
        <p:spPr>
          <a:xfrm>
            <a:off x="365760" y="1325880"/>
            <a:ext cx="2606040" cy="324612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270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365760" y="1417320"/>
            <a:ext cx="26060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📚</a:t>
            </a:r>
            <a:endParaRPr lang="en-US" sz="3200" dirty="0"/>
          </a:p>
        </p:txBody>
      </p:sp>
      <p:sp>
        <p:nvSpPr>
          <p:cNvPr id="6" name="Text 4"/>
          <p:cNvSpPr/>
          <p:nvPr/>
        </p:nvSpPr>
        <p:spPr>
          <a:xfrm>
            <a:off x="365760" y="2011680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Learn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914400" y="2496312"/>
            <a:ext cx="1508760" cy="36576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475488" y="2606040"/>
            <a:ext cx="237744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E8F4F7"/>
                </a:solidFill>
              </a:rPr>
              <a:t>Easy-to-read guides about dementia, how to give care, and how to look after yourself as a carer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3200400" y="1325880"/>
            <a:ext cx="2606040" cy="3246120"/>
          </a:xfrm>
          <a:prstGeom prst="rect">
            <a:avLst/>
          </a:prstGeom>
          <a:solidFill>
            <a:srgbClr val="7CB9A8"/>
          </a:solidFill>
          <a:ln w="12700">
            <a:solidFill>
              <a:srgbClr val="7CB9A8"/>
            </a:solidFill>
            <a:prstDash val="solid"/>
          </a:ln>
          <a:effectLst>
            <a:outerShdw blurRad="1270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3200400" y="1417320"/>
            <a:ext cx="26060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🛠</a:t>
            </a:r>
            <a:endParaRPr lang="en-US" sz="3200" dirty="0"/>
          </a:p>
        </p:txBody>
      </p:sp>
      <p:sp>
        <p:nvSpPr>
          <p:cNvPr id="11" name="Text 9"/>
          <p:cNvSpPr/>
          <p:nvPr/>
        </p:nvSpPr>
        <p:spPr>
          <a:xfrm>
            <a:off x="3200400" y="2011680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Useful Tools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3749040" y="2496312"/>
            <a:ext cx="1508760" cy="36576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3310128" y="2606040"/>
            <a:ext cx="237744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E8F4F7"/>
                </a:solidFill>
              </a:rPr>
              <a:t>Plan your daily routine, keep track of symptoms, and check in on your own wellbeing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6035040" y="1325880"/>
            <a:ext cx="2606040" cy="3246120"/>
          </a:xfrm>
          <a:prstGeom prst="rect">
            <a:avLst/>
          </a:prstGeom>
          <a:solidFill>
            <a:srgbClr val="3A6B8A"/>
          </a:solidFill>
          <a:ln w="12700">
            <a:solidFill>
              <a:srgbClr val="3A6B8A"/>
            </a:solidFill>
            <a:prstDash val="solid"/>
          </a:ln>
          <a:effectLst>
            <a:outerShdw blurRad="1270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035040" y="1417320"/>
            <a:ext cx="260604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200" dirty="0">
                <a:solidFill>
                  <a:srgbClr val="000000"/>
                </a:solidFill>
              </a:rPr>
              <a:t>💬</a:t>
            </a:r>
            <a:endParaRPr lang="en-US" sz="3200" dirty="0"/>
          </a:p>
        </p:txBody>
      </p:sp>
      <p:sp>
        <p:nvSpPr>
          <p:cNvPr id="16" name="Text 14"/>
          <p:cNvSpPr/>
          <p:nvPr/>
        </p:nvSpPr>
        <p:spPr>
          <a:xfrm>
            <a:off x="6035040" y="2011680"/>
            <a:ext cx="2606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Talk to Others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6583680" y="2496312"/>
            <a:ext cx="1508760" cy="36576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6144768" y="2606040"/>
            <a:ext cx="2377440" cy="18288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E8F4F7"/>
                </a:solidFill>
              </a:rPr>
              <a:t>A safe, moderated space to chat with other caregivers, ask questions, and share experiences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57200" y="4681728"/>
            <a:ext cx="82296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7CB9A8"/>
                </a:solidFill>
              </a:rPr>
              <a:t>Fully accessible — designed to work for everyone, including older adults and people with disabilities</a:t>
            </a:r>
            <a:endParaRPr lang="en-US" sz="11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are the Goals?</a:t>
            </a:r>
            <a:endParaRPr lang="en-US" sz="2600" dirty="0"/>
          </a:p>
        </p:txBody>
      </p:sp>
      <p:sp>
        <p:nvSpPr>
          <p:cNvPr id="4" name="Shape 2"/>
          <p:cNvSpPr/>
          <p:nvPr/>
        </p:nvSpPr>
        <p:spPr>
          <a:xfrm>
            <a:off x="365760" y="1051560"/>
            <a:ext cx="411480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365760" y="1051560"/>
            <a:ext cx="502920" cy="10972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365760" y="1051560"/>
            <a:ext cx="502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960120" y="1143000"/>
            <a:ext cx="3429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Ask caregivers what they need</a:t>
            </a:r>
            <a:endParaRPr lang="en-US" sz="1300" dirty="0"/>
          </a:p>
        </p:txBody>
      </p:sp>
      <p:sp>
        <p:nvSpPr>
          <p:cNvPr id="8" name="Text 6"/>
          <p:cNvSpPr/>
          <p:nvPr/>
        </p:nvSpPr>
        <p:spPr>
          <a:xfrm>
            <a:off x="960120" y="1508760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8F9A"/>
                </a:solidFill>
              </a:rPr>
              <a:t>Surveys and interviews with real dementia carers to find out what would help them most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365760" y="2313432"/>
            <a:ext cx="411480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Shape 8"/>
          <p:cNvSpPr/>
          <p:nvPr/>
        </p:nvSpPr>
        <p:spPr>
          <a:xfrm>
            <a:off x="365760" y="2313432"/>
            <a:ext cx="502920" cy="109728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365760" y="2313432"/>
            <a:ext cx="502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2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960120" y="2404872"/>
            <a:ext cx="3429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Study existing websites</a:t>
            </a:r>
            <a:endParaRPr lang="en-US" sz="1300" dirty="0"/>
          </a:p>
        </p:txBody>
      </p:sp>
      <p:sp>
        <p:nvSpPr>
          <p:cNvPr id="13" name="Text 11"/>
          <p:cNvSpPr/>
          <p:nvPr/>
        </p:nvSpPr>
        <p:spPr>
          <a:xfrm>
            <a:off x="960120" y="2770632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8F9A"/>
                </a:solidFill>
              </a:rPr>
              <a:t>Look at current platforms and identify what is missing or not working well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365760" y="3575304"/>
            <a:ext cx="411480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Shape 13"/>
          <p:cNvSpPr/>
          <p:nvPr/>
        </p:nvSpPr>
        <p:spPr>
          <a:xfrm>
            <a:off x="365760" y="3575304"/>
            <a:ext cx="502920" cy="10972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65760" y="3575304"/>
            <a:ext cx="502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3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960120" y="3666744"/>
            <a:ext cx="3429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Design for everyone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960120" y="4032504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8F9A"/>
                </a:solidFill>
              </a:rPr>
              <a:t>Build a website that anyone can use — including people with visual or physical disabilities</a:t>
            </a:r>
            <a:endParaRPr lang="en-US" sz="1100" dirty="0"/>
          </a:p>
        </p:txBody>
      </p:sp>
      <p:sp>
        <p:nvSpPr>
          <p:cNvPr id="19" name="Shape 17"/>
          <p:cNvSpPr/>
          <p:nvPr/>
        </p:nvSpPr>
        <p:spPr>
          <a:xfrm>
            <a:off x="4937760" y="1051560"/>
            <a:ext cx="411480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4937760" y="1051560"/>
            <a:ext cx="502920" cy="109728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4937760" y="1051560"/>
            <a:ext cx="502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4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5532120" y="1143000"/>
            <a:ext cx="3429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 with carer input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5532120" y="1508760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8F9A"/>
                </a:solidFill>
              </a:rPr>
              <a:t>Caregivers give feedback at every stage of building the website, not just at the end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4937760" y="2313432"/>
            <a:ext cx="411480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4937760" y="2313432"/>
            <a:ext cx="502920" cy="10972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4937760" y="2313432"/>
            <a:ext cx="502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5</a:t>
            </a:r>
            <a:endParaRPr lang="en-US" sz="1800" dirty="0"/>
          </a:p>
        </p:txBody>
      </p:sp>
      <p:sp>
        <p:nvSpPr>
          <p:cNvPr id="27" name="Text 25"/>
          <p:cNvSpPr/>
          <p:nvPr/>
        </p:nvSpPr>
        <p:spPr>
          <a:xfrm>
            <a:off x="5532120" y="2404872"/>
            <a:ext cx="3429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Test how easy it is to use</a:t>
            </a:r>
            <a:endParaRPr lang="en-US" sz="1300" dirty="0"/>
          </a:p>
        </p:txBody>
      </p:sp>
      <p:sp>
        <p:nvSpPr>
          <p:cNvPr id="28" name="Text 26"/>
          <p:cNvSpPr/>
          <p:nvPr/>
        </p:nvSpPr>
        <p:spPr>
          <a:xfrm>
            <a:off x="5532120" y="2770632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8F9A"/>
                </a:solidFill>
              </a:rPr>
              <a:t>Ask real users to test the website and score how easy or difficult they find it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4937760" y="3575304"/>
            <a:ext cx="4114800" cy="109728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4937760" y="3575304"/>
            <a:ext cx="502920" cy="109728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4937760" y="3575304"/>
            <a:ext cx="50292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6</a:t>
            </a:r>
            <a:endParaRPr lang="en-US" sz="1800" dirty="0"/>
          </a:p>
        </p:txBody>
      </p:sp>
      <p:sp>
        <p:nvSpPr>
          <p:cNvPr id="32" name="Text 30"/>
          <p:cNvSpPr/>
          <p:nvPr/>
        </p:nvSpPr>
        <p:spPr>
          <a:xfrm>
            <a:off x="5532120" y="3666744"/>
            <a:ext cx="3429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Measure if it actually helps</a:t>
            </a:r>
            <a:endParaRPr lang="en-US" sz="1300" dirty="0"/>
          </a:p>
        </p:txBody>
      </p:sp>
      <p:sp>
        <p:nvSpPr>
          <p:cNvPr id="33" name="Text 31"/>
          <p:cNvSpPr/>
          <p:nvPr/>
        </p:nvSpPr>
        <p:spPr>
          <a:xfrm>
            <a:off x="5532120" y="4032504"/>
            <a:ext cx="34290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6B8F9A"/>
                </a:solidFill>
              </a:rPr>
              <a:t>Check whether carers feel more confident, knowledgeable, and less lonely after using it</a:t>
            </a:r>
            <a:endParaRPr lang="en-US" sz="11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Was It Built?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365760" y="1005840"/>
            <a:ext cx="39319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Step-by-step process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365760" y="1554480"/>
            <a:ext cx="237744" cy="237744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448056" y="1792224"/>
            <a:ext cx="54864" cy="384048"/>
          </a:xfrm>
          <a:prstGeom prst="rect">
            <a:avLst/>
          </a:prstGeom>
          <a:solidFill>
            <a:srgbClr val="6B8F9A"/>
          </a:solidFill>
          <a:ln w="12700">
            <a:solidFill>
              <a:srgbClr val="6B8F9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1463040"/>
            <a:ext cx="3474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Step 1 — Talk to caregivers and find out what they need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365760" y="2212848"/>
            <a:ext cx="237744" cy="237744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9" name="Shape 7"/>
          <p:cNvSpPr/>
          <p:nvPr/>
        </p:nvSpPr>
        <p:spPr>
          <a:xfrm>
            <a:off x="448056" y="2450592"/>
            <a:ext cx="54864" cy="384048"/>
          </a:xfrm>
          <a:prstGeom prst="rect">
            <a:avLst/>
          </a:prstGeom>
          <a:solidFill>
            <a:srgbClr val="6B8F9A"/>
          </a:solidFill>
          <a:ln w="12700">
            <a:solidFill>
              <a:srgbClr val="6B8F9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31520" y="2121408"/>
            <a:ext cx="3474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Step 2 — Study similar websites and plan the design</a:t>
            </a:r>
            <a:endParaRPr lang="en-US" sz="1200" dirty="0"/>
          </a:p>
        </p:txBody>
      </p:sp>
      <p:sp>
        <p:nvSpPr>
          <p:cNvPr id="11" name="Shape 9"/>
          <p:cNvSpPr/>
          <p:nvPr/>
        </p:nvSpPr>
        <p:spPr>
          <a:xfrm>
            <a:off x="365760" y="2871216"/>
            <a:ext cx="237744" cy="237744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448056" y="3108960"/>
            <a:ext cx="54864" cy="384048"/>
          </a:xfrm>
          <a:prstGeom prst="rect">
            <a:avLst/>
          </a:prstGeom>
          <a:solidFill>
            <a:srgbClr val="6B8F9A"/>
          </a:solidFill>
          <a:ln w="12700">
            <a:solidFill>
              <a:srgbClr val="6B8F9A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2779776"/>
            <a:ext cx="3474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Step 3 — Draw rough sketches and get feedback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365760" y="3529584"/>
            <a:ext cx="237744" cy="237744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448056" y="3767328"/>
            <a:ext cx="54864" cy="384048"/>
          </a:xfrm>
          <a:prstGeom prst="rect">
            <a:avLst/>
          </a:prstGeom>
          <a:solidFill>
            <a:srgbClr val="6B8F9A"/>
          </a:solidFill>
          <a:ln w="12700">
            <a:solidFill>
              <a:srgbClr val="6B8F9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31520" y="3438144"/>
            <a:ext cx="3474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Step 4 — Build a working version of the website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365760" y="4187952"/>
            <a:ext cx="237744" cy="237744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4096512"/>
            <a:ext cx="3474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Step 5 — Test it with real users and improve it</a:t>
            </a:r>
            <a:endParaRPr lang="en-US" sz="1200" dirty="0"/>
          </a:p>
        </p:txBody>
      </p:sp>
      <p:sp>
        <p:nvSpPr>
          <p:cNvPr id="19" name="Text 17"/>
          <p:cNvSpPr/>
          <p:nvPr/>
        </p:nvSpPr>
        <p:spPr>
          <a:xfrm>
            <a:off x="4754880" y="1005840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Who took part in the research?</a:t>
            </a:r>
            <a:endParaRPr lang="en-US" sz="1500" dirty="0"/>
          </a:p>
        </p:txBody>
      </p:sp>
      <p:sp>
        <p:nvSpPr>
          <p:cNvPr id="20" name="Shape 18"/>
          <p:cNvSpPr/>
          <p:nvPr/>
        </p:nvSpPr>
        <p:spPr>
          <a:xfrm>
            <a:off x="4754880" y="1463040"/>
            <a:ext cx="1874520" cy="13258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4754880" y="1554480"/>
            <a:ext cx="18745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50</a:t>
            </a:r>
            <a:endParaRPr lang="en-US" sz="2800" dirty="0"/>
          </a:p>
        </p:txBody>
      </p:sp>
      <p:sp>
        <p:nvSpPr>
          <p:cNvPr id="22" name="Text 20"/>
          <p:cNvSpPr/>
          <p:nvPr/>
        </p:nvSpPr>
        <p:spPr>
          <a:xfrm>
            <a:off x="4754880" y="2148840"/>
            <a:ext cx="1874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caregivers filled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in a survey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6766560" y="1463040"/>
            <a:ext cx="1874520" cy="132588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4" name="Text 22"/>
          <p:cNvSpPr/>
          <p:nvPr/>
        </p:nvSpPr>
        <p:spPr>
          <a:xfrm>
            <a:off x="6766560" y="1554480"/>
            <a:ext cx="18745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8–10</a:t>
            </a:r>
            <a:endParaRPr lang="en-US" sz="2800" dirty="0"/>
          </a:p>
        </p:txBody>
      </p:sp>
      <p:sp>
        <p:nvSpPr>
          <p:cNvPr id="25" name="Text 23"/>
          <p:cNvSpPr/>
          <p:nvPr/>
        </p:nvSpPr>
        <p:spPr>
          <a:xfrm>
            <a:off x="6766560" y="2148840"/>
            <a:ext cx="1874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caregivers had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a deeper interview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4754880" y="2971800"/>
            <a:ext cx="1874520" cy="1325880"/>
          </a:xfrm>
          <a:prstGeom prst="rect">
            <a:avLst/>
          </a:prstGeom>
          <a:solidFill>
            <a:srgbClr val="7CB9A8"/>
          </a:solidFill>
          <a:ln w="12700">
            <a:solidFill>
              <a:srgbClr val="7CB9A8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27" name="Text 25"/>
          <p:cNvSpPr/>
          <p:nvPr/>
        </p:nvSpPr>
        <p:spPr>
          <a:xfrm>
            <a:off x="4754880" y="3063240"/>
            <a:ext cx="18745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Both</a:t>
            </a:r>
            <a:endParaRPr lang="en-US" sz="2800" dirty="0"/>
          </a:p>
        </p:txBody>
      </p:sp>
      <p:sp>
        <p:nvSpPr>
          <p:cNvPr id="28" name="Text 26"/>
          <p:cNvSpPr/>
          <p:nvPr/>
        </p:nvSpPr>
        <p:spPr>
          <a:xfrm>
            <a:off x="4754880" y="3657600"/>
            <a:ext cx="1874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numbers and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stories were used</a:t>
            </a:r>
            <a:endParaRPr lang="en-US" sz="1100" dirty="0"/>
          </a:p>
        </p:txBody>
      </p:sp>
      <p:sp>
        <p:nvSpPr>
          <p:cNvPr id="29" name="Shape 27"/>
          <p:cNvSpPr/>
          <p:nvPr/>
        </p:nvSpPr>
        <p:spPr>
          <a:xfrm>
            <a:off x="6766560" y="2971800"/>
            <a:ext cx="1874520" cy="1325880"/>
          </a:xfrm>
          <a:prstGeom prst="rect">
            <a:avLst/>
          </a:prstGeom>
          <a:solidFill>
            <a:srgbClr val="3A6B8A"/>
          </a:solidFill>
          <a:ln w="12700">
            <a:solidFill>
              <a:srgbClr val="3A6B8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30" name="Text 28"/>
          <p:cNvSpPr/>
          <p:nvPr/>
        </p:nvSpPr>
        <p:spPr>
          <a:xfrm>
            <a:off x="6766560" y="3063240"/>
            <a:ext cx="187452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GDPR</a:t>
            </a:r>
            <a:endParaRPr lang="en-US" sz="2800" dirty="0"/>
          </a:p>
        </p:txBody>
      </p:sp>
      <p:sp>
        <p:nvSpPr>
          <p:cNvPr id="31" name="Text 29"/>
          <p:cNvSpPr/>
          <p:nvPr/>
        </p:nvSpPr>
        <p:spPr>
          <a:xfrm>
            <a:off x="6766560" y="3657600"/>
            <a:ext cx="1874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all data kept</a:t>
            </a:r>
            <a:endParaRPr lang="en-US" sz="1100" dirty="0"/>
          </a:p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private and safe</a:t>
            </a:r>
            <a:endParaRPr lang="en-US" sz="1100" dirty="0"/>
          </a:p>
        </p:txBody>
      </p:sp>
      <p:sp>
        <p:nvSpPr>
          <p:cNvPr id="32" name="Shape 30"/>
          <p:cNvSpPr/>
          <p:nvPr/>
        </p:nvSpPr>
        <p:spPr>
          <a:xfrm>
            <a:off x="365760" y="4663440"/>
            <a:ext cx="8412480" cy="292608"/>
          </a:xfrm>
          <a:prstGeom prst="rect">
            <a:avLst/>
          </a:prstGeom>
          <a:solidFill>
            <a:srgbClr val="E8F4F7"/>
          </a:solidFill>
          <a:ln w="12700">
            <a:solidFill>
              <a:srgbClr val="E8F4F7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365760" y="4672584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1A3C4A"/>
                </a:solidFill>
              </a:rPr>
              <a:t>The design was guided by three theories: how people cope with stress, why people use new technology, and how to design with users in mind</a:t>
            </a:r>
            <a:endParaRPr lang="en-US" sz="1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1A3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Technology Used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BFD6"/>
                </a:solidFill>
              </a:rPr>
              <a:t>The website is split into three parts that work together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457200" y="1188720"/>
            <a:ext cx="8229600" cy="105156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76200" dist="254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640080" y="1243584"/>
            <a:ext cx="2743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users see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640080" y="1645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8F4F7"/>
                </a:solidFill>
              </a:rPr>
              <a:t>Built with React (a modern web tool)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3520440" y="1298448"/>
            <a:ext cx="36576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703320" y="1261872"/>
            <a:ext cx="47548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8F4F7"/>
                </a:solidFill>
              </a:rPr>
              <a:t>Clean layout · Large text options · Works with screen readers · Keyboard friendly · Accessible for all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297680" y="2240280"/>
            <a:ext cx="502920" cy="182880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457200" y="2423160"/>
            <a:ext cx="8229600" cy="1051560"/>
          </a:xfrm>
          <a:prstGeom prst="rect">
            <a:avLst/>
          </a:prstGeom>
          <a:solidFill>
            <a:srgbClr val="7CB9A8"/>
          </a:solidFill>
          <a:ln w="12700">
            <a:solidFill>
              <a:srgbClr val="7CB9A8"/>
            </a:solidFill>
            <a:prstDash val="solid"/>
          </a:ln>
          <a:effectLst>
            <a:outerShdw blurRad="76200" dist="254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11" name="Text 9"/>
          <p:cNvSpPr/>
          <p:nvPr/>
        </p:nvSpPr>
        <p:spPr>
          <a:xfrm>
            <a:off x="640080" y="2478024"/>
            <a:ext cx="2743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it works behind the scenes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640080" y="28803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8F4F7"/>
                </a:solidFill>
              </a:rPr>
              <a:t>Powered by Node.js (the website engine)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0440" y="2532888"/>
            <a:ext cx="36576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3703320" y="2496312"/>
            <a:ext cx="47548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8F4F7"/>
                </a:solidFill>
              </a:rPr>
              <a:t>Secure login · Saves your progress · Manages community posts · Keeps data safe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297680" y="3474720"/>
            <a:ext cx="502920" cy="182880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457200" y="3657600"/>
            <a:ext cx="8229600" cy="1051560"/>
          </a:xfrm>
          <a:prstGeom prst="rect">
            <a:avLst/>
          </a:prstGeom>
          <a:solidFill>
            <a:srgbClr val="3A6B8A"/>
          </a:solidFill>
          <a:ln w="12700">
            <a:solidFill>
              <a:srgbClr val="3A6B8A"/>
            </a:solidFill>
            <a:prstDash val="solid"/>
          </a:ln>
          <a:effectLst>
            <a:outerShdw blurRad="76200" dist="254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640080" y="3712464"/>
            <a:ext cx="27432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Where data is stored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40080" y="411480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8F4F7"/>
                </a:solidFill>
              </a:rPr>
              <a:t>Stored in PostgreSQL (a secure database)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3520440" y="3767328"/>
            <a:ext cx="36576" cy="82296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3703320" y="3730752"/>
            <a:ext cx="47548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E8F4F7"/>
                </a:solidFill>
              </a:rPr>
              <a:t>All personal data is encrypted · Follows UK privacy law (GDPR) · Only authorised people can access it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457200" y="4828032"/>
            <a:ext cx="82296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7CB9A8"/>
                </a:solidFill>
              </a:rPr>
              <a:t>Must load in under 3 seconds  ·  Works on phone, tablet, and computer  ·  Scores 90+ on Google accessibility checks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Was Actually Built?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365760" y="1005840"/>
            <a:ext cx="2011680" cy="3886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365760" y="1005840"/>
            <a:ext cx="2011680" cy="77724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11480" y="1005840"/>
            <a:ext cx="457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200" dirty="0"/>
          </a:p>
        </p:txBody>
      </p:sp>
      <p:sp>
        <p:nvSpPr>
          <p:cNvPr id="7" name="Text 5"/>
          <p:cNvSpPr/>
          <p:nvPr/>
        </p:nvSpPr>
        <p:spPr>
          <a:xfrm>
            <a:off x="868680" y="1005840"/>
            <a:ext cx="1463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Login &amp; Setup</a:t>
            </a:r>
            <a:endParaRPr lang="en-US" sz="1200" dirty="0"/>
          </a:p>
        </p:txBody>
      </p:sp>
      <p:sp>
        <p:nvSpPr>
          <p:cNvPr id="8" name="Shape 6"/>
          <p:cNvSpPr/>
          <p:nvPr/>
        </p:nvSpPr>
        <p:spPr>
          <a:xfrm>
            <a:off x="502920" y="2048256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13232" y="19202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Secure sign-in and sign-up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502920" y="2743200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713232" y="2615184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Password reset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502920" y="3438144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13232" y="3310128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User accounts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502920" y="4133088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713232" y="4005072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Accessible design from the start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2514600" y="1005840"/>
            <a:ext cx="2011680" cy="3886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2514600" y="1005840"/>
            <a:ext cx="2011680" cy="77724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2560320" y="1005840"/>
            <a:ext cx="457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3017520" y="1005840"/>
            <a:ext cx="1463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Learning Area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2651760" y="2048256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2862072" y="19202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Articles on dementia care</a:t>
            </a:r>
            <a:endParaRPr lang="en-US" sz="1100" dirty="0"/>
          </a:p>
        </p:txBody>
      </p:sp>
      <p:sp>
        <p:nvSpPr>
          <p:cNvPr id="22" name="Shape 20"/>
          <p:cNvSpPr/>
          <p:nvPr/>
        </p:nvSpPr>
        <p:spPr>
          <a:xfrm>
            <a:off x="2651760" y="2743200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2862072" y="2615184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Written in plain language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2651760" y="3438144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2862072" y="3310128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Organised by difficulty level</a:t>
            </a:r>
            <a:endParaRPr lang="en-US" sz="1100" dirty="0"/>
          </a:p>
        </p:txBody>
      </p:sp>
      <p:sp>
        <p:nvSpPr>
          <p:cNvPr id="26" name="Shape 24"/>
          <p:cNvSpPr/>
          <p:nvPr/>
        </p:nvSpPr>
        <p:spPr>
          <a:xfrm>
            <a:off x="2651760" y="4133088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2862072" y="4005072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Track what you have read</a:t>
            </a:r>
            <a:endParaRPr lang="en-US" sz="1100" dirty="0"/>
          </a:p>
        </p:txBody>
      </p:sp>
      <p:sp>
        <p:nvSpPr>
          <p:cNvPr id="28" name="Shape 26"/>
          <p:cNvSpPr/>
          <p:nvPr/>
        </p:nvSpPr>
        <p:spPr>
          <a:xfrm>
            <a:off x="4663440" y="1005840"/>
            <a:ext cx="2011680" cy="3886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4663440" y="1005840"/>
            <a:ext cx="2011680" cy="77724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4709160" y="1005840"/>
            <a:ext cx="457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200" dirty="0"/>
          </a:p>
        </p:txBody>
      </p:sp>
      <p:sp>
        <p:nvSpPr>
          <p:cNvPr id="31" name="Text 29"/>
          <p:cNvSpPr/>
          <p:nvPr/>
        </p:nvSpPr>
        <p:spPr>
          <a:xfrm>
            <a:off x="5166360" y="1005840"/>
            <a:ext cx="1463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Community Forum</a:t>
            </a:r>
            <a:endParaRPr lang="en-US" sz="1200" dirty="0"/>
          </a:p>
        </p:txBody>
      </p:sp>
      <p:sp>
        <p:nvSpPr>
          <p:cNvPr id="32" name="Shape 30"/>
          <p:cNvSpPr/>
          <p:nvPr/>
        </p:nvSpPr>
        <p:spPr>
          <a:xfrm>
            <a:off x="4800600" y="2048256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33" name="Text 31"/>
          <p:cNvSpPr/>
          <p:nvPr/>
        </p:nvSpPr>
        <p:spPr>
          <a:xfrm>
            <a:off x="5010912" y="19202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Post questions and replies</a:t>
            </a:r>
            <a:endParaRPr lang="en-US" sz="1100" dirty="0"/>
          </a:p>
        </p:txBody>
      </p:sp>
      <p:sp>
        <p:nvSpPr>
          <p:cNvPr id="34" name="Shape 32"/>
          <p:cNvSpPr/>
          <p:nvPr/>
        </p:nvSpPr>
        <p:spPr>
          <a:xfrm>
            <a:off x="4800600" y="2743200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35" name="Text 33"/>
          <p:cNvSpPr/>
          <p:nvPr/>
        </p:nvSpPr>
        <p:spPr>
          <a:xfrm>
            <a:off x="5010912" y="2615184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Search for topics</a:t>
            </a:r>
            <a:endParaRPr lang="en-US" sz="1100" dirty="0"/>
          </a:p>
        </p:txBody>
      </p:sp>
      <p:sp>
        <p:nvSpPr>
          <p:cNvPr id="36" name="Shape 34"/>
          <p:cNvSpPr/>
          <p:nvPr/>
        </p:nvSpPr>
        <p:spPr>
          <a:xfrm>
            <a:off x="4800600" y="3438144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37" name="Text 35"/>
          <p:cNvSpPr/>
          <p:nvPr/>
        </p:nvSpPr>
        <p:spPr>
          <a:xfrm>
            <a:off x="5010912" y="3310128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Reported posts are reviewed</a:t>
            </a:r>
            <a:endParaRPr lang="en-US" sz="1100" dirty="0"/>
          </a:p>
        </p:txBody>
      </p:sp>
      <p:sp>
        <p:nvSpPr>
          <p:cNvPr id="38" name="Shape 36"/>
          <p:cNvSpPr/>
          <p:nvPr/>
        </p:nvSpPr>
        <p:spPr>
          <a:xfrm>
            <a:off x="4800600" y="4133088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39" name="Text 37"/>
          <p:cNvSpPr/>
          <p:nvPr/>
        </p:nvSpPr>
        <p:spPr>
          <a:xfrm>
            <a:off x="5010912" y="4005072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Easy to use keyboard shortcuts</a:t>
            </a:r>
            <a:endParaRPr lang="en-US" sz="1100" dirty="0"/>
          </a:p>
        </p:txBody>
      </p:sp>
      <p:sp>
        <p:nvSpPr>
          <p:cNvPr id="40" name="Shape 38"/>
          <p:cNvSpPr/>
          <p:nvPr/>
        </p:nvSpPr>
        <p:spPr>
          <a:xfrm>
            <a:off x="6812280" y="1005840"/>
            <a:ext cx="2011680" cy="38862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76200" dist="25400" dir="8100000" algn="bl" rotWithShape="0">
              <a:srgbClr val="000000">
                <a:alpha val="8000"/>
              </a:srgbClr>
            </a:outerShdw>
          </a:effectLst>
        </p:spPr>
      </p:sp>
      <p:sp>
        <p:nvSpPr>
          <p:cNvPr id="41" name="Shape 39"/>
          <p:cNvSpPr/>
          <p:nvPr/>
        </p:nvSpPr>
        <p:spPr>
          <a:xfrm>
            <a:off x="6812280" y="1005840"/>
            <a:ext cx="2011680" cy="77724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42" name="Text 40"/>
          <p:cNvSpPr/>
          <p:nvPr/>
        </p:nvSpPr>
        <p:spPr>
          <a:xfrm>
            <a:off x="6858000" y="1005840"/>
            <a:ext cx="457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</a:t>
            </a:r>
            <a:endParaRPr lang="en-US" sz="2200" dirty="0"/>
          </a:p>
        </p:txBody>
      </p:sp>
      <p:sp>
        <p:nvSpPr>
          <p:cNvPr id="43" name="Text 41"/>
          <p:cNvSpPr/>
          <p:nvPr/>
        </p:nvSpPr>
        <p:spPr>
          <a:xfrm>
            <a:off x="7315200" y="1005840"/>
            <a:ext cx="146304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Tools &amp; Dashboard</a:t>
            </a:r>
            <a:endParaRPr lang="en-US" sz="1200" dirty="0"/>
          </a:p>
        </p:txBody>
      </p:sp>
      <p:sp>
        <p:nvSpPr>
          <p:cNvPr id="44" name="Shape 42"/>
          <p:cNvSpPr/>
          <p:nvPr/>
        </p:nvSpPr>
        <p:spPr>
          <a:xfrm>
            <a:off x="6949440" y="2048256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45" name="Text 43"/>
          <p:cNvSpPr/>
          <p:nvPr/>
        </p:nvSpPr>
        <p:spPr>
          <a:xfrm>
            <a:off x="7159752" y="1920240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Daily routine planner</a:t>
            </a:r>
            <a:endParaRPr lang="en-US" sz="1100" dirty="0"/>
          </a:p>
        </p:txBody>
      </p:sp>
      <p:sp>
        <p:nvSpPr>
          <p:cNvPr id="46" name="Shape 44"/>
          <p:cNvSpPr/>
          <p:nvPr/>
        </p:nvSpPr>
        <p:spPr>
          <a:xfrm>
            <a:off x="6949440" y="2743200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47" name="Text 45"/>
          <p:cNvSpPr/>
          <p:nvPr/>
        </p:nvSpPr>
        <p:spPr>
          <a:xfrm>
            <a:off x="7159752" y="2615184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Symptom diary</a:t>
            </a:r>
            <a:endParaRPr lang="en-US" sz="1100" dirty="0"/>
          </a:p>
        </p:txBody>
      </p:sp>
      <p:sp>
        <p:nvSpPr>
          <p:cNvPr id="48" name="Shape 46"/>
          <p:cNvSpPr/>
          <p:nvPr/>
        </p:nvSpPr>
        <p:spPr>
          <a:xfrm>
            <a:off x="6949440" y="3438144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49" name="Text 47"/>
          <p:cNvSpPr/>
          <p:nvPr/>
        </p:nvSpPr>
        <p:spPr>
          <a:xfrm>
            <a:off x="7159752" y="3310128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Wellbeing check-in quiz</a:t>
            </a:r>
            <a:endParaRPr lang="en-US" sz="1100" dirty="0"/>
          </a:p>
        </p:txBody>
      </p:sp>
      <p:sp>
        <p:nvSpPr>
          <p:cNvPr id="50" name="Shape 48"/>
          <p:cNvSpPr/>
          <p:nvPr/>
        </p:nvSpPr>
        <p:spPr>
          <a:xfrm>
            <a:off x="6949440" y="4133088"/>
            <a:ext cx="128016" cy="128016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51" name="Text 49"/>
          <p:cNvSpPr/>
          <p:nvPr/>
        </p:nvSpPr>
        <p:spPr>
          <a:xfrm>
            <a:off x="7159752" y="4005072"/>
            <a:ext cx="15544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A2E35"/>
                </a:solidFill>
              </a:rPr>
              <a:t>Your personal homepage</a:t>
            </a:r>
            <a:endParaRPr lang="en-US" sz="11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Was It Tested?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365760" y="1005840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Tested with Real Users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365760" y="1463040"/>
            <a:ext cx="393192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63500" dist="25400" dir="8100000" algn="bl" rotWithShape="0">
              <a:srgbClr val="000000">
                <a:alpha val="7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65760" y="1463040"/>
            <a:ext cx="1005840" cy="118872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65760" y="1463040"/>
            <a:ext cx="10058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Early Test</a:t>
            </a:r>
            <a:endParaRPr lang="en-US" sz="1200" dirty="0"/>
          </a:p>
        </p:txBody>
      </p:sp>
      <p:sp>
        <p:nvSpPr>
          <p:cNvPr id="8" name="Text 6"/>
          <p:cNvSpPr/>
          <p:nvPr/>
        </p:nvSpPr>
        <p:spPr>
          <a:xfrm>
            <a:off x="1463040" y="1572768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</a:rPr>
              <a:t>6 to 8 caregivers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1463040" y="1993392"/>
            <a:ext cx="2743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B8F9A"/>
                </a:solidFill>
              </a:rPr>
              <a:t>Users tried tasks while thinking out loud — to catch problems early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365760" y="2834640"/>
            <a:ext cx="3931920" cy="118872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63500" dist="25400" dir="8100000" algn="bl" rotWithShape="0">
              <a:srgbClr val="000000">
                <a:alpha val="7000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365760" y="2834640"/>
            <a:ext cx="1005840" cy="118872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65760" y="2834640"/>
            <a:ext cx="100584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Final Test</a:t>
            </a:r>
            <a:endParaRPr lang="en-US" sz="1200" dirty="0"/>
          </a:p>
        </p:txBody>
      </p:sp>
      <p:sp>
        <p:nvSpPr>
          <p:cNvPr id="13" name="Text 11"/>
          <p:cNvSpPr/>
          <p:nvPr/>
        </p:nvSpPr>
        <p:spPr>
          <a:xfrm>
            <a:off x="1463040" y="2944368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</a:rPr>
              <a:t>15 to 20 caregivers</a:t>
            </a:r>
            <a:endParaRPr lang="en-US" sz="1400" dirty="0"/>
          </a:p>
        </p:txBody>
      </p:sp>
      <p:sp>
        <p:nvSpPr>
          <p:cNvPr id="14" name="Text 12"/>
          <p:cNvSpPr/>
          <p:nvPr/>
        </p:nvSpPr>
        <p:spPr>
          <a:xfrm>
            <a:off x="1463040" y="3364992"/>
            <a:ext cx="274320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B8F9A"/>
                </a:solidFill>
              </a:rPr>
              <a:t>Users rated how easy it was to use on a standard 10-question survey (called SUS)</a:t>
            </a:r>
            <a:endParaRPr lang="en-US" sz="1200" dirty="0"/>
          </a:p>
        </p:txBody>
      </p:sp>
      <p:sp>
        <p:nvSpPr>
          <p:cNvPr id="15" name="Text 13"/>
          <p:cNvSpPr/>
          <p:nvPr/>
        </p:nvSpPr>
        <p:spPr>
          <a:xfrm>
            <a:off x="4754880" y="1005840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Accessibility Checks</a:t>
            </a:r>
            <a:endParaRPr lang="en-US" sz="1500" dirty="0"/>
          </a:p>
        </p:txBody>
      </p:sp>
      <p:sp>
        <p:nvSpPr>
          <p:cNvPr id="16" name="Shape 14"/>
          <p:cNvSpPr/>
          <p:nvPr/>
        </p:nvSpPr>
        <p:spPr>
          <a:xfrm>
            <a:off x="4754880" y="1463040"/>
            <a:ext cx="4114800" cy="914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63500" dist="25400" dir="8100000" algn="bl" rotWithShape="0">
              <a:srgbClr val="000000">
                <a:alpha val="7000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892040" y="1801368"/>
            <a:ext cx="201168" cy="201168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166360" y="1536192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</a:rPr>
              <a:t>Automatic check: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5166360" y="1901952"/>
            <a:ext cx="35204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B8F9A"/>
                </a:solidFill>
              </a:rPr>
              <a:t>A tool scans the website for accessibility errors every time a change is made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4754880" y="2487168"/>
            <a:ext cx="4114800" cy="914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63500" dist="25400" dir="8100000" algn="bl" rotWithShape="0">
              <a:srgbClr val="000000">
                <a:alpha val="7000"/>
              </a:srgbClr>
            </a:outerShdw>
          </a:effectLst>
        </p:spPr>
      </p:sp>
      <p:sp>
        <p:nvSpPr>
          <p:cNvPr id="21" name="Shape 19"/>
          <p:cNvSpPr/>
          <p:nvPr/>
        </p:nvSpPr>
        <p:spPr>
          <a:xfrm>
            <a:off x="4892040" y="2825496"/>
            <a:ext cx="201168" cy="201168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5166360" y="2560320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</a:rPr>
              <a:t>Manual check:</a:t>
            </a:r>
            <a:endParaRPr lang="en-US" sz="1300" dirty="0"/>
          </a:p>
        </p:txBody>
      </p:sp>
      <p:sp>
        <p:nvSpPr>
          <p:cNvPr id="23" name="Text 21"/>
          <p:cNvSpPr/>
          <p:nvPr/>
        </p:nvSpPr>
        <p:spPr>
          <a:xfrm>
            <a:off x="5166360" y="2926080"/>
            <a:ext cx="35204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B8F9A"/>
                </a:solidFill>
              </a:rPr>
              <a:t>A person tested it using a screen reader and keyboard only — no mouse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4754880" y="3511296"/>
            <a:ext cx="4114800" cy="914400"/>
          </a:xfrm>
          <a:prstGeom prst="rect">
            <a:avLst/>
          </a:prstGeom>
          <a:solidFill>
            <a:srgbClr val="FFFFFF"/>
          </a:solidFill>
          <a:ln w="12700">
            <a:solidFill>
              <a:srgbClr val="E8F4F7"/>
            </a:solidFill>
            <a:prstDash val="solid"/>
          </a:ln>
          <a:effectLst>
            <a:outerShdw blurRad="63500" dist="25400" dir="8100000" algn="bl" rotWithShape="0">
              <a:srgbClr val="000000">
                <a:alpha val="7000"/>
              </a:srgbClr>
            </a:outerShdw>
          </a:effectLst>
        </p:spPr>
      </p:sp>
      <p:sp>
        <p:nvSpPr>
          <p:cNvPr id="25" name="Shape 23"/>
          <p:cNvSpPr/>
          <p:nvPr/>
        </p:nvSpPr>
        <p:spPr>
          <a:xfrm>
            <a:off x="4892040" y="3849624"/>
            <a:ext cx="201168" cy="201168"/>
          </a:xfrm>
          <a:prstGeom prst="ellipse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5166360" y="3584448"/>
            <a:ext cx="356616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</a:rPr>
              <a:t>Why both?:</a:t>
            </a:r>
            <a:endParaRPr lang="en-US" sz="1300" dirty="0"/>
          </a:p>
        </p:txBody>
      </p:sp>
      <p:sp>
        <p:nvSpPr>
          <p:cNvPr id="27" name="Text 25"/>
          <p:cNvSpPr/>
          <p:nvPr/>
        </p:nvSpPr>
        <p:spPr>
          <a:xfrm>
            <a:off x="5166360" y="3950208"/>
            <a:ext cx="352044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6B8F9A"/>
                </a:solidFill>
              </a:rPr>
              <a:t>Automatic tools miss around 60–70% of real accessibility issues, so both are needed</a:t>
            </a:r>
            <a:endParaRPr lang="en-US" sz="1200" dirty="0"/>
          </a:p>
        </p:txBody>
      </p:sp>
      <p:sp>
        <p:nvSpPr>
          <p:cNvPr id="28" name="Shape 26"/>
          <p:cNvSpPr/>
          <p:nvPr/>
        </p:nvSpPr>
        <p:spPr>
          <a:xfrm>
            <a:off x="365760" y="4636008"/>
            <a:ext cx="8412480" cy="320040"/>
          </a:xfrm>
          <a:prstGeom prst="rect">
            <a:avLst/>
          </a:prstGeom>
          <a:solidFill>
            <a:srgbClr val="E8F4F7"/>
          </a:solidFill>
          <a:ln w="12700">
            <a:solidFill>
              <a:srgbClr val="E8F4F7"/>
            </a:solidFill>
            <a:prstDash val="solid"/>
          </a:ln>
        </p:spPr>
      </p:sp>
      <p:sp>
        <p:nvSpPr>
          <p:cNvPr id="29" name="Text 27"/>
          <p:cNvSpPr/>
          <p:nvPr/>
        </p:nvSpPr>
        <p:spPr>
          <a:xfrm>
            <a:off x="365760" y="4654296"/>
            <a:ext cx="841248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i="1" dirty="0">
                <a:solidFill>
                  <a:srgbClr val="1A3C4A"/>
                </a:solidFill>
              </a:rPr>
              <a:t>Results measured at three points: before using the site · straight after · and again 4 weeks later</a:t>
            </a:r>
            <a:endParaRPr lang="en-US" sz="11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1A3C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Results Do We Expect?</a:t>
            </a:r>
            <a:endParaRPr lang="en-US" sz="2600" dirty="0"/>
          </a:p>
        </p:txBody>
      </p:sp>
      <p:sp>
        <p:nvSpPr>
          <p:cNvPr id="3" name="Text 1"/>
          <p:cNvSpPr/>
          <p:nvPr/>
        </p:nvSpPr>
        <p:spPr>
          <a:xfrm>
            <a:off x="457200" y="749808"/>
            <a:ext cx="82296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5BBFD6"/>
                </a:solidFill>
              </a:rPr>
              <a:t>Based on research and how the website was designed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365760" y="1188720"/>
            <a:ext cx="2743200" cy="16002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016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365760" y="1280160"/>
            <a:ext cx="274320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✅</a:t>
            </a:r>
            <a:endParaRPr lang="en-US" sz="2400" dirty="0"/>
          </a:p>
        </p:txBody>
      </p:sp>
      <p:sp>
        <p:nvSpPr>
          <p:cNvPr id="6" name="Text 4"/>
          <p:cNvSpPr/>
          <p:nvPr/>
        </p:nvSpPr>
        <p:spPr>
          <a:xfrm>
            <a:off x="365760" y="1682496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8A87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Easy to use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475488" y="2075688"/>
            <a:ext cx="25237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Users should score it above the average usability rating of 68 out of 100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3246120" y="1188720"/>
            <a:ext cx="2743200" cy="16002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016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3246120" y="1280160"/>
            <a:ext cx="274320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📖</a:t>
            </a:r>
            <a:endParaRPr lang="en-US" sz="2400" dirty="0"/>
          </a:p>
        </p:txBody>
      </p:sp>
      <p:sp>
        <p:nvSpPr>
          <p:cNvPr id="10" name="Text 8"/>
          <p:cNvSpPr/>
          <p:nvPr/>
        </p:nvSpPr>
        <p:spPr>
          <a:xfrm>
            <a:off x="3246120" y="1682496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8A87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Know more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3355848" y="2075688"/>
            <a:ext cx="25237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Carers should learn more about dementia and how to care for their loved ones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6126480" y="1188720"/>
            <a:ext cx="2743200" cy="16002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016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13" name="Text 11"/>
          <p:cNvSpPr/>
          <p:nvPr/>
        </p:nvSpPr>
        <p:spPr>
          <a:xfrm>
            <a:off x="6126480" y="1280160"/>
            <a:ext cx="274320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💪</a:t>
            </a:r>
            <a:endParaRPr lang="en-US" sz="2400" dirty="0"/>
          </a:p>
        </p:txBody>
      </p:sp>
      <p:sp>
        <p:nvSpPr>
          <p:cNvPr id="14" name="Text 12"/>
          <p:cNvSpPr/>
          <p:nvPr/>
        </p:nvSpPr>
        <p:spPr>
          <a:xfrm>
            <a:off x="6126480" y="1682496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8A87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Feel more confident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236208" y="2075688"/>
            <a:ext cx="25237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Carers should feel more capable and in control of their caregiving role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365760" y="2971800"/>
            <a:ext cx="2743200" cy="16002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016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17" name="Text 15"/>
          <p:cNvSpPr/>
          <p:nvPr/>
        </p:nvSpPr>
        <p:spPr>
          <a:xfrm>
            <a:off x="365760" y="3063240"/>
            <a:ext cx="274320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🤝</a:t>
            </a:r>
            <a:endParaRPr lang="en-US" sz="2400" dirty="0"/>
          </a:p>
        </p:txBody>
      </p:sp>
      <p:sp>
        <p:nvSpPr>
          <p:cNvPr id="18" name="Text 16"/>
          <p:cNvSpPr/>
          <p:nvPr/>
        </p:nvSpPr>
        <p:spPr>
          <a:xfrm>
            <a:off x="365760" y="3465576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8A87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Feel less alone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75488" y="3858768"/>
            <a:ext cx="25237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Using the community forum should reduce feelings of isolation and loneliness</a:t>
            </a:r>
            <a:endParaRPr lang="en-US" sz="1100" dirty="0"/>
          </a:p>
        </p:txBody>
      </p:sp>
      <p:sp>
        <p:nvSpPr>
          <p:cNvPr id="20" name="Shape 18"/>
          <p:cNvSpPr/>
          <p:nvPr/>
        </p:nvSpPr>
        <p:spPr>
          <a:xfrm>
            <a:off x="3246120" y="2971800"/>
            <a:ext cx="2743200" cy="16002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016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3246120" y="3063240"/>
            <a:ext cx="274320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♿</a:t>
            </a:r>
            <a:endParaRPr lang="en-US" sz="2400" dirty="0"/>
          </a:p>
        </p:txBody>
      </p:sp>
      <p:sp>
        <p:nvSpPr>
          <p:cNvPr id="22" name="Text 20"/>
          <p:cNvSpPr/>
          <p:nvPr/>
        </p:nvSpPr>
        <p:spPr>
          <a:xfrm>
            <a:off x="3246120" y="3465576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8A87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Accessible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3355848" y="3858768"/>
            <a:ext cx="25237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The website should meet international accessibility standards (WCAG 2.2 Level AA)</a:t>
            </a:r>
            <a:endParaRPr lang="en-US" sz="1100" dirty="0"/>
          </a:p>
        </p:txBody>
      </p:sp>
      <p:sp>
        <p:nvSpPr>
          <p:cNvPr id="24" name="Shape 22"/>
          <p:cNvSpPr/>
          <p:nvPr/>
        </p:nvSpPr>
        <p:spPr>
          <a:xfrm>
            <a:off x="6126480" y="2971800"/>
            <a:ext cx="2743200" cy="16002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  <a:effectLst>
            <a:outerShdw blurRad="101600" dist="38100" dir="8100000" algn="bl" rotWithShape="0">
              <a:srgbClr val="000000">
                <a:alpha val="20000"/>
              </a:srgbClr>
            </a:outerShdw>
          </a:effectLst>
        </p:spPr>
      </p:sp>
      <p:sp>
        <p:nvSpPr>
          <p:cNvPr id="25" name="Text 23"/>
          <p:cNvSpPr/>
          <p:nvPr/>
        </p:nvSpPr>
        <p:spPr>
          <a:xfrm>
            <a:off x="6126480" y="3063240"/>
            <a:ext cx="274320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000000"/>
                </a:solidFill>
              </a:rPr>
              <a:t>👥</a:t>
            </a:r>
            <a:endParaRPr lang="en-US" sz="2400" dirty="0"/>
          </a:p>
        </p:txBody>
      </p:sp>
      <p:sp>
        <p:nvSpPr>
          <p:cNvPr id="26" name="Text 24"/>
          <p:cNvSpPr/>
          <p:nvPr/>
        </p:nvSpPr>
        <p:spPr>
          <a:xfrm>
            <a:off x="6126480" y="3465576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E8A87C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Built together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6236208" y="3858768"/>
            <a:ext cx="2523744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Because carers helped design it, they are more likely to use it regularly</a:t>
            </a:r>
            <a:endParaRPr lang="en-US" sz="11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91440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457200" y="0"/>
            <a:ext cx="82296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Did We Learn?</a:t>
            </a:r>
            <a:endParaRPr lang="en-US" sz="2600" dirty="0"/>
          </a:p>
        </p:txBody>
      </p:sp>
      <p:sp>
        <p:nvSpPr>
          <p:cNvPr id="4" name="Text 2"/>
          <p:cNvSpPr/>
          <p:nvPr/>
        </p:nvSpPr>
        <p:spPr>
          <a:xfrm>
            <a:off x="365760" y="100584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Three key contributions of this project</a:t>
            </a:r>
            <a:endParaRPr lang="en-US" sz="1400" dirty="0"/>
          </a:p>
        </p:txBody>
      </p:sp>
      <p:sp>
        <p:nvSpPr>
          <p:cNvPr id="5" name="Shape 3"/>
          <p:cNvSpPr/>
          <p:nvPr/>
        </p:nvSpPr>
        <p:spPr>
          <a:xfrm>
            <a:off x="365760" y="1463040"/>
            <a:ext cx="2743200" cy="10972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365760" y="1508760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Theory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475488" y="1901952"/>
            <a:ext cx="2523744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Shows how three research theories can work together when building a healthcare website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3246120" y="1463040"/>
            <a:ext cx="2743200" cy="10972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3246120" y="1508760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Research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3355848" y="1901952"/>
            <a:ext cx="2523744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Combines surveys and interviews in a new way to understand what dementia carers really need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6126480" y="1463040"/>
            <a:ext cx="2743200" cy="1097280"/>
          </a:xfrm>
          <a:prstGeom prst="rect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6126480" y="1508760"/>
            <a:ext cx="27432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5BBFD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Real World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236208" y="1901952"/>
            <a:ext cx="2523744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E8F4F7"/>
                </a:solidFill>
              </a:rPr>
              <a:t>Proves that a fully accessible, all-in-one carer website can actually be built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365760" y="2743200"/>
            <a:ext cx="8412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should happen next?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365760" y="3246120"/>
            <a:ext cx="274320" cy="274320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365760" y="3246120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1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777240" y="3218688"/>
            <a:ext cx="80467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Follow up with carers over 6 to 12 months to see if the benefits last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365760" y="3675888"/>
            <a:ext cx="274320" cy="274320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365760" y="3675888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2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777240" y="3648456"/>
            <a:ext cx="80467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Include more carers from different backgrounds in future research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365760" y="4105656"/>
            <a:ext cx="274320" cy="274320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365760" y="4105656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3</a:t>
            </a:r>
            <a:endParaRPr lang="en-US" sz="1100" dirty="0"/>
          </a:p>
        </p:txBody>
      </p:sp>
      <p:sp>
        <p:nvSpPr>
          <p:cNvPr id="23" name="Text 21"/>
          <p:cNvSpPr/>
          <p:nvPr/>
        </p:nvSpPr>
        <p:spPr>
          <a:xfrm>
            <a:off x="777240" y="4078224"/>
            <a:ext cx="80467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Build a phone app version so carers can use it on the go</a:t>
            </a:r>
            <a:endParaRPr lang="en-US" sz="1200" dirty="0"/>
          </a:p>
        </p:txBody>
      </p:sp>
      <p:sp>
        <p:nvSpPr>
          <p:cNvPr id="24" name="Shape 22"/>
          <p:cNvSpPr/>
          <p:nvPr/>
        </p:nvSpPr>
        <p:spPr>
          <a:xfrm>
            <a:off x="365760" y="4535424"/>
            <a:ext cx="274320" cy="274320"/>
          </a:xfrm>
          <a:prstGeom prst="rect">
            <a:avLst/>
          </a:prstGeom>
          <a:solidFill>
            <a:srgbClr val="5BBFD6"/>
          </a:solidFill>
          <a:ln w="12700">
            <a:solidFill>
              <a:srgbClr val="5BBFD6"/>
            </a:solidFill>
            <a:prstDash val="solid"/>
          </a:ln>
        </p:spPr>
      </p:sp>
      <p:sp>
        <p:nvSpPr>
          <p:cNvPr id="25" name="Text 23"/>
          <p:cNvSpPr/>
          <p:nvPr/>
        </p:nvSpPr>
        <p:spPr>
          <a:xfrm>
            <a:off x="365760" y="4535424"/>
            <a:ext cx="2743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4</a:t>
            </a:r>
            <a:endParaRPr lang="en-US" sz="1100" dirty="0"/>
          </a:p>
        </p:txBody>
      </p:sp>
      <p:sp>
        <p:nvSpPr>
          <p:cNvPr id="26" name="Text 24"/>
          <p:cNvSpPr/>
          <p:nvPr/>
        </p:nvSpPr>
        <p:spPr>
          <a:xfrm>
            <a:off x="777240" y="4507992"/>
            <a:ext cx="80467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A2E35"/>
                </a:solidFill>
              </a:rPr>
              <a:t>Connect the website with NHS systems for a more complete support experience</a:t>
            </a:r>
            <a:endParaRPr lang="en-US" sz="12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ppendix WCAG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Appendix — WCAG 2.2 Compliance Highlights</a:t>
            </a:r>
          </a:p>
        </p:txBody>
      </p:sp>
      <p:sp>
        <p:nvSpPr>
          <p:cNvPr id="10" name="Card1"/>
          <p:cNvSpPr/>
          <p:nvPr/>
        </p:nvSpPr>
        <p:spPr>
          <a:xfrm>
            <a:off x="228600" y="860000"/>
            <a:ext cx="2000000" cy="4150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0E8EC"/>
            </a:solidFill>
          </a:ln>
        </p:spPr>
      </p:sp>
      <p:sp>
        <p:nvSpPr>
          <p:cNvPr id="11" name="ColH1"/>
          <p:cNvSpPr/>
          <p:nvPr/>
        </p:nvSpPr>
        <p:spPr>
          <a:xfrm>
            <a:off x="228600" y="860000"/>
            <a:ext cx="2000000" cy="35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12" name="ColHT1"/>
          <p:cNvSpPr/>
          <p:nvPr/>
        </p:nvSpPr>
        <p:spPr>
          <a:xfrm>
            <a:off x="228600" y="860000"/>
            <a:ext cx="20000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/>
              </a:rPr>
              <a:t>Perceivable</a:t>
            </a:r>
          </a:p>
        </p:txBody>
      </p:sp>
      <p:sp>
        <p:nvSpPr>
          <p:cNvPr id="13" name="ColB1"/>
          <p:cNvSpPr/>
          <p:nvPr/>
        </p:nvSpPr>
        <p:spPr>
          <a:xfrm>
            <a:off x="300000" y="1250000"/>
            <a:ext cx="1857600" cy="37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1.1.1 Non-text content — alt text on all images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1.3.1 Info &amp; relationships — semantic HTML5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1.4.3 Contrast minimum — 4.5:1 all text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1.4.4 Resize text — up to 200% without loss</a:t>
            </a:r>
          </a:p>
        </p:txBody>
      </p:sp>
      <p:sp>
        <p:nvSpPr>
          <p:cNvPr id="20" name="Card2"/>
          <p:cNvSpPr/>
          <p:nvPr/>
        </p:nvSpPr>
        <p:spPr>
          <a:xfrm>
            <a:off x="2400000" y="860000"/>
            <a:ext cx="2000000" cy="4150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0E8EC"/>
            </a:solidFill>
          </a:ln>
        </p:spPr>
      </p:sp>
      <p:sp>
        <p:nvSpPr>
          <p:cNvPr id="21" name="ColH2"/>
          <p:cNvSpPr/>
          <p:nvPr/>
        </p:nvSpPr>
        <p:spPr>
          <a:xfrm>
            <a:off x="2400000" y="860000"/>
            <a:ext cx="2000000" cy="35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22" name="ColHT2"/>
          <p:cNvSpPr/>
          <p:nvPr/>
        </p:nvSpPr>
        <p:spPr>
          <a:xfrm>
            <a:off x="2400000" y="860000"/>
            <a:ext cx="20000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/>
              </a:rPr>
              <a:t>Operable</a:t>
            </a:r>
          </a:p>
        </p:txBody>
      </p:sp>
      <p:sp>
        <p:nvSpPr>
          <p:cNvPr id="23" name="ColB2"/>
          <p:cNvSpPr/>
          <p:nvPr/>
        </p:nvSpPr>
        <p:spPr>
          <a:xfrm>
            <a:off x="2472000" y="1250000"/>
            <a:ext cx="1857600" cy="37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2.1.1 Keyboard — all functions keyboard accessible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2.4.3 Focus order — logical &amp; consistent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2.5.3 Label in Name — SC implemented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2.5.8 Minimum Target Size (new in 2.2) — 24x24px</a:t>
            </a:r>
          </a:p>
        </p:txBody>
      </p:sp>
      <p:sp>
        <p:nvSpPr>
          <p:cNvPr id="30" name="Card3"/>
          <p:cNvSpPr/>
          <p:nvPr/>
        </p:nvSpPr>
        <p:spPr>
          <a:xfrm>
            <a:off x="4572000" y="860000"/>
            <a:ext cx="2000000" cy="4150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0E8EC"/>
            </a:solidFill>
          </a:ln>
        </p:spPr>
      </p:sp>
      <p:sp>
        <p:nvSpPr>
          <p:cNvPr id="31" name="ColH3"/>
          <p:cNvSpPr/>
          <p:nvPr/>
        </p:nvSpPr>
        <p:spPr>
          <a:xfrm>
            <a:off x="4572000" y="860000"/>
            <a:ext cx="2000000" cy="35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32" name="ColHT3"/>
          <p:cNvSpPr/>
          <p:nvPr/>
        </p:nvSpPr>
        <p:spPr>
          <a:xfrm>
            <a:off x="4572000" y="860000"/>
            <a:ext cx="20000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/>
              </a:rPr>
              <a:t>Understandable</a:t>
            </a:r>
          </a:p>
        </p:txBody>
      </p:sp>
      <p:sp>
        <p:nvSpPr>
          <p:cNvPr id="33" name="ColB3"/>
          <p:cNvSpPr/>
          <p:nvPr/>
        </p:nvSpPr>
        <p:spPr>
          <a:xfrm>
            <a:off x="4644000" y="1250000"/>
            <a:ext cx="1857600" cy="37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3.1.1 Language of page — lang attribute set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3.2.1 On focus — no unexpected context change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3.3.1 Error identification — accessible error messages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3.3.2 Labels or instructions — all form fields labelled</a:t>
            </a:r>
          </a:p>
        </p:txBody>
      </p:sp>
      <p:sp>
        <p:nvSpPr>
          <p:cNvPr id="40" name="Card4"/>
          <p:cNvSpPr/>
          <p:nvPr/>
        </p:nvSpPr>
        <p:spPr>
          <a:xfrm>
            <a:off x="6744000" y="860000"/>
            <a:ext cx="2172000" cy="4150000"/>
          </a:xfrm>
          <a:prstGeom prst="rect">
            <a:avLst/>
          </a:prstGeom>
          <a:solidFill>
            <a:srgbClr val="FFFFFF"/>
          </a:solidFill>
          <a:ln w="12700">
            <a:solidFill>
              <a:srgbClr val="D0E8EC"/>
            </a:solidFill>
          </a:ln>
        </p:spPr>
      </p:sp>
      <p:sp>
        <p:nvSpPr>
          <p:cNvPr id="41" name="ColH4"/>
          <p:cNvSpPr/>
          <p:nvPr/>
        </p:nvSpPr>
        <p:spPr>
          <a:xfrm>
            <a:off x="6744000" y="860000"/>
            <a:ext cx="2172000" cy="35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42" name="ColHT4"/>
          <p:cNvSpPr/>
          <p:nvPr/>
        </p:nvSpPr>
        <p:spPr>
          <a:xfrm>
            <a:off x="6744000" y="860000"/>
            <a:ext cx="21720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/>
              </a:rPr>
              <a:t>Robust</a:t>
            </a:r>
          </a:p>
        </p:txBody>
      </p:sp>
      <p:sp>
        <p:nvSpPr>
          <p:cNvPr id="43" name="ColB4"/>
          <p:cNvSpPr/>
          <p:nvPr/>
        </p:nvSpPr>
        <p:spPr>
          <a:xfrm>
            <a:off x="6816000" y="1250000"/>
            <a:ext cx="2029600" cy="37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4.1.1 Parsing — valid semantic HTML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4.1.2 Name, role, value — ARIA attributes correct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4.1.3 Status messages — announced via ARIA live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Role-based access — Carer / Moderator / Admin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F28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320040" cy="5143500"/>
          </a:xfrm>
          <a:prstGeom prst="rect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5943600" y="2286000"/>
            <a:ext cx="5029200" cy="5029200"/>
          </a:xfrm>
          <a:prstGeom prst="ellipse">
            <a:avLst/>
          </a:prstGeom>
          <a:solidFill>
            <a:srgbClr val="1A3C4A"/>
          </a:solidFill>
          <a:ln w="12700">
            <a:solidFill>
              <a:srgbClr val="1A3C4A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6400800" y="2743200"/>
            <a:ext cx="4114800" cy="4114800"/>
          </a:xfrm>
          <a:prstGeom prst="ellipse">
            <a:avLst/>
          </a:prstGeom>
          <a:solidFill>
            <a:srgbClr val="2D6A7A"/>
          </a:solidFill>
          <a:ln w="12700">
            <a:solidFill>
              <a:srgbClr val="2D6A7A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640080" y="1097280"/>
            <a:ext cx="640080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Thank You</a:t>
            </a:r>
            <a:endParaRPr lang="en-US" sz="4800" dirty="0"/>
          </a:p>
        </p:txBody>
      </p:sp>
      <p:sp>
        <p:nvSpPr>
          <p:cNvPr id="6" name="Text 4"/>
          <p:cNvSpPr/>
          <p:nvPr/>
        </p:nvSpPr>
        <p:spPr>
          <a:xfrm>
            <a:off x="640080" y="2560000"/>
            <a:ext cx="640080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5BBFD6"/>
                </a:solidFill>
              </a:rPr>
              <a:t>Memory Care Hub</a:t>
            </a:r>
            <a:endParaRPr lang="en-US" sz="2200" dirty="0"/>
          </a:p>
        </p:txBody>
      </p:sp>
      <p:sp>
        <p:nvSpPr>
          <p:cNvPr id="7" name="Shape 5"/>
          <p:cNvSpPr/>
          <p:nvPr/>
        </p:nvSpPr>
        <p:spPr>
          <a:xfrm>
            <a:off x="640080" y="3200000"/>
            <a:ext cx="4572000" cy="36576"/>
          </a:xfrm>
          <a:prstGeom prst="rect">
            <a:avLst/>
          </a:prstGeom>
          <a:solidFill>
            <a:srgbClr val="6B8F9A"/>
          </a:solidFill>
          <a:ln w="12700">
            <a:solidFill>
              <a:srgbClr val="6B8F9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40080" y="3300000"/>
            <a:ext cx="6400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640080" y="2060000"/>
            <a:ext cx="6400800" cy="420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4FC3C3"/>
                </a:solidFill>
              </a:rPr>
              <a:t>Questions &amp; Discussion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640080" y="3780000"/>
            <a:ext cx="68580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i="1" dirty="0">
                <a:solidFill>
                  <a:srgbClr val="7CB9A8"/>
                </a:solidFill>
              </a:rPr>
              <a:t>"We can build a website that genuinely helps</a:t>
            </a:r>
            <a:endParaRPr lang="en-US" sz="1300" dirty="0"/>
          </a:p>
          <a:p>
            <a:pPr marL="0" indent="0">
              <a:buNone/>
            </a:pPr>
            <a:r>
              <a:rPr lang="en-US" sz="1300" i="1" dirty="0">
                <a:solidFill>
                  <a:srgbClr val="7CB9A8"/>
                </a:solidFill>
              </a:rPr>
              <a:t>dementia caregivers — one that is easy to use,</a:t>
            </a:r>
            <a:endParaRPr lang="en-US" sz="1300" dirty="0"/>
          </a:p>
          <a:p>
            <a:pPr marL="0" indent="0">
              <a:buNone/>
            </a:pPr>
            <a:r>
              <a:rPr lang="en-US" sz="1300" i="1" dirty="0">
                <a:solidFill>
                  <a:srgbClr val="7CB9A8"/>
                </a:solidFill>
              </a:rPr>
              <a:t>accessible, and designed with carers themselves."</a:t>
            </a:r>
            <a:endParaRPr lang="en-US" sz="13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Key References">
    <p:bg>
      <p:bgPr>
        <a:solidFill>
          <a:srgbClr val="F5FA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Key References</a:t>
            </a:r>
          </a:p>
        </p:txBody>
      </p:sp>
      <p:sp>
        <p:nvSpPr>
          <p:cNvPr id="10" name="LBg0"/>
          <p:cNvSpPr/>
          <p:nvPr/>
        </p:nvSpPr>
        <p:spPr>
          <a:xfrm>
            <a:off x="228600" y="870000"/>
            <a:ext cx="4267200" cy="37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11" name="LTxt0"/>
          <p:cNvSpPr/>
          <p:nvPr/>
        </p:nvSpPr>
        <p:spPr>
          <a:xfrm>
            <a:off x="310000" y="88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[1] Carter et al. (2025). Supporting family carers with personal care for people with dementia. Nursing Older People, 37(4).</a:t>
            </a:r>
          </a:p>
        </p:txBody>
      </p:sp>
      <p:sp>
        <p:nvSpPr>
          <p:cNvPr id="12" name="LBg1"/>
          <p:cNvSpPr/>
          <p:nvPr/>
        </p:nvSpPr>
        <p:spPr>
          <a:xfrm>
            <a:off x="228600" y="1260000"/>
            <a:ext cx="4267200" cy="37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3" name="LTxt1"/>
          <p:cNvSpPr/>
          <p:nvPr/>
        </p:nvSpPr>
        <p:spPr>
          <a:xfrm>
            <a:off x="310000" y="127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[2] Ottaviani et al. (2022). Usability evaluation of digital health tools for dementia caregivers. Int. J. Medical Informatics, 165.</a:t>
            </a:r>
          </a:p>
        </p:txBody>
      </p:sp>
      <p:sp>
        <p:nvSpPr>
          <p:cNvPr id="14" name="LBg2"/>
          <p:cNvSpPr/>
          <p:nvPr/>
        </p:nvSpPr>
        <p:spPr>
          <a:xfrm>
            <a:off x="228600" y="1650000"/>
            <a:ext cx="4267200" cy="37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15" name="LTxt2"/>
          <p:cNvSpPr/>
          <p:nvPr/>
        </p:nvSpPr>
        <p:spPr>
          <a:xfrm>
            <a:off x="310000" y="166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[3] Greenhalgh et al. (2022). Barriers to engagement with digital health interventions for dementia caregivers. Age and Ageing, 51(3).</a:t>
            </a:r>
          </a:p>
        </p:txBody>
      </p:sp>
      <p:sp>
        <p:nvSpPr>
          <p:cNvPr id="16" name="LBg3"/>
          <p:cNvSpPr/>
          <p:nvPr/>
        </p:nvSpPr>
        <p:spPr>
          <a:xfrm>
            <a:off x="228600" y="2040000"/>
            <a:ext cx="4267200" cy="37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7" name="LTxt3"/>
          <p:cNvSpPr/>
          <p:nvPr/>
        </p:nvSpPr>
        <p:spPr>
          <a:xfrm>
            <a:off x="310000" y="205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[5] Zhai et al. (2022). Digital interventions for dementia family caregivers: Systematic review. Ageing Research Reviews, 78.</a:t>
            </a:r>
          </a:p>
        </p:txBody>
      </p:sp>
      <p:sp>
        <p:nvSpPr>
          <p:cNvPr id="18" name="LBg4"/>
          <p:cNvSpPr/>
          <p:nvPr/>
        </p:nvSpPr>
        <p:spPr>
          <a:xfrm>
            <a:off x="228600" y="2430000"/>
            <a:ext cx="4267200" cy="37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19" name="LTxt4"/>
          <p:cNvSpPr/>
          <p:nvPr/>
        </p:nvSpPr>
        <p:spPr>
          <a:xfrm>
            <a:off x="310000" y="244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[6] W3C (2023). Web Content Accessibility Guidelines (WCAG) 2.2. W3C Recommendation.</a:t>
            </a:r>
          </a:p>
        </p:txBody>
      </p:sp>
      <p:sp>
        <p:nvSpPr>
          <p:cNvPr id="20" name="RBg0"/>
          <p:cNvSpPr/>
          <p:nvPr/>
        </p:nvSpPr>
        <p:spPr>
          <a:xfrm>
            <a:off x="4648200" y="870000"/>
            <a:ext cx="4267200" cy="37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21" name="RTxt0"/>
          <p:cNvSpPr/>
          <p:nvPr/>
        </p:nvSpPr>
        <p:spPr>
          <a:xfrm>
            <a:off x="4729600" y="88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[8] Creswell &amp; Creswell (2023). Research Design: Qualitative, Quantitative, and Mixed Methods, 5th ed. SAGE.</a:t>
            </a:r>
          </a:p>
        </p:txBody>
      </p:sp>
      <p:sp>
        <p:nvSpPr>
          <p:cNvPr id="22" name="RBg1"/>
          <p:cNvSpPr/>
          <p:nvPr/>
        </p:nvSpPr>
        <p:spPr>
          <a:xfrm>
            <a:off x="4648200" y="1260000"/>
            <a:ext cx="4267200" cy="37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3" name="RTxt1"/>
          <p:cNvSpPr/>
          <p:nvPr/>
        </p:nvSpPr>
        <p:spPr>
          <a:xfrm>
            <a:off x="4729600" y="127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[9] Bradley et al. (2022). Effectiveness of digital technologies for people with dementia. Dementia, 21(1).</a:t>
            </a:r>
          </a:p>
        </p:txBody>
      </p:sp>
      <p:sp>
        <p:nvSpPr>
          <p:cNvPr id="24" name="RBg2"/>
          <p:cNvSpPr/>
          <p:nvPr/>
        </p:nvSpPr>
        <p:spPr>
          <a:xfrm>
            <a:off x="4648200" y="1650000"/>
            <a:ext cx="4267200" cy="37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25" name="RTxt2"/>
          <p:cNvSpPr/>
          <p:nvPr/>
        </p:nvSpPr>
        <p:spPr>
          <a:xfrm>
            <a:off x="4729600" y="166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[14] Mohammed et al. (2024). Enhancing mHealth through user-centred design. J. Comput. Intelligence &amp; Neuroscience.</a:t>
            </a:r>
          </a:p>
        </p:txBody>
      </p:sp>
      <p:sp>
        <p:nvSpPr>
          <p:cNvPr id="26" name="RBg3"/>
          <p:cNvSpPr/>
          <p:nvPr/>
        </p:nvSpPr>
        <p:spPr>
          <a:xfrm>
            <a:off x="4648200" y="2040000"/>
            <a:ext cx="4267200" cy="37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7" name="RTxt3"/>
          <p:cNvSpPr/>
          <p:nvPr/>
        </p:nvSpPr>
        <p:spPr>
          <a:xfrm>
            <a:off x="4729600" y="205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[26] WHO (2021). Global Status Report on the Public Health Response to Dementia. Geneva: WHO.</a:t>
            </a:r>
          </a:p>
        </p:txBody>
      </p:sp>
      <p:sp>
        <p:nvSpPr>
          <p:cNvPr id="28" name="RBg4"/>
          <p:cNvSpPr/>
          <p:nvPr/>
        </p:nvSpPr>
        <p:spPr>
          <a:xfrm>
            <a:off x="4648200" y="2430000"/>
            <a:ext cx="4267200" cy="37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29" name="RTxt4"/>
          <p:cNvSpPr/>
          <p:nvPr/>
        </p:nvSpPr>
        <p:spPr>
          <a:xfrm>
            <a:off x="4729600" y="2440000"/>
            <a:ext cx="41044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900" dirty="0">
                <a:solidFill>
                  <a:srgbClr val="2C3E50"/>
                </a:solidFill>
                <a:latin typeface="Calibri"/>
              </a:rPr>
              <a:t>[30] BSI (2019). BS EN ISO 9241-210: Human-Centred Design for Interactive Systems.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commendations and Future Work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Recommendations &amp; Future Work</a:t>
            </a:r>
          </a:p>
        </p:txBody>
      </p:sp>
      <p:sp>
        <p:nvSpPr>
          <p:cNvPr id="10" name="CardBg0"/>
          <p:cNvSpPr/>
          <p:nvPr/>
        </p:nvSpPr>
        <p:spPr>
          <a:xfrm>
            <a:off x="228600" y="870000"/>
            <a:ext cx="2857200" cy="19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1" name="AccentBar0"/>
          <p:cNvSpPr/>
          <p:nvPr/>
        </p:nvSpPr>
        <p:spPr>
          <a:xfrm>
            <a:off x="228600" y="870000"/>
            <a:ext cx="180000" cy="190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12" name="Num0"/>
          <p:cNvSpPr/>
          <p:nvPr/>
        </p:nvSpPr>
        <p:spPr>
          <a:xfrm>
            <a:off x="228600" y="1620000"/>
            <a:ext cx="180000" cy="4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0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3" name="CardTitle0"/>
          <p:cNvSpPr/>
          <p:nvPr/>
        </p:nvSpPr>
        <p:spPr>
          <a:xfrm>
            <a:off x="508600" y="970000"/>
            <a:ext cx="25272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Longitudinal Evaluation</a:t>
            </a:r>
          </a:p>
        </p:txBody>
      </p:sp>
      <p:sp>
        <p:nvSpPr>
          <p:cNvPr id="14" name="CardBody0"/>
          <p:cNvSpPr/>
          <p:nvPr/>
        </p:nvSpPr>
        <p:spPr>
          <a:xfrm>
            <a:off x="508600" y="1370000"/>
            <a:ext cx="2527200" cy="1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6–12 month follow-up to provide stronger evidence of sustained impact on caregiver outcomes beyond the academic project period.</a:t>
            </a:r>
          </a:p>
        </p:txBody>
      </p:sp>
      <p:sp>
        <p:nvSpPr>
          <p:cNvPr id="15" name="CardBg1"/>
          <p:cNvSpPr/>
          <p:nvPr/>
        </p:nvSpPr>
        <p:spPr>
          <a:xfrm>
            <a:off x="3200100" y="870000"/>
            <a:ext cx="2857200" cy="19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6" name="AccentBar1"/>
          <p:cNvSpPr/>
          <p:nvPr/>
        </p:nvSpPr>
        <p:spPr>
          <a:xfrm>
            <a:off x="3200100" y="870000"/>
            <a:ext cx="180000" cy="19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17" name="Num1"/>
          <p:cNvSpPr/>
          <p:nvPr/>
        </p:nvSpPr>
        <p:spPr>
          <a:xfrm>
            <a:off x="3200100" y="1620000"/>
            <a:ext cx="180000" cy="4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0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8" name="CardTitle1"/>
          <p:cNvSpPr/>
          <p:nvPr/>
        </p:nvSpPr>
        <p:spPr>
          <a:xfrm>
            <a:off x="3480100" y="970000"/>
            <a:ext cx="25272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Multilingual Expansion</a:t>
            </a:r>
          </a:p>
        </p:txBody>
      </p:sp>
      <p:sp>
        <p:nvSpPr>
          <p:cNvPr id="19" name="CardBody1"/>
          <p:cNvSpPr/>
          <p:nvPr/>
        </p:nvSpPr>
        <p:spPr>
          <a:xfrm>
            <a:off x="3480100" y="1370000"/>
            <a:ext cx="2527200" cy="1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Develop culturally adapted, multilingual content modules to serve caregivers from diverse ethnic and linguistic communities.</a:t>
            </a:r>
          </a:p>
        </p:txBody>
      </p:sp>
      <p:sp>
        <p:nvSpPr>
          <p:cNvPr id="20" name="CardBg2"/>
          <p:cNvSpPr/>
          <p:nvPr/>
        </p:nvSpPr>
        <p:spPr>
          <a:xfrm>
            <a:off x="6171600" y="870000"/>
            <a:ext cx="2857200" cy="19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1" name="AccentBar2"/>
          <p:cNvSpPr/>
          <p:nvPr/>
        </p:nvSpPr>
        <p:spPr>
          <a:xfrm>
            <a:off x="6171600" y="870000"/>
            <a:ext cx="180000" cy="19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2" name="Num2"/>
          <p:cNvSpPr/>
          <p:nvPr/>
        </p:nvSpPr>
        <p:spPr>
          <a:xfrm>
            <a:off x="6171600" y="1620000"/>
            <a:ext cx="180000" cy="4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0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3" name="CardTitle2"/>
          <p:cNvSpPr/>
          <p:nvPr/>
        </p:nvSpPr>
        <p:spPr>
          <a:xfrm>
            <a:off x="6451600" y="970000"/>
            <a:ext cx="25272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Mobile Native Apps</a:t>
            </a:r>
          </a:p>
        </p:txBody>
      </p:sp>
      <p:sp>
        <p:nvSpPr>
          <p:cNvPr id="24" name="CardBody2"/>
          <p:cNvSpPr/>
          <p:nvPr/>
        </p:nvSpPr>
        <p:spPr>
          <a:xfrm>
            <a:off x="6451600" y="1370000"/>
            <a:ext cx="2527200" cy="1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Develop iOS and Android native applications to extend reach to caregivers whose primary internet access is via smartphone.</a:t>
            </a:r>
          </a:p>
        </p:txBody>
      </p:sp>
      <p:sp>
        <p:nvSpPr>
          <p:cNvPr id="25" name="CardBg3"/>
          <p:cNvSpPr/>
          <p:nvPr/>
        </p:nvSpPr>
        <p:spPr>
          <a:xfrm>
            <a:off x="228600" y="2870000"/>
            <a:ext cx="2857200" cy="19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6" name="AccentBar3"/>
          <p:cNvSpPr/>
          <p:nvPr/>
        </p:nvSpPr>
        <p:spPr>
          <a:xfrm>
            <a:off x="228600" y="2870000"/>
            <a:ext cx="180000" cy="190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27" name="Num3"/>
          <p:cNvSpPr/>
          <p:nvPr/>
        </p:nvSpPr>
        <p:spPr>
          <a:xfrm>
            <a:off x="228600" y="3620000"/>
            <a:ext cx="180000" cy="4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0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8" name="CardTitle3"/>
          <p:cNvSpPr/>
          <p:nvPr/>
        </p:nvSpPr>
        <p:spPr>
          <a:xfrm>
            <a:off x="508600" y="2970000"/>
            <a:ext cx="25272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NHS Integration</a:t>
            </a:r>
          </a:p>
        </p:txBody>
      </p:sp>
      <p:sp>
        <p:nvSpPr>
          <p:cNvPr id="29" name="CardBody3"/>
          <p:cNvSpPr/>
          <p:nvPr/>
        </p:nvSpPr>
        <p:spPr>
          <a:xfrm>
            <a:off x="508600" y="3370000"/>
            <a:ext cx="2527200" cy="1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Explore API integration pathways with NHS digital systems to enable care continuity between clinical and informal caregiving.</a:t>
            </a:r>
          </a:p>
        </p:txBody>
      </p:sp>
      <p:sp>
        <p:nvSpPr>
          <p:cNvPr id="30" name="CardBg4"/>
          <p:cNvSpPr/>
          <p:nvPr/>
        </p:nvSpPr>
        <p:spPr>
          <a:xfrm>
            <a:off x="3200100" y="2870000"/>
            <a:ext cx="2857200" cy="19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31" name="AccentBar4"/>
          <p:cNvSpPr/>
          <p:nvPr/>
        </p:nvSpPr>
        <p:spPr>
          <a:xfrm>
            <a:off x="3200100" y="2870000"/>
            <a:ext cx="180000" cy="19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32" name="Num4"/>
          <p:cNvSpPr/>
          <p:nvPr/>
        </p:nvSpPr>
        <p:spPr>
          <a:xfrm>
            <a:off x="3200100" y="3620000"/>
            <a:ext cx="180000" cy="4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0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5</a:t>
            </a:r>
          </a:p>
        </p:txBody>
      </p:sp>
      <p:sp>
        <p:nvSpPr>
          <p:cNvPr id="33" name="CardTitle4"/>
          <p:cNvSpPr/>
          <p:nvPr/>
        </p:nvSpPr>
        <p:spPr>
          <a:xfrm>
            <a:off x="3480100" y="2970000"/>
            <a:ext cx="25272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Larger-Scale RCT</a:t>
            </a:r>
          </a:p>
        </p:txBody>
      </p:sp>
      <p:sp>
        <p:nvSpPr>
          <p:cNvPr id="34" name="CardBody4"/>
          <p:cNvSpPr/>
          <p:nvPr/>
        </p:nvSpPr>
        <p:spPr>
          <a:xfrm>
            <a:off x="3480100" y="3370000"/>
            <a:ext cx="2527200" cy="1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A randomised controlled trial with a larger cohort would provide the statistical power needed for publication-grade evidence.</a:t>
            </a:r>
          </a:p>
        </p:txBody>
      </p:sp>
      <p:sp>
        <p:nvSpPr>
          <p:cNvPr id="35" name="CardBg5"/>
          <p:cNvSpPr/>
          <p:nvPr/>
        </p:nvSpPr>
        <p:spPr>
          <a:xfrm>
            <a:off x="6171600" y="2870000"/>
            <a:ext cx="2857200" cy="19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36" name="AccentBar5"/>
          <p:cNvSpPr/>
          <p:nvPr/>
        </p:nvSpPr>
        <p:spPr>
          <a:xfrm>
            <a:off x="6171600" y="2870000"/>
            <a:ext cx="180000" cy="19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37" name="Num5"/>
          <p:cNvSpPr/>
          <p:nvPr/>
        </p:nvSpPr>
        <p:spPr>
          <a:xfrm>
            <a:off x="6171600" y="3620000"/>
            <a:ext cx="180000" cy="4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0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/>
              </a:rPr>
              <a:t>6</a:t>
            </a:r>
          </a:p>
        </p:txBody>
      </p:sp>
      <p:sp>
        <p:nvSpPr>
          <p:cNvPr id="38" name="CardTitle5"/>
          <p:cNvSpPr/>
          <p:nvPr/>
        </p:nvSpPr>
        <p:spPr>
          <a:xfrm>
            <a:off x="6451600" y="2970000"/>
            <a:ext cx="2527200" cy="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AI-Assisted Moderation</a:t>
            </a:r>
          </a:p>
        </p:txBody>
      </p:sp>
      <p:sp>
        <p:nvSpPr>
          <p:cNvPr id="39" name="CardBody5"/>
          <p:cNvSpPr/>
          <p:nvPr/>
        </p:nvSpPr>
        <p:spPr>
          <a:xfrm>
            <a:off x="6451600" y="3370000"/>
            <a:ext cx="2527200" cy="13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Investigate NLP-driven moderation tools to scale the peer community safely without increasing manual moderation burden.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Methodology and Development Approach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Methodology &amp; Development Approach</a:t>
            </a:r>
          </a:p>
        </p:txBody>
      </p:sp>
      <p:sp>
        <p:nvSpPr>
          <p:cNvPr id="4" name="LeftPanel"/>
          <p:cNvSpPr/>
          <p:nvPr/>
        </p:nvSpPr>
        <p:spPr>
          <a:xfrm>
            <a:off x="228600" y="860000"/>
            <a:ext cx="4267200" cy="4150000"/>
          </a:xfrm>
          <a:prstGeom prst="rect">
            <a:avLst/>
          </a:prstGeom>
          <a:noFill/>
          <a:ln>
            <a:noFill/>
          </a:ln>
        </p:spPr>
      </p:sp>
      <p:sp>
        <p:nvSpPr>
          <p:cNvPr id="5" name="LeftTitle"/>
          <p:cNvSpPr/>
          <p:nvPr/>
        </p:nvSpPr>
        <p:spPr>
          <a:xfrm>
            <a:off x="228600" y="860000"/>
            <a:ext cx="4267200" cy="3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A6B7A"/>
                </a:solidFill>
                <a:latin typeface="Calibri"/>
              </a:rPr>
              <a:t>Iterative-Incremental Lifecycle Model</a:t>
            </a:r>
          </a:p>
        </p:txBody>
      </p:sp>
      <p:sp>
        <p:nvSpPr>
          <p:cNvPr id="10" name="PhaseBg0"/>
          <p:cNvSpPr/>
          <p:nvPr/>
        </p:nvSpPr>
        <p:spPr>
          <a:xfrm>
            <a:off x="228600" y="1190000"/>
            <a:ext cx="4267200" cy="68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1" name="PhaseLabel0"/>
          <p:cNvSpPr/>
          <p:nvPr/>
        </p:nvSpPr>
        <p:spPr>
          <a:xfrm>
            <a:off x="328600" y="1250000"/>
            <a:ext cx="4117200" cy="2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A6B7A"/>
                </a:solidFill>
                <a:latin typeface="Calibri"/>
              </a:rPr>
              <a:t>Phase 1</a:t>
            </a:r>
          </a:p>
        </p:txBody>
      </p:sp>
      <p:sp>
        <p:nvSpPr>
          <p:cNvPr id="12" name="PhaseDesc0"/>
          <p:cNvSpPr/>
          <p:nvPr/>
        </p:nvSpPr>
        <p:spPr>
          <a:xfrm>
            <a:off x="328600" y="1480000"/>
            <a:ext cx="41172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Requirements Elicitation — Surveys &amp; Interviews</a:t>
            </a:r>
          </a:p>
        </p:txBody>
      </p:sp>
      <p:sp>
        <p:nvSpPr>
          <p:cNvPr id="13" name="PhaseBg1"/>
          <p:cNvSpPr/>
          <p:nvPr/>
        </p:nvSpPr>
        <p:spPr>
          <a:xfrm>
            <a:off x="228600" y="1920000"/>
            <a:ext cx="4267200" cy="68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14" name="PhaseLabel1"/>
          <p:cNvSpPr/>
          <p:nvPr/>
        </p:nvSpPr>
        <p:spPr>
          <a:xfrm>
            <a:off x="328600" y="1980000"/>
            <a:ext cx="4117200" cy="2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A6B7A"/>
                </a:solidFill>
                <a:latin typeface="Calibri"/>
              </a:rPr>
              <a:t>Phase 2</a:t>
            </a:r>
          </a:p>
        </p:txBody>
      </p:sp>
      <p:sp>
        <p:nvSpPr>
          <p:cNvPr id="15" name="PhaseDesc1"/>
          <p:cNvSpPr/>
          <p:nvPr/>
        </p:nvSpPr>
        <p:spPr>
          <a:xfrm>
            <a:off x="328600" y="2210000"/>
            <a:ext cx="41172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Critical Analysis of Existing Platforms</a:t>
            </a:r>
          </a:p>
        </p:txBody>
      </p:sp>
      <p:sp>
        <p:nvSpPr>
          <p:cNvPr id="16" name="PhaseBg2"/>
          <p:cNvSpPr/>
          <p:nvPr/>
        </p:nvSpPr>
        <p:spPr>
          <a:xfrm>
            <a:off x="228600" y="2650000"/>
            <a:ext cx="4267200" cy="68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7" name="PhaseLabel2"/>
          <p:cNvSpPr/>
          <p:nvPr/>
        </p:nvSpPr>
        <p:spPr>
          <a:xfrm>
            <a:off x="328600" y="2710000"/>
            <a:ext cx="4117200" cy="2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A6B7A"/>
                </a:solidFill>
                <a:latin typeface="Calibri"/>
              </a:rPr>
              <a:t>Phase 3</a:t>
            </a:r>
          </a:p>
        </p:txBody>
      </p:sp>
      <p:sp>
        <p:nvSpPr>
          <p:cNvPr id="18" name="PhaseDesc2"/>
          <p:cNvSpPr/>
          <p:nvPr/>
        </p:nvSpPr>
        <p:spPr>
          <a:xfrm>
            <a:off x="328600" y="2940000"/>
            <a:ext cx="41172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Architecture Design + Wireframing</a:t>
            </a:r>
          </a:p>
        </p:txBody>
      </p:sp>
      <p:sp>
        <p:nvSpPr>
          <p:cNvPr id="19" name="PhaseBg3"/>
          <p:cNvSpPr/>
          <p:nvPr/>
        </p:nvSpPr>
        <p:spPr>
          <a:xfrm>
            <a:off x="228600" y="3380000"/>
            <a:ext cx="4267200" cy="680000"/>
          </a:xfrm>
          <a:prstGeom prst="rect">
            <a:avLst/>
          </a:prstGeom>
          <a:solidFill>
            <a:srgbClr val="E8F4F6"/>
          </a:solidFill>
          <a:ln w="9525">
            <a:solidFill>
              <a:srgbClr val="D0E8EC"/>
            </a:solidFill>
          </a:ln>
        </p:spPr>
      </p:sp>
      <p:sp>
        <p:nvSpPr>
          <p:cNvPr id="20" name="PhaseLabel3"/>
          <p:cNvSpPr/>
          <p:nvPr/>
        </p:nvSpPr>
        <p:spPr>
          <a:xfrm>
            <a:off x="328600" y="3440000"/>
            <a:ext cx="4117200" cy="2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A6B7A"/>
                </a:solidFill>
                <a:latin typeface="Calibri"/>
              </a:rPr>
              <a:t>Phase 4</a:t>
            </a:r>
          </a:p>
        </p:txBody>
      </p:sp>
      <p:sp>
        <p:nvSpPr>
          <p:cNvPr id="21" name="PhaseDesc3"/>
          <p:cNvSpPr/>
          <p:nvPr/>
        </p:nvSpPr>
        <p:spPr>
          <a:xfrm>
            <a:off x="328600" y="3670000"/>
            <a:ext cx="41172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Iterative Build — 4 Development Sprints</a:t>
            </a:r>
          </a:p>
        </p:txBody>
      </p:sp>
      <p:sp>
        <p:nvSpPr>
          <p:cNvPr id="22" name="PhaseBg4"/>
          <p:cNvSpPr/>
          <p:nvPr/>
        </p:nvSpPr>
        <p:spPr>
          <a:xfrm>
            <a:off x="228600" y="4110000"/>
            <a:ext cx="4267200" cy="68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3" name="PhaseLabel4"/>
          <p:cNvSpPr/>
          <p:nvPr/>
        </p:nvSpPr>
        <p:spPr>
          <a:xfrm>
            <a:off x="328600" y="4170000"/>
            <a:ext cx="4117200" cy="2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b="1" dirty="0">
                <a:solidFill>
                  <a:srgbClr val="1A6B7A"/>
                </a:solidFill>
                <a:latin typeface="Calibri"/>
              </a:rPr>
              <a:t>Phase 5</a:t>
            </a:r>
          </a:p>
        </p:txBody>
      </p:sp>
      <p:sp>
        <p:nvSpPr>
          <p:cNvPr id="24" name="PhaseDesc4"/>
          <p:cNvSpPr/>
          <p:nvPr/>
        </p:nvSpPr>
        <p:spPr>
          <a:xfrm>
            <a:off x="328600" y="4400000"/>
            <a:ext cx="41172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Usability &amp; Accessibility Evaluation</a:t>
            </a:r>
          </a:p>
        </p:txBody>
      </p:sp>
      <p:sp>
        <p:nvSpPr>
          <p:cNvPr id="25" name="RightPanel"/>
          <p:cNvSpPr/>
          <p:nvPr/>
        </p:nvSpPr>
        <p:spPr>
          <a:xfrm>
            <a:off x="4648200" y="860000"/>
            <a:ext cx="4267200" cy="415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6" name="RightTitle"/>
          <p:cNvSpPr/>
          <p:nvPr/>
        </p:nvSpPr>
        <p:spPr>
          <a:xfrm>
            <a:off x="4798200" y="960000"/>
            <a:ext cx="4067200" cy="3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3C4A"/>
                </a:solidFill>
                <a:latin typeface="Calibri"/>
              </a:rPr>
              <a:t>Mixed-Methods Data Collection</a:t>
            </a:r>
          </a:p>
        </p:txBody>
      </p:sp>
      <p:sp>
        <p:nvSpPr>
          <p:cNvPr id="27" name="SecBar0"/>
          <p:cNvSpPr/>
          <p:nvPr/>
        </p:nvSpPr>
        <p:spPr>
          <a:xfrm>
            <a:off x="4748200" y="1310000"/>
            <a:ext cx="60000" cy="10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8" name="SecTitle0"/>
          <p:cNvSpPr/>
          <p:nvPr/>
        </p:nvSpPr>
        <p:spPr>
          <a:xfrm>
            <a:off x="4868200" y="1360000"/>
            <a:ext cx="393720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Calibri"/>
              </a:rPr>
              <a:t>Quantitative Survey</a:t>
            </a:r>
          </a:p>
        </p:txBody>
      </p:sp>
      <p:sp>
        <p:nvSpPr>
          <p:cNvPr id="29" name="SecBody0"/>
          <p:cNvSpPr/>
          <p:nvPr/>
        </p:nvSpPr>
        <p:spPr>
          <a:xfrm>
            <a:off x="4868200" y="1660000"/>
            <a:ext cx="3937200" cy="6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4A6572"/>
                </a:solidFill>
                <a:latin typeface="Calibri"/>
              </a:rPr>
              <a:t>50 caregivers · Likert scales · Feature preferences · Digital confidence</a:t>
            </a:r>
          </a:p>
        </p:txBody>
      </p:sp>
      <p:sp>
        <p:nvSpPr>
          <p:cNvPr id="30" name="SecBar1"/>
          <p:cNvSpPr/>
          <p:nvPr/>
        </p:nvSpPr>
        <p:spPr>
          <a:xfrm>
            <a:off x="4748200" y="2360000"/>
            <a:ext cx="60000" cy="10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31" name="SecTitle1"/>
          <p:cNvSpPr/>
          <p:nvPr/>
        </p:nvSpPr>
        <p:spPr>
          <a:xfrm>
            <a:off x="4868200" y="2410000"/>
            <a:ext cx="393720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Calibri"/>
              </a:rPr>
              <a:t>Qualitative Interviews</a:t>
            </a:r>
          </a:p>
        </p:txBody>
      </p:sp>
      <p:sp>
        <p:nvSpPr>
          <p:cNvPr id="32" name="SecBody1"/>
          <p:cNvSpPr/>
          <p:nvPr/>
        </p:nvSpPr>
        <p:spPr>
          <a:xfrm>
            <a:off x="4868200" y="2710000"/>
            <a:ext cx="3937200" cy="6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4A6572"/>
                </a:solidFill>
                <a:latin typeface="Calibri"/>
              </a:rPr>
              <a:t>8–10 participants · Semi-structured · Purposively sampled for diversity</a:t>
            </a:r>
          </a:p>
        </p:txBody>
      </p:sp>
      <p:sp>
        <p:nvSpPr>
          <p:cNvPr id="33" name="SecBar2"/>
          <p:cNvSpPr/>
          <p:nvPr/>
        </p:nvSpPr>
        <p:spPr>
          <a:xfrm>
            <a:off x="4748200" y="3410000"/>
            <a:ext cx="60000" cy="10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34" name="SecTitle2"/>
          <p:cNvSpPr/>
          <p:nvPr/>
        </p:nvSpPr>
        <p:spPr>
          <a:xfrm>
            <a:off x="4868200" y="3460000"/>
            <a:ext cx="393720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300" b="1" dirty="0">
                <a:solidFill>
                  <a:srgbClr val="1A3C4A"/>
                </a:solidFill>
                <a:latin typeface="Calibri"/>
              </a:rPr>
              <a:t>Ethics &amp; GDPR</a:t>
            </a:r>
          </a:p>
        </p:txBody>
      </p:sp>
      <p:sp>
        <p:nvSpPr>
          <p:cNvPr id="35" name="SecBody2"/>
          <p:cNvSpPr/>
          <p:nvPr/>
        </p:nvSpPr>
        <p:spPr>
          <a:xfrm>
            <a:off x="4868200" y="3760000"/>
            <a:ext cx="3937200" cy="6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50" dirty="0">
                <a:solidFill>
                  <a:srgbClr val="4A6572"/>
                </a:solidFill>
                <a:latin typeface="Calibri"/>
              </a:rPr>
              <a:t>UK GDPR 2018 · Anonymisation · Institutional ethics approval obtained</a:t>
            </a:r>
          </a:p>
        </p:txBody>
      </p:sp>
      <p:sp>
        <p:nvSpPr>
          <p:cNvPr id="36" name="Footnote"/>
          <p:cNvSpPr/>
          <p:nvPr/>
        </p:nvSpPr>
        <p:spPr>
          <a:xfrm>
            <a:off x="4798200" y="4660000"/>
            <a:ext cx="401720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900" i="1" dirty="0">
                <a:solidFill>
                  <a:srgbClr val="4A6572"/>
                </a:solidFill>
                <a:latin typeface="Calibri"/>
              </a:rPr>
              <a:t>Analysis: Descriptive statistics (quantitative) + Thematic analysis — Braun &amp; Clarke (qualitative)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ystem Architecture and Technology Stack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System Architecture &amp; Technology Stack</a:t>
            </a:r>
          </a:p>
        </p:txBody>
      </p:sp>
      <p:sp>
        <p:nvSpPr>
          <p:cNvPr id="10" name="CardBg0"/>
          <p:cNvSpPr/>
          <p:nvPr/>
        </p:nvSpPr>
        <p:spPr>
          <a:xfrm>
            <a:off x="228600" y="860000"/>
            <a:ext cx="2819400" cy="22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1" name="CardHdr0"/>
          <p:cNvSpPr/>
          <p:nvPr/>
        </p:nvSpPr>
        <p:spPr>
          <a:xfrm>
            <a:off x="228600" y="860000"/>
            <a:ext cx="2819400" cy="38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/>
              </a:rPr>
              <a:t>Presentation Layer</a:t>
            </a:r>
          </a:p>
        </p:txBody>
      </p:sp>
      <p:sp>
        <p:nvSpPr>
          <p:cNvPr id="12" name="CardBody0"/>
          <p:cNvSpPr/>
          <p:nvPr/>
        </p:nvSpPr>
        <p:spPr>
          <a:xfrm>
            <a:off x="308600" y="1360000"/>
            <a:ext cx="2659400" cy="16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React 18 (TypeScript)</a:t>
            </a:r>
          </a:p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SPA · Accessible UI Components</a:t>
            </a:r>
          </a:p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WCAG 2.2 embedded</a:t>
            </a:r>
          </a:p>
        </p:txBody>
      </p:sp>
      <p:sp>
        <p:nvSpPr>
          <p:cNvPr id="13" name="CardBg1"/>
          <p:cNvSpPr/>
          <p:nvPr/>
        </p:nvSpPr>
        <p:spPr>
          <a:xfrm>
            <a:off x="3162300" y="860000"/>
            <a:ext cx="2819400" cy="22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4" name="CardHdr1"/>
          <p:cNvSpPr/>
          <p:nvPr/>
        </p:nvSpPr>
        <p:spPr>
          <a:xfrm>
            <a:off x="3162300" y="860000"/>
            <a:ext cx="2819400" cy="3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/>
              </a:rPr>
              <a:t>Application Logic Layer</a:t>
            </a:r>
          </a:p>
        </p:txBody>
      </p:sp>
      <p:sp>
        <p:nvSpPr>
          <p:cNvPr id="15" name="CardBody1"/>
          <p:cNvSpPr/>
          <p:nvPr/>
        </p:nvSpPr>
        <p:spPr>
          <a:xfrm>
            <a:off x="3242300" y="1360000"/>
            <a:ext cx="2659400" cy="16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Node.js / Express API</a:t>
            </a:r>
          </a:p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JWT Auth · Forum Moderation</a:t>
            </a:r>
          </a:p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Content &amp; Progress Tracking</a:t>
            </a:r>
          </a:p>
        </p:txBody>
      </p:sp>
      <p:sp>
        <p:nvSpPr>
          <p:cNvPr id="16" name="CardBg2"/>
          <p:cNvSpPr/>
          <p:nvPr/>
        </p:nvSpPr>
        <p:spPr>
          <a:xfrm>
            <a:off x="6096000" y="860000"/>
            <a:ext cx="2819400" cy="220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7" name="CardHdr2"/>
          <p:cNvSpPr/>
          <p:nvPr/>
        </p:nvSpPr>
        <p:spPr>
          <a:xfrm>
            <a:off x="6096000" y="860000"/>
            <a:ext cx="2819400" cy="3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/>
              </a:rPr>
              <a:t>Data Persistence Layer</a:t>
            </a:r>
          </a:p>
        </p:txBody>
      </p:sp>
      <p:sp>
        <p:nvSpPr>
          <p:cNvPr id="18" name="CardBody2"/>
          <p:cNvSpPr/>
          <p:nvPr/>
        </p:nvSpPr>
        <p:spPr>
          <a:xfrm>
            <a:off x="6176000" y="1360000"/>
            <a:ext cx="2659400" cy="165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PostgreSQL</a:t>
            </a:r>
          </a:p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Encrypted at rest (AES-256)</a:t>
            </a:r>
          </a:p>
          <a:p>
            <a:pPr marL="0" indent="0" algn="ctr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TLS 1.3 in transit</a:t>
            </a:r>
          </a:p>
        </p:txBody>
      </p:sp>
      <p:sp>
        <p:nvSpPr>
          <p:cNvPr id="19" name="FeatTitle"/>
          <p:cNvSpPr/>
          <p:nvPr/>
        </p:nvSpPr>
        <p:spPr>
          <a:xfrm>
            <a:off x="228600" y="3260000"/>
            <a:ext cx="400000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A6B7A"/>
                </a:solidFill>
                <a:latin typeface="Calibri"/>
              </a:rPr>
              <a:t>Key Design Features</a:t>
            </a:r>
          </a:p>
        </p:txBody>
      </p:sp>
      <p:sp>
        <p:nvSpPr>
          <p:cNvPr id="20" name="FeatIcon0"/>
          <p:cNvSpPr/>
          <p:nvPr/>
        </p:nvSpPr>
        <p:spPr>
          <a:xfrm>
            <a:off x="228600" y="3610000"/>
            <a:ext cx="180000" cy="1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1" name="FeatText0"/>
          <p:cNvSpPr/>
          <p:nvPr/>
        </p:nvSpPr>
        <p:spPr>
          <a:xfrm>
            <a:off x="488600" y="3580000"/>
            <a:ext cx="2519400" cy="3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WCAG 2.2 Level AA — embedded at design phase</a:t>
            </a:r>
          </a:p>
        </p:txBody>
      </p:sp>
      <p:sp>
        <p:nvSpPr>
          <p:cNvPr id="22" name="FeatIcon1"/>
          <p:cNvSpPr/>
          <p:nvPr/>
        </p:nvSpPr>
        <p:spPr>
          <a:xfrm>
            <a:off x="3162300" y="3610000"/>
            <a:ext cx="180000" cy="1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3" name="FeatText1"/>
          <p:cNvSpPr/>
          <p:nvPr/>
        </p:nvSpPr>
        <p:spPr>
          <a:xfrm>
            <a:off x="3422300" y="3580000"/>
            <a:ext cx="2519400" cy="3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Fully responsive — desktop, tablet &amp; mobile</a:t>
            </a:r>
          </a:p>
        </p:txBody>
      </p:sp>
      <p:sp>
        <p:nvSpPr>
          <p:cNvPr id="24" name="FeatIcon2"/>
          <p:cNvSpPr/>
          <p:nvPr/>
        </p:nvSpPr>
        <p:spPr>
          <a:xfrm>
            <a:off x="6096000" y="3610000"/>
            <a:ext cx="180000" cy="1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5" name="FeatText2"/>
          <p:cNvSpPr/>
          <p:nvPr/>
        </p:nvSpPr>
        <p:spPr>
          <a:xfrm>
            <a:off x="6356000" y="3580000"/>
            <a:ext cx="2519400" cy="3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Role-based access: Carer / Moderator / Admin</a:t>
            </a:r>
          </a:p>
        </p:txBody>
      </p:sp>
      <p:sp>
        <p:nvSpPr>
          <p:cNvPr id="26" name="FeatIcon3"/>
          <p:cNvSpPr/>
          <p:nvPr/>
        </p:nvSpPr>
        <p:spPr>
          <a:xfrm>
            <a:off x="228600" y="3990000"/>
            <a:ext cx="180000" cy="1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7" name="FeatText3"/>
          <p:cNvSpPr/>
          <p:nvPr/>
        </p:nvSpPr>
        <p:spPr>
          <a:xfrm>
            <a:off x="488600" y="3960000"/>
            <a:ext cx="2519400" cy="3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Google Lighthouse accessibility score ≥ 90</a:t>
            </a:r>
          </a:p>
        </p:txBody>
      </p:sp>
      <p:sp>
        <p:nvSpPr>
          <p:cNvPr id="28" name="FeatIcon4"/>
          <p:cNvSpPr/>
          <p:nvPr/>
        </p:nvSpPr>
        <p:spPr>
          <a:xfrm>
            <a:off x="3162300" y="3990000"/>
            <a:ext cx="180000" cy="1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9" name="FeatText4"/>
          <p:cNvSpPr/>
          <p:nvPr/>
        </p:nvSpPr>
        <p:spPr>
          <a:xfrm>
            <a:off x="3422300" y="3960000"/>
            <a:ext cx="2519400" cy="3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Dynamic consent management (UK GDPR 2018)</a:t>
            </a:r>
          </a:p>
        </p:txBody>
      </p:sp>
      <p:sp>
        <p:nvSpPr>
          <p:cNvPr id="30" name="FeatIcon5"/>
          <p:cNvSpPr/>
          <p:nvPr/>
        </p:nvSpPr>
        <p:spPr>
          <a:xfrm>
            <a:off x="6096000" y="3990000"/>
            <a:ext cx="180000" cy="18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31" name="FeatText5"/>
          <p:cNvSpPr/>
          <p:nvPr/>
        </p:nvSpPr>
        <p:spPr>
          <a:xfrm>
            <a:off x="6356000" y="3960000"/>
            <a:ext cx="2519400" cy="3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AES-256 encryption at rest + TLS 1.3 in transit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mplementation Sprint Overview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Implementation — Sprint Overview</a:t>
            </a:r>
          </a:p>
        </p:txBody>
      </p:sp>
      <p:sp>
        <p:nvSpPr>
          <p:cNvPr id="10" name="SprintBg0"/>
          <p:cNvSpPr/>
          <p:nvPr/>
        </p:nvSpPr>
        <p:spPr>
          <a:xfrm>
            <a:off x="228600" y="860000"/>
            <a:ext cx="2085975" cy="415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1" name="SprintHdr0"/>
          <p:cNvSpPr/>
          <p:nvPr/>
        </p:nvSpPr>
        <p:spPr>
          <a:xfrm>
            <a:off x="228600" y="860000"/>
            <a:ext cx="2085975" cy="50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12" name="SprintNum0"/>
          <p:cNvSpPr/>
          <p:nvPr/>
        </p:nvSpPr>
        <p:spPr>
          <a:xfrm>
            <a:off x="278600" y="910000"/>
            <a:ext cx="280000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S</a:t>
            </a:r>
          </a:p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1</a:t>
            </a:r>
          </a:p>
        </p:txBody>
      </p:sp>
      <p:sp>
        <p:nvSpPr>
          <p:cNvPr id="13" name="SprintTitle0"/>
          <p:cNvSpPr/>
          <p:nvPr/>
        </p:nvSpPr>
        <p:spPr>
          <a:xfrm>
            <a:off x="588600" y="940000"/>
            <a:ext cx="1685975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Foundation &amp; Authentication</a:t>
            </a:r>
          </a:p>
        </p:txBody>
      </p:sp>
      <p:sp>
        <p:nvSpPr>
          <p:cNvPr id="14" name="SprintBody0"/>
          <p:cNvSpPr/>
          <p:nvPr/>
        </p:nvSpPr>
        <p:spPr>
          <a:xfrm>
            <a:off x="308600" y="1480000"/>
            <a:ext cx="1955975" cy="349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React 18 + TypeScript scaffold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Node.js / Express backend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JWT auth with refresh token rotation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PostgreSQL schema design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ARIA landmark structure</a:t>
            </a:r>
          </a:p>
        </p:txBody>
      </p:sp>
      <p:sp>
        <p:nvSpPr>
          <p:cNvPr id="15" name="SprintBg1"/>
          <p:cNvSpPr/>
          <p:nvPr/>
        </p:nvSpPr>
        <p:spPr>
          <a:xfrm>
            <a:off x="2428875" y="860000"/>
            <a:ext cx="2085975" cy="415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6" name="SprintHdr1"/>
          <p:cNvSpPr/>
          <p:nvPr/>
        </p:nvSpPr>
        <p:spPr>
          <a:xfrm>
            <a:off x="2428875" y="860000"/>
            <a:ext cx="2085975" cy="500000"/>
          </a:xfrm>
          <a:prstGeom prst="rect">
            <a:avLst/>
          </a:prstGeom>
          <a:solidFill>
            <a:srgbClr val="1A8C7A"/>
          </a:solidFill>
          <a:ln>
            <a:noFill/>
          </a:ln>
        </p:spPr>
      </p:sp>
      <p:sp>
        <p:nvSpPr>
          <p:cNvPr id="17" name="SprintNum1"/>
          <p:cNvSpPr/>
          <p:nvPr/>
        </p:nvSpPr>
        <p:spPr>
          <a:xfrm>
            <a:off x="2478875" y="910000"/>
            <a:ext cx="280000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S</a:t>
            </a:r>
          </a:p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2</a:t>
            </a:r>
          </a:p>
        </p:txBody>
      </p:sp>
      <p:sp>
        <p:nvSpPr>
          <p:cNvPr id="18" name="SprintTitle1"/>
          <p:cNvSpPr/>
          <p:nvPr/>
        </p:nvSpPr>
        <p:spPr>
          <a:xfrm>
            <a:off x="2788875" y="940000"/>
            <a:ext cx="1685975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Educational Module System</a:t>
            </a:r>
          </a:p>
        </p:txBody>
      </p:sp>
      <p:sp>
        <p:nvSpPr>
          <p:cNvPr id="19" name="SprintBody1"/>
          <p:cNvSpPr/>
          <p:nvPr/>
        </p:nvSpPr>
        <p:spPr>
          <a:xfrm>
            <a:off x="2508875" y="1480000"/>
            <a:ext cx="1955975" cy="349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PostgreSQL content schema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RESTful API with pagination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Accessible content renderer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Keyboard-navigable module player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Progress tracking dashboard</a:t>
            </a:r>
          </a:p>
        </p:txBody>
      </p:sp>
      <p:sp>
        <p:nvSpPr>
          <p:cNvPr id="20" name="SprintBg2"/>
          <p:cNvSpPr/>
          <p:nvPr/>
        </p:nvSpPr>
        <p:spPr>
          <a:xfrm>
            <a:off x="4629150" y="860000"/>
            <a:ext cx="2085975" cy="415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1" name="SprintHdr2"/>
          <p:cNvSpPr/>
          <p:nvPr/>
        </p:nvSpPr>
        <p:spPr>
          <a:xfrm>
            <a:off x="4629150" y="860000"/>
            <a:ext cx="2085975" cy="5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2" name="SprintNum2"/>
          <p:cNvSpPr/>
          <p:nvPr/>
        </p:nvSpPr>
        <p:spPr>
          <a:xfrm>
            <a:off x="4679150" y="910000"/>
            <a:ext cx="280000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S</a:t>
            </a:r>
          </a:p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3</a:t>
            </a:r>
          </a:p>
        </p:txBody>
      </p:sp>
      <p:sp>
        <p:nvSpPr>
          <p:cNvPr id="23" name="SprintTitle2"/>
          <p:cNvSpPr/>
          <p:nvPr/>
        </p:nvSpPr>
        <p:spPr>
          <a:xfrm>
            <a:off x="4989150" y="940000"/>
            <a:ext cx="1685975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Community Forum &amp; Peer Support</a:t>
            </a:r>
          </a:p>
        </p:txBody>
      </p:sp>
      <p:sp>
        <p:nvSpPr>
          <p:cNvPr id="24" name="SprintBody2"/>
          <p:cNvSpPr/>
          <p:nvPr/>
        </p:nvSpPr>
        <p:spPr>
          <a:xfrm>
            <a:off x="4709150" y="1480000"/>
            <a:ext cx="1955975" cy="349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Threaded discussion architecture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Post flagging &amp; moderation queue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Keyboard-navigable search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Skip links &amp; ARIA live regions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Email notification system</a:t>
            </a:r>
          </a:p>
        </p:txBody>
      </p:sp>
      <p:sp>
        <p:nvSpPr>
          <p:cNvPr id="25" name="SprintBg3"/>
          <p:cNvSpPr/>
          <p:nvPr/>
        </p:nvSpPr>
        <p:spPr>
          <a:xfrm>
            <a:off x="6829425" y="860000"/>
            <a:ext cx="2085975" cy="41500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6" name="SprintHdr3"/>
          <p:cNvSpPr/>
          <p:nvPr/>
        </p:nvSpPr>
        <p:spPr>
          <a:xfrm>
            <a:off x="6829425" y="860000"/>
            <a:ext cx="2085975" cy="50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7" name="SprintNum3"/>
          <p:cNvSpPr/>
          <p:nvPr/>
        </p:nvSpPr>
        <p:spPr>
          <a:xfrm>
            <a:off x="6879425" y="910000"/>
            <a:ext cx="280000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S</a:t>
            </a:r>
          </a:p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/>
              </a:rPr>
              <a:t>4</a:t>
            </a:r>
          </a:p>
        </p:txBody>
      </p:sp>
      <p:sp>
        <p:nvSpPr>
          <p:cNvPr id="28" name="SprintTitle3"/>
          <p:cNvSpPr/>
          <p:nvPr/>
        </p:nvSpPr>
        <p:spPr>
          <a:xfrm>
            <a:off x="7189425" y="940000"/>
            <a:ext cx="1685975" cy="4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Interactive Tools &amp; Dashboard</a:t>
            </a:r>
          </a:p>
        </p:txBody>
      </p:sp>
      <p:sp>
        <p:nvSpPr>
          <p:cNvPr id="29" name="SprintBody3"/>
          <p:cNvSpPr/>
          <p:nvPr/>
        </p:nvSpPr>
        <p:spPr>
          <a:xfrm>
            <a:off x="6909425" y="1480000"/>
            <a:ext cx="1955975" cy="349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Drag-and-drop routine builder (+ keyboard alt)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Symptom &amp; behaviour log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Personalised carer dashboard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WCAG SC 2.5.3 &amp; 2.5.8 compliance</a:t>
            </a:r>
          </a:p>
          <a:p>
            <a:pPr marL="180000" indent="-180000">
              <a:buChar char="•"/>
            </a:pPr>
            <a:r>
              <a:rPr lang="en-US" sz="1000" dirty="0">
                <a:solidFill>
                  <a:srgbClr val="2C3E50"/>
                </a:solidFill>
                <a:latin typeface="Calibri"/>
              </a:rPr>
              <a:t>24×24px minimum touch targets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eflections Personal Development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Reflections — Personal Development</a:t>
            </a:r>
          </a:p>
        </p:txBody>
      </p:sp>
      <p:sp>
        <p:nvSpPr>
          <p:cNvPr id="10" name="CardBg0"/>
          <p:cNvSpPr/>
          <p:nvPr/>
        </p:nvSpPr>
        <p:spPr>
          <a:xfrm>
            <a:off x="228600" y="1028600"/>
            <a:ext cx="4286250" cy="195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1" name="AccentBar0"/>
          <p:cNvSpPr/>
          <p:nvPr/>
        </p:nvSpPr>
        <p:spPr>
          <a:xfrm>
            <a:off x="228600" y="1028600"/>
            <a:ext cx="80000" cy="19503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12" name="CardTitle0"/>
          <p:cNvSpPr/>
          <p:nvPr/>
        </p:nvSpPr>
        <p:spPr>
          <a:xfrm>
            <a:off x="408600" y="1108600"/>
            <a:ext cx="405625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Participatory Design</a:t>
            </a:r>
          </a:p>
        </p:txBody>
      </p:sp>
      <p:sp>
        <p:nvSpPr>
          <p:cNvPr id="13" name="CardBody0"/>
          <p:cNvSpPr/>
          <p:nvPr/>
        </p:nvSpPr>
        <p:spPr>
          <a:xfrm>
            <a:off x="408600" y="1428600"/>
            <a:ext cx="4056250" cy="150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The most rewarding aspect. Caregiver involvement fundamentally reshaped the platform — their lived experiences revealed requirements I would never have identified through desk research alone.</a:t>
            </a:r>
          </a:p>
        </p:txBody>
      </p:sp>
      <p:sp>
        <p:nvSpPr>
          <p:cNvPr id="14" name="CardBg1"/>
          <p:cNvSpPr/>
          <p:nvPr/>
        </p:nvSpPr>
        <p:spPr>
          <a:xfrm>
            <a:off x="4629150" y="1028600"/>
            <a:ext cx="4286250" cy="195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5" name="AccentBar1"/>
          <p:cNvSpPr/>
          <p:nvPr/>
        </p:nvSpPr>
        <p:spPr>
          <a:xfrm>
            <a:off x="4629150" y="1028600"/>
            <a:ext cx="80000" cy="19503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16" name="CardTitle1"/>
          <p:cNvSpPr/>
          <p:nvPr/>
        </p:nvSpPr>
        <p:spPr>
          <a:xfrm>
            <a:off x="4809150" y="1108600"/>
            <a:ext cx="405625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Technical Growth</a:t>
            </a:r>
          </a:p>
        </p:txBody>
      </p:sp>
      <p:sp>
        <p:nvSpPr>
          <p:cNvPr id="17" name="CardBody1"/>
          <p:cNvSpPr/>
          <p:nvPr/>
        </p:nvSpPr>
        <p:spPr>
          <a:xfrm>
            <a:off x="4809150" y="1428600"/>
            <a:ext cx="4056250" cy="150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Built expertise in WCAG 2.2 auditing, accessibility-first React development, and TLS/AES-256 security implementation. Before this project, my WCAG experience was limited.</a:t>
            </a:r>
          </a:p>
        </p:txBody>
      </p:sp>
      <p:sp>
        <p:nvSpPr>
          <p:cNvPr id="18" name="CardBg2"/>
          <p:cNvSpPr/>
          <p:nvPr/>
        </p:nvSpPr>
        <p:spPr>
          <a:xfrm>
            <a:off x="228600" y="3093200"/>
            <a:ext cx="4286250" cy="195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9" name="AccentBar2"/>
          <p:cNvSpPr/>
          <p:nvPr/>
        </p:nvSpPr>
        <p:spPr>
          <a:xfrm>
            <a:off x="228600" y="3093200"/>
            <a:ext cx="80000" cy="1950300"/>
          </a:xfrm>
          <a:prstGeom prst="rect">
            <a:avLst/>
          </a:prstGeom>
          <a:solidFill>
            <a:srgbClr val="1A6B7A"/>
          </a:solidFill>
          <a:ln>
            <a:noFill/>
          </a:ln>
        </p:spPr>
      </p:sp>
      <p:sp>
        <p:nvSpPr>
          <p:cNvPr id="20" name="CardTitle2"/>
          <p:cNvSpPr/>
          <p:nvPr/>
        </p:nvSpPr>
        <p:spPr>
          <a:xfrm>
            <a:off x="408600" y="3173200"/>
            <a:ext cx="405625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Project Management</a:t>
            </a:r>
          </a:p>
        </p:txBody>
      </p:sp>
      <p:sp>
        <p:nvSpPr>
          <p:cNvPr id="21" name="CardBody2"/>
          <p:cNvSpPr/>
          <p:nvPr/>
        </p:nvSpPr>
        <p:spPr>
          <a:xfrm>
            <a:off x="408600" y="3493200"/>
            <a:ext cx="4056250" cy="150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Balancing iterative sprints, ethics governance, participant recruitment, academic writing, and deadlines required structured planning. Improved Agile and time-management skills significantly.</a:t>
            </a:r>
          </a:p>
        </p:txBody>
      </p:sp>
      <p:sp>
        <p:nvSpPr>
          <p:cNvPr id="22" name="CardBg3"/>
          <p:cNvSpPr/>
          <p:nvPr/>
        </p:nvSpPr>
        <p:spPr>
          <a:xfrm>
            <a:off x="4629150" y="3093200"/>
            <a:ext cx="4286250" cy="195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3" name="AccentBar3"/>
          <p:cNvSpPr/>
          <p:nvPr/>
        </p:nvSpPr>
        <p:spPr>
          <a:xfrm>
            <a:off x="4629150" y="3093200"/>
            <a:ext cx="80000" cy="1950300"/>
          </a:xfrm>
          <a:prstGeom prst="rect">
            <a:avLst/>
          </a:prstGeom>
          <a:solidFill>
            <a:srgbClr val="2AAFA0"/>
          </a:solidFill>
          <a:ln>
            <a:noFill/>
          </a:ln>
        </p:spPr>
      </p:sp>
      <p:sp>
        <p:nvSpPr>
          <p:cNvPr id="24" name="CardTitle3"/>
          <p:cNvSpPr/>
          <p:nvPr/>
        </p:nvSpPr>
        <p:spPr>
          <a:xfrm>
            <a:off x="4809150" y="3173200"/>
            <a:ext cx="4056250" cy="28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400" b="1" dirty="0">
                <a:solidFill>
                  <a:srgbClr val="1A3C4A"/>
                </a:solidFill>
                <a:latin typeface="Calibri"/>
              </a:rPr>
              <a:t>What I Would Do Differently</a:t>
            </a:r>
          </a:p>
        </p:txBody>
      </p:sp>
      <p:sp>
        <p:nvSpPr>
          <p:cNvPr id="25" name="CardBody3"/>
          <p:cNvSpPr/>
          <p:nvPr/>
        </p:nvSpPr>
        <p:spPr>
          <a:xfrm>
            <a:off x="4809150" y="3493200"/>
            <a:ext cx="4056250" cy="150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Invest more time in the initial requirements gathering phase — recruit a more diverse cohort earlier. Broader cultural and linguistic representation would have strengthened the accessibility findings.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latform Walkthrough Core Features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Platform Walkthrough — Core Features</a:t>
            </a:r>
          </a:p>
        </p:txBody>
      </p:sp>
      <p:sp>
        <p:nvSpPr>
          <p:cNvPr id="10" name="CardBg0"/>
          <p:cNvSpPr/>
          <p:nvPr/>
        </p:nvSpPr>
        <p:spPr>
          <a:xfrm>
            <a:off x="228600" y="1028600"/>
            <a:ext cx="2819400" cy="196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1" name="CardHdr0"/>
          <p:cNvSpPr/>
          <p:nvPr/>
        </p:nvSpPr>
        <p:spPr>
          <a:xfrm>
            <a:off x="228600" y="1028600"/>
            <a:ext cx="2819400" cy="35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  <p:txBody>
          <a:bodyPr wrap="square" rtlCol="0" anchor="ctr"/>
          <a:lstStyle/>
          <a:p>
            <a:pPr marL="15000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Homepage &amp; Navigation</a:t>
            </a:r>
          </a:p>
        </p:txBody>
      </p:sp>
      <p:sp>
        <p:nvSpPr>
          <p:cNvPr id="12" name="CardBody0"/>
          <p:cNvSpPr/>
          <p:nvPr/>
        </p:nvSpPr>
        <p:spPr>
          <a:xfrm>
            <a:off x="348600" y="1528600"/>
            <a:ext cx="2619400" cy="141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Responsive hero section with clear CTAs. ARIA landmarks, skip links, and consistent focus indicators throughout.</a:t>
            </a:r>
          </a:p>
        </p:txBody>
      </p:sp>
      <p:sp>
        <p:nvSpPr>
          <p:cNvPr id="13" name="CardBg1"/>
          <p:cNvSpPr/>
          <p:nvPr/>
        </p:nvSpPr>
        <p:spPr>
          <a:xfrm>
            <a:off x="3162300" y="1028600"/>
            <a:ext cx="2819400" cy="196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4" name="CardHdr1"/>
          <p:cNvSpPr/>
          <p:nvPr/>
        </p:nvSpPr>
        <p:spPr>
          <a:xfrm>
            <a:off x="3162300" y="1028600"/>
            <a:ext cx="2819400" cy="35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15000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Educational Modules</a:t>
            </a:r>
          </a:p>
        </p:txBody>
      </p:sp>
      <p:sp>
        <p:nvSpPr>
          <p:cNvPr id="15" name="CardBody1"/>
          <p:cNvSpPr/>
          <p:nvPr/>
        </p:nvSpPr>
        <p:spPr>
          <a:xfrm>
            <a:off x="3282300" y="1528600"/>
            <a:ext cx="2619400" cy="141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Structured library covering dementia types, caregiving strategies, self-care. Progress tracking and accessible video content.</a:t>
            </a:r>
          </a:p>
        </p:txBody>
      </p:sp>
      <p:sp>
        <p:nvSpPr>
          <p:cNvPr id="16" name="CardBg2"/>
          <p:cNvSpPr/>
          <p:nvPr/>
        </p:nvSpPr>
        <p:spPr>
          <a:xfrm>
            <a:off x="6096000" y="1028600"/>
            <a:ext cx="2819400" cy="196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7" name="CardHdr2"/>
          <p:cNvSpPr/>
          <p:nvPr/>
        </p:nvSpPr>
        <p:spPr>
          <a:xfrm>
            <a:off x="6096000" y="1028600"/>
            <a:ext cx="2819400" cy="35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15000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Peer Community Forum</a:t>
            </a:r>
          </a:p>
        </p:txBody>
      </p:sp>
      <p:sp>
        <p:nvSpPr>
          <p:cNvPr id="18" name="CardBody2"/>
          <p:cNvSpPr/>
          <p:nvPr/>
        </p:nvSpPr>
        <p:spPr>
          <a:xfrm>
            <a:off x="6216000" y="1528600"/>
            <a:ext cx="2619400" cy="141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Moderated threaded discussions. Keyword search, post flagging, and keyboard-navigable ARIA live regions.</a:t>
            </a:r>
          </a:p>
        </p:txBody>
      </p:sp>
      <p:sp>
        <p:nvSpPr>
          <p:cNvPr id="19" name="CardBg3"/>
          <p:cNvSpPr/>
          <p:nvPr/>
        </p:nvSpPr>
        <p:spPr>
          <a:xfrm>
            <a:off x="228600" y="3103200"/>
            <a:ext cx="2819400" cy="196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0" name="CardHdr3"/>
          <p:cNvSpPr/>
          <p:nvPr/>
        </p:nvSpPr>
        <p:spPr>
          <a:xfrm>
            <a:off x="228600" y="3103200"/>
            <a:ext cx="2819400" cy="350000"/>
          </a:xfrm>
          <a:prstGeom prst="rect">
            <a:avLst/>
          </a:prstGeom>
          <a:solidFill>
            <a:srgbClr val="1A6B7A"/>
          </a:solidFill>
          <a:ln>
            <a:noFill/>
          </a:ln>
        </p:spPr>
        <p:txBody>
          <a:bodyPr wrap="square" rtlCol="0" anchor="ctr"/>
          <a:lstStyle/>
          <a:p>
            <a:pPr marL="15000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Care Planning Tools</a:t>
            </a:r>
          </a:p>
        </p:txBody>
      </p:sp>
      <p:sp>
        <p:nvSpPr>
          <p:cNvPr id="21" name="CardBody3"/>
          <p:cNvSpPr/>
          <p:nvPr/>
        </p:nvSpPr>
        <p:spPr>
          <a:xfrm>
            <a:off x="348600" y="3603200"/>
            <a:ext cx="2619400" cy="141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Drag-and-drop daily routine builder with keyboard alternative. Symptom &amp; behaviour logging with date-linked history.</a:t>
            </a:r>
          </a:p>
        </p:txBody>
      </p:sp>
      <p:sp>
        <p:nvSpPr>
          <p:cNvPr id="22" name="CardBg4"/>
          <p:cNvSpPr/>
          <p:nvPr/>
        </p:nvSpPr>
        <p:spPr>
          <a:xfrm>
            <a:off x="3162300" y="3103200"/>
            <a:ext cx="2819400" cy="196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3" name="CardHdr4"/>
          <p:cNvSpPr/>
          <p:nvPr/>
        </p:nvSpPr>
        <p:spPr>
          <a:xfrm>
            <a:off x="3162300" y="3103200"/>
            <a:ext cx="2819400" cy="35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15000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Personalised Dashboard</a:t>
            </a:r>
          </a:p>
        </p:txBody>
      </p:sp>
      <p:sp>
        <p:nvSpPr>
          <p:cNvPr id="24" name="CardBody4"/>
          <p:cNvSpPr/>
          <p:nvPr/>
        </p:nvSpPr>
        <p:spPr>
          <a:xfrm>
            <a:off x="3282300" y="3603200"/>
            <a:ext cx="2619400" cy="141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At-a-glance overview of learning progress, recent community activity, and upcoming care tasks.</a:t>
            </a:r>
          </a:p>
        </p:txBody>
      </p:sp>
      <p:sp>
        <p:nvSpPr>
          <p:cNvPr id="25" name="CardBg5"/>
          <p:cNvSpPr/>
          <p:nvPr/>
        </p:nvSpPr>
        <p:spPr>
          <a:xfrm>
            <a:off x="6096000" y="3103200"/>
            <a:ext cx="2819400" cy="1960300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6" name="CardHdr5"/>
          <p:cNvSpPr/>
          <p:nvPr/>
        </p:nvSpPr>
        <p:spPr>
          <a:xfrm>
            <a:off x="6096000" y="3103200"/>
            <a:ext cx="2819400" cy="350000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150000" indent="0">
              <a:buNone/>
            </a:pPr>
            <a:r>
              <a:rPr lang="en-US" sz="1200" b="1" dirty="0">
                <a:solidFill>
                  <a:srgbClr val="FFFFFF"/>
                </a:solidFill>
                <a:latin typeface="Calibri"/>
              </a:rPr>
              <a:t>Accessibility Layer</a:t>
            </a:r>
          </a:p>
        </p:txBody>
      </p:sp>
      <p:sp>
        <p:nvSpPr>
          <p:cNvPr id="27" name="CardBody5"/>
          <p:cNvSpPr/>
          <p:nvPr/>
        </p:nvSpPr>
        <p:spPr>
          <a:xfrm>
            <a:off x="6216000" y="3603200"/>
            <a:ext cx="2619400" cy="1410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00" dirty="0">
                <a:solidFill>
                  <a:srgbClr val="2C3E50"/>
                </a:solidFill>
                <a:latin typeface="Calibri"/>
              </a:rPr>
              <a:t>WCAG 2.2 Level AA throughout. Dynamic consent, role-based access control, GDPR-compliant data handling.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ystem Requirements">
    <p:bg>
      <p:bgPr>
        <a:solidFill>
          <a:srgbClr val="E8F4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Bar"/>
          <p:cNvSpPr/>
          <p:nvPr/>
        </p:nvSpPr>
        <p:spPr>
          <a:xfrm>
            <a:off x="0" y="0"/>
            <a:ext cx="9144000" cy="800000"/>
          </a:xfrm>
          <a:prstGeom prst="rect">
            <a:avLst/>
          </a:prstGeom>
          <a:solidFill>
            <a:srgbClr val="1A3C4A"/>
          </a:solidFill>
          <a:ln>
            <a:noFill/>
          </a:ln>
        </p:spPr>
      </p:sp>
      <p:sp>
        <p:nvSpPr>
          <p:cNvPr id="3" name="Title"/>
          <p:cNvSpPr/>
          <p:nvPr/>
        </p:nvSpPr>
        <p:spPr>
          <a:xfrm>
            <a:off x="457200" y="0"/>
            <a:ext cx="8229600" cy="80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  <a:latin typeface="Georgia"/>
              </a:rPr>
              <a:t>System Requirements</a:t>
            </a:r>
          </a:p>
        </p:txBody>
      </p:sp>
      <p:sp>
        <p:nvSpPr>
          <p:cNvPr id="10" name="ColHdr_Functional Requirements"/>
          <p:cNvSpPr/>
          <p:nvPr/>
        </p:nvSpPr>
        <p:spPr>
          <a:xfrm>
            <a:off x="228600" y="1028600"/>
            <a:ext cx="4286250" cy="576414"/>
          </a:xfrm>
          <a:prstGeom prst="rect">
            <a:avLst/>
          </a:prstGeom>
          <a:solidFill>
            <a:srgbClr val="1A6B7A"/>
          </a:solidFill>
          <a:ln>
            <a:noFill/>
          </a:ln>
        </p:spPr>
        <p:txBody>
          <a:bodyPr wrap="square" rtlCol="0" anchor="ctr"/>
          <a:lstStyle/>
          <a:p>
            <a:pPr marL="20000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/>
              </a:rPr>
              <a:t>Functional Requirements</a:t>
            </a:r>
          </a:p>
        </p:txBody>
      </p:sp>
      <p:sp>
        <p:nvSpPr>
          <p:cNvPr id="11" name="RowBg_FR1"/>
          <p:cNvSpPr/>
          <p:nvPr/>
        </p:nvSpPr>
        <p:spPr>
          <a:xfrm>
            <a:off x="228600" y="1605014"/>
            <a:ext cx="4286250" cy="576414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2" name="Code_FR1"/>
          <p:cNvSpPr/>
          <p:nvPr/>
        </p:nvSpPr>
        <p:spPr>
          <a:xfrm>
            <a:off x="308600" y="1733221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FR1</a:t>
            </a:r>
          </a:p>
        </p:txBody>
      </p:sp>
      <p:sp>
        <p:nvSpPr>
          <p:cNvPr id="13" name="Desc_FR1"/>
          <p:cNvSpPr/>
          <p:nvPr/>
        </p:nvSpPr>
        <p:spPr>
          <a:xfrm>
            <a:off x="878600" y="1733221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Structured educational module library with progression levels</a:t>
            </a:r>
          </a:p>
        </p:txBody>
      </p:sp>
      <p:sp>
        <p:nvSpPr>
          <p:cNvPr id="14" name="RowBg_FR2"/>
          <p:cNvSpPr/>
          <p:nvPr/>
        </p:nvSpPr>
        <p:spPr>
          <a:xfrm>
            <a:off x="228600" y="2181428"/>
            <a:ext cx="4286250" cy="576414"/>
          </a:xfrm>
          <a:prstGeom prst="rect">
            <a:avLst/>
          </a:prstGeom>
          <a:solidFill>
            <a:srgbClr val="F0F8FA"/>
          </a:solidFill>
          <a:ln w="9525">
            <a:solidFill>
              <a:srgbClr val="D0E8EC"/>
            </a:solidFill>
          </a:ln>
        </p:spPr>
      </p:sp>
      <p:sp>
        <p:nvSpPr>
          <p:cNvPr id="15" name="Code_FR2"/>
          <p:cNvSpPr/>
          <p:nvPr/>
        </p:nvSpPr>
        <p:spPr>
          <a:xfrm>
            <a:off x="308600" y="2309635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FR2</a:t>
            </a:r>
          </a:p>
        </p:txBody>
      </p:sp>
      <p:sp>
        <p:nvSpPr>
          <p:cNvPr id="16" name="Desc_FR2"/>
          <p:cNvSpPr/>
          <p:nvPr/>
        </p:nvSpPr>
        <p:spPr>
          <a:xfrm>
            <a:off x="878600" y="2309635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Moderated peer forums — post, reply, search</a:t>
            </a:r>
          </a:p>
        </p:txBody>
      </p:sp>
      <p:sp>
        <p:nvSpPr>
          <p:cNvPr id="17" name="RowBg_FR3"/>
          <p:cNvSpPr/>
          <p:nvPr/>
        </p:nvSpPr>
        <p:spPr>
          <a:xfrm>
            <a:off x="228600" y="2757842"/>
            <a:ext cx="4286250" cy="576414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18" name="Code_FR3"/>
          <p:cNvSpPr/>
          <p:nvPr/>
        </p:nvSpPr>
        <p:spPr>
          <a:xfrm>
            <a:off x="308600" y="2886049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FR3</a:t>
            </a:r>
          </a:p>
        </p:txBody>
      </p:sp>
      <p:sp>
        <p:nvSpPr>
          <p:cNvPr id="19" name="Desc_FR3"/>
          <p:cNvSpPr/>
          <p:nvPr/>
        </p:nvSpPr>
        <p:spPr>
          <a:xfrm>
            <a:off x="878600" y="2886049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Personalised care planning tools — routine builder &amp; symptom log</a:t>
            </a:r>
          </a:p>
        </p:txBody>
      </p:sp>
      <p:sp>
        <p:nvSpPr>
          <p:cNvPr id="20" name="RowBg_FR4"/>
          <p:cNvSpPr/>
          <p:nvPr/>
        </p:nvSpPr>
        <p:spPr>
          <a:xfrm>
            <a:off x="228600" y="3334256"/>
            <a:ext cx="4286250" cy="576414"/>
          </a:xfrm>
          <a:prstGeom prst="rect">
            <a:avLst/>
          </a:prstGeom>
          <a:solidFill>
            <a:srgbClr val="F0F8FA"/>
          </a:solidFill>
          <a:ln w="9525">
            <a:solidFill>
              <a:srgbClr val="D0E8EC"/>
            </a:solidFill>
          </a:ln>
        </p:spPr>
      </p:sp>
      <p:sp>
        <p:nvSpPr>
          <p:cNvPr id="21" name="Code_FR4"/>
          <p:cNvSpPr/>
          <p:nvPr/>
        </p:nvSpPr>
        <p:spPr>
          <a:xfrm>
            <a:off x="308600" y="3462463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FR4</a:t>
            </a:r>
          </a:p>
        </p:txBody>
      </p:sp>
      <p:sp>
        <p:nvSpPr>
          <p:cNvPr id="22" name="Desc_FR4"/>
          <p:cNvSpPr/>
          <p:nvPr/>
        </p:nvSpPr>
        <p:spPr>
          <a:xfrm>
            <a:off x="878600" y="3462463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Secure auth — JWT with role-based access control</a:t>
            </a:r>
          </a:p>
        </p:txBody>
      </p:sp>
      <p:sp>
        <p:nvSpPr>
          <p:cNvPr id="23" name="RowBg_FR5"/>
          <p:cNvSpPr/>
          <p:nvPr/>
        </p:nvSpPr>
        <p:spPr>
          <a:xfrm>
            <a:off x="228600" y="3910670"/>
            <a:ext cx="4286250" cy="576414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24" name="Code_FR5"/>
          <p:cNvSpPr/>
          <p:nvPr/>
        </p:nvSpPr>
        <p:spPr>
          <a:xfrm>
            <a:off x="308600" y="4038877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FR5</a:t>
            </a:r>
          </a:p>
        </p:txBody>
      </p:sp>
      <p:sp>
        <p:nvSpPr>
          <p:cNvPr id="25" name="Desc_FR5"/>
          <p:cNvSpPr/>
          <p:nvPr/>
        </p:nvSpPr>
        <p:spPr>
          <a:xfrm>
            <a:off x="878600" y="4038877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Learning progress tracker &amp; personalised dashboard</a:t>
            </a:r>
          </a:p>
        </p:txBody>
      </p:sp>
      <p:sp>
        <p:nvSpPr>
          <p:cNvPr id="26" name="RowBg_FR6"/>
          <p:cNvSpPr/>
          <p:nvPr/>
        </p:nvSpPr>
        <p:spPr>
          <a:xfrm>
            <a:off x="228600" y="4487084"/>
            <a:ext cx="4286250" cy="576414"/>
          </a:xfrm>
          <a:prstGeom prst="rect">
            <a:avLst/>
          </a:prstGeom>
          <a:solidFill>
            <a:srgbClr val="F0F8FA"/>
          </a:solidFill>
          <a:ln w="9525">
            <a:solidFill>
              <a:srgbClr val="D0E8EC"/>
            </a:solidFill>
          </a:ln>
        </p:spPr>
      </p:sp>
      <p:sp>
        <p:nvSpPr>
          <p:cNvPr id="27" name="Code_FR6"/>
          <p:cNvSpPr/>
          <p:nvPr/>
        </p:nvSpPr>
        <p:spPr>
          <a:xfrm>
            <a:off x="308600" y="4615291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FR6</a:t>
            </a:r>
          </a:p>
        </p:txBody>
      </p:sp>
      <p:sp>
        <p:nvSpPr>
          <p:cNvPr id="28" name="Desc_FR6"/>
          <p:cNvSpPr/>
          <p:nvPr/>
        </p:nvSpPr>
        <p:spPr>
          <a:xfrm>
            <a:off x="878600" y="4615291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Dynamic consent — users can review/update data preferences</a:t>
            </a:r>
          </a:p>
        </p:txBody>
      </p:sp>
      <p:sp>
        <p:nvSpPr>
          <p:cNvPr id="29" name="ColHdr_Non-Functional Requirements"/>
          <p:cNvSpPr/>
          <p:nvPr/>
        </p:nvSpPr>
        <p:spPr>
          <a:xfrm>
            <a:off x="4629150" y="1028600"/>
            <a:ext cx="4286250" cy="576414"/>
          </a:xfrm>
          <a:prstGeom prst="rect">
            <a:avLst/>
          </a:prstGeom>
          <a:solidFill>
            <a:srgbClr val="2AAFA0"/>
          </a:solidFill>
          <a:ln>
            <a:noFill/>
          </a:ln>
        </p:spPr>
        <p:txBody>
          <a:bodyPr wrap="square" rtlCol="0" anchor="ctr"/>
          <a:lstStyle/>
          <a:p>
            <a:pPr marL="20000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Calibri"/>
              </a:rPr>
              <a:t>Non-Functional Requirements</a:t>
            </a:r>
          </a:p>
        </p:txBody>
      </p:sp>
      <p:sp>
        <p:nvSpPr>
          <p:cNvPr id="30" name="RowBg_NFR1"/>
          <p:cNvSpPr/>
          <p:nvPr/>
        </p:nvSpPr>
        <p:spPr>
          <a:xfrm>
            <a:off x="4629150" y="1605014"/>
            <a:ext cx="4286250" cy="576414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31" name="Code_NFR1"/>
          <p:cNvSpPr/>
          <p:nvPr/>
        </p:nvSpPr>
        <p:spPr>
          <a:xfrm>
            <a:off x="4709150" y="1733221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NFR1</a:t>
            </a:r>
          </a:p>
        </p:txBody>
      </p:sp>
      <p:sp>
        <p:nvSpPr>
          <p:cNvPr id="32" name="Desc_NFR1"/>
          <p:cNvSpPr/>
          <p:nvPr/>
        </p:nvSpPr>
        <p:spPr>
          <a:xfrm>
            <a:off x="5279150" y="1733221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WCAG 2.2 Level AA — all pages &amp; interactions</a:t>
            </a:r>
          </a:p>
        </p:txBody>
      </p:sp>
      <p:sp>
        <p:nvSpPr>
          <p:cNvPr id="33" name="RowBg_NFR2"/>
          <p:cNvSpPr/>
          <p:nvPr/>
        </p:nvSpPr>
        <p:spPr>
          <a:xfrm>
            <a:off x="4629150" y="2181428"/>
            <a:ext cx="4286250" cy="576414"/>
          </a:xfrm>
          <a:prstGeom prst="rect">
            <a:avLst/>
          </a:prstGeom>
          <a:solidFill>
            <a:srgbClr val="F0F8FA"/>
          </a:solidFill>
          <a:ln w="9525">
            <a:solidFill>
              <a:srgbClr val="D0E8EC"/>
            </a:solidFill>
          </a:ln>
        </p:spPr>
      </p:sp>
      <p:sp>
        <p:nvSpPr>
          <p:cNvPr id="34" name="Code_NFR2"/>
          <p:cNvSpPr/>
          <p:nvPr/>
        </p:nvSpPr>
        <p:spPr>
          <a:xfrm>
            <a:off x="4709150" y="2309635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NFR2</a:t>
            </a:r>
          </a:p>
        </p:txBody>
      </p:sp>
      <p:sp>
        <p:nvSpPr>
          <p:cNvPr id="35" name="Desc_NFR2"/>
          <p:cNvSpPr/>
          <p:nvPr/>
        </p:nvSpPr>
        <p:spPr>
          <a:xfrm>
            <a:off x="5279150" y="2309635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Google Lighthouse accessibility ≥ 90</a:t>
            </a:r>
          </a:p>
        </p:txBody>
      </p:sp>
      <p:sp>
        <p:nvSpPr>
          <p:cNvPr id="36" name="RowBg_NFR3"/>
          <p:cNvSpPr/>
          <p:nvPr/>
        </p:nvSpPr>
        <p:spPr>
          <a:xfrm>
            <a:off x="4629150" y="2757842"/>
            <a:ext cx="4286250" cy="576414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37" name="Code_NFR3"/>
          <p:cNvSpPr/>
          <p:nvPr/>
        </p:nvSpPr>
        <p:spPr>
          <a:xfrm>
            <a:off x="4709150" y="2886049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NFR3</a:t>
            </a:r>
          </a:p>
        </p:txBody>
      </p:sp>
      <p:sp>
        <p:nvSpPr>
          <p:cNvPr id="38" name="Desc_NFR3"/>
          <p:cNvSpPr/>
          <p:nvPr/>
        </p:nvSpPr>
        <p:spPr>
          <a:xfrm>
            <a:off x="5279150" y="2886049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Page load ≤ 3s on standard broadband</a:t>
            </a:r>
          </a:p>
        </p:txBody>
      </p:sp>
      <p:sp>
        <p:nvSpPr>
          <p:cNvPr id="39" name="RowBg_NFR4"/>
          <p:cNvSpPr/>
          <p:nvPr/>
        </p:nvSpPr>
        <p:spPr>
          <a:xfrm>
            <a:off x="4629150" y="3334256"/>
            <a:ext cx="4286250" cy="576414"/>
          </a:xfrm>
          <a:prstGeom prst="rect">
            <a:avLst/>
          </a:prstGeom>
          <a:solidFill>
            <a:srgbClr val="F0F8FA"/>
          </a:solidFill>
          <a:ln w="9525">
            <a:solidFill>
              <a:srgbClr val="D0E8EC"/>
            </a:solidFill>
          </a:ln>
        </p:spPr>
      </p:sp>
      <p:sp>
        <p:nvSpPr>
          <p:cNvPr id="40" name="Code_NFR4"/>
          <p:cNvSpPr/>
          <p:nvPr/>
        </p:nvSpPr>
        <p:spPr>
          <a:xfrm>
            <a:off x="4709150" y="3462463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NFR4</a:t>
            </a:r>
          </a:p>
        </p:txBody>
      </p:sp>
      <p:sp>
        <p:nvSpPr>
          <p:cNvPr id="41" name="Desc_NFR4"/>
          <p:cNvSpPr/>
          <p:nvPr/>
        </p:nvSpPr>
        <p:spPr>
          <a:xfrm>
            <a:off x="5279150" y="3462463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AES-256 at rest / TLS 1.3 in transit</a:t>
            </a:r>
          </a:p>
        </p:txBody>
      </p:sp>
      <p:sp>
        <p:nvSpPr>
          <p:cNvPr id="42" name="RowBg_NFR5"/>
          <p:cNvSpPr/>
          <p:nvPr/>
        </p:nvSpPr>
        <p:spPr>
          <a:xfrm>
            <a:off x="4629150" y="3910670"/>
            <a:ext cx="4286250" cy="576414"/>
          </a:xfrm>
          <a:prstGeom prst="rect">
            <a:avLst/>
          </a:prstGeom>
          <a:solidFill>
            <a:srgbClr val="FFFFFF"/>
          </a:solidFill>
          <a:ln w="9525">
            <a:solidFill>
              <a:srgbClr val="D0E8EC"/>
            </a:solidFill>
          </a:ln>
        </p:spPr>
      </p:sp>
      <p:sp>
        <p:nvSpPr>
          <p:cNvPr id="43" name="Code_NFR5"/>
          <p:cNvSpPr/>
          <p:nvPr/>
        </p:nvSpPr>
        <p:spPr>
          <a:xfrm>
            <a:off x="4709150" y="4038877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NFR5</a:t>
            </a:r>
          </a:p>
        </p:txBody>
      </p:sp>
      <p:sp>
        <p:nvSpPr>
          <p:cNvPr id="44" name="Desc_NFR5"/>
          <p:cNvSpPr/>
          <p:nvPr/>
        </p:nvSpPr>
        <p:spPr>
          <a:xfrm>
            <a:off x="5279150" y="4038877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Fully responsive — desktop, tablet, mobile</a:t>
            </a:r>
          </a:p>
        </p:txBody>
      </p:sp>
      <p:sp>
        <p:nvSpPr>
          <p:cNvPr id="45" name="RowBg_NFR6"/>
          <p:cNvSpPr/>
          <p:nvPr/>
        </p:nvSpPr>
        <p:spPr>
          <a:xfrm>
            <a:off x="4629150" y="4487084"/>
            <a:ext cx="4286250" cy="576414"/>
          </a:xfrm>
          <a:prstGeom prst="rect">
            <a:avLst/>
          </a:prstGeom>
          <a:solidFill>
            <a:srgbClr val="F0F8FA"/>
          </a:solidFill>
          <a:ln w="9525">
            <a:solidFill>
              <a:srgbClr val="D0E8EC"/>
            </a:solidFill>
          </a:ln>
        </p:spPr>
      </p:sp>
      <p:sp>
        <p:nvSpPr>
          <p:cNvPr id="46" name="Code_NFR6"/>
          <p:cNvSpPr/>
          <p:nvPr/>
        </p:nvSpPr>
        <p:spPr>
          <a:xfrm>
            <a:off x="4709150" y="4615291"/>
            <a:ext cx="500000" cy="320000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AAFA0"/>
                </a:solidFill>
                <a:latin typeface="Calibri"/>
              </a:rPr>
              <a:t>NFR6</a:t>
            </a:r>
          </a:p>
        </p:txBody>
      </p:sp>
      <p:sp>
        <p:nvSpPr>
          <p:cNvPr id="47" name="Desc_NFR6"/>
          <p:cNvSpPr/>
          <p:nvPr/>
        </p:nvSpPr>
        <p:spPr>
          <a:xfrm>
            <a:off x="5279150" y="4615291"/>
            <a:ext cx="3566250" cy="516414"/>
          </a:xfrm>
          <a:prstGeom prst="rect">
            <a:avLst/>
          </a:prstGeom>
          <a:noFill/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2C3E50"/>
                </a:solidFill>
                <a:latin typeface="Calibri"/>
              </a:rPr>
              <a:t>UK GDPR 2018 compliant throughout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1233</Words>
  <Application>Microsoft Office PowerPoint</Application>
  <PresentationFormat>On-screen Show (16:9)</PresentationFormat>
  <Paragraphs>214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Georgia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 Care Hub</dc:title>
  <dc:subject>PptxGenJS Presentation</dc:subject>
  <dc:creator>PptxGenJS</dc:creator>
  <cp:lastModifiedBy>IRAM NAZ</cp:lastModifiedBy>
  <cp:revision>1</cp:revision>
  <dcterms:created xsi:type="dcterms:W3CDTF">2026-03-11T07:44:20Z</dcterms:created>
  <dcterms:modified xsi:type="dcterms:W3CDTF">2026-03-12T20:31:11Z</dcterms:modified>
</cp:coreProperties>
</file>