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272" r:id="rId2"/>
    <p:sldId id="285" r:id="rId3"/>
    <p:sldId id="280" r:id="rId4"/>
    <p:sldId id="281" r:id="rId5"/>
    <p:sldId id="282" r:id="rId6"/>
    <p:sldId id="283" r:id="rId7"/>
    <p:sldId id="257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59" r:id="rId16"/>
    <p:sldId id="258" r:id="rId17"/>
    <p:sldId id="261" r:id="rId18"/>
    <p:sldId id="260" r:id="rId19"/>
    <p:sldId id="262" r:id="rId20"/>
    <p:sldId id="263" r:id="rId21"/>
    <p:sldId id="270" r:id="rId22"/>
    <p:sldId id="264" r:id="rId23"/>
    <p:sldId id="266" r:id="rId24"/>
    <p:sldId id="271" r:id="rId25"/>
    <p:sldId id="267" r:id="rId26"/>
    <p:sldId id="268" r:id="rId27"/>
    <p:sldId id="269" r:id="rId28"/>
    <p:sldId id="284" r:id="rId29"/>
    <p:sldId id="286" r:id="rId30"/>
    <p:sldId id="256" r:id="rId31"/>
    <p:sldId id="287" r:id="rId32"/>
    <p:sldId id="288" r:id="rId33"/>
    <p:sldId id="289" r:id="rId34"/>
    <p:sldId id="290" r:id="rId35"/>
    <p:sldId id="265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2C7604-F7EA-4926-97BA-3E6491F938D4}" v="2" dt="2022-12-01T16:57:22.0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Teaching\SHSS6060%20Pref%20practice\Break%20even%20Analysi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GB" dirty="0"/>
              <a:t>Breakeven Analysis </a:t>
            </a:r>
            <a:r>
              <a:rPr lang="en-GB" dirty="0" err="1"/>
              <a:t>HealthGard</a:t>
            </a:r>
            <a:r>
              <a:rPr lang="en-GB" dirty="0"/>
              <a:t> 2016/17</a:t>
            </a:r>
          </a:p>
        </c:rich>
      </c:tx>
      <c:overlay val="1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Sheet1!$B$4</c:f>
              <c:strCache>
                <c:ptCount val="1"/>
                <c:pt idx="0">
                  <c:v>Cummulative Income required</c:v>
                </c:pt>
              </c:strCache>
            </c:strRef>
          </c:tx>
          <c:marker>
            <c:symbol val="none"/>
          </c:marker>
          <c:cat>
            <c:strRef>
              <c:f>Sheet1!$A$5:$A$16</c:f>
              <c:strCache>
                <c:ptCount val="12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  <c:pt idx="4">
                  <c:v>August</c:v>
                </c:pt>
                <c:pt idx="5">
                  <c:v>September</c:v>
                </c:pt>
                <c:pt idx="6">
                  <c:v>October</c:v>
                </c:pt>
                <c:pt idx="7">
                  <c:v>November</c:v>
                </c:pt>
                <c:pt idx="8">
                  <c:v>December</c:v>
                </c:pt>
                <c:pt idx="9">
                  <c:v>January</c:v>
                </c:pt>
                <c:pt idx="10">
                  <c:v>February</c:v>
                </c:pt>
                <c:pt idx="11">
                  <c:v>March</c:v>
                </c:pt>
              </c:strCache>
            </c:strRef>
          </c:cat>
          <c:val>
            <c:numRef>
              <c:f>Sheet1!$B$5:$B$16</c:f>
              <c:numCache>
                <c:formatCode>General</c:formatCode>
                <c:ptCount val="12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  <c:pt idx="8">
                  <c:v>900</c:v>
                </c:pt>
                <c:pt idx="9">
                  <c:v>1000</c:v>
                </c:pt>
                <c:pt idx="10">
                  <c:v>1100</c:v>
                </c:pt>
                <c:pt idx="11">
                  <c:v>1200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5E1-47FC-B6F3-2D72E635309A}"/>
            </c:ext>
          </c:extLst>
        </c:ser>
        <c:ser>
          <c:idx val="1"/>
          <c:order val="1"/>
          <c:tx>
            <c:strRef>
              <c:f>Sheet1!$C$4</c:f>
              <c:strCache>
                <c:ptCount val="1"/>
                <c:pt idx="0">
                  <c:v>Actual Income</c:v>
                </c:pt>
              </c:strCache>
            </c:strRef>
          </c:tx>
          <c:marker>
            <c:symbol val="none"/>
          </c:marker>
          <c:cat>
            <c:strRef>
              <c:f>Sheet1!$A$5:$A$16</c:f>
              <c:strCache>
                <c:ptCount val="12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  <c:pt idx="4">
                  <c:v>August</c:v>
                </c:pt>
                <c:pt idx="5">
                  <c:v>September</c:v>
                </c:pt>
                <c:pt idx="6">
                  <c:v>October</c:v>
                </c:pt>
                <c:pt idx="7">
                  <c:v>November</c:v>
                </c:pt>
                <c:pt idx="8">
                  <c:v>December</c:v>
                </c:pt>
                <c:pt idx="9">
                  <c:v>January</c:v>
                </c:pt>
                <c:pt idx="10">
                  <c:v>February</c:v>
                </c:pt>
                <c:pt idx="11">
                  <c:v>March</c:v>
                </c:pt>
              </c:strCache>
            </c:strRef>
          </c:cat>
          <c:val>
            <c:numRef>
              <c:f>Sheet1!$C$5:$C$16</c:f>
              <c:numCache>
                <c:formatCode>General</c:formatCode>
                <c:ptCount val="12"/>
                <c:pt idx="0">
                  <c:v>60</c:v>
                </c:pt>
                <c:pt idx="1">
                  <c:v>130</c:v>
                </c:pt>
                <c:pt idx="2">
                  <c:v>310</c:v>
                </c:pt>
                <c:pt idx="3">
                  <c:v>360</c:v>
                </c:pt>
                <c:pt idx="4">
                  <c:v>600</c:v>
                </c:pt>
                <c:pt idx="5">
                  <c:v>750</c:v>
                </c:pt>
                <c:pt idx="6">
                  <c:v>850</c:v>
                </c:pt>
                <c:pt idx="7">
                  <c:v>900</c:v>
                </c:pt>
                <c:pt idx="8">
                  <c:v>1200</c:v>
                </c:pt>
                <c:pt idx="9">
                  <c:v>1300</c:v>
                </c:pt>
                <c:pt idx="10">
                  <c:v>1400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5E1-47FC-B6F3-2D72E63530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00104448"/>
        <c:axId val="127660032"/>
      </c:lineChart>
      <c:catAx>
        <c:axId val="1001044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27660032"/>
        <c:crosses val="autoZero"/>
        <c:auto val="1"/>
        <c:lblAlgn val="ctr"/>
        <c:lblOffset val="100"/>
        <c:noMultiLvlLbl val="0"/>
      </c:catAx>
      <c:valAx>
        <c:axId val="12766003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Amount (£)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010444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CBBD90-3490-4B27-902D-6F6623B6CC76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E55B58-FED5-4099-A1DA-FC33A6075C3A}">
      <dgm:prSet phldrT="[Text]"/>
      <dgm:spPr/>
      <dgm:t>
        <a:bodyPr/>
        <a:lstStyle/>
        <a:p>
          <a:r>
            <a:rPr lang="en-US" dirty="0"/>
            <a:t>MONITOR</a:t>
          </a:r>
        </a:p>
      </dgm:t>
    </dgm:pt>
    <dgm:pt modelId="{2D145B65-6A54-4F1B-959F-E6C06652DC3F}" type="parTrans" cxnId="{F200807C-FEBF-441B-BACD-B8DC500C11A3}">
      <dgm:prSet/>
      <dgm:spPr/>
      <dgm:t>
        <a:bodyPr/>
        <a:lstStyle/>
        <a:p>
          <a:endParaRPr lang="en-US" dirty="0"/>
        </a:p>
      </dgm:t>
    </dgm:pt>
    <dgm:pt modelId="{99E740DE-DD66-4767-BF9B-CDF6614312BD}" type="sibTrans" cxnId="{F200807C-FEBF-441B-BACD-B8DC500C11A3}">
      <dgm:prSet/>
      <dgm:spPr/>
      <dgm:t>
        <a:bodyPr/>
        <a:lstStyle/>
        <a:p>
          <a:endParaRPr lang="en-US" dirty="0"/>
        </a:p>
      </dgm:t>
    </dgm:pt>
    <dgm:pt modelId="{E1AB230B-16BC-432D-8071-E097D45761B4}">
      <dgm:prSet phldrT="[Text]"/>
      <dgm:spPr/>
      <dgm:t>
        <a:bodyPr/>
        <a:lstStyle/>
        <a:p>
          <a:r>
            <a:rPr lang="en-US" dirty="0"/>
            <a:t>MEASURE</a:t>
          </a:r>
        </a:p>
      </dgm:t>
    </dgm:pt>
    <dgm:pt modelId="{70D38D26-89B8-44C8-BFA4-7813F7230ABB}" type="parTrans" cxnId="{1B9EE986-8DC1-4776-990E-10023C3E77EA}">
      <dgm:prSet/>
      <dgm:spPr/>
      <dgm:t>
        <a:bodyPr/>
        <a:lstStyle/>
        <a:p>
          <a:endParaRPr lang="en-US" dirty="0"/>
        </a:p>
      </dgm:t>
    </dgm:pt>
    <dgm:pt modelId="{D34A9260-A8C7-4B9B-9DC8-AA705F5C0F0D}" type="sibTrans" cxnId="{1B9EE986-8DC1-4776-990E-10023C3E77EA}">
      <dgm:prSet/>
      <dgm:spPr/>
      <dgm:t>
        <a:bodyPr/>
        <a:lstStyle/>
        <a:p>
          <a:endParaRPr lang="en-US" dirty="0"/>
        </a:p>
      </dgm:t>
    </dgm:pt>
    <dgm:pt modelId="{CAE998FF-4CDC-4F40-9259-E0C9D9FE6330}">
      <dgm:prSet phldrT="[Text]"/>
      <dgm:spPr/>
      <dgm:t>
        <a:bodyPr/>
        <a:lstStyle/>
        <a:p>
          <a:r>
            <a:rPr lang="en-US" dirty="0"/>
            <a:t>INPUT</a:t>
          </a:r>
        </a:p>
      </dgm:t>
    </dgm:pt>
    <dgm:pt modelId="{D1B39081-4C0A-4743-B6E2-42B6A2F06CE1}" type="parTrans" cxnId="{C26D685F-F22E-44AF-A4C7-D87134D19727}">
      <dgm:prSet/>
      <dgm:spPr/>
      <dgm:t>
        <a:bodyPr/>
        <a:lstStyle/>
        <a:p>
          <a:endParaRPr lang="en-US" dirty="0"/>
        </a:p>
      </dgm:t>
    </dgm:pt>
    <dgm:pt modelId="{6656EE7F-658E-487F-992A-598461B53FD9}" type="sibTrans" cxnId="{C26D685F-F22E-44AF-A4C7-D87134D19727}">
      <dgm:prSet/>
      <dgm:spPr/>
      <dgm:t>
        <a:bodyPr/>
        <a:lstStyle/>
        <a:p>
          <a:endParaRPr lang="en-US" dirty="0"/>
        </a:p>
      </dgm:t>
    </dgm:pt>
    <dgm:pt modelId="{1E5BCF66-3B4C-48C1-8606-DF7DBAECC6FE}">
      <dgm:prSet phldrT="[Text]"/>
      <dgm:spPr/>
      <dgm:t>
        <a:bodyPr/>
        <a:lstStyle/>
        <a:p>
          <a:r>
            <a:rPr lang="en-US" dirty="0"/>
            <a:t>CORRECT</a:t>
          </a:r>
        </a:p>
      </dgm:t>
    </dgm:pt>
    <dgm:pt modelId="{D2C1E5B0-1496-4A77-96CF-231A590C53C7}" type="parTrans" cxnId="{49F57350-EBBC-42B8-8ADA-181188DC7C0E}">
      <dgm:prSet/>
      <dgm:spPr/>
      <dgm:t>
        <a:bodyPr/>
        <a:lstStyle/>
        <a:p>
          <a:endParaRPr lang="en-US" dirty="0"/>
        </a:p>
      </dgm:t>
    </dgm:pt>
    <dgm:pt modelId="{6435C3C3-9082-43C3-AA7F-BE16DD008D09}" type="sibTrans" cxnId="{49F57350-EBBC-42B8-8ADA-181188DC7C0E}">
      <dgm:prSet/>
      <dgm:spPr/>
      <dgm:t>
        <a:bodyPr/>
        <a:lstStyle/>
        <a:p>
          <a:endParaRPr lang="en-US" dirty="0"/>
        </a:p>
      </dgm:t>
    </dgm:pt>
    <dgm:pt modelId="{1DA50EA7-B78C-4A22-8F7A-DEF2F82E2CD0}">
      <dgm:prSet phldrT="[Text]"/>
      <dgm:spPr/>
      <dgm:t>
        <a:bodyPr/>
        <a:lstStyle/>
        <a:p>
          <a:r>
            <a:rPr lang="en-US" dirty="0"/>
            <a:t>SIGNOFF</a:t>
          </a:r>
        </a:p>
      </dgm:t>
    </dgm:pt>
    <dgm:pt modelId="{51BD60D5-545A-4BD2-BEC8-69EE4BC87695}" type="parTrans" cxnId="{4C2A77CD-E978-4F06-9BD5-7CE5F51DCDEC}">
      <dgm:prSet/>
      <dgm:spPr/>
      <dgm:t>
        <a:bodyPr/>
        <a:lstStyle/>
        <a:p>
          <a:endParaRPr lang="en-US" dirty="0"/>
        </a:p>
      </dgm:t>
    </dgm:pt>
    <dgm:pt modelId="{F4485D01-F560-46DB-B1EB-462DB724A79B}" type="sibTrans" cxnId="{4C2A77CD-E978-4F06-9BD5-7CE5F51DCDEC}">
      <dgm:prSet/>
      <dgm:spPr/>
      <dgm:t>
        <a:bodyPr/>
        <a:lstStyle/>
        <a:p>
          <a:endParaRPr lang="en-US" dirty="0"/>
        </a:p>
      </dgm:t>
    </dgm:pt>
    <dgm:pt modelId="{A51869B3-FB74-48D3-BD30-164EC811FC49}" type="pres">
      <dgm:prSet presAssocID="{B0CBBD90-3490-4B27-902D-6F6623B6CC76}" presName="cycle" presStyleCnt="0">
        <dgm:presLayoutVars>
          <dgm:dir/>
          <dgm:resizeHandles val="exact"/>
        </dgm:presLayoutVars>
      </dgm:prSet>
      <dgm:spPr/>
    </dgm:pt>
    <dgm:pt modelId="{F8B0A333-824A-4AC2-9417-31EE9A469367}" type="pres">
      <dgm:prSet presAssocID="{25E55B58-FED5-4099-A1DA-FC33A6075C3A}" presName="node" presStyleLbl="node1" presStyleIdx="0" presStyleCnt="5">
        <dgm:presLayoutVars>
          <dgm:bulletEnabled val="1"/>
        </dgm:presLayoutVars>
      </dgm:prSet>
      <dgm:spPr/>
    </dgm:pt>
    <dgm:pt modelId="{C6A418DD-3181-4CAC-955C-D6BB2B2130F0}" type="pres">
      <dgm:prSet presAssocID="{25E55B58-FED5-4099-A1DA-FC33A6075C3A}" presName="spNode" presStyleCnt="0"/>
      <dgm:spPr/>
    </dgm:pt>
    <dgm:pt modelId="{CB1A7C51-C27F-4AD9-A2B8-E639BB5F93F4}" type="pres">
      <dgm:prSet presAssocID="{99E740DE-DD66-4767-BF9B-CDF6614312BD}" presName="sibTrans" presStyleLbl="sibTrans1D1" presStyleIdx="0" presStyleCnt="5"/>
      <dgm:spPr/>
    </dgm:pt>
    <dgm:pt modelId="{7AE69145-F631-4FD3-8233-B1795E18C5CC}" type="pres">
      <dgm:prSet presAssocID="{E1AB230B-16BC-432D-8071-E097D45761B4}" presName="node" presStyleLbl="node1" presStyleIdx="1" presStyleCnt="5">
        <dgm:presLayoutVars>
          <dgm:bulletEnabled val="1"/>
        </dgm:presLayoutVars>
      </dgm:prSet>
      <dgm:spPr/>
    </dgm:pt>
    <dgm:pt modelId="{5F526303-D990-4EAA-B80A-5F3CF534784F}" type="pres">
      <dgm:prSet presAssocID="{E1AB230B-16BC-432D-8071-E097D45761B4}" presName="spNode" presStyleCnt="0"/>
      <dgm:spPr/>
    </dgm:pt>
    <dgm:pt modelId="{A234B9DC-7B94-4065-8F66-CA5A08DF0FC3}" type="pres">
      <dgm:prSet presAssocID="{D34A9260-A8C7-4B9B-9DC8-AA705F5C0F0D}" presName="sibTrans" presStyleLbl="sibTrans1D1" presStyleIdx="1" presStyleCnt="5"/>
      <dgm:spPr/>
    </dgm:pt>
    <dgm:pt modelId="{339064F4-9E27-41C3-B542-7E362A875B7F}" type="pres">
      <dgm:prSet presAssocID="{CAE998FF-4CDC-4F40-9259-E0C9D9FE6330}" presName="node" presStyleLbl="node1" presStyleIdx="2" presStyleCnt="5">
        <dgm:presLayoutVars>
          <dgm:bulletEnabled val="1"/>
        </dgm:presLayoutVars>
      </dgm:prSet>
      <dgm:spPr/>
    </dgm:pt>
    <dgm:pt modelId="{D0D42CE2-AB0E-4D8C-96E7-AC1451254E1F}" type="pres">
      <dgm:prSet presAssocID="{CAE998FF-4CDC-4F40-9259-E0C9D9FE6330}" presName="spNode" presStyleCnt="0"/>
      <dgm:spPr/>
    </dgm:pt>
    <dgm:pt modelId="{A8EBCF53-0D49-440A-BEB1-BB09724DBD0A}" type="pres">
      <dgm:prSet presAssocID="{6656EE7F-658E-487F-992A-598461B53FD9}" presName="sibTrans" presStyleLbl="sibTrans1D1" presStyleIdx="2" presStyleCnt="5"/>
      <dgm:spPr/>
    </dgm:pt>
    <dgm:pt modelId="{DDE84576-FA98-48B1-9CC5-646091AB82DD}" type="pres">
      <dgm:prSet presAssocID="{1E5BCF66-3B4C-48C1-8606-DF7DBAECC6FE}" presName="node" presStyleLbl="node1" presStyleIdx="3" presStyleCnt="5">
        <dgm:presLayoutVars>
          <dgm:bulletEnabled val="1"/>
        </dgm:presLayoutVars>
      </dgm:prSet>
      <dgm:spPr/>
    </dgm:pt>
    <dgm:pt modelId="{80FD989A-387E-422B-9216-7ACD184E1814}" type="pres">
      <dgm:prSet presAssocID="{1E5BCF66-3B4C-48C1-8606-DF7DBAECC6FE}" presName="spNode" presStyleCnt="0"/>
      <dgm:spPr/>
    </dgm:pt>
    <dgm:pt modelId="{3114E147-5D64-4EB3-8B1B-DDB28978C002}" type="pres">
      <dgm:prSet presAssocID="{6435C3C3-9082-43C3-AA7F-BE16DD008D09}" presName="sibTrans" presStyleLbl="sibTrans1D1" presStyleIdx="3" presStyleCnt="5"/>
      <dgm:spPr/>
    </dgm:pt>
    <dgm:pt modelId="{31338F90-1D94-4966-A52B-82BF236FAAB1}" type="pres">
      <dgm:prSet presAssocID="{1DA50EA7-B78C-4A22-8F7A-DEF2F82E2CD0}" presName="node" presStyleLbl="node1" presStyleIdx="4" presStyleCnt="5">
        <dgm:presLayoutVars>
          <dgm:bulletEnabled val="1"/>
        </dgm:presLayoutVars>
      </dgm:prSet>
      <dgm:spPr/>
    </dgm:pt>
    <dgm:pt modelId="{0D14E701-F6E2-4F10-8218-3DA1A85DA0C4}" type="pres">
      <dgm:prSet presAssocID="{1DA50EA7-B78C-4A22-8F7A-DEF2F82E2CD0}" presName="spNode" presStyleCnt="0"/>
      <dgm:spPr/>
    </dgm:pt>
    <dgm:pt modelId="{A278F187-3FD9-4E79-8AB6-C88C2ADF71C4}" type="pres">
      <dgm:prSet presAssocID="{F4485D01-F560-46DB-B1EB-462DB724A79B}" presName="sibTrans" presStyleLbl="sibTrans1D1" presStyleIdx="4" presStyleCnt="5"/>
      <dgm:spPr/>
    </dgm:pt>
  </dgm:ptLst>
  <dgm:cxnLst>
    <dgm:cxn modelId="{8FB98917-0FA4-408C-9544-6818115D77B0}" type="presOf" srcId="{F4485D01-F560-46DB-B1EB-462DB724A79B}" destId="{A278F187-3FD9-4E79-8AB6-C88C2ADF71C4}" srcOrd="0" destOrd="0" presId="urn:microsoft.com/office/officeart/2005/8/layout/cycle5"/>
    <dgm:cxn modelId="{89DF5832-F331-4938-8F73-D5D02F78452C}" type="presOf" srcId="{E1AB230B-16BC-432D-8071-E097D45761B4}" destId="{7AE69145-F631-4FD3-8233-B1795E18C5CC}" srcOrd="0" destOrd="0" presId="urn:microsoft.com/office/officeart/2005/8/layout/cycle5"/>
    <dgm:cxn modelId="{7C9F1536-54B0-465F-97F7-77E561F0B0E7}" type="presOf" srcId="{6435C3C3-9082-43C3-AA7F-BE16DD008D09}" destId="{3114E147-5D64-4EB3-8B1B-DDB28978C002}" srcOrd="0" destOrd="0" presId="urn:microsoft.com/office/officeart/2005/8/layout/cycle5"/>
    <dgm:cxn modelId="{C26D685F-F22E-44AF-A4C7-D87134D19727}" srcId="{B0CBBD90-3490-4B27-902D-6F6623B6CC76}" destId="{CAE998FF-4CDC-4F40-9259-E0C9D9FE6330}" srcOrd="2" destOrd="0" parTransId="{D1B39081-4C0A-4743-B6E2-42B6A2F06CE1}" sibTransId="{6656EE7F-658E-487F-992A-598461B53FD9}"/>
    <dgm:cxn modelId="{7A7B3666-E1DC-4F7C-8475-FE9E59C3DA12}" type="presOf" srcId="{1E5BCF66-3B4C-48C1-8606-DF7DBAECC6FE}" destId="{DDE84576-FA98-48B1-9CC5-646091AB82DD}" srcOrd="0" destOrd="0" presId="urn:microsoft.com/office/officeart/2005/8/layout/cycle5"/>
    <dgm:cxn modelId="{49F57350-EBBC-42B8-8ADA-181188DC7C0E}" srcId="{B0CBBD90-3490-4B27-902D-6F6623B6CC76}" destId="{1E5BCF66-3B4C-48C1-8606-DF7DBAECC6FE}" srcOrd="3" destOrd="0" parTransId="{D2C1E5B0-1496-4A77-96CF-231A590C53C7}" sibTransId="{6435C3C3-9082-43C3-AA7F-BE16DD008D09}"/>
    <dgm:cxn modelId="{F200807C-FEBF-441B-BACD-B8DC500C11A3}" srcId="{B0CBBD90-3490-4B27-902D-6F6623B6CC76}" destId="{25E55B58-FED5-4099-A1DA-FC33A6075C3A}" srcOrd="0" destOrd="0" parTransId="{2D145B65-6A54-4F1B-959F-E6C06652DC3F}" sibTransId="{99E740DE-DD66-4767-BF9B-CDF6614312BD}"/>
    <dgm:cxn modelId="{93136C85-143D-446C-BBBD-155B03D291F9}" type="presOf" srcId="{99E740DE-DD66-4767-BF9B-CDF6614312BD}" destId="{CB1A7C51-C27F-4AD9-A2B8-E639BB5F93F4}" srcOrd="0" destOrd="0" presId="urn:microsoft.com/office/officeart/2005/8/layout/cycle5"/>
    <dgm:cxn modelId="{1B9EE986-8DC1-4776-990E-10023C3E77EA}" srcId="{B0CBBD90-3490-4B27-902D-6F6623B6CC76}" destId="{E1AB230B-16BC-432D-8071-E097D45761B4}" srcOrd="1" destOrd="0" parTransId="{70D38D26-89B8-44C8-BFA4-7813F7230ABB}" sibTransId="{D34A9260-A8C7-4B9B-9DC8-AA705F5C0F0D}"/>
    <dgm:cxn modelId="{DD4A6993-BCD1-451A-A709-4AD794D2968D}" type="presOf" srcId="{1DA50EA7-B78C-4A22-8F7A-DEF2F82E2CD0}" destId="{31338F90-1D94-4966-A52B-82BF236FAAB1}" srcOrd="0" destOrd="0" presId="urn:microsoft.com/office/officeart/2005/8/layout/cycle5"/>
    <dgm:cxn modelId="{A2BB27B8-ED47-4A60-A840-B3F08C72F057}" type="presOf" srcId="{B0CBBD90-3490-4B27-902D-6F6623B6CC76}" destId="{A51869B3-FB74-48D3-BD30-164EC811FC49}" srcOrd="0" destOrd="0" presId="urn:microsoft.com/office/officeart/2005/8/layout/cycle5"/>
    <dgm:cxn modelId="{F90E5CC6-2FF7-4D99-A415-CDBFAA8C8154}" type="presOf" srcId="{CAE998FF-4CDC-4F40-9259-E0C9D9FE6330}" destId="{339064F4-9E27-41C3-B542-7E362A875B7F}" srcOrd="0" destOrd="0" presId="urn:microsoft.com/office/officeart/2005/8/layout/cycle5"/>
    <dgm:cxn modelId="{4C2A77CD-E978-4F06-9BD5-7CE5F51DCDEC}" srcId="{B0CBBD90-3490-4B27-902D-6F6623B6CC76}" destId="{1DA50EA7-B78C-4A22-8F7A-DEF2F82E2CD0}" srcOrd="4" destOrd="0" parTransId="{51BD60D5-545A-4BD2-BEC8-69EE4BC87695}" sibTransId="{F4485D01-F560-46DB-B1EB-462DB724A79B}"/>
    <dgm:cxn modelId="{25A3DED2-C7FE-4C7F-ACFE-54B06F60817D}" type="presOf" srcId="{25E55B58-FED5-4099-A1DA-FC33A6075C3A}" destId="{F8B0A333-824A-4AC2-9417-31EE9A469367}" srcOrd="0" destOrd="0" presId="urn:microsoft.com/office/officeart/2005/8/layout/cycle5"/>
    <dgm:cxn modelId="{D94515DE-B838-4376-AA0F-4487D0B94FD6}" type="presOf" srcId="{D34A9260-A8C7-4B9B-9DC8-AA705F5C0F0D}" destId="{A234B9DC-7B94-4065-8F66-CA5A08DF0FC3}" srcOrd="0" destOrd="0" presId="urn:microsoft.com/office/officeart/2005/8/layout/cycle5"/>
    <dgm:cxn modelId="{3113CBEA-8629-4361-A2D4-6FE91A734D14}" type="presOf" srcId="{6656EE7F-658E-487F-992A-598461B53FD9}" destId="{A8EBCF53-0D49-440A-BEB1-BB09724DBD0A}" srcOrd="0" destOrd="0" presId="urn:microsoft.com/office/officeart/2005/8/layout/cycle5"/>
    <dgm:cxn modelId="{7481DD2F-E043-4A49-A354-1B115B0BA38E}" type="presParOf" srcId="{A51869B3-FB74-48D3-BD30-164EC811FC49}" destId="{F8B0A333-824A-4AC2-9417-31EE9A469367}" srcOrd="0" destOrd="0" presId="urn:microsoft.com/office/officeart/2005/8/layout/cycle5"/>
    <dgm:cxn modelId="{3417AC35-3803-4A18-9DBB-8EF0E518024C}" type="presParOf" srcId="{A51869B3-FB74-48D3-BD30-164EC811FC49}" destId="{C6A418DD-3181-4CAC-955C-D6BB2B2130F0}" srcOrd="1" destOrd="0" presId="urn:microsoft.com/office/officeart/2005/8/layout/cycle5"/>
    <dgm:cxn modelId="{2C6D5455-C916-472A-9407-4E5BE468C6FA}" type="presParOf" srcId="{A51869B3-FB74-48D3-BD30-164EC811FC49}" destId="{CB1A7C51-C27F-4AD9-A2B8-E639BB5F93F4}" srcOrd="2" destOrd="0" presId="urn:microsoft.com/office/officeart/2005/8/layout/cycle5"/>
    <dgm:cxn modelId="{95E183C0-2DA9-4F5E-9EF9-DC83868458BC}" type="presParOf" srcId="{A51869B3-FB74-48D3-BD30-164EC811FC49}" destId="{7AE69145-F631-4FD3-8233-B1795E18C5CC}" srcOrd="3" destOrd="0" presId="urn:microsoft.com/office/officeart/2005/8/layout/cycle5"/>
    <dgm:cxn modelId="{AB1C3ED1-BFEC-4841-9BC5-B33F89613F06}" type="presParOf" srcId="{A51869B3-FB74-48D3-BD30-164EC811FC49}" destId="{5F526303-D990-4EAA-B80A-5F3CF534784F}" srcOrd="4" destOrd="0" presId="urn:microsoft.com/office/officeart/2005/8/layout/cycle5"/>
    <dgm:cxn modelId="{6045D01F-3F73-4BC7-A7F4-9D3B51EA2278}" type="presParOf" srcId="{A51869B3-FB74-48D3-BD30-164EC811FC49}" destId="{A234B9DC-7B94-4065-8F66-CA5A08DF0FC3}" srcOrd="5" destOrd="0" presId="urn:microsoft.com/office/officeart/2005/8/layout/cycle5"/>
    <dgm:cxn modelId="{F074F433-54B6-46B2-B54E-CC2608CF5CC1}" type="presParOf" srcId="{A51869B3-FB74-48D3-BD30-164EC811FC49}" destId="{339064F4-9E27-41C3-B542-7E362A875B7F}" srcOrd="6" destOrd="0" presId="urn:microsoft.com/office/officeart/2005/8/layout/cycle5"/>
    <dgm:cxn modelId="{2850C8A6-C308-45F8-ADB0-034DE4944A98}" type="presParOf" srcId="{A51869B3-FB74-48D3-BD30-164EC811FC49}" destId="{D0D42CE2-AB0E-4D8C-96E7-AC1451254E1F}" srcOrd="7" destOrd="0" presId="urn:microsoft.com/office/officeart/2005/8/layout/cycle5"/>
    <dgm:cxn modelId="{B981B338-E9D5-4A81-977F-A98986050C2D}" type="presParOf" srcId="{A51869B3-FB74-48D3-BD30-164EC811FC49}" destId="{A8EBCF53-0D49-440A-BEB1-BB09724DBD0A}" srcOrd="8" destOrd="0" presId="urn:microsoft.com/office/officeart/2005/8/layout/cycle5"/>
    <dgm:cxn modelId="{8C86439E-AF0C-4CCF-AC9C-15781C1443BF}" type="presParOf" srcId="{A51869B3-FB74-48D3-BD30-164EC811FC49}" destId="{DDE84576-FA98-48B1-9CC5-646091AB82DD}" srcOrd="9" destOrd="0" presId="urn:microsoft.com/office/officeart/2005/8/layout/cycle5"/>
    <dgm:cxn modelId="{715DE77B-DC55-46E5-BB81-215B25F34429}" type="presParOf" srcId="{A51869B3-FB74-48D3-BD30-164EC811FC49}" destId="{80FD989A-387E-422B-9216-7ACD184E1814}" srcOrd="10" destOrd="0" presId="urn:microsoft.com/office/officeart/2005/8/layout/cycle5"/>
    <dgm:cxn modelId="{F4B72C3B-AAF0-43A8-A0E6-E0243F65E9BB}" type="presParOf" srcId="{A51869B3-FB74-48D3-BD30-164EC811FC49}" destId="{3114E147-5D64-4EB3-8B1B-DDB28978C002}" srcOrd="11" destOrd="0" presId="urn:microsoft.com/office/officeart/2005/8/layout/cycle5"/>
    <dgm:cxn modelId="{2D7EA5D1-0089-43F3-A8F8-FA1387E4608F}" type="presParOf" srcId="{A51869B3-FB74-48D3-BD30-164EC811FC49}" destId="{31338F90-1D94-4966-A52B-82BF236FAAB1}" srcOrd="12" destOrd="0" presId="urn:microsoft.com/office/officeart/2005/8/layout/cycle5"/>
    <dgm:cxn modelId="{70156216-D6B3-4234-842B-6E116A926998}" type="presParOf" srcId="{A51869B3-FB74-48D3-BD30-164EC811FC49}" destId="{0D14E701-F6E2-4F10-8218-3DA1A85DA0C4}" srcOrd="13" destOrd="0" presId="urn:microsoft.com/office/officeart/2005/8/layout/cycle5"/>
    <dgm:cxn modelId="{1FB019BA-E737-48B0-A866-FE53832E039C}" type="presParOf" srcId="{A51869B3-FB74-48D3-BD30-164EC811FC49}" destId="{A278F187-3FD9-4E79-8AB6-C88C2ADF71C4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0A333-824A-4AC2-9417-31EE9A469367}">
      <dsp:nvSpPr>
        <dsp:cNvPr id="0" name=""/>
        <dsp:cNvSpPr/>
      </dsp:nvSpPr>
      <dsp:spPr>
        <a:xfrm>
          <a:off x="1920166" y="2751"/>
          <a:ext cx="1344243" cy="8737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MONITOR</a:t>
          </a:r>
        </a:p>
      </dsp:txBody>
      <dsp:txXfrm>
        <a:off x="1962819" y="45404"/>
        <a:ext cx="1258937" cy="788452"/>
      </dsp:txXfrm>
    </dsp:sp>
    <dsp:sp modelId="{CB1A7C51-C27F-4AD9-A2B8-E639BB5F93F4}">
      <dsp:nvSpPr>
        <dsp:cNvPr id="0" name=""/>
        <dsp:cNvSpPr/>
      </dsp:nvSpPr>
      <dsp:spPr>
        <a:xfrm>
          <a:off x="847175" y="439630"/>
          <a:ext cx="3490224" cy="3490224"/>
        </a:xfrm>
        <a:custGeom>
          <a:avLst/>
          <a:gdLst/>
          <a:ahLst/>
          <a:cxnLst/>
          <a:rect l="0" t="0" r="0" b="0"/>
          <a:pathLst>
            <a:path>
              <a:moveTo>
                <a:pt x="2597179" y="222155"/>
              </a:moveTo>
              <a:arcTo wR="1745112" hR="1745112" stAng="17953574" swAng="121131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E69145-F631-4FD3-8233-B1795E18C5CC}">
      <dsp:nvSpPr>
        <dsp:cNvPr id="0" name=""/>
        <dsp:cNvSpPr/>
      </dsp:nvSpPr>
      <dsp:spPr>
        <a:xfrm>
          <a:off x="3579866" y="1208594"/>
          <a:ext cx="1344243" cy="8737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MEASURE</a:t>
          </a:r>
        </a:p>
      </dsp:txBody>
      <dsp:txXfrm>
        <a:off x="3622519" y="1251247"/>
        <a:ext cx="1258937" cy="788452"/>
      </dsp:txXfrm>
    </dsp:sp>
    <dsp:sp modelId="{A234B9DC-7B94-4065-8F66-CA5A08DF0FC3}">
      <dsp:nvSpPr>
        <dsp:cNvPr id="0" name=""/>
        <dsp:cNvSpPr/>
      </dsp:nvSpPr>
      <dsp:spPr>
        <a:xfrm>
          <a:off x="847175" y="439630"/>
          <a:ext cx="3490224" cy="3490224"/>
        </a:xfrm>
        <a:custGeom>
          <a:avLst/>
          <a:gdLst/>
          <a:ahLst/>
          <a:cxnLst/>
          <a:rect l="0" t="0" r="0" b="0"/>
          <a:pathLst>
            <a:path>
              <a:moveTo>
                <a:pt x="3486035" y="1865951"/>
              </a:moveTo>
              <a:arcTo wR="1745112" hR="1745112" stAng="21838235" swAng="135955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9064F4-9E27-41C3-B542-7E362A875B7F}">
      <dsp:nvSpPr>
        <dsp:cNvPr id="0" name=""/>
        <dsp:cNvSpPr/>
      </dsp:nvSpPr>
      <dsp:spPr>
        <a:xfrm>
          <a:off x="2945917" y="3159688"/>
          <a:ext cx="1344243" cy="8737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INPUT</a:t>
          </a:r>
        </a:p>
      </dsp:txBody>
      <dsp:txXfrm>
        <a:off x="2988570" y="3202341"/>
        <a:ext cx="1258937" cy="788452"/>
      </dsp:txXfrm>
    </dsp:sp>
    <dsp:sp modelId="{A8EBCF53-0D49-440A-BEB1-BB09724DBD0A}">
      <dsp:nvSpPr>
        <dsp:cNvPr id="0" name=""/>
        <dsp:cNvSpPr/>
      </dsp:nvSpPr>
      <dsp:spPr>
        <a:xfrm>
          <a:off x="847175" y="439630"/>
          <a:ext cx="3490224" cy="3490224"/>
        </a:xfrm>
        <a:custGeom>
          <a:avLst/>
          <a:gdLst/>
          <a:ahLst/>
          <a:cxnLst/>
          <a:rect l="0" t="0" r="0" b="0"/>
          <a:pathLst>
            <a:path>
              <a:moveTo>
                <a:pt x="1959215" y="3477040"/>
              </a:moveTo>
              <a:arcTo wR="1745112" hR="1745112" stAng="4977167" swAng="84566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E84576-FA98-48B1-9CC5-646091AB82DD}">
      <dsp:nvSpPr>
        <dsp:cNvPr id="0" name=""/>
        <dsp:cNvSpPr/>
      </dsp:nvSpPr>
      <dsp:spPr>
        <a:xfrm>
          <a:off x="894415" y="3159688"/>
          <a:ext cx="1344243" cy="8737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CORRECT</a:t>
          </a:r>
        </a:p>
      </dsp:txBody>
      <dsp:txXfrm>
        <a:off x="937068" y="3202341"/>
        <a:ext cx="1258937" cy="788452"/>
      </dsp:txXfrm>
    </dsp:sp>
    <dsp:sp modelId="{3114E147-5D64-4EB3-8B1B-DDB28978C002}">
      <dsp:nvSpPr>
        <dsp:cNvPr id="0" name=""/>
        <dsp:cNvSpPr/>
      </dsp:nvSpPr>
      <dsp:spPr>
        <a:xfrm>
          <a:off x="847175" y="439630"/>
          <a:ext cx="3490224" cy="3490224"/>
        </a:xfrm>
        <a:custGeom>
          <a:avLst/>
          <a:gdLst/>
          <a:ahLst/>
          <a:cxnLst/>
          <a:rect l="0" t="0" r="0" b="0"/>
          <a:pathLst>
            <a:path>
              <a:moveTo>
                <a:pt x="185119" y="2527314"/>
              </a:moveTo>
              <a:arcTo wR="1745112" hR="1745112" stAng="9202209" swAng="135955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338F90-1D94-4966-A52B-82BF236FAAB1}">
      <dsp:nvSpPr>
        <dsp:cNvPr id="0" name=""/>
        <dsp:cNvSpPr/>
      </dsp:nvSpPr>
      <dsp:spPr>
        <a:xfrm>
          <a:off x="260466" y="1208594"/>
          <a:ext cx="1344243" cy="8737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SIGNOFF</a:t>
          </a:r>
        </a:p>
      </dsp:txBody>
      <dsp:txXfrm>
        <a:off x="303119" y="1251247"/>
        <a:ext cx="1258937" cy="788452"/>
      </dsp:txXfrm>
    </dsp:sp>
    <dsp:sp modelId="{A278F187-3FD9-4E79-8AB6-C88C2ADF71C4}">
      <dsp:nvSpPr>
        <dsp:cNvPr id="0" name=""/>
        <dsp:cNvSpPr/>
      </dsp:nvSpPr>
      <dsp:spPr>
        <a:xfrm>
          <a:off x="847175" y="439630"/>
          <a:ext cx="3490224" cy="3490224"/>
        </a:xfrm>
        <a:custGeom>
          <a:avLst/>
          <a:gdLst/>
          <a:ahLst/>
          <a:cxnLst/>
          <a:rect l="0" t="0" r="0" b="0"/>
          <a:pathLst>
            <a:path>
              <a:moveTo>
                <a:pt x="419803" y="609782"/>
              </a:moveTo>
              <a:arcTo wR="1745112" hR="1745112" stAng="13235107" swAng="121131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986AB-0A7E-4B8F-8C5E-2945CDCD4C59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BB82EA-7C9E-4110-BE2F-83C51A4EEC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860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1000">
                <a:solidFill>
                  <a:srgbClr val="003366"/>
                </a:solidFill>
              </a:rPr>
              <a:t>Page </a:t>
            </a:r>
            <a:fld id="{CD28C179-F010-4256-8FF6-D08E6D0B5EB7}" type="slidenum">
              <a:rPr lang="en-US" altLang="en-US" sz="1000">
                <a:solidFill>
                  <a:srgbClr val="003366"/>
                </a:solidFill>
              </a:rPr>
              <a:pPr eaLnBrk="1" hangingPunct="1"/>
              <a:t>24</a:t>
            </a:fld>
            <a:endParaRPr lang="en-US" altLang="en-US" sz="1000">
              <a:solidFill>
                <a:srgbClr val="003366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4191533"/>
            <a:ext cx="4581218" cy="4114800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CA" altLang="en-US">
              <a:solidFill>
                <a:srgbClr val="003366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084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598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917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207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111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499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37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395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928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876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150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DB986-FC95-47BE-B5A5-B88CC1F97D54}" type="datetimeFigureOut">
              <a:rPr lang="en-GB" smtClean="0"/>
              <a:t>01/12/2022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5B1C8-2CA0-4BEE-A0A1-40C1DA09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398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vat-registration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state-pension-topup" TargetMode="External"/><Relationship Id="rId2" Type="http://schemas.openxmlformats.org/officeDocument/2006/relationships/hyperlink" Target="https://www.gov.uk/voluntary-national-insurance-contribution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/calculate-state-pension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msnbc.msn.com/id/21134540/vp/36096587#36097660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bluenile.com/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188640"/>
            <a:ext cx="7772400" cy="1470025"/>
          </a:xfrm>
        </p:spPr>
        <p:txBody>
          <a:bodyPr/>
          <a:lstStyle/>
          <a:p>
            <a:r>
              <a:rPr lang="en-GB" dirty="0"/>
              <a:t>Starting Your Business?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1772816"/>
            <a:ext cx="6400800" cy="3840832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Financial Recording keeping</a:t>
            </a:r>
          </a:p>
          <a:p>
            <a:r>
              <a:rPr lang="en-GB" dirty="0">
                <a:solidFill>
                  <a:srgbClr val="FF0000"/>
                </a:solidFill>
              </a:rPr>
              <a:t>Tax returns</a:t>
            </a:r>
          </a:p>
          <a:p>
            <a:r>
              <a:rPr lang="en-GB" dirty="0">
                <a:solidFill>
                  <a:srgbClr val="FF0000"/>
                </a:solidFill>
              </a:rPr>
              <a:t>VAT - </a:t>
            </a:r>
          </a:p>
          <a:p>
            <a:r>
              <a:rPr lang="en-GB" dirty="0">
                <a:solidFill>
                  <a:srgbClr val="FF0000"/>
                </a:solidFill>
              </a:rPr>
              <a:t>Class 2 and class 4 insurance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Income tax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4355976" y="4077072"/>
            <a:ext cx="64807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563888" y="602128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See- www.gov.uk</a:t>
            </a:r>
          </a:p>
        </p:txBody>
      </p:sp>
      <p:pic>
        <p:nvPicPr>
          <p:cNvPr id="4098" name="Picture 2" descr="Image result for personal trainer busin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294532"/>
            <a:ext cx="2339752" cy="1338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personal trainer busin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301208"/>
            <a:ext cx="2171700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personal trainer busine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77072"/>
            <a:ext cx="2016224" cy="201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sport therapy busine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94" y="224135"/>
            <a:ext cx="1852365" cy="1852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Image result for sport therapy busines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04816" y="2129883"/>
            <a:ext cx="3878835" cy="1397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Image result for pinnacle sport therap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50" y="6000364"/>
            <a:ext cx="2772308" cy="548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5061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/>
              <a:t>Being in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7"/>
            <a:ext cx="8229600" cy="266429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Deciding what to sell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</a:rPr>
              <a:t>Do to have the skills / attributes / resources for the product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</a:rPr>
              <a:t>Do to have the skills / attributes / resources for the business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Plus 3"/>
          <p:cNvSpPr/>
          <p:nvPr/>
        </p:nvSpPr>
        <p:spPr>
          <a:xfrm>
            <a:off x="3995936" y="2963599"/>
            <a:ext cx="504056" cy="50405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788024" y="4955976"/>
            <a:ext cx="4065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Training Needs Analysis</a:t>
            </a:r>
          </a:p>
        </p:txBody>
      </p:sp>
      <p:sp>
        <p:nvSpPr>
          <p:cNvPr id="7" name="Down Arrow 6"/>
          <p:cNvSpPr/>
          <p:nvPr/>
        </p:nvSpPr>
        <p:spPr>
          <a:xfrm>
            <a:off x="4031940" y="1988840"/>
            <a:ext cx="252028" cy="4586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67544" y="4815964"/>
            <a:ext cx="31159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Planning and running your business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3658273" y="5231462"/>
            <a:ext cx="1357300" cy="0"/>
          </a:xfrm>
          <a:prstGeom prst="straightConnector1">
            <a:avLst/>
          </a:prstGeom>
          <a:ln w="76200">
            <a:solidFill>
              <a:srgbClr val="FFC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5084440" y="3933056"/>
            <a:ext cx="855712" cy="882908"/>
          </a:xfrm>
          <a:prstGeom prst="straightConnector1">
            <a:avLst/>
          </a:prstGeom>
          <a:ln w="762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2674640" y="3933056"/>
            <a:ext cx="1052500" cy="882908"/>
          </a:xfrm>
          <a:prstGeom prst="straightConnector1">
            <a:avLst/>
          </a:prstGeom>
          <a:ln w="76200">
            <a:solidFill>
              <a:schemeClr val="accent2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2837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Deciding What you are?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Sole Trader – unlimited company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Partnership – unlimited company	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Limited Company - </a:t>
            </a:r>
            <a:r>
              <a:rPr lang="en-GB" sz="2400" dirty="0">
                <a:solidFill>
                  <a:srgbClr val="FF0000"/>
                </a:solidFill>
              </a:rPr>
              <a:t>Register with Companies House</a:t>
            </a:r>
          </a:p>
        </p:txBody>
      </p:sp>
    </p:spTree>
    <p:extLst>
      <p:ext uri="{BB962C8B-B14F-4D97-AF65-F5344CB8AC3E}">
        <p14:creationId xmlns:p14="http://schemas.microsoft.com/office/powerpoint/2010/main" val="3152899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Types of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Sole trader – one owner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Partnership – two or more owners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Limited company </a:t>
            </a:r>
            <a:endParaRPr lang="en-GB" dirty="0"/>
          </a:p>
          <a:p>
            <a:pPr marL="0" indent="0" algn="ctr">
              <a:buNone/>
            </a:pPr>
            <a:r>
              <a:rPr lang="en-GB" dirty="0"/>
              <a:t>a private company whose owners are legally responsible for its debts only to the amount they invest.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804248" y="1556792"/>
            <a:ext cx="20882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Difficult in raising funds as not assets can be used as collateral – assume personal unlimited liability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932040" y="1916832"/>
            <a:ext cx="1728192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6300192" y="2708920"/>
            <a:ext cx="504056" cy="35323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3047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en-GB" dirty="0"/>
              <a:t>Limited Company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/>
              <a:t>A limited company is an organisation that you can set up to run your business - it’s responsible in its own right for everything it does and its finances are separate to your personal finances.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Any profit it makes is owned by the company, after it pays Corporation Tax.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The company can then share its profits.</a:t>
            </a:r>
          </a:p>
          <a:p>
            <a:pPr marL="0" indent="0" algn="ctr" fontAlgn="base">
              <a:buNone/>
            </a:pPr>
            <a:r>
              <a:rPr lang="en-GB" sz="1600" b="1" dirty="0"/>
              <a:t>	</a:t>
            </a:r>
            <a:r>
              <a:rPr lang="en-GB" sz="2000" b="1" dirty="0">
                <a:solidFill>
                  <a:srgbClr val="C00000"/>
                </a:solidFill>
              </a:rPr>
              <a:t>Ownership</a:t>
            </a:r>
          </a:p>
          <a:p>
            <a:pPr fontAlgn="base"/>
            <a:endParaRPr lang="en-GB" sz="1600" b="1" dirty="0"/>
          </a:p>
          <a:p>
            <a:r>
              <a:rPr lang="en-GB" sz="1600" dirty="0"/>
              <a:t>Every limited company has ‘members’ - the people or organisations who own shares in the company.</a:t>
            </a:r>
          </a:p>
          <a:p>
            <a:endParaRPr lang="en-GB" sz="1600" dirty="0"/>
          </a:p>
          <a:p>
            <a:r>
              <a:rPr lang="en-GB" sz="1600" dirty="0"/>
              <a:t>Directors are responsible for running the company. Directors often own shares, but they don’t have to.</a:t>
            </a:r>
          </a:p>
          <a:p>
            <a:endParaRPr lang="en-GB" sz="1600" dirty="0"/>
          </a:p>
          <a:p>
            <a:pPr marL="0" indent="0" algn="ctr" fontAlgn="base">
              <a:buNone/>
            </a:pPr>
            <a:r>
              <a:rPr lang="en-GB" sz="1600" b="1" dirty="0"/>
              <a:t>	</a:t>
            </a:r>
            <a:r>
              <a:rPr lang="en-GB" sz="1800" b="1" dirty="0">
                <a:solidFill>
                  <a:srgbClr val="C00000"/>
                </a:solidFill>
              </a:rPr>
              <a:t>Legal responsibilities???</a:t>
            </a:r>
          </a:p>
          <a:p>
            <a:pPr marL="0" indent="0" algn="ctr" fontAlgn="base">
              <a:buNone/>
            </a:pPr>
            <a:endParaRPr lang="en-GB" sz="1800" b="1" dirty="0"/>
          </a:p>
          <a:p>
            <a:pPr marL="0" indent="0" algn="ctr">
              <a:buNone/>
            </a:pPr>
            <a:r>
              <a:rPr lang="en-GB" sz="1800" dirty="0"/>
              <a:t>There are many legal responsibilities </a:t>
            </a:r>
            <a:r>
              <a:rPr lang="en-GB" sz="1800" dirty="0">
                <a:solidFill>
                  <a:srgbClr val="7030A0"/>
                </a:solidFill>
              </a:rPr>
              <a:t> </a:t>
            </a:r>
            <a:r>
              <a:rPr lang="en-GB" sz="1800" dirty="0"/>
              <a:t>involved with running and managing a limited company (beyond the scope of this lecture)</a:t>
            </a:r>
          </a:p>
        </p:txBody>
      </p:sp>
    </p:spTree>
    <p:extLst>
      <p:ext uri="{BB962C8B-B14F-4D97-AF65-F5344CB8AC3E}">
        <p14:creationId xmlns:p14="http://schemas.microsoft.com/office/powerpoint/2010/main" val="2073914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Limited Liability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Example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A company limited by shares issues 100 shares valued at £1 each when it’s set up. Its 2 shareholders own 50 shares each and have both paid in full for 25 of these.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If the company goes bust, the maximum the shareholders have to pay towards its outstanding bills is £50 - the value of the remaining 25 shares that they’ve each not paid for.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948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Business Wales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dirty="0"/>
              <a:t>Tel: 03000 603000</a:t>
            </a:r>
          </a:p>
          <a:p>
            <a:r>
              <a:rPr lang="en-GB" sz="3400" dirty="0"/>
              <a:t>Loans</a:t>
            </a:r>
          </a:p>
          <a:p>
            <a:endParaRPr lang="en-GB" sz="3400" dirty="0"/>
          </a:p>
          <a:p>
            <a:r>
              <a:rPr lang="en-GB" sz="3400" dirty="0"/>
              <a:t>Grants</a:t>
            </a:r>
          </a:p>
          <a:p>
            <a:endParaRPr lang="en-GB" sz="3400" dirty="0"/>
          </a:p>
          <a:p>
            <a:r>
              <a:rPr lang="en-GB" sz="3400" dirty="0"/>
              <a:t>Business Support</a:t>
            </a:r>
          </a:p>
          <a:p>
            <a:endParaRPr lang="en-GB" sz="3400" dirty="0"/>
          </a:p>
          <a:p>
            <a:r>
              <a:rPr lang="en-GB" sz="3400" dirty="0"/>
              <a:t>Marketing</a:t>
            </a:r>
          </a:p>
          <a:p>
            <a:endParaRPr lang="en-GB" sz="3400" dirty="0"/>
          </a:p>
          <a:p>
            <a:r>
              <a:rPr lang="en-GB" sz="3400" dirty="0"/>
              <a:t>IT</a:t>
            </a:r>
          </a:p>
          <a:p>
            <a:endParaRPr lang="en-GB" sz="3400" dirty="0"/>
          </a:p>
          <a:p>
            <a:r>
              <a:rPr lang="en-GB" sz="3400" dirty="0"/>
              <a:t>Skills and Training (BOSS – Business On-line Support Service)</a:t>
            </a:r>
          </a:p>
          <a:p>
            <a:pPr marL="0" indent="0" algn="ctr">
              <a:buNone/>
            </a:pP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37128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Keeping Records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Keep a copy of your financial returns for a least 22 months after the end of the relevant tax year.</a:t>
            </a:r>
          </a:p>
        </p:txBody>
      </p:sp>
    </p:spTree>
    <p:extLst>
      <p:ext uri="{BB962C8B-B14F-4D97-AF65-F5344CB8AC3E}">
        <p14:creationId xmlns:p14="http://schemas.microsoft.com/office/powerpoint/2010/main" val="20939392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Tax returns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Self –assessment – submit on-line after the end of tax year </a:t>
            </a:r>
            <a:r>
              <a:rPr lang="en-GB" sz="2800" dirty="0"/>
              <a:t>(5</a:t>
            </a:r>
            <a:r>
              <a:rPr lang="en-GB" sz="2800" baseline="30000" dirty="0"/>
              <a:t>th</a:t>
            </a:r>
            <a:r>
              <a:rPr lang="en-GB" sz="2800" dirty="0"/>
              <a:t> April before the next 31</a:t>
            </a:r>
            <a:r>
              <a:rPr lang="en-GB" sz="2800" baseline="30000" dirty="0"/>
              <a:t>st</a:t>
            </a:r>
            <a:r>
              <a:rPr lang="en-GB" sz="2800" dirty="0"/>
              <a:t> January)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Accountant – </a:t>
            </a:r>
            <a:r>
              <a:rPr lang="en-GB" dirty="0">
                <a:solidFill>
                  <a:srgbClr val="0070C0"/>
                </a:solidFill>
              </a:rPr>
              <a:t>easier but costs!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		</a:t>
            </a:r>
            <a:r>
              <a:rPr lang="en-GB" dirty="0">
                <a:solidFill>
                  <a:srgbClr val="7030A0"/>
                </a:solidFill>
              </a:rPr>
              <a:t>a good accountant can save you a 			fortune!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Deduct allowable expenses</a:t>
            </a:r>
          </a:p>
        </p:txBody>
      </p:sp>
    </p:spTree>
    <p:extLst>
      <p:ext uri="{BB962C8B-B14F-4D97-AF65-F5344CB8AC3E}">
        <p14:creationId xmlns:p14="http://schemas.microsoft.com/office/powerpoint/2010/main" val="1099791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Value Added Tax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20% of income will be paid in VAT.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00B0F0"/>
                </a:solidFill>
              </a:rPr>
              <a:t>Claim back VAT on goods bought.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 the service industry we pay a lot of VAT! </a:t>
            </a:r>
          </a:p>
        </p:txBody>
      </p:sp>
      <p:pic>
        <p:nvPicPr>
          <p:cNvPr id="1026" name="Picture 2" descr="Image result for sad face emoj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302447"/>
            <a:ext cx="1579243" cy="117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9769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Paying VAT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company must </a:t>
            </a:r>
            <a:r>
              <a:rPr lang="en-GB" dirty="0">
                <a:hlinkClick r:id="rId2"/>
              </a:rPr>
              <a:t>register for VAT</a:t>
            </a:r>
            <a:r>
              <a:rPr lang="en-GB" dirty="0"/>
              <a:t> if you expect its takings to be more than £83,000 a year.</a:t>
            </a:r>
          </a:p>
          <a:p>
            <a:endParaRPr lang="en-GB" dirty="0"/>
          </a:p>
          <a:p>
            <a:r>
              <a:rPr lang="en-GB" dirty="0"/>
              <a:t>Self assessment – 	set payment or monthly 				submission.</a:t>
            </a:r>
          </a:p>
          <a:p>
            <a:endParaRPr lang="en-GB" dirty="0"/>
          </a:p>
          <a:p>
            <a:r>
              <a:rPr lang="en-GB" dirty="0"/>
              <a:t>PAYE if the company pays you a salary</a:t>
            </a:r>
          </a:p>
        </p:txBody>
      </p:sp>
    </p:spTree>
    <p:extLst>
      <p:ext uri="{BB962C8B-B14F-4D97-AF65-F5344CB8AC3E}">
        <p14:creationId xmlns:p14="http://schemas.microsoft.com/office/powerpoint/2010/main" val="2161686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Class1, 2, 3, 4 National Insurance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Pays for the State Pension and Benefits </a:t>
            </a:r>
            <a:r>
              <a:rPr lang="en-GB" dirty="0" err="1">
                <a:solidFill>
                  <a:srgbClr val="0070C0"/>
                </a:solidFill>
              </a:rPr>
              <a:t>etc</a:t>
            </a:r>
            <a:endParaRPr lang="en-GB" dirty="0">
              <a:solidFill>
                <a:srgbClr val="0070C0"/>
              </a:solidFill>
            </a:endParaRPr>
          </a:p>
          <a:p>
            <a:endParaRPr lang="en-GB" dirty="0"/>
          </a:p>
          <a:p>
            <a:r>
              <a:rPr lang="en-GB" dirty="0"/>
              <a:t>Self-employed </a:t>
            </a:r>
            <a:r>
              <a:rPr lang="en-GB" b="1" dirty="0"/>
              <a:t>National Insurance</a:t>
            </a:r>
            <a:r>
              <a:rPr lang="en-GB" dirty="0"/>
              <a:t> rates. You usually pay 2 types of </a:t>
            </a:r>
            <a:r>
              <a:rPr lang="en-GB" b="1" dirty="0"/>
              <a:t>National Insurance</a:t>
            </a:r>
            <a:r>
              <a:rPr lang="en-GB" dirty="0"/>
              <a:t> if you're self-employed: Class 2 if your profits are £5,965 or more a year. Class 4 if your profits are £8,060 or more a year.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sz="4600" dirty="0"/>
              <a:t>Class 2 - 	£2.80 a week</a:t>
            </a:r>
          </a:p>
          <a:p>
            <a:pPr marL="0" indent="0">
              <a:buNone/>
            </a:pPr>
            <a:r>
              <a:rPr lang="en-GB" sz="4600" dirty="0"/>
              <a:t>Class 4 - 	9% on profits £8,060 – 43,000</a:t>
            </a:r>
          </a:p>
          <a:p>
            <a:pPr marL="0" indent="0">
              <a:buNone/>
            </a:pPr>
            <a:r>
              <a:rPr lang="en-GB" sz="4600" dirty="0"/>
              <a:t>		2% on profits over £43,000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Pay through self-assessment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3579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i="1" dirty="0"/>
              <a:t>National Insurance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9598329"/>
              </p:ext>
            </p:extLst>
          </p:nvPr>
        </p:nvGraphicFramePr>
        <p:xfrm>
          <a:off x="539552" y="908720"/>
          <a:ext cx="8064896" cy="4464845"/>
        </p:xfrm>
        <a:graphic>
          <a:graphicData uri="http://schemas.openxmlformats.org/drawingml/2006/table">
            <a:tbl>
              <a:tblPr/>
              <a:tblGrid>
                <a:gridCol w="21679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96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6289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1" dirty="0">
                          <a:solidFill>
                            <a:srgbClr val="0070C0"/>
                          </a:solidFill>
                          <a:effectLst/>
                          <a:latin typeface="ntatabularnumbers"/>
                        </a:rPr>
                        <a:t>National Insurance class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1" dirty="0">
                          <a:solidFill>
                            <a:srgbClr val="0070C0"/>
                          </a:solidFill>
                          <a:effectLst/>
                          <a:latin typeface="ntatabularnumbers"/>
                        </a:rPr>
                        <a:t>Who pays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3593">
                <a:tc>
                  <a:txBody>
                    <a:bodyPr/>
                    <a:lstStyle/>
                    <a:p>
                      <a:pPr fontAlgn="t"/>
                      <a:r>
                        <a:rPr lang="en-GB" sz="1600" b="0" dirty="0">
                          <a:effectLst/>
                          <a:latin typeface="ntatabularnumbers"/>
                        </a:rPr>
                        <a:t>Class 1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600" b="0" dirty="0">
                          <a:effectLst/>
                          <a:latin typeface="ntatabularnumbers"/>
                        </a:rPr>
                        <a:t>Employees earning more than £155 a week and under State Pension age - they’re automatically deducted by your employer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289">
                <a:tc>
                  <a:txBody>
                    <a:bodyPr/>
                    <a:lstStyle/>
                    <a:p>
                      <a:pPr fontAlgn="t"/>
                      <a:r>
                        <a:rPr lang="en-GB" sz="1600" b="0">
                          <a:effectLst/>
                          <a:latin typeface="ntatabularnumbers"/>
                        </a:rPr>
                        <a:t>Class 1A or 1B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600" b="0" dirty="0">
                          <a:effectLst/>
                          <a:latin typeface="ntatabularnumbers"/>
                        </a:rPr>
                        <a:t>Employers pay these directly on their employee’s expenses or benefits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6944">
                <a:tc>
                  <a:txBody>
                    <a:bodyPr/>
                    <a:lstStyle/>
                    <a:p>
                      <a:pPr fontAlgn="t"/>
                      <a:r>
                        <a:rPr lang="en-GB" sz="1600" b="0" dirty="0">
                          <a:effectLst/>
                          <a:latin typeface="ntatabularnumbers"/>
                        </a:rPr>
                        <a:t>Class 2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600" b="0" dirty="0">
                          <a:effectLst/>
                          <a:latin typeface="ntatabularnumbers"/>
                        </a:rPr>
                        <a:t>Self-employed people - you don’t have to pay if you earn less than £5,965 a year (but you can choose to pay </a:t>
                      </a:r>
                      <a:r>
                        <a:rPr lang="en-GB" sz="1600" b="0" dirty="0">
                          <a:solidFill>
                            <a:srgbClr val="4C2C92"/>
                          </a:solidFill>
                          <a:effectLst/>
                          <a:latin typeface="ntatabularnumbers"/>
                          <a:hlinkClick r:id="rId2"/>
                        </a:rPr>
                        <a:t>voluntary contributions</a:t>
                      </a:r>
                      <a:r>
                        <a:rPr lang="en-GB" sz="1600" b="0" dirty="0">
                          <a:effectLst/>
                          <a:latin typeface="ntatabularnumbers"/>
                        </a:rPr>
                        <a:t>)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289">
                <a:tc>
                  <a:txBody>
                    <a:bodyPr/>
                    <a:lstStyle/>
                    <a:p>
                      <a:pPr fontAlgn="t"/>
                      <a:r>
                        <a:rPr lang="en-GB" sz="1600" b="0" dirty="0">
                          <a:effectLst/>
                          <a:latin typeface="ntatabularnumbers"/>
                        </a:rPr>
                        <a:t>Class 3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600" b="0" dirty="0">
                          <a:solidFill>
                            <a:srgbClr val="4C2C92"/>
                          </a:solidFill>
                          <a:effectLst/>
                          <a:latin typeface="ntatabularnumbers"/>
                          <a:hlinkClick r:id="rId2"/>
                        </a:rPr>
                        <a:t>Voluntary contributions</a:t>
                      </a:r>
                      <a:r>
                        <a:rPr lang="en-GB" sz="1600" b="0" dirty="0">
                          <a:effectLst/>
                          <a:latin typeface="ntatabularnumbers"/>
                        </a:rPr>
                        <a:t> - you can pay them to fill or avoid gaps in your National Insurance record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6944">
                <a:tc>
                  <a:txBody>
                    <a:bodyPr/>
                    <a:lstStyle/>
                    <a:p>
                      <a:pPr fontAlgn="t"/>
                      <a:r>
                        <a:rPr lang="en-GB" sz="1600" b="0">
                          <a:effectLst/>
                          <a:latin typeface="ntatabularnumbers"/>
                        </a:rPr>
                        <a:t>Class 3A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600" b="0" dirty="0">
                          <a:effectLst/>
                          <a:latin typeface="ntatabularnumbers"/>
                        </a:rPr>
                        <a:t>Voluntary contribution - you may be able to </a:t>
                      </a:r>
                      <a:r>
                        <a:rPr lang="en-GB" sz="1600" b="0" dirty="0">
                          <a:solidFill>
                            <a:srgbClr val="4C2C92"/>
                          </a:solidFill>
                          <a:effectLst/>
                          <a:latin typeface="ntatabularnumbers"/>
                          <a:hlinkClick r:id="rId3"/>
                        </a:rPr>
                        <a:t>top up your pension</a:t>
                      </a:r>
                      <a:r>
                        <a:rPr lang="en-GB" sz="1600" b="0" dirty="0">
                          <a:effectLst/>
                          <a:latin typeface="ntatabularnumbers"/>
                        </a:rPr>
                        <a:t> with a single lump sum if you’re </a:t>
                      </a:r>
                      <a:r>
                        <a:rPr lang="en-GB" sz="1600" b="0" dirty="0">
                          <a:solidFill>
                            <a:srgbClr val="4C2C92"/>
                          </a:solidFill>
                          <a:effectLst/>
                          <a:latin typeface="ntatabularnumbers"/>
                          <a:hlinkClick r:id="rId4"/>
                        </a:rPr>
                        <a:t>due to retire</a:t>
                      </a:r>
                      <a:r>
                        <a:rPr lang="en-GB" sz="1600" b="0" dirty="0">
                          <a:effectLst/>
                          <a:latin typeface="ntatabularnumbers"/>
                        </a:rPr>
                        <a:t> before 6 April 2016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8497">
                <a:tc>
                  <a:txBody>
                    <a:bodyPr/>
                    <a:lstStyle/>
                    <a:p>
                      <a:pPr fontAlgn="t"/>
                      <a:r>
                        <a:rPr lang="en-GB" sz="1600" b="0">
                          <a:effectLst/>
                          <a:latin typeface="ntatabularnumbers"/>
                        </a:rPr>
                        <a:t>Class 4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600" b="0" dirty="0">
                          <a:effectLst/>
                          <a:latin typeface="ntatabularnumbers"/>
                        </a:rPr>
                        <a:t>Self-employed people earning profits over £8,060 a year</a:t>
                      </a:r>
                    </a:p>
                  </a:txBody>
                  <a:tcPr marL="51431" marR="51431" marT="25716" marB="25716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FC1C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0346" y="5499666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</a:rPr>
              <a:t>Be aware of these require contributions if you employ anyone.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6309320"/>
            <a:ext cx="82357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0070C0"/>
                </a:solidFill>
              </a:rPr>
              <a:t>This is why many personal trainers are freelance</a:t>
            </a:r>
          </a:p>
        </p:txBody>
      </p:sp>
    </p:spTree>
    <p:extLst>
      <p:ext uri="{BB962C8B-B14F-4D97-AF65-F5344CB8AC3E}">
        <p14:creationId xmlns:p14="http://schemas.microsoft.com/office/powerpoint/2010/main" val="2334986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Wage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2577970"/>
            <a:ext cx="1872208" cy="720079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Income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338464" y="2348880"/>
            <a:ext cx="20882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Expenses</a:t>
            </a:r>
          </a:p>
          <a:p>
            <a:pPr algn="ctr"/>
            <a:r>
              <a:rPr lang="en-GB" dirty="0"/>
              <a:t>VAT</a:t>
            </a:r>
          </a:p>
          <a:p>
            <a:pPr algn="ctr"/>
            <a:r>
              <a:rPr lang="en-GB" dirty="0"/>
              <a:t>National Insurance</a:t>
            </a:r>
          </a:p>
          <a:p>
            <a:pPr algn="ctr"/>
            <a:r>
              <a:rPr lang="en-GB" dirty="0"/>
              <a:t>Tax</a:t>
            </a:r>
          </a:p>
          <a:p>
            <a:pPr algn="ctr"/>
            <a:r>
              <a:rPr lang="en-GB" dirty="0"/>
              <a:t>PAYE</a:t>
            </a:r>
          </a:p>
          <a:p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804248" y="2631198"/>
            <a:ext cx="1296144" cy="5760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Wage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7" name="Up Arrow 6"/>
          <p:cNvSpPr/>
          <p:nvPr/>
        </p:nvSpPr>
        <p:spPr>
          <a:xfrm>
            <a:off x="4094548" y="4005064"/>
            <a:ext cx="576064" cy="108012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059832" y="5229200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need to predict these before you know how much to charge </a:t>
            </a:r>
          </a:p>
        </p:txBody>
      </p:sp>
      <p:sp>
        <p:nvSpPr>
          <p:cNvPr id="10" name="Minus 9"/>
          <p:cNvSpPr/>
          <p:nvPr/>
        </p:nvSpPr>
        <p:spPr>
          <a:xfrm>
            <a:off x="2411760" y="2836532"/>
            <a:ext cx="792088" cy="202957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Equal 10"/>
          <p:cNvSpPr/>
          <p:nvPr/>
        </p:nvSpPr>
        <p:spPr>
          <a:xfrm>
            <a:off x="5652120" y="2715453"/>
            <a:ext cx="991961" cy="445115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160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Ready to Start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130175" y="1484784"/>
            <a:ext cx="5689600" cy="4968404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  <a:tabLst>
                <a:tab pos="808038" algn="l"/>
              </a:tabLst>
            </a:pPr>
            <a:r>
              <a:rPr lang="en-CA" altLang="en-US" sz="2400" dirty="0">
                <a:solidFill>
                  <a:srgbClr val="CC0000"/>
                </a:solidFill>
              </a:rPr>
              <a:t>You are an entrepreneur</a:t>
            </a:r>
          </a:p>
          <a:p>
            <a:pPr marL="442913" lvl="1" indent="-263525" eaLnBrk="1" hangingPunct="1">
              <a:lnSpc>
                <a:spcPct val="90000"/>
              </a:lnSpc>
              <a:spcBef>
                <a:spcPct val="0"/>
              </a:spcBef>
              <a:buClr>
                <a:srgbClr val="A50021"/>
              </a:buClr>
              <a:tabLst>
                <a:tab pos="808038" algn="l"/>
              </a:tabLst>
            </a:pPr>
            <a:r>
              <a:rPr lang="en-CA" altLang="en-US" sz="2200" dirty="0">
                <a:cs typeface="Arial" charset="0"/>
              </a:rPr>
              <a:t>"</a:t>
            </a:r>
            <a:r>
              <a:rPr lang="en-CA" altLang="en-US" sz="2200" dirty="0"/>
              <a:t>An entrepreneur is a person who </a:t>
            </a:r>
            <a:br>
              <a:rPr lang="en-CA" altLang="en-US" sz="2200" dirty="0"/>
            </a:br>
            <a:r>
              <a:rPr lang="en-CA" altLang="en-US" sz="2200" dirty="0"/>
              <a:t>assumes the organisation, management </a:t>
            </a:r>
            <a:br>
              <a:rPr lang="en-CA" altLang="en-US" sz="2200" dirty="0"/>
            </a:br>
            <a:r>
              <a:rPr lang="en-CA" altLang="en-US" sz="2200" dirty="0"/>
              <a:t>and risks involved in a business venture.</a:t>
            </a:r>
            <a:r>
              <a:rPr lang="en-CA" altLang="en-US" sz="2200" dirty="0">
                <a:cs typeface="Arial" charset="0"/>
              </a:rPr>
              <a:t>"</a:t>
            </a:r>
          </a:p>
          <a:p>
            <a:pPr marL="0" indent="0" eaLnBrk="1" hangingPunct="1">
              <a:lnSpc>
                <a:spcPct val="90000"/>
              </a:lnSpc>
              <a:spcBef>
                <a:spcPct val="70000"/>
              </a:spcBef>
              <a:buClr>
                <a:srgbClr val="A50021"/>
              </a:buClr>
              <a:buFont typeface="Wingdings" pitchFamily="2" charset="2"/>
              <a:buNone/>
              <a:tabLst>
                <a:tab pos="808038" algn="l"/>
              </a:tabLst>
            </a:pPr>
            <a:r>
              <a:rPr lang="en-CA" altLang="en-US" sz="2400" dirty="0">
                <a:solidFill>
                  <a:srgbClr val="CC0000"/>
                </a:solidFill>
              </a:rPr>
              <a:t>Qualities you will need to be a successful </a:t>
            </a:r>
            <a:br>
              <a:rPr lang="en-CA" altLang="en-US" sz="2400" dirty="0">
                <a:solidFill>
                  <a:srgbClr val="CC0000"/>
                </a:solidFill>
              </a:rPr>
            </a:br>
            <a:r>
              <a:rPr lang="en-CA" altLang="en-US" sz="2400" dirty="0">
                <a:solidFill>
                  <a:srgbClr val="CC0000"/>
                </a:solidFill>
              </a:rPr>
              <a:t>entrepreneur:</a:t>
            </a:r>
          </a:p>
          <a:p>
            <a:pPr marL="0" indent="0" eaLnBrk="1" hangingPunct="1">
              <a:lnSpc>
                <a:spcPct val="90000"/>
              </a:lnSpc>
              <a:spcBef>
                <a:spcPct val="70000"/>
              </a:spcBef>
              <a:buClr>
                <a:srgbClr val="A50021"/>
              </a:buClr>
              <a:buFont typeface="Wingdings" pitchFamily="2" charset="2"/>
              <a:buNone/>
              <a:tabLst>
                <a:tab pos="808038" algn="l"/>
              </a:tabLst>
            </a:pPr>
            <a:endParaRPr lang="en-CA" altLang="en-US" sz="2400" dirty="0">
              <a:solidFill>
                <a:srgbClr val="CC0000"/>
              </a:solidFill>
            </a:endParaRPr>
          </a:p>
          <a:p>
            <a:pPr marL="442913" lvl="1" indent="-263525" eaLnBrk="1" hangingPunct="1">
              <a:lnSpc>
                <a:spcPct val="90000"/>
              </a:lnSpc>
              <a:spcBef>
                <a:spcPct val="0"/>
              </a:spcBef>
              <a:buClr>
                <a:srgbClr val="CC0000"/>
              </a:buClr>
              <a:tabLst>
                <a:tab pos="808038" algn="l"/>
              </a:tabLst>
            </a:pPr>
            <a:r>
              <a:rPr lang="en-CA" altLang="en-US" sz="2200" dirty="0"/>
              <a:t>Decision Maker</a:t>
            </a:r>
          </a:p>
          <a:p>
            <a:pPr marL="442913" lvl="1" indent="-263525" eaLnBrk="1" hangingPunct="1">
              <a:lnSpc>
                <a:spcPct val="90000"/>
              </a:lnSpc>
              <a:spcBef>
                <a:spcPct val="0"/>
              </a:spcBef>
              <a:buClr>
                <a:srgbClr val="CC0000"/>
              </a:buClr>
              <a:tabLst>
                <a:tab pos="808038" algn="l"/>
              </a:tabLst>
            </a:pPr>
            <a:r>
              <a:rPr lang="en-CA" altLang="en-US" sz="2200" dirty="0"/>
              <a:t>Analytical Ability (problem solving skills)</a:t>
            </a:r>
          </a:p>
          <a:p>
            <a:pPr marL="442913" lvl="1" indent="-263525" eaLnBrk="1" hangingPunct="1">
              <a:lnSpc>
                <a:spcPct val="90000"/>
              </a:lnSpc>
              <a:spcBef>
                <a:spcPct val="0"/>
              </a:spcBef>
              <a:buClr>
                <a:srgbClr val="CC0000"/>
              </a:buClr>
              <a:tabLst>
                <a:tab pos="808038" algn="l"/>
              </a:tabLst>
            </a:pPr>
            <a:r>
              <a:rPr lang="en-CA" altLang="en-US" sz="2200" dirty="0"/>
              <a:t>Good Interpersonal Skills </a:t>
            </a:r>
          </a:p>
          <a:p>
            <a:pPr marL="442913" lvl="1" indent="-263525" eaLnBrk="1" hangingPunct="1">
              <a:lnSpc>
                <a:spcPct val="90000"/>
              </a:lnSpc>
              <a:spcBef>
                <a:spcPct val="0"/>
              </a:spcBef>
              <a:buClr>
                <a:srgbClr val="CC0000"/>
              </a:buClr>
              <a:tabLst>
                <a:tab pos="808038" algn="l"/>
              </a:tabLst>
            </a:pPr>
            <a:r>
              <a:rPr lang="en-CA" altLang="en-US" sz="2200" dirty="0"/>
              <a:t>High Drive</a:t>
            </a:r>
            <a:r>
              <a:rPr lang="fr-CA" altLang="en-US" sz="2200" dirty="0"/>
              <a:t> </a:t>
            </a:r>
            <a:r>
              <a:rPr lang="en-CA" altLang="en-US" sz="2200" dirty="0"/>
              <a:t>(highly motivated</a:t>
            </a:r>
            <a:r>
              <a:rPr lang="fr-CA" altLang="en-US" sz="2200" dirty="0"/>
              <a:t>)</a:t>
            </a:r>
            <a:endParaRPr lang="en-CA" altLang="en-US" sz="2200" dirty="0"/>
          </a:p>
          <a:p>
            <a:pPr marL="442913" lvl="1" indent="-263525" eaLnBrk="1" hangingPunct="1">
              <a:lnSpc>
                <a:spcPct val="90000"/>
              </a:lnSpc>
              <a:spcBef>
                <a:spcPct val="0"/>
              </a:spcBef>
              <a:buClr>
                <a:srgbClr val="CC0000"/>
              </a:buClr>
              <a:tabLst>
                <a:tab pos="808038" algn="l"/>
              </a:tabLst>
            </a:pPr>
            <a:r>
              <a:rPr lang="en-CA" altLang="en-US" sz="2200" dirty="0"/>
              <a:t>Risk Taker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161088" y="1844824"/>
            <a:ext cx="2803525" cy="37687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28398" dir="9206097">
              <a:srgbClr val="C3D7EB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30188" indent="-230188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CA" altLang="en-US" sz="900" dirty="0">
                <a:solidFill>
                  <a:srgbClr val="CC0000"/>
                </a:solidFill>
              </a:rPr>
              <a:t> </a:t>
            </a:r>
            <a:br>
              <a:rPr lang="en-CA" altLang="en-US" sz="900" dirty="0">
                <a:solidFill>
                  <a:srgbClr val="CC0000"/>
                </a:solidFill>
              </a:rPr>
            </a:br>
            <a:r>
              <a:rPr lang="en-CA" altLang="en-US" sz="2200" i="1" dirty="0">
                <a:solidFill>
                  <a:srgbClr val="CC0000"/>
                </a:solidFill>
              </a:rPr>
              <a:t>What you need:</a:t>
            </a:r>
          </a:p>
          <a:p>
            <a:pPr eaLnBrk="1" hangingPunct="1">
              <a:spcBef>
                <a:spcPct val="50000"/>
              </a:spcBef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CC0000"/>
                </a:solidFill>
              </a:rPr>
              <a:t> </a:t>
            </a:r>
            <a:r>
              <a:rPr lang="en-CA" altLang="en-US" sz="2000" dirty="0">
                <a:solidFill>
                  <a:srgbClr val="336699"/>
                </a:solidFill>
              </a:rPr>
              <a:t>Personal skills</a:t>
            </a:r>
          </a:p>
          <a:p>
            <a:pPr eaLnBrk="1" hangingPunct="1">
              <a:spcBef>
                <a:spcPct val="5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 Business knowledge</a:t>
            </a:r>
          </a:p>
          <a:p>
            <a:pPr eaLnBrk="1" hangingPunct="1">
              <a:spcBef>
                <a:spcPct val="5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 A good idea!</a:t>
            </a:r>
          </a:p>
          <a:p>
            <a:pPr eaLnBrk="1" hangingPunct="1">
              <a:spcBef>
                <a:spcPct val="5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 Start-up money</a:t>
            </a:r>
          </a:p>
          <a:p>
            <a:pPr eaLnBrk="1" hangingPunct="1">
              <a:spcBef>
                <a:spcPct val="5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 Support</a:t>
            </a:r>
            <a:endParaRPr lang="fr-CA" altLang="en-US" sz="2000" dirty="0">
              <a:solidFill>
                <a:srgbClr val="336699"/>
              </a:solidFill>
            </a:endParaRPr>
          </a:p>
          <a:p>
            <a:pPr eaLnBrk="1" hangingPunct="1">
              <a:spcBef>
                <a:spcPct val="5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fr-CA" altLang="en-US" sz="2000" dirty="0">
                <a:solidFill>
                  <a:srgbClr val="336699"/>
                </a:solidFill>
              </a:rPr>
              <a:t> </a:t>
            </a:r>
            <a:r>
              <a:rPr lang="en-CA" altLang="en-US" sz="2000" dirty="0">
                <a:solidFill>
                  <a:srgbClr val="336699"/>
                </a:solidFill>
              </a:rPr>
              <a:t>Good personal </a:t>
            </a:r>
            <a:br>
              <a:rPr lang="en-CA" altLang="en-US" sz="2000" dirty="0">
                <a:solidFill>
                  <a:srgbClr val="336699"/>
                </a:solidFill>
              </a:rPr>
            </a:br>
            <a:r>
              <a:rPr lang="en-CA" altLang="en-US" sz="2000" dirty="0">
                <a:solidFill>
                  <a:srgbClr val="336699"/>
                </a:solidFill>
              </a:rPr>
              <a:t> credit history</a:t>
            </a:r>
            <a:endParaRPr lang="en-CA" altLang="en-US" sz="2000" dirty="0">
              <a:solidFill>
                <a:srgbClr val="C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1852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/>
              <a:t>Be Prepared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 fontScale="85000" lnSpcReduction="10000"/>
          </a:bodyPr>
          <a:lstStyle/>
          <a:p>
            <a:pPr marL="0" indent="20638" algn="ctr">
              <a:spcBef>
                <a:spcPct val="0"/>
              </a:spcBef>
              <a:spcAft>
                <a:spcPct val="50000"/>
              </a:spcAft>
              <a:buNone/>
            </a:pPr>
            <a:r>
              <a:rPr lang="en-CA" altLang="en-US" sz="2800" dirty="0">
                <a:solidFill>
                  <a:srgbClr val="CC0000"/>
                </a:solidFill>
              </a:rPr>
              <a:t>Investors and lenders?</a:t>
            </a:r>
          </a:p>
          <a:p>
            <a:pPr marL="200025" lvl="1" indent="0">
              <a:spcBef>
                <a:spcPct val="0"/>
              </a:spcBef>
              <a:spcAft>
                <a:spcPct val="30000"/>
              </a:spcAft>
              <a:buClr>
                <a:srgbClr val="A50021"/>
              </a:buClr>
              <a:buNone/>
            </a:pPr>
            <a:r>
              <a:rPr lang="en-CA" altLang="en-US" sz="2400" dirty="0"/>
              <a:t>Many entrepreneurs are intuitive and rely on their experience, industry knowledge, and gut feelings to tell them whether a project “makes sense”</a:t>
            </a:r>
          </a:p>
          <a:p>
            <a:pPr marL="200025" lvl="1" indent="0">
              <a:spcBef>
                <a:spcPct val="0"/>
              </a:spcBef>
              <a:spcAft>
                <a:spcPct val="30000"/>
              </a:spcAft>
              <a:buClr>
                <a:srgbClr val="A50021"/>
              </a:buClr>
              <a:buNone/>
            </a:pPr>
            <a:endParaRPr lang="en-CA" altLang="en-US" sz="2400" dirty="0"/>
          </a:p>
          <a:p>
            <a:pPr marL="200025" lvl="1" indent="0" algn="ctr">
              <a:spcBef>
                <a:spcPct val="0"/>
              </a:spcBef>
              <a:spcAft>
                <a:spcPct val="30000"/>
              </a:spcAft>
              <a:buClr>
                <a:srgbClr val="A50021"/>
              </a:buClr>
              <a:buNone/>
            </a:pPr>
            <a:r>
              <a:rPr lang="en-CA" altLang="en-US" sz="2400" dirty="0"/>
              <a:t>BUT</a:t>
            </a:r>
          </a:p>
          <a:p>
            <a:pPr marL="200025" lvl="1" indent="0" algn="ctr">
              <a:spcBef>
                <a:spcPct val="0"/>
              </a:spcBef>
              <a:spcAft>
                <a:spcPct val="30000"/>
              </a:spcAft>
              <a:buClr>
                <a:srgbClr val="A50021"/>
              </a:buClr>
              <a:buNone/>
            </a:pPr>
            <a:endParaRPr lang="en-CA" altLang="en-US" sz="2400" dirty="0"/>
          </a:p>
          <a:p>
            <a:pPr marL="200025" lvl="1" indent="0">
              <a:spcBef>
                <a:spcPct val="0"/>
              </a:spcBef>
              <a:spcAft>
                <a:spcPct val="30000"/>
              </a:spcAft>
              <a:buClr>
                <a:srgbClr val="A50021"/>
              </a:buClr>
              <a:buNone/>
            </a:pPr>
            <a:r>
              <a:rPr lang="en-CA" altLang="en-US" sz="2400" dirty="0">
                <a:solidFill>
                  <a:srgbClr val="FF0000"/>
                </a:solidFill>
              </a:rPr>
              <a:t>Most bankers are methodical, and won’t draw conclusions quickly- especially if</a:t>
            </a:r>
            <a:r>
              <a:rPr lang="fr-CA" altLang="en-US" sz="2400" dirty="0">
                <a:solidFill>
                  <a:srgbClr val="FF0000"/>
                </a:solidFill>
              </a:rPr>
              <a:t> </a:t>
            </a:r>
            <a:r>
              <a:rPr lang="en-CA" altLang="en-US" sz="2400" dirty="0">
                <a:solidFill>
                  <a:srgbClr val="FF0000"/>
                </a:solidFill>
              </a:rPr>
              <a:t>they</a:t>
            </a:r>
            <a:r>
              <a:rPr lang="fr-CA" altLang="en-US" sz="2400" dirty="0">
                <a:solidFill>
                  <a:srgbClr val="FF0000"/>
                </a:solidFill>
              </a:rPr>
              <a:t> </a:t>
            </a:r>
            <a:r>
              <a:rPr lang="en-CA" altLang="en-US" sz="2400" dirty="0">
                <a:solidFill>
                  <a:srgbClr val="FF0000"/>
                </a:solidFill>
              </a:rPr>
              <a:t>don’t have all the facts before them.</a:t>
            </a:r>
          </a:p>
          <a:p>
            <a:pPr marL="200025" lvl="1" indent="0">
              <a:spcBef>
                <a:spcPct val="0"/>
              </a:spcBef>
              <a:spcAft>
                <a:spcPct val="30000"/>
              </a:spcAft>
              <a:buClr>
                <a:srgbClr val="A50021"/>
              </a:buClr>
              <a:buNone/>
            </a:pPr>
            <a:r>
              <a:rPr lang="en-CA" altLang="en-US" sz="2400" dirty="0"/>
              <a:t>Given that they don’t have your technical knowledge, they will want to see</a:t>
            </a:r>
            <a:r>
              <a:rPr lang="fr-CA" altLang="en-US" sz="2400" dirty="0"/>
              <a:t> </a:t>
            </a:r>
            <a:r>
              <a:rPr lang="en-CA" altLang="en-US" sz="2400" dirty="0"/>
              <a:t>that you</a:t>
            </a:r>
            <a:r>
              <a:rPr lang="fr-CA" altLang="en-US" sz="2400" dirty="0"/>
              <a:t> </a:t>
            </a:r>
            <a:r>
              <a:rPr lang="en-CA" altLang="en-US" sz="2400" dirty="0"/>
              <a:t>have thoroughly analysed and planned your project.</a:t>
            </a:r>
          </a:p>
          <a:p>
            <a:pPr marL="485775" lvl="1">
              <a:spcBef>
                <a:spcPct val="0"/>
              </a:spcBef>
              <a:spcAft>
                <a:spcPct val="30000"/>
              </a:spcAft>
              <a:buClr>
                <a:srgbClr val="A50021"/>
              </a:buClr>
              <a:buFont typeface="Wingdings" pitchFamily="2" charset="2"/>
              <a:buChar char="§"/>
            </a:pPr>
            <a:endParaRPr lang="en-CA" altLang="en-US" sz="2400" dirty="0"/>
          </a:p>
          <a:p>
            <a:pPr marL="200025" lvl="1" indent="0" algn="ctr">
              <a:spcBef>
                <a:spcPct val="0"/>
              </a:spcBef>
              <a:spcAft>
                <a:spcPct val="30000"/>
              </a:spcAft>
              <a:buClr>
                <a:srgbClr val="A50021"/>
              </a:buClr>
              <a:buNone/>
            </a:pPr>
            <a:r>
              <a:rPr lang="en-CA" altLang="en-US" sz="2400" dirty="0"/>
              <a:t>Therefore</a:t>
            </a:r>
          </a:p>
          <a:p>
            <a:pPr marL="200025" lvl="1" indent="0" algn="ctr">
              <a:spcBef>
                <a:spcPct val="0"/>
              </a:spcBef>
              <a:spcAft>
                <a:spcPct val="30000"/>
              </a:spcAft>
              <a:buClr>
                <a:srgbClr val="A50021"/>
              </a:buClr>
              <a:buNone/>
            </a:pPr>
            <a:endParaRPr lang="en-CA" altLang="en-US" sz="2400" dirty="0"/>
          </a:p>
          <a:p>
            <a:pPr marL="200025" lvl="1" indent="0">
              <a:spcBef>
                <a:spcPct val="0"/>
              </a:spcBef>
              <a:spcAft>
                <a:spcPct val="30000"/>
              </a:spcAft>
              <a:buClr>
                <a:srgbClr val="A50021"/>
              </a:buClr>
              <a:buNone/>
            </a:pPr>
            <a:r>
              <a:rPr lang="en-CA" altLang="en-US" sz="2400" dirty="0"/>
              <a:t>A thought through</a:t>
            </a:r>
            <a:r>
              <a:rPr lang="fr-CA" altLang="en-US" sz="2400" dirty="0"/>
              <a:t> and thorough </a:t>
            </a:r>
            <a:r>
              <a:rPr lang="en-CA" altLang="en-US" sz="2400" dirty="0"/>
              <a:t>business plan is key to your success.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6564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Planning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700808"/>
            <a:ext cx="8902700" cy="4882555"/>
          </a:xfrm>
        </p:spPr>
        <p:txBody>
          <a:bodyPr/>
          <a:lstStyle/>
          <a:p>
            <a:pPr eaLnBrk="1" hangingPunct="1"/>
            <a:r>
              <a:rPr lang="en-CA" altLang="en-US" sz="3400" dirty="0"/>
              <a:t>Write a proposal and include your business plan as well as additional documentation such as:</a:t>
            </a:r>
          </a:p>
          <a:p>
            <a:pPr lvl="1" eaLnBrk="1" hangingPunct="1">
              <a:spcBef>
                <a:spcPct val="30000"/>
              </a:spcBef>
              <a:buClr>
                <a:srgbClr val="003366"/>
              </a:buClr>
            </a:pPr>
            <a:r>
              <a:rPr lang="en-CA" altLang="en-US" sz="3400" dirty="0">
                <a:solidFill>
                  <a:srgbClr val="002060"/>
                </a:solidFill>
              </a:rPr>
              <a:t>Market research </a:t>
            </a:r>
          </a:p>
          <a:p>
            <a:pPr lvl="1" eaLnBrk="1" hangingPunct="1">
              <a:spcBef>
                <a:spcPct val="30000"/>
              </a:spcBef>
              <a:buClr>
                <a:srgbClr val="003366"/>
              </a:buClr>
            </a:pPr>
            <a:r>
              <a:rPr lang="en-CA" altLang="en-US" sz="3400" dirty="0">
                <a:solidFill>
                  <a:srgbClr val="FF0000"/>
                </a:solidFill>
              </a:rPr>
              <a:t>Industry trends </a:t>
            </a:r>
          </a:p>
          <a:p>
            <a:pPr lvl="1" eaLnBrk="1" hangingPunct="1">
              <a:spcBef>
                <a:spcPct val="30000"/>
              </a:spcBef>
              <a:buClr>
                <a:srgbClr val="003366"/>
              </a:buClr>
            </a:pPr>
            <a:r>
              <a:rPr lang="en-CA" altLang="en-US" sz="3400" dirty="0">
                <a:solidFill>
                  <a:srgbClr val="FF0000"/>
                </a:solidFill>
              </a:rPr>
              <a:t>Other information supporting your </a:t>
            </a:r>
            <a:br>
              <a:rPr lang="en-CA" altLang="en-US" sz="3400" dirty="0">
                <a:solidFill>
                  <a:srgbClr val="FF0000"/>
                </a:solidFill>
              </a:rPr>
            </a:br>
            <a:r>
              <a:rPr lang="en-CA" altLang="en-US" sz="3400" dirty="0">
                <a:solidFill>
                  <a:srgbClr val="FF0000"/>
                </a:solidFill>
              </a:rPr>
              <a:t>project’s viability</a:t>
            </a:r>
          </a:p>
        </p:txBody>
      </p:sp>
    </p:spTree>
    <p:extLst>
      <p:ext uri="{BB962C8B-B14F-4D97-AF65-F5344CB8AC3E}">
        <p14:creationId xmlns:p14="http://schemas.microsoft.com/office/powerpoint/2010/main" val="33172177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dirty="0"/>
              <a:t>First Steps</a:t>
            </a:r>
          </a:p>
        </p:txBody>
      </p:sp>
      <p:graphicFrame>
        <p:nvGraphicFramePr>
          <p:cNvPr id="4" name="Group 8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383526"/>
              </p:ext>
            </p:extLst>
          </p:nvPr>
        </p:nvGraphicFramePr>
        <p:xfrm>
          <a:off x="90487" y="1484784"/>
          <a:ext cx="9053513" cy="4121951"/>
        </p:xfrm>
        <a:graphic>
          <a:graphicData uri="http://schemas.openxmlformats.org/drawingml/2006/table">
            <a:tbl>
              <a:tblPr/>
              <a:tblGrid>
                <a:gridCol w="3019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9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22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CC0000"/>
                        </a:buClr>
                        <a:buFont typeface="Wingdings" pitchFamily="2" charset="2"/>
                        <a:defRPr sz="2800">
                          <a:solidFill>
                            <a:srgbClr val="003366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003366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003366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CA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From a </a:t>
                      </a:r>
                      <a:r>
                        <a:rPr kumimoji="0" lang="en-CA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</a:rPr>
                        <a:t>legal</a:t>
                      </a:r>
                      <a:r>
                        <a:rPr kumimoji="0" lang="en-CA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 </a:t>
                      </a:r>
                      <a:br>
                        <a:rPr kumimoji="0" lang="en-CA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CA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stand point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</a:endParaRPr>
                    </a:p>
                  </a:txBody>
                  <a:tcPr marL="46800" marR="46800" marT="46810" marB="46810" horzOverflow="overflow">
                    <a:lnL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CC0000"/>
                        </a:buClr>
                        <a:buFont typeface="Wingdings" pitchFamily="2" charset="2"/>
                        <a:defRPr sz="2800">
                          <a:solidFill>
                            <a:srgbClr val="003366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003366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003366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CA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From a financial stand point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</a:endParaRPr>
                    </a:p>
                  </a:txBody>
                  <a:tcPr marL="46800" marR="46800" marT="46810" marB="46810" horzOverflow="overflow">
                    <a:lnL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CC0000"/>
                        </a:buClr>
                        <a:buFont typeface="Wingdings" pitchFamily="2" charset="2"/>
                        <a:defRPr sz="2800">
                          <a:solidFill>
                            <a:srgbClr val="003366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003366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003366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CA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From an </a:t>
                      </a:r>
                      <a:r>
                        <a:rPr kumimoji="0" lang="en-CA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</a:rPr>
                        <a:t>insurance</a:t>
                      </a:r>
                      <a:r>
                        <a:rPr kumimoji="0" lang="en-CA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 </a:t>
                      </a:r>
                      <a:br>
                        <a:rPr kumimoji="0" lang="en-CA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CA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stand point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</a:endParaRPr>
                    </a:p>
                  </a:txBody>
                  <a:tcPr marL="46800" marR="46800" marT="46810" marB="46810" horzOverflow="overflow">
                    <a:lnL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9704">
                <a:tc>
                  <a:txBody>
                    <a:bodyPr/>
                    <a:lstStyle>
                      <a:lvl1pPr marL="274638" indent="-274638">
                        <a:spcBef>
                          <a:spcPct val="20000"/>
                        </a:spcBef>
                        <a:buClr>
                          <a:srgbClr val="CC0000"/>
                        </a:buClr>
                        <a:buFont typeface="Wingdings" pitchFamily="2" charset="2"/>
                        <a:defRPr sz="2800">
                          <a:solidFill>
                            <a:srgbClr val="003366"/>
                          </a:solidFill>
                          <a:latin typeface="Arial" charset="0"/>
                        </a:defRPr>
                      </a:lvl1pPr>
                      <a:lvl2pPr marL="638175" indent="-184150">
                        <a:spcBef>
                          <a:spcPct val="20000"/>
                        </a:spcBef>
                        <a:defRPr sz="2400">
                          <a:solidFill>
                            <a:srgbClr val="003366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003366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Choose the form of business:</a:t>
                      </a:r>
                    </a:p>
                    <a:p>
                      <a:pPr marL="739775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Sole proprietor</a:t>
                      </a:r>
                    </a:p>
                    <a:p>
                      <a:pPr marL="739775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Partnership, or</a:t>
                      </a:r>
                    </a:p>
                    <a:p>
                      <a:pPr marL="739775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Limited company</a:t>
                      </a:r>
                    </a:p>
                    <a:p>
                      <a:pPr marL="739775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n-CA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Register your business with UK GOV.co.uk</a:t>
                      </a:r>
                    </a:p>
                    <a:p>
                      <a:pPr marL="274638" marR="0" lvl="0" indent="-2746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endParaRPr kumimoji="0" lang="en-CA" alt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</a:endParaRPr>
                    </a:p>
                  </a:txBody>
                  <a:tcPr marL="46800" marR="46800" marT="46810" marB="46810" horzOverflow="overflow">
                    <a:lnL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65125" indent="-273050">
                        <a:spcBef>
                          <a:spcPct val="20000"/>
                        </a:spcBef>
                        <a:buClr>
                          <a:srgbClr val="CC0000"/>
                        </a:buClr>
                        <a:buFont typeface="Wingdings" pitchFamily="2" charset="2"/>
                        <a:defRPr sz="2800">
                          <a:solidFill>
                            <a:srgbClr val="003366"/>
                          </a:solidFill>
                          <a:latin typeface="Arial" charset="0"/>
                        </a:defRPr>
                      </a:lvl1pPr>
                      <a:lvl2pPr marL="544513">
                        <a:spcBef>
                          <a:spcPct val="20000"/>
                        </a:spcBef>
                        <a:defRPr sz="2400">
                          <a:solidFill>
                            <a:srgbClr val="003366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003366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9pPr>
                    </a:lstStyle>
                    <a:p>
                      <a:pPr marL="434975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Get a business number</a:t>
                      </a:r>
                      <a:endParaRPr kumimoji="0" lang="en-US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</a:endParaRPr>
                    </a:p>
                    <a:p>
                      <a:pPr marL="434975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Get financial advice – accountant, Bank</a:t>
                      </a:r>
                      <a:endParaRPr kumimoji="0" lang="en-CA" alt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</a:endParaRPr>
                    </a:p>
                  </a:txBody>
                  <a:tcPr marL="46800" marR="46800" marT="46810" marB="46810" horzOverflow="overflow">
                    <a:lnL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4638" indent="-274638">
                        <a:spcBef>
                          <a:spcPct val="20000"/>
                        </a:spcBef>
                        <a:buClr>
                          <a:srgbClr val="CC0000"/>
                        </a:buClr>
                        <a:buFont typeface="Wingdings" pitchFamily="2" charset="2"/>
                        <a:defRPr sz="2800">
                          <a:solidFill>
                            <a:srgbClr val="003366"/>
                          </a:solidFill>
                          <a:latin typeface="Arial" charset="0"/>
                        </a:defRPr>
                      </a:lvl1pPr>
                      <a:lvl2pPr marL="622300" indent="-168275">
                        <a:spcBef>
                          <a:spcPct val="20000"/>
                        </a:spcBef>
                        <a:defRPr sz="2400">
                          <a:solidFill>
                            <a:srgbClr val="003366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003366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003366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Buy business insurance</a:t>
                      </a:r>
                    </a:p>
                    <a:p>
                      <a:pPr marL="739775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 Liability</a:t>
                      </a:r>
                    </a:p>
                    <a:p>
                      <a:pPr marL="739775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 Disability</a:t>
                      </a:r>
                    </a:p>
                    <a:p>
                      <a:pPr marL="739775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 Key people</a:t>
                      </a:r>
                    </a:p>
                    <a:p>
                      <a:pPr marL="739775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 Business interruption</a:t>
                      </a:r>
                    </a:p>
                    <a:p>
                      <a:pPr marL="739775" marR="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n-CA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en-CA" alt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Prepare to have employees</a:t>
                      </a:r>
                      <a:endParaRPr kumimoji="0" lang="en-US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</a:endParaRPr>
                    </a:p>
                  </a:txBody>
                  <a:tcPr marL="46800" marR="46800" marT="46810" marB="46810" horzOverflow="overflow">
                    <a:lnL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3D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6574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Business Plan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idx="1"/>
          </p:nvPr>
        </p:nvSpPr>
        <p:spPr>
          <a:xfrm>
            <a:off x="82550" y="1556793"/>
            <a:ext cx="4994275" cy="4997996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50000"/>
              </a:spcAft>
              <a:buFont typeface="Wingdings" pitchFamily="2" charset="2"/>
              <a:buNone/>
            </a:pPr>
            <a:r>
              <a:rPr lang="en-CA" altLang="en-US" sz="3000" dirty="0">
                <a:solidFill>
                  <a:srgbClr val="CC0000"/>
                </a:solidFill>
              </a:rPr>
              <a:t>What is a business plan:</a:t>
            </a:r>
          </a:p>
          <a:p>
            <a:pPr eaLnBrk="1" hangingPunct="1">
              <a:spcBef>
                <a:spcPct val="0"/>
              </a:spcBef>
              <a:spcAft>
                <a:spcPct val="50000"/>
              </a:spcAft>
            </a:pPr>
            <a:r>
              <a:rPr lang="en-CA" altLang="en-US" sz="2600" dirty="0"/>
              <a:t>A business plan can help </a:t>
            </a:r>
            <a:br>
              <a:rPr lang="en-CA" altLang="en-US" sz="2600" dirty="0"/>
            </a:br>
            <a:r>
              <a:rPr lang="en-CA" altLang="en-US" sz="2600" dirty="0"/>
              <a:t>you detail your goals, and serves as an operational </a:t>
            </a:r>
            <a:br>
              <a:rPr lang="en-CA" altLang="en-US" sz="2600" dirty="0"/>
            </a:br>
            <a:r>
              <a:rPr lang="en-CA" altLang="en-US" sz="2600" dirty="0"/>
              <a:t>plan for achieving them</a:t>
            </a:r>
          </a:p>
          <a:p>
            <a:pPr eaLnBrk="1" hangingPunct="1">
              <a:spcBef>
                <a:spcPct val="0"/>
              </a:spcBef>
              <a:spcAft>
                <a:spcPct val="50000"/>
              </a:spcAft>
            </a:pPr>
            <a:r>
              <a:rPr lang="en-CA" altLang="en-US" sz="2600" dirty="0"/>
              <a:t>Everyone who is going </a:t>
            </a:r>
            <a:br>
              <a:rPr lang="en-CA" altLang="en-US" sz="2600" dirty="0"/>
            </a:br>
            <a:r>
              <a:rPr lang="en-CA" altLang="en-US" sz="2600" dirty="0"/>
              <a:t>into business and who is </a:t>
            </a:r>
            <a:br>
              <a:rPr lang="en-CA" altLang="en-US" sz="2600" dirty="0"/>
            </a:br>
            <a:r>
              <a:rPr lang="en-CA" altLang="en-US" sz="2600" dirty="0"/>
              <a:t>operating a business requires a business plan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301456" y="1700808"/>
            <a:ext cx="3744913" cy="41751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28398" dir="9206097">
              <a:srgbClr val="C3D7EB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CA" altLang="en-US" sz="2200" dirty="0">
                <a:solidFill>
                  <a:srgbClr val="CC0000"/>
                </a:solidFill>
              </a:rPr>
              <a:t> a</a:t>
            </a:r>
            <a:r>
              <a:rPr lang="en-CA" altLang="en-US" sz="2200" i="1" dirty="0">
                <a:solidFill>
                  <a:srgbClr val="CC0000"/>
                </a:solidFill>
              </a:rPr>
              <a:t> business plan?</a:t>
            </a:r>
          </a:p>
          <a:p>
            <a:pPr eaLnBrk="1" hangingPunct="1">
              <a:spcBef>
                <a:spcPct val="3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It describes your business</a:t>
            </a:r>
          </a:p>
          <a:p>
            <a:pPr eaLnBrk="1" hangingPunct="1">
              <a:spcBef>
                <a:spcPct val="5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It conveys your vision to potential investors</a:t>
            </a:r>
          </a:p>
          <a:p>
            <a:pPr eaLnBrk="1" hangingPunct="1">
              <a:spcBef>
                <a:spcPct val="5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It explains your business goals</a:t>
            </a:r>
          </a:p>
          <a:p>
            <a:pPr eaLnBrk="1" hangingPunct="1">
              <a:spcBef>
                <a:spcPct val="5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It raises potential problems and ways to solve them</a:t>
            </a:r>
          </a:p>
          <a:p>
            <a:pPr eaLnBrk="1" hangingPunct="1">
              <a:spcBef>
                <a:spcPct val="50000"/>
              </a:spcBef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It states the amount of capital required to finance your venture</a:t>
            </a:r>
          </a:p>
          <a:p>
            <a:pPr eaLnBrk="1" hangingPunct="1"/>
            <a:endParaRPr lang="en-CA" altLang="en-US" sz="2000" dirty="0">
              <a:solidFill>
                <a:srgbClr val="33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9324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Business Plan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idx="1"/>
          </p:nvPr>
        </p:nvSpPr>
        <p:spPr>
          <a:xfrm>
            <a:off x="179512" y="1556792"/>
            <a:ext cx="8734425" cy="4525962"/>
          </a:xfrm>
          <a:noFill/>
        </p:spPr>
        <p:txBody>
          <a:bodyPr/>
          <a:lstStyle/>
          <a:p>
            <a:pPr marL="609600" indent="-609600" eaLnBrk="1" hangingPunct="1">
              <a:spcBef>
                <a:spcPct val="0"/>
              </a:spcBef>
              <a:spcAft>
                <a:spcPct val="30000"/>
              </a:spcAft>
              <a:buFont typeface="Wingdings" pitchFamily="2" charset="2"/>
              <a:buNone/>
            </a:pPr>
            <a:r>
              <a:rPr lang="en-CA" altLang="en-US" sz="3000" dirty="0">
                <a:solidFill>
                  <a:srgbClr val="CC0000"/>
                </a:solidFill>
              </a:rPr>
              <a:t>What it should include:</a:t>
            </a:r>
          </a:p>
          <a:p>
            <a:pPr marL="990600" lvl="1" indent="-5334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CA" altLang="en-US" sz="3000" dirty="0"/>
              <a:t>An executive summary</a:t>
            </a:r>
          </a:p>
          <a:p>
            <a:pPr marL="990600" lvl="1" indent="-5334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CA" altLang="en-US" sz="3000" dirty="0"/>
              <a:t>A description of your company</a:t>
            </a:r>
          </a:p>
          <a:p>
            <a:pPr marL="990600" lvl="1" indent="-5334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CA" altLang="en-US" sz="3000" dirty="0"/>
              <a:t>A description of your management team</a:t>
            </a:r>
          </a:p>
          <a:p>
            <a:pPr marL="990600" lvl="1" indent="-5334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CA" altLang="en-US" sz="3000" dirty="0"/>
              <a:t>An overview of your marketing plan</a:t>
            </a:r>
          </a:p>
          <a:p>
            <a:pPr marL="990600" lvl="1" indent="-5334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CA" altLang="en-US" sz="3000" dirty="0"/>
              <a:t>Human resources plan</a:t>
            </a:r>
          </a:p>
          <a:p>
            <a:pPr marL="990600" lvl="1" indent="-5334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CA" altLang="en-US" sz="3000" dirty="0"/>
              <a:t>Financial planning</a:t>
            </a:r>
          </a:p>
          <a:p>
            <a:pPr marL="990600" lvl="1" indent="-5334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CA" altLang="en-US" sz="3000" dirty="0"/>
              <a:t>Appendices that boost your credibility</a:t>
            </a:r>
          </a:p>
        </p:txBody>
      </p:sp>
    </p:spTree>
    <p:extLst>
      <p:ext uri="{BB962C8B-B14F-4D97-AF65-F5344CB8AC3E}">
        <p14:creationId xmlns:p14="http://schemas.microsoft.com/office/powerpoint/2010/main" val="27785980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altLang="en-US" dirty="0">
                <a:solidFill>
                  <a:srgbClr val="CC0000"/>
                </a:solidFill>
              </a:rPr>
              <a:t>What it should include:</a:t>
            </a:r>
            <a:endParaRPr lang="en-GB" dirty="0"/>
          </a:p>
        </p:txBody>
      </p:sp>
      <p:sp>
        <p:nvSpPr>
          <p:cNvPr id="4" name="Rectangle 2051"/>
          <p:cNvSpPr>
            <a:spLocks noGrp="1" noChangeArrowheads="1"/>
          </p:cNvSpPr>
          <p:nvPr>
            <p:ph idx="1"/>
          </p:nvPr>
        </p:nvSpPr>
        <p:spPr>
          <a:xfrm>
            <a:off x="114300" y="1412776"/>
            <a:ext cx="8734425" cy="5111849"/>
          </a:xfrm>
          <a:noFill/>
        </p:spPr>
        <p:txBody>
          <a:bodyPr>
            <a:normAutofit/>
          </a:bodyPr>
          <a:lstStyle/>
          <a:p>
            <a:pPr marL="850900" lvl="1" indent="-415925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CA" altLang="en-US" sz="3000" dirty="0"/>
              <a:t>An executive summary</a:t>
            </a:r>
          </a:p>
          <a:p>
            <a:pPr marL="1422400" lvl="2" indent="-4572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§"/>
            </a:pPr>
            <a:r>
              <a:rPr lang="en-CA" altLang="en-US" dirty="0"/>
              <a:t>The industry, products/services, competitive advantages, amount of financing required</a:t>
            </a:r>
          </a:p>
          <a:p>
            <a:pPr marL="1422400" lvl="2" indent="-4572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§"/>
            </a:pPr>
            <a:endParaRPr lang="en-CA" altLang="en-US" dirty="0"/>
          </a:p>
          <a:p>
            <a:pPr marL="850900" lvl="1" indent="-415925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CA" altLang="en-US" sz="3000" dirty="0"/>
              <a:t>A description of your company</a:t>
            </a:r>
          </a:p>
          <a:p>
            <a:pPr marL="1422400" lvl="2" indent="-4572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§"/>
            </a:pPr>
            <a:r>
              <a:rPr lang="en-CA" altLang="en-US" dirty="0"/>
              <a:t>Legal status, date company founded, mission, objectives and vision</a:t>
            </a:r>
          </a:p>
          <a:p>
            <a:pPr marL="1422400" lvl="2" indent="-4572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§"/>
            </a:pPr>
            <a:endParaRPr lang="en-CA" altLang="en-US" dirty="0"/>
          </a:p>
          <a:p>
            <a:pPr marL="850900" lvl="1" indent="-415925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AutoNum type="arabicPeriod"/>
            </a:pPr>
            <a:r>
              <a:rPr lang="en-CA" altLang="en-US" sz="3000" dirty="0"/>
              <a:t>A description of your management team</a:t>
            </a:r>
          </a:p>
          <a:p>
            <a:pPr marL="1422400" lvl="2" indent="-457200" eaLnBrk="1" hangingPunct="1">
              <a:spcBef>
                <a:spcPct val="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§"/>
            </a:pPr>
            <a:r>
              <a:rPr lang="en-CA" altLang="en-US" dirty="0"/>
              <a:t>Roles, experience and competence, education</a:t>
            </a:r>
          </a:p>
        </p:txBody>
      </p:sp>
    </p:spTree>
    <p:extLst>
      <p:ext uri="{BB962C8B-B14F-4D97-AF65-F5344CB8AC3E}">
        <p14:creationId xmlns:p14="http://schemas.microsoft.com/office/powerpoint/2010/main" val="1282020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>
                <a:solidFill>
                  <a:srgbClr val="CC0000"/>
                </a:solidFill>
              </a:rPr>
              <a:t>What it should include: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idx="1"/>
          </p:nvPr>
        </p:nvSpPr>
        <p:spPr>
          <a:xfrm>
            <a:off x="195263" y="1556792"/>
            <a:ext cx="4924425" cy="4521746"/>
          </a:xfrm>
          <a:noFill/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None/>
              <a:tabLst>
                <a:tab pos="449263" algn="l"/>
                <a:tab pos="900113" algn="l"/>
              </a:tabLst>
            </a:pPr>
            <a:r>
              <a:rPr lang="fr-CA" altLang="en-US" dirty="0">
                <a:solidFill>
                  <a:srgbClr val="CC0000"/>
                </a:solidFill>
              </a:rPr>
              <a:t>4.  Marketing Plan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None/>
              <a:tabLst>
                <a:tab pos="449263" algn="l"/>
                <a:tab pos="900113" algn="l"/>
              </a:tabLst>
            </a:pPr>
            <a:r>
              <a:rPr lang="en-CA" altLang="en-US" sz="2400" dirty="0"/>
              <a:t>Four sections should be detailed:</a:t>
            </a:r>
          </a:p>
          <a:p>
            <a:pPr marL="449263" lvl="1" indent="-269875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CC0000"/>
              </a:buClr>
              <a:buFont typeface="Wingdings" pitchFamily="2" charset="2"/>
              <a:buAutoNum type="arabicPeriod"/>
              <a:tabLst>
                <a:tab pos="449263" algn="l"/>
                <a:tab pos="900113" algn="l"/>
              </a:tabLst>
            </a:pPr>
            <a:r>
              <a:rPr lang="en-CA" altLang="en-US" sz="2200" dirty="0"/>
              <a:t> Your product or services</a:t>
            </a:r>
          </a:p>
          <a:p>
            <a:pPr marL="962025" lvl="2" indent="-333375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CC0000"/>
              </a:buClr>
              <a:buFont typeface="Wingdings" pitchFamily="2" charset="2"/>
              <a:buChar char="§"/>
              <a:tabLst>
                <a:tab pos="449263" algn="l"/>
                <a:tab pos="900113" algn="l"/>
              </a:tabLst>
            </a:pPr>
            <a:r>
              <a:rPr lang="en-CA" altLang="en-US" sz="1800" dirty="0"/>
              <a:t>Why your products/services will sell?</a:t>
            </a:r>
          </a:p>
          <a:p>
            <a:pPr marL="449263" lvl="1" indent="-269875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CC0000"/>
              </a:buClr>
              <a:buFont typeface="Wingdings" pitchFamily="2" charset="2"/>
              <a:buAutoNum type="arabicPeriod"/>
              <a:tabLst>
                <a:tab pos="449263" algn="l"/>
                <a:tab pos="900113" algn="l"/>
              </a:tabLst>
            </a:pPr>
            <a:r>
              <a:rPr lang="en-CA" altLang="en-US" sz="2200" dirty="0"/>
              <a:t> Your market potential</a:t>
            </a:r>
          </a:p>
          <a:p>
            <a:pPr marL="962025" lvl="2" indent="-333375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CC0000"/>
              </a:buClr>
              <a:buFont typeface="Wingdings" pitchFamily="2" charset="2"/>
              <a:buChar char="§"/>
              <a:tabLst>
                <a:tab pos="449263" algn="l"/>
                <a:tab pos="900113" algn="l"/>
              </a:tabLst>
            </a:pPr>
            <a:r>
              <a:rPr lang="en-CA" altLang="en-US" sz="1800" dirty="0"/>
              <a:t>Target clients, market size and penetration, demographic factors</a:t>
            </a:r>
          </a:p>
          <a:p>
            <a:pPr marL="449263" lvl="1" indent="-269875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CC0000"/>
              </a:buClr>
              <a:buFont typeface="Wingdings" pitchFamily="2" charset="2"/>
              <a:buAutoNum type="arabicPeriod"/>
              <a:tabLst>
                <a:tab pos="449263" algn="l"/>
                <a:tab pos="900113" algn="l"/>
              </a:tabLst>
            </a:pPr>
            <a:r>
              <a:rPr lang="en-CA" altLang="en-US" sz="2200" dirty="0"/>
              <a:t> Overview of your competition</a:t>
            </a:r>
          </a:p>
          <a:p>
            <a:pPr marL="962025" lvl="2" indent="-333375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CC0000"/>
              </a:buClr>
              <a:buFont typeface="Wingdings" pitchFamily="2" charset="2"/>
              <a:buChar char="§"/>
              <a:tabLst>
                <a:tab pos="449263" algn="l"/>
                <a:tab pos="900113" algn="l"/>
              </a:tabLst>
            </a:pPr>
            <a:r>
              <a:rPr lang="en-CA" altLang="en-US" sz="1800" dirty="0"/>
              <a:t>Their strengths and weaknesses</a:t>
            </a:r>
          </a:p>
          <a:p>
            <a:pPr marL="449263" lvl="1" indent="-269875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CC0000"/>
              </a:buClr>
              <a:buFont typeface="Wingdings" pitchFamily="2" charset="2"/>
              <a:buAutoNum type="arabicPeriod"/>
              <a:tabLst>
                <a:tab pos="449263" algn="l"/>
                <a:tab pos="900113" algn="l"/>
              </a:tabLst>
            </a:pPr>
            <a:r>
              <a:rPr lang="en-CA" altLang="en-US" sz="2200" dirty="0"/>
              <a:t> Marketing strategy</a:t>
            </a:r>
          </a:p>
          <a:p>
            <a:pPr marL="962025" lvl="2" indent="-333375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CC0000"/>
              </a:buClr>
              <a:buFont typeface="Wingdings" pitchFamily="2" charset="2"/>
              <a:buChar char="§"/>
              <a:tabLst>
                <a:tab pos="449263" algn="l"/>
                <a:tab pos="900113" algn="l"/>
              </a:tabLst>
            </a:pPr>
            <a:r>
              <a:rPr lang="en-CA" altLang="en-US" sz="1800" dirty="0"/>
              <a:t>Overview of your Marketing plan, media chosen, partners, etc.</a:t>
            </a:r>
            <a:endParaRPr lang="en-US" altLang="en-US" sz="2000" dirty="0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5419725" y="1412776"/>
            <a:ext cx="3652838" cy="501342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28398" dir="9206097">
              <a:srgbClr val="C3D7EB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36000"/>
          <a:lstStyle>
            <a:lvl1pPr eaLnBrk="0" hangingPunct="0">
              <a:tabLst>
                <a:tab pos="449263" algn="l"/>
              </a:tabLst>
              <a:defRPr sz="1600">
                <a:solidFill>
                  <a:schemeClr val="tx1"/>
                </a:solidFill>
                <a:latin typeface="Arial" charset="0"/>
              </a:defRPr>
            </a:lvl1pPr>
            <a:lvl2pPr marL="452438" indent="-273050" eaLnBrk="0" hangingPunct="0">
              <a:tabLst>
                <a:tab pos="449263" algn="l"/>
              </a:tabLst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449263" algn="l"/>
              </a:tabLst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449263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449263" algn="l"/>
              </a:tabLst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l"/>
              </a:tabLs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l"/>
              </a:tabLs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l"/>
              </a:tabLs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9263" algn="l"/>
              </a:tabLs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Aft>
                <a:spcPct val="50000"/>
              </a:spcAft>
            </a:pPr>
            <a:r>
              <a:rPr lang="en-CA" altLang="en-US" sz="2000" i="1" dirty="0">
                <a:solidFill>
                  <a:srgbClr val="CC0000"/>
                </a:solidFill>
              </a:rPr>
              <a:t>Overview of your </a:t>
            </a:r>
            <a:br>
              <a:rPr lang="en-CA" altLang="en-US" sz="2000" i="1" dirty="0">
                <a:solidFill>
                  <a:srgbClr val="CC0000"/>
                </a:solidFill>
              </a:rPr>
            </a:br>
            <a:r>
              <a:rPr lang="en-CA" altLang="en-US" sz="2000" i="1" dirty="0">
                <a:solidFill>
                  <a:srgbClr val="CC0000"/>
                </a:solidFill>
              </a:rPr>
              <a:t>Marketing plan</a:t>
            </a:r>
            <a:endParaRPr lang="en-CA" altLang="en-US" sz="2000" i="1" dirty="0">
              <a:solidFill>
                <a:srgbClr val="003366"/>
              </a:solidFill>
            </a:endParaRPr>
          </a:p>
          <a:p>
            <a:pPr lvl="1" eaLnBrk="1" hangingPunct="1">
              <a:spcAft>
                <a:spcPct val="5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Is there a proven market for your products or services?</a:t>
            </a:r>
          </a:p>
          <a:p>
            <a:pPr lvl="1" eaLnBrk="1" hangingPunct="1">
              <a:spcAft>
                <a:spcPct val="5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Who are your competitors?</a:t>
            </a:r>
          </a:p>
          <a:p>
            <a:pPr lvl="1" eaLnBrk="1" hangingPunct="1">
              <a:spcAft>
                <a:spcPct val="5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What is your client profile?</a:t>
            </a:r>
          </a:p>
          <a:p>
            <a:pPr lvl="1" eaLnBrk="1" hangingPunct="1">
              <a:spcAft>
                <a:spcPct val="5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What will you offer that is better?</a:t>
            </a:r>
          </a:p>
          <a:p>
            <a:pPr lvl="1" eaLnBrk="1" hangingPunct="1">
              <a:spcAft>
                <a:spcPct val="5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336699"/>
                </a:solidFill>
              </a:rPr>
              <a:t>How will you get them to switch?</a:t>
            </a:r>
          </a:p>
        </p:txBody>
      </p:sp>
    </p:spTree>
    <p:extLst>
      <p:ext uri="{BB962C8B-B14F-4D97-AF65-F5344CB8AC3E}">
        <p14:creationId xmlns:p14="http://schemas.microsoft.com/office/powerpoint/2010/main" val="35484060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dirty="0">
                <a:solidFill>
                  <a:srgbClr val="CC0000"/>
                </a:solidFill>
              </a:rPr>
              <a:t>What it should include:</a:t>
            </a:r>
            <a:endParaRPr lang="en-GB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idx="1"/>
          </p:nvPr>
        </p:nvSpPr>
        <p:spPr>
          <a:xfrm>
            <a:off x="107950" y="1556792"/>
            <a:ext cx="8951913" cy="4958308"/>
          </a:xfrm>
          <a:noFill/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Font typeface="Wingdings" pitchFamily="2" charset="2"/>
              <a:buAutoNum type="arabicPeriod" startAt="5"/>
              <a:tabLst>
                <a:tab pos="449263" algn="l"/>
                <a:tab pos="900113" algn="l"/>
              </a:tabLst>
            </a:pPr>
            <a:r>
              <a:rPr lang="en-CA" altLang="en-US" sz="2600" dirty="0">
                <a:solidFill>
                  <a:srgbClr val="CC0000"/>
                </a:solidFill>
              </a:rPr>
              <a:t>Human resource plan</a:t>
            </a:r>
          </a:p>
          <a:p>
            <a:pPr marL="898525" lvl="1" indent="-457200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003366"/>
              </a:buClr>
              <a:tabLst>
                <a:tab pos="449263" algn="l"/>
                <a:tab pos="900113" algn="l"/>
              </a:tabLst>
            </a:pPr>
            <a:r>
              <a:rPr lang="en-CA" altLang="en-US" sz="2200" dirty="0"/>
              <a:t>Determine how you will recruit, retain and develop </a:t>
            </a:r>
            <a:r>
              <a:rPr lang="fr-CA" altLang="en-US" sz="2200" dirty="0" err="1"/>
              <a:t>employees</a:t>
            </a:r>
            <a:r>
              <a:rPr lang="en-CA" altLang="en-US" sz="2400" dirty="0"/>
              <a:t>:</a:t>
            </a:r>
          </a:p>
          <a:p>
            <a:pPr marL="1271588" lvl="2" indent="-381000" eaLnBrk="1" hangingPunct="1">
              <a:lnSpc>
                <a:spcPct val="90000"/>
              </a:lnSpc>
              <a:spcBef>
                <a:spcPct val="0"/>
              </a:spcBef>
              <a:buClr>
                <a:srgbClr val="003366"/>
              </a:buClr>
              <a:buFont typeface="Arial" charset="0"/>
              <a:buChar char="–"/>
              <a:tabLst>
                <a:tab pos="449263" algn="l"/>
                <a:tab pos="900113" algn="l"/>
              </a:tabLst>
            </a:pPr>
            <a:r>
              <a:rPr lang="en-CA" altLang="en-US" sz="2000" dirty="0"/>
              <a:t>HR Policy</a:t>
            </a:r>
          </a:p>
          <a:p>
            <a:pPr marL="1271588" lvl="2" indent="-381000" eaLnBrk="1" hangingPunct="1">
              <a:lnSpc>
                <a:spcPct val="90000"/>
              </a:lnSpc>
              <a:spcBef>
                <a:spcPct val="0"/>
              </a:spcBef>
              <a:buClr>
                <a:srgbClr val="003366"/>
              </a:buClr>
              <a:buFont typeface="Arial" charset="0"/>
              <a:buChar char="–"/>
              <a:tabLst>
                <a:tab pos="449263" algn="l"/>
                <a:tab pos="900113" algn="l"/>
              </a:tabLst>
            </a:pPr>
            <a:r>
              <a:rPr lang="en-CA" altLang="en-US" sz="2000" dirty="0"/>
              <a:t>Subcontracting and outside professionals</a:t>
            </a:r>
          </a:p>
          <a:p>
            <a:pPr marL="1271588" lvl="2" indent="-381000" eaLnBrk="1" hangingPunct="1">
              <a:lnSpc>
                <a:spcPct val="90000"/>
              </a:lnSpc>
              <a:spcBef>
                <a:spcPct val="0"/>
              </a:spcBef>
              <a:spcAft>
                <a:spcPct val="100000"/>
              </a:spcAft>
              <a:buClr>
                <a:srgbClr val="003366"/>
              </a:buClr>
              <a:buFont typeface="Arial" charset="0"/>
              <a:buChar char="–"/>
              <a:tabLst>
                <a:tab pos="449263" algn="l"/>
                <a:tab pos="900113" algn="l"/>
              </a:tabLst>
            </a:pPr>
            <a:r>
              <a:rPr lang="en-CA" altLang="en-US" sz="2000" dirty="0"/>
              <a:t>Organizational and development plan</a:t>
            </a:r>
          </a:p>
          <a:p>
            <a:pPr marL="533400" indent="-533400" eaLnBrk="1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Font typeface="Wingdings" pitchFamily="2" charset="2"/>
              <a:buAutoNum type="arabicPeriod" startAt="6"/>
              <a:tabLst>
                <a:tab pos="449263" algn="l"/>
                <a:tab pos="900113" algn="l"/>
              </a:tabLst>
            </a:pPr>
            <a:r>
              <a:rPr lang="en-CA" altLang="en-US" sz="2600" dirty="0">
                <a:solidFill>
                  <a:srgbClr val="CC0000"/>
                </a:solidFill>
              </a:rPr>
              <a:t>Financial planning</a:t>
            </a:r>
          </a:p>
          <a:p>
            <a:pPr marL="898525" lvl="1" indent="-457200" eaLnBrk="1" hangingPunct="1">
              <a:lnSpc>
                <a:spcPct val="90000"/>
              </a:lnSpc>
              <a:spcBef>
                <a:spcPct val="0"/>
              </a:spcBef>
              <a:spcAft>
                <a:spcPct val="100000"/>
              </a:spcAft>
              <a:buClr>
                <a:srgbClr val="003366"/>
              </a:buClr>
              <a:tabLst>
                <a:tab pos="449263" algn="l"/>
                <a:tab pos="900113" algn="l"/>
              </a:tabLst>
            </a:pPr>
            <a:r>
              <a:rPr lang="en-CA" altLang="en-US" sz="2200" dirty="0"/>
              <a:t>Forecasts, balance sheet, statement of income, cash flow budget</a:t>
            </a:r>
          </a:p>
          <a:p>
            <a:pPr marL="533400" indent="-533400" eaLnBrk="1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Font typeface="Wingdings" pitchFamily="2" charset="2"/>
              <a:buAutoNum type="arabicPeriod" startAt="7"/>
              <a:tabLst>
                <a:tab pos="449263" algn="l"/>
                <a:tab pos="900113" algn="l"/>
              </a:tabLst>
            </a:pPr>
            <a:r>
              <a:rPr lang="en-CA" altLang="en-US" sz="2600" dirty="0">
                <a:solidFill>
                  <a:srgbClr val="CC0000"/>
                </a:solidFill>
              </a:rPr>
              <a:t>Appendices that boost your credibility</a:t>
            </a:r>
          </a:p>
          <a:p>
            <a:pPr marL="898525" lvl="1" indent="-457200" eaLnBrk="1" hangingPunct="1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rgbClr val="003366"/>
              </a:buClr>
              <a:tabLst>
                <a:tab pos="449263" algn="l"/>
                <a:tab pos="900113" algn="l"/>
              </a:tabLst>
            </a:pPr>
            <a:r>
              <a:rPr lang="en-CA" altLang="en-US" sz="2200" dirty="0"/>
              <a:t>Brief bios of your management team, market studies, client testimonials, etc.</a:t>
            </a:r>
          </a:p>
        </p:txBody>
      </p:sp>
    </p:spTree>
    <p:extLst>
      <p:ext uri="{BB962C8B-B14F-4D97-AF65-F5344CB8AC3E}">
        <p14:creationId xmlns:p14="http://schemas.microsoft.com/office/powerpoint/2010/main" val="23714577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777875" y="401638"/>
            <a:ext cx="6707188" cy="1143000"/>
          </a:xfrm>
        </p:spPr>
        <p:txBody>
          <a:bodyPr/>
          <a:lstStyle/>
          <a:p>
            <a:pPr eaLnBrk="1" hangingPunct="1"/>
            <a:r>
              <a:rPr lang="en-CA" altLang="en-US" dirty="0"/>
              <a:t>Finding Financing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idx="1"/>
          </p:nvPr>
        </p:nvSpPr>
        <p:spPr>
          <a:xfrm>
            <a:off x="107950" y="1484784"/>
            <a:ext cx="8902700" cy="5174779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50000"/>
              </a:spcAft>
              <a:buFont typeface="Wingdings" pitchFamily="2" charset="2"/>
              <a:buNone/>
            </a:pPr>
            <a:r>
              <a:rPr lang="en-CA" altLang="en-US" sz="3400" dirty="0">
                <a:solidFill>
                  <a:srgbClr val="CC0000"/>
                </a:solidFill>
              </a:rPr>
              <a:t>What lenders look for:</a:t>
            </a:r>
          </a:p>
          <a:p>
            <a:pPr eaLnBrk="1" hangingPunct="1">
              <a:spcBef>
                <a:spcPct val="0"/>
              </a:spcBef>
              <a:spcAft>
                <a:spcPct val="50000"/>
              </a:spcAft>
            </a:pPr>
            <a:r>
              <a:rPr lang="en-CA" altLang="en-US" sz="2600" dirty="0"/>
              <a:t>Proof of experience, skills, determination, and self-confidence to successfully carry out your project.</a:t>
            </a:r>
          </a:p>
          <a:p>
            <a:pPr marL="0" indent="0" eaLnBrk="1" hangingPunct="1">
              <a:spcBef>
                <a:spcPct val="0"/>
              </a:spcBef>
              <a:spcAft>
                <a:spcPct val="50000"/>
              </a:spcAft>
              <a:buNone/>
            </a:pPr>
            <a:endParaRPr lang="en-CA" altLang="en-US" sz="2600" dirty="0"/>
          </a:p>
          <a:p>
            <a:pPr eaLnBrk="1" hangingPunct="1">
              <a:spcBef>
                <a:spcPct val="0"/>
              </a:spcBef>
              <a:spcAft>
                <a:spcPct val="50000"/>
              </a:spcAft>
            </a:pPr>
            <a:r>
              <a:rPr lang="en-CA" altLang="en-US" sz="2600" dirty="0"/>
              <a:t>Your personal credit history – past performance can affect perception about how you will perform in the future.</a:t>
            </a:r>
          </a:p>
          <a:p>
            <a:pPr eaLnBrk="1" hangingPunct="1">
              <a:spcBef>
                <a:spcPct val="0"/>
              </a:spcBef>
              <a:spcAft>
                <a:spcPct val="50000"/>
              </a:spcAft>
            </a:pPr>
            <a:endParaRPr lang="en-CA" altLang="en-US" sz="2600" dirty="0"/>
          </a:p>
          <a:p>
            <a:pPr eaLnBrk="1" hangingPunct="1">
              <a:spcBef>
                <a:spcPct val="0"/>
              </a:spcBef>
              <a:spcAft>
                <a:spcPct val="50000"/>
              </a:spcAft>
            </a:pPr>
            <a:r>
              <a:rPr lang="en-CA" altLang="en-US" sz="2600" dirty="0"/>
              <a:t>Your business plan must be clear, structured, and short, but it must cover all elements of your business idea</a:t>
            </a:r>
          </a:p>
        </p:txBody>
      </p:sp>
      <p:sp>
        <p:nvSpPr>
          <p:cNvPr id="1126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EE68E22-1F88-401E-9A50-D5BE5B5B956B}" type="slidenum">
              <a:rPr lang="en-CA" altLang="en-US" sz="1000">
                <a:solidFill>
                  <a:srgbClr val="003366"/>
                </a:solidFill>
              </a:rPr>
              <a:pPr eaLnBrk="1" hangingPunct="1"/>
              <a:t>24</a:t>
            </a:fld>
            <a:endParaRPr lang="en-CA" altLang="en-US" sz="100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3303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Financial Planning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03200" y="1700808"/>
            <a:ext cx="378301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8001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573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7145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1717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CC0000"/>
              </a:buClr>
              <a:buFontTx/>
              <a:buAutoNum type="arabicPeriod"/>
            </a:pPr>
            <a:r>
              <a:rPr lang="en-CA" altLang="en-US" sz="2000" b="1" dirty="0">
                <a:solidFill>
                  <a:srgbClr val="003366"/>
                </a:solidFill>
              </a:rPr>
              <a:t>Personal investment money: </a:t>
            </a:r>
            <a:r>
              <a:rPr lang="en-CA" altLang="en-US" sz="2000" dirty="0">
                <a:solidFill>
                  <a:srgbClr val="003366"/>
                </a:solidFill>
              </a:rPr>
              <a:t>Cash/collateral on your assets.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153987" y="3219811"/>
            <a:ext cx="396081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8001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573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7145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1717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CC0000"/>
              </a:buClr>
              <a:buFontTx/>
              <a:buAutoNum type="arabicPeriod" startAt="2"/>
            </a:pPr>
            <a:r>
              <a:rPr lang="en-CA" altLang="en-US" sz="2000" b="1" dirty="0">
                <a:solidFill>
                  <a:srgbClr val="003366"/>
                </a:solidFill>
              </a:rPr>
              <a:t>Gift capital or love money:</a:t>
            </a:r>
          </a:p>
          <a:p>
            <a:pPr eaLnBrk="1" hangingPunct="1"/>
            <a:r>
              <a:rPr lang="en-CA" altLang="en-US" sz="1800" dirty="0"/>
              <a:t>	</a:t>
            </a:r>
            <a:r>
              <a:rPr lang="en-CA" altLang="en-US" sz="2000" dirty="0">
                <a:solidFill>
                  <a:srgbClr val="003366"/>
                </a:solidFill>
              </a:rPr>
              <a:t>Money loaned by loved one </a:t>
            </a:r>
            <a:br>
              <a:rPr lang="en-CA" altLang="en-US" sz="2000" dirty="0">
                <a:solidFill>
                  <a:srgbClr val="003366"/>
                </a:solidFill>
              </a:rPr>
            </a:br>
            <a:r>
              <a:rPr lang="en-CA" altLang="en-US" sz="2000" dirty="0">
                <a:solidFill>
                  <a:srgbClr val="003366"/>
                </a:solidFill>
              </a:rPr>
              <a:t>and that will be repaid later.</a:t>
            </a: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203200" y="4960938"/>
            <a:ext cx="403383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8001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573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7145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1717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CC0000"/>
              </a:buClr>
              <a:buFontTx/>
              <a:buAutoNum type="arabicPeriod" startAt="3"/>
            </a:pPr>
            <a:r>
              <a:rPr lang="en-CA" altLang="en-US" sz="2000" b="1" dirty="0">
                <a:solidFill>
                  <a:srgbClr val="003366"/>
                </a:solidFill>
              </a:rPr>
              <a:t>Investments from others:</a:t>
            </a:r>
          </a:p>
          <a:p>
            <a:pPr eaLnBrk="1" hangingPunct="1"/>
            <a:r>
              <a:rPr lang="en-CA" altLang="en-US" sz="1800" dirty="0"/>
              <a:t>	</a:t>
            </a:r>
            <a:r>
              <a:rPr lang="en-CA" altLang="en-US" sz="2000" dirty="0">
                <a:solidFill>
                  <a:srgbClr val="003366"/>
                </a:solidFill>
              </a:rPr>
              <a:t>Money you raise from </a:t>
            </a:r>
            <a:br>
              <a:rPr lang="en-CA" altLang="en-US" sz="2000" dirty="0">
                <a:solidFill>
                  <a:srgbClr val="003366"/>
                </a:solidFill>
              </a:rPr>
            </a:br>
            <a:r>
              <a:rPr lang="en-CA" altLang="en-US" sz="2000" dirty="0">
                <a:solidFill>
                  <a:srgbClr val="003366"/>
                </a:solidFill>
              </a:rPr>
              <a:t>investors.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4257675" y="1850826"/>
            <a:ext cx="4886325" cy="70643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35921" dir="8100000">
              <a:srgbClr val="C3D7EB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bIns="118800" anchor="ctr"/>
          <a:lstStyle>
            <a:lvl1pPr marL="263525" indent="-263525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1800" dirty="0">
                <a:solidFill>
                  <a:srgbClr val="003366"/>
                </a:solidFill>
              </a:rPr>
              <a:t>Proof that you have a long-term commitment to your project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257675" y="3320616"/>
            <a:ext cx="4860925" cy="8048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35921" dir="8100000">
              <a:srgbClr val="C3D7EB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bIns="118800" anchor="ctr"/>
          <a:lstStyle>
            <a:lvl1pPr marL="263525" indent="-263525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1800">
                <a:solidFill>
                  <a:srgbClr val="003366"/>
                </a:solidFill>
              </a:rPr>
              <a:t>Bankers consider this asset as “patient capital”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4114800" y="5029200"/>
            <a:ext cx="4895850" cy="1295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35921" dir="8100000">
              <a:srgbClr val="C3D7EB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bIns="118800" anchor="ctr"/>
          <a:lstStyle>
            <a:lvl1pPr marL="263525" indent="-263525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1800" dirty="0">
                <a:solidFill>
                  <a:srgbClr val="003366"/>
                </a:solidFill>
              </a:rPr>
              <a:t>Bankers regard such investment highly</a:t>
            </a:r>
          </a:p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1800" dirty="0">
                <a:solidFill>
                  <a:srgbClr val="003366"/>
                </a:solidFill>
              </a:rPr>
              <a:t>Proof that your idea is sound </a:t>
            </a:r>
            <a:r>
              <a:rPr lang="en-CA" altLang="en-US" sz="1800" dirty="0">
                <a:solidFill>
                  <a:srgbClr val="CC0000"/>
                </a:solidFill>
              </a:rPr>
              <a:t>but</a:t>
            </a:r>
            <a:r>
              <a:rPr lang="en-CA" altLang="en-US" sz="1800" dirty="0">
                <a:solidFill>
                  <a:srgbClr val="003366"/>
                </a:solidFill>
              </a:rPr>
              <a:t> can often diminish the degree of control you have over you own company</a:t>
            </a:r>
          </a:p>
        </p:txBody>
      </p:sp>
    </p:spTree>
    <p:extLst>
      <p:ext uri="{BB962C8B-B14F-4D97-AF65-F5344CB8AC3E}">
        <p14:creationId xmlns:p14="http://schemas.microsoft.com/office/powerpoint/2010/main" val="27030941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Loan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7988" y="2188731"/>
            <a:ext cx="4103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8001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573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7145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1717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CC0000"/>
              </a:buClr>
              <a:buFontTx/>
              <a:buAutoNum type="arabicPeriod"/>
            </a:pPr>
            <a:r>
              <a:rPr lang="en-CA" altLang="en-US" sz="2400" dirty="0">
                <a:solidFill>
                  <a:srgbClr val="003366"/>
                </a:solidFill>
              </a:rPr>
              <a:t>Personal Loan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878138" y="1628800"/>
            <a:ext cx="6265862" cy="17414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35921" dir="8100000">
              <a:srgbClr val="C3D7EB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bIns="118800"/>
          <a:lstStyle>
            <a:lvl1pPr marL="263525" indent="-263525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1800" dirty="0">
                <a:solidFill>
                  <a:srgbClr val="003366"/>
                </a:solidFill>
              </a:rPr>
              <a:t>Money loaned to you, not your business</a:t>
            </a:r>
          </a:p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1800" dirty="0">
                <a:solidFill>
                  <a:srgbClr val="003366"/>
                </a:solidFill>
              </a:rPr>
              <a:t>Loan secured by your personal assets</a:t>
            </a:r>
          </a:p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1800" dirty="0">
                <a:solidFill>
                  <a:srgbClr val="003366"/>
                </a:solidFill>
              </a:rPr>
              <a:t>Many banks offer this type of loan to start-up businesses or those with few assets (land, building or equipment)</a:t>
            </a: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23528" y="4200945"/>
            <a:ext cx="3240484" cy="103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>
            <a:lvl1pPr marL="3429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8001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573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7145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1717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CC0000"/>
              </a:buClr>
              <a:buFontTx/>
              <a:buAutoNum type="arabicPeriod" startAt="2"/>
            </a:pPr>
            <a:r>
              <a:rPr lang="en-CA" altLang="en-US" sz="2400" dirty="0">
                <a:solidFill>
                  <a:srgbClr val="003366"/>
                </a:solidFill>
              </a:rPr>
              <a:t>Operating Loan</a:t>
            </a:r>
            <a:br>
              <a:rPr lang="en-CA" altLang="en-US" sz="2000" b="1" dirty="0">
                <a:solidFill>
                  <a:srgbClr val="003366"/>
                </a:solidFill>
              </a:rPr>
            </a:br>
            <a:r>
              <a:rPr lang="en-CA" altLang="en-US" sz="2000" dirty="0">
                <a:solidFill>
                  <a:srgbClr val="003366"/>
                </a:solidFill>
              </a:rPr>
              <a:t>- </a:t>
            </a:r>
            <a:r>
              <a:rPr lang="en-CA" altLang="en-US" sz="1800" dirty="0">
                <a:solidFill>
                  <a:srgbClr val="003366"/>
                </a:solidFill>
              </a:rPr>
              <a:t>Also called </a:t>
            </a:r>
            <a:br>
              <a:rPr lang="en-CA" altLang="en-US" sz="1400" dirty="0">
                <a:solidFill>
                  <a:srgbClr val="003366"/>
                </a:solidFill>
              </a:rPr>
            </a:br>
            <a:r>
              <a:rPr lang="en-CA" altLang="en-US" sz="1400" dirty="0">
                <a:solidFill>
                  <a:srgbClr val="003366"/>
                </a:solidFill>
              </a:rPr>
              <a:t>   </a:t>
            </a:r>
            <a:r>
              <a:rPr lang="en-CA" altLang="en-US" sz="1800" dirty="0">
                <a:solidFill>
                  <a:srgbClr val="003366"/>
                </a:solidFill>
              </a:rPr>
              <a:t>Line of Credit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843213" y="3861049"/>
            <a:ext cx="6265862" cy="216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35921" dir="8100000">
              <a:srgbClr val="C3D7EB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bIns="118800"/>
          <a:lstStyle>
            <a:lvl1pPr marL="261938" indent="-261938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615950" indent="-174625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1800" dirty="0">
                <a:solidFill>
                  <a:srgbClr val="003366"/>
                </a:solidFill>
              </a:rPr>
              <a:t>Short term, flexible financing that you manage yourself</a:t>
            </a:r>
          </a:p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1800" dirty="0">
                <a:solidFill>
                  <a:srgbClr val="003366"/>
                </a:solidFill>
              </a:rPr>
              <a:t>Borrowing as much as you need up to a determined </a:t>
            </a:r>
            <a:br>
              <a:rPr lang="en-CA" altLang="en-US" sz="1800" dirty="0">
                <a:solidFill>
                  <a:srgbClr val="003366"/>
                </a:solidFill>
              </a:rPr>
            </a:br>
            <a:r>
              <a:rPr lang="en-CA" altLang="en-US" sz="1800" dirty="0">
                <a:solidFill>
                  <a:srgbClr val="003366"/>
                </a:solidFill>
              </a:rPr>
              <a:t>amount </a:t>
            </a:r>
          </a:p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1800" dirty="0">
                <a:solidFill>
                  <a:srgbClr val="003366"/>
                </a:solidFill>
              </a:rPr>
              <a:t>Secured by your inventory and accounts receivable, </a:t>
            </a:r>
            <a:r>
              <a:rPr lang="en-CA" altLang="en-US" sz="1800" dirty="0">
                <a:solidFill>
                  <a:srgbClr val="CC0000"/>
                </a:solidFill>
              </a:rPr>
              <a:t>and </a:t>
            </a:r>
            <a:r>
              <a:rPr lang="en-CA" altLang="en-US" sz="1800" dirty="0">
                <a:solidFill>
                  <a:srgbClr val="003366"/>
                </a:solidFill>
              </a:rPr>
              <a:t>your bank can require full repayment at any time</a:t>
            </a:r>
          </a:p>
        </p:txBody>
      </p:sp>
    </p:spTree>
    <p:extLst>
      <p:ext uri="{BB962C8B-B14F-4D97-AF65-F5344CB8AC3E}">
        <p14:creationId xmlns:p14="http://schemas.microsoft.com/office/powerpoint/2010/main" val="35966522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Loan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79388" y="2409825"/>
            <a:ext cx="244782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8001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573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7145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1717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CC0000"/>
              </a:buClr>
              <a:buFontTx/>
              <a:buAutoNum type="arabicPeriod" startAt="3"/>
            </a:pPr>
            <a:r>
              <a:rPr lang="en-CA" altLang="en-US" sz="2400" dirty="0">
                <a:solidFill>
                  <a:srgbClr val="003366"/>
                </a:solidFill>
              </a:rPr>
              <a:t>Term Loan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843213" y="2352531"/>
            <a:ext cx="6265862" cy="7588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35921" dir="8100000">
              <a:srgbClr val="C3D7EB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bIns="118800"/>
          <a:lstStyle>
            <a:lvl1pPr marL="263525" indent="-263525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003366"/>
                </a:solidFill>
              </a:rPr>
              <a:t>Long-term financing option for fixed assets such as equipment, land or building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79388" y="3862388"/>
            <a:ext cx="25511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>
            <a:lvl1pPr marL="3429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8001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2573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7145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171700" indent="-3429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CC0000"/>
              </a:buClr>
              <a:buFontTx/>
              <a:buAutoNum type="arabicPeriod" startAt="4"/>
            </a:pPr>
            <a:r>
              <a:rPr lang="en-CA" altLang="en-US" sz="2400" dirty="0">
                <a:solidFill>
                  <a:srgbClr val="003366"/>
                </a:solidFill>
              </a:rPr>
              <a:t>Working capital</a:t>
            </a:r>
            <a:br>
              <a:rPr lang="en-CA" altLang="en-US" sz="2400" dirty="0">
                <a:solidFill>
                  <a:srgbClr val="003366"/>
                </a:solidFill>
              </a:rPr>
            </a:br>
            <a:r>
              <a:rPr lang="en-CA" altLang="en-US" sz="2400" dirty="0">
                <a:solidFill>
                  <a:srgbClr val="003366"/>
                </a:solidFill>
              </a:rPr>
              <a:t>Loan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843213" y="3784600"/>
            <a:ext cx="6265862" cy="18002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prstShdw prst="shdw17" dist="35921" dir="8100000">
              <a:srgbClr val="C3D7EB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bIns="118800"/>
          <a:lstStyle>
            <a:lvl1pPr marL="261938" indent="-261938"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615950" indent="-174625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003366"/>
                </a:solidFill>
              </a:rPr>
              <a:t>Long-term financing to cover projects such as Growth, Export, Marketing, e-Business, R&amp;D, etc.</a:t>
            </a:r>
          </a:p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003366"/>
                </a:solidFill>
              </a:rPr>
              <a:t>Help provide you the cash flow to fuel your growth</a:t>
            </a:r>
          </a:p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r>
              <a:rPr lang="en-CA" altLang="en-US" sz="2000" dirty="0">
                <a:solidFill>
                  <a:srgbClr val="003366"/>
                </a:solidFill>
              </a:rPr>
              <a:t>Complement your existing line of credit</a:t>
            </a:r>
          </a:p>
          <a:p>
            <a:pPr eaLnBrk="1" hangingPunct="1">
              <a:spcBef>
                <a:spcPct val="20000"/>
              </a:spcBef>
              <a:spcAft>
                <a:spcPct val="20000"/>
              </a:spcAft>
              <a:buClr>
                <a:srgbClr val="CC0000"/>
              </a:buClr>
              <a:buFont typeface="Wingdings" pitchFamily="2" charset="2"/>
              <a:buChar char="ü"/>
            </a:pPr>
            <a:endParaRPr lang="en-CA" altLang="en-US" sz="200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0910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Decide what you want to be?</a:t>
            </a:r>
          </a:p>
        </p:txBody>
      </p:sp>
      <p:sp>
        <p:nvSpPr>
          <p:cNvPr id="4" name="AutoShape 2" descr="Image result for decisi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076" name="Picture 4" descr="7 ways to make better decis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979" y="1700808"/>
            <a:ext cx="3359109" cy="223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Image result for decisio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6" name="AutoShape 8" descr="Image result for decision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65175" y="4581128"/>
            <a:ext cx="6975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70C0"/>
                </a:solidFill>
              </a:rPr>
              <a:t>Planning is never a waste of time </a:t>
            </a:r>
          </a:p>
        </p:txBody>
      </p:sp>
    </p:spTree>
    <p:extLst>
      <p:ext uri="{BB962C8B-B14F-4D97-AF65-F5344CB8AC3E}">
        <p14:creationId xmlns:p14="http://schemas.microsoft.com/office/powerpoint/2010/main" val="32833787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132776"/>
            <a:ext cx="7772400" cy="1008112"/>
          </a:xfrm>
        </p:spPr>
        <p:txBody>
          <a:bodyPr/>
          <a:lstStyle/>
          <a:p>
            <a:r>
              <a:rPr lang="en-GB" dirty="0"/>
              <a:t>Marketing your Business</a:t>
            </a:r>
          </a:p>
        </p:txBody>
      </p:sp>
      <p:pic>
        <p:nvPicPr>
          <p:cNvPr id="1026" name="Picture 2" descr="Image result for marketing personal trai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124744"/>
            <a:ext cx="4841383" cy="3741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arketing sport therap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895" y="2204864"/>
            <a:ext cx="3871586" cy="1882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marketing sport therap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238" y="4220746"/>
            <a:ext cx="2628900" cy="26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Image result for registered exercise professional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Image result for registered exercise professional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272" y="5013176"/>
            <a:ext cx="1717249" cy="1717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33273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994645"/>
          </a:xfrm>
        </p:spPr>
        <p:txBody>
          <a:bodyPr/>
          <a:lstStyle/>
          <a:p>
            <a:r>
              <a:rPr lang="en-GB" dirty="0"/>
              <a:t>Developing a Marketing Strategy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1196752"/>
            <a:ext cx="6400800" cy="17526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Anticipating the needs and wants of customers.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73015" y="2211944"/>
            <a:ext cx="7525926" cy="46462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73015" y="2348880"/>
            <a:ext cx="1178705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940152" y="2348880"/>
            <a:ext cx="2458789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5568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The Marketing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en-US" sz="2000" dirty="0"/>
              <a:t>five critical questions: </a:t>
            </a:r>
          </a:p>
          <a:p>
            <a:pPr marL="746125" lvl="1" indent="-342900">
              <a:buFont typeface="Calibri" pitchFamily="34" charset="0"/>
              <a:buAutoNum type="arabicPeriod"/>
            </a:pPr>
            <a:r>
              <a:rPr lang="en-US" altLang="en-US" sz="1800" b="1" dirty="0">
                <a:solidFill>
                  <a:srgbClr val="FF0000"/>
                </a:solidFill>
              </a:rPr>
              <a:t>What is unique about your business? What is the general need that your product or service aims to meet?</a:t>
            </a:r>
          </a:p>
          <a:p>
            <a:pPr marL="746125" lvl="1" indent="-342900">
              <a:buFont typeface="Calibri" pitchFamily="34" charset="0"/>
              <a:buAutoNum type="arabicPeriod"/>
            </a:pPr>
            <a:endParaRPr lang="en-US" altLang="en-US" sz="1800" b="1" dirty="0">
              <a:solidFill>
                <a:srgbClr val="FF0000"/>
              </a:solidFill>
            </a:endParaRPr>
          </a:p>
          <a:p>
            <a:pPr marL="746125" lvl="1" indent="-342900">
              <a:buFont typeface="Calibri" pitchFamily="34" charset="0"/>
              <a:buAutoNum type="arabicPeriod"/>
            </a:pPr>
            <a:r>
              <a:rPr lang="en-US" altLang="en-US" sz="1800" b="1" dirty="0">
                <a:solidFill>
                  <a:srgbClr val="0070C0"/>
                </a:solidFill>
              </a:rPr>
              <a:t>Who is your target buyer? Who buys your product or service now, and who do you really want to sell to?</a:t>
            </a:r>
          </a:p>
          <a:p>
            <a:pPr marL="746125" lvl="1" indent="-342900">
              <a:buFont typeface="Calibri" pitchFamily="34" charset="0"/>
              <a:buAutoNum type="arabicPeriod"/>
            </a:pPr>
            <a:endParaRPr lang="en-US" altLang="en-US" sz="1800" b="1" dirty="0">
              <a:solidFill>
                <a:srgbClr val="0070C0"/>
              </a:solidFill>
            </a:endParaRPr>
          </a:p>
          <a:p>
            <a:pPr marL="746125" lvl="1" indent="-342900">
              <a:buFont typeface="Calibri" pitchFamily="34" charset="0"/>
              <a:buAutoNum type="arabicPeriod"/>
            </a:pPr>
            <a:r>
              <a:rPr lang="en-US" altLang="en-US" sz="1800" b="1" dirty="0">
                <a:solidFill>
                  <a:srgbClr val="00B050"/>
                </a:solidFill>
              </a:rPr>
              <a:t>Who are your competitors? How can your small business effectively compete in your chosen market?</a:t>
            </a:r>
          </a:p>
          <a:p>
            <a:pPr marL="746125" lvl="1" indent="-342900">
              <a:buFont typeface="Calibri" pitchFamily="34" charset="0"/>
              <a:buAutoNum type="arabicPeriod"/>
            </a:pPr>
            <a:endParaRPr lang="en-US" altLang="en-US" sz="1800" b="1" dirty="0">
              <a:solidFill>
                <a:srgbClr val="00B050"/>
              </a:solidFill>
            </a:endParaRPr>
          </a:p>
          <a:p>
            <a:pPr marL="746125" lvl="1" indent="-342900">
              <a:buFont typeface="Calibri" pitchFamily="34" charset="0"/>
              <a:buAutoNum type="arabicPeriod"/>
            </a:pPr>
            <a:r>
              <a:rPr lang="en-US" altLang="en-US" sz="1800" b="1" dirty="0">
                <a:solidFill>
                  <a:srgbClr val="7030A0"/>
                </a:solidFill>
              </a:rPr>
              <a:t>What positioning message do you want to communicate to your target buyers? How can you position your business or product to let people know about your product?</a:t>
            </a:r>
          </a:p>
          <a:p>
            <a:pPr marL="746125" lvl="1" indent="-342900">
              <a:buFont typeface="Calibri" pitchFamily="34" charset="0"/>
              <a:buAutoNum type="arabicPeriod"/>
            </a:pPr>
            <a:endParaRPr lang="en-US" altLang="en-US" sz="1800" b="1" dirty="0">
              <a:solidFill>
                <a:srgbClr val="7030A0"/>
              </a:solidFill>
            </a:endParaRPr>
          </a:p>
          <a:p>
            <a:pPr marL="746125" lvl="1" indent="-342900">
              <a:buFont typeface="Calibri" pitchFamily="34" charset="0"/>
              <a:buAutoNum type="arabicPeriod"/>
            </a:pPr>
            <a:r>
              <a:rPr lang="en-US" altLang="en-US" sz="1800" b="1" dirty="0">
                <a:solidFill>
                  <a:srgbClr val="C00000"/>
                </a:solidFill>
              </a:rPr>
              <a:t>What is your sales strategy? How will you get your product or service in the hands of your customers?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8073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703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 your Marketing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C00000"/>
                </a:solidFill>
              </a:rPr>
              <a:t>Market entry?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Market growth?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New products?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New customer demographics?</a:t>
            </a:r>
          </a:p>
        </p:txBody>
      </p:sp>
      <p:sp>
        <p:nvSpPr>
          <p:cNvPr id="4" name="AutoShape 2" descr="Image result for market sha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4" name="Picture 4" descr="Image result for market sha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84784"/>
            <a:ext cx="2311836" cy="2176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Image result for map of carmarth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297" y="3933056"/>
            <a:ext cx="3494703" cy="227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36839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778098"/>
          </a:xfrm>
        </p:spPr>
        <p:txBody>
          <a:bodyPr/>
          <a:lstStyle/>
          <a:p>
            <a:r>
              <a:rPr lang="en-GB" dirty="0"/>
              <a:t>Your Brand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495801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/>
              <a:t>Describe your business by the products / services you deliver?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But</a:t>
            </a:r>
          </a:p>
          <a:p>
            <a:pPr marL="0" indent="0" algn="ctr">
              <a:buNone/>
            </a:pPr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Customers view your business in terms of their satisfaction.</a:t>
            </a:r>
          </a:p>
          <a:p>
            <a:r>
              <a:rPr lang="en-GB" dirty="0">
                <a:solidFill>
                  <a:srgbClr val="0070C0"/>
                </a:solidFill>
              </a:rPr>
              <a:t>Customers view business by image</a:t>
            </a:r>
          </a:p>
          <a:p>
            <a:endParaRPr lang="en-GB" dirty="0"/>
          </a:p>
          <a:p>
            <a:r>
              <a:rPr lang="en-GB" i="1" dirty="0">
                <a:solidFill>
                  <a:srgbClr val="0070C0"/>
                </a:solidFill>
              </a:rPr>
              <a:t>A range of other criteria – sustainability, charity work, ease of access </a:t>
            </a:r>
            <a:r>
              <a:rPr lang="en-GB" i="1" dirty="0" err="1">
                <a:solidFill>
                  <a:srgbClr val="0070C0"/>
                </a:solidFill>
              </a:rPr>
              <a:t>etc</a:t>
            </a:r>
            <a:endParaRPr lang="en-GB" i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5258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 your Market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en-US" dirty="0"/>
              <a:t>Knowledge of customers expectations</a:t>
            </a:r>
          </a:p>
          <a:p>
            <a:endParaRPr lang="en-US" altLang="en-US" dirty="0"/>
          </a:p>
          <a:p>
            <a:r>
              <a:rPr lang="en-US" altLang="en-US" dirty="0">
                <a:solidFill>
                  <a:schemeClr val="accent2">
                    <a:lumMod val="75000"/>
                  </a:schemeClr>
                </a:solidFill>
              </a:rPr>
              <a:t>Qualifications and Competencies</a:t>
            </a:r>
          </a:p>
          <a:p>
            <a:endParaRPr lang="en-US" altLang="en-US" dirty="0"/>
          </a:p>
          <a:p>
            <a:r>
              <a:rPr lang="en-US" altLang="en-US" dirty="0">
                <a:solidFill>
                  <a:srgbClr val="92D050"/>
                </a:solidFill>
              </a:rPr>
              <a:t>Facilities </a:t>
            </a:r>
          </a:p>
          <a:p>
            <a:endParaRPr lang="en-US" altLang="en-US" dirty="0"/>
          </a:p>
          <a:p>
            <a:r>
              <a:rPr lang="en-US" altLang="en-US" dirty="0">
                <a:solidFill>
                  <a:srgbClr val="00B0F0"/>
                </a:solidFill>
              </a:rPr>
              <a:t>Operating procedures</a:t>
            </a:r>
          </a:p>
          <a:p>
            <a:endParaRPr lang="en-US" altLang="en-US" dirty="0"/>
          </a:p>
          <a:p>
            <a:r>
              <a:rPr lang="en-US" altLang="en-US" dirty="0">
                <a:solidFill>
                  <a:srgbClr val="FF0000"/>
                </a:solidFill>
              </a:rPr>
              <a:t>Build relationships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7049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SWOT Analysis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379837" y="1916832"/>
            <a:ext cx="5686425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 sz="2000" dirty="0">
                <a:latin typeface="Calibri" pitchFamily="34" charset="0"/>
              </a:rPr>
              <a:t>A situation analysis details the context for your marketing efforts by considering internal and external factors that could influence your marketing strategy.</a:t>
            </a:r>
          </a:p>
        </p:txBody>
      </p:sp>
      <p:sp>
        <p:nvSpPr>
          <p:cNvPr id="5" name="Content Placeholder 2"/>
          <p:cNvSpPr>
            <a:spLocks noGrp="1"/>
          </p:cNvSpPr>
          <p:nvPr/>
        </p:nvSpPr>
        <p:spPr bwMode="auto">
          <a:xfrm>
            <a:off x="251520" y="3861048"/>
            <a:ext cx="8277225" cy="2604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8975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83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3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22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hangingPunct="1"/>
            <a:r>
              <a:rPr lang="en-US" altLang="en-US" sz="1800" b="1" dirty="0"/>
              <a:t>Strengths</a:t>
            </a:r>
            <a:r>
              <a:rPr lang="en-US" altLang="en-US" sz="1800" dirty="0"/>
              <a:t>: assets or a resources that can be used to improve your business’ competitive position.</a:t>
            </a:r>
          </a:p>
          <a:p>
            <a:pPr lvl="1" eaLnBrk="1" hangingPunct="1"/>
            <a:r>
              <a:rPr lang="en-US" altLang="en-US" sz="1800" b="1" dirty="0"/>
              <a:t>Weaknesses</a:t>
            </a:r>
            <a:r>
              <a:rPr lang="en-US" altLang="en-US" sz="1800" dirty="0"/>
              <a:t>: resources or capabilities that may cause your business to have a less competitive position.</a:t>
            </a:r>
          </a:p>
          <a:p>
            <a:pPr lvl="1" eaLnBrk="1" hangingPunct="1"/>
            <a:r>
              <a:rPr lang="en-US" altLang="en-US" sz="1800" b="1" dirty="0"/>
              <a:t>Opportunities</a:t>
            </a:r>
            <a:r>
              <a:rPr lang="en-US" altLang="en-US" sz="1800" dirty="0"/>
              <a:t>: situations or conditions arising from a business’ strengths, or set of positive externalities.</a:t>
            </a:r>
          </a:p>
          <a:p>
            <a:pPr lvl="1" eaLnBrk="1" hangingPunct="1"/>
            <a:r>
              <a:rPr lang="en-US" altLang="en-US" sz="1800" b="1" dirty="0"/>
              <a:t>Threats</a:t>
            </a:r>
            <a:r>
              <a:rPr lang="en-US" altLang="en-US" sz="1800" dirty="0"/>
              <a:t>: problems that focus on your weaknesses and which can create a potentially negative situation.</a:t>
            </a:r>
          </a:p>
        </p:txBody>
      </p:sp>
      <p:pic>
        <p:nvPicPr>
          <p:cNvPr id="6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5243" y="1351671"/>
            <a:ext cx="2595562" cy="231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5562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451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Service is the Key to Success</a:t>
            </a:r>
            <a:br>
              <a:rPr lang="en-US" dirty="0"/>
            </a:br>
            <a:endParaRPr lang="en-GB" dirty="0"/>
          </a:p>
        </p:txBody>
      </p:sp>
      <p:pic>
        <p:nvPicPr>
          <p:cNvPr id="4" name="Picture 5" descr="5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553" y="1988840"/>
            <a:ext cx="3758226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5536" y="1916832"/>
            <a:ext cx="43924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</a:rPr>
              <a:t>Give the customer what they want when they want 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</a:rPr>
              <a:t>Give value for money – </a:t>
            </a:r>
            <a:r>
              <a:rPr lang="en-GB" sz="2000" b="1" dirty="0">
                <a:solidFill>
                  <a:srgbClr val="FF0000"/>
                </a:solidFill>
              </a:rPr>
              <a:t>or at least the perception of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</a:rPr>
              <a:t>Respond quickly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</a:rPr>
              <a:t>Be reliable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70C0"/>
                </a:solidFill>
              </a:rPr>
              <a:t>Educate your customers – </a:t>
            </a:r>
            <a:r>
              <a:rPr lang="en-GB" sz="2000" b="1" dirty="0">
                <a:solidFill>
                  <a:srgbClr val="FF0000"/>
                </a:solidFill>
              </a:rPr>
              <a:t>give them more than what they expect!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70C0"/>
              </a:solidFill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65519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Innovation</a:t>
            </a:r>
          </a:p>
        </p:txBody>
      </p:sp>
      <p:pic>
        <p:nvPicPr>
          <p:cNvPr id="4" name="Picture 9" descr="cartoon3-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48768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28320" y="1991785"/>
            <a:ext cx="4015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Be unique but not too unique!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28320" y="2996952"/>
            <a:ext cx="34761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Compare your services to that of your competitors and focus on these.</a:t>
            </a:r>
          </a:p>
          <a:p>
            <a:endParaRPr lang="en-GB" dirty="0"/>
          </a:p>
          <a:p>
            <a:r>
              <a:rPr lang="en-GB" dirty="0"/>
              <a:t>Give the customer a reason to come to you.</a:t>
            </a:r>
          </a:p>
        </p:txBody>
      </p:sp>
    </p:spTree>
    <p:extLst>
      <p:ext uri="{BB962C8B-B14F-4D97-AF65-F5344CB8AC3E}">
        <p14:creationId xmlns:p14="http://schemas.microsoft.com/office/powerpoint/2010/main" val="5915176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dirty="0"/>
              <a:t>Understand Your Customers</a:t>
            </a:r>
          </a:p>
        </p:txBody>
      </p:sp>
      <p:sp>
        <p:nvSpPr>
          <p:cNvPr id="7" name="Content Placeholder 2"/>
          <p:cNvSpPr>
            <a:spLocks noGrp="1"/>
          </p:cNvSpPr>
          <p:nvPr/>
        </p:nvSpPr>
        <p:spPr bwMode="auto">
          <a:xfrm>
            <a:off x="346075" y="1196974"/>
            <a:ext cx="8451850" cy="5184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8975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683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3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22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Wingdings" pitchFamily="2" charset="2"/>
              <a:buNone/>
            </a:pPr>
            <a:r>
              <a:rPr lang="en-US" altLang="en-US" sz="2400" dirty="0">
                <a:solidFill>
                  <a:srgbClr val="00B050"/>
                </a:solidFill>
              </a:rPr>
              <a:t>Defining your market, but you need to be realistic and your market needs to be well-defined to focus the strategy.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en-US" altLang="en-US" sz="1800" dirty="0"/>
          </a:p>
          <a:p>
            <a:pPr marL="514350" indent="-457200" eaLnBrk="1" hangingPunct="1">
              <a:buFont typeface="+mj-lt"/>
              <a:buAutoNum type="arabicPeriod"/>
            </a:pPr>
            <a:r>
              <a:rPr lang="en-US" altLang="en-US" sz="2000" dirty="0"/>
              <a:t>Who are your competitors, and who do they target?</a:t>
            </a:r>
          </a:p>
          <a:p>
            <a:pPr marL="514350" indent="-457200" eaLnBrk="1" hangingPunct="1">
              <a:buFont typeface="+mj-lt"/>
              <a:buAutoNum type="arabicPeriod"/>
            </a:pPr>
            <a:r>
              <a:rPr lang="en-US" altLang="en-US" sz="2000" dirty="0"/>
              <a:t>Who is your perfect customer and client base?</a:t>
            </a:r>
          </a:p>
          <a:p>
            <a:pPr marL="514350" indent="-457200" eaLnBrk="1" hangingPunct="1">
              <a:buFont typeface="+mj-lt"/>
              <a:buAutoNum type="arabicPeriod"/>
            </a:pPr>
            <a:r>
              <a:rPr lang="en-US" altLang="en-US" sz="2000" dirty="0"/>
              <a:t>What is your current customer base (in terms of age, sex, income, and geographic location)?</a:t>
            </a:r>
          </a:p>
          <a:p>
            <a:pPr marL="514350" indent="-457200" eaLnBrk="1" hangingPunct="1">
              <a:buFont typeface="+mj-lt"/>
              <a:buAutoNum type="arabicPeriod"/>
            </a:pPr>
            <a:r>
              <a:rPr lang="en-US" altLang="en-US" sz="2000" dirty="0"/>
              <a:t>What habits do your customers and potential customers share? Where do they shop, what do they read, watch, listen to?</a:t>
            </a:r>
          </a:p>
          <a:p>
            <a:pPr marL="514350" indent="-457200" eaLnBrk="1" hangingPunct="1">
              <a:buFont typeface="+mj-lt"/>
              <a:buAutoNum type="arabicPeriod"/>
            </a:pPr>
            <a:r>
              <a:rPr lang="en-US" altLang="en-US" sz="2000" dirty="0"/>
              <a:t>What prospective customers are you currently not reaching? How can you reach them?</a:t>
            </a:r>
          </a:p>
          <a:p>
            <a:pPr marL="514350" indent="-457200" eaLnBrk="1" hangingPunct="1">
              <a:buFont typeface="+mj-lt"/>
              <a:buAutoNum type="arabicPeriod"/>
            </a:pPr>
            <a:r>
              <a:rPr lang="en-US" altLang="en-US" sz="2000" dirty="0"/>
              <a:t>What qualities do your customers value most about your product or service? Do they value selection, convenience, service, reliability, availability, or affordability? </a:t>
            </a:r>
          </a:p>
          <a:p>
            <a:pPr marL="514350" indent="-457200" eaLnBrk="1" hangingPunct="1">
              <a:buFont typeface="+mj-lt"/>
              <a:buAutoNum type="arabicPeriod"/>
            </a:pPr>
            <a:r>
              <a:rPr lang="en-US" altLang="en-US" sz="2000" dirty="0"/>
              <a:t>What qualities about your product or service do you need to improve? How can they be adjusted to serve your customers better?</a:t>
            </a:r>
          </a:p>
        </p:txBody>
      </p:sp>
    </p:spTree>
    <p:extLst>
      <p:ext uri="{BB962C8B-B14F-4D97-AF65-F5344CB8AC3E}">
        <p14:creationId xmlns:p14="http://schemas.microsoft.com/office/powerpoint/2010/main" val="8796575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Entry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Research your competitors</a:t>
            </a:r>
          </a:p>
          <a:p>
            <a:pPr lvl="1"/>
            <a:r>
              <a:rPr lang="en-GB" dirty="0"/>
              <a:t>How many are there?</a:t>
            </a:r>
          </a:p>
          <a:p>
            <a:pPr lvl="1"/>
            <a:r>
              <a:rPr lang="en-GB" dirty="0"/>
              <a:t>What do they do well?</a:t>
            </a:r>
          </a:p>
          <a:p>
            <a:pPr lvl="1"/>
            <a:r>
              <a:rPr lang="en-GB" dirty="0"/>
              <a:t>What do they do poorly?</a:t>
            </a:r>
          </a:p>
          <a:p>
            <a:pPr lvl="1"/>
            <a:r>
              <a:rPr lang="en-GB" dirty="0"/>
              <a:t>What are their unique features?</a:t>
            </a:r>
          </a:p>
          <a:p>
            <a:endParaRPr lang="en-GB" dirty="0"/>
          </a:p>
          <a:p>
            <a:r>
              <a:rPr lang="en-GB" dirty="0"/>
              <a:t>Start with the thing you do best?</a:t>
            </a:r>
          </a:p>
          <a:p>
            <a:r>
              <a:rPr lang="en-GB" dirty="0"/>
              <a:t>Start in a defined and controlled manner </a:t>
            </a:r>
            <a:r>
              <a:rPr lang="en-GB" dirty="0" err="1"/>
              <a:t>i.e</a:t>
            </a:r>
            <a:r>
              <a:rPr lang="en-GB" dirty="0"/>
              <a:t> test the market</a:t>
            </a:r>
          </a:p>
        </p:txBody>
      </p:sp>
    </p:spTree>
    <p:extLst>
      <p:ext uri="{BB962C8B-B14F-4D97-AF65-F5344CB8AC3E}">
        <p14:creationId xmlns:p14="http://schemas.microsoft.com/office/powerpoint/2010/main" val="9313159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 result for map of west w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68" y="111124"/>
            <a:ext cx="6302048" cy="653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14168" y="5301208"/>
            <a:ext cx="2413616" cy="10801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313531" y="2348880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893783" y="140437"/>
            <a:ext cx="216024" cy="2160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619672" y="47120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096940" y="2876899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069521" y="5143427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689228" y="468292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581216" y="5143427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211960" y="29969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673624" y="18864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312964" y="3046570"/>
            <a:ext cx="216024" cy="2160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315901" y="2377015"/>
            <a:ext cx="216024" cy="2160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961509" y="4604048"/>
            <a:ext cx="216024" cy="2160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076056" y="943713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315901" y="142143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535996" y="170080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365192" y="213285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193571" y="2660707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979454" y="277123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917723" y="370279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603299" y="151201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542634" y="3567069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52381" y="370279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4211960" y="409791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001795" y="471206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339390" y="391881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2529555" y="234888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6603299" y="943713"/>
            <a:ext cx="216024" cy="2160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001795" y="4452115"/>
            <a:ext cx="216024" cy="2160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292080" y="4574914"/>
            <a:ext cx="216024" cy="2160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871442" y="4560127"/>
            <a:ext cx="216024" cy="2160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123366" y="3632585"/>
            <a:ext cx="216024" cy="2160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961509" y="4928084"/>
            <a:ext cx="216024" cy="2160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797240" y="4496036"/>
            <a:ext cx="216024" cy="2160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6635080" y="2132856"/>
            <a:ext cx="216024" cy="2160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635080" y="2663222"/>
            <a:ext cx="216024" cy="216024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319972" y="4762621"/>
            <a:ext cx="216024" cy="216024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2148854" y="4280012"/>
            <a:ext cx="216024" cy="216024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996740" y="3272822"/>
            <a:ext cx="216024" cy="216024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1040275" y="4107454"/>
            <a:ext cx="216024" cy="216024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851104" y="943713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Your location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851104" y="1417298"/>
            <a:ext cx="2042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Direct competitors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868646" y="2056202"/>
            <a:ext cx="2095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Indirect competitors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48342" y="2593039"/>
            <a:ext cx="2263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Limited competition</a:t>
            </a:r>
          </a:p>
        </p:txBody>
      </p:sp>
    </p:spTree>
    <p:extLst>
      <p:ext uri="{BB962C8B-B14F-4D97-AF65-F5344CB8AC3E}">
        <p14:creationId xmlns:p14="http://schemas.microsoft.com/office/powerpoint/2010/main" val="14896374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Growth</a:t>
            </a:r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268760"/>
            <a:ext cx="8229600" cy="4291028"/>
          </a:xfrm>
        </p:spPr>
      </p:pic>
      <p:sp>
        <p:nvSpPr>
          <p:cNvPr id="6" name="Rectangle 5"/>
          <p:cNvSpPr/>
          <p:nvPr/>
        </p:nvSpPr>
        <p:spPr>
          <a:xfrm>
            <a:off x="4067944" y="1484784"/>
            <a:ext cx="4536504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67544" y="1484784"/>
            <a:ext cx="1152128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581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Financial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Amount v Income v Profits</a:t>
            </a:r>
          </a:p>
          <a:p>
            <a:r>
              <a:rPr lang="en-GB" dirty="0">
                <a:solidFill>
                  <a:srgbClr val="0070C0"/>
                </a:solidFill>
              </a:rPr>
              <a:t>Costs per customer</a:t>
            </a:r>
          </a:p>
          <a:p>
            <a:endParaRPr lang="en-GB" dirty="0"/>
          </a:p>
          <a:p>
            <a:r>
              <a:rPr lang="en-GB" dirty="0">
                <a:solidFill>
                  <a:srgbClr val="FF0000"/>
                </a:solidFill>
              </a:rPr>
              <a:t>Is the Strategy cost effective?</a:t>
            </a:r>
          </a:p>
          <a:p>
            <a:r>
              <a:rPr lang="en-GB" dirty="0">
                <a:solidFill>
                  <a:srgbClr val="FF0000"/>
                </a:solidFill>
              </a:rPr>
              <a:t>Is the strategy time effective?</a:t>
            </a:r>
          </a:p>
          <a:p>
            <a:endParaRPr lang="en-GB" dirty="0"/>
          </a:p>
        </p:txBody>
      </p:sp>
      <p:pic>
        <p:nvPicPr>
          <p:cNvPr id="13314" name="Picture 2" descr="Image result for cost effecti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524374"/>
            <a:ext cx="3238500" cy="2333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16634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Marketing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The market Mix – the 4 P’s</a:t>
            </a:r>
          </a:p>
          <a:p>
            <a:pPr lvl="7"/>
            <a:r>
              <a:rPr lang="en-GB" sz="3300" dirty="0"/>
              <a:t>Product</a:t>
            </a:r>
          </a:p>
          <a:p>
            <a:pPr lvl="7"/>
            <a:r>
              <a:rPr lang="en-GB" sz="3300" dirty="0"/>
              <a:t>Price</a:t>
            </a:r>
          </a:p>
          <a:p>
            <a:pPr lvl="7"/>
            <a:r>
              <a:rPr lang="en-GB" sz="3300" dirty="0"/>
              <a:t>Promotion</a:t>
            </a:r>
          </a:p>
          <a:p>
            <a:pPr lvl="7"/>
            <a:r>
              <a:rPr lang="en-GB" sz="3300" dirty="0"/>
              <a:t>Place</a:t>
            </a:r>
            <a:endParaRPr lang="en-GB" dirty="0"/>
          </a:p>
          <a:p>
            <a:r>
              <a:rPr lang="en-GB" dirty="0"/>
              <a:t>Internet</a:t>
            </a:r>
          </a:p>
          <a:p>
            <a:r>
              <a:rPr lang="en-GB" dirty="0"/>
              <a:t>Events</a:t>
            </a:r>
          </a:p>
          <a:p>
            <a:r>
              <a:rPr lang="en-GB" dirty="0"/>
              <a:t>Direct </a:t>
            </a:r>
          </a:p>
          <a:p>
            <a:r>
              <a:rPr lang="en-GB" dirty="0"/>
              <a:t>Databases (buy one – create one)</a:t>
            </a:r>
          </a:p>
          <a:p>
            <a:r>
              <a:rPr lang="en-GB" dirty="0"/>
              <a:t>Public relations</a:t>
            </a:r>
          </a:p>
        </p:txBody>
      </p:sp>
    </p:spTree>
    <p:extLst>
      <p:ext uri="{BB962C8B-B14F-4D97-AF65-F5344CB8AC3E}">
        <p14:creationId xmlns:p14="http://schemas.microsoft.com/office/powerpoint/2010/main" val="185175407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 tools</a:t>
            </a:r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81860" y="1484784"/>
            <a:ext cx="7696200" cy="47513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3608" y="1628800"/>
            <a:ext cx="1152128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053896" y="1628800"/>
            <a:ext cx="4190512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688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 the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Executive summary</a:t>
            </a:r>
          </a:p>
          <a:p>
            <a:r>
              <a:rPr lang="en-GB" dirty="0"/>
              <a:t>Current Marketing Situation</a:t>
            </a:r>
          </a:p>
          <a:p>
            <a:r>
              <a:rPr lang="en-GB" dirty="0"/>
              <a:t>Objectives and issues</a:t>
            </a:r>
          </a:p>
          <a:p>
            <a:r>
              <a:rPr lang="en-GB" dirty="0"/>
              <a:t>Target Market</a:t>
            </a:r>
          </a:p>
          <a:p>
            <a:r>
              <a:rPr lang="en-GB" dirty="0"/>
              <a:t>Marketing Strategy</a:t>
            </a:r>
          </a:p>
          <a:p>
            <a:r>
              <a:rPr lang="en-GB" dirty="0"/>
              <a:t>Marketing Activities</a:t>
            </a:r>
          </a:p>
          <a:p>
            <a:r>
              <a:rPr lang="en-GB" dirty="0"/>
              <a:t>Financial planning</a:t>
            </a:r>
          </a:p>
          <a:p>
            <a:r>
              <a:rPr lang="en-GB" dirty="0"/>
              <a:t>Implementation controls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814968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Managing the Process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871700" y="2132856"/>
          <a:ext cx="5184576" cy="40939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5536" y="1263769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Did you achieve your marketing objective?</a:t>
            </a:r>
          </a:p>
        </p:txBody>
      </p:sp>
    </p:spTree>
    <p:extLst>
      <p:ext uri="{BB962C8B-B14F-4D97-AF65-F5344CB8AC3E}">
        <p14:creationId xmlns:p14="http://schemas.microsoft.com/office/powerpoint/2010/main" val="105369468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Marketing?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Outline 4 ways you will market your business</a:t>
            </a:r>
          </a:p>
          <a:p>
            <a:endParaRPr lang="en-GB" dirty="0"/>
          </a:p>
          <a:p>
            <a:r>
              <a:rPr lang="en-GB" dirty="0"/>
              <a:t>Cost them.</a:t>
            </a:r>
          </a:p>
          <a:p>
            <a:endParaRPr lang="en-GB" dirty="0"/>
          </a:p>
          <a:p>
            <a:r>
              <a:rPr lang="en-GB" dirty="0"/>
              <a:t>Rationalise why the cost is worth the expense.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9228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Financial Planning</a:t>
            </a:r>
          </a:p>
        </p:txBody>
      </p:sp>
      <p:pic>
        <p:nvPicPr>
          <p:cNvPr id="1030" name="Picture 6" descr="Image result for financial plan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6539880" cy="4904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030850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1470025"/>
          </a:xfrm>
        </p:spPr>
        <p:txBody>
          <a:bodyPr/>
          <a:lstStyle/>
          <a:p>
            <a:r>
              <a:rPr lang="en-GB" dirty="0"/>
              <a:t>Financial Planning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556792"/>
            <a:ext cx="8136904" cy="4968552"/>
          </a:xfrm>
        </p:spPr>
        <p:txBody>
          <a:bodyPr>
            <a:normAutofit fontScale="92500" lnSpcReduction="20000"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Write reports </a:t>
            </a:r>
            <a:r>
              <a:rPr lang="en-GB" dirty="0" err="1">
                <a:solidFill>
                  <a:srgbClr val="FF0000"/>
                </a:solidFill>
              </a:rPr>
              <a:t>i.e</a:t>
            </a:r>
            <a:r>
              <a:rPr lang="en-GB" dirty="0">
                <a:solidFill>
                  <a:srgbClr val="FF0000"/>
                </a:solidFill>
              </a:rPr>
              <a:t> spreadsheets for profit / loss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Always budget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Monitor your finances regularly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Cash flow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Manage Risk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Health Insurance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Legal protection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Maximise the return on your bank account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Consider all types of funding i.e. grants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Get professional Advice i.e. accountant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802035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Things You Need to Know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Important Assumptions</a:t>
            </a:r>
          </a:p>
          <a:p>
            <a:r>
              <a:rPr lang="en-GB" dirty="0"/>
              <a:t>Break-even Analysis</a:t>
            </a:r>
          </a:p>
          <a:p>
            <a:r>
              <a:rPr lang="en-GB" dirty="0">
                <a:solidFill>
                  <a:srgbClr val="0070C0"/>
                </a:solidFill>
              </a:rPr>
              <a:t>Projected profit/loss</a:t>
            </a:r>
          </a:p>
          <a:p>
            <a:r>
              <a:rPr lang="en-GB" dirty="0"/>
              <a:t>Projected Cash flow</a:t>
            </a:r>
          </a:p>
          <a:p>
            <a:r>
              <a:rPr lang="en-GB" dirty="0">
                <a:solidFill>
                  <a:srgbClr val="0070C0"/>
                </a:solidFill>
              </a:rPr>
              <a:t>Projected Balance Sheet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06850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Assumptions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Your best guess (research) about things that influence your business;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solidFill>
                  <a:srgbClr val="00B050"/>
                </a:solidFill>
              </a:rPr>
              <a:t>Market size</a:t>
            </a:r>
          </a:p>
          <a:p>
            <a:r>
              <a:rPr lang="en-GB" dirty="0">
                <a:solidFill>
                  <a:srgbClr val="0070C0"/>
                </a:solidFill>
              </a:rPr>
              <a:t>Price people are willing to pay</a:t>
            </a:r>
          </a:p>
          <a:p>
            <a:r>
              <a:rPr lang="en-GB" dirty="0">
                <a:solidFill>
                  <a:srgbClr val="00B050"/>
                </a:solidFill>
              </a:rPr>
              <a:t>Your time</a:t>
            </a:r>
          </a:p>
          <a:p>
            <a:r>
              <a:rPr lang="en-GB" dirty="0">
                <a:solidFill>
                  <a:srgbClr val="0070C0"/>
                </a:solidFill>
              </a:rPr>
              <a:t>Interest rates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740795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Break Even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Makes obvious how well the business is doing based on the actual income compared to the;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Fixed costs</a:t>
            </a:r>
          </a:p>
          <a:p>
            <a:r>
              <a:rPr lang="en-GB" dirty="0">
                <a:solidFill>
                  <a:srgbClr val="FF0000"/>
                </a:solidFill>
              </a:rPr>
              <a:t>Variable costs</a:t>
            </a:r>
          </a:p>
          <a:p>
            <a:r>
              <a:rPr lang="en-GB" dirty="0">
                <a:solidFill>
                  <a:srgbClr val="00B050"/>
                </a:solidFill>
              </a:rPr>
              <a:t>Sales income</a:t>
            </a:r>
          </a:p>
        </p:txBody>
      </p:sp>
      <p:graphicFrame>
        <p:nvGraphicFramePr>
          <p:cNvPr id="6" name="Chart 5"/>
          <p:cNvGraphicFramePr>
            <a:graphicFrameLocks/>
          </p:cNvGraphicFramePr>
          <p:nvPr/>
        </p:nvGraphicFramePr>
        <p:xfrm>
          <a:off x="3635896" y="2852936"/>
          <a:ext cx="5319713" cy="3771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0092636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Fixed Costs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568952" cy="485740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A cost to your business that remains stable over a period of time – a year.</a:t>
            </a:r>
          </a:p>
          <a:p>
            <a:r>
              <a:rPr lang="en-GB" dirty="0">
                <a:solidFill>
                  <a:srgbClr val="0070C0"/>
                </a:solidFill>
              </a:rPr>
              <a:t>Insurance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Rent</a:t>
            </a:r>
          </a:p>
          <a:p>
            <a:r>
              <a:rPr lang="en-GB" dirty="0">
                <a:solidFill>
                  <a:srgbClr val="0070C0"/>
                </a:solidFill>
              </a:rPr>
              <a:t>Interest on loans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Salaries / wages</a:t>
            </a:r>
          </a:p>
          <a:p>
            <a:r>
              <a:rPr lang="en-GB" dirty="0">
                <a:solidFill>
                  <a:srgbClr val="0070C0"/>
                </a:solidFill>
              </a:rPr>
              <a:t>Depreciation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Utility bills</a:t>
            </a:r>
          </a:p>
          <a:p>
            <a:r>
              <a:rPr lang="en-GB" dirty="0">
                <a:solidFill>
                  <a:srgbClr val="0070C0"/>
                </a:solidFill>
              </a:rPr>
              <a:t>Property Taxes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Membership of organisation</a:t>
            </a:r>
          </a:p>
          <a:p>
            <a:r>
              <a:rPr lang="en-GB" dirty="0">
                <a:solidFill>
                  <a:srgbClr val="0070C0"/>
                </a:solidFill>
              </a:rPr>
              <a:t>Consultants – web design </a:t>
            </a:r>
            <a:r>
              <a:rPr lang="en-GB" dirty="0" err="1">
                <a:solidFill>
                  <a:srgbClr val="0070C0"/>
                </a:solidFill>
              </a:rPr>
              <a:t>etc</a:t>
            </a:r>
            <a:endParaRPr lang="en-GB" dirty="0">
              <a:solidFill>
                <a:srgbClr val="0070C0"/>
              </a:solidFill>
            </a:endParaRP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420257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Variable Costs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B0F0"/>
                </a:solidFill>
              </a:rPr>
              <a:t>Costs that vary on a regular basis, in relation to the activity of your business.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solidFill>
                  <a:srgbClr val="00B050"/>
                </a:solidFill>
              </a:rPr>
              <a:t>Consumable products</a:t>
            </a:r>
          </a:p>
          <a:p>
            <a:r>
              <a:rPr lang="en-GB" dirty="0"/>
              <a:t>Travel expenses</a:t>
            </a:r>
          </a:p>
          <a:p>
            <a:r>
              <a:rPr lang="en-GB" dirty="0">
                <a:solidFill>
                  <a:srgbClr val="00B050"/>
                </a:solidFill>
              </a:rPr>
              <a:t>VAT</a:t>
            </a:r>
          </a:p>
          <a:p>
            <a:r>
              <a:rPr lang="en-GB" dirty="0"/>
              <a:t>Tax on profit</a:t>
            </a:r>
          </a:p>
          <a:p>
            <a:r>
              <a:rPr lang="en-GB" dirty="0">
                <a:solidFill>
                  <a:srgbClr val="00B050"/>
                </a:solidFill>
              </a:rPr>
              <a:t>Credit card fees</a:t>
            </a:r>
          </a:p>
          <a:p>
            <a:r>
              <a:rPr lang="en-GB" dirty="0"/>
              <a:t>Sub-contract wages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262618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Profit and Loss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Determines the amount of business tax you will pay.</a:t>
            </a:r>
          </a:p>
          <a:p>
            <a:endParaRPr lang="en-GB" dirty="0"/>
          </a:p>
          <a:p>
            <a:r>
              <a:rPr lang="en-GB" dirty="0">
                <a:solidFill>
                  <a:srgbClr val="00B050"/>
                </a:solidFill>
              </a:rPr>
              <a:t>Allows you to determine the on-going viability of your business.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Allows you to see where you might reduces expenditure or enhance income.</a:t>
            </a:r>
          </a:p>
        </p:txBody>
      </p:sp>
    </p:spTree>
    <p:extLst>
      <p:ext uri="{BB962C8B-B14F-4D97-AF65-F5344CB8AC3E}">
        <p14:creationId xmlns:p14="http://schemas.microsoft.com/office/powerpoint/2010/main" val="289390358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51521" y="188627"/>
          <a:ext cx="8496946" cy="63367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045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4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0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37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28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28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78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283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785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1042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283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283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283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86374"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April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May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June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July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August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September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October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November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December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January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February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March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Income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Massage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Fitness Programmes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Web consultation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Clothing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Equipment Sales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Nutrition supplement sales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Total Income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70C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cumulative Income</a:t>
                      </a:r>
                      <a:endParaRPr lang="en-GB" sz="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0</a:t>
                      </a:r>
                      <a:endParaRPr lang="en-GB" sz="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Expenditure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Insurance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 dirty="0">
                          <a:effectLst/>
                        </a:rPr>
                        <a:t>100</a:t>
                      </a:r>
                      <a:endParaRPr lang="en-GB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Rent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Interest on loans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Wages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1500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Depreciation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Electricity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Water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Business Rates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120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REPs / BASES membership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WEB site fees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Consumables products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100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Travel expenses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75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25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50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Credit card fees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Gym membership fees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40</a:t>
                      </a:r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Total Expenditure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2425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2325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2325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2325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2350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2325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2275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2300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2375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2350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2325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2325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cumulative expenditure</a:t>
                      </a:r>
                      <a:endParaRPr lang="en-GB" sz="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2425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4750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7075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9400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11750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14075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16350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18650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21025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23375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solidFill>
                            <a:srgbClr val="FF0000"/>
                          </a:solidFill>
                          <a:effectLst/>
                        </a:rPr>
                        <a:t>25700</a:t>
                      </a:r>
                      <a:endParaRPr lang="en-GB" sz="800" b="1" i="0" u="none" strike="noStrike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28025</a:t>
                      </a:r>
                      <a:endParaRPr lang="en-GB" sz="8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8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86374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Profit / Loss 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-2425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-4750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-7075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-9400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-11750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-14075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-16350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-18650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-21025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-23375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>
                          <a:effectLst/>
                        </a:rPr>
                        <a:t>-25700</a:t>
                      </a:r>
                      <a:endParaRPr lang="en-GB" sz="800" b="1" i="0" u="none" strike="noStrike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u="none" strike="noStrike" dirty="0">
                          <a:effectLst/>
                        </a:rPr>
                        <a:t>-28025</a:t>
                      </a:r>
                      <a:endParaRPr lang="en-GB" sz="800" b="1" i="0" u="none" strike="noStrike" dirty="0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6339" marR="6339" marT="6339" marB="0" anchor="b"/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950554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Cash Flow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difference in cash available at the beginning of a period and the amount at the end.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Therefore the amount of cash available in the bank.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</a:rPr>
              <a:t>Account balance + (Actual income – Actual expenditure)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own Arrow 3"/>
          <p:cNvSpPr/>
          <p:nvPr/>
        </p:nvSpPr>
        <p:spPr>
          <a:xfrm>
            <a:off x="4073593" y="4005064"/>
            <a:ext cx="720080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2535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Cash Flow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The flow of cash in and out of the business</a:t>
            </a:r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</a:rPr>
              <a:t>When completing profit and loss do you include the account when the service is provided or when you are paid?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32633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Increasing Cash flow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Selling more goods or services,</a:t>
            </a:r>
          </a:p>
          <a:p>
            <a:r>
              <a:rPr lang="en-GB" dirty="0">
                <a:solidFill>
                  <a:srgbClr val="FF0000"/>
                </a:solidFill>
              </a:rPr>
              <a:t>Selling an asset, </a:t>
            </a:r>
          </a:p>
          <a:p>
            <a:r>
              <a:rPr lang="en-GB" dirty="0">
                <a:solidFill>
                  <a:srgbClr val="00B050"/>
                </a:solidFill>
              </a:rPr>
              <a:t>Reducing costs</a:t>
            </a:r>
          </a:p>
          <a:p>
            <a:r>
              <a:rPr lang="en-GB" dirty="0">
                <a:solidFill>
                  <a:srgbClr val="0070C0"/>
                </a:solidFill>
              </a:rPr>
              <a:t>Increasing the selling price, </a:t>
            </a:r>
          </a:p>
          <a:p>
            <a:r>
              <a:rPr lang="en-GB" dirty="0">
                <a:solidFill>
                  <a:srgbClr val="00B050"/>
                </a:solidFill>
              </a:rPr>
              <a:t>Collecting faster, </a:t>
            </a: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Paying slower, </a:t>
            </a:r>
          </a:p>
          <a:p>
            <a:r>
              <a:rPr lang="en-GB" dirty="0">
                <a:solidFill>
                  <a:srgbClr val="00B050"/>
                </a:solidFill>
              </a:rPr>
              <a:t>Bringing in more equity,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Taking a loan.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763578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/>
              <a:t>Balance Sheet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802" y="1052736"/>
            <a:ext cx="8229600" cy="211683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Similar to Profit and Loss but provides more of a summary statement allowing you to make decisions about which areas of your business need attention.</a:t>
            </a:r>
          </a:p>
        </p:txBody>
      </p:sp>
      <p:pic>
        <p:nvPicPr>
          <p:cNvPr id="2050" name="Picture 2" descr="Image result for simple income statement personal train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772" y="3140968"/>
            <a:ext cx="585558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6021288"/>
            <a:ext cx="7920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It also includes information about loans, assets, income owed </a:t>
            </a:r>
            <a:r>
              <a:rPr lang="en-GB" sz="2000" dirty="0" err="1">
                <a:solidFill>
                  <a:srgbClr val="FF0000"/>
                </a:solidFill>
              </a:rPr>
              <a:t>etc</a:t>
            </a:r>
            <a:endParaRPr lang="en-GB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17241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 Advice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	</a:t>
            </a:r>
            <a:r>
              <a:rPr lang="en-GB" sz="4000" dirty="0">
                <a:solidFill>
                  <a:srgbClr val="FF0000"/>
                </a:solidFill>
              </a:rPr>
              <a:t>Only by keeping and monitoring your finances will you be able to succeed in business</a:t>
            </a:r>
            <a:r>
              <a:rPr lang="en-GB" dirty="0">
                <a:solidFill>
                  <a:srgbClr val="FF0000"/>
                </a:solidFill>
              </a:rPr>
              <a:t>.</a:t>
            </a:r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/>
              <a:t>So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solidFill>
                  <a:srgbClr val="002060"/>
                </a:solidFill>
              </a:rPr>
              <a:t>Complete Profit and loss accounts every week</a:t>
            </a:r>
          </a:p>
        </p:txBody>
      </p:sp>
    </p:spTree>
    <p:extLst>
      <p:ext uri="{BB962C8B-B14F-4D97-AF65-F5344CB8AC3E}">
        <p14:creationId xmlns:p14="http://schemas.microsoft.com/office/powerpoint/2010/main" val="1518354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3149</Words>
  <Application>Microsoft Office PowerPoint</Application>
  <PresentationFormat>On-screen Show (4:3)</PresentationFormat>
  <Paragraphs>756</Paragraphs>
  <Slides>62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7" baseType="lpstr">
      <vt:lpstr>ntatabularnumbers</vt:lpstr>
      <vt:lpstr>Arial</vt:lpstr>
      <vt:lpstr>Calibri</vt:lpstr>
      <vt:lpstr>Wingdings</vt:lpstr>
      <vt:lpstr>Office Theme</vt:lpstr>
      <vt:lpstr>Starting Your Business?</vt:lpstr>
      <vt:lpstr>Being in Business</vt:lpstr>
      <vt:lpstr>Deciding What you are?</vt:lpstr>
      <vt:lpstr>Types of Business</vt:lpstr>
      <vt:lpstr>Limited Company</vt:lpstr>
      <vt:lpstr>Limited Liability</vt:lpstr>
      <vt:lpstr>Business Wales</vt:lpstr>
      <vt:lpstr>Keeping Records</vt:lpstr>
      <vt:lpstr>Tax returns</vt:lpstr>
      <vt:lpstr>Value Added Tax</vt:lpstr>
      <vt:lpstr>Paying VAT</vt:lpstr>
      <vt:lpstr>Class1, 2, 3, 4 National Insurance</vt:lpstr>
      <vt:lpstr>National Insurance</vt:lpstr>
      <vt:lpstr>Your Wage</vt:lpstr>
      <vt:lpstr>Ready to Start</vt:lpstr>
      <vt:lpstr>Be Prepared</vt:lpstr>
      <vt:lpstr>Planning</vt:lpstr>
      <vt:lpstr>First Steps</vt:lpstr>
      <vt:lpstr>Your Business Plan</vt:lpstr>
      <vt:lpstr>Your Business Plan</vt:lpstr>
      <vt:lpstr>What it should include:</vt:lpstr>
      <vt:lpstr>What it should include:</vt:lpstr>
      <vt:lpstr>What it should include:</vt:lpstr>
      <vt:lpstr>Finding Financing</vt:lpstr>
      <vt:lpstr>Financial Planning</vt:lpstr>
      <vt:lpstr>Types of Loan</vt:lpstr>
      <vt:lpstr>Types of Loan</vt:lpstr>
      <vt:lpstr>Decide what you want to be?</vt:lpstr>
      <vt:lpstr>Marketing your Business</vt:lpstr>
      <vt:lpstr>Developing a Marketing Strategy</vt:lpstr>
      <vt:lpstr>The Marketing Challenge</vt:lpstr>
      <vt:lpstr>PowerPoint Presentation</vt:lpstr>
      <vt:lpstr>Set your Marketing Objectives</vt:lpstr>
      <vt:lpstr>Your Brand</vt:lpstr>
      <vt:lpstr>Know your Market</vt:lpstr>
      <vt:lpstr>SWOT Analysis</vt:lpstr>
      <vt:lpstr>Service is the Key to Success </vt:lpstr>
      <vt:lpstr>Innovation</vt:lpstr>
      <vt:lpstr>Understand Your Customers</vt:lpstr>
      <vt:lpstr>Market Entry</vt:lpstr>
      <vt:lpstr>PowerPoint Presentation</vt:lpstr>
      <vt:lpstr>Growth</vt:lpstr>
      <vt:lpstr>Financial planning</vt:lpstr>
      <vt:lpstr>Marketing Activities</vt:lpstr>
      <vt:lpstr>Marketing tools</vt:lpstr>
      <vt:lpstr>Plan the Process</vt:lpstr>
      <vt:lpstr>Managing the Process</vt:lpstr>
      <vt:lpstr>Your Marketing?</vt:lpstr>
      <vt:lpstr>Financial Planning</vt:lpstr>
      <vt:lpstr>Financial Planning</vt:lpstr>
      <vt:lpstr>Things You Need to Know</vt:lpstr>
      <vt:lpstr>Assumptions</vt:lpstr>
      <vt:lpstr>Break Even Analysis</vt:lpstr>
      <vt:lpstr>Fixed Costs</vt:lpstr>
      <vt:lpstr>Variable Costs</vt:lpstr>
      <vt:lpstr>Profit and Loss</vt:lpstr>
      <vt:lpstr>PowerPoint Presentation</vt:lpstr>
      <vt:lpstr>Cash Flow</vt:lpstr>
      <vt:lpstr>Cash Flow</vt:lpstr>
      <vt:lpstr>Increasing Cash flow </vt:lpstr>
      <vt:lpstr>Balance Sheet</vt:lpstr>
      <vt:lpstr>Final Advice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Starting Your Business</dc:title>
  <dc:creator>Administrator</dc:creator>
  <cp:lastModifiedBy>David Gardner</cp:lastModifiedBy>
  <cp:revision>8</cp:revision>
  <dcterms:created xsi:type="dcterms:W3CDTF">2016-10-09T16:12:59Z</dcterms:created>
  <dcterms:modified xsi:type="dcterms:W3CDTF">2022-12-01T16:58:16Z</dcterms:modified>
</cp:coreProperties>
</file>