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8"/>
  </p:notesMasterIdLst>
  <p:sldIdLst>
    <p:sldId id="256" r:id="rId2"/>
    <p:sldId id="383" r:id="rId3"/>
    <p:sldId id="401" r:id="rId4"/>
    <p:sldId id="545" r:id="rId5"/>
    <p:sldId id="402" r:id="rId6"/>
    <p:sldId id="395"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548" r:id="rId25"/>
    <p:sldId id="414" r:id="rId26"/>
    <p:sldId id="542" r:id="rId27"/>
    <p:sldId id="541" r:id="rId28"/>
    <p:sldId id="410" r:id="rId29"/>
    <p:sldId id="549" r:id="rId30"/>
    <p:sldId id="271" r:id="rId31"/>
    <p:sldId id="420" r:id="rId32"/>
    <p:sldId id="419" r:id="rId33"/>
    <p:sldId id="416" r:id="rId34"/>
    <p:sldId id="550" r:id="rId35"/>
    <p:sldId id="415" r:id="rId36"/>
    <p:sldId id="546" r:id="rId37"/>
    <p:sldId id="291" r:id="rId38"/>
    <p:sldId id="551" r:id="rId39"/>
    <p:sldId id="421" r:id="rId40"/>
    <p:sldId id="379" r:id="rId41"/>
    <p:sldId id="352" r:id="rId42"/>
    <p:sldId id="413" r:id="rId43"/>
    <p:sldId id="346" r:id="rId44"/>
    <p:sldId id="412" r:id="rId45"/>
    <p:sldId id="547" r:id="rId46"/>
    <p:sldId id="406"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00"/>
    <p:restoredTop sz="96301"/>
  </p:normalViewPr>
  <p:slideViewPr>
    <p:cSldViewPr snapToGrid="0">
      <p:cViewPr varScale="1">
        <p:scale>
          <a:sx n="103" d="100"/>
          <a:sy n="103" d="100"/>
        </p:scale>
        <p:origin x="184" y="59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AD3EDF7-DF52-4BEA-B4EF-79E7F34F8AA6}">
      <dgm:prSet/>
      <dgm:spPr/>
      <dgm:t>
        <a:bodyPr/>
        <a:lstStyle/>
        <a:p>
          <a:r>
            <a:rPr lang="en-US"/>
            <a:t>Confidentiality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a:t>Respect </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a:t>One person speaking at one time</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a:t>Participation – please ensure you engage and focus.</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Introductions and setting the scene</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B41F3A61-E3CD-FA40-A775-EC354186DADA}">
      <dgm:prSet/>
      <dgm:spPr/>
      <dgm:t>
        <a:bodyPr/>
        <a:lstStyle/>
        <a:p>
          <a:r>
            <a:rPr lang="en-US" dirty="0"/>
            <a:t>Task 1 part a requirement - l</a:t>
          </a:r>
          <a:r>
            <a:rPr lang="en-GB" dirty="0"/>
            <a:t>inks to practice as a critically reflective practitioner</a:t>
          </a:r>
          <a:endParaRPr lang="en-US" dirty="0"/>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Emotional Intelligence</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696F3D15-77A2-A949-9497-C539963E6540}">
      <dgm:prSet/>
      <dgm:spPr/>
      <dgm:t>
        <a:bodyPr/>
        <a:lstStyle/>
        <a:p>
          <a:r>
            <a:rPr lang="en-US" dirty="0"/>
            <a:t>Reminder of </a:t>
          </a:r>
          <a:r>
            <a:rPr lang="en-GB" dirty="0"/>
            <a:t>theories and models of reflection</a:t>
          </a:r>
          <a:endParaRPr lang="en-US" dirty="0"/>
        </a:p>
      </dgm:t>
    </dgm:pt>
    <dgm:pt modelId="{43C73FD5-A114-864E-B0ED-AD24AABDFC4F}" type="parTrans" cxnId="{AC6D1250-22FD-AD44-8904-4AA973FC2613}">
      <dgm:prSet/>
      <dgm:spPr/>
      <dgm:t>
        <a:bodyPr/>
        <a:lstStyle/>
        <a:p>
          <a:endParaRPr lang="en-GB"/>
        </a:p>
      </dgm:t>
    </dgm:pt>
    <dgm:pt modelId="{6A0ACC91-295A-7946-914B-25DB43EC349C}" type="sibTrans" cxnId="{AC6D1250-22FD-AD44-8904-4AA973FC2613}">
      <dgm:prSet/>
      <dgm:spPr/>
      <dgm:t>
        <a:bodyPr/>
        <a:lstStyle/>
        <a:p>
          <a:endParaRPr lang="en-GB"/>
        </a:p>
      </dgm:t>
    </dgm:pt>
    <dgm:pt modelId="{31DDC45D-674A-0042-BD8A-A7FCD1ABBA6A}">
      <dgm:prSet/>
      <dgm:spPr/>
      <dgm:t>
        <a:bodyPr/>
        <a:lstStyle/>
        <a:p>
          <a:r>
            <a:rPr lang="en-US" dirty="0"/>
            <a:t>SCW learning outcomes for this task</a:t>
          </a:r>
        </a:p>
      </dgm:t>
    </dgm:pt>
    <dgm:pt modelId="{9F57C938-BFAB-C042-A728-945EBA98A558}" type="parTrans" cxnId="{DAD3E4E2-6F61-AC4F-8A02-1B7412065FC8}">
      <dgm:prSet/>
      <dgm:spPr/>
      <dgm:t>
        <a:bodyPr/>
        <a:lstStyle/>
        <a:p>
          <a:endParaRPr lang="en-GB"/>
        </a:p>
      </dgm:t>
    </dgm:pt>
    <dgm:pt modelId="{ADF08A5D-DD9E-9943-9348-C02880C677DA}" type="sibTrans" cxnId="{DAD3E4E2-6F61-AC4F-8A02-1B7412065FC8}">
      <dgm:prSet/>
      <dgm:spPr/>
      <dgm:t>
        <a:bodyPr/>
        <a:lstStyle/>
        <a:p>
          <a:endParaRPr lang="en-GB"/>
        </a:p>
      </dgm:t>
    </dgm:pt>
    <dgm:pt modelId="{909A5452-9A6C-8644-8B5B-FAD7D034220A}">
      <dgm:prSet/>
      <dgm:spPr/>
      <dgm:t>
        <a:bodyPr/>
        <a:lstStyle/>
        <a:p>
          <a:r>
            <a:rPr lang="en-GB" dirty="0"/>
            <a:t>The portfolio - Task 1 Part a) Developmental Review </a:t>
          </a:r>
          <a:endParaRPr lang="en-US" dirty="0"/>
        </a:p>
      </dgm:t>
    </dgm:pt>
    <dgm:pt modelId="{C5AE1AE3-2ADE-9146-A942-D0A0348762AA}" type="parTrans" cxnId="{6BF1EFD7-1D9C-6946-8142-F99B2BF46886}">
      <dgm:prSet/>
      <dgm:spPr/>
      <dgm:t>
        <a:bodyPr/>
        <a:lstStyle/>
        <a:p>
          <a:endParaRPr lang="en-GB"/>
        </a:p>
      </dgm:t>
    </dgm:pt>
    <dgm:pt modelId="{96594B06-B42D-9048-8751-ABB4B661D9A2}" type="sibTrans" cxnId="{6BF1EFD7-1D9C-6946-8142-F99B2BF46886}">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82D26929-99BF-8142-8D32-5E37242FB4E2}" srcId="{C6589040-BB61-44AD-B727-013418D5C31E}" destId="{27DA27E3-8063-DC45-8670-33448C82ABD7}" srcOrd="5" destOrd="0" parTransId="{6A2ACA8B-3D1C-B947-BAB3-B4CEAD06A3E2}" sibTransId="{25546DC3-E3BE-934F-94FE-C71D87AF5EE9}"/>
    <dgm:cxn modelId="{AC6D1250-22FD-AD44-8904-4AA973FC2613}" srcId="{C6589040-BB61-44AD-B727-013418D5C31E}" destId="{696F3D15-77A2-A949-9497-C539963E6540}" srcOrd="2" destOrd="0" parTransId="{43C73FD5-A114-864E-B0ED-AD24AABDFC4F}" sibTransId="{6A0ACC91-295A-7946-914B-25DB43EC349C}"/>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2EB37767-5958-0E4E-8C78-718D6D1C44F8}" srcId="{C6589040-BB61-44AD-B727-013418D5C31E}" destId="{97963624-F585-7E41-9675-D368768A5666}" srcOrd="6"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896E038A-14A7-5C40-90A1-7E9BB2B629AE}" type="presOf" srcId="{696F3D15-77A2-A949-9497-C539963E6540}" destId="{B041D6B0-DDE9-426A-8D23-617E80688448}" srcOrd="0" destOrd="2" presId="urn:microsoft.com/office/officeart/2005/8/layout/vList2"/>
    <dgm:cxn modelId="{77AF178F-8BDE-C242-A6C3-1F0216256690}" type="presOf" srcId="{31DDC45D-674A-0042-BD8A-A7FCD1ABBA6A}" destId="{B041D6B0-DDE9-426A-8D23-617E80688448}" srcOrd="0" destOrd="4" presId="urn:microsoft.com/office/officeart/2005/8/layout/vList2"/>
    <dgm:cxn modelId="{4C29049A-07D5-7B4B-BD8F-72A57734BA44}" type="presOf" srcId="{27DA27E3-8063-DC45-8670-33448C82ABD7}" destId="{B041D6B0-DDE9-426A-8D23-617E80688448}" srcOrd="0" destOrd="5" presId="urn:microsoft.com/office/officeart/2005/8/layout/vList2"/>
    <dgm:cxn modelId="{6BF1EFD7-1D9C-6946-8142-F99B2BF46886}" srcId="{C6589040-BB61-44AD-B727-013418D5C31E}" destId="{909A5452-9A6C-8644-8B5B-FAD7D034220A}" srcOrd="3" destOrd="0" parTransId="{C5AE1AE3-2ADE-9146-A942-D0A0348762AA}" sibTransId="{96594B06-B42D-9048-8751-ABB4B661D9A2}"/>
    <dgm:cxn modelId="{DAD3E4E2-6F61-AC4F-8A02-1B7412065FC8}" srcId="{C6589040-BB61-44AD-B727-013418D5C31E}" destId="{31DDC45D-674A-0042-BD8A-A7FCD1ABBA6A}" srcOrd="4" destOrd="0" parTransId="{9F57C938-BFAB-C042-A728-945EBA98A558}" sibTransId="{ADF08A5D-DD9E-9943-9348-C02880C677DA}"/>
    <dgm:cxn modelId="{D6C714ED-BF29-014E-B8E5-954BA1DBA830}" type="presOf" srcId="{909A5452-9A6C-8644-8B5B-FAD7D034220A}" destId="{B041D6B0-DDE9-426A-8D23-617E80688448}" srcOrd="0" destOrd="3" presId="urn:microsoft.com/office/officeart/2005/8/layout/vList2"/>
    <dgm:cxn modelId="{125CABF8-C1F8-F345-A991-CFFBA500172B}" type="presOf" srcId="{97963624-F585-7E41-9675-D368768A5666}" destId="{B041D6B0-DDE9-426A-8D23-617E80688448}" srcOrd="0" destOrd="6"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 Do not name local authority.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dirty="0"/>
            <a:t>Make sure you fully answer the questions – check the marking criteria for further detail on what is expected</a:t>
          </a:r>
          <a:endParaRPr lang="en-US"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Confidentiality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Respect </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One person speaking at one time</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Participation – please ensure you engage and focus.</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54326"/>
          <a:ext cx="10972800" cy="8874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Workshop 1</a:t>
          </a:r>
          <a:endParaRPr lang="en-US" sz="3700" kern="1200" dirty="0"/>
        </a:p>
      </dsp:txBody>
      <dsp:txXfrm>
        <a:off x="43321" y="97647"/>
        <a:ext cx="10886158" cy="800803"/>
      </dsp:txXfrm>
    </dsp:sp>
    <dsp:sp modelId="{B041D6B0-DDE9-426A-8D23-617E80688448}">
      <dsp:nvSpPr>
        <dsp:cNvPr id="0" name=""/>
        <dsp:cNvSpPr/>
      </dsp:nvSpPr>
      <dsp:spPr>
        <a:xfrm>
          <a:off x="0" y="941771"/>
          <a:ext cx="10972800" cy="426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Introductions and setting the scene</a:t>
          </a:r>
          <a:endParaRPr lang="en-US" sz="2900" kern="1200" dirty="0"/>
        </a:p>
        <a:p>
          <a:pPr marL="285750" lvl="1" indent="-285750" algn="l" defTabSz="1289050">
            <a:lnSpc>
              <a:spcPct val="90000"/>
            </a:lnSpc>
            <a:spcBef>
              <a:spcPct val="0"/>
            </a:spcBef>
            <a:spcAft>
              <a:spcPct val="20000"/>
            </a:spcAft>
            <a:buChar char="•"/>
          </a:pPr>
          <a:r>
            <a:rPr lang="en-US" sz="2900" kern="1200" dirty="0"/>
            <a:t>Task 1 part a requirement - l</a:t>
          </a:r>
          <a:r>
            <a:rPr lang="en-GB" sz="2900" kern="1200" dirty="0"/>
            <a:t>inks to practice as a critically reflective practitioner</a:t>
          </a:r>
          <a:endParaRPr lang="en-US" sz="2900" kern="1200" dirty="0"/>
        </a:p>
        <a:p>
          <a:pPr marL="285750" lvl="1" indent="-285750" algn="l" defTabSz="1289050">
            <a:lnSpc>
              <a:spcPct val="90000"/>
            </a:lnSpc>
            <a:spcBef>
              <a:spcPct val="0"/>
            </a:spcBef>
            <a:spcAft>
              <a:spcPct val="20000"/>
            </a:spcAft>
            <a:buChar char="•"/>
          </a:pPr>
          <a:r>
            <a:rPr lang="en-US" sz="2900" kern="1200" dirty="0"/>
            <a:t>Reminder of </a:t>
          </a:r>
          <a:r>
            <a:rPr lang="en-GB" sz="2900" kern="1200" dirty="0"/>
            <a:t>theories and models of reflection</a:t>
          </a:r>
          <a:endParaRPr lang="en-US" sz="2900" kern="1200" dirty="0"/>
        </a:p>
        <a:p>
          <a:pPr marL="285750" lvl="1" indent="-285750" algn="l" defTabSz="1289050">
            <a:lnSpc>
              <a:spcPct val="90000"/>
            </a:lnSpc>
            <a:spcBef>
              <a:spcPct val="0"/>
            </a:spcBef>
            <a:spcAft>
              <a:spcPct val="20000"/>
            </a:spcAft>
            <a:buChar char="•"/>
          </a:pPr>
          <a:r>
            <a:rPr lang="en-GB" sz="2900" kern="1200" dirty="0"/>
            <a:t>The portfolio - Task 1 Part a) Developmental Review </a:t>
          </a:r>
          <a:endParaRPr lang="en-US" sz="2900" kern="1200" dirty="0"/>
        </a:p>
        <a:p>
          <a:pPr marL="285750" lvl="1" indent="-285750" algn="l" defTabSz="1289050">
            <a:lnSpc>
              <a:spcPct val="90000"/>
            </a:lnSpc>
            <a:spcBef>
              <a:spcPct val="0"/>
            </a:spcBef>
            <a:spcAft>
              <a:spcPct val="20000"/>
            </a:spcAft>
            <a:buChar char="•"/>
          </a:pPr>
          <a:r>
            <a:rPr lang="en-US" sz="2900" kern="1200" dirty="0"/>
            <a:t>SCW learning outcomes for this task</a:t>
          </a:r>
        </a:p>
        <a:p>
          <a:pPr marL="285750" lvl="1" indent="-285750" algn="l" defTabSz="1289050">
            <a:lnSpc>
              <a:spcPct val="90000"/>
            </a:lnSpc>
            <a:spcBef>
              <a:spcPct val="0"/>
            </a:spcBef>
            <a:spcAft>
              <a:spcPct val="20000"/>
            </a:spcAft>
            <a:buChar char="•"/>
          </a:pPr>
          <a:r>
            <a:rPr lang="en-GB" sz="2900" kern="1200" dirty="0"/>
            <a:t>Emotional Intelligence</a:t>
          </a:r>
          <a:endParaRPr lang="en-US" sz="2900" kern="1200" dirty="0"/>
        </a:p>
        <a:p>
          <a:pPr marL="285750" lvl="1" indent="-285750" algn="l" defTabSz="1289050">
            <a:lnSpc>
              <a:spcPct val="90000"/>
            </a:lnSpc>
            <a:spcBef>
              <a:spcPct val="0"/>
            </a:spcBef>
            <a:spcAft>
              <a:spcPct val="20000"/>
            </a:spcAft>
            <a:buChar char="•"/>
          </a:pPr>
          <a:r>
            <a:rPr lang="en-GB" sz="2900" kern="1200" dirty="0"/>
            <a:t>Critically reflective writing.</a:t>
          </a:r>
          <a:endParaRPr lang="en-US" sz="2900" kern="1200" dirty="0"/>
        </a:p>
      </dsp:txBody>
      <dsp:txXfrm>
        <a:off x="0" y="941771"/>
        <a:ext cx="10972800" cy="4265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dirty="0"/>
            <a:t>Confidentiality </a:t>
          </a:r>
          <a:r>
            <a:rPr lang="en-GB" sz="1800" kern="1200" dirty="0"/>
            <a:t>– please remember </a:t>
          </a:r>
          <a:r>
            <a:rPr lang="en-GB" sz="1800" b="1" kern="1200" dirty="0"/>
            <a:t>do not </a:t>
          </a:r>
          <a:r>
            <a:rPr lang="en-GB" sz="1800" kern="1200" dirty="0"/>
            <a:t>to use letters or made-up names when describing individuals or include any information within the portfolio that might make individuals identifiable. Refer to the people you work with by using </a:t>
          </a:r>
          <a:r>
            <a:rPr lang="en-GB" sz="1800" b="1" kern="1200" dirty="0"/>
            <a:t>numbers only. Do not name local authority.</a:t>
          </a:r>
          <a:endParaRPr lang="en-US" sz="18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a:t>Plagiarism</a:t>
          </a:r>
          <a:r>
            <a:rPr lang="en-GB" sz="1800" kern="1200"/>
            <a:t> –please note the portfolio will bring up a high plagiarism percentage when submitted this is recognized by the university</a:t>
          </a:r>
          <a:endParaRPr lang="en-US" sz="18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Make sure you fully answer the questions – check the marking criteria for further detail on what is expected</a:t>
          </a:r>
          <a:endParaRPr lang="en-US" sz="1800" kern="1200" dirty="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Keep to the word counts (10% leverage + or -).</a:t>
          </a:r>
          <a:endParaRPr lang="en-US" sz="1800" kern="1200" dirty="0"/>
        </a:p>
      </dsp:txBody>
      <dsp:txXfrm>
        <a:off x="1197190" y="4103738"/>
        <a:ext cx="9775609" cy="6071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the importance of reflection</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a model of reflective practice which you are comfortable with – this will vary for each individual</a:t>
          </a:r>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yourself a “critical friend” – and be a critical friend to others </a:t>
          </a:r>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Develop your awareness of what is impacting on your reflection</a:t>
          </a:r>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Do not avoid the questions – but likewise do not delay actions</a:t>
          </a:r>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and develop the characteristics of a reflective practitioner.</a:t>
          </a:r>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4/21/26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a:p>
        </p:txBody>
      </p:sp>
    </p:spTree>
    <p:extLst>
      <p:ext uri="{BB962C8B-B14F-4D97-AF65-F5344CB8AC3E}">
        <p14:creationId xmlns:p14="http://schemas.microsoft.com/office/powerpoint/2010/main" val="3415814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a:p>
        </p:txBody>
      </p:sp>
    </p:spTree>
    <p:extLst>
      <p:ext uri="{BB962C8B-B14F-4D97-AF65-F5344CB8AC3E}">
        <p14:creationId xmlns:p14="http://schemas.microsoft.com/office/powerpoint/2010/main" val="37554279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28</a:t>
            </a:fld>
            <a:endParaRPr lang="en-US"/>
          </a:p>
        </p:txBody>
      </p:sp>
    </p:spTree>
    <p:extLst>
      <p:ext uri="{BB962C8B-B14F-4D97-AF65-F5344CB8AC3E}">
        <p14:creationId xmlns:p14="http://schemas.microsoft.com/office/powerpoint/2010/main" val="40161119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29</a:t>
            </a:fld>
            <a:endParaRPr lang="en-US"/>
          </a:p>
        </p:txBody>
      </p:sp>
    </p:spTree>
    <p:extLst>
      <p:ext uri="{BB962C8B-B14F-4D97-AF65-F5344CB8AC3E}">
        <p14:creationId xmlns:p14="http://schemas.microsoft.com/office/powerpoint/2010/main" val="2351926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31</a:t>
            </a:fld>
            <a:endParaRPr lang="en-US"/>
          </a:p>
        </p:txBody>
      </p:sp>
    </p:spTree>
    <p:extLst>
      <p:ext uri="{BB962C8B-B14F-4D97-AF65-F5344CB8AC3E}">
        <p14:creationId xmlns:p14="http://schemas.microsoft.com/office/powerpoint/2010/main" val="626647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a:p>
        </p:txBody>
      </p:sp>
    </p:spTree>
    <p:extLst>
      <p:ext uri="{BB962C8B-B14F-4D97-AF65-F5344CB8AC3E}">
        <p14:creationId xmlns:p14="http://schemas.microsoft.com/office/powerpoint/2010/main" val="594435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35</a:t>
            </a:fld>
            <a:endParaRPr lang="en-US"/>
          </a:p>
        </p:txBody>
      </p:sp>
    </p:spTree>
    <p:extLst>
      <p:ext uri="{BB962C8B-B14F-4D97-AF65-F5344CB8AC3E}">
        <p14:creationId xmlns:p14="http://schemas.microsoft.com/office/powerpoint/2010/main" val="3518535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36</a:t>
            </a:fld>
            <a:endParaRPr lang="en-US"/>
          </a:p>
        </p:txBody>
      </p:sp>
    </p:spTree>
    <p:extLst>
      <p:ext uri="{BB962C8B-B14F-4D97-AF65-F5344CB8AC3E}">
        <p14:creationId xmlns:p14="http://schemas.microsoft.com/office/powerpoint/2010/main" val="26903656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37</a:t>
            </a:fld>
            <a:endParaRPr lang="en-US"/>
          </a:p>
        </p:txBody>
      </p:sp>
    </p:spTree>
    <p:extLst>
      <p:ext uri="{BB962C8B-B14F-4D97-AF65-F5344CB8AC3E}">
        <p14:creationId xmlns:p14="http://schemas.microsoft.com/office/powerpoint/2010/main" val="173428812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39</a:t>
            </a:fld>
            <a:endParaRPr lang="en-US"/>
          </a:p>
        </p:txBody>
      </p:sp>
    </p:spTree>
    <p:extLst>
      <p:ext uri="{BB962C8B-B14F-4D97-AF65-F5344CB8AC3E}">
        <p14:creationId xmlns:p14="http://schemas.microsoft.com/office/powerpoint/2010/main" val="305283236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a:t>
            </a:r>
            <a:r>
              <a:rPr lang="en-GB" baseline="0" dirty="0"/>
              <a:t> to work towards critically reflective writing. The portfolio contents encourage this and importantly allow for exploration and consideration of the socio-political context of practice.</a:t>
            </a:r>
          </a:p>
          <a:p>
            <a:r>
              <a:rPr lang="en-GB" baseline="0" dirty="0"/>
              <a:t>Remind the group there is lots of helpful information in the workbook appendixes to help them complete this task. If you have time remaining, you could go over some of this with them. </a:t>
            </a:r>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44</a:t>
            </a:fld>
            <a:endParaRPr lang="en-GB"/>
          </a:p>
        </p:txBody>
      </p:sp>
    </p:spTree>
    <p:extLst>
      <p:ext uri="{BB962C8B-B14F-4D97-AF65-F5344CB8AC3E}">
        <p14:creationId xmlns:p14="http://schemas.microsoft.com/office/powerpoint/2010/main" val="35427457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46</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21/04/2026</a:t>
            </a:fld>
            <a:endParaRPr lang="en-US"/>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21/04/2026</a:t>
            </a:fld>
            <a:endParaRPr lang="en-US"/>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21/04/2026</a:t>
            </a:fld>
            <a:endParaRPr lang="en-US"/>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21/04/2026</a:t>
            </a:fld>
            <a:endParaRPr lang="en-US"/>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21/04/2026</a:t>
            </a:fld>
            <a:endParaRPr lang="en-US"/>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21/04/2026</a:t>
            </a:fld>
            <a:endParaRPr lang="en-US"/>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21/04/2026</a:t>
            </a:fld>
            <a:endParaRPr lang="en-US"/>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21/04/2026</a:t>
            </a:fld>
            <a:endParaRPr lang="en-US"/>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21/04/2026</a:t>
            </a:fld>
            <a:endParaRPr lang="en-US"/>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21/04/2026</a:t>
            </a:fld>
            <a:endParaRPr lang="en-US"/>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21/04/2026</a:t>
            </a:fld>
            <a:endParaRPr lang="en-US"/>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21/04/2026</a:t>
            </a:fld>
            <a:endParaRPr lang="en-US"/>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0.xml"/><Relationship Id="rId1" Type="http://schemas.openxmlformats.org/officeDocument/2006/relationships/slideLayout" Target="../slideLayouts/slideLayout5.xml"/><Relationship Id="rId4" Type="http://schemas.openxmlformats.org/officeDocument/2006/relationships/hyperlink" Target="https://wjmc.blogspot.com/2012/07/what-is-transparency.html"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33.svg"/></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4.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7.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a:t>Porth Agored</a:t>
            </a:r>
            <a:br>
              <a:rPr lang="en-GB" sz="6600"/>
            </a:br>
            <a:r>
              <a:rPr lang="en-GB" sz="6600"/>
              <a:t>Graduate Certificate</a:t>
            </a:r>
            <a:endParaRPr lang="en-US" sz="660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b="0"/>
              <a:t>CPEL - Consolidation Programme</a:t>
            </a:r>
            <a:br>
              <a:rPr lang="en-GB" b="0"/>
            </a:br>
            <a:r>
              <a:rPr lang="en-GB" b="0"/>
              <a:t>Workshop 1</a:t>
            </a:r>
            <a:endParaRPr lang="en-US"/>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kern="1200" dirty="0">
                <a:solidFill>
                  <a:schemeClr val="tx1"/>
                </a:solidFill>
                <a:latin typeface="+mj-lt"/>
                <a:ea typeface="+mj-ea"/>
                <a:cs typeface="+mj-cs"/>
              </a:rPr>
              <a:t>Expectations</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/Ground Rules for Workshops</a:t>
            </a: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4154224107"/>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3063579"/>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Workshops Format</a:t>
            </a:r>
          </a:p>
        </p:txBody>
      </p:sp>
      <p:sp>
        <p:nvSpPr>
          <p:cNvPr id="60" name="Arc 5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Workshop 1 </a:t>
            </a:r>
            <a:r>
              <a:rPr lang="en-GB" sz="2200" dirty="0"/>
              <a:t>– Task 1, part a - Developmental Review, Social Care Wales (SCW) Learning outcomes, Reflection and Critical Reflection.  </a:t>
            </a:r>
          </a:p>
          <a:p>
            <a:r>
              <a:rPr lang="en-GB" sz="2200" b="1" dirty="0"/>
              <a:t>Workshop 2 </a:t>
            </a:r>
            <a:r>
              <a:rPr lang="en-GB" sz="2200" dirty="0"/>
              <a:t>– Task 2 - Observation of practice, SCW learning outcomes;</a:t>
            </a:r>
            <a:r>
              <a:rPr lang="en-GB" altLang="en-US" sz="2200" dirty="0">
                <a:ea typeface="Calibri" panose="020F0502020204030204" pitchFamily="34" charset="0"/>
                <a:cs typeface="Arial" panose="020B0604020202020204" pitchFamily="34" charset="0"/>
              </a:rPr>
              <a:t> collaboratively working, Communication skills,</a:t>
            </a:r>
            <a:r>
              <a:rPr lang="en-GB" sz="2200" dirty="0"/>
              <a:t> Welsh context, Values and the Code of Professional Practice.</a:t>
            </a:r>
          </a:p>
          <a:p>
            <a:r>
              <a:rPr lang="en-GB" sz="2200" b="1" dirty="0"/>
              <a:t>Workshop 3 - </a:t>
            </a:r>
            <a:r>
              <a:rPr lang="en-GB" sz="2200" dirty="0"/>
              <a:t>Task 3 - Safeguarding. Including, SCW learning outcomes; legislation, theories, analysis in assessment, collaborative working and professional decision making. </a:t>
            </a:r>
          </a:p>
          <a:p>
            <a:r>
              <a:rPr lang="en-GB" sz="2200" b="1" dirty="0"/>
              <a:t>Workshop 4 </a:t>
            </a:r>
            <a:r>
              <a:rPr lang="en-GB" sz="2200" dirty="0"/>
              <a:t>– Task 4 - Safeguarding in an area that is not your main area of work. Task 1, Part b - Developmental Review, the marking criteria, submission information. 1 to 1 session with trainer for advice, support and guidance. </a:t>
            </a:r>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a:xfrm>
            <a:off x="4038600" y="6356350"/>
            <a:ext cx="5251174" cy="365125"/>
          </a:xfrm>
        </p:spPr>
        <p:txBody>
          <a:bodyPr>
            <a:normAutofit/>
          </a:bodyPr>
          <a:lstStyle/>
          <a:p>
            <a:pPr>
              <a:spcAft>
                <a:spcPts val="600"/>
              </a:spcAft>
            </a:pPr>
            <a:r>
              <a:rPr lang="en-US"/>
              <a:t>PORTH AGORED Consolidation of Social Work Practice</a:t>
            </a:r>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a:p>
        </p:txBody>
      </p:sp>
    </p:spTree>
    <p:extLst>
      <p:ext uri="{BB962C8B-B14F-4D97-AF65-F5344CB8AC3E}">
        <p14:creationId xmlns:p14="http://schemas.microsoft.com/office/powerpoint/2010/main" val="3922114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dirty="0"/>
              <a:t>Catching Up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Mentors </a:t>
            </a:r>
            <a:r>
              <a:rPr lang="en-GB" sz="2400" dirty="0"/>
              <a:t>- Have you met with your mentor yet? If not, please plan a meeting as soon as possible. If a mentor has not been identified for you yet, please let the coordinator for your area know </a:t>
            </a:r>
          </a:p>
          <a:p>
            <a:r>
              <a:rPr lang="en-GB" sz="2400" b="1" dirty="0"/>
              <a:t>The Learning Agreement </a:t>
            </a:r>
            <a:r>
              <a:rPr lang="en-GB" sz="2400" dirty="0"/>
              <a:t>- This should be completed and signed at the first mentoring session or as soon as possible</a:t>
            </a:r>
          </a:p>
          <a:p>
            <a:r>
              <a:rPr lang="en-GB" sz="2400" b="1" dirty="0"/>
              <a:t>Registration</a:t>
            </a:r>
            <a:r>
              <a:rPr lang="en-GB" sz="2400" dirty="0"/>
              <a:t> – Have you completed the Trinity registration process? Please check you have had confirmation you are registered and ensure you can access Moodle</a:t>
            </a:r>
          </a:p>
          <a:p>
            <a:r>
              <a:rPr lang="en-GB" sz="2400" b="1" dirty="0"/>
              <a:t>Neurodiversity</a:t>
            </a:r>
            <a:r>
              <a:rPr lang="en-GB" sz="2400" dirty="0"/>
              <a:t> - If you have any individual learning needs/neurodiversity's it is your responsibility to inform the university, your employer and the training department</a:t>
            </a:r>
          </a:p>
          <a:p>
            <a:r>
              <a:rPr lang="en-GB" sz="2400" b="1" dirty="0"/>
              <a:t>Submission dates.</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3635645430"/>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841248" y="548640"/>
            <a:ext cx="3600860" cy="5431536"/>
          </a:xfrm>
        </p:spPr>
        <p:txBody>
          <a:bodyPr>
            <a:normAutofit/>
          </a:bodyPr>
          <a:lstStyle/>
          <a:p>
            <a:r>
              <a:rPr lang="en-US" sz="5400" b="1"/>
              <a:t>Social Care Wales Learning Outcomes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The portfolio is based on meeting the 3 SCW learning outcomes:</a:t>
            </a:r>
          </a:p>
          <a:p>
            <a:pPr marL="0" indent="0">
              <a:buNone/>
            </a:pPr>
            <a:r>
              <a:rPr lang="en-GB" sz="2200" dirty="0">
                <a:latin typeface="Arial" panose="020B0604020202020204" pitchFamily="34" charset="0"/>
                <a:cs typeface="Arial" panose="020B0604020202020204" pitchFamily="34" charset="0"/>
              </a:rPr>
              <a:t>Each task within the portfolio will ask you to meet different aspects of these outcomes in relation to each task (see appendix 4 of the handbook)</a:t>
            </a:r>
          </a:p>
          <a:p>
            <a:pPr marL="0" indent="0">
              <a:buNone/>
            </a:pPr>
            <a:r>
              <a:rPr lang="en-GB" sz="2200" dirty="0">
                <a:latin typeface="Arial" panose="020B0604020202020204" pitchFamily="34" charset="0"/>
                <a:cs typeface="Arial" panose="020B0604020202020204" pitchFamily="34" charset="0"/>
              </a:rPr>
              <a:t>The learning outcomes:</a:t>
            </a:r>
            <a:endParaRPr lang="en-US"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effectLst/>
                <a:latin typeface="Arial" panose="020B0604020202020204" pitchFamily="34" charset="0"/>
                <a:cs typeface="Arial" panose="020B0604020202020204" pitchFamily="34" charset="0"/>
              </a:rPr>
              <a:t>Applying analysis in assessment to inform interventions</a:t>
            </a:r>
          </a:p>
          <a:p>
            <a:pPr marL="457200" indent="-457200">
              <a:buFont typeface="+mj-lt"/>
              <a:buAutoNum type="arabicPeriod"/>
            </a:pPr>
            <a:r>
              <a:rPr lang="en-GB" sz="2200" dirty="0">
                <a:effectLst/>
                <a:latin typeface="Arial" panose="020B0604020202020204" pitchFamily="34" charset="0"/>
                <a:cs typeface="Arial" panose="020B0604020202020204" pitchFamily="34" charset="0"/>
              </a:rPr>
              <a:t>Working collaboratively with people in need of care and support, their carers and other professionals</a:t>
            </a:r>
          </a:p>
          <a:p>
            <a:pPr marL="514350" indent="-514350">
              <a:buFont typeface="+mj-lt"/>
              <a:buAutoNum type="arabicPeriod"/>
            </a:pPr>
            <a:r>
              <a:rPr lang="en-GB" sz="2200" dirty="0">
                <a:effectLst/>
                <a:latin typeface="Arial" panose="020B0604020202020204" pitchFamily="34" charset="0"/>
                <a:cs typeface="Arial" panose="020B0604020202020204" pitchFamily="34" charset="0"/>
              </a:rPr>
              <a:t>Intervention and application of professional judgement in increasingly complex</a:t>
            </a:r>
            <a:r>
              <a:rPr lang="en-GB" sz="2200" dirty="0">
                <a:latin typeface="Arial" panose="020B0604020202020204" pitchFamily="34" charset="0"/>
                <a:cs typeface="Arial" panose="020B0604020202020204" pitchFamily="34" charset="0"/>
              </a:rPr>
              <a:t> </a:t>
            </a:r>
            <a:r>
              <a:rPr lang="en-GB" sz="2200" dirty="0">
                <a:effectLst/>
                <a:latin typeface="Arial" panose="020B0604020202020204" pitchFamily="34" charset="0"/>
                <a:cs typeface="Arial" panose="020B0604020202020204" pitchFamily="34" charset="0"/>
              </a:rPr>
              <a:t>situations.</a:t>
            </a: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129603"/>
            <a:ext cx="10972800" cy="1143000"/>
          </a:xfrm>
        </p:spPr>
        <p:txBody>
          <a:bodyPr anchor="ctr">
            <a:normAutofit/>
          </a:bodyPr>
          <a:lstStyle/>
          <a:p>
            <a:pPr>
              <a:lnSpc>
                <a:spcPct val="90000"/>
              </a:lnSpc>
            </a:pPr>
            <a:br>
              <a:rPr lang="en-GB" sz="3500" dirty="0"/>
            </a:br>
            <a:r>
              <a:rPr lang="en-GB" sz="3500" b="1" dirty="0"/>
              <a:t>Task 1 – Developmental Review (Part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553056" y="1913740"/>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13514" y="1186435"/>
            <a:ext cx="6879772" cy="5153813"/>
          </a:xfrm>
        </p:spPr>
        <p:txBody>
          <a:bodyPr wrap="square" anchor="t">
            <a:normAutofit/>
          </a:bodyPr>
          <a:lstStyle/>
          <a:p>
            <a:pPr>
              <a:lnSpc>
                <a:spcPct val="90000"/>
              </a:lnSpc>
              <a:spcAft>
                <a:spcPts val="600"/>
              </a:spcAft>
            </a:pPr>
            <a:r>
              <a:rPr lang="en-GB" dirty="0"/>
              <a:t>Task 1 has two parts (a and b) </a:t>
            </a:r>
          </a:p>
          <a:p>
            <a:pPr>
              <a:lnSpc>
                <a:spcPct val="90000"/>
              </a:lnSpc>
              <a:spcAft>
                <a:spcPts val="600"/>
              </a:spcAft>
            </a:pPr>
            <a:r>
              <a:rPr lang="en-GB" dirty="0"/>
              <a:t>Part a) is completed at the </a:t>
            </a:r>
            <a:r>
              <a:rPr lang="en-GB" b="1" dirty="0"/>
              <a:t>beginning</a:t>
            </a:r>
            <a:r>
              <a:rPr lang="en-GB" dirty="0"/>
              <a:t> of the programme </a:t>
            </a:r>
          </a:p>
          <a:p>
            <a:pPr>
              <a:lnSpc>
                <a:spcPct val="90000"/>
              </a:lnSpc>
              <a:spcAft>
                <a:spcPts val="600"/>
              </a:spcAft>
            </a:pPr>
            <a:r>
              <a:rPr lang="en-GB" dirty="0"/>
              <a:t>You must state within this task that you have discussed your future professional development needs with your mentor and/or supervisor/line manager. </a:t>
            </a:r>
          </a:p>
          <a:p>
            <a:pPr>
              <a:lnSpc>
                <a:spcPct val="90000"/>
              </a:lnSpc>
              <a:spcAft>
                <a:spcPts val="600"/>
              </a:spcAft>
            </a:pPr>
            <a:r>
              <a:rPr lang="en-GB" dirty="0"/>
              <a:t>Task 1 </a:t>
            </a:r>
            <a:r>
              <a:rPr lang="en-GB" b="1" dirty="0"/>
              <a:t>must </a:t>
            </a:r>
            <a:r>
              <a:rPr lang="en-GB" dirty="0"/>
              <a:t>incorporate the use of a model of reflection in </a:t>
            </a:r>
            <a:r>
              <a:rPr lang="en-GB" b="1" dirty="0"/>
              <a:t>both</a:t>
            </a:r>
            <a:r>
              <a:rPr lang="en-GB" dirty="0"/>
              <a:t> parts a and b.</a:t>
            </a:r>
          </a:p>
          <a:p>
            <a:pPr>
              <a:lnSpc>
                <a:spcPct val="90000"/>
              </a:lnSpc>
              <a:spcAft>
                <a:spcPts val="600"/>
              </a:spcAft>
            </a:pPr>
            <a:r>
              <a:rPr lang="en-GB" dirty="0"/>
              <a:t>Task 1 part b) is completed at the </a:t>
            </a:r>
            <a:r>
              <a:rPr lang="en-GB" b="1" dirty="0"/>
              <a:t>end</a:t>
            </a:r>
            <a:r>
              <a:rPr lang="en-GB" dirty="0"/>
              <a:t> of the programme.</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The Question - Task 1 Part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fontScale="92500" lnSpcReduction="10000"/>
          </a:bodyPr>
          <a:lstStyle/>
          <a:p>
            <a:pPr marL="0" indent="0">
              <a:buNone/>
            </a:pPr>
            <a:r>
              <a:rPr lang="en-GB" sz="2400" dirty="0">
                <a:ea typeface="Calibri" panose="020F0502020204030204" pitchFamily="34" charset="0"/>
                <a:cs typeface="Times New Roman" panose="02020603050405020304" pitchFamily="18" charset="0"/>
              </a:rPr>
              <a:t>Use a </a:t>
            </a:r>
            <a:r>
              <a:rPr lang="en-GB" sz="2400" b="1" dirty="0">
                <a:ea typeface="Calibri" panose="020F0502020204030204" pitchFamily="34" charset="0"/>
                <a:cs typeface="Times New Roman" panose="02020603050405020304" pitchFamily="18" charset="0"/>
              </a:rPr>
              <a:t>reflective model</a:t>
            </a:r>
            <a:r>
              <a:rPr lang="en-GB" sz="2400" dirty="0">
                <a:ea typeface="Calibri" panose="020F0502020204030204" pitchFamily="34" charset="0"/>
                <a:cs typeface="Times New Roman" panose="02020603050405020304" pitchFamily="18" charset="0"/>
              </a:rPr>
              <a:t> to </a:t>
            </a:r>
            <a:r>
              <a:rPr lang="en-GB" sz="2400" b="1" dirty="0">
                <a:ea typeface="Calibri" panose="020F0502020204030204" pitchFamily="34" charset="0"/>
                <a:cs typeface="Times New Roman" panose="02020603050405020304" pitchFamily="18" charset="0"/>
              </a:rPr>
              <a:t>critically reflect </a:t>
            </a:r>
            <a:r>
              <a:rPr lang="en-GB" sz="2400" dirty="0">
                <a:ea typeface="Calibri" panose="020F0502020204030204" pitchFamily="34" charset="0"/>
                <a:cs typeface="Times New Roman" panose="02020603050405020304" pitchFamily="18" charset="0"/>
              </a:rPr>
              <a:t>on your professional development since qualifying as a social worker.</a:t>
            </a:r>
          </a:p>
          <a:p>
            <a:pPr marL="0" indent="0">
              <a:buNone/>
            </a:pPr>
            <a:r>
              <a:rPr lang="en-GB" sz="2400" b="1" dirty="0">
                <a:ea typeface="Calibri" panose="020F0502020204030204" pitchFamily="34" charset="0"/>
                <a:cs typeface="Times New Roman" panose="02020603050405020304" pitchFamily="18" charset="0"/>
              </a:rPr>
              <a:t>Based</a:t>
            </a:r>
            <a:r>
              <a:rPr lang="en-GB" sz="2400" dirty="0">
                <a:ea typeface="Calibri" panose="020F0502020204030204" pitchFamily="34" charset="0"/>
                <a:cs typeface="Times New Roman" panose="02020603050405020304" pitchFamily="18" charset="0"/>
              </a:rPr>
              <a:t> on this and in discussion with your mentor/supervisor/line manager go on to </a:t>
            </a:r>
            <a:r>
              <a:rPr lang="en-GB" sz="2400" b="1" dirty="0">
                <a:ea typeface="Calibri" panose="020F0502020204030204" pitchFamily="34" charset="0"/>
                <a:cs typeface="Times New Roman" panose="02020603050405020304" pitchFamily="18" charset="0"/>
              </a:rPr>
              <a:t>identify and justify </a:t>
            </a:r>
            <a:r>
              <a:rPr lang="en-GB" sz="2400" dirty="0">
                <a:ea typeface="Calibri" panose="020F0502020204030204" pitchFamily="34" charset="0"/>
                <a:cs typeface="Times New Roman" panose="02020603050405020304" pitchFamily="18" charset="0"/>
              </a:rPr>
              <a:t>your future developmental needs over the </a:t>
            </a:r>
            <a:r>
              <a:rPr lang="en-GB" sz="2400" b="1" dirty="0">
                <a:ea typeface="Calibri" panose="020F0502020204030204" pitchFamily="34" charset="0"/>
                <a:cs typeface="Times New Roman" panose="02020603050405020304" pitchFamily="18" charset="0"/>
              </a:rPr>
              <a:t>coming 12 months </a:t>
            </a:r>
            <a:r>
              <a:rPr lang="en-GB" sz="2400" dirty="0">
                <a:ea typeface="Calibri" panose="020F0502020204030204" pitchFamily="34" charset="0"/>
                <a:cs typeface="Times New Roman" panose="02020603050405020304" pitchFamily="18" charset="0"/>
              </a:rPr>
              <a:t>under </a:t>
            </a:r>
            <a:r>
              <a:rPr lang="en-GB" sz="2400" b="1" dirty="0">
                <a:ea typeface="Calibri" panose="020F0502020204030204" pitchFamily="34" charset="0"/>
                <a:cs typeface="Times New Roman" panose="02020603050405020304" pitchFamily="18" charset="0"/>
              </a:rPr>
              <a:t>each </a:t>
            </a:r>
            <a:r>
              <a:rPr lang="en-GB" sz="2400" dirty="0">
                <a:ea typeface="Calibri" panose="020F0502020204030204" pitchFamily="34" charset="0"/>
                <a:cs typeface="Times New Roman" panose="02020603050405020304" pitchFamily="18" charset="0"/>
              </a:rPr>
              <a:t>of the 3 Social Care Wales (SCW) learning outcomes listed below.</a:t>
            </a:r>
          </a:p>
          <a:p>
            <a:pPr marL="109537" indent="0">
              <a:buNone/>
            </a:pPr>
            <a:r>
              <a:rPr lang="en-GB" sz="2400" dirty="0">
                <a:ea typeface="Calibri" panose="020F0502020204030204" pitchFamily="34" charset="0"/>
                <a:cs typeface="Times New Roman" panose="02020603050405020304" pitchFamily="18" charset="0"/>
              </a:rPr>
              <a:t>Providing </a:t>
            </a:r>
            <a:r>
              <a:rPr lang="en-GB" sz="2400" b="1" dirty="0">
                <a:ea typeface="Calibri" panose="020F0502020204030204" pitchFamily="34" charset="0"/>
                <a:cs typeface="Times New Roman" panose="02020603050405020304" pitchFamily="18" charset="0"/>
              </a:rPr>
              <a:t>at least one </a:t>
            </a:r>
            <a:r>
              <a:rPr lang="en-GB" sz="2400" dirty="0">
                <a:ea typeface="Calibri" panose="020F0502020204030204" pitchFamily="34" charset="0"/>
                <a:cs typeface="Times New Roman" panose="02020603050405020304" pitchFamily="18" charset="0"/>
              </a:rPr>
              <a:t>developmental need for each of the learning outcome below: </a:t>
            </a:r>
            <a:r>
              <a:rPr lang="en-GB" sz="2400" dirty="0">
                <a:highlight>
                  <a:srgbClr val="FFFF00"/>
                </a:highlight>
                <a:ea typeface="Calibri" panose="020F0502020204030204" pitchFamily="34" charset="0"/>
                <a:cs typeface="Times New Roman" panose="02020603050405020304" pitchFamily="18" charset="0"/>
              </a:rPr>
              <a:t> </a:t>
            </a:r>
            <a:endParaRPr lang="en-GB" sz="2400" dirty="0">
              <a:ea typeface="Calibri" panose="020F0502020204030204" pitchFamily="34" charset="0"/>
              <a:cs typeface="Times New Roman" panose="02020603050405020304" pitchFamily="18" charset="0"/>
            </a:endParaRP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Applying analysis in assessment to inform interventions.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Working collaboratively with people in need of care and support, their carers</a:t>
            </a:r>
            <a:r>
              <a:rPr lang="en-GB" sz="2400" i="1" dirty="0">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and other professionals.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Intervention and application of professional judgement in increasingly complex situations. </a:t>
            </a:r>
          </a:p>
          <a:p>
            <a:pPr marL="452437" indent="-342900"/>
            <a:r>
              <a:rPr lang="en-GB" sz="2400" dirty="0">
                <a:ea typeface="Calibri" panose="020F0502020204030204" pitchFamily="34" charset="0"/>
                <a:cs typeface="Times New Roman" panose="02020603050405020304" pitchFamily="18" charset="0"/>
              </a:rPr>
              <a:t>This task </a:t>
            </a:r>
            <a:r>
              <a:rPr lang="en-GB" sz="2400" b="1" dirty="0">
                <a:ea typeface="Calibri" panose="020F0502020204030204" pitchFamily="34" charset="0"/>
                <a:cs typeface="Times New Roman" panose="02020603050405020304" pitchFamily="18" charset="0"/>
              </a:rPr>
              <a:t>must</a:t>
            </a:r>
            <a:r>
              <a:rPr lang="en-GB" sz="2400" dirty="0">
                <a:ea typeface="Calibri" panose="020F0502020204030204" pitchFamily="34" charset="0"/>
                <a:cs typeface="Times New Roman" panose="02020603050405020304" pitchFamily="18" charset="0"/>
              </a:rPr>
              <a:t> make reference to how the </a:t>
            </a:r>
            <a:r>
              <a:rPr lang="en-GB" sz="2400" b="1" dirty="0">
                <a:ea typeface="Calibri" panose="020F0502020204030204" pitchFamily="34" charset="0"/>
                <a:cs typeface="Times New Roman" panose="02020603050405020304" pitchFamily="18" charset="0"/>
              </a:rPr>
              <a:t>supervision, training, learning and research</a:t>
            </a:r>
            <a:r>
              <a:rPr lang="en-GB" sz="2400" dirty="0">
                <a:ea typeface="Calibri" panose="020F0502020204030204" pitchFamily="34" charset="0"/>
                <a:cs typeface="Times New Roman" panose="02020603050405020304" pitchFamily="18" charset="0"/>
              </a:rPr>
              <a:t> has and will inform your practice. </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Exercise 1</a:t>
            </a:r>
          </a:p>
          <a:p>
            <a:pPr algn="ctr">
              <a:buFont typeface="Wingdings" pitchFamily="2" charset="2"/>
              <a:buNone/>
            </a:pPr>
            <a:r>
              <a:rPr lang="en-GB" sz="3200" dirty="0"/>
              <a:t>Why is reflective practice so important for social work?</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4000" b="1" dirty="0"/>
              <a:t>Reflective Practice in Social Work</a:t>
            </a:r>
          </a:p>
        </p:txBody>
      </p:sp>
      <p:sp>
        <p:nvSpPr>
          <p:cNvPr id="4102" name="Rectangle 6"/>
          <p:cNvSpPr>
            <a:spLocks noGrp="1" noRot="1" noChangeArrowheads="1"/>
          </p:cNvSpPr>
          <p:nvPr>
            <p:ph sz="quarter" idx="2"/>
          </p:nvPr>
        </p:nvSpPr>
        <p:spPr>
          <a:xfrm>
            <a:off x="3905492" y="1171074"/>
            <a:ext cx="7772399" cy="5103651"/>
          </a:xfrm>
        </p:spPr>
        <p:txBody>
          <a:bodyPr wrap="square" anchor="t">
            <a:noAutofit/>
          </a:bodyPr>
          <a:lstStyle/>
          <a:p>
            <a:pPr marL="109537" indent="0">
              <a:lnSpc>
                <a:spcPct val="90000"/>
              </a:lnSpc>
              <a:spcAft>
                <a:spcPts val="600"/>
              </a:spcAft>
              <a:buNone/>
            </a:pPr>
            <a:r>
              <a:rPr lang="en-GB" dirty="0"/>
              <a:t>Critical Reflection is a key aspect of professionalism. It’s a CPD activity which can optimise learning by:</a:t>
            </a:r>
          </a:p>
          <a:p>
            <a:pPr>
              <a:lnSpc>
                <a:spcPct val="90000"/>
              </a:lnSpc>
              <a:spcAft>
                <a:spcPts val="600"/>
              </a:spcAft>
            </a:pPr>
            <a:r>
              <a:rPr lang="en-GB" dirty="0"/>
              <a:t>Improving accountability</a:t>
            </a:r>
          </a:p>
          <a:p>
            <a:pPr>
              <a:lnSpc>
                <a:spcPct val="90000"/>
              </a:lnSpc>
              <a:spcAft>
                <a:spcPts val="600"/>
              </a:spcAft>
            </a:pPr>
            <a:r>
              <a:rPr lang="en-GB" dirty="0"/>
              <a:t>Supporting theorising – using theory in practice and drawing theory out of practice</a:t>
            </a:r>
          </a:p>
          <a:p>
            <a:pPr>
              <a:lnSpc>
                <a:spcPct val="90000"/>
              </a:lnSpc>
              <a:spcAft>
                <a:spcPts val="600"/>
              </a:spcAft>
            </a:pPr>
            <a:r>
              <a:rPr lang="en-GB" dirty="0"/>
              <a:t>Improving practice – particularly collaborative practice  </a:t>
            </a:r>
          </a:p>
          <a:p>
            <a:pPr>
              <a:lnSpc>
                <a:spcPct val="90000"/>
              </a:lnSpc>
              <a:spcAft>
                <a:spcPts val="600"/>
              </a:spcAft>
            </a:pPr>
            <a:r>
              <a:rPr lang="en-GB" dirty="0"/>
              <a:t>Ensuring ethical decision making in complex practice</a:t>
            </a:r>
          </a:p>
          <a:p>
            <a:pPr>
              <a:lnSpc>
                <a:spcPct val="90000"/>
              </a:lnSpc>
              <a:spcAft>
                <a:spcPts val="600"/>
              </a:spcAft>
            </a:pPr>
            <a:r>
              <a:rPr lang="en-GB" dirty="0"/>
              <a:t>Enhancing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a:solidFill>
                  <a:schemeClr val="tx1"/>
                </a:solidFill>
                <a:latin typeface="+mj-lt"/>
                <a:ea typeface="+mj-ea"/>
                <a:cs typeface="+mj-cs"/>
              </a:rPr>
              <a:t>Key Aspects of Critically Reflective Practice</a:t>
            </a:r>
          </a:p>
        </p:txBody>
      </p:sp>
      <p:sp>
        <p:nvSpPr>
          <p:cNvPr id="3" name="Content Placeholder 2"/>
          <p:cNvSpPr>
            <a:spLocks/>
          </p:cNvSpPr>
          <p:nvPr/>
        </p:nvSpPr>
        <p:spPr>
          <a:xfrm>
            <a:off x="6337058" y="1843412"/>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Fully integrate the/a model of reflection throughout task 1 in both part a and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Key aspects of practice to consider </a:t>
            </a:r>
            <a:r>
              <a:rPr lang="en-GB" sz="2400" dirty="0"/>
              <a:t>through</a:t>
            </a:r>
            <a:r>
              <a:rPr lang="en-GB" sz="2400" kern="1200" dirty="0">
                <a:solidFill>
                  <a:schemeClr val="tx1"/>
                </a:solidFill>
                <a:latin typeface="+mn-lt"/>
                <a:ea typeface="+mn-ea"/>
                <a:cs typeface="+mn-cs"/>
              </a:rPr>
              <a:t> critical reflection include; emotions and feelings, power and power dynamics, values and ethics, your level of knowledge and skills.  </a:t>
            </a:r>
          </a:p>
          <a:p>
            <a:pPr>
              <a:spcAft>
                <a:spcPts val="600"/>
              </a:spcAft>
            </a:pPr>
            <a:endParaRPr lang="en-GB" dirty="0"/>
          </a:p>
        </p:txBody>
      </p:sp>
      <p:sp>
        <p:nvSpPr>
          <p:cNvPr id="5" name="Content Placeholder 4"/>
          <p:cNvSpPr>
            <a:spLocks/>
          </p:cNvSpPr>
          <p:nvPr/>
        </p:nvSpPr>
        <p:spPr>
          <a:xfrm>
            <a:off x="659400" y="1843412"/>
            <a:ext cx="5018258" cy="3818804"/>
          </a:xfrm>
          <a:prstGeom prst="rect">
            <a:avLst/>
          </a:prstGeom>
        </p:spPr>
        <p:txBody>
          <a:bodyPr>
            <a:noAutofit/>
          </a:bodyPr>
          <a:lstStyle/>
          <a:p>
            <a:pPr defTabSz="652333">
              <a:spcAft>
                <a:spcPts val="492"/>
              </a:spcAft>
            </a:pPr>
            <a:r>
              <a:rPr lang="en-GB" sz="2400" kern="1200" dirty="0">
                <a:solidFill>
                  <a:schemeClr val="tx1"/>
                </a:solidFill>
                <a:latin typeface="+mn-lt"/>
                <a:ea typeface="+mn-ea"/>
                <a:cs typeface="+mn-cs"/>
              </a:rPr>
              <a:t>Using a model/s of reflective practice help you structure to your work.</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Avoid being overly descriptive in your writing.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Introduce which model of reflection you are using in and reference it correctly. </a:t>
            </a: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a:solidFill>
                  <a:schemeClr val="tx1"/>
                </a:solidFill>
                <a:latin typeface="+mn-lt"/>
                <a:ea typeface="+mn-ea"/>
                <a:cs typeface="+mn-cs"/>
              </a:rPr>
              <a:t>PORTH AGORED Consolidation of Social Work Practice</a:t>
            </a:r>
            <a:endParaRPr lang="en-US"/>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B2272A-FEEE-B2A1-449E-00C1473D23DB}"/>
              </a:ext>
            </a:extLst>
          </p:cNvPr>
          <p:cNvSpPr>
            <a:spLocks noGrp="1"/>
          </p:cNvSpPr>
          <p:nvPr>
            <p:ph type="title"/>
          </p:nvPr>
        </p:nvSpPr>
        <p:spPr>
          <a:xfrm>
            <a:off x="270620" y="891789"/>
            <a:ext cx="3496575" cy="3387497"/>
          </a:xfrm>
        </p:spPr>
        <p:txBody>
          <a:bodyPr anchor="b">
            <a:normAutofit/>
          </a:bodyPr>
          <a:lstStyle/>
          <a:p>
            <a:pPr algn="r"/>
            <a:r>
              <a:rPr lang="en-GB" sz="4000" b="1" dirty="0">
                <a:solidFill>
                  <a:srgbClr val="FFFFFF"/>
                </a:solidFill>
                <a:effectLst/>
                <a:latin typeface="ArialMT"/>
              </a:rPr>
              <a:t>Learning Outcome for </a:t>
            </a:r>
            <a:br>
              <a:rPr lang="en-GB" sz="4000" b="1" dirty="0">
                <a:solidFill>
                  <a:srgbClr val="FFFFFF"/>
                </a:solidFill>
                <a:effectLst/>
                <a:latin typeface="ArialMT"/>
              </a:rPr>
            </a:br>
            <a:r>
              <a:rPr lang="en-GB" sz="4000" b="1" dirty="0">
                <a:solidFill>
                  <a:srgbClr val="FFFFFF"/>
                </a:solidFill>
                <a:effectLst/>
                <a:latin typeface="ArialMT"/>
              </a:rPr>
              <a:t>Task 1 Part a</a:t>
            </a:r>
            <a:br>
              <a:rPr lang="en-GB" sz="4000" b="1" dirty="0">
                <a:solidFill>
                  <a:srgbClr val="FFFFFF"/>
                </a:solidFill>
                <a:effectLst/>
                <a:latin typeface="ArialMT"/>
              </a:rPr>
            </a:br>
            <a:endParaRPr lang="en-US" sz="4000" dirty="0">
              <a:solidFill>
                <a:srgbClr val="FFFFFF"/>
              </a:solidFill>
            </a:endParaRPr>
          </a:p>
        </p:txBody>
      </p:sp>
      <p:sp>
        <p:nvSpPr>
          <p:cNvPr id="5" name="Footer Placeholder 4">
            <a:extLst>
              <a:ext uri="{FF2B5EF4-FFF2-40B4-BE49-F238E27FC236}">
                <a16:creationId xmlns:a16="http://schemas.microsoft.com/office/drawing/2014/main" id="{CA9D7810-E64D-18F9-F181-2CDBEE4414E5}"/>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PORTH AGORED Consolidation of Social Work Practice</a:t>
            </a:r>
          </a:p>
        </p:txBody>
      </p:sp>
      <p:sp>
        <p:nvSpPr>
          <p:cNvPr id="3" name="Content Placeholder 2">
            <a:extLst>
              <a:ext uri="{FF2B5EF4-FFF2-40B4-BE49-F238E27FC236}">
                <a16:creationId xmlns:a16="http://schemas.microsoft.com/office/drawing/2014/main" id="{BA0E881A-65D3-C53C-3AB8-276FA855B227}"/>
              </a:ext>
            </a:extLst>
          </p:cNvPr>
          <p:cNvSpPr>
            <a:spLocks noGrp="1"/>
          </p:cNvSpPr>
          <p:nvPr>
            <p:ph idx="1"/>
          </p:nvPr>
        </p:nvSpPr>
        <p:spPr>
          <a:xfrm>
            <a:off x="4742979" y="1026694"/>
            <a:ext cx="6669339" cy="6204852"/>
          </a:xfrm>
        </p:spPr>
        <p:txBody>
          <a:bodyPr anchor="ctr">
            <a:normAutofit lnSpcReduction="10000"/>
          </a:bodyPr>
          <a:lstStyle/>
          <a:p>
            <a:pPr marL="0" indent="0">
              <a:buNone/>
            </a:pPr>
            <a:r>
              <a:rPr lang="en-GB" sz="2400" b="1" dirty="0">
                <a:effectLst/>
                <a:latin typeface="Arial" panose="020B0604020202020204" pitchFamily="34" charset="0"/>
              </a:rPr>
              <a:t>1. Applying analysis in assessment to inform interventions</a:t>
            </a:r>
            <a:endParaRPr lang="en-GB" sz="2400" b="1" dirty="0">
              <a:effectLst/>
              <a:latin typeface="ArialMT"/>
            </a:endParaRPr>
          </a:p>
          <a:p>
            <a:pPr marL="0" indent="0">
              <a:buNone/>
            </a:pPr>
            <a:r>
              <a:rPr lang="en-GB" sz="2400" dirty="0">
                <a:effectLst/>
                <a:latin typeface="ArialMT"/>
              </a:rPr>
              <a:t>1.5. Be able to use critical reflection to evaluate own analysis in social work assessments</a:t>
            </a:r>
          </a:p>
          <a:p>
            <a:pPr marL="0" indent="0">
              <a:buNone/>
            </a:pPr>
            <a:r>
              <a:rPr lang="en-GB" sz="2400" b="1" dirty="0">
                <a:effectLst/>
                <a:latin typeface="Arial" panose="020B0604020202020204" pitchFamily="34" charset="0"/>
              </a:rPr>
              <a:t>2. Working collaboratively with people in need of care and support, their carers and other professionals</a:t>
            </a:r>
            <a:endParaRPr lang="en-GB" sz="2400" dirty="0">
              <a:effectLst/>
              <a:latin typeface="ArialMT"/>
            </a:endParaRPr>
          </a:p>
          <a:p>
            <a:pPr marL="0" indent="0">
              <a:buNone/>
            </a:pPr>
            <a:r>
              <a:rPr lang="en-GB" sz="2400" dirty="0">
                <a:effectLst/>
                <a:latin typeface="ArialMT"/>
              </a:rPr>
              <a:t>2.3. Critically reflect on own collaborative working </a:t>
            </a:r>
            <a:endParaRPr lang="en-GB" sz="2400" dirty="0">
              <a:effectLst/>
            </a:endParaRPr>
          </a:p>
          <a:p>
            <a:pPr marL="0" indent="0">
              <a:buNone/>
            </a:pPr>
            <a:r>
              <a:rPr lang="en-GB" sz="2400" dirty="0">
                <a:effectLst/>
                <a:latin typeface="ArialMT"/>
              </a:rPr>
              <a:t>3.2. Be able to manage your role as a social worker in increasingly complex situations </a:t>
            </a:r>
          </a:p>
          <a:p>
            <a:pPr marL="0" indent="0">
              <a:buNone/>
            </a:pPr>
            <a:r>
              <a:rPr lang="en-GB" sz="2400" b="1" dirty="0">
                <a:effectLst/>
                <a:latin typeface="+mn-lt"/>
              </a:rPr>
              <a:t>3. </a:t>
            </a:r>
            <a:r>
              <a:rPr lang="en-GB" sz="2400" b="1" dirty="0">
                <a:effectLst/>
                <a:latin typeface="Arial" panose="020B0604020202020204" pitchFamily="34" charset="0"/>
              </a:rPr>
              <a:t>Intervention and application of professional judgement in increasingly complex situations</a:t>
            </a:r>
          </a:p>
          <a:p>
            <a:pPr marL="0" indent="0">
              <a:buNone/>
            </a:pPr>
            <a:r>
              <a:rPr lang="en-GB" sz="2400" dirty="0">
                <a:effectLst/>
                <a:latin typeface="ArialMT"/>
              </a:rPr>
              <a:t>3.7. Be able to exercise professional accountability in increasingly complex situations. </a:t>
            </a:r>
            <a:endParaRPr lang="en-GB" sz="2400" dirty="0">
              <a:effectLst/>
            </a:endParaRPr>
          </a:p>
          <a:p>
            <a:pPr marL="0" indent="0">
              <a:buNone/>
            </a:pPr>
            <a:endParaRPr lang="en-GB" sz="2000" b="1" dirty="0">
              <a:effectLst/>
              <a:latin typeface="Arial" panose="020B0604020202020204" pitchFamily="34" charset="0"/>
            </a:endParaRPr>
          </a:p>
          <a:p>
            <a:pPr marL="0" indent="0">
              <a:buNone/>
            </a:pPr>
            <a:endParaRPr lang="en-GB" sz="2000" b="1" dirty="0">
              <a:effectLst/>
              <a:latin typeface="Arial" panose="020B0604020202020204" pitchFamily="34" charset="0"/>
            </a:endParaRPr>
          </a:p>
          <a:p>
            <a:pPr marL="0" indent="0">
              <a:buNone/>
            </a:pPr>
            <a:endParaRPr lang="en-GB" sz="2000" dirty="0">
              <a:effectLst/>
              <a:latin typeface="ArialMT"/>
            </a:endParaRPr>
          </a:p>
          <a:p>
            <a:endParaRPr lang="en-US" sz="2000" dirty="0"/>
          </a:p>
        </p:txBody>
      </p:sp>
      <p:sp>
        <p:nvSpPr>
          <p:cNvPr id="6" name="Slide Number Placeholder 5">
            <a:extLst>
              <a:ext uri="{FF2B5EF4-FFF2-40B4-BE49-F238E27FC236}">
                <a16:creationId xmlns:a16="http://schemas.microsoft.com/office/drawing/2014/main" id="{F4C047AF-663A-9B74-5F7B-5122E6C21858}"/>
              </a:ext>
            </a:extLst>
          </p:cNvPr>
          <p:cNvSpPr>
            <a:spLocks noGrp="1"/>
          </p:cNvSpPr>
          <p:nvPr>
            <p:ph type="sldNum" sz="quarter" idx="12"/>
          </p:nvPr>
        </p:nvSpPr>
        <p:spPr>
          <a:xfrm>
            <a:off x="11704320" y="6455664"/>
            <a:ext cx="448056" cy="365125"/>
          </a:xfrm>
        </p:spPr>
        <p:txBody>
          <a:bodyPr>
            <a:normAutofit/>
          </a:bodyPr>
          <a:lstStyle/>
          <a:p>
            <a:pPr>
              <a:spcAft>
                <a:spcPts val="600"/>
              </a:spcAft>
            </a:pPr>
            <a:fld id="{35470E4D-CFB8-FE4B-A9A4-B32541D0D757}" type="slidenum">
              <a:rPr lang="en-US" sz="1100">
                <a:solidFill>
                  <a:schemeClr val="tx1">
                    <a:lumMod val="50000"/>
                    <a:lumOff val="50000"/>
                  </a:schemeClr>
                </a:solidFill>
              </a:rPr>
              <a:pPr>
                <a:spcAft>
                  <a:spcPts val="600"/>
                </a:spcAft>
              </a:pPr>
              <a:t>13</a:t>
            </a:fld>
            <a:endParaRPr lang="en-US" sz="1100">
              <a:solidFill>
                <a:schemeClr val="tx1">
                  <a:lumMod val="50000"/>
                  <a:lumOff val="50000"/>
                </a:schemeClr>
              </a:solidFill>
            </a:endParaRPr>
          </a:p>
        </p:txBody>
      </p:sp>
    </p:spTree>
    <p:extLst>
      <p:ext uri="{BB962C8B-B14F-4D97-AF65-F5344CB8AC3E}">
        <p14:creationId xmlns:p14="http://schemas.microsoft.com/office/powerpoint/2010/main" val="3781779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a:bodyPr>
          <a:lstStyle/>
          <a:p>
            <a:r>
              <a:rPr lang="en-US" sz="5400"/>
              <a:t>SCW Learning Outcomes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681824" y="2082646"/>
            <a:ext cx="5938895" cy="4119172"/>
          </a:xfrm>
        </p:spPr>
        <p:txBody>
          <a:bodyPr anchor="t">
            <a:normAutofit/>
          </a:bodyPr>
          <a:lstStyle/>
          <a:p>
            <a:r>
              <a:rPr lang="en-US" sz="2400" dirty="0"/>
              <a:t>Each task require learners to meet the required SCW learning outcomes set for that task </a:t>
            </a:r>
          </a:p>
          <a:p>
            <a:r>
              <a:rPr lang="en-US" sz="2400" dirty="0"/>
              <a:t>Learners need to answering all elements of the question and meeting the marking criteria. </a:t>
            </a:r>
          </a:p>
          <a:p>
            <a:r>
              <a:rPr lang="en-US" sz="2400" dirty="0"/>
              <a:t>We will consider each learning outcome for task 1 part a and look at how they can meet these outcomes when writing up this task in the portfolio. </a:t>
            </a:r>
          </a:p>
          <a:p>
            <a:endParaRPr lang="en-US" sz="2400" dirty="0"/>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t>Involving:</a:t>
            </a:r>
          </a:p>
          <a:p>
            <a:pPr>
              <a:lnSpc>
                <a:spcPct val="90000"/>
              </a:lnSpc>
            </a:pPr>
            <a:r>
              <a:rPr lang="en-US" sz="2400" dirty="0"/>
              <a:t>Perception of emotion </a:t>
            </a:r>
          </a:p>
          <a:p>
            <a:pPr>
              <a:lnSpc>
                <a:spcPct val="90000"/>
              </a:lnSpc>
            </a:pPr>
            <a:r>
              <a:rPr lang="en-US" sz="2400" dirty="0"/>
              <a:t>Ability to reason using emotions </a:t>
            </a:r>
          </a:p>
          <a:p>
            <a:pPr>
              <a:lnSpc>
                <a:spcPct val="90000"/>
              </a:lnSpc>
            </a:pPr>
            <a:r>
              <a:rPr lang="en-US" sz="2400" dirty="0"/>
              <a:t>Ability to understand emotions</a:t>
            </a:r>
          </a:p>
          <a:p>
            <a:pPr>
              <a:lnSpc>
                <a:spcPct val="90000"/>
              </a:lnSpc>
            </a:pPr>
            <a:r>
              <a:rPr lang="en-US" sz="2400" dirty="0"/>
              <a:t>Ability to manage emotions</a:t>
            </a:r>
          </a:p>
          <a:p>
            <a:pPr marL="0" indent="0">
              <a:lnSpc>
                <a:spcPct val="90000"/>
              </a:lnSpc>
              <a:buNone/>
            </a:pPr>
            <a:r>
              <a:rPr lang="en-GB" sz="1400" dirty="0"/>
              <a:t>Salovey and Mayer, 1990</a:t>
            </a:r>
            <a:endParaRPr lang="en-GB" sz="1400" dirty="0">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Emotional Intelligence </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a:br>
            <a:endParaRPr lang="en-US" sz="350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5560874" y="935496"/>
            <a:ext cx="5887587" cy="6235021"/>
          </a:xfrm>
        </p:spPr>
        <p:txBody>
          <a:bodyPr wrap="square" anchor="t">
            <a:normAutofit/>
          </a:bodyPr>
          <a:lstStyle/>
          <a:p>
            <a:pPr>
              <a:lnSpc>
                <a:spcPct val="90000"/>
              </a:lnSpc>
              <a:spcAft>
                <a:spcPts val="600"/>
              </a:spcAft>
              <a:buFont typeface="Wingdings" pitchFamily="2" charset="2"/>
              <a:buNone/>
            </a:pPr>
            <a:r>
              <a:rPr lang="en-GB" sz="2800" b="1" dirty="0"/>
              <a:t>Exercise 2 – Emotional intelligence</a:t>
            </a:r>
            <a:endParaRPr lang="en-GB" sz="2800" dirty="0"/>
          </a:p>
          <a:p>
            <a:pPr>
              <a:lnSpc>
                <a:spcPct val="90000"/>
              </a:lnSpc>
              <a:spcAft>
                <a:spcPts val="600"/>
              </a:spcAft>
            </a:pPr>
            <a:r>
              <a:rPr lang="en-GB" sz="2800" dirty="0"/>
              <a:t>Why do you think it’s important to recognise your emotions in relation to your work? </a:t>
            </a:r>
          </a:p>
          <a:p>
            <a:pPr>
              <a:spcAft>
                <a:spcPts val="600"/>
              </a:spcAft>
            </a:pPr>
            <a:r>
              <a:rPr lang="en-GB" sz="2800" dirty="0"/>
              <a:t>It may be helpful here to relate this to an incident/case/experience you have been involved in where recognising your own emotions and their impact has been important.  </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92500" lnSpcReduction="20000"/>
          </a:bodyPr>
          <a:lstStyle/>
          <a:p>
            <a:pPr marL="0" indent="0">
              <a:spcBef>
                <a:spcPct val="20000"/>
              </a:spcBef>
              <a:buNone/>
              <a:defRPr/>
            </a:pPr>
            <a:endParaRPr lang="en-GB" sz="2800" dirty="0"/>
          </a:p>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err="1">
                <a:solidFill>
                  <a:srgbClr val="0F0F0F"/>
                </a:solidFill>
                <a:effectLst/>
                <a:latin typeface="YouTube Sans"/>
              </a:rPr>
              <a:t>Camau</a:t>
            </a:r>
            <a:r>
              <a:rPr lang="en-GB" sz="2600" b="1" i="0" u="none" strike="noStrike" dirty="0">
                <a:solidFill>
                  <a:srgbClr val="0F0F0F"/>
                </a:solidFill>
                <a:effectLst/>
                <a:latin typeface="YouTube Sans"/>
              </a:rPr>
              <a:t> </a:t>
            </a:r>
            <a:r>
              <a:rPr lang="en-GB" sz="2600" b="1" i="0" u="none" strike="noStrike" dirty="0" err="1">
                <a:solidFill>
                  <a:srgbClr val="0F0F0F"/>
                </a:solidFill>
                <a:effectLst/>
                <a:latin typeface="YouTube Sans"/>
              </a:rPr>
              <a:t>Adlewyrchu</a:t>
            </a:r>
            <a:endParaRPr lang="en-GB" sz="2600" b="1" i="0" u="none" strike="noStrike" dirty="0">
              <a:solidFill>
                <a:srgbClr val="0F0F0F"/>
              </a:solidFill>
              <a:effectLst/>
              <a:latin typeface="YouTube Sans"/>
            </a:endParaRP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a:t>Theory of Reflection</a:t>
            </a:r>
            <a:br>
              <a:rPr lang="en-GB" sz="360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411630" y="4033827"/>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err="1"/>
              <a:t>Borton’s</a:t>
            </a:r>
            <a:r>
              <a:rPr lang="en-US" b="1" dirty="0"/>
              <a:t> Model of Reflection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34275" y="1541953"/>
            <a:ext cx="3620467" cy="2986885"/>
          </a:xfrm>
          <a:prstGeom prst="rect">
            <a:avLst/>
          </a:prstGeom>
          <a:noFill/>
        </p:spPr>
      </p:pic>
      <p:sp>
        <p:nvSpPr>
          <p:cNvPr id="65539" name="Rectangle 3"/>
          <p:cNvSpPr>
            <a:spLocks noGrp="1" noChangeArrowheads="1"/>
          </p:cNvSpPr>
          <p:nvPr>
            <p:ph idx="1"/>
          </p:nvPr>
        </p:nvSpPr>
        <p:spPr>
          <a:xfrm>
            <a:off x="537258" y="1541953"/>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Concrete Experience	What was the event?</a:t>
            </a:r>
          </a:p>
          <a:p>
            <a:pPr>
              <a:buNone/>
              <a:tabLst>
                <a:tab pos="4395788" algn="l"/>
                <a:tab pos="4660900" algn="l"/>
              </a:tabLst>
            </a:pPr>
            <a:r>
              <a:rPr lang="en-US" sz="2000" dirty="0">
                <a:latin typeface="Arial" panose="020B0604020202020204" pitchFamily="34" charset="0"/>
                <a:cs typeface="Arial" panose="020B0604020202020204" pitchFamily="34" charset="0"/>
              </a:rPr>
              <a:t>Reflective Observation	What are your 				personal thoughts and 			feelings about the 			experience?</a:t>
            </a:r>
          </a:p>
          <a:p>
            <a:pPr>
              <a:buNone/>
              <a:tabLst>
                <a:tab pos="4395788" algn="l"/>
                <a:tab pos="4660900" algn="l"/>
              </a:tabLst>
            </a:pPr>
            <a:r>
              <a:rPr lang="en-US" sz="2000" dirty="0">
                <a:latin typeface="Arial" panose="020B0604020202020204" pitchFamily="34" charset="0"/>
                <a:cs typeface="Arial" panose="020B0604020202020204" pitchFamily="34" charset="0"/>
              </a:rPr>
              <a:t>Abstract </a:t>
            </a:r>
            <a:r>
              <a:rPr lang="en-US" sz="2000" dirty="0" err="1">
                <a:latin typeface="Arial" panose="020B0604020202020204" pitchFamily="34" charset="0"/>
                <a:cs typeface="Arial" panose="020B0604020202020204" pitchFamily="34" charset="0"/>
              </a:rPr>
              <a:t>Conceptualisation</a:t>
            </a:r>
            <a:r>
              <a:rPr lang="en-US" sz="2000" dirty="0">
                <a:latin typeface="Arial" panose="020B0604020202020204" pitchFamily="34" charset="0"/>
                <a:cs typeface="Arial" panose="020B0604020202020204" pitchFamily="34" charset="0"/>
              </a:rPr>
              <a:t>	How can you draw on 			previous experiences and on 		your own knowledge to help you 	make sense’ of this experience?</a:t>
            </a:r>
          </a:p>
          <a:p>
            <a:pPr>
              <a:buNone/>
              <a:tabLst>
                <a:tab pos="4395788" algn="l"/>
                <a:tab pos="4660900" algn="l"/>
              </a:tabLst>
            </a:pPr>
            <a:r>
              <a:rPr lang="en-US" sz="2000" dirty="0">
                <a:latin typeface="Arial" panose="020B0604020202020204" pitchFamily="34" charset="0"/>
                <a:cs typeface="Arial" panose="020B0604020202020204" pitchFamily="34" charset="0"/>
              </a:rPr>
              <a:t>Active Experimentation	If this event were to occur 		again, what would you do 		differently?</a:t>
            </a:r>
          </a:p>
          <a:p>
            <a:pPr>
              <a:buNone/>
              <a:tabLst>
                <a:tab pos="4395788" algn="l"/>
                <a:tab pos="4660900" algn="l"/>
              </a:tabLst>
            </a:pPr>
            <a:r>
              <a:rPr lang="en-US" sz="2000" dirty="0">
                <a:latin typeface="Arial" panose="020B0604020202020204" pitchFamily="34" charset="0"/>
                <a:cs typeface="Arial" panose="020B0604020202020204" pitchFamily="34" charset="0"/>
              </a:rPr>
              <a:t>		What additional knowledge 		do you need to gain?</a:t>
            </a: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a:xfrm>
            <a:off x="537258" y="365125"/>
            <a:ext cx="10515600" cy="1325563"/>
          </a:xfrm>
        </p:spPr>
        <p:txBody>
          <a:bodyPr>
            <a:normAutofit/>
          </a:bodyPr>
          <a:lstStyle/>
          <a:p>
            <a:r>
              <a:rPr lang="en-GB" sz="3000" b="1" dirty="0">
                <a:solidFill>
                  <a:schemeClr val="tx1"/>
                </a:solidFill>
              </a:rPr>
              <a:t>Kolb provides a model of experiential adult learning </a:t>
            </a:r>
            <a:br>
              <a:rPr lang="en-GB" sz="3000" b="1" dirty="0">
                <a:solidFill>
                  <a:schemeClr val="tx1"/>
                </a:solidFill>
              </a:rPr>
            </a:br>
            <a:r>
              <a:rPr lang="en-GB" sz="3000" b="1" dirty="0">
                <a:solidFill>
                  <a:schemeClr val="tx1"/>
                </a:solidFill>
              </a:rPr>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471055" y="141607"/>
            <a:ext cx="5170593" cy="2148841"/>
          </a:xfrm>
        </p:spPr>
        <p:txBody>
          <a:bodyPr anchor="t">
            <a:normAutofit/>
          </a:bodyPr>
          <a:lstStyle/>
          <a:p>
            <a:pPr marL="0" marR="0" lvl="0" indent="0" defTabSz="914400" rtl="0" eaLnBrk="0" fontAlgn="base" latinLnBrk="0" hangingPunct="0">
              <a:spcBef>
                <a:spcPct val="0"/>
              </a:spcBef>
              <a:spcAft>
                <a:spcPts val="600"/>
              </a:spcAft>
              <a:tabLst/>
            </a:pP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ERA Cycle of Reflection </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1006" y="3568271"/>
            <a:ext cx="5652654" cy="3289727"/>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7430" y="1030933"/>
            <a:ext cx="5652654" cy="6095953"/>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S</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tart with </a:t>
            </a:r>
            <a:r>
              <a:rPr lang="en-US" altLang="en-US" sz="2400" b="1" dirty="0">
                <a:latin typeface="Arial" panose="020B0604020202020204" pitchFamily="34" charset="0"/>
                <a:cs typeface="Arial" panose="020B0604020202020204" pitchFamily="34" charset="0"/>
              </a:rPr>
              <a:t>the</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 experience</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This experience can be positive or negative </a:t>
            </a:r>
            <a:r>
              <a:rPr lang="en-US" altLang="en-US" sz="2400" dirty="0">
                <a:latin typeface="Arial" panose="020B0604020202020204" pitchFamily="34" charset="0"/>
                <a:cs typeface="Arial" panose="020B0604020202020204" pitchFamily="34" charset="0"/>
              </a:rPr>
              <a:t>of a mixture of both</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R</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eflect on what happened</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This will allow </a:t>
            </a:r>
            <a:r>
              <a:rPr lang="en-US" altLang="en-US" sz="2400" dirty="0">
                <a:latin typeface="Arial" panose="020B0604020202020204" pitchFamily="34" charset="0"/>
                <a:cs typeface="Arial" panose="020B0604020202020204" pitchFamily="34" charset="0"/>
              </a:rPr>
              <a:t>you</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to think through the experience, examine thoughts and feelings about what happened and decide on the next steps. </a:t>
            </a:r>
          </a:p>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T</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aking an action</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What we do as a result of an experience will be different depending on the individual. </a:t>
            </a:r>
          </a:p>
          <a:p>
            <a:pPr marL="0" marR="0" lvl="0" indent="0" defTabSz="914400" rtl="0" eaLnBrk="0" fontAlgn="base" latinLnBrk="0" hangingPunct="0">
              <a:spcBef>
                <a:spcPct val="0"/>
              </a:spcBef>
              <a:spcAft>
                <a:spcPts val="600"/>
              </a:spcAft>
              <a:buClrTx/>
              <a:buSzTx/>
              <a:buFontTx/>
              <a:buNone/>
              <a:tabLs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This action will result in another experience and the cycle will continue. </a:t>
            </a:r>
            <a:endParaRPr kumimoji="0" lang="en-US" altLang="en-US" sz="24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a:t>PORTH AGORED Consolidation of Social Work Practice</a:t>
            </a:r>
          </a:p>
        </p:txBody>
      </p:sp>
      <p:sp>
        <p:nvSpPr>
          <p:cNvPr id="7" name="TextBox 6">
            <a:extLst>
              <a:ext uri="{FF2B5EF4-FFF2-40B4-BE49-F238E27FC236}">
                <a16:creationId xmlns:a16="http://schemas.microsoft.com/office/drawing/2014/main" id="{FE34C7FB-44FC-E574-10A9-327094A3D126}"/>
              </a:ext>
            </a:extLst>
          </p:cNvPr>
          <p:cNvSpPr txBox="1"/>
          <p:nvPr/>
        </p:nvSpPr>
        <p:spPr>
          <a:xfrm>
            <a:off x="446438" y="2040414"/>
            <a:ext cx="6103916" cy="1431161"/>
          </a:xfrm>
          <a:prstGeom prst="rect">
            <a:avLst/>
          </a:prstGeom>
          <a:noFill/>
        </p:spPr>
        <p:txBody>
          <a:bodyPr wrap="square">
            <a:spAutoFit/>
          </a:bodyPr>
          <a:lstStyle/>
          <a:p>
            <a:pPr marL="0" marR="0" lvl="0" indent="0" defTabSz="914400" rtl="0" eaLnBrk="0" fontAlgn="base" latinLnBrk="0" hangingPunct="0">
              <a:spcBef>
                <a:spcPct val="0"/>
              </a:spcBef>
              <a:spcAft>
                <a:spcPts val="60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The three staged cycle contains :</a:t>
            </a:r>
            <a:endParaRPr kumimoji="0" lang="en-US" altLang="en-US" sz="18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Experience</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Reflection </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Action</a:t>
            </a: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anchor="b">
            <a:normAutofit/>
          </a:bodyPr>
          <a:lstStyle/>
          <a:p>
            <a:r>
              <a:rPr lang="en-GB" sz="5400"/>
              <a:t>Making a Start</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572492" y="1865694"/>
            <a:ext cx="6870029" cy="4463778"/>
          </a:xfrm>
        </p:spPr>
        <p:txBody>
          <a:bodyPr anchor="t">
            <a:normAutofit/>
          </a:bodyPr>
          <a:lstStyle/>
          <a:p>
            <a:pPr marL="0" indent="0">
              <a:buNone/>
            </a:pPr>
            <a:r>
              <a:rPr lang="en-GB" sz="2200" dirty="0"/>
              <a:t>In Task 1 part a) you could consider for instance:</a:t>
            </a:r>
          </a:p>
          <a:p>
            <a:r>
              <a:rPr lang="en-GB" sz="2200" dirty="0"/>
              <a:t>What has supported you to become a more confident, competent and resilient practitioner?</a:t>
            </a:r>
          </a:p>
          <a:p>
            <a:r>
              <a:rPr lang="en-GB" sz="2200" dirty="0"/>
              <a:t>Are there any barriers/obstacles to this?</a:t>
            </a:r>
          </a:p>
          <a:p>
            <a:r>
              <a:rPr lang="en-GB" sz="2200" dirty="0"/>
              <a:t>What areas of your future professional development do you think will be important for the people/families you work with and other professionals you work with? </a:t>
            </a:r>
          </a:p>
          <a:p>
            <a:r>
              <a:rPr lang="en-GB" sz="2200" dirty="0"/>
              <a:t>Identify and justify these future developmental needs under each of the 3 SCW learning outcomes of the programme.</a:t>
            </a:r>
          </a:p>
          <a:p>
            <a:r>
              <a:rPr lang="en-GB" sz="2200" dirty="0"/>
              <a:t>Consider how will you address these learning needs? E.g., through training, learning, supervision, research etc.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b="1"/>
              <a:t>Terminology</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7333016" cy="4119172"/>
          </a:xfrm>
        </p:spPr>
        <p:txBody>
          <a:bodyPr anchor="t">
            <a:normAutofit fontScale="92500" lnSpcReduction="10000"/>
          </a:bodyPr>
          <a:lstStyle/>
          <a:p>
            <a:pPr marL="0" indent="0">
              <a:buNone/>
            </a:pPr>
            <a:r>
              <a:rPr lang="en-GB" sz="2400" b="1" dirty="0"/>
              <a:t>Identify </a:t>
            </a:r>
          </a:p>
          <a:p>
            <a:r>
              <a:rPr lang="en-GB" sz="2400" dirty="0"/>
              <a:t>Usually asked for in the context of identifying key features or characteristics of something.  </a:t>
            </a:r>
          </a:p>
          <a:p>
            <a:r>
              <a:rPr lang="en-GB" sz="2400" dirty="0"/>
              <a:t>Do not simply produce a list, you need to state the relevance and/or function of the thing/s you have identified. J</a:t>
            </a:r>
          </a:p>
          <a:p>
            <a:pPr marL="0" indent="0">
              <a:buNone/>
            </a:pPr>
            <a:r>
              <a:rPr lang="en-GB" sz="2400" b="1" dirty="0"/>
              <a:t>Justify </a:t>
            </a:r>
          </a:p>
          <a:p>
            <a:r>
              <a:rPr lang="en-GB" sz="2400" dirty="0"/>
              <a:t>Make a case by providing a body of evidence to support your ideas and points of view. </a:t>
            </a:r>
          </a:p>
          <a:p>
            <a:r>
              <a:rPr lang="en-GB" sz="2400" dirty="0"/>
              <a:t>To give a reasons for a position or argument. </a:t>
            </a:r>
          </a:p>
          <a:p>
            <a:r>
              <a:rPr lang="en-GB" sz="2400" dirty="0"/>
              <a:t>You need to provide supporting evidence and explanations of your position showing adequate grounds. </a:t>
            </a:r>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8323363" y="2303824"/>
            <a:ext cx="3317674" cy="3448534"/>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432025" y="771208"/>
            <a:ext cx="10736580" cy="1222058"/>
          </a:xfrm>
        </p:spPr>
        <p:txBody>
          <a:bodyPr>
            <a:normAutofit fontScale="90000"/>
          </a:bodyPr>
          <a:lstStyle/>
          <a:p>
            <a:r>
              <a:rPr lang="en-GB" b="1" dirty="0">
                <a:effectLst/>
                <a:latin typeface="Arial" panose="020B0604020202020204" pitchFamily="34" charset="0"/>
              </a:rPr>
              <a:t>Learning Outcome 1 </a:t>
            </a:r>
            <a:br>
              <a:rPr lang="en-GB" b="1" dirty="0">
                <a:effectLst/>
                <a:latin typeface="Arial" panose="020B0604020202020204" pitchFamily="34" charset="0"/>
              </a:rPr>
            </a:br>
            <a:r>
              <a:rPr lang="en-GB" b="1" dirty="0">
                <a:effectLst/>
                <a:latin typeface="Arial" panose="020B0604020202020204" pitchFamily="34" charset="0"/>
              </a:rPr>
              <a:t>Task 1 Part a (and part b)</a:t>
            </a:r>
            <a:br>
              <a:rPr lang="en-GB" sz="1800" b="1" dirty="0">
                <a:effectLst/>
                <a:highlight>
                  <a:srgbClr val="FFFF00"/>
                </a:highlight>
                <a:latin typeface="Arial" panose="020B0604020202020204" pitchFamily="34" charset="0"/>
              </a:rPr>
            </a:br>
            <a:br>
              <a:rPr lang="en-GB" dirty="0"/>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dirty="0">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560745" y="2506662"/>
            <a:ext cx="6306684" cy="4351338"/>
          </a:xfrm>
        </p:spPr>
        <p:txBody>
          <a:bodyPr>
            <a:normAutofit/>
          </a:bodyPr>
          <a:lstStyle/>
          <a:p>
            <a:pPr marL="0" indent="0">
              <a:buNone/>
            </a:pPr>
            <a:r>
              <a:rPr lang="en-GB" b="1" dirty="0">
                <a:effectLst/>
                <a:latin typeface="ArialMT"/>
              </a:rPr>
              <a:t>Learning outcome</a:t>
            </a:r>
          </a:p>
          <a:p>
            <a:pPr marL="0" indent="0">
              <a:buNone/>
            </a:pPr>
            <a:r>
              <a:rPr lang="en-GB" dirty="0">
                <a:effectLst/>
                <a:latin typeface="ArialMT"/>
              </a:rPr>
              <a:t>1.5. - Be able to use critical reflection to evaluate own analysis in social work assessments</a:t>
            </a:r>
          </a:p>
          <a:p>
            <a:pPr marL="0" indent="0">
              <a:buNone/>
            </a:pP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560745" y="1546224"/>
            <a:ext cx="9144000" cy="823913"/>
          </a:xfrm>
        </p:spPr>
        <p:txBody>
          <a:bodyPr>
            <a:normAutofit fontScale="92500" lnSpcReduction="10000"/>
          </a:bodyPr>
          <a:lstStyle/>
          <a:p>
            <a:pPr marL="0" indent="0">
              <a:buNone/>
            </a:pPr>
            <a:r>
              <a:rPr lang="en-GB" sz="3200" b="1" dirty="0">
                <a:effectLst/>
                <a:latin typeface="Arial" panose="020B0604020202020204" pitchFamily="34" charset="0"/>
              </a:rPr>
              <a:t>1. Applying analysis in assessment to inform interventions</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432025" y="4611848"/>
            <a:ext cx="8894518" cy="1231106"/>
          </a:xfrm>
          <a:prstGeom prst="rect">
            <a:avLst/>
          </a:prstGeom>
          <a:noFill/>
        </p:spPr>
        <p:txBody>
          <a:bodyPr wrap="square" rtlCol="0">
            <a:spAutoFit/>
          </a:bodyPr>
          <a:lstStyle/>
          <a:p>
            <a:pPr marL="0" indent="0">
              <a:buNone/>
            </a:pPr>
            <a:r>
              <a:rPr lang="en-GB" sz="2800" dirty="0">
                <a:effectLst/>
                <a:latin typeface="Arial" panose="020B0604020202020204" pitchFamily="34" charset="0"/>
              </a:rPr>
              <a:t>More detail on the Assessment criteria can be found in the handbook appendix 4. </a:t>
            </a:r>
            <a:endParaRPr lang="en-GB" sz="2800" dirty="0">
              <a:effectLst/>
            </a:endParaRPr>
          </a:p>
          <a:p>
            <a:endParaRPr lang="en-US" dirty="0"/>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5B1C71-E517-DB61-3858-10A900D6B37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997A5CB-1885-F4E2-1270-39921E062EA3}"/>
              </a:ext>
            </a:extLst>
          </p:cNvPr>
          <p:cNvSpPr>
            <a:spLocks noGrp="1"/>
          </p:cNvSpPr>
          <p:nvPr>
            <p:ph idx="1"/>
          </p:nvPr>
        </p:nvSpPr>
        <p:spPr/>
        <p:txBody>
          <a:bodyPr>
            <a:normAutofit fontScale="92500" lnSpcReduction="20000"/>
          </a:bodyPr>
          <a:lstStyle/>
          <a:p>
            <a:pPr marL="0" indent="0">
              <a:buNone/>
            </a:pPr>
            <a:r>
              <a:rPr lang="en-GB" sz="3200" b="1" dirty="0">
                <a:latin typeface="Arial" panose="020B0604020202020204" pitchFamily="34" charset="0"/>
              </a:rPr>
              <a:t>Assessment criteria </a:t>
            </a:r>
            <a:endParaRPr lang="en-GB" sz="3200" b="1" dirty="0"/>
          </a:p>
          <a:p>
            <a:r>
              <a:rPr lang="en-US" dirty="0"/>
              <a:t>The learner can: </a:t>
            </a:r>
          </a:p>
          <a:p>
            <a:r>
              <a:rPr lang="en-GB" dirty="0">
                <a:solidFill>
                  <a:srgbClr val="000000"/>
                </a:solidFill>
                <a:latin typeface="Arial" panose="020B0604020202020204" pitchFamily="34" charset="0"/>
              </a:rPr>
              <a:t>1.5.1. Use critical reflection to evaluate personal</a:t>
            </a:r>
          </a:p>
          <a:p>
            <a:r>
              <a:rPr lang="en-GB" dirty="0">
                <a:solidFill>
                  <a:srgbClr val="000000"/>
                </a:solidFill>
                <a:latin typeface="Arial" panose="020B0604020202020204" pitchFamily="34" charset="0"/>
              </a:rPr>
              <a:t>practice of analysis in social work assessments</a:t>
            </a:r>
          </a:p>
          <a:p>
            <a:r>
              <a:rPr lang="en-GB" dirty="0">
                <a:solidFill>
                  <a:srgbClr val="000000"/>
                </a:solidFill>
                <a:latin typeface="Arial" panose="020B0604020202020204" pitchFamily="34" charset="0"/>
              </a:rPr>
              <a:t>1.5.2. Use evaluation of personal practice of analysis</a:t>
            </a:r>
          </a:p>
          <a:p>
            <a:r>
              <a:rPr lang="en-GB" dirty="0">
                <a:solidFill>
                  <a:srgbClr val="000000"/>
                </a:solidFill>
                <a:latin typeface="Arial" panose="020B0604020202020204" pitchFamily="34" charset="0"/>
              </a:rPr>
              <a:t>in social work assessments to identify own</a:t>
            </a:r>
          </a:p>
          <a:p>
            <a:r>
              <a:rPr lang="en-GB" dirty="0">
                <a:solidFill>
                  <a:srgbClr val="000000"/>
                </a:solidFill>
                <a:latin typeface="Arial" panose="020B0604020202020204" pitchFamily="34" charset="0"/>
              </a:rPr>
              <a:t>strengths and areas for learning and</a:t>
            </a:r>
          </a:p>
          <a:p>
            <a:r>
              <a:rPr lang="en-GB" dirty="0">
                <a:solidFill>
                  <a:srgbClr val="000000"/>
                </a:solidFill>
                <a:latin typeface="Arial" panose="020B0604020202020204" pitchFamily="34" charset="0"/>
              </a:rPr>
              <a:t>development</a:t>
            </a:r>
          </a:p>
          <a:p>
            <a:r>
              <a:rPr lang="en-GB" dirty="0">
                <a:solidFill>
                  <a:srgbClr val="000000"/>
                </a:solidFill>
                <a:latin typeface="Arial" panose="020B0604020202020204" pitchFamily="34" charset="0"/>
              </a:rPr>
              <a:t>1.5.3. Produce own professional learning and</a:t>
            </a:r>
          </a:p>
          <a:p>
            <a:r>
              <a:rPr lang="en-GB" dirty="0">
                <a:solidFill>
                  <a:srgbClr val="000000"/>
                </a:solidFill>
                <a:latin typeface="Arial" panose="020B0604020202020204" pitchFamily="34" charset="0"/>
              </a:rPr>
              <a:t>development Plan.</a:t>
            </a:r>
          </a:p>
          <a:p>
            <a:endParaRPr lang="en-US" dirty="0"/>
          </a:p>
        </p:txBody>
      </p:sp>
      <p:sp>
        <p:nvSpPr>
          <p:cNvPr id="5" name="Footer Placeholder 4">
            <a:extLst>
              <a:ext uri="{FF2B5EF4-FFF2-40B4-BE49-F238E27FC236}">
                <a16:creationId xmlns:a16="http://schemas.microsoft.com/office/drawing/2014/main" id="{EFA1EAB5-8D2C-FAB6-404C-CF4D8928C6DB}"/>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70BA0175-C1F9-3978-B7AF-3AB5ED67F8E3}"/>
              </a:ext>
            </a:extLst>
          </p:cNvPr>
          <p:cNvSpPr>
            <a:spLocks noGrp="1"/>
          </p:cNvSpPr>
          <p:nvPr>
            <p:ph type="sldNum" sz="quarter" idx="12"/>
          </p:nvPr>
        </p:nvSpPr>
        <p:spPr/>
        <p:txBody>
          <a:bodyPr/>
          <a:lstStyle/>
          <a:p>
            <a:fld id="{35470E4D-CFB8-FE4B-A9A4-B32541D0D757}" type="slidenum">
              <a:rPr lang="en-US" smtClean="0"/>
              <a:t>24</a:t>
            </a:fld>
            <a:endParaRPr lang="en-US"/>
          </a:p>
        </p:txBody>
      </p:sp>
    </p:spTree>
    <p:extLst>
      <p:ext uri="{BB962C8B-B14F-4D97-AF65-F5344CB8AC3E}">
        <p14:creationId xmlns:p14="http://schemas.microsoft.com/office/powerpoint/2010/main" val="29688092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4654296" y="329184"/>
            <a:ext cx="6894576" cy="1783080"/>
          </a:xfrm>
        </p:spPr>
        <p:txBody>
          <a:bodyPr vert="horz" lIns="91440" tIns="45720" rIns="91440" bIns="45720" rtlCol="0" anchor="b">
            <a:normAutofit/>
          </a:bodyPr>
          <a:lstStyle/>
          <a:p>
            <a:r>
              <a:rPr lang="en-US" sz="5400"/>
              <a:t>Analysis in Assessment </a:t>
            </a:r>
          </a:p>
        </p:txBody>
      </p:sp>
      <p:pic>
        <p:nvPicPr>
          <p:cNvPr id="17" name="Picture 16" descr="Pen placed on top of a signature line">
            <a:extLst>
              <a:ext uri="{FF2B5EF4-FFF2-40B4-BE49-F238E27FC236}">
                <a16:creationId xmlns:a16="http://schemas.microsoft.com/office/drawing/2014/main" id="{AF0FDA75-6E33-3C54-1ED7-45F23D31EE06}"/>
              </a:ext>
            </a:extLst>
          </p:cNvPr>
          <p:cNvPicPr>
            <a:picLocks noChangeAspect="1"/>
          </p:cNvPicPr>
          <p:nvPr/>
        </p:nvPicPr>
        <p:blipFill>
          <a:blip r:embed="rId3"/>
          <a:srcRect l="55225" r="5330" b="-2"/>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4654296" y="2706624"/>
            <a:ext cx="6894576" cy="3483864"/>
          </a:xfrm>
          <a:prstGeom prst="rect">
            <a:avLst/>
          </a:prstGeom>
        </p:spPr>
        <p:txBody>
          <a:bodyPr vert="horz" lIns="91440" tIns="45720" rIns="91440" bIns="45720" rtlCol="0">
            <a:normAutofit/>
          </a:bodyPr>
          <a:lstStyle/>
          <a:p>
            <a:pPr>
              <a:lnSpc>
                <a:spcPct val="90000"/>
              </a:lnSpc>
              <a:spcAft>
                <a:spcPts val="600"/>
              </a:spcAft>
            </a:pPr>
            <a:r>
              <a:rPr lang="en-US" sz="2800" dirty="0"/>
              <a:t>To carry out assessment that is accurate and empowering workers need to develop a range of skill including: </a:t>
            </a:r>
          </a:p>
          <a:p>
            <a:pPr marL="342900" indent="-228600">
              <a:lnSpc>
                <a:spcPct val="90000"/>
              </a:lnSpc>
              <a:spcAft>
                <a:spcPts val="600"/>
              </a:spcAft>
              <a:buFont typeface="Arial" panose="020B0604020202020204" pitchFamily="34" charset="0"/>
              <a:buChar char="•"/>
            </a:pPr>
            <a:r>
              <a:rPr lang="en-US" sz="2800" dirty="0"/>
              <a:t>Communication</a:t>
            </a:r>
          </a:p>
          <a:p>
            <a:pPr marL="342900" indent="-228600">
              <a:lnSpc>
                <a:spcPct val="90000"/>
              </a:lnSpc>
              <a:spcAft>
                <a:spcPts val="600"/>
              </a:spcAft>
              <a:buFont typeface="Arial" panose="020B0604020202020204" pitchFamily="34" charset="0"/>
              <a:buChar char="•"/>
            </a:pPr>
            <a:r>
              <a:rPr lang="en-US" sz="2800" dirty="0"/>
              <a:t>Negotiation</a:t>
            </a:r>
          </a:p>
          <a:p>
            <a:pPr marL="342900" indent="-228600">
              <a:lnSpc>
                <a:spcPct val="90000"/>
              </a:lnSpc>
              <a:spcAft>
                <a:spcPts val="600"/>
              </a:spcAft>
              <a:buFont typeface="Arial" panose="020B0604020202020204" pitchFamily="34" charset="0"/>
              <a:buChar char="•"/>
            </a:pPr>
            <a:r>
              <a:rPr lang="en-US" sz="2800" dirty="0"/>
              <a:t>Decision making.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25</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457200" y="10133"/>
            <a:ext cx="3201366" cy="3387497"/>
          </a:xfrm>
        </p:spPr>
        <p:txBody>
          <a:bodyPr anchor="b">
            <a:normAutofit/>
          </a:bodyPr>
          <a:lstStyle/>
          <a:p>
            <a:pPr algn="r"/>
            <a:r>
              <a:rPr lang="en-US" sz="4000" b="1" kern="1200" dirty="0">
                <a:solidFill>
                  <a:srgbClr val="FFFFFF"/>
                </a:solidFill>
                <a:latin typeface="+mj-lt"/>
                <a:ea typeface="+mj-ea"/>
                <a:cs typeface="+mj-cs"/>
              </a:rPr>
              <a:t>Analysis in Assessment </a:t>
            </a:r>
            <a:endParaRPr lang="en-US" sz="4000" b="1" dirty="0">
              <a:solidFill>
                <a:srgbClr val="FFFFFF"/>
              </a:solidFill>
            </a:endParaRPr>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PORTH AGORED Consolidation of Social Work Practice</a:t>
            </a:r>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340506" y="289368"/>
            <a:ext cx="7639291" cy="6156158"/>
          </a:xfrm>
        </p:spPr>
        <p:txBody>
          <a:bodyPr anchor="ctr">
            <a:normAutofit fontScale="92500" lnSpcReduction="10000"/>
          </a:bodyPr>
          <a:lstStyle/>
          <a:p>
            <a:pPr marL="0" indent="0" defTabSz="621792">
              <a:spcAft>
                <a:spcPts val="600"/>
              </a:spcAft>
              <a:buNone/>
            </a:pPr>
            <a:r>
              <a:rPr lang="en-GB" sz="2000" kern="1200" dirty="0">
                <a:latin typeface="Arial" panose="020B0604020202020204" pitchFamily="34" charset="0"/>
                <a:cs typeface="Arial" panose="020B0604020202020204" pitchFamily="34" charset="0"/>
              </a:rPr>
              <a:t>Identifies areas for:</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Planning future work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Making sense of the situation</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Building a picture of the what's happening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Understanding the situation in relation to professional knowledge base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Identifying motivation, strengths and resources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Culture, ethnicity and religion on needs of service provision</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Concern, growth and change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Facilitating information sharing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Informing safeguarding decisions</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Allocation of services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Establishing base line from which to measure progress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Contributing to service management and development. </a:t>
            </a:r>
          </a:p>
          <a:p>
            <a:endParaRPr lang="en-US" sz="1600" dirty="0"/>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11704320" y="6455664"/>
            <a:ext cx="448056" cy="365125"/>
          </a:xfrm>
        </p:spPr>
        <p:txBody>
          <a:bodyPr>
            <a:normAutofit/>
          </a:bodyPr>
          <a:lstStyle/>
          <a:p>
            <a:pPr>
              <a:spcAft>
                <a:spcPts val="600"/>
              </a:spcAft>
            </a:pPr>
            <a:fld id="{35470E4D-CFB8-FE4B-A9A4-B32541D0D757}" type="slidenum">
              <a:rPr lang="en-US" sz="1100">
                <a:solidFill>
                  <a:schemeClr val="tx1">
                    <a:lumMod val="50000"/>
                    <a:lumOff val="50000"/>
                  </a:schemeClr>
                </a:solidFill>
              </a:rPr>
              <a:pPr>
                <a:spcAft>
                  <a:spcPts val="600"/>
                </a:spcAft>
              </a:pPr>
              <a:t>26</a:t>
            </a:fld>
            <a:endParaRPr lang="en-US" sz="1100">
              <a:solidFill>
                <a:schemeClr val="tx1">
                  <a:lumMod val="50000"/>
                  <a:lumOff val="50000"/>
                </a:schemeClr>
              </a:solidFill>
            </a:endParaRPr>
          </a:p>
        </p:txBody>
      </p:sp>
    </p:spTree>
    <p:extLst>
      <p:ext uri="{BB962C8B-B14F-4D97-AF65-F5344CB8AC3E}">
        <p14:creationId xmlns:p14="http://schemas.microsoft.com/office/powerpoint/2010/main" val="32945349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Applying analysis in assessment to inform interventions</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lnSpcReduction="10000"/>
          </a:bodyPr>
          <a:lstStyle/>
          <a:p>
            <a:pPr marL="0" indent="0">
              <a:buNone/>
            </a:pPr>
            <a:r>
              <a:rPr lang="en-GB" sz="2400" b="1" dirty="0"/>
              <a:t>EXERCICE 3 </a:t>
            </a:r>
          </a:p>
          <a:p>
            <a:pPr marL="0" indent="0">
              <a:buNone/>
            </a:pPr>
            <a:r>
              <a:rPr lang="en-GB" sz="2400" b="1" dirty="0"/>
              <a:t>Question 1</a:t>
            </a:r>
          </a:p>
          <a:p>
            <a:pPr marL="0" indent="0">
              <a:buNone/>
            </a:pPr>
            <a:r>
              <a:rPr lang="en-GB" sz="2400" dirty="0"/>
              <a:t>In small groups;</a:t>
            </a:r>
          </a:p>
          <a:p>
            <a:r>
              <a:rPr lang="en-US" sz="2400" dirty="0"/>
              <a:t>Use a reflective model of your choice to look back at what you have achieved to date under the learning outcome applying analysis in assessment to inform intervention </a:t>
            </a:r>
          </a:p>
          <a:p>
            <a:r>
              <a:rPr lang="en-US" sz="2400" dirty="0"/>
              <a:t>Based on this identify and justify your future learning needs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r>
              <a:rPr lang="en-GB" sz="2400" dirty="0">
                <a:ea typeface="Calibri" panose="020F0502020204030204" pitchFamily="34" charset="0"/>
                <a:cs typeface="Times New Roman" panose="02020603050405020304" pitchFamily="18" charset="0"/>
              </a:rPr>
              <a:t>You may find it helpful to record your answers in the workbook for future reference. </a:t>
            </a:r>
            <a:endParaRPr lang="en-GB" sz="2400" dirty="0">
              <a:effectLst/>
              <a:ea typeface="Calibri" panose="020F0502020204030204" pitchFamily="34" charset="0"/>
              <a:cs typeface="Times New Roman" panose="02020603050405020304" pitchFamily="18" charset="0"/>
            </a:endParaRPr>
          </a:p>
          <a:p>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27</a:t>
            </a:fld>
            <a:endParaRPr lang="en-US"/>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811502" y="1024953"/>
            <a:ext cx="10542298" cy="1698264"/>
          </a:xfrm>
        </p:spPr>
        <p:txBody>
          <a:bodyPr>
            <a:normAutofit fontScale="90000"/>
          </a:bodyPr>
          <a:lstStyle/>
          <a:p>
            <a:br>
              <a:rPr lang="en-GB" sz="3600" b="1" dirty="0">
                <a:latin typeface="Arial" panose="020B0604020202020204" pitchFamily="34" charset="0"/>
              </a:rPr>
            </a:br>
            <a:r>
              <a:rPr lang="en-GB" sz="3600" b="1" dirty="0">
                <a:latin typeface="Arial" panose="020B0604020202020204" pitchFamily="34" charset="0"/>
              </a:rPr>
              <a:t>Learning Outcome 2</a:t>
            </a:r>
            <a:br>
              <a:rPr lang="en-GB" sz="3600" b="1" dirty="0">
                <a:latin typeface="Arial" panose="020B0604020202020204" pitchFamily="34" charset="0"/>
              </a:rPr>
            </a:br>
            <a:r>
              <a:rPr lang="en-GB" sz="3600" b="1" dirty="0">
                <a:effectLst/>
                <a:latin typeface="Arial" panose="020B0604020202020204" pitchFamily="34" charset="0"/>
              </a:rPr>
              <a:t>2. Working collaboratively with people in need of care and support, their carers and other professionals</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824851" y="2590376"/>
            <a:ext cx="5157787" cy="823912"/>
          </a:xfrm>
        </p:spPr>
        <p:txBody>
          <a:bodyPr>
            <a:normAutofit/>
          </a:bodyPr>
          <a:lstStyle/>
          <a:p>
            <a:r>
              <a:rPr lang="en-GB" sz="2800" b="1" dirty="0">
                <a:effectLst/>
                <a:latin typeface="ArialMT"/>
              </a:rPr>
              <a:t>Learning outcome</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838200" y="2522592"/>
            <a:ext cx="10292088" cy="4335408"/>
          </a:xfrm>
        </p:spPr>
        <p:txBody>
          <a:bodyPr>
            <a:normAutofit/>
          </a:bodyPr>
          <a:lstStyle/>
          <a:p>
            <a:pPr marL="0" indent="0">
              <a:buNone/>
            </a:pPr>
            <a:endParaRPr lang="en-GB" sz="2900" dirty="0">
              <a:effectLst/>
              <a:latin typeface="ArialMT"/>
            </a:endParaRPr>
          </a:p>
          <a:p>
            <a:pPr marL="0" indent="0">
              <a:buNone/>
            </a:pPr>
            <a:r>
              <a:rPr lang="en-GB" sz="2900" dirty="0">
                <a:effectLst/>
                <a:latin typeface="ArialMT"/>
              </a:rPr>
              <a:t>2.3. Critically reflect on own collaborative working </a:t>
            </a:r>
            <a:endParaRPr lang="en-GB" sz="2900" dirty="0">
              <a:effectLst/>
            </a:endParaRPr>
          </a:p>
          <a:p>
            <a:pPr marL="0" indent="0">
              <a:buNone/>
            </a:pPr>
            <a:r>
              <a:rPr lang="en-GB" sz="2900" dirty="0">
                <a:effectLst/>
                <a:latin typeface="ArialMT"/>
              </a:rPr>
              <a:t>3.2. Be able to manage your role as a social worker in increasingly complex situations. </a:t>
            </a:r>
          </a:p>
          <a:p>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28</a:t>
            </a:fld>
            <a:endParaRPr lang="en-US"/>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a:t>PORTH AGORED Consolidation of Social Work Practice</a:t>
            </a:r>
          </a:p>
        </p:txBody>
      </p:sp>
      <p:sp>
        <p:nvSpPr>
          <p:cNvPr id="6" name="TextBox 5">
            <a:extLst>
              <a:ext uri="{FF2B5EF4-FFF2-40B4-BE49-F238E27FC236}">
                <a16:creationId xmlns:a16="http://schemas.microsoft.com/office/drawing/2014/main" id="{9A1A123F-9425-7034-6079-B88F0112D4A8}"/>
              </a:ext>
            </a:extLst>
          </p:cNvPr>
          <p:cNvSpPr txBox="1"/>
          <p:nvPr/>
        </p:nvSpPr>
        <p:spPr>
          <a:xfrm>
            <a:off x="838200" y="4846870"/>
            <a:ext cx="6094070" cy="1384995"/>
          </a:xfrm>
          <a:prstGeom prst="rect">
            <a:avLst/>
          </a:prstGeom>
          <a:noFill/>
        </p:spPr>
        <p:txBody>
          <a:bodyPr wrap="square">
            <a:spAutoFit/>
          </a:bodyPr>
          <a:lstStyle/>
          <a:p>
            <a:pPr marL="0" indent="0">
              <a:buNone/>
            </a:pPr>
            <a:r>
              <a:rPr lang="en-GB" sz="2800" dirty="0">
                <a:effectLst/>
                <a:latin typeface="Arial" panose="020B0604020202020204" pitchFamily="34" charset="0"/>
              </a:rPr>
              <a:t>More detail on the Assessment criteria can be found in the handbook appendix 4. </a:t>
            </a:r>
            <a:endParaRPr lang="en-GB" sz="2800" dirty="0">
              <a:effectLst/>
            </a:endParaRPr>
          </a:p>
        </p:txBody>
      </p:sp>
    </p:spTree>
    <p:extLst>
      <p:ext uri="{BB962C8B-B14F-4D97-AF65-F5344CB8AC3E}">
        <p14:creationId xmlns:p14="http://schemas.microsoft.com/office/powerpoint/2010/main" val="41078267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2575302-4A78-8779-DCA4-CE814480792E}"/>
              </a:ext>
            </a:extLst>
          </p:cNvPr>
          <p:cNvSpPr>
            <a:spLocks noGrp="1"/>
          </p:cNvSpPr>
          <p:nvPr>
            <p:ph type="title"/>
          </p:nvPr>
        </p:nvSpPr>
        <p:spPr/>
        <p:txBody>
          <a:bodyPr/>
          <a:lstStyle/>
          <a:p>
            <a:r>
              <a:rPr lang="en-GB" b="1" dirty="0">
                <a:latin typeface="ArialMT"/>
              </a:rPr>
              <a:t>Assessment criteria </a:t>
            </a:r>
            <a:br>
              <a:rPr lang="en-GB" b="1" dirty="0">
                <a:latin typeface="ArialMT"/>
              </a:rPr>
            </a:br>
            <a:endParaRPr lang="en-US" dirty="0"/>
          </a:p>
        </p:txBody>
      </p:sp>
      <p:sp>
        <p:nvSpPr>
          <p:cNvPr id="10" name="Content Placeholder 9">
            <a:extLst>
              <a:ext uri="{FF2B5EF4-FFF2-40B4-BE49-F238E27FC236}">
                <a16:creationId xmlns:a16="http://schemas.microsoft.com/office/drawing/2014/main" id="{417A1DD9-A030-1F35-5D10-551717E1F04F}"/>
              </a:ext>
            </a:extLst>
          </p:cNvPr>
          <p:cNvSpPr>
            <a:spLocks noGrp="1"/>
          </p:cNvSpPr>
          <p:nvPr>
            <p:ph idx="1"/>
          </p:nvPr>
        </p:nvSpPr>
        <p:spPr/>
        <p:txBody>
          <a:bodyPr>
            <a:normAutofit fontScale="92500" lnSpcReduction="20000"/>
          </a:bodyPr>
          <a:lstStyle/>
          <a:p>
            <a:pPr marL="0" indent="0">
              <a:buNone/>
            </a:pPr>
            <a:r>
              <a:rPr lang="en-GB" dirty="0">
                <a:latin typeface="ArialMT"/>
              </a:rPr>
              <a:t>This should include: </a:t>
            </a:r>
          </a:p>
          <a:p>
            <a:pPr marL="0" indent="0">
              <a:buNone/>
            </a:pPr>
            <a:r>
              <a:rPr lang="en-GB" dirty="0">
                <a:solidFill>
                  <a:srgbClr val="000000"/>
                </a:solidFill>
                <a:latin typeface="Arial" panose="020B0604020202020204" pitchFamily="34" charset="0"/>
              </a:rPr>
              <a:t>2.3.1 - </a:t>
            </a:r>
            <a:r>
              <a:rPr lang="en-GB" dirty="0">
                <a:latin typeface="ArialMT"/>
              </a:rPr>
              <a:t>Critically reflect on own performance in collaborative working, identifying areas of good practice and those to be developed, during work with: people with care and support needs, carers, advocates, colleagues and other professionals. </a:t>
            </a:r>
            <a:endParaRPr lang="en-GB" dirty="0"/>
          </a:p>
          <a:p>
            <a:pPr marL="0" indent="0">
              <a:buNone/>
            </a:pPr>
            <a:r>
              <a:rPr lang="en-GB" dirty="0">
                <a:solidFill>
                  <a:srgbClr val="000000"/>
                </a:solidFill>
                <a:latin typeface="Arial" panose="020B0604020202020204" pitchFamily="34" charset="0"/>
              </a:rPr>
              <a:t>3.2.8. - </a:t>
            </a:r>
            <a:r>
              <a:rPr lang="en-GB" dirty="0">
                <a:latin typeface="ArialMT"/>
              </a:rPr>
              <a:t>Use supervision and mentoring to consider and manage interventions and professional judgements in complex situations </a:t>
            </a:r>
          </a:p>
          <a:p>
            <a:pPr marL="0" indent="0">
              <a:buNone/>
            </a:pPr>
            <a:r>
              <a:rPr lang="en-GB" dirty="0">
                <a:solidFill>
                  <a:srgbClr val="000000"/>
                </a:solidFill>
                <a:latin typeface="Arial" panose="020B0604020202020204" pitchFamily="34" charset="0"/>
              </a:rPr>
              <a:t>3.2.9. - Critically reflect on own performance within complex situations to:</a:t>
            </a:r>
          </a:p>
          <a:p>
            <a:pPr marL="0" indent="0">
              <a:buNone/>
            </a:pPr>
            <a:r>
              <a:rPr lang="en-GB" dirty="0">
                <a:solidFill>
                  <a:srgbClr val="000000"/>
                </a:solidFill>
                <a:latin typeface="Arial" panose="020B0604020202020204" pitchFamily="34" charset="0"/>
              </a:rPr>
              <a:t>• identify areas of good practice</a:t>
            </a:r>
          </a:p>
          <a:p>
            <a:pPr marL="0" indent="0">
              <a:buNone/>
            </a:pPr>
            <a:r>
              <a:rPr lang="en-GB" dirty="0">
                <a:solidFill>
                  <a:srgbClr val="000000"/>
                </a:solidFill>
                <a:latin typeface="Arial" panose="020B0604020202020204" pitchFamily="34" charset="0"/>
              </a:rPr>
              <a:t>• identify practice areas that need to be developed</a:t>
            </a:r>
          </a:p>
          <a:p>
            <a:pPr marL="0" indent="0">
              <a:buNone/>
            </a:pPr>
            <a:r>
              <a:rPr lang="en-GB" dirty="0">
                <a:solidFill>
                  <a:srgbClr val="000000"/>
                </a:solidFill>
                <a:latin typeface="Arial" panose="020B0604020202020204" pitchFamily="34" charset="0"/>
              </a:rPr>
              <a:t>• develop and strengthen personal resilience.</a:t>
            </a:r>
          </a:p>
          <a:p>
            <a:endParaRPr lang="en-US" dirty="0"/>
          </a:p>
        </p:txBody>
      </p:sp>
      <p:sp>
        <p:nvSpPr>
          <p:cNvPr id="7" name="Footer Placeholder 6">
            <a:extLst>
              <a:ext uri="{FF2B5EF4-FFF2-40B4-BE49-F238E27FC236}">
                <a16:creationId xmlns:a16="http://schemas.microsoft.com/office/drawing/2014/main" id="{184DC5DE-7BFD-FF72-8280-5A6CC43D4CF9}"/>
              </a:ext>
            </a:extLst>
          </p:cNvPr>
          <p:cNvSpPr>
            <a:spLocks noGrp="1"/>
          </p:cNvSpPr>
          <p:nvPr>
            <p:ph type="ftr" sz="quarter" idx="11"/>
          </p:nvPr>
        </p:nvSpPr>
        <p:spPr/>
        <p:txBody>
          <a:bodyPr/>
          <a:lstStyle/>
          <a:p>
            <a:r>
              <a:rPr lang="en-US"/>
              <a:t>PORTH AGORED Consolidation of Social Work Practice</a:t>
            </a:r>
          </a:p>
        </p:txBody>
      </p:sp>
      <p:sp>
        <p:nvSpPr>
          <p:cNvPr id="8" name="Slide Number Placeholder 7">
            <a:extLst>
              <a:ext uri="{FF2B5EF4-FFF2-40B4-BE49-F238E27FC236}">
                <a16:creationId xmlns:a16="http://schemas.microsoft.com/office/drawing/2014/main" id="{DAC2FA12-BA86-8BB2-D404-BB2AD9F75593}"/>
              </a:ext>
            </a:extLst>
          </p:cNvPr>
          <p:cNvSpPr>
            <a:spLocks noGrp="1"/>
          </p:cNvSpPr>
          <p:nvPr>
            <p:ph type="sldNum" sz="quarter" idx="12"/>
          </p:nvPr>
        </p:nvSpPr>
        <p:spPr/>
        <p:txBody>
          <a:bodyPr/>
          <a:lstStyle/>
          <a:p>
            <a:fld id="{35470E4D-CFB8-FE4B-A9A4-B32541D0D757}" type="slidenum">
              <a:rPr lang="en-US" smtClean="0"/>
              <a:t>29</a:t>
            </a:fld>
            <a:endParaRPr lang="en-US"/>
          </a:p>
        </p:txBody>
      </p:sp>
    </p:spTree>
    <p:extLst>
      <p:ext uri="{BB962C8B-B14F-4D97-AF65-F5344CB8AC3E}">
        <p14:creationId xmlns:p14="http://schemas.microsoft.com/office/powerpoint/2010/main" val="5159848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b="1" dirty="0"/>
              <a:t>Resilliance and Collabrative Working</a:t>
            </a:r>
            <a:endParaRPr lang="en-GB" sz="4400" b="1"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495651"/>
            <a:ext cx="8196943" cy="5413705"/>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nSpc>
                <a:spcPct val="90000"/>
              </a:lnSpc>
              <a:buNone/>
            </a:pPr>
            <a:r>
              <a:rPr lang="en-GB" sz="2800" b="1" dirty="0"/>
              <a:t>These key factors are:</a:t>
            </a:r>
          </a:p>
          <a:p>
            <a:r>
              <a:rPr lang="en-GB" sz="2800" dirty="0"/>
              <a:t>Emotional Intelligence </a:t>
            </a:r>
          </a:p>
          <a:p>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30</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04482" y="2379167"/>
            <a:ext cx="3513951" cy="2597568"/>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Inter-professional Collaboration &amp; Building and Maintaining Relationships</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2294115649"/>
              </p:ext>
            </p:extLst>
          </p:nvPr>
        </p:nvGraphicFramePr>
        <p:xfrm>
          <a:off x="1065855" y="870525"/>
          <a:ext cx="3476684" cy="469189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rPr>
                        <a:t>Inter-Personal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a:effectLst/>
                        </a:rPr>
                        <a:t>Communication Skills (negotiating, listening, articulating, dealing with conflict).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a:effectLst/>
                        </a:rPr>
                        <a:t>Skills to manage interpersonal relationships.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a:effectLst/>
                        </a:rPr>
                        <a:t>Empathy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a:effectLst/>
                        </a:rPr>
                        <a:t>Person-centred and holistic practice skills.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Skills to demonstrate trust, respect and honesty.</a:t>
                      </a:r>
                    </a:p>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Value feedback from individuals/families/carers on our practice. </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1323856967"/>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Self-Awareness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a:effectLst/>
                        </a:rPr>
                        <a:t>Reflexivity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Skills to practise with confidence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a:effectLst/>
                        </a:rPr>
                        <a:t>Emotional awareness/ intelligence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a:effectLst/>
                        </a:rPr>
                        <a:t>Integrity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a:effectLst/>
                        </a:rPr>
                        <a:t>Problem-solving skills.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Critical thinking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A sense of responsibility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Skills in Collaborative Working  </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31</a:t>
            </a:fld>
            <a:endParaRPr lang="en-US"/>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381792" y="61181"/>
            <a:ext cx="5028408" cy="1708242"/>
          </a:xfrm>
        </p:spPr>
        <p:txBody>
          <a:bodyPr anchor="ctr">
            <a:normAutofit/>
          </a:bodyPr>
          <a:lstStyle/>
          <a:p>
            <a:r>
              <a:rPr lang="en-GB" sz="2200" b="1" dirty="0">
                <a:effectLst/>
                <a:latin typeface="Arial" panose="020B0604020202020204" pitchFamily="34" charset="0"/>
              </a:rPr>
              <a:t>2. Working collaboratively with people in need of care and support, their carers and other professionals</a:t>
            </a:r>
            <a:endParaRPr lang="en-US" sz="22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381791" y="1769423"/>
            <a:ext cx="4952408" cy="4470655"/>
          </a:xfrm>
        </p:spPr>
        <p:txBody>
          <a:bodyPr anchor="ctr">
            <a:normAutofit/>
          </a:bodyPr>
          <a:lstStyle/>
          <a:p>
            <a:pPr marL="0" indent="0">
              <a:buNone/>
            </a:pPr>
            <a:r>
              <a:rPr lang="en-GB" sz="2000" b="1" dirty="0"/>
              <a:t>Exercise 3 - Question 2</a:t>
            </a:r>
          </a:p>
          <a:p>
            <a:pPr marL="0" indent="0">
              <a:buNone/>
            </a:pPr>
            <a:r>
              <a:rPr lang="en-GB" sz="2000" dirty="0"/>
              <a:t>In small groups:</a:t>
            </a:r>
          </a:p>
          <a:p>
            <a:pPr marL="0" indent="0">
              <a:buNone/>
            </a:pPr>
            <a:r>
              <a:rPr lang="en-GB" sz="2000" dirty="0"/>
              <a:t>U</a:t>
            </a:r>
            <a:r>
              <a:rPr lang="en-US" sz="2000" dirty="0"/>
              <a:t>se a reflective model to: </a:t>
            </a:r>
          </a:p>
          <a:p>
            <a:r>
              <a:rPr lang="en-US" sz="2000" dirty="0"/>
              <a:t>Look back at your experience so far of working collaboratively with individuals/families and/or carers as well as other professionals.</a:t>
            </a:r>
          </a:p>
          <a:p>
            <a:r>
              <a:rPr lang="en-US" sz="2000" dirty="0"/>
              <a:t>Based on this identify and justify what your learning needs are under this learning outcome for the coming 12 months.</a:t>
            </a:r>
          </a:p>
          <a:p>
            <a:r>
              <a:rPr lang="en-GB" sz="2000" b="1" dirty="0">
                <a:effectLst/>
                <a:ea typeface="Calibri" panose="020F0502020204030204" pitchFamily="34" charset="0"/>
                <a:cs typeface="Times New Roman" panose="02020603050405020304" pitchFamily="18" charset="0"/>
              </a:rPr>
              <a:t>Consider</a:t>
            </a:r>
            <a:r>
              <a:rPr lang="en-GB" sz="20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endParaRPr lang="en-US" sz="2000" dirty="0"/>
          </a:p>
          <a:p>
            <a:endParaRPr lang="en-US" sz="1600" dirty="0"/>
          </a:p>
        </p:txBody>
      </p:sp>
      <p:sp>
        <p:nvSpPr>
          <p:cNvPr id="53" name="Rectangle 52">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descr="Stick figure families holding hands">
            <a:extLst>
              <a:ext uri="{FF2B5EF4-FFF2-40B4-BE49-F238E27FC236}">
                <a16:creationId xmlns:a16="http://schemas.microsoft.com/office/drawing/2014/main" id="{F186AA63-46BB-7E51-E638-6045D0D63A5F}"/>
              </a:ext>
            </a:extLst>
          </p:cNvPr>
          <p:cNvPicPr>
            <a:picLocks noChangeAspect="1"/>
          </p:cNvPicPr>
          <p:nvPr/>
        </p:nvPicPr>
        <p:blipFill>
          <a:blip r:embed="rId3"/>
          <a:srcRect l="28026" r="12574" b="-2"/>
          <a:stretch>
            <a:fillRect/>
          </a:stretch>
        </p:blipFill>
        <p:spPr>
          <a:xfrm>
            <a:off x="6368002" y="737488"/>
            <a:ext cx="4790193" cy="5383025"/>
          </a:xfrm>
          <a:prstGeom prst="rect">
            <a:avLst/>
          </a:prstGeom>
        </p:spPr>
      </p:pic>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5778500" y="6356350"/>
            <a:ext cx="3714750" cy="365125"/>
          </a:xfrm>
        </p:spPr>
        <p:txBody>
          <a:bodyPr>
            <a:normAutofit/>
          </a:bodyPr>
          <a:lstStyle/>
          <a:p>
            <a:pPr algn="l">
              <a:spcAft>
                <a:spcPts val="600"/>
              </a:spcAft>
            </a:pPr>
            <a:r>
              <a:rPr lang="en-US">
                <a:solidFill>
                  <a:schemeClr val="tx1"/>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8732520" y="6356350"/>
            <a:ext cx="3199387" cy="365125"/>
          </a:xfrm>
        </p:spPr>
        <p:txBody>
          <a:bodyPr>
            <a:normAutofit/>
          </a:bodyPr>
          <a:lstStyle/>
          <a:p>
            <a:pPr>
              <a:spcAft>
                <a:spcPts val="600"/>
              </a:spcAft>
            </a:pPr>
            <a:fld id="{35470E4D-CFB8-FE4B-A9A4-B32541D0D757}" type="slidenum">
              <a:rPr lang="en-US">
                <a:solidFill>
                  <a:schemeClr val="tx1"/>
                </a:solidFill>
              </a:rPr>
              <a:pPr>
                <a:spcAft>
                  <a:spcPts val="600"/>
                </a:spcAft>
              </a:pPr>
              <a:t>32</a:t>
            </a:fld>
            <a:endParaRPr lang="en-US">
              <a:solidFill>
                <a:schemeClr val="tx1"/>
              </a:solidFill>
            </a:endParaRPr>
          </a:p>
        </p:txBody>
      </p:sp>
    </p:spTree>
    <p:extLst>
      <p:ext uri="{BB962C8B-B14F-4D97-AF65-F5344CB8AC3E}">
        <p14:creationId xmlns:p14="http://schemas.microsoft.com/office/powerpoint/2010/main" val="4149142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611981"/>
            <a:ext cx="10515600" cy="1325563"/>
          </a:xfrm>
        </p:spPr>
        <p:txBody>
          <a:bodyPr>
            <a:normAutofit fontScale="90000"/>
          </a:bodyPr>
          <a:lstStyle/>
          <a:p>
            <a:br>
              <a:rPr lang="en-GB" sz="1800" b="1" dirty="0">
                <a:effectLst/>
                <a:latin typeface="Arial" panose="020B0604020202020204" pitchFamily="34" charset="0"/>
              </a:rPr>
            </a:br>
            <a:br>
              <a:rPr lang="en-GB" dirty="0">
                <a:effectLst/>
                <a:highlight>
                  <a:srgbClr val="FFFF00"/>
                </a:highlight>
              </a:rPr>
            </a:br>
            <a:r>
              <a:rPr lang="en-GB" sz="4000" b="1" dirty="0">
                <a:latin typeface="Arial" panose="020B0604020202020204" pitchFamily="34" charset="0"/>
              </a:rPr>
              <a:t>Learning Outcome 3</a:t>
            </a:r>
            <a:br>
              <a:rPr lang="en-GB" sz="4000" b="1" dirty="0">
                <a:latin typeface="Arial" panose="020B0604020202020204" pitchFamily="34" charset="0"/>
              </a:rPr>
            </a:br>
            <a:r>
              <a:rPr lang="en-GB" sz="4000" b="1" dirty="0">
                <a:effectLst/>
                <a:latin typeface="+mn-lt"/>
              </a:rPr>
              <a:t>3 - </a:t>
            </a:r>
            <a:r>
              <a:rPr lang="en-GB" sz="4000" b="1" dirty="0">
                <a:effectLst/>
                <a:latin typeface="Arial" panose="020B0604020202020204" pitchFamily="34" charset="0"/>
              </a:rPr>
              <a:t>Intervention and application of professional judgement in increasingly complex situations</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2605088"/>
            <a:ext cx="5157787" cy="823912"/>
          </a:xfrm>
        </p:spPr>
        <p:txBody>
          <a:bodyPr>
            <a:normAutofit/>
          </a:bodyPr>
          <a:lstStyle/>
          <a:p>
            <a:r>
              <a:rPr lang="en-GB" sz="3200" b="1" dirty="0">
                <a:effectLst/>
                <a:latin typeface="Arial" panose="020B0604020202020204" pitchFamily="34" charset="0"/>
              </a:rPr>
              <a:t>Learning Outcomes </a:t>
            </a:r>
            <a:endParaRPr lang="en-GB" sz="3200" dirty="0"/>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746342" y="3173412"/>
            <a:ext cx="9228015" cy="3684588"/>
          </a:xfrm>
        </p:spPr>
        <p:txBody>
          <a:bodyPr>
            <a:normAutofit/>
          </a:bodyPr>
          <a:lstStyle/>
          <a:p>
            <a:pPr marL="0" indent="0">
              <a:buNone/>
            </a:pPr>
            <a:r>
              <a:rPr lang="en-GB" sz="3200" dirty="0">
                <a:effectLst/>
                <a:latin typeface="ArialMT"/>
              </a:rPr>
              <a:t>3.7. - Be able to exercise professional accountability in increasingly complex situations.</a:t>
            </a:r>
          </a:p>
          <a:p>
            <a:pPr marL="0" indent="0">
              <a:buNone/>
            </a:pPr>
            <a:endParaRPr lang="en-GB" sz="3200" dirty="0">
              <a:latin typeface="ArialMT"/>
            </a:endParaRPr>
          </a:p>
          <a:p>
            <a:pPr marL="0" indent="0">
              <a:buNone/>
            </a:pPr>
            <a:r>
              <a:rPr lang="en-GB" sz="3200" dirty="0">
                <a:latin typeface="Arial" panose="020B0604020202020204" pitchFamily="34" charset="0"/>
              </a:rPr>
              <a:t>More detail on the Assessment criteria can be found in the handbook appendix 4. </a:t>
            </a:r>
            <a:endParaRPr lang="en-GB" sz="3200" dirty="0"/>
          </a:p>
          <a:p>
            <a:pPr marL="0" indent="0">
              <a:buNone/>
            </a:pPr>
            <a:endParaRPr lang="en-GB" sz="3200" dirty="0">
              <a:effectLst/>
            </a:endParaRPr>
          </a:p>
          <a:p>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33</a:t>
            </a:fld>
            <a:endParaRPr lang="en-US"/>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8376979-5A92-7DF8-4E28-26CC74211A3B}"/>
              </a:ext>
            </a:extLst>
          </p:cNvPr>
          <p:cNvSpPr>
            <a:spLocks noGrp="1"/>
          </p:cNvSpPr>
          <p:nvPr>
            <p:ph type="title"/>
          </p:nvPr>
        </p:nvSpPr>
        <p:spPr/>
        <p:txBody>
          <a:bodyPr/>
          <a:lstStyle/>
          <a:p>
            <a:r>
              <a:rPr lang="en-GB" b="1" dirty="0">
                <a:latin typeface="Arial" panose="020B0604020202020204" pitchFamily="34" charset="0"/>
              </a:rPr>
              <a:t>Assessment criteria </a:t>
            </a:r>
            <a:br>
              <a:rPr lang="en-GB" b="1" dirty="0"/>
            </a:br>
            <a:endParaRPr lang="en-US" dirty="0"/>
          </a:p>
        </p:txBody>
      </p:sp>
      <p:sp>
        <p:nvSpPr>
          <p:cNvPr id="10" name="Content Placeholder 9">
            <a:extLst>
              <a:ext uri="{FF2B5EF4-FFF2-40B4-BE49-F238E27FC236}">
                <a16:creationId xmlns:a16="http://schemas.microsoft.com/office/drawing/2014/main" id="{7D592D13-35CF-6657-5DEF-5050A39407E2}"/>
              </a:ext>
            </a:extLst>
          </p:cNvPr>
          <p:cNvSpPr>
            <a:spLocks noGrp="1"/>
          </p:cNvSpPr>
          <p:nvPr>
            <p:ph idx="1"/>
          </p:nvPr>
        </p:nvSpPr>
        <p:spPr/>
        <p:txBody>
          <a:bodyPr/>
          <a:lstStyle/>
          <a:p>
            <a:pPr marL="0" indent="0">
              <a:buNone/>
            </a:pPr>
            <a:r>
              <a:rPr lang="en-GB" dirty="0">
                <a:latin typeface="ArialMT"/>
              </a:rPr>
              <a:t>The learner can: </a:t>
            </a:r>
            <a:endParaRPr lang="en-GB" sz="2400" dirty="0"/>
          </a:p>
          <a:p>
            <a:pPr marL="0" indent="0">
              <a:buNone/>
            </a:pPr>
            <a:r>
              <a:rPr lang="en-GB" dirty="0">
                <a:latin typeface="ArialMT"/>
              </a:rPr>
              <a:t>3.7.3. Use supervision and guidance to critically reflect on: </a:t>
            </a:r>
            <a:endParaRPr lang="en-GB" dirty="0"/>
          </a:p>
          <a:p>
            <a:pPr marL="0" indent="0">
              <a:buNone/>
            </a:pPr>
            <a:r>
              <a:rPr lang="en-GB" dirty="0">
                <a:latin typeface="ArialMT"/>
              </a:rPr>
              <a:t>• Professional accountability </a:t>
            </a:r>
          </a:p>
          <a:p>
            <a:pPr marL="0" indent="0">
              <a:buNone/>
            </a:pPr>
            <a:r>
              <a:rPr lang="en-GB" dirty="0">
                <a:latin typeface="ArialMT"/>
              </a:rPr>
              <a:t>• Professional development. </a:t>
            </a:r>
            <a:endParaRPr lang="en-GB" dirty="0"/>
          </a:p>
          <a:p>
            <a:endParaRPr lang="en-US" dirty="0"/>
          </a:p>
        </p:txBody>
      </p:sp>
      <p:sp>
        <p:nvSpPr>
          <p:cNvPr id="7" name="Footer Placeholder 6">
            <a:extLst>
              <a:ext uri="{FF2B5EF4-FFF2-40B4-BE49-F238E27FC236}">
                <a16:creationId xmlns:a16="http://schemas.microsoft.com/office/drawing/2014/main" id="{53371D12-72A0-E20B-7C2B-F21C33E6B906}"/>
              </a:ext>
            </a:extLst>
          </p:cNvPr>
          <p:cNvSpPr>
            <a:spLocks noGrp="1"/>
          </p:cNvSpPr>
          <p:nvPr>
            <p:ph type="ftr" sz="quarter" idx="11"/>
          </p:nvPr>
        </p:nvSpPr>
        <p:spPr/>
        <p:txBody>
          <a:bodyPr/>
          <a:lstStyle/>
          <a:p>
            <a:r>
              <a:rPr lang="en-US"/>
              <a:t>PORTH AGORED Consolidation of Social Work Practice</a:t>
            </a:r>
          </a:p>
        </p:txBody>
      </p:sp>
      <p:sp>
        <p:nvSpPr>
          <p:cNvPr id="8" name="Slide Number Placeholder 7">
            <a:extLst>
              <a:ext uri="{FF2B5EF4-FFF2-40B4-BE49-F238E27FC236}">
                <a16:creationId xmlns:a16="http://schemas.microsoft.com/office/drawing/2014/main" id="{A00C4E6B-886C-54C4-1878-4BF1B571ACDA}"/>
              </a:ext>
            </a:extLst>
          </p:cNvPr>
          <p:cNvSpPr>
            <a:spLocks noGrp="1"/>
          </p:cNvSpPr>
          <p:nvPr>
            <p:ph type="sldNum" sz="quarter" idx="12"/>
          </p:nvPr>
        </p:nvSpPr>
        <p:spPr/>
        <p:txBody>
          <a:bodyPr/>
          <a:lstStyle/>
          <a:p>
            <a:fld id="{35470E4D-CFB8-FE4B-A9A4-B32541D0D757}" type="slidenum">
              <a:rPr lang="en-US" smtClean="0"/>
              <a:t>34</a:t>
            </a:fld>
            <a:endParaRPr lang="en-US"/>
          </a:p>
        </p:txBody>
      </p:sp>
    </p:spTree>
    <p:extLst>
      <p:ext uri="{BB962C8B-B14F-4D97-AF65-F5344CB8AC3E}">
        <p14:creationId xmlns:p14="http://schemas.microsoft.com/office/powerpoint/2010/main" val="19780040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879676" y="1071564"/>
            <a:ext cx="8242375" cy="823912"/>
          </a:xfrm>
        </p:spPr>
        <p:txBody>
          <a:bodyPr>
            <a:normAutofit/>
          </a:bodyPr>
          <a:lstStyle/>
          <a:p>
            <a:r>
              <a:rPr lang="en-US" sz="2800" dirty="0"/>
              <a:t>Learning outcomes - how to meet them:</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a:xfrm>
            <a:off x="879676" y="2032793"/>
            <a:ext cx="9640960" cy="3684588"/>
          </a:xfrm>
        </p:spPr>
        <p:txBody>
          <a:bodyPr>
            <a:normAutofit lnSpcReduction="10000"/>
          </a:bodyPr>
          <a:lstStyle/>
          <a:p>
            <a:r>
              <a:rPr lang="en-US" b="1" dirty="0"/>
              <a:t>Supervision </a:t>
            </a:r>
            <a:r>
              <a:rPr lang="en-US" dirty="0"/>
              <a:t>– Critically reflective on practice, accountability, support, professional development </a:t>
            </a:r>
          </a:p>
          <a:p>
            <a:r>
              <a:rPr lang="en-US" b="1" dirty="0"/>
              <a:t>Training</a:t>
            </a:r>
            <a:r>
              <a:rPr lang="en-US" dirty="0"/>
              <a:t> –coaching, training courses undertake and planed for the future</a:t>
            </a:r>
          </a:p>
          <a:p>
            <a:r>
              <a:rPr lang="en-US" b="1" dirty="0"/>
              <a:t>Research</a:t>
            </a:r>
            <a:r>
              <a:rPr lang="en-US" dirty="0"/>
              <a:t> – journals, sites, other sources? Current materials (last 5-10 years)</a:t>
            </a:r>
          </a:p>
          <a:p>
            <a:r>
              <a:rPr lang="en-US" b="1" dirty="0"/>
              <a:t>Learning</a:t>
            </a:r>
            <a:r>
              <a:rPr lang="en-US" dirty="0"/>
              <a:t> – shadowing, mentoring, working with more experienced practitioners, learning what other teams/agencies do. </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a:xfrm>
            <a:off x="879676" y="319087"/>
            <a:ext cx="9899480" cy="1325563"/>
          </a:xfrm>
        </p:spPr>
        <p:txBody>
          <a:bodyPr/>
          <a:lstStyle/>
          <a:p>
            <a:r>
              <a:rPr lang="en-US" b="1" dirty="0"/>
              <a:t>Accountability and Professional Judgement</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35</a:t>
            </a:fld>
            <a:endParaRPr lang="en-US"/>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dirty="0"/>
              <a:t>PORTH AGORED Consolidation of Social Work Practice</a:t>
            </a:r>
          </a:p>
        </p:txBody>
      </p:sp>
      <p:pic>
        <p:nvPicPr>
          <p:cNvPr id="17" name="Picture 16" descr="A magnifying glass on a book&#10;&#10;AI-generated content may be incorrect.">
            <a:extLst>
              <a:ext uri="{FF2B5EF4-FFF2-40B4-BE49-F238E27FC236}">
                <a16:creationId xmlns:a16="http://schemas.microsoft.com/office/drawing/2014/main" id="{31A93C13-1ABF-41E1-8A82-763C45A1CD5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42722" y="5114756"/>
            <a:ext cx="1907540" cy="1743244"/>
          </a:xfrm>
          <a:prstGeom prst="rect">
            <a:avLst/>
          </a:prstGeom>
        </p:spPr>
      </p:pic>
    </p:spTree>
    <p:extLst>
      <p:ext uri="{BB962C8B-B14F-4D97-AF65-F5344CB8AC3E}">
        <p14:creationId xmlns:p14="http://schemas.microsoft.com/office/powerpoint/2010/main" val="11540364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78E98-F95C-6099-E698-D75F48FCBEA3}"/>
              </a:ext>
            </a:extLst>
          </p:cNvPr>
          <p:cNvSpPr>
            <a:spLocks noGrp="1"/>
          </p:cNvSpPr>
          <p:nvPr>
            <p:ph type="title"/>
          </p:nvPr>
        </p:nvSpPr>
        <p:spPr>
          <a:xfrm>
            <a:off x="450798" y="-386609"/>
            <a:ext cx="11224262" cy="1616203"/>
          </a:xfrm>
        </p:spPr>
        <p:txBody>
          <a:bodyPr anchor="b">
            <a:normAutofit/>
          </a:bodyPr>
          <a:lstStyle/>
          <a:p>
            <a:r>
              <a:rPr lang="en-US" b="1" dirty="0"/>
              <a:t>Accountability and Professional Judgement</a:t>
            </a:r>
            <a:endParaRPr lang="en-US" dirty="0"/>
          </a:p>
        </p:txBody>
      </p:sp>
      <p:sp>
        <p:nvSpPr>
          <p:cNvPr id="10" name="Content Placeholder 9">
            <a:extLst>
              <a:ext uri="{FF2B5EF4-FFF2-40B4-BE49-F238E27FC236}">
                <a16:creationId xmlns:a16="http://schemas.microsoft.com/office/drawing/2014/main" id="{EEEAEE7A-F17C-44EB-9D94-3F296264BC09}"/>
              </a:ext>
            </a:extLst>
          </p:cNvPr>
          <p:cNvSpPr>
            <a:spLocks noGrp="1"/>
          </p:cNvSpPr>
          <p:nvPr>
            <p:ph idx="1"/>
          </p:nvPr>
        </p:nvSpPr>
        <p:spPr>
          <a:xfrm>
            <a:off x="617517" y="1567830"/>
            <a:ext cx="6780810" cy="5216319"/>
          </a:xfrm>
        </p:spPr>
        <p:txBody>
          <a:bodyPr anchor="t">
            <a:normAutofit/>
          </a:bodyPr>
          <a:lstStyle/>
          <a:p>
            <a:pPr marL="0" indent="0">
              <a:buNone/>
            </a:pPr>
            <a:r>
              <a:rPr lang="en-US" dirty="0"/>
              <a:t>Mentoring </a:t>
            </a:r>
          </a:p>
          <a:p>
            <a:r>
              <a:rPr lang="en-US" dirty="0"/>
              <a:t>Identify future professional development needs under the 3 SCW learning outcomes </a:t>
            </a:r>
          </a:p>
          <a:p>
            <a:r>
              <a:rPr lang="en-US" dirty="0"/>
              <a:t>A place to reflect and explore</a:t>
            </a:r>
          </a:p>
          <a:p>
            <a:r>
              <a:rPr lang="en-US" dirty="0"/>
              <a:t>Discuss task and set deadlines</a:t>
            </a:r>
          </a:p>
          <a:p>
            <a:r>
              <a:rPr lang="en-US" dirty="0"/>
              <a:t>Plan observation and safeguarding task 3</a:t>
            </a:r>
          </a:p>
          <a:p>
            <a:r>
              <a:rPr lang="en-US" dirty="0"/>
              <a:t>Build confidence and competence. </a:t>
            </a:r>
          </a:p>
          <a:p>
            <a:pPr marL="0" indent="0">
              <a:buNone/>
            </a:pPr>
            <a:endParaRPr lang="en-US" sz="2000" dirty="0"/>
          </a:p>
        </p:txBody>
      </p:sp>
      <p:pic>
        <p:nvPicPr>
          <p:cNvPr id="14" name="Graphic 13" descr="Head with Gears">
            <a:extLst>
              <a:ext uri="{FF2B5EF4-FFF2-40B4-BE49-F238E27FC236}">
                <a16:creationId xmlns:a16="http://schemas.microsoft.com/office/drawing/2014/main" id="{29A95A7F-8ED4-F967-C96D-C3D18684611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08019" y="1292268"/>
            <a:ext cx="4273463" cy="4273463"/>
          </a:xfrm>
          <a:prstGeom prst="rect">
            <a:avLst/>
          </a:prstGeom>
        </p:spPr>
      </p:pic>
      <p:sp>
        <p:nvSpPr>
          <p:cNvPr id="7" name="Footer Placeholder 6">
            <a:extLst>
              <a:ext uri="{FF2B5EF4-FFF2-40B4-BE49-F238E27FC236}">
                <a16:creationId xmlns:a16="http://schemas.microsoft.com/office/drawing/2014/main" id="{9DA4B8BB-0B99-4894-C5A5-F11AA5143B1D}"/>
              </a:ext>
            </a:extLst>
          </p:cNvPr>
          <p:cNvSpPr>
            <a:spLocks noGrp="1"/>
          </p:cNvSpPr>
          <p:nvPr>
            <p:ph type="ftr" sz="quarter" idx="11"/>
          </p:nvPr>
        </p:nvSpPr>
        <p:spPr>
          <a:xfrm>
            <a:off x="5514569" y="6356350"/>
            <a:ext cx="3096030" cy="365125"/>
          </a:xfrm>
        </p:spPr>
        <p:txBody>
          <a:bodyPr>
            <a:normAutofit/>
          </a:bodyPr>
          <a:lstStyle/>
          <a:p>
            <a:pPr algn="l">
              <a:lnSpc>
                <a:spcPct val="90000"/>
              </a:lnSpc>
              <a:spcAft>
                <a:spcPts val="600"/>
              </a:spcAft>
            </a:pPr>
            <a:r>
              <a:rPr lang="en-US" sz="1000">
                <a:solidFill>
                  <a:schemeClr val="tx1">
                    <a:lumMod val="50000"/>
                    <a:lumOff val="50000"/>
                  </a:schemeClr>
                </a:solidFill>
              </a:rPr>
              <a:t>PORTH AGORED Consolidation of Social Work Practice</a:t>
            </a:r>
          </a:p>
        </p:txBody>
      </p:sp>
      <p:sp>
        <p:nvSpPr>
          <p:cNvPr id="8" name="Slide Number Placeholder 7">
            <a:extLst>
              <a:ext uri="{FF2B5EF4-FFF2-40B4-BE49-F238E27FC236}">
                <a16:creationId xmlns:a16="http://schemas.microsoft.com/office/drawing/2014/main" id="{54F2C538-7C33-2BC6-9612-D88CA4FED08F}"/>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solidFill>
                  <a:schemeClr val="tx1">
                    <a:lumMod val="50000"/>
                    <a:lumOff val="50000"/>
                  </a:schemeClr>
                </a:solidFill>
              </a:rPr>
              <a:pPr>
                <a:spcAft>
                  <a:spcPts val="600"/>
                </a:spcAft>
              </a:pPr>
              <a:t>36</a:t>
            </a:fld>
            <a:endParaRPr lang="en-US">
              <a:solidFill>
                <a:schemeClr val="tx1">
                  <a:lumMod val="50000"/>
                  <a:lumOff val="50000"/>
                </a:schemeClr>
              </a:solidFill>
            </a:endParaRPr>
          </a:p>
        </p:txBody>
      </p:sp>
      <p:grpSp>
        <p:nvGrpSpPr>
          <p:cNvPr id="24" name="Group 23">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5" name="Rectangle 24">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640676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Supervision - Purpose and Functions</a:t>
            </a:r>
            <a:endParaRPr lang="en-GB" sz="4600" dirty="0">
              <a:highlight>
                <a:srgbClr val="FFFF00"/>
              </a:highlight>
            </a:endParaRPr>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0" y="1843786"/>
            <a:ext cx="7329677" cy="4512564"/>
          </a:xfrm>
        </p:spPr>
        <p:txBody>
          <a:bodyPr anchor="t">
            <a:normAutofit/>
          </a:bodyPr>
          <a:lstStyle/>
          <a:p>
            <a:r>
              <a:rPr lang="en-GB" altLang="en-US" dirty="0">
                <a:cs typeface="Times New Roman" panose="02020603050405020304" pitchFamily="18" charset="0"/>
              </a:rPr>
              <a:t>Supervision is undertaken in order to ensure that we and the individuals we work with are protected </a:t>
            </a:r>
          </a:p>
          <a:p>
            <a:r>
              <a:rPr lang="en-GB" dirty="0"/>
              <a:t>Supervision should create a reflective space in which individuals can debrief; increase their understanding and develop the capacity and skill to explore and understand what is happening for individuals. </a:t>
            </a: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4" r="3" b="3"/>
          <a:stretch/>
        </p:blipFill>
        <p:spPr bwMode="auto">
          <a:xfrm>
            <a:off x="8358974" y="2437736"/>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37</a:t>
            </a:fld>
            <a:endParaRPr lang="en-US"/>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82F5C-B672-6C57-57EE-6015369DCFEA}"/>
              </a:ext>
            </a:extLst>
          </p:cNvPr>
          <p:cNvSpPr>
            <a:spLocks noGrp="1"/>
          </p:cNvSpPr>
          <p:nvPr>
            <p:ph type="title"/>
          </p:nvPr>
        </p:nvSpPr>
        <p:spPr>
          <a:xfrm>
            <a:off x="6094105" y="802955"/>
            <a:ext cx="4977976" cy="1454051"/>
          </a:xfrm>
        </p:spPr>
        <p:txBody>
          <a:bodyPr>
            <a:normAutofit/>
          </a:bodyPr>
          <a:lstStyle/>
          <a:p>
            <a:r>
              <a:rPr lang="en-GB" altLang="en-US" sz="3600">
                <a:solidFill>
                  <a:schemeClr val="tx2"/>
                </a:solidFill>
                <a:latin typeface="Arial" panose="020B0604020202020204" pitchFamily="34" charset="0"/>
              </a:rPr>
              <a:t>Supervision - Purpose and Functions</a:t>
            </a:r>
            <a:endParaRPr lang="en-US" sz="3600">
              <a:solidFill>
                <a:schemeClr val="tx2"/>
              </a:solidFill>
            </a:endParaRPr>
          </a:p>
        </p:txBody>
      </p:sp>
      <p:pic>
        <p:nvPicPr>
          <p:cNvPr id="9" name="Graphic 8" descr="Onboarding">
            <a:extLst>
              <a:ext uri="{FF2B5EF4-FFF2-40B4-BE49-F238E27FC236}">
                <a16:creationId xmlns:a16="http://schemas.microsoft.com/office/drawing/2014/main" id="{FF2A7795-F294-307D-3A95-1A8360E9D4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4A4073D3-0E83-4B05-E943-65BD302AE150}"/>
              </a:ext>
            </a:extLst>
          </p:cNvPr>
          <p:cNvSpPr>
            <a:spLocks noGrp="1"/>
          </p:cNvSpPr>
          <p:nvPr>
            <p:ph idx="1"/>
          </p:nvPr>
        </p:nvSpPr>
        <p:spPr>
          <a:xfrm>
            <a:off x="6090574" y="2421682"/>
            <a:ext cx="4977578" cy="3639289"/>
          </a:xfrm>
        </p:spPr>
        <p:txBody>
          <a:bodyPr anchor="ctr">
            <a:normAutofit lnSpcReduction="10000"/>
          </a:bodyPr>
          <a:lstStyle/>
          <a:p>
            <a:r>
              <a:rPr lang="en-GB" altLang="en-US" dirty="0">
                <a:solidFill>
                  <a:schemeClr val="tx2"/>
                </a:solidFill>
                <a:cs typeface="Times New Roman" panose="02020603050405020304" pitchFamily="18" charset="0"/>
              </a:rPr>
              <a:t>Supervision ensures that practitioners maintain professional standards and good principles of professional practice and that work expected from the organization is interpreted through a professional lens and delivered by professional and competent workers (Payne, 1996). </a:t>
            </a:r>
          </a:p>
          <a:p>
            <a:endParaRPr lang="en-US" sz="1800" dirty="0">
              <a:solidFill>
                <a:schemeClr val="tx2"/>
              </a:solidFill>
            </a:endParaRPr>
          </a:p>
        </p:txBody>
      </p:sp>
      <p:sp>
        <p:nvSpPr>
          <p:cNvPr id="4" name="Footer Placeholder 3">
            <a:extLst>
              <a:ext uri="{FF2B5EF4-FFF2-40B4-BE49-F238E27FC236}">
                <a16:creationId xmlns:a16="http://schemas.microsoft.com/office/drawing/2014/main" id="{D48D6F79-AA54-ED47-5E54-2BDEF83B738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grpSp>
        <p:nvGrpSpPr>
          <p:cNvPr id="16" name="Group 1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7" name="Freeform: Shape 1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Slide Number Placeholder 4">
            <a:extLst>
              <a:ext uri="{FF2B5EF4-FFF2-40B4-BE49-F238E27FC236}">
                <a16:creationId xmlns:a16="http://schemas.microsoft.com/office/drawing/2014/main" id="{9F6F986A-3435-90E7-B70A-69842ED613FE}"/>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38</a:t>
            </a:fld>
            <a:endParaRPr lang="en-US"/>
          </a:p>
        </p:txBody>
      </p:sp>
    </p:spTree>
    <p:extLst>
      <p:ext uri="{BB962C8B-B14F-4D97-AF65-F5344CB8AC3E}">
        <p14:creationId xmlns:p14="http://schemas.microsoft.com/office/powerpoint/2010/main" val="36798476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1149716" y="499397"/>
            <a:ext cx="5929422" cy="1640180"/>
          </a:xfrm>
        </p:spPr>
        <p:txBody>
          <a:bodyPr anchor="b">
            <a:normAutofit/>
          </a:bodyPr>
          <a:lstStyle/>
          <a:p>
            <a:r>
              <a:rPr lang="en-GB" sz="2800" b="1">
                <a:latin typeface="Arial" panose="020B0604020202020204" pitchFamily="34" charset="0"/>
              </a:rPr>
              <a:t>3 - P</a:t>
            </a:r>
            <a:r>
              <a:rPr lang="en-GB" sz="2800" b="1">
                <a:effectLst/>
                <a:latin typeface="Arial" panose="020B0604020202020204" pitchFamily="34" charset="0"/>
              </a:rPr>
              <a:t>rofessional judgement in increasingly complex situations </a:t>
            </a:r>
            <a:br>
              <a:rPr lang="en-GB" sz="2800" b="1">
                <a:effectLst/>
                <a:latin typeface="Arial" panose="020B0604020202020204" pitchFamily="34" charset="0"/>
              </a:rPr>
            </a:br>
            <a:br>
              <a:rPr lang="en-US" sz="2800"/>
            </a:br>
            <a:endParaRPr lang="en-US" sz="2800"/>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a:xfrm rot="5400000">
            <a:off x="-1827725" y="2002536"/>
            <a:ext cx="4114800" cy="365125"/>
          </a:xfrm>
        </p:spPr>
        <p:txBody>
          <a:bodyPr>
            <a:normAutofit/>
          </a:bodyPr>
          <a:lstStyle/>
          <a:p>
            <a:pPr algn="l">
              <a:spcAft>
                <a:spcPts val="600"/>
              </a:spcAft>
            </a:pPr>
            <a:r>
              <a:rPr lang="en-US" sz="1100">
                <a:solidFill>
                  <a:schemeClr val="tx1">
                    <a:lumMod val="50000"/>
                    <a:lumOff val="50000"/>
                  </a:schemeClr>
                </a:solidFill>
              </a:rPr>
              <a:t>PORTH AGORED Consolidation of Social Work Practice</a:t>
            </a: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1149716" y="1401288"/>
            <a:ext cx="5929423" cy="4542313"/>
          </a:xfrm>
        </p:spPr>
        <p:txBody>
          <a:bodyPr>
            <a:normAutofit/>
          </a:bodyPr>
          <a:lstStyle/>
          <a:p>
            <a:pPr marL="0" indent="0">
              <a:buNone/>
            </a:pPr>
            <a:r>
              <a:rPr lang="en-GB" sz="2200" b="1" dirty="0"/>
              <a:t>Exercise 3 - Question 3</a:t>
            </a:r>
          </a:p>
          <a:p>
            <a:pPr marL="0" indent="0">
              <a:buNone/>
            </a:pPr>
            <a:r>
              <a:rPr lang="en-GB" sz="2200" dirty="0"/>
              <a:t>U</a:t>
            </a:r>
            <a:r>
              <a:rPr lang="en-US" sz="2200" dirty="0"/>
              <a:t>se a reflective model to: </a:t>
            </a:r>
          </a:p>
          <a:p>
            <a:r>
              <a:rPr lang="en-US" sz="2200" dirty="0"/>
              <a:t>Look back at your experience so far of making professional judgements in increasingly complex situations</a:t>
            </a:r>
          </a:p>
          <a:p>
            <a:r>
              <a:rPr lang="en-US" sz="2200" dirty="0"/>
              <a:t>Based on this identify and justify what your future learning needs are under this learning outcome for the coming 12 months under this learning outcome</a:t>
            </a:r>
          </a:p>
          <a:p>
            <a:r>
              <a:rPr lang="en-GB" sz="2200" b="1" dirty="0">
                <a:effectLst/>
                <a:ea typeface="Calibri" panose="020F0502020204030204" pitchFamily="34" charset="0"/>
                <a:cs typeface="Times New Roman" panose="02020603050405020304" pitchFamily="18" charset="0"/>
              </a:rPr>
              <a:t>Consider</a:t>
            </a:r>
            <a:r>
              <a:rPr lang="en-GB" sz="22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pPr marL="0" indent="0">
              <a:buNone/>
            </a:pPr>
            <a:endParaRPr lang="en-US" sz="1900" dirty="0"/>
          </a:p>
        </p:txBody>
      </p:sp>
      <p:pic>
        <p:nvPicPr>
          <p:cNvPr id="25" name="Graphic 24" descr="Customer Review">
            <a:extLst>
              <a:ext uri="{FF2B5EF4-FFF2-40B4-BE49-F238E27FC236}">
                <a16:creationId xmlns:a16="http://schemas.microsoft.com/office/drawing/2014/main" id="{29818673-7072-4C5A-86AF-E883DBD8066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45506" y="1492624"/>
            <a:ext cx="3765176" cy="3765176"/>
          </a:xfrm>
          <a:prstGeom prst="rect">
            <a:avLst/>
          </a:prstGeom>
        </p:spPr>
      </p:pic>
      <p:sp>
        <p:nvSpPr>
          <p:cNvPr id="42" name="Rectangle 41">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a:xfrm>
            <a:off x="11704320" y="6455431"/>
            <a:ext cx="445913" cy="365125"/>
          </a:xfrm>
        </p:spPr>
        <p:txBody>
          <a:bodyPr>
            <a:normAutofit/>
          </a:bodyPr>
          <a:lstStyle/>
          <a:p>
            <a:pPr>
              <a:spcAft>
                <a:spcPts val="600"/>
              </a:spcAft>
            </a:pPr>
            <a:fld id="{35470E4D-CFB8-FE4B-A9A4-B32541D0D757}" type="slidenum">
              <a:rPr lang="en-US" sz="1100">
                <a:solidFill>
                  <a:srgbClr val="FFFFFF"/>
                </a:solidFill>
              </a:rPr>
              <a:pPr>
                <a:spcAft>
                  <a:spcPts val="600"/>
                </a:spcAft>
              </a:pPr>
              <a:t>39</a:t>
            </a:fld>
            <a:endParaRPr lang="en-US" sz="1100">
              <a:solidFill>
                <a:srgbClr val="FFFFFF"/>
              </a:solidFill>
            </a:endParaRPr>
          </a:p>
        </p:txBody>
      </p:sp>
    </p:spTree>
    <p:extLst>
      <p:ext uri="{BB962C8B-B14F-4D97-AF65-F5344CB8AC3E}">
        <p14:creationId xmlns:p14="http://schemas.microsoft.com/office/powerpoint/2010/main" val="25291586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40</a:t>
            </a:fld>
            <a:endParaRPr lang="en-GB"/>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normAutofit/>
          </a:bodyPr>
          <a:lstStyle/>
          <a:p>
            <a:r>
              <a:rPr lang="en-GB" b="1" dirty="0"/>
              <a:t>Questions to Aid Critical Reflection</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What does my account imply about:</a:t>
            </a:r>
          </a:p>
          <a:p>
            <a:r>
              <a:rPr lang="en-GB" sz="3200" dirty="0"/>
              <a:t>My basic ideals or values</a:t>
            </a:r>
          </a:p>
          <a:p>
            <a:r>
              <a:rPr lang="en-GB" sz="3200" dirty="0"/>
              <a:t>My beliefs ideals or values</a:t>
            </a:r>
          </a:p>
          <a:p>
            <a:r>
              <a:rPr lang="en-GB" sz="3200" dirty="0"/>
              <a:t>My view of myself and other people</a:t>
            </a:r>
          </a:p>
          <a:p>
            <a:r>
              <a:rPr lang="en-GB" sz="3200" dirty="0"/>
              <a:t>What I believe about professionalism.</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41</a:t>
            </a:fld>
            <a:endParaRPr lang="en-GB"/>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2"/>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GB" b="1" dirty="0"/>
              <a:t>Questions to Aid Critical Reflection</a:t>
            </a:r>
            <a:endParaRPr lang="en-US" b="1" dirty="0"/>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Context:</a:t>
            </a:r>
          </a:p>
          <a:p>
            <a:pPr>
              <a:spcAft>
                <a:spcPts val="500"/>
              </a:spcAft>
            </a:pPr>
            <a:r>
              <a:rPr lang="en-GB" sz="2400" dirty="0"/>
              <a:t>Risk, uncertainty, changeability, complexity</a:t>
            </a:r>
          </a:p>
          <a:p>
            <a:pPr>
              <a:spcAft>
                <a:spcPts val="500"/>
              </a:spcAft>
            </a:pPr>
            <a:r>
              <a:rPr lang="en-GB" sz="2400" dirty="0"/>
              <a:t>Practice must deal with unpredictability</a:t>
            </a:r>
          </a:p>
          <a:p>
            <a:pPr>
              <a:spcAft>
                <a:spcPts val="500"/>
              </a:spcAft>
            </a:pPr>
            <a:r>
              <a:rPr lang="en-GB" sz="2400" dirty="0"/>
              <a:t>Challenge to abstract theories which are inadequate for professional practice</a:t>
            </a:r>
          </a:p>
          <a:p>
            <a:pPr>
              <a:spcAft>
                <a:spcPts val="500"/>
              </a:spcAft>
            </a:pPr>
            <a:r>
              <a:rPr lang="en-GB" sz="2400" dirty="0"/>
              <a:t>Challenges presented to social work values by economic considerations/resources etc</a:t>
            </a:r>
          </a:p>
          <a:p>
            <a:pPr>
              <a:spcAft>
                <a:spcPts val="500"/>
              </a:spcAft>
            </a:pPr>
            <a:r>
              <a:rPr lang="en-GB" sz="2400" dirty="0"/>
              <a:t>Practice knowledge must be remade in relation to changing contexts.</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42</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lnSpcReduction="10000"/>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43</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Hints and Tips</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a:bodyPr>
          <a:lstStyle/>
          <a:p>
            <a:r>
              <a:rPr lang="en-US" sz="2000" dirty="0"/>
              <a:t>Start task 1 part a) as soon as possible as it is very difficult to write in retrospect </a:t>
            </a:r>
          </a:p>
          <a:p>
            <a:r>
              <a:rPr lang="en-US" sz="2000" dirty="0"/>
              <a:t>Answer the question fully</a:t>
            </a:r>
          </a:p>
          <a:p>
            <a:r>
              <a:rPr lang="en-US" sz="2000" dirty="0"/>
              <a:t>Integrate and reference a reflective model in part a (and b)</a:t>
            </a:r>
          </a:p>
          <a:p>
            <a:r>
              <a:rPr lang="en-US" sz="2000" dirty="0"/>
              <a:t>Provide reference and link to evidence throughout the task</a:t>
            </a:r>
          </a:p>
          <a:p>
            <a:r>
              <a:rPr lang="en-US" sz="2000" dirty="0"/>
              <a:t>Make sure you do not only focus on what you have done since qualifying until now, this should only be about 25% of the task, and 25% for each of the 3-learning outcome looking forward.</a:t>
            </a:r>
          </a:p>
          <a:p>
            <a:r>
              <a:rPr lang="en-US" sz="2000" dirty="0"/>
              <a:t>Ensure you clearly refer to future areas of development under each of the 3 learning outcomes by identifying and justifying what these are and how you intend to meet them e.g., learning, training, supervision and research  etc.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44</a:t>
            </a:fld>
            <a:endParaRPr lang="en-US" altLang="en-US"/>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85700BC-AC28-4634-6F84-B869D78739EC}"/>
              </a:ext>
            </a:extLst>
          </p:cNvPr>
          <p:cNvSpPr>
            <a:spLocks noGrp="1"/>
          </p:cNvSpPr>
          <p:nvPr>
            <p:ph type="title"/>
          </p:nvPr>
        </p:nvSpPr>
        <p:spPr>
          <a:xfrm>
            <a:off x="812065" y="1396686"/>
            <a:ext cx="3780936" cy="4064628"/>
          </a:xfrm>
        </p:spPr>
        <p:txBody>
          <a:bodyPr>
            <a:normAutofit/>
          </a:bodyPr>
          <a:lstStyle/>
          <a:p>
            <a:r>
              <a:rPr lang="en-US" b="1" dirty="0">
                <a:solidFill>
                  <a:srgbClr val="FFFFFF"/>
                </a:solidFill>
              </a:rPr>
              <a:t>Preparation for Workshop 2</a:t>
            </a:r>
            <a:endParaRPr lang="en-US" dirty="0">
              <a:solidFill>
                <a:srgbClr val="FFFFFF"/>
              </a:solidFill>
            </a:endParaRPr>
          </a:p>
        </p:txBody>
      </p:sp>
      <p:sp>
        <p:nvSpPr>
          <p:cNvPr id="30" name="Arc 2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2" name="Oval 3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Content Placeholder 9">
            <a:extLst>
              <a:ext uri="{FF2B5EF4-FFF2-40B4-BE49-F238E27FC236}">
                <a16:creationId xmlns:a16="http://schemas.microsoft.com/office/drawing/2014/main" id="{4BBC8A0B-5AA6-4451-7710-DBB8D09864B7}"/>
              </a:ext>
            </a:extLst>
          </p:cNvPr>
          <p:cNvSpPr>
            <a:spLocks noGrp="1"/>
          </p:cNvSpPr>
          <p:nvPr>
            <p:ph idx="1"/>
          </p:nvPr>
        </p:nvSpPr>
        <p:spPr>
          <a:xfrm>
            <a:off x="5402017" y="1896046"/>
            <a:ext cx="5536397" cy="3935281"/>
          </a:xfrm>
        </p:spPr>
        <p:txBody>
          <a:bodyPr>
            <a:normAutofit/>
          </a:bodyPr>
          <a:lstStyle/>
          <a:p>
            <a:pPr marL="0" indent="0">
              <a:buNone/>
            </a:pPr>
            <a:r>
              <a:rPr lang="en-US" dirty="0"/>
              <a:t>Please consider before hand with your mentor a suitable case you could use for the Task 2 Observation of Practice. Guidance can be found in the portfolio under task 2 and the handbook. </a:t>
            </a:r>
          </a:p>
          <a:p>
            <a:endParaRPr lang="en-US" dirty="0"/>
          </a:p>
        </p:txBody>
      </p:sp>
      <p:sp>
        <p:nvSpPr>
          <p:cNvPr id="7" name="Footer Placeholder 6">
            <a:extLst>
              <a:ext uri="{FF2B5EF4-FFF2-40B4-BE49-F238E27FC236}">
                <a16:creationId xmlns:a16="http://schemas.microsoft.com/office/drawing/2014/main" id="{8A9621CB-03A3-A528-8679-107670883A4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8" name="Slide Number Placeholder 7">
            <a:extLst>
              <a:ext uri="{FF2B5EF4-FFF2-40B4-BE49-F238E27FC236}">
                <a16:creationId xmlns:a16="http://schemas.microsoft.com/office/drawing/2014/main" id="{06927F85-3171-2AFE-A9E4-32B7C697D3D0}"/>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45</a:t>
            </a:fld>
            <a:endParaRPr lang="en-US"/>
          </a:p>
        </p:txBody>
      </p:sp>
    </p:spTree>
    <p:extLst>
      <p:ext uri="{BB962C8B-B14F-4D97-AF65-F5344CB8AC3E}">
        <p14:creationId xmlns:p14="http://schemas.microsoft.com/office/powerpoint/2010/main" val="1121439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Arc 2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588819" y="196441"/>
            <a:ext cx="5257800" cy="1325563"/>
          </a:xfrm>
        </p:spPr>
        <p:txBody>
          <a:bodyPr vert="horz" lIns="91440" tIns="45720" rIns="91440" bIns="45720" rtlCol="0" anchor="ctr">
            <a:normAutofit/>
          </a:bodyPr>
          <a:lstStyle/>
          <a:p>
            <a:r>
              <a:rPr lang="en-US" b="1" kern="1200" dirty="0">
                <a:solidFill>
                  <a:schemeClr val="tx1"/>
                </a:solidFill>
                <a:latin typeface="+mj-lt"/>
                <a:ea typeface="+mj-ea"/>
                <a:cs typeface="+mj-cs"/>
              </a:rPr>
              <a:t>Evaluation</a:t>
            </a:r>
            <a:r>
              <a:rPr lang="en-US" kern="1200" dirty="0">
                <a:solidFill>
                  <a:schemeClr val="tx1"/>
                </a:solidFill>
                <a:latin typeface="+mj-lt"/>
                <a:ea typeface="+mj-ea"/>
                <a:cs typeface="+mj-cs"/>
              </a:rPr>
              <a:t> </a:t>
            </a:r>
          </a:p>
        </p:txBody>
      </p:sp>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588819" y="1522004"/>
            <a:ext cx="5257800" cy="4192520"/>
          </a:xfrm>
        </p:spPr>
        <p:txBody>
          <a:bodyPr vert="horz" lIns="91440" tIns="45720" rIns="91440" bIns="45720" rtlCol="0">
            <a:normAutofit/>
          </a:bodyPr>
          <a:lstStyle/>
          <a:p>
            <a:pPr>
              <a:spcAft>
                <a:spcPts val="600"/>
              </a:spcAft>
            </a:pPr>
            <a:r>
              <a:rPr lang="en-US" sz="2600" dirty="0"/>
              <a:t>The trainers will leave you for 5 minutes to do an evaluation of the day. </a:t>
            </a:r>
          </a:p>
          <a:p>
            <a:pPr>
              <a:spcAft>
                <a:spcPts val="600"/>
              </a:spcAft>
            </a:pPr>
            <a:r>
              <a:rPr lang="en-US" sz="2600" dirty="0"/>
              <a:t>Please could one of you take notes of the feedback from the group and pass on to the trainer (either type into the discussion/chat box if online or on a flip chart if face to face). </a:t>
            </a:r>
          </a:p>
          <a:p>
            <a:pPr marL="0" indent="0">
              <a:spcAft>
                <a:spcPts val="600"/>
              </a:spcAft>
              <a:buNone/>
            </a:pPr>
            <a:r>
              <a:rPr lang="en-US" sz="2600" dirty="0"/>
              <a:t>                Thankyou. </a:t>
            </a:r>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PORTH AGORED Consolidation of Social Work Practice</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46</a:t>
            </a:fld>
            <a:endParaRPr lang="en-US" altLang="en-US"/>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3720039045"/>
              </p:ext>
            </p:extLst>
          </p:nvPr>
        </p:nvGraphicFramePr>
        <p:xfrm>
          <a:off x="6541053" y="859223"/>
          <a:ext cx="4777381" cy="4966849"/>
        </p:xfrm>
        <a:graphic>
          <a:graphicData uri="http://schemas.openxmlformats.org/drawingml/2006/table">
            <a:tbl>
              <a:tblPr firstRow="1" firstCol="1" bandRow="1">
                <a:tableStyleId>{8EC20E35-A176-4012-BC5E-935CFFF8708E}</a:tableStyleId>
              </a:tblPr>
              <a:tblGrid>
                <a:gridCol w="4777381">
                  <a:extLst>
                    <a:ext uri="{9D8B030D-6E8A-4147-A177-3AD203B41FA5}">
                      <a16:colId xmlns:a16="http://schemas.microsoft.com/office/drawing/2014/main" val="3659162764"/>
                    </a:ext>
                  </a:extLst>
                </a:gridCol>
              </a:tblGrid>
              <a:tr h="1430107">
                <a:tc>
                  <a:txBody>
                    <a:bodyPr/>
                    <a:lstStyle/>
                    <a:p>
                      <a:r>
                        <a:rPr lang="en-GB" sz="2200" b="1">
                          <a:solidFill>
                            <a:srgbClr val="FFFFFF"/>
                          </a:solidFill>
                          <a:effectLst/>
                        </a:rPr>
                        <a:t>What do you think worked well in the workshop/what did you find helpful today?</a:t>
                      </a:r>
                      <a:endParaRPr lang="en-GB" sz="22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310489" marR="186293" marT="186293" marB="186293" anchor="ctr"/>
                </a:tc>
                <a:extLst>
                  <a:ext uri="{0D108BD9-81ED-4DB2-BD59-A6C34878D82A}">
                    <a16:rowId xmlns:a16="http://schemas.microsoft.com/office/drawing/2014/main" val="2454308226"/>
                  </a:ext>
                </a:extLst>
              </a:tr>
              <a:tr h="1430107">
                <a:tc>
                  <a:txBody>
                    <a:bodyPr/>
                    <a:lstStyle/>
                    <a:p>
                      <a:r>
                        <a:rPr lang="en-GB" sz="2200" b="1">
                          <a:solidFill>
                            <a:srgbClr val="FFFFFF"/>
                          </a:solidFill>
                          <a:effectLst/>
                        </a:rPr>
                        <a:t>Was there anything you didn’t think worked so well? </a:t>
                      </a:r>
                    </a:p>
                    <a:p>
                      <a:r>
                        <a:rPr lang="en-GB" sz="2200" b="1">
                          <a:solidFill>
                            <a:srgbClr val="FFFFFF"/>
                          </a:solidFill>
                          <a:effectLst/>
                        </a:rPr>
                        <a:t> </a:t>
                      </a:r>
                      <a:endParaRPr lang="en-GB" sz="22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310489" marR="186293" marT="186293" marB="186293" anchor="ctr"/>
                </a:tc>
                <a:extLst>
                  <a:ext uri="{0D108BD9-81ED-4DB2-BD59-A6C34878D82A}">
                    <a16:rowId xmlns:a16="http://schemas.microsoft.com/office/drawing/2014/main" val="1567399577"/>
                  </a:ext>
                </a:extLst>
              </a:tr>
              <a:tr h="2106635">
                <a:tc>
                  <a:txBody>
                    <a:bodyPr/>
                    <a:lstStyle/>
                    <a:p>
                      <a:r>
                        <a:rPr lang="en-GB" sz="2200" b="1" dirty="0">
                          <a:solidFill>
                            <a:srgbClr val="FFFFFF"/>
                          </a:solidFill>
                          <a:effectLst/>
                        </a:rPr>
                        <a:t>Do you have any suggestions of ways we could improve this workshops?</a:t>
                      </a:r>
                    </a:p>
                    <a:p>
                      <a:br>
                        <a:rPr lang="en-GB" sz="2200" b="1" dirty="0">
                          <a:solidFill>
                            <a:srgbClr val="FFFFFF"/>
                          </a:solidFill>
                          <a:effectLst/>
                        </a:rPr>
                      </a:br>
                      <a:endParaRPr lang="en-GB" sz="22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310489" marR="186293" marT="186293" marB="186293" anchor="ctr"/>
                </a:tc>
                <a:extLst>
                  <a:ext uri="{0D108BD9-81ED-4DB2-BD59-A6C34878D82A}">
                    <a16:rowId xmlns:a16="http://schemas.microsoft.com/office/drawing/2014/main" val="2856407520"/>
                  </a:ext>
                </a:extLst>
              </a:tr>
            </a:tbl>
          </a:graphicData>
        </a:graphic>
      </p:graphicFrame>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18730</TotalTime>
  <Words>3790</Words>
  <Application>Microsoft Macintosh PowerPoint</Application>
  <PresentationFormat>Widescreen</PresentationFormat>
  <Paragraphs>425</Paragraphs>
  <Slides>46</Slides>
  <Notes>38</Notes>
  <HiddenSlides>3</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Arial</vt:lpstr>
      <vt:lpstr>ArialMT</vt:lpstr>
      <vt:lpstr>Calibri</vt:lpstr>
      <vt:lpstr>Calibri Light</vt:lpstr>
      <vt:lpstr>Symbol</vt:lpstr>
      <vt:lpstr>Times New Roman</vt:lpstr>
      <vt:lpstr>Wingdings</vt:lpstr>
      <vt:lpstr>YouTube Sans</vt:lpstr>
      <vt:lpstr>Office Theme</vt:lpstr>
      <vt:lpstr>Porth Agored Graduate Certificate</vt:lpstr>
      <vt:lpstr> Expectations /Ground Rules for Workshops</vt:lpstr>
      <vt:lpstr>Introduction</vt:lpstr>
      <vt:lpstr>Workshops Format</vt:lpstr>
      <vt:lpstr>Catching Up </vt:lpstr>
      <vt:lpstr>Portfolio Requirements  See the handbook for further details</vt:lpstr>
      <vt:lpstr>Social Care Wales Learning Outcomes </vt:lpstr>
      <vt:lpstr> Task 1 – Developmental Review (Part a)</vt:lpstr>
      <vt:lpstr>The Question - Task 1 Part a</vt:lpstr>
      <vt:lpstr>Reflection </vt:lpstr>
      <vt:lpstr> Reflective Practice in Social Work</vt:lpstr>
      <vt:lpstr>Key Aspects of Critically Reflective Practice</vt:lpstr>
      <vt:lpstr>Learning Outcome for  Task 1 Part a </vt:lpstr>
      <vt:lpstr>SCW Learning Outcomes </vt:lpstr>
      <vt:lpstr>Emotional Intelligence </vt:lpstr>
      <vt:lpstr> </vt:lpstr>
      <vt:lpstr>Theory of Reflection </vt:lpstr>
      <vt:lpstr>Borton’s Model of Reflection</vt:lpstr>
      <vt:lpstr>Kolb provides a model of experiential adult learning  easily adapts to a reflective model</vt:lpstr>
      <vt:lpstr>ERA Cycle of Reflection  Jasper, (2013)</vt:lpstr>
      <vt:lpstr>Making a Start</vt:lpstr>
      <vt:lpstr>Terminology</vt:lpstr>
      <vt:lpstr>Learning Outcome 1  Task 1 Part a (and part b)  </vt:lpstr>
      <vt:lpstr>PowerPoint Presentation</vt:lpstr>
      <vt:lpstr>Analysis in Assessment </vt:lpstr>
      <vt:lpstr>Analysis in Assessment </vt:lpstr>
      <vt:lpstr>1. Applying analysis in assessment to inform interventions </vt:lpstr>
      <vt:lpstr> Learning Outcome 2 2. Working collaboratively with people in need of care and support, their carers and other professionals   </vt:lpstr>
      <vt:lpstr>Assessment criteria  </vt:lpstr>
      <vt:lpstr>Resilliance and Collabrative Working</vt:lpstr>
      <vt:lpstr>PowerPoint Presentation</vt:lpstr>
      <vt:lpstr>2. Working collaboratively with people in need of care and support, their carers and other professionals</vt:lpstr>
      <vt:lpstr>  Learning Outcome 3 3 - Intervention and application of professional judgement in increasingly complex situations </vt:lpstr>
      <vt:lpstr>Assessment criteria  </vt:lpstr>
      <vt:lpstr>Accountability and Professional Judgement</vt:lpstr>
      <vt:lpstr>Accountability and Professional Judgement</vt:lpstr>
      <vt:lpstr>Supervision - Purpose and Functions</vt:lpstr>
      <vt:lpstr>Supervision - Purpose and Functions</vt:lpstr>
      <vt:lpstr>3 - Professional judgement in increasingly complex situations   </vt:lpstr>
      <vt:lpstr>Developing Reflection</vt:lpstr>
      <vt:lpstr>Questions to Aid Critical Reflection</vt:lpstr>
      <vt:lpstr>Questions to Aid Critical Reflection</vt:lpstr>
      <vt:lpstr> Levels of Reflective Writing (Hatton and Smith 1995)</vt:lpstr>
      <vt:lpstr>Hints and Tips</vt:lpstr>
      <vt:lpstr>Preparation for Workshop 2</vt:lpstr>
      <vt:lpstr>Evaluation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41</cp:revision>
  <dcterms:created xsi:type="dcterms:W3CDTF">2023-10-08T14:52:49Z</dcterms:created>
  <dcterms:modified xsi:type="dcterms:W3CDTF">2026-04-21T09:49:05Z</dcterms:modified>
</cp:coreProperties>
</file>