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notesMasterIdLst>
    <p:notesMasterId r:id="rId5"/>
  </p:notesMasterIdLst>
  <p:sldSz cx="12161520" cy="6858000"/>
  <p:notesSz cx="6858000" cy="1216152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A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1143000"/>
          </a:xfrm>
          <a:prstGeom prst="rect">
            <a:avLst/>
          </a:prstGeom>
          <a:solidFill>
            <a:srgbClr val="1A365D"/>
          </a:solidFill>
          <a:ln/>
        </p:spPr>
      </p:sp>
      <p:pic>
        <p:nvPicPr>
          <p:cNvPr id="3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164592"/>
            <a:ext cx="640080" cy="71323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05840" y="137160"/>
            <a:ext cx="10515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A0AE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Prifysgol Cymru Y Drindod Dewi Sant  |  University of Wales Trinity Saint David</a:t>
            </a:r>
            <a:endParaRPr lang="en-US" sz="1100" dirty="0"/>
          </a:p>
        </p:txBody>
      </p:sp>
      <p:sp>
        <p:nvSpPr>
          <p:cNvPr id="5" name="Text 2"/>
          <p:cNvSpPr/>
          <p:nvPr/>
        </p:nvSpPr>
        <p:spPr>
          <a:xfrm>
            <a:off x="1005840" y="384048"/>
            <a:ext cx="10515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Impact of Social Isolation on the Mental Health and Wellbeing of Older Adults in the UK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1005840" y="777240"/>
            <a:ext cx="10515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CBD5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BMHP6020  •  BSc (Hons) Health and Social Care  •  Level 6  •  Element 2: Methodology Poster</a:t>
            </a:r>
            <a:endParaRPr lang="en-US" sz="1200" dirty="0"/>
          </a:p>
        </p:txBody>
      </p:sp>
      <p:sp>
        <p:nvSpPr>
          <p:cNvPr id="7" name="Shape 4"/>
          <p:cNvSpPr/>
          <p:nvPr/>
        </p:nvSpPr>
        <p:spPr>
          <a:xfrm>
            <a:off x="228600" y="1280160"/>
            <a:ext cx="3657600" cy="96012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8" name="Text 5"/>
          <p:cNvSpPr/>
          <p:nvPr/>
        </p:nvSpPr>
        <p:spPr>
          <a:xfrm>
            <a:off x="365760" y="1371600"/>
            <a:ext cx="3383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Student: _________________________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ID: _____________________________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Bianca Sanfilippo / Jolly Nwankwo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4023360" y="1280160"/>
            <a:ext cx="7909560" cy="96012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0" name="Text 7"/>
          <p:cNvSpPr/>
          <p:nvPr/>
        </p:nvSpPr>
        <p:spPr>
          <a:xfrm>
            <a:off x="4160520" y="1353312"/>
            <a:ext cx="7589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056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Research Aim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160520" y="1600200"/>
            <a:ext cx="7589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explore the impact of social isolation on the mental health and wellbeing of older adults in the UK and to identify implications for health and social care practice and policy.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228600" y="2377440"/>
            <a:ext cx="5806440" cy="19659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3" name="Text 10"/>
          <p:cNvSpPr/>
          <p:nvPr/>
        </p:nvSpPr>
        <p:spPr>
          <a:xfrm>
            <a:off x="365760" y="2468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Objectives</a:t>
            </a:r>
            <a:endParaRPr lang="en-US" sz="1300" dirty="0"/>
          </a:p>
        </p:txBody>
      </p:sp>
      <p:sp>
        <p:nvSpPr>
          <p:cNvPr id="14" name="Text 11"/>
          <p:cNvSpPr/>
          <p:nvPr/>
        </p:nvSpPr>
        <p:spPr>
          <a:xfrm>
            <a:off x="365760" y="2788920"/>
            <a:ext cx="5486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Examine the concept and nature of social isolation among older adults in the UK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Analyse the peer-reviewed literature on the relationship between social isolation and mental health/wellbeing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Evaluate the impact of social isolation on mental health and wellbeing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Provide evidence-based recommendations for policy and practice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6172200" y="2377440"/>
            <a:ext cx="5760720" cy="19659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6" name="Text 13"/>
          <p:cNvSpPr/>
          <p:nvPr/>
        </p:nvSpPr>
        <p:spPr>
          <a:xfrm>
            <a:off x="6309360" y="2468880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Research Design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6309360" y="2788920"/>
            <a:ext cx="5486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research using a systematic literature review of ten peer-reviewed journal articles that report primary research.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approach allows critical synthesis of existing UK evidence and is appropriate for Level 6 independent study when primary data collection is not required.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228600" y="4480560"/>
            <a:ext cx="11704320" cy="214884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9" name="Text 16"/>
          <p:cNvSpPr/>
          <p:nvPr/>
        </p:nvSpPr>
        <p:spPr>
          <a:xfrm>
            <a:off x="365760" y="4572000"/>
            <a:ext cx="11430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Methods – Search Strategy, Inclusion Criteria &amp; Analysis</a:t>
            </a:r>
            <a:endParaRPr lang="en-US" sz="1300" dirty="0"/>
          </a:p>
        </p:txBody>
      </p:sp>
      <p:sp>
        <p:nvSpPr>
          <p:cNvPr id="20" name="Text 17"/>
          <p:cNvSpPr/>
          <p:nvPr/>
        </p:nvSpPr>
        <p:spPr>
          <a:xfrm>
            <a:off x="365760" y="4892040"/>
            <a:ext cx="1143000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Databases: PubMed  •  ProQuest  •  Google Scholar  •  UWTSD Library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Keywords: social isolation, older adults, mental health, wellbeing, loneliness, United Kingdom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Inclusion: Studies 2016–2026 • Older adults (65+) living in the UK • Peer-reviewed primary research • English language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Exclusion: Pre-2016 • Non-UK studies • Children/young adults • Non-peer-reviewed sources • Pure secondary reviews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analysis: Thematic analysis will identify patterns across the selected articles relating to impact on mental health, wellbeing outcomes, and practice implications.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A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640080"/>
          </a:xfrm>
          <a:prstGeom prst="rect">
            <a:avLst/>
          </a:prstGeom>
          <a:solidFill>
            <a:srgbClr val="1A365D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82880"/>
            <a:ext cx="11430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Theoretical Framework  •  UK Policy Context  •  Current Evidence  •  Critical Evaluation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228600" y="822960"/>
            <a:ext cx="3840480" cy="26517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365760" y="914400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056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Key Theories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365760" y="1234440"/>
            <a:ext cx="356616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Socioemotional Selectivity Theory (Carstensen)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people age they prioritise emotionally meaningful relationships. Isolation disrupts this process and increases risk to mental wellbeing.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Convoy Model (Kahn &amp; Antonucci)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networks change across the life course. Loss of close convoy members (partners, friends) heightens vulnerability to isolation and depression.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theories help explain why social isolation has particularly strong effects in later life.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206240" y="822960"/>
            <a:ext cx="3840480" cy="26517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343400" y="914400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056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UK Policy Context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343400" y="1234440"/>
            <a:ext cx="356616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Act 2014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wellbeing at the centre of adult social care. Local authorities must promote independence and try to prevent or delay needs arising – relevant to reducing isolation.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Loneliness Strategy &amp; Campaign to End Loneliness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recognition of loneliness as a public health issue. Local authorities developed anti-loneliness strategies.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However, evaluation evidence shows limited overall population-level impact so far (see critical evaluation).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8183880" y="822960"/>
            <a:ext cx="3749040" cy="26517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8321040" y="914400"/>
            <a:ext cx="3474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056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Current UK Evidence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321040" y="1234440"/>
            <a:ext cx="347472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Chronic loneliness is linked to substantially higher odds of probable depression and lower life satisfaction (Ma et al., 2026 – ELSA data).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After the pandemic, depressive symptoms and loneliness among adults aged 50+ remained elevated compared with pre-pandemic levels (Moreno-Agostino &amp; Di Gessa, 2026).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Social isolation is associated with poorer mental health and wellbeing outcomes in UK Biobank analyses (Hilliard et al., 2026).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28600" y="3657600"/>
            <a:ext cx="11704320" cy="292608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365760" y="3794760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8. Critical Evaluation of Current Services and Interventions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365760" y="4114800"/>
            <a:ext cx="1143000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evidence shows: Meta-analyses indicate that interventions for loneliness and social isolation can produce medium effects on average (around d = −0.47). Approaches that promote social contact, transfer skills and address social cognition tend to perform better. Animal-assisted and technology-based interventions in care settings have shown larger effects but with high heterogeneity.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Limitations of current UK approaches: A difference-in-differences evaluation of local authority anti-loneliness strategies found no significant overall reduction in loneliness scores or depressive symptoms among older adults in England. Some benefit appeared mainly for higher-educated and higher-income groups. This suggests that broad campaigns alone are not enough and that more targeted, sustained and equity-focused work is needed.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example for presentation: A local befriending scheme or social-prescribing referral may help an isolated older person reconnect. However, without transport support, digital skills help or longer-term follow-up, the gains can be temporary. The literature supports combining practical enablers with meaningful social opportunities rather than one-off activities.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A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640080"/>
          </a:xfrm>
          <a:prstGeom prst="rect">
            <a:avLst/>
          </a:prstGeom>
          <a:solidFill>
            <a:srgbClr val="1A365D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82880"/>
            <a:ext cx="11430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  •  Presentation Examples  •  References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228600" y="822960"/>
            <a:ext cx="7498080" cy="365760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365760" y="960120"/>
            <a:ext cx="7223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9. Evidence-Based Recommendations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365760" y="1280160"/>
            <a:ext cx="722376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Move beyond awareness campaigns to targeted, sustained interventions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 resources on higher-risk groups (people living alone, with limited mobility, or recent bereavement). Broad campaigns have shown limited overall impact.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Combine social contact with practical enablers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support, digital inclusion help and flexible timing improve participation. Example: a weekly community lunch that also offers a free minibus and basic digital support so people can stay in touch between sessions.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Strengthen social prescribing with proper follow-up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Evaluations show promising wellbeing gains. Link workers need capacity for longer-term contact rather than one-off referrals.</a:t>
            </a:r>
            <a:endParaRPr lang="en-US" sz="1200" dirty="0"/>
          </a:p>
          <a:p>
            <a:pPr indent="0" marL="0">
              <a:buNone/>
            </a:pP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Integrate isolation screening into routine health and social care contacts</a:t>
            </a:r>
            <a:endParaRPr lang="en-US" sz="1200" dirty="0"/>
          </a:p>
          <a:p>
            <a:pPr indent="0" marL="0">
              <a:buNone/>
            </a:pPr>
            <a:r>
              <a:rPr lang="en-US" sz="12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Brief questions about contact frequency and feelings of isolation during GP or care reviews can identify need early and support the Care Act wellbeing duty.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863840" y="822960"/>
            <a:ext cx="4069080" cy="3657600"/>
          </a:xfrm>
          <a:prstGeom prst="roundRect">
            <a:avLst/>
          </a:prstGeom>
          <a:solidFill>
            <a:srgbClr val="E6FFFA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8001000" y="960120"/>
            <a:ext cx="3794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65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 Presentation Examples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8001000" y="1280160"/>
            <a:ext cx="379476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concrete scenarios when you speak: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“Imagine Mrs A, aged 78, living alone after her husband died. She has no regular visitors and struggles with buses. A befriending volunteer who also helps her use a simple tablet so she can video-call her daughter once a week addresses both isolation and digital exclusion.”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Contrast a one-off coffee morning (low sustained impact) with a 12-week structured group that builds skills and ongoing friendships (stronger evidence of lasting benefit).</a:t>
            </a:r>
            <a:endParaRPr lang="en-US" sz="1100" dirty="0"/>
          </a:p>
          <a:p>
            <a:pPr indent="0" marL="0">
              <a:buNone/>
            </a:pP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2D374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Level 6 it is important to show critical evaluation – not every intervention works for everyone.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228600" y="4663440"/>
            <a:ext cx="11704320" cy="1965960"/>
          </a:xfrm>
          <a:prstGeom prst="roundRect">
            <a:avLst/>
          </a:prstGeom>
          <a:solidFill>
            <a:srgbClr val="FFFFFF"/>
          </a:solidFill>
          <a:ln/>
          <a:effectLst>
            <a:outerShdw sx="100000" sy="100000" kx="0" ky="0" algn="bl" rotWithShape="0" blurRad="38100" dist="50800" dir="16200000">
              <a:srgbClr val="000000">
                <a:alpha val="6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365760" y="4754880"/>
            <a:ext cx="11430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056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11. Key References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65760" y="5029200"/>
            <a:ext cx="114300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Hilliard, D.D. et al. (2026) ‘Investigating relationships between loneliness, social isolation and health’, Nature Communications, 17, 5840.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Ma, Y., Bone, J.K., Mayston, R. and Gao, Q. (2026) ‘Chronic loneliness and isolation phenotypes and physical and mental health in older adults’, Nature Communications.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Mansfield, R. et al. (2026) ‘Social isolation in mid-life…’, Social Psychiatry and Psychiatric Epidemiology, 61(5), pp. 885–896.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Moreno-Agostino, D. and Di Gessa, G. (2026) ‘Mental health in adults aged 50+ since the COVID-19 pandemic…’, Journal of Affective Disorders Reports, 24, 101012.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Act 2014; Campaign to End Loneliness evaluations; systematic reviews of loneliness interventions (medium average effect sizes reported).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Slide 1</vt:lpstr>
      <vt:lpstr>Slide 2</vt:lpstr>
      <vt:lpstr>Slide 3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BMHP6020 Element 2 Methodology Poster</dc:title>
  <dc:subject>Impact of social isolation on older adults – Methodology</dc:subject>
  <dc:creator>Student</dc:creator>
  <cp:lastModifiedBy>Student</cp:lastModifiedBy>
  <cp:revision>1</cp:revision>
  <dcterms:created xsi:type="dcterms:W3CDTF">2026-10-21T11:43:13Z</dcterms:created>
  <dcterms:modified xsi:type="dcterms:W3CDTF">2026-10-21T11:43:13Z</dcterms:modified>
</cp:coreProperties>
</file>