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8" r:id="rId3"/>
    <p:sldId id="259" r:id="rId4"/>
    <p:sldId id="257" r:id="rId5"/>
    <p:sldId id="262" r:id="rId6"/>
    <p:sldId id="260" r:id="rId7"/>
    <p:sldId id="263" r:id="rId8"/>
    <p:sldId id="261"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0AD839-16A8-4C18-8CD9-0DA0D169FCCF}" v="1585" dt="2018-10-22T19:38:02.2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40" d="100"/>
          <a:sy n="40" d="100"/>
        </p:scale>
        <p:origin x="48" y="9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entty Clent" userId="d8bccf524833e6ea" providerId="LiveId" clId="{2F0AD839-16A8-4C18-8CD9-0DA0D169FCCF}"/>
    <pc:docChg chg="custSel addSld modSld sldOrd">
      <pc:chgData name="Clentty Clent" userId="d8bccf524833e6ea" providerId="LiveId" clId="{2F0AD839-16A8-4C18-8CD9-0DA0D169FCCF}" dt="2018-10-22T19:38:02.238" v="1584"/>
      <pc:docMkLst>
        <pc:docMk/>
      </pc:docMkLst>
      <pc:sldChg chg="modSp">
        <pc:chgData name="Clentty Clent" userId="d8bccf524833e6ea" providerId="LiveId" clId="{2F0AD839-16A8-4C18-8CD9-0DA0D169FCCF}" dt="2018-10-22T19:15:10.987" v="644" actId="20577"/>
        <pc:sldMkLst>
          <pc:docMk/>
          <pc:sldMk cId="1799463953" sldId="256"/>
        </pc:sldMkLst>
        <pc:spChg chg="mod">
          <ac:chgData name="Clentty Clent" userId="d8bccf524833e6ea" providerId="LiveId" clId="{2F0AD839-16A8-4C18-8CD9-0DA0D169FCCF}" dt="2018-10-22T19:15:10.987" v="644" actId="20577"/>
          <ac:spMkLst>
            <pc:docMk/>
            <pc:sldMk cId="1799463953" sldId="256"/>
            <ac:spMk id="2" creationId="{2FCF31DF-96F4-4CCA-B479-11A792A7A67B}"/>
          </ac:spMkLst>
        </pc:spChg>
      </pc:sldChg>
      <pc:sldChg chg="modSp">
        <pc:chgData name="Clentty Clent" userId="d8bccf524833e6ea" providerId="LiveId" clId="{2F0AD839-16A8-4C18-8CD9-0DA0D169FCCF}" dt="2018-10-22T19:16:10.367" v="719" actId="20577"/>
        <pc:sldMkLst>
          <pc:docMk/>
          <pc:sldMk cId="4160488669" sldId="258"/>
        </pc:sldMkLst>
        <pc:spChg chg="mod">
          <ac:chgData name="Clentty Clent" userId="d8bccf524833e6ea" providerId="LiveId" clId="{2F0AD839-16A8-4C18-8CD9-0DA0D169FCCF}" dt="2018-10-22T19:16:10.367" v="719" actId="20577"/>
          <ac:spMkLst>
            <pc:docMk/>
            <pc:sldMk cId="4160488669" sldId="258"/>
            <ac:spMk id="3" creationId="{B9E45122-064C-4E49-8129-408910ED21B8}"/>
          </ac:spMkLst>
        </pc:spChg>
      </pc:sldChg>
      <pc:sldChg chg="modSp ord">
        <pc:chgData name="Clentty Clent" userId="d8bccf524833e6ea" providerId="LiveId" clId="{2F0AD839-16A8-4C18-8CD9-0DA0D169FCCF}" dt="2018-10-22T19:38:02.238" v="1584"/>
        <pc:sldMkLst>
          <pc:docMk/>
          <pc:sldMk cId="3969667978" sldId="261"/>
        </pc:sldMkLst>
        <pc:spChg chg="mod">
          <ac:chgData name="Clentty Clent" userId="d8bccf524833e6ea" providerId="LiveId" clId="{2F0AD839-16A8-4C18-8CD9-0DA0D169FCCF}" dt="2018-10-22T19:19:07.386" v="724" actId="20577"/>
          <ac:spMkLst>
            <pc:docMk/>
            <pc:sldMk cId="3969667978" sldId="261"/>
            <ac:spMk id="2" creationId="{1A7C690A-6FF9-4C59-A55B-E628E25E41BC}"/>
          </ac:spMkLst>
        </pc:spChg>
      </pc:sldChg>
      <pc:sldChg chg="modSp">
        <pc:chgData name="Clentty Clent" userId="d8bccf524833e6ea" providerId="LiveId" clId="{2F0AD839-16A8-4C18-8CD9-0DA0D169FCCF}" dt="2018-10-22T19:20:14.833" v="738" actId="313"/>
        <pc:sldMkLst>
          <pc:docMk/>
          <pc:sldMk cId="3861260332" sldId="262"/>
        </pc:sldMkLst>
        <pc:spChg chg="mod">
          <ac:chgData name="Clentty Clent" userId="d8bccf524833e6ea" providerId="LiveId" clId="{2F0AD839-16A8-4C18-8CD9-0DA0D169FCCF}" dt="2018-10-22T19:03:09.393" v="69" actId="313"/>
          <ac:spMkLst>
            <pc:docMk/>
            <pc:sldMk cId="3861260332" sldId="262"/>
            <ac:spMk id="3" creationId="{EBFEDEDE-5715-4009-9088-645C79C4A689}"/>
          </ac:spMkLst>
        </pc:spChg>
        <pc:spChg chg="mod">
          <ac:chgData name="Clentty Clent" userId="d8bccf524833e6ea" providerId="LiveId" clId="{2F0AD839-16A8-4C18-8CD9-0DA0D169FCCF}" dt="2018-10-22T19:20:14.833" v="738" actId="313"/>
          <ac:spMkLst>
            <pc:docMk/>
            <pc:sldMk cId="3861260332" sldId="262"/>
            <ac:spMk id="4" creationId="{628CFD23-8002-4AD3-A67B-AA2A5E013F7E}"/>
          </ac:spMkLst>
        </pc:spChg>
      </pc:sldChg>
      <pc:sldChg chg="addSp delSp modSp ord">
        <pc:chgData name="Clentty Clent" userId="d8bccf524833e6ea" providerId="LiveId" clId="{2F0AD839-16A8-4C18-8CD9-0DA0D169FCCF}" dt="2018-10-22T19:37:43.171" v="1581" actId="1076"/>
        <pc:sldMkLst>
          <pc:docMk/>
          <pc:sldMk cId="3289102657" sldId="263"/>
        </pc:sldMkLst>
        <pc:spChg chg="del mod">
          <ac:chgData name="Clentty Clent" userId="d8bccf524833e6ea" providerId="LiveId" clId="{2F0AD839-16A8-4C18-8CD9-0DA0D169FCCF}" dt="2018-10-22T19:37:39.658" v="1580" actId="478"/>
          <ac:spMkLst>
            <pc:docMk/>
            <pc:sldMk cId="3289102657" sldId="263"/>
            <ac:spMk id="2" creationId="{75762663-D15E-4025-8BA6-F20E52B58596}"/>
          </ac:spMkLst>
        </pc:spChg>
        <pc:spChg chg="mod">
          <ac:chgData name="Clentty Clent" userId="d8bccf524833e6ea" providerId="LiveId" clId="{2F0AD839-16A8-4C18-8CD9-0DA0D169FCCF}" dt="2018-10-22T19:29:58.444" v="811" actId="20577"/>
          <ac:spMkLst>
            <pc:docMk/>
            <pc:sldMk cId="3289102657" sldId="263"/>
            <ac:spMk id="3" creationId="{389E185E-772A-4649-9FB6-FD83E367F3B4}"/>
          </ac:spMkLst>
        </pc:spChg>
        <pc:spChg chg="del mod">
          <ac:chgData name="Clentty Clent" userId="d8bccf524833e6ea" providerId="LiveId" clId="{2F0AD839-16A8-4C18-8CD9-0DA0D169FCCF}" dt="2018-10-22T19:22:10.970" v="775" actId="478"/>
          <ac:spMkLst>
            <pc:docMk/>
            <pc:sldMk cId="3289102657" sldId="263"/>
            <ac:spMk id="4" creationId="{5A875E1A-3AD4-4DD8-A3E3-7B0FF7722949}"/>
          </ac:spMkLst>
        </pc:spChg>
        <pc:spChg chg="add mod">
          <ac:chgData name="Clentty Clent" userId="d8bccf524833e6ea" providerId="LiveId" clId="{2F0AD839-16A8-4C18-8CD9-0DA0D169FCCF}" dt="2018-10-22T19:37:43.171" v="1581" actId="1076"/>
          <ac:spMkLst>
            <pc:docMk/>
            <pc:sldMk cId="3289102657" sldId="263"/>
            <ac:spMk id="5" creationId="{53AA0014-4D28-4912-83A8-9CCD739E1901}"/>
          </ac:spMkLst>
        </pc:spChg>
        <pc:spChg chg="add del mod">
          <ac:chgData name="Clentty Clent" userId="d8bccf524833e6ea" providerId="LiveId" clId="{2F0AD839-16A8-4C18-8CD9-0DA0D169FCCF}" dt="2018-10-22T19:09:37.037" v="142" actId="478"/>
          <ac:spMkLst>
            <pc:docMk/>
            <pc:sldMk cId="3289102657" sldId="263"/>
            <ac:spMk id="6" creationId="{CAF740CB-A296-4F44-A4DC-260BBCF3FD79}"/>
          </ac:spMkLst>
        </pc:spChg>
      </pc:sldChg>
      <pc:sldChg chg="delSp modSp add">
        <pc:chgData name="Clentty Clent" userId="d8bccf524833e6ea" providerId="LiveId" clId="{2F0AD839-16A8-4C18-8CD9-0DA0D169FCCF}" dt="2018-10-22T19:37:26.471" v="1578" actId="20577"/>
        <pc:sldMkLst>
          <pc:docMk/>
          <pc:sldMk cId="1034916659" sldId="264"/>
        </pc:sldMkLst>
        <pc:spChg chg="mod">
          <ac:chgData name="Clentty Clent" userId="d8bccf524833e6ea" providerId="LiveId" clId="{2F0AD839-16A8-4C18-8CD9-0DA0D169FCCF}" dt="2018-10-22T19:30:48.725" v="816" actId="27636"/>
          <ac:spMkLst>
            <pc:docMk/>
            <pc:sldMk cId="1034916659" sldId="264"/>
            <ac:spMk id="2" creationId="{9EC0F678-CD1F-4E25-8B22-5513B8B840A3}"/>
          </ac:spMkLst>
        </pc:spChg>
        <pc:spChg chg="mod">
          <ac:chgData name="Clentty Clent" userId="d8bccf524833e6ea" providerId="LiveId" clId="{2F0AD839-16A8-4C18-8CD9-0DA0D169FCCF}" dt="2018-10-22T19:37:26.471" v="1578" actId="20577"/>
          <ac:spMkLst>
            <pc:docMk/>
            <pc:sldMk cId="1034916659" sldId="264"/>
            <ac:spMk id="3" creationId="{904AAF12-8933-43A6-8E7B-8274B3A40BA4}"/>
          </ac:spMkLst>
        </pc:spChg>
        <pc:spChg chg="del">
          <ac:chgData name="Clentty Clent" userId="d8bccf524833e6ea" providerId="LiveId" clId="{2F0AD839-16A8-4C18-8CD9-0DA0D169FCCF}" dt="2018-10-22T19:30:13.892" v="813" actId="478"/>
          <ac:spMkLst>
            <pc:docMk/>
            <pc:sldMk cId="1034916659" sldId="264"/>
            <ac:spMk id="4" creationId="{761DD266-94FC-4F29-BA6A-2CFB79F321BD}"/>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52C3AAB-21C5-49BF-88A6-FC551AE9C48B}" type="datetimeFigureOut">
              <a:rPr lang="en-GB" smtClean="0"/>
              <a:t>22/10/2018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2845192316"/>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2C3AAB-21C5-49BF-88A6-FC551AE9C48B}" type="datetimeFigureOut">
              <a:rPr lang="en-GB" smtClean="0"/>
              <a:t>22/10/2018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3228336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2C3AAB-21C5-49BF-88A6-FC551AE9C48B}" type="datetimeFigureOut">
              <a:rPr lang="en-GB" smtClean="0"/>
              <a:t>22/10/2018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1070490272"/>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2C3AAB-21C5-49BF-88A6-FC551AE9C48B}" type="datetimeFigureOut">
              <a:rPr lang="en-GB" smtClean="0"/>
              <a:t>22/10/2018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818464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2C3AAB-21C5-49BF-88A6-FC551AE9C48B}" type="datetimeFigureOut">
              <a:rPr lang="en-GB" smtClean="0"/>
              <a:t>22/10/2018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1239890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2C3AAB-21C5-49BF-88A6-FC551AE9C48B}" type="datetimeFigureOut">
              <a:rPr lang="en-GB" smtClean="0"/>
              <a:t>22/10/2018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3838290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52C3AAB-21C5-49BF-88A6-FC551AE9C48B}" type="datetimeFigureOut">
              <a:rPr lang="en-GB" smtClean="0"/>
              <a:t>22/10/2018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1443236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52C3AAB-21C5-49BF-88A6-FC551AE9C48B}" type="datetimeFigureOut">
              <a:rPr lang="en-GB" smtClean="0"/>
              <a:t>22/10/2018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20249845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52C3AAB-21C5-49BF-88A6-FC551AE9C48B}" type="datetimeFigureOut">
              <a:rPr lang="en-GB" smtClean="0"/>
              <a:t>22/10/2018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3817847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52C3AAB-21C5-49BF-88A6-FC551AE9C48B}" type="datetimeFigureOut">
              <a:rPr lang="en-GB" smtClean="0"/>
              <a:t>22/10/2018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3644388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52C3AAB-21C5-49BF-88A6-FC551AE9C48B}" type="datetimeFigureOut">
              <a:rPr lang="en-GB" smtClean="0"/>
              <a:t>22/10/2018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39006827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52C3AAB-21C5-49BF-88A6-FC551AE9C48B}" type="datetimeFigureOut">
              <a:rPr lang="en-GB" smtClean="0"/>
              <a:t>22/10/2018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1DE536-D536-4BF0-821F-B614E10B2626}"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901936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52C3AAB-21C5-49BF-88A6-FC551AE9C48B}" type="datetimeFigureOut">
              <a:rPr lang="en-GB" smtClean="0"/>
              <a:t>22/10/2018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26289851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52C3AAB-21C5-49BF-88A6-FC551AE9C48B}" type="datetimeFigureOut">
              <a:rPr lang="en-GB" smtClean="0"/>
              <a:t>22/10/2018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3144708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52C3AAB-21C5-49BF-88A6-FC551AE9C48B}" type="datetimeFigureOut">
              <a:rPr lang="en-GB" smtClean="0"/>
              <a:t>22/10/2018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338558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2C3AAB-21C5-49BF-88A6-FC551AE9C48B}" type="datetimeFigureOut">
              <a:rPr lang="en-GB" smtClean="0"/>
              <a:t>22/10/2018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408665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2C3AAB-21C5-49BF-88A6-FC551AE9C48B}" type="datetimeFigureOut">
              <a:rPr lang="en-GB" smtClean="0"/>
              <a:t>22/10/2018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10294262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2C3AAB-21C5-49BF-88A6-FC551AE9C48B}" type="datetimeFigureOut">
              <a:rPr lang="en-GB" smtClean="0"/>
              <a:t>22/10/2018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27898540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2C3AAB-21C5-49BF-88A6-FC551AE9C48B}" type="datetimeFigureOut">
              <a:rPr lang="en-GB" smtClean="0"/>
              <a:t>22/10/2018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DE536-D536-4BF0-821F-B614E10B2626}" type="slidenum">
              <a:rPr lang="en-GB" smtClean="0"/>
              <a:t>‹#›</a:t>
            </a:fld>
            <a:endParaRPr lang="en-GB"/>
          </a:p>
        </p:txBody>
      </p:sp>
    </p:spTree>
    <p:extLst>
      <p:ext uri="{BB962C8B-B14F-4D97-AF65-F5344CB8AC3E}">
        <p14:creationId xmlns:p14="http://schemas.microsoft.com/office/powerpoint/2010/main" val="162305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1">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52C3AAB-21C5-49BF-88A6-FC551AE9C48B}" type="datetimeFigureOut">
              <a:rPr lang="en-GB" smtClean="0"/>
              <a:t>22/10/2018</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5D1DE536-D536-4BF0-821F-B614E10B2626}" type="slidenum">
              <a:rPr lang="en-GB" smtClean="0"/>
              <a:t>‹#›</a:t>
            </a:fld>
            <a:endParaRPr lang="en-GB"/>
          </a:p>
        </p:txBody>
      </p:sp>
    </p:spTree>
    <p:extLst>
      <p:ext uri="{BB962C8B-B14F-4D97-AF65-F5344CB8AC3E}">
        <p14:creationId xmlns:p14="http://schemas.microsoft.com/office/powerpoint/2010/main" val="2776357155"/>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 id="2147483744" r:id="rId18"/>
    <p:sldLayoutId id="2147483745" r:id="rId19"/>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8.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F31DF-96F4-4CCA-B479-11A792A7A67B}"/>
              </a:ext>
            </a:extLst>
          </p:cNvPr>
          <p:cNvSpPr>
            <a:spLocks noGrp="1"/>
          </p:cNvSpPr>
          <p:nvPr>
            <p:ph type="ctrTitle"/>
          </p:nvPr>
        </p:nvSpPr>
        <p:spPr>
          <a:xfrm>
            <a:off x="1088912" y="1143293"/>
            <a:ext cx="10696687" cy="4268965"/>
          </a:xfrm>
        </p:spPr>
        <p:txBody>
          <a:bodyPr>
            <a:normAutofit/>
          </a:bodyPr>
          <a:lstStyle/>
          <a:p>
            <a:r>
              <a:rPr lang="en-GB" sz="5400" dirty="0"/>
              <a:t>Operational Activities effecting motorsport</a:t>
            </a:r>
            <a:br>
              <a:rPr lang="en-GB" sz="5400" dirty="0"/>
            </a:br>
            <a:br>
              <a:rPr lang="en-GB" sz="5400" dirty="0"/>
            </a:br>
            <a:endParaRPr lang="en-GB" sz="5400" dirty="0"/>
          </a:p>
        </p:txBody>
      </p:sp>
      <p:sp>
        <p:nvSpPr>
          <p:cNvPr id="3" name="Subtitle 2">
            <a:extLst>
              <a:ext uri="{FF2B5EF4-FFF2-40B4-BE49-F238E27FC236}">
                <a16:creationId xmlns:a16="http://schemas.microsoft.com/office/drawing/2014/main" id="{DF4C6496-AEED-4A3A-BAA6-26D139BB6DF6}"/>
              </a:ext>
            </a:extLst>
          </p:cNvPr>
          <p:cNvSpPr>
            <a:spLocks noGrp="1"/>
          </p:cNvSpPr>
          <p:nvPr>
            <p:ph type="subTitle" idx="1"/>
          </p:nvPr>
        </p:nvSpPr>
        <p:spPr/>
        <p:txBody>
          <a:bodyPr/>
          <a:lstStyle/>
          <a:p>
            <a:r>
              <a:rPr lang="en-GB" dirty="0"/>
              <a:t>By Will Clent </a:t>
            </a:r>
          </a:p>
          <a:p>
            <a:endParaRPr lang="en-GB" dirty="0"/>
          </a:p>
        </p:txBody>
      </p:sp>
    </p:spTree>
    <p:extLst>
      <p:ext uri="{BB962C8B-B14F-4D97-AF65-F5344CB8AC3E}">
        <p14:creationId xmlns:p14="http://schemas.microsoft.com/office/powerpoint/2010/main" val="17994639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97527-5AD9-4F4B-91A8-6B805D986601}"/>
              </a:ext>
            </a:extLst>
          </p:cNvPr>
          <p:cNvSpPr>
            <a:spLocks noGrp="1"/>
          </p:cNvSpPr>
          <p:nvPr>
            <p:ph type="title"/>
          </p:nvPr>
        </p:nvSpPr>
        <p:spPr>
          <a:xfrm>
            <a:off x="476530" y="694795"/>
            <a:ext cx="10918096" cy="748994"/>
          </a:xfrm>
        </p:spPr>
        <p:txBody>
          <a:bodyPr>
            <a:normAutofit fontScale="90000"/>
          </a:bodyPr>
          <a:lstStyle/>
          <a:p>
            <a:pPr algn="l"/>
            <a:r>
              <a:rPr lang="en-GB" sz="4400" dirty="0"/>
              <a:t>Introduction </a:t>
            </a:r>
            <a:br>
              <a:rPr lang="en-GB" sz="4400" dirty="0"/>
            </a:br>
            <a:endParaRPr lang="en-GB" sz="4400" dirty="0"/>
          </a:p>
        </p:txBody>
      </p:sp>
      <p:sp>
        <p:nvSpPr>
          <p:cNvPr id="3" name="Text Placeholder 2">
            <a:extLst>
              <a:ext uri="{FF2B5EF4-FFF2-40B4-BE49-F238E27FC236}">
                <a16:creationId xmlns:a16="http://schemas.microsoft.com/office/drawing/2014/main" id="{B9E45122-064C-4E49-8129-408910ED21B8}"/>
              </a:ext>
            </a:extLst>
          </p:cNvPr>
          <p:cNvSpPr>
            <a:spLocks noGrp="1"/>
          </p:cNvSpPr>
          <p:nvPr>
            <p:ph type="body" idx="1"/>
          </p:nvPr>
        </p:nvSpPr>
        <p:spPr>
          <a:xfrm>
            <a:off x="256673" y="1636295"/>
            <a:ext cx="11357811" cy="5069304"/>
          </a:xfrm>
        </p:spPr>
        <p:txBody>
          <a:bodyPr>
            <a:normAutofit fontScale="92500" lnSpcReduction="20000"/>
          </a:bodyPr>
          <a:lstStyle/>
          <a:p>
            <a:pPr algn="l"/>
            <a:r>
              <a:rPr lang="en-GB" sz="2200" b="1" dirty="0"/>
              <a:t>Motorsport chosen: British Touring Car Championship (BTCC)</a:t>
            </a:r>
          </a:p>
          <a:p>
            <a:pPr algn="l"/>
            <a:endParaRPr lang="en-GB" sz="2200" b="1" dirty="0"/>
          </a:p>
          <a:p>
            <a:pPr algn="l"/>
            <a:r>
              <a:rPr lang="en-GB" sz="2200" b="1" dirty="0"/>
              <a:t>The  comparison of the 1993 Inline 4 cylinder from BMW Motorsport “Team Schnitzer” and the comparison of the 2017 West Surrey Racing 125i m sport </a:t>
            </a:r>
          </a:p>
          <a:p>
            <a:pPr marL="342900" indent="-342900" algn="l">
              <a:buFont typeface="Arial" panose="020B0604020202020204" pitchFamily="34" charset="0"/>
              <a:buChar char="•"/>
            </a:pPr>
            <a:r>
              <a:rPr lang="en-GB" sz="2200" b="1" dirty="0"/>
              <a:t> Difference in MPG &amp; BHP </a:t>
            </a:r>
          </a:p>
          <a:p>
            <a:pPr marL="342900" indent="-342900" algn="l">
              <a:buFont typeface="Arial" panose="020B0604020202020204" pitchFamily="34" charset="0"/>
              <a:buChar char="•"/>
            </a:pPr>
            <a:r>
              <a:rPr lang="en-GB" sz="2200" b="1" dirty="0"/>
              <a:t>Difference in Co2 output </a:t>
            </a:r>
          </a:p>
          <a:p>
            <a:pPr marL="342900" indent="-342900" algn="l">
              <a:buFont typeface="Arial" panose="020B0604020202020204" pitchFamily="34" charset="0"/>
              <a:buChar char="•"/>
            </a:pPr>
            <a:r>
              <a:rPr lang="en-GB" sz="2200" b="1" dirty="0"/>
              <a:t>Comparison of Co2 per lap produced</a:t>
            </a:r>
          </a:p>
          <a:p>
            <a:pPr algn="l"/>
            <a:endParaRPr lang="en-GB" sz="2200" b="1" dirty="0"/>
          </a:p>
          <a:p>
            <a:pPr algn="l"/>
            <a:r>
              <a:rPr lang="en-GB" sz="2200" b="1" dirty="0"/>
              <a:t>Rules &amp; Regulation of BTCC &amp; how they have  adapted to the on going environment issues</a:t>
            </a:r>
          </a:p>
          <a:p>
            <a:pPr algn="l"/>
            <a:r>
              <a:rPr lang="en-GB" sz="2200" b="1" dirty="0"/>
              <a:t> </a:t>
            </a:r>
          </a:p>
          <a:p>
            <a:pPr algn="l"/>
            <a:r>
              <a:rPr lang="en-GB" sz="2200" b="1" dirty="0"/>
              <a:t>Global Manufacturing footprint for Production</a:t>
            </a:r>
          </a:p>
          <a:p>
            <a:pPr algn="l"/>
            <a:endParaRPr lang="en-GB" dirty="0"/>
          </a:p>
          <a:p>
            <a:pPr algn="l"/>
            <a:endParaRPr lang="en-GB" dirty="0"/>
          </a:p>
          <a:p>
            <a:pPr algn="l"/>
            <a:endParaRPr lang="en-GB" dirty="0"/>
          </a:p>
        </p:txBody>
      </p:sp>
    </p:spTree>
    <p:extLst>
      <p:ext uri="{BB962C8B-B14F-4D97-AF65-F5344CB8AC3E}">
        <p14:creationId xmlns:p14="http://schemas.microsoft.com/office/powerpoint/2010/main" val="4160488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5F86BEAF-FD24-4827-AD37-6785EBC9C2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Content Placeholder 4">
            <a:extLst>
              <a:ext uri="{FF2B5EF4-FFF2-40B4-BE49-F238E27FC236}">
                <a16:creationId xmlns:a16="http://schemas.microsoft.com/office/drawing/2014/main" id="{CA95DC88-4B6B-41E7-B395-852B7B805CF6}"/>
              </a:ext>
            </a:extLst>
          </p:cNvPr>
          <p:cNvPicPr>
            <a:picLocks noChangeAspect="1"/>
          </p:cNvPicPr>
          <p:nvPr/>
        </p:nvPicPr>
        <p:blipFill rotWithShape="1">
          <a:blip r:embed="rId4"/>
          <a:srcRect b="881"/>
          <a:stretch/>
        </p:blipFill>
        <p:spPr>
          <a:xfrm>
            <a:off x="20" y="10"/>
            <a:ext cx="12191980" cy="6857990"/>
          </a:xfrm>
          <a:prstGeom prst="rect">
            <a:avLst/>
          </a:prstGeom>
        </p:spPr>
      </p:pic>
      <p:pic>
        <p:nvPicPr>
          <p:cNvPr id="20" name="Picture 19">
            <a:extLst>
              <a:ext uri="{FF2B5EF4-FFF2-40B4-BE49-F238E27FC236}">
                <a16:creationId xmlns:a16="http://schemas.microsoft.com/office/drawing/2014/main" id="{21CB8282-44AF-40D0-A7E2-03734788DC4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2" name="Rounded Rectangle 8">
            <a:extLst>
              <a:ext uri="{FF2B5EF4-FFF2-40B4-BE49-F238E27FC236}">
                <a16:creationId xmlns:a16="http://schemas.microsoft.com/office/drawing/2014/main" id="{D77CF7D5-36A3-4ED3-AE46-77E42D2AA7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038226" y="819150"/>
            <a:ext cx="10037605" cy="4972049"/>
          </a:xfrm>
          <a:prstGeom prst="roundRect">
            <a:avLst>
              <a:gd name="adj" fmla="val 4333"/>
            </a:avLst>
          </a:prstGeom>
          <a:solidFill>
            <a:schemeClr val="bg1">
              <a:alpha val="75000"/>
            </a:schemeClr>
          </a:solidFill>
          <a:ln w="82550">
            <a:solidFill>
              <a:srgbClr val="EAEAEA"/>
            </a:solidFill>
          </a:ln>
          <a:scene3d>
            <a:camera prst="orthographicFront"/>
            <a:lightRig rig="threePt" dir="t"/>
          </a:scene3d>
          <a:sp3d contourW="6350">
            <a:bevelT h="38100"/>
            <a:contourClr>
              <a:srgbClr val="C0C0C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8135E5-6946-4558-95C3-66D564DAE00A}"/>
              </a:ext>
            </a:extLst>
          </p:cNvPr>
          <p:cNvSpPr>
            <a:spLocks noGrp="1"/>
          </p:cNvSpPr>
          <p:nvPr>
            <p:ph type="title"/>
          </p:nvPr>
        </p:nvSpPr>
        <p:spPr>
          <a:xfrm>
            <a:off x="1307482" y="950976"/>
            <a:ext cx="9499092" cy="1263718"/>
          </a:xfrm>
        </p:spPr>
        <p:txBody>
          <a:bodyPr vert="horz" lIns="91440" tIns="45720" rIns="91440" bIns="45720" rtlCol="0" anchor="ctr">
            <a:normAutofit fontScale="90000"/>
          </a:bodyPr>
          <a:lstStyle/>
          <a:p>
            <a:br>
              <a:rPr lang="en-US" sz="4000" dirty="0">
                <a:solidFill>
                  <a:srgbClr val="FFFFFF"/>
                </a:solidFill>
              </a:rPr>
            </a:br>
            <a:r>
              <a:rPr lang="en-US" sz="4000" dirty="0">
                <a:solidFill>
                  <a:srgbClr val="FFFFFF"/>
                </a:solidFill>
              </a:rPr>
              <a:t>SHNITZER1993 BMW 318i E36</a:t>
            </a:r>
            <a:br>
              <a:rPr lang="en-US" sz="4000" dirty="0">
                <a:solidFill>
                  <a:srgbClr val="FFFFFF"/>
                </a:solidFill>
              </a:rPr>
            </a:br>
            <a:br>
              <a:rPr lang="en-US" sz="4000" dirty="0">
                <a:solidFill>
                  <a:srgbClr val="FFFFFF"/>
                </a:solidFill>
              </a:rPr>
            </a:br>
            <a:br>
              <a:rPr lang="en-US" sz="2000" dirty="0">
                <a:solidFill>
                  <a:srgbClr val="FFFFFF"/>
                </a:solidFill>
              </a:rPr>
            </a:br>
            <a:endParaRPr lang="en-US" sz="2000" dirty="0">
              <a:solidFill>
                <a:srgbClr val="FFFFFF"/>
              </a:solidFill>
            </a:endParaRPr>
          </a:p>
        </p:txBody>
      </p:sp>
      <p:sp>
        <p:nvSpPr>
          <p:cNvPr id="13" name="Content Placeholder 12">
            <a:extLst>
              <a:ext uri="{FF2B5EF4-FFF2-40B4-BE49-F238E27FC236}">
                <a16:creationId xmlns:a16="http://schemas.microsoft.com/office/drawing/2014/main" id="{F64ABEB8-7618-4887-BFA3-D0B584184BC7}"/>
              </a:ext>
            </a:extLst>
          </p:cNvPr>
          <p:cNvSpPr>
            <a:spLocks noGrp="1"/>
          </p:cNvSpPr>
          <p:nvPr>
            <p:ph sz="half" idx="1"/>
          </p:nvPr>
        </p:nvSpPr>
        <p:spPr>
          <a:xfrm>
            <a:off x="1383682" y="2367093"/>
            <a:ext cx="9346692" cy="3090732"/>
          </a:xfrm>
        </p:spPr>
        <p:txBody>
          <a:bodyPr vert="horz" lIns="91440" tIns="45720" rIns="91440" bIns="45720" rtlCol="0">
            <a:normAutofit/>
          </a:bodyPr>
          <a:lstStyle/>
          <a:p>
            <a:r>
              <a:rPr lang="en-US" dirty="0">
                <a:solidFill>
                  <a:srgbClr val="FFFFFF"/>
                </a:solidFill>
              </a:rPr>
              <a:t>engine: s14b20 </a:t>
            </a:r>
          </a:p>
          <a:p>
            <a:pPr marL="0" indent="0">
              <a:buNone/>
            </a:pPr>
            <a:r>
              <a:rPr lang="en-US" dirty="0">
                <a:solidFill>
                  <a:srgbClr val="FFFFFF"/>
                </a:solidFill>
              </a:rPr>
              <a:t>SHARES A LOT OF COMPONENTS WITH THE S14B25EVO3 (Last generation of e30 m3) </a:t>
            </a:r>
          </a:p>
          <a:p>
            <a:pPr marL="0" indent="0">
              <a:buNone/>
            </a:pPr>
            <a:r>
              <a:rPr lang="en-US" dirty="0" err="1">
                <a:solidFill>
                  <a:srgbClr val="FFFFFF"/>
                </a:solidFill>
              </a:rPr>
              <a:t>bHp</a:t>
            </a:r>
            <a:r>
              <a:rPr lang="en-US" dirty="0">
                <a:solidFill>
                  <a:srgbClr val="FFFFFF"/>
                </a:solidFill>
              </a:rPr>
              <a:t> – 290</a:t>
            </a:r>
          </a:p>
          <a:p>
            <a:pPr marL="0" indent="0">
              <a:buNone/>
            </a:pPr>
            <a:r>
              <a:rPr lang="en-US" dirty="0">
                <a:solidFill>
                  <a:srgbClr val="FFFFFF"/>
                </a:solidFill>
              </a:rPr>
              <a:t>INLINE 4 CYLIDER </a:t>
            </a:r>
          </a:p>
          <a:p>
            <a:pPr marL="0" indent="0">
              <a:buNone/>
            </a:pPr>
            <a:r>
              <a:rPr lang="en-US" dirty="0">
                <a:solidFill>
                  <a:srgbClr val="FFFFFF"/>
                </a:solidFill>
              </a:rPr>
              <a:t>Produces 232.93g/km </a:t>
            </a:r>
          </a:p>
          <a:p>
            <a:pPr marL="0" indent="0">
              <a:buNone/>
            </a:pPr>
            <a:endParaRPr lang="en-US" dirty="0">
              <a:solidFill>
                <a:srgbClr val="FFFFFF"/>
              </a:solidFill>
            </a:endParaRPr>
          </a:p>
        </p:txBody>
      </p:sp>
    </p:spTree>
    <p:extLst>
      <p:ext uri="{BB962C8B-B14F-4D97-AF65-F5344CB8AC3E}">
        <p14:creationId xmlns:p14="http://schemas.microsoft.com/office/powerpoint/2010/main" val="3700191825"/>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3">
            <a:extLst>
              <a:ext uri="{FF2B5EF4-FFF2-40B4-BE49-F238E27FC236}">
                <a16:creationId xmlns:a16="http://schemas.microsoft.com/office/drawing/2014/main" id="{515CBDBA-A3D8-417D-8F91-2A3B0E54509C}"/>
              </a:ext>
            </a:extLst>
          </p:cNvPr>
          <p:cNvPicPr>
            <a:picLocks noChangeAspect="1"/>
          </p:cNvPicPr>
          <p:nvPr/>
        </p:nvPicPr>
        <p:blipFill rotWithShape="1">
          <a:blip r:embed="rId2">
            <a:extLst/>
          </a:blip>
          <a:srcRect b="10000"/>
          <a:stretch/>
        </p:blipFill>
        <p:spPr>
          <a:xfrm>
            <a:off x="20" y="10"/>
            <a:ext cx="12191980" cy="6857990"/>
          </a:xfrm>
          <a:prstGeom prst="rect">
            <a:avLst/>
          </a:prstGeom>
        </p:spPr>
      </p:pic>
      <p:pic>
        <p:nvPicPr>
          <p:cNvPr id="12" name="Picture 11">
            <a:extLst>
              <a:ext uri="{FF2B5EF4-FFF2-40B4-BE49-F238E27FC236}">
                <a16:creationId xmlns:a16="http://schemas.microsoft.com/office/drawing/2014/main" id="{21CB8282-44AF-40D0-A7E2-03734788DC4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Rounded Rectangle 8">
            <a:extLst>
              <a:ext uri="{FF2B5EF4-FFF2-40B4-BE49-F238E27FC236}">
                <a16:creationId xmlns:a16="http://schemas.microsoft.com/office/drawing/2014/main" id="{D77CF7D5-36A3-4ED3-AE46-77E42D2AA7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038226" y="819150"/>
            <a:ext cx="10037605" cy="4972049"/>
          </a:xfrm>
          <a:prstGeom prst="roundRect">
            <a:avLst>
              <a:gd name="adj" fmla="val 4333"/>
            </a:avLst>
          </a:prstGeom>
          <a:solidFill>
            <a:schemeClr val="bg1">
              <a:alpha val="75000"/>
            </a:schemeClr>
          </a:solidFill>
          <a:ln w="82550">
            <a:solidFill>
              <a:srgbClr val="EAEAEA"/>
            </a:solidFill>
          </a:ln>
          <a:scene3d>
            <a:camera prst="orthographicFront"/>
            <a:lightRig rig="threePt" dir="t"/>
          </a:scene3d>
          <a:sp3d contourW="6350">
            <a:bevelT h="38100"/>
            <a:contourClr>
              <a:srgbClr val="C0C0C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8E3C1C-6843-4057-8170-4D2C4212FFA3}"/>
              </a:ext>
            </a:extLst>
          </p:cNvPr>
          <p:cNvSpPr>
            <a:spLocks noGrp="1"/>
          </p:cNvSpPr>
          <p:nvPr>
            <p:ph type="title"/>
          </p:nvPr>
        </p:nvSpPr>
        <p:spPr>
          <a:xfrm>
            <a:off x="1307482" y="950976"/>
            <a:ext cx="9499092" cy="1263718"/>
          </a:xfrm>
        </p:spPr>
        <p:txBody>
          <a:bodyPr vert="horz" lIns="91440" tIns="45720" rIns="91440" bIns="45720" rtlCol="0">
            <a:normAutofit/>
          </a:bodyPr>
          <a:lstStyle/>
          <a:p>
            <a:r>
              <a:rPr lang="en-US" cap="all">
                <a:solidFill>
                  <a:srgbClr val="FFFFFF"/>
                </a:solidFill>
              </a:rPr>
              <a:t>West Surrey Racing 2017 BMw 125i m sport</a:t>
            </a:r>
          </a:p>
        </p:txBody>
      </p:sp>
      <p:sp>
        <p:nvSpPr>
          <p:cNvPr id="9" name="Content Placeholder 8">
            <a:extLst>
              <a:ext uri="{FF2B5EF4-FFF2-40B4-BE49-F238E27FC236}">
                <a16:creationId xmlns:a16="http://schemas.microsoft.com/office/drawing/2014/main" id="{E03E0764-9F02-4C19-BDFF-6DCDBDB8CF5C}"/>
              </a:ext>
            </a:extLst>
          </p:cNvPr>
          <p:cNvSpPr>
            <a:spLocks noGrp="1"/>
          </p:cNvSpPr>
          <p:nvPr>
            <p:ph idx="1"/>
          </p:nvPr>
        </p:nvSpPr>
        <p:spPr>
          <a:xfrm>
            <a:off x="1383682" y="2367093"/>
            <a:ext cx="9346692" cy="3090732"/>
          </a:xfrm>
        </p:spPr>
        <p:txBody>
          <a:bodyPr>
            <a:normAutofit/>
          </a:bodyPr>
          <a:lstStyle/>
          <a:p>
            <a:r>
              <a:rPr lang="en-US" dirty="0">
                <a:solidFill>
                  <a:srgbClr val="FFFFFF"/>
                </a:solidFill>
              </a:rPr>
              <a:t>Engine: b48 </a:t>
            </a:r>
          </a:p>
          <a:p>
            <a:r>
              <a:rPr lang="en-US" dirty="0">
                <a:solidFill>
                  <a:srgbClr val="FFFFFF"/>
                </a:solidFill>
              </a:rPr>
              <a:t>Twin Turbo Inline 4 cylinder </a:t>
            </a:r>
          </a:p>
          <a:p>
            <a:r>
              <a:rPr lang="en-US" dirty="0">
                <a:solidFill>
                  <a:srgbClr val="FFFFFF"/>
                </a:solidFill>
              </a:rPr>
              <a:t>Bhp: 360 </a:t>
            </a:r>
          </a:p>
          <a:p>
            <a:r>
              <a:rPr lang="en-US" dirty="0">
                <a:solidFill>
                  <a:srgbClr val="FFFFFF"/>
                </a:solidFill>
              </a:rPr>
              <a:t>Produces 188g p/km</a:t>
            </a:r>
          </a:p>
          <a:p>
            <a:pPr marL="0" indent="0">
              <a:buNone/>
            </a:pPr>
            <a:endParaRPr lang="en-US" dirty="0">
              <a:solidFill>
                <a:srgbClr val="FFFFFF"/>
              </a:solidFill>
            </a:endParaRPr>
          </a:p>
          <a:p>
            <a:endParaRPr lang="en-US" dirty="0">
              <a:solidFill>
                <a:srgbClr val="FFFFFF"/>
              </a:solidFill>
            </a:endParaRPr>
          </a:p>
          <a:p>
            <a:endParaRPr lang="en-US" dirty="0">
              <a:solidFill>
                <a:srgbClr val="FFFFFF"/>
              </a:solidFill>
            </a:endParaRPr>
          </a:p>
        </p:txBody>
      </p:sp>
    </p:spTree>
    <p:extLst>
      <p:ext uri="{BB962C8B-B14F-4D97-AF65-F5344CB8AC3E}">
        <p14:creationId xmlns:p14="http://schemas.microsoft.com/office/powerpoint/2010/main" val="1839391743"/>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0FFFB-F12B-4EA6-AABA-A63A6BECC606}"/>
              </a:ext>
            </a:extLst>
          </p:cNvPr>
          <p:cNvSpPr>
            <a:spLocks noGrp="1"/>
          </p:cNvSpPr>
          <p:nvPr>
            <p:ph type="title"/>
          </p:nvPr>
        </p:nvSpPr>
        <p:spPr/>
        <p:txBody>
          <a:bodyPr/>
          <a:lstStyle/>
          <a:p>
            <a:r>
              <a:rPr lang="en-GB" dirty="0"/>
              <a:t>comparison</a:t>
            </a:r>
          </a:p>
        </p:txBody>
      </p:sp>
      <p:sp>
        <p:nvSpPr>
          <p:cNvPr id="3" name="Content Placeholder 2">
            <a:extLst>
              <a:ext uri="{FF2B5EF4-FFF2-40B4-BE49-F238E27FC236}">
                <a16:creationId xmlns:a16="http://schemas.microsoft.com/office/drawing/2014/main" id="{EBFEDEDE-5715-4009-9088-645C79C4A689}"/>
              </a:ext>
            </a:extLst>
          </p:cNvPr>
          <p:cNvSpPr>
            <a:spLocks noGrp="1"/>
          </p:cNvSpPr>
          <p:nvPr>
            <p:ph sz="half" idx="1"/>
          </p:nvPr>
        </p:nvSpPr>
        <p:spPr/>
        <p:txBody>
          <a:bodyPr/>
          <a:lstStyle/>
          <a:p>
            <a:r>
              <a:rPr lang="en-GB" dirty="0"/>
              <a:t>Schnitzer 1993</a:t>
            </a:r>
          </a:p>
          <a:p>
            <a:r>
              <a:rPr lang="en-GB" dirty="0"/>
              <a:t>Co2- 232.93gk/m</a:t>
            </a:r>
          </a:p>
          <a:p>
            <a:r>
              <a:rPr lang="en-GB" dirty="0"/>
              <a:t>Co2 – x 5.1km (1 lap of Silverstone)</a:t>
            </a:r>
          </a:p>
          <a:p>
            <a:pPr marL="0" indent="0">
              <a:buNone/>
            </a:pPr>
            <a:r>
              <a:rPr lang="en-GB" dirty="0"/>
              <a:t>=1,187gk/m per lap</a:t>
            </a:r>
          </a:p>
          <a:p>
            <a:pPr marL="0" indent="0">
              <a:buNone/>
            </a:pPr>
            <a:r>
              <a:rPr lang="en-GB" dirty="0"/>
              <a:t>Built in Germany </a:t>
            </a:r>
          </a:p>
          <a:p>
            <a:pPr marL="0" indent="0">
              <a:buNone/>
            </a:pPr>
            <a:r>
              <a:rPr lang="en-GB" dirty="0"/>
              <a:t>Parts sourced from Germany</a:t>
            </a:r>
          </a:p>
          <a:p>
            <a:endParaRPr lang="en-GB" dirty="0"/>
          </a:p>
        </p:txBody>
      </p:sp>
      <p:sp>
        <p:nvSpPr>
          <p:cNvPr id="4" name="Content Placeholder 3">
            <a:extLst>
              <a:ext uri="{FF2B5EF4-FFF2-40B4-BE49-F238E27FC236}">
                <a16:creationId xmlns:a16="http://schemas.microsoft.com/office/drawing/2014/main" id="{628CFD23-8002-4AD3-A67B-AA2A5E013F7E}"/>
              </a:ext>
            </a:extLst>
          </p:cNvPr>
          <p:cNvSpPr>
            <a:spLocks noGrp="1"/>
          </p:cNvSpPr>
          <p:nvPr>
            <p:ph sz="half" idx="2"/>
          </p:nvPr>
        </p:nvSpPr>
        <p:spPr/>
        <p:txBody>
          <a:bodyPr/>
          <a:lstStyle/>
          <a:p>
            <a:r>
              <a:rPr lang="en-GB" dirty="0"/>
              <a:t>West surrey racing 2017</a:t>
            </a:r>
          </a:p>
          <a:p>
            <a:r>
              <a:rPr lang="en-GB" dirty="0"/>
              <a:t>Co2 – 188g</a:t>
            </a:r>
          </a:p>
          <a:p>
            <a:r>
              <a:rPr lang="en-GB" dirty="0"/>
              <a:t>Co2 – x 5.1 </a:t>
            </a:r>
          </a:p>
          <a:p>
            <a:pPr marL="0" indent="0">
              <a:buNone/>
            </a:pPr>
            <a:r>
              <a:rPr lang="en-GB" dirty="0"/>
              <a:t>= 958g</a:t>
            </a:r>
          </a:p>
          <a:p>
            <a:pPr marL="0" indent="0">
              <a:buNone/>
            </a:pPr>
            <a:r>
              <a:rPr lang="en-GB" dirty="0"/>
              <a:t>Engine built in Birmingham</a:t>
            </a:r>
          </a:p>
          <a:p>
            <a:pPr marL="0" indent="0">
              <a:buNone/>
            </a:pPr>
            <a:r>
              <a:rPr lang="en-GB" dirty="0"/>
              <a:t>Chassis sourced from </a:t>
            </a:r>
            <a:r>
              <a:rPr lang="en-GB" dirty="0" err="1"/>
              <a:t>sa</a:t>
            </a:r>
            <a:r>
              <a:rPr lang="en-GB" dirty="0"/>
              <a:t> </a:t>
            </a:r>
          </a:p>
          <a:p>
            <a:pPr marL="0" indent="0">
              <a:buNone/>
            </a:pPr>
            <a:r>
              <a:rPr lang="en-GB" dirty="0"/>
              <a:t> </a:t>
            </a:r>
          </a:p>
          <a:p>
            <a:pPr marL="0" indent="0">
              <a:buNone/>
            </a:pPr>
            <a:endParaRPr lang="en-GB" dirty="0"/>
          </a:p>
        </p:txBody>
      </p:sp>
    </p:spTree>
    <p:extLst>
      <p:ext uri="{BB962C8B-B14F-4D97-AF65-F5344CB8AC3E}">
        <p14:creationId xmlns:p14="http://schemas.microsoft.com/office/powerpoint/2010/main" val="38612603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A4E04-C6ED-416A-ABAB-BF6DD9910A00}"/>
              </a:ext>
            </a:extLst>
          </p:cNvPr>
          <p:cNvSpPr>
            <a:spLocks noGrp="1"/>
          </p:cNvSpPr>
          <p:nvPr>
            <p:ph type="title"/>
          </p:nvPr>
        </p:nvSpPr>
        <p:spPr/>
        <p:txBody>
          <a:bodyPr>
            <a:normAutofit/>
          </a:bodyPr>
          <a:lstStyle/>
          <a:p>
            <a:r>
              <a:rPr lang="en-GB" sz="4000" dirty="0" err="1"/>
              <a:t>Btcc</a:t>
            </a:r>
            <a:r>
              <a:rPr lang="en-GB" sz="4000" dirty="0"/>
              <a:t> Rules on emissions</a:t>
            </a:r>
          </a:p>
        </p:txBody>
      </p:sp>
      <p:sp>
        <p:nvSpPr>
          <p:cNvPr id="3" name="Content Placeholder 2">
            <a:extLst>
              <a:ext uri="{FF2B5EF4-FFF2-40B4-BE49-F238E27FC236}">
                <a16:creationId xmlns:a16="http://schemas.microsoft.com/office/drawing/2014/main" id="{93DFF500-6534-4C80-9510-D9AEE9B00037}"/>
              </a:ext>
            </a:extLst>
          </p:cNvPr>
          <p:cNvSpPr>
            <a:spLocks noGrp="1"/>
          </p:cNvSpPr>
          <p:nvPr>
            <p:ph sz="half" idx="1"/>
          </p:nvPr>
        </p:nvSpPr>
        <p:spPr/>
        <p:txBody>
          <a:bodyPr/>
          <a:lstStyle/>
          <a:p>
            <a:r>
              <a:rPr lang="en-GB" dirty="0"/>
              <a:t>There were no rules in 1993 regarding emissions </a:t>
            </a:r>
          </a:p>
          <a:p>
            <a:r>
              <a:rPr lang="en-GB" dirty="0"/>
              <a:t>There were rules about noise which still applies today</a:t>
            </a:r>
          </a:p>
          <a:p>
            <a:pPr marL="0" indent="0">
              <a:buNone/>
            </a:pPr>
            <a:r>
              <a:rPr lang="en-GB" dirty="0"/>
              <a:t>No restrictions on exhaust fumes (no cats)</a:t>
            </a:r>
          </a:p>
          <a:p>
            <a:pPr marL="0" indent="0">
              <a:buNone/>
            </a:pPr>
            <a:endParaRPr lang="en-GB" dirty="0"/>
          </a:p>
        </p:txBody>
      </p:sp>
      <p:sp>
        <p:nvSpPr>
          <p:cNvPr id="4" name="Content Placeholder 3">
            <a:extLst>
              <a:ext uri="{FF2B5EF4-FFF2-40B4-BE49-F238E27FC236}">
                <a16:creationId xmlns:a16="http://schemas.microsoft.com/office/drawing/2014/main" id="{8D77EF96-4612-472F-B181-62CB6668C6AE}"/>
              </a:ext>
            </a:extLst>
          </p:cNvPr>
          <p:cNvSpPr>
            <a:spLocks noGrp="1"/>
          </p:cNvSpPr>
          <p:nvPr>
            <p:ph sz="half" idx="2"/>
          </p:nvPr>
        </p:nvSpPr>
        <p:spPr/>
        <p:txBody>
          <a:bodyPr/>
          <a:lstStyle/>
          <a:p>
            <a:r>
              <a:rPr lang="en-GB" dirty="0"/>
              <a:t>2015 emissions testing now mandatory </a:t>
            </a:r>
          </a:p>
          <a:p>
            <a:r>
              <a:rPr lang="en-GB" dirty="0"/>
              <a:t>Has to have sport cat </a:t>
            </a:r>
          </a:p>
          <a:p>
            <a:endParaRPr lang="en-GB" dirty="0"/>
          </a:p>
          <a:p>
            <a:endParaRPr lang="en-GB" dirty="0"/>
          </a:p>
        </p:txBody>
      </p:sp>
    </p:spTree>
    <p:extLst>
      <p:ext uri="{BB962C8B-B14F-4D97-AF65-F5344CB8AC3E}">
        <p14:creationId xmlns:p14="http://schemas.microsoft.com/office/powerpoint/2010/main" val="1602783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9E185E-772A-4649-9FB6-FD83E367F3B4}"/>
              </a:ext>
            </a:extLst>
          </p:cNvPr>
          <p:cNvSpPr>
            <a:spLocks noGrp="1"/>
          </p:cNvSpPr>
          <p:nvPr>
            <p:ph sz="half" idx="1"/>
          </p:nvPr>
        </p:nvSpPr>
        <p:spPr>
          <a:xfrm>
            <a:off x="912593" y="2296866"/>
            <a:ext cx="10353761" cy="3702881"/>
          </a:xfrm>
        </p:spPr>
        <p:txBody>
          <a:bodyPr/>
          <a:lstStyle/>
          <a:p>
            <a:pPr marL="0" indent="0">
              <a:buNone/>
            </a:pPr>
            <a:r>
              <a:rPr lang="en-US" dirty="0"/>
              <a:t>The main revolutionary factor separating the two generations of IL4’s mentioned is that over the years BMW have found it more efficient in terms economy and power to fit a turbo to their 4-cylinder engines. </a:t>
            </a:r>
          </a:p>
          <a:p>
            <a:pPr marL="0" indent="0">
              <a:buNone/>
            </a:pPr>
            <a:r>
              <a:rPr lang="en-US" dirty="0"/>
              <a:t>the IL4 over 24 year made an excellent platform for the BMW Motorsports team to build on, as it become such a tunable, efficient and economic engine.</a:t>
            </a:r>
          </a:p>
          <a:p>
            <a:pPr marL="0" indent="0">
              <a:buNone/>
            </a:pPr>
            <a:endParaRPr lang="en-GB" dirty="0"/>
          </a:p>
        </p:txBody>
      </p:sp>
      <p:sp>
        <p:nvSpPr>
          <p:cNvPr id="5" name="TextBox 4">
            <a:extLst>
              <a:ext uri="{FF2B5EF4-FFF2-40B4-BE49-F238E27FC236}">
                <a16:creationId xmlns:a16="http://schemas.microsoft.com/office/drawing/2014/main" id="{53AA0014-4D28-4912-83A8-9CCD739E1901}"/>
              </a:ext>
            </a:extLst>
          </p:cNvPr>
          <p:cNvSpPr txBox="1"/>
          <p:nvPr/>
        </p:nvSpPr>
        <p:spPr>
          <a:xfrm>
            <a:off x="912593" y="858253"/>
            <a:ext cx="9432758" cy="646331"/>
          </a:xfrm>
          <a:prstGeom prst="rect">
            <a:avLst/>
          </a:prstGeom>
          <a:noFill/>
        </p:spPr>
        <p:txBody>
          <a:bodyPr wrap="square" rtlCol="0">
            <a:spAutoFit/>
          </a:bodyPr>
          <a:lstStyle/>
          <a:p>
            <a:r>
              <a:rPr lang="en-GB" sz="3600" dirty="0"/>
              <a:t>IL4 BMW Motorsport </a:t>
            </a:r>
          </a:p>
        </p:txBody>
      </p:sp>
    </p:spTree>
    <p:extLst>
      <p:ext uri="{BB962C8B-B14F-4D97-AF65-F5344CB8AC3E}">
        <p14:creationId xmlns:p14="http://schemas.microsoft.com/office/powerpoint/2010/main" val="32891026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C690A-6FF9-4C59-A55B-E628E25E41BC}"/>
              </a:ext>
            </a:extLst>
          </p:cNvPr>
          <p:cNvSpPr>
            <a:spLocks noGrp="1"/>
          </p:cNvSpPr>
          <p:nvPr>
            <p:ph type="title"/>
          </p:nvPr>
        </p:nvSpPr>
        <p:spPr/>
        <p:txBody>
          <a:bodyPr>
            <a:normAutofit fontScale="90000"/>
          </a:bodyPr>
          <a:lstStyle/>
          <a:p>
            <a:br>
              <a:rPr lang="en-US" sz="4000" dirty="0"/>
            </a:br>
            <a:r>
              <a:rPr lang="en-US" sz="4000" dirty="0"/>
              <a:t>Global Manufacturing footprint for Production of BMW</a:t>
            </a:r>
            <a:br>
              <a:rPr lang="en-US" dirty="0"/>
            </a:br>
            <a:endParaRPr lang="en-GB" dirty="0"/>
          </a:p>
        </p:txBody>
      </p:sp>
      <p:sp>
        <p:nvSpPr>
          <p:cNvPr id="3" name="Content Placeholder 2">
            <a:extLst>
              <a:ext uri="{FF2B5EF4-FFF2-40B4-BE49-F238E27FC236}">
                <a16:creationId xmlns:a16="http://schemas.microsoft.com/office/drawing/2014/main" id="{0EB41CEE-6D5A-4174-948F-B3982F74165B}"/>
              </a:ext>
            </a:extLst>
          </p:cNvPr>
          <p:cNvSpPr>
            <a:spLocks noGrp="1"/>
          </p:cNvSpPr>
          <p:nvPr>
            <p:ph sz="half" idx="1"/>
          </p:nvPr>
        </p:nvSpPr>
        <p:spPr/>
        <p:txBody>
          <a:bodyPr>
            <a:normAutofit/>
          </a:bodyPr>
          <a:lstStyle/>
          <a:p>
            <a:r>
              <a:rPr lang="en-GB" dirty="0"/>
              <a:t>1978 BMW opens manufacturing facility, first </a:t>
            </a:r>
            <a:r>
              <a:rPr lang="en-GB" dirty="0" err="1"/>
              <a:t>bmw</a:t>
            </a:r>
            <a:r>
              <a:rPr lang="en-GB" dirty="0"/>
              <a:t> factory to open outside of Germany.</a:t>
            </a:r>
          </a:p>
          <a:p>
            <a:r>
              <a:rPr lang="en-GB" dirty="0"/>
              <a:t>85% of all 3 series get exported  to USA, Taiwan, Japan, Singapore, New Zealand, Hong Kong, Australia, Sub-Saharan Africa and Canada </a:t>
            </a:r>
          </a:p>
          <a:p>
            <a:r>
              <a:rPr lang="en-GB" dirty="0"/>
              <a:t>200,000 3 series unit get produced pa</a:t>
            </a:r>
          </a:p>
        </p:txBody>
      </p:sp>
      <p:sp>
        <p:nvSpPr>
          <p:cNvPr id="4" name="Content Placeholder 3">
            <a:extLst>
              <a:ext uri="{FF2B5EF4-FFF2-40B4-BE49-F238E27FC236}">
                <a16:creationId xmlns:a16="http://schemas.microsoft.com/office/drawing/2014/main" id="{2FBE0AB2-B35E-4D36-9661-362AFB7DDA15}"/>
              </a:ext>
            </a:extLst>
          </p:cNvPr>
          <p:cNvSpPr>
            <a:spLocks noGrp="1"/>
          </p:cNvSpPr>
          <p:nvPr>
            <p:ph sz="half" idx="2"/>
          </p:nvPr>
        </p:nvSpPr>
        <p:spPr/>
        <p:txBody>
          <a:bodyPr>
            <a:normAutofit/>
          </a:bodyPr>
          <a:lstStyle/>
          <a:p>
            <a:r>
              <a:rPr lang="en-GB" dirty="0"/>
              <a:t>Shipping to those 10 countries </a:t>
            </a:r>
          </a:p>
          <a:p>
            <a:r>
              <a:rPr lang="en-GB" dirty="0"/>
              <a:t>5,500 cars per ship</a:t>
            </a:r>
          </a:p>
          <a:p>
            <a:pPr marL="0" indent="0">
              <a:buNone/>
            </a:pPr>
            <a:r>
              <a:rPr lang="en-GB" dirty="0"/>
              <a:t>Would need 36 separate ships </a:t>
            </a:r>
          </a:p>
          <a:p>
            <a:pPr marL="0" indent="0">
              <a:buNone/>
            </a:pPr>
            <a:r>
              <a:rPr lang="en-GB" dirty="0"/>
              <a:t>Each ship </a:t>
            </a:r>
            <a:r>
              <a:rPr lang="en-US" dirty="0"/>
              <a:t>length is around six football pitches</a:t>
            </a:r>
          </a:p>
          <a:p>
            <a:pPr marL="0" indent="0">
              <a:buNone/>
            </a:pPr>
            <a:r>
              <a:rPr lang="en-US" dirty="0"/>
              <a:t>The emissions from 15 of these mega-ships match those from all the cars in the world. </a:t>
            </a:r>
          </a:p>
          <a:p>
            <a:pPr marL="0" indent="0">
              <a:buNone/>
            </a:pPr>
            <a:endParaRPr lang="en-US" dirty="0"/>
          </a:p>
        </p:txBody>
      </p:sp>
    </p:spTree>
    <p:extLst>
      <p:ext uri="{BB962C8B-B14F-4D97-AF65-F5344CB8AC3E}">
        <p14:creationId xmlns:p14="http://schemas.microsoft.com/office/powerpoint/2010/main" val="3969667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0F678-CD1F-4E25-8B22-5513B8B840A3}"/>
              </a:ext>
            </a:extLst>
          </p:cNvPr>
          <p:cNvSpPr>
            <a:spLocks noGrp="1"/>
          </p:cNvSpPr>
          <p:nvPr>
            <p:ph type="title"/>
          </p:nvPr>
        </p:nvSpPr>
        <p:spPr/>
        <p:txBody>
          <a:bodyPr>
            <a:normAutofit fontScale="90000"/>
          </a:bodyPr>
          <a:lstStyle/>
          <a:p>
            <a:br>
              <a:rPr lang="en-US" dirty="0"/>
            </a:br>
            <a:r>
              <a:rPr lang="en-US" dirty="0"/>
              <a:t>Global Manufacturing footprint for Production of BMW</a:t>
            </a:r>
            <a:br>
              <a:rPr lang="en-US" dirty="0"/>
            </a:br>
            <a:endParaRPr lang="en-GB" dirty="0"/>
          </a:p>
        </p:txBody>
      </p:sp>
      <p:sp>
        <p:nvSpPr>
          <p:cNvPr id="3" name="Content Placeholder 2">
            <a:extLst>
              <a:ext uri="{FF2B5EF4-FFF2-40B4-BE49-F238E27FC236}">
                <a16:creationId xmlns:a16="http://schemas.microsoft.com/office/drawing/2014/main" id="{904AAF12-8933-43A6-8E7B-8274B3A40BA4}"/>
              </a:ext>
            </a:extLst>
          </p:cNvPr>
          <p:cNvSpPr>
            <a:spLocks noGrp="1"/>
          </p:cNvSpPr>
          <p:nvPr>
            <p:ph sz="half" idx="1"/>
          </p:nvPr>
        </p:nvSpPr>
        <p:spPr>
          <a:xfrm>
            <a:off x="913795" y="2088319"/>
            <a:ext cx="10353760" cy="3702881"/>
          </a:xfrm>
        </p:spPr>
        <p:txBody>
          <a:bodyPr/>
          <a:lstStyle/>
          <a:p>
            <a:r>
              <a:rPr lang="en-GB" dirty="0"/>
              <a:t>This links to the </a:t>
            </a:r>
            <a:r>
              <a:rPr lang="en-GB" dirty="0" err="1"/>
              <a:t>bmw</a:t>
            </a:r>
            <a:r>
              <a:rPr lang="en-GB" dirty="0"/>
              <a:t> motorsports IL4 because the vehicles used go through the same building processes as the manufactured cars</a:t>
            </a:r>
          </a:p>
          <a:p>
            <a:r>
              <a:rPr lang="en-GB" dirty="0" err="1"/>
              <a:t>Bmw</a:t>
            </a:r>
            <a:r>
              <a:rPr lang="en-GB" dirty="0"/>
              <a:t> motorsports is still contributing to the carbon problem globally it may have reduced its emissions over the years, but the process of making the vehicles counter acts any reductions in co2 they make from the cars/race cars.</a:t>
            </a:r>
          </a:p>
          <a:p>
            <a:endParaRPr lang="en-GB" dirty="0"/>
          </a:p>
        </p:txBody>
      </p:sp>
    </p:spTree>
    <p:extLst>
      <p:ext uri="{BB962C8B-B14F-4D97-AF65-F5344CB8AC3E}">
        <p14:creationId xmlns:p14="http://schemas.microsoft.com/office/powerpoint/2010/main" val="1034916659"/>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otalTime>103</TotalTime>
  <Words>449</Words>
  <Application>Microsoft Office PowerPoint</Application>
  <PresentationFormat>Widescreen</PresentationFormat>
  <Paragraphs>61</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Tw Cen MT</vt:lpstr>
      <vt:lpstr>Droplet</vt:lpstr>
      <vt:lpstr>Operational Activities effecting motorsport  </vt:lpstr>
      <vt:lpstr>Introduction  </vt:lpstr>
      <vt:lpstr> SHNITZER1993 BMW 318i E36   </vt:lpstr>
      <vt:lpstr>West Surrey Racing 2017 BMw 125i m sport</vt:lpstr>
      <vt:lpstr>comparison</vt:lpstr>
      <vt:lpstr>Btcc Rules on emissions</vt:lpstr>
      <vt:lpstr>PowerPoint Presentation</vt:lpstr>
      <vt:lpstr> Global Manufacturing footprint for Production of BMW </vt:lpstr>
      <vt:lpstr> Global Manufacturing footprint for Production of BMW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Operational Activities effecting motorsport</dc:title>
  <dc:creator>Clentty Clent</dc:creator>
  <cp:lastModifiedBy>Clentty Clent</cp:lastModifiedBy>
  <cp:revision>5</cp:revision>
  <dcterms:created xsi:type="dcterms:W3CDTF">2018-10-22T17:54:23Z</dcterms:created>
  <dcterms:modified xsi:type="dcterms:W3CDTF">2018-10-22T19:38:11Z</dcterms:modified>
</cp:coreProperties>
</file>