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1" r:id="rId1"/>
  </p:sldMasterIdLst>
  <p:sldIdLst>
    <p:sldId id="256" r:id="rId2"/>
    <p:sldId id="259" r:id="rId3"/>
    <p:sldId id="257" r:id="rId4"/>
    <p:sldId id="263" r:id="rId5"/>
    <p:sldId id="267" r:id="rId6"/>
    <p:sldId id="261" r:id="rId7"/>
    <p:sldId id="262" r:id="rId8"/>
    <p:sldId id="286" r:id="rId9"/>
    <p:sldId id="277" r:id="rId10"/>
    <p:sldId id="278" r:id="rId11"/>
    <p:sldId id="280" r:id="rId12"/>
    <p:sldId id="282" r:id="rId13"/>
    <p:sldId id="283" r:id="rId14"/>
    <p:sldId id="284" r:id="rId15"/>
    <p:sldId id="281" r:id="rId16"/>
    <p:sldId id="264" r:id="rId17"/>
    <p:sldId id="265" r:id="rId18"/>
    <p:sldId id="266" r:id="rId19"/>
    <p:sldId id="269" r:id="rId20"/>
    <p:sldId id="268" r:id="rId21"/>
    <p:sldId id="270" r:id="rId22"/>
    <p:sldId id="271" r:id="rId23"/>
    <p:sldId id="272" r:id="rId24"/>
    <p:sldId id="273" r:id="rId25"/>
    <p:sldId id="274" r:id="rId26"/>
    <p:sldId id="285" r:id="rId27"/>
    <p:sldId id="275" r:id="rId28"/>
    <p:sldId id="276" r:id="rId2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68" autoAdjust="0"/>
    <p:restoredTop sz="94660"/>
  </p:normalViewPr>
  <p:slideViewPr>
    <p:cSldViewPr snapToGrid="0">
      <p:cViewPr>
        <p:scale>
          <a:sx n="80" d="100"/>
          <a:sy n="80" d="100"/>
        </p:scale>
        <p:origin x="1041" y="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2636196"/>
            <a:ext cx="6620968" cy="2141186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0730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610705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709" y="1186775"/>
            <a:ext cx="8182635" cy="5061632"/>
          </a:xfrm>
        </p:spPr>
        <p:txBody>
          <a:bodyPr/>
          <a:lstStyle/>
          <a:p>
            <a:pPr lvl="0"/>
            <a:r>
              <a:rPr lang="en-US" dirty="0" smtClean="0"/>
              <a:t>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9675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3600" b="0" cap="none"/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93554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610705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7500" y="1138136"/>
            <a:ext cx="3958313" cy="511820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62273" y="1138137"/>
            <a:ext cx="4046706" cy="511820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16616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610705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4710" y="1159670"/>
            <a:ext cx="391219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7498" y="1828935"/>
            <a:ext cx="3919404" cy="442740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 smtClean="0"/>
              <a:t>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42817" y="1158048"/>
            <a:ext cx="40089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42818" y="1828935"/>
            <a:ext cx="3980920" cy="442740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 smtClean="0"/>
              <a:t>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78131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610705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64158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89832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129281"/>
            <a:ext cx="2551461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1/5/2021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23220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1/5/2021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8014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1/5/2021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40596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45682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8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48177" y="3771174"/>
            <a:ext cx="546115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114581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3124201"/>
            <a:ext cx="6620968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16468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1/5/2021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01330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1/5/2021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1022982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67572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13063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4000"/>
                </a:schemeClr>
              </a:gs>
              <a:gs pos="73000">
                <a:schemeClr val="accent5">
                  <a:alpha val="0"/>
                </a:schemeClr>
              </a:gs>
              <a:gs pos="36000">
                <a:schemeClr val="accent5"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4000"/>
                </a:schemeClr>
              </a:gs>
              <a:gs pos="66000">
                <a:schemeClr val="accent5">
                  <a:alpha val="0"/>
                </a:schemeClr>
              </a:gs>
              <a:gs pos="36000">
                <a:schemeClr val="accent5"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60960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4710" y="1143001"/>
            <a:ext cx="7054644" cy="51054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smtClean="0"/>
              <a:t>1/5/2021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547765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  <p:sldLayoutId id="2147483683" r:id="rId12"/>
    <p:sldLayoutId id="2147483684" r:id="rId13"/>
    <p:sldLayoutId id="2147483685" r:id="rId14"/>
    <p:sldLayoutId id="2147483686" r:id="rId15"/>
    <p:sldLayoutId id="2147483687" r:id="rId16"/>
    <p:sldLayoutId id="2147483688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28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24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ce.org.uk/ICEDevelopmentWebPortal/media/Documents/About%20Us/ice-code-of-professional-conduct.pdf" TargetMode="External"/><Relationship Id="rId2" Type="http://schemas.openxmlformats.org/officeDocument/2006/relationships/hyperlink" Target="https://www.ice.org.uk/ICEDevelopmentWebPortal/media/Documents/About%20Us/advice-on-ethical-conduct.pdf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ricstest.files.wordpress.com/2016/12/international-ethics-standards-final.pdf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structe.org/resources/guidance/how-to-calculate-embodied-carbon/" TargetMode="External"/><Relationship Id="rId2" Type="http://schemas.openxmlformats.org/officeDocument/2006/relationships/hyperlink" Target="https://www.istructe.org/resources/guidance/guidance-on-ethics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cs.org/upload/pdf/conduct.pdf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motorombudsman.org/garages/our-codes-of-practice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ico.org.uk/for-organisations/guide-to-data-protection/guide-to-the-general-data-protection-regulation-gdpr/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.ac.uk/media/uwtsd-website/content-assets/documents/academic-office/aqh-appendices/pg/PG2-Application_for_Ethical_Approval_10-2020.docx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mailto:nicola.whitehead@uwtsd.ac.uk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1" y="2636196"/>
            <a:ext cx="7049649" cy="2141186"/>
          </a:xfrm>
        </p:spPr>
        <p:txBody>
          <a:bodyPr/>
          <a:lstStyle/>
          <a:p>
            <a:r>
              <a:rPr lang="en-GB" dirty="0" smtClean="0"/>
              <a:t>Ethics for STEM Research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79"/>
            <a:ext cx="6620968" cy="1690797"/>
          </a:xfrm>
        </p:spPr>
        <p:txBody>
          <a:bodyPr>
            <a:normAutofit lnSpcReduction="10000"/>
          </a:bodyPr>
          <a:lstStyle/>
          <a:p>
            <a:r>
              <a:rPr lang="en-GB" cap="none" dirty="0" smtClean="0"/>
              <a:t>Dr </a:t>
            </a:r>
            <a:r>
              <a:rPr lang="en-GB" cap="none" dirty="0"/>
              <a:t>N</a:t>
            </a:r>
            <a:r>
              <a:rPr lang="en-GB" cap="none" dirty="0" smtClean="0"/>
              <a:t>ik </a:t>
            </a:r>
            <a:r>
              <a:rPr lang="en-GB" cap="none" dirty="0"/>
              <a:t>W</a:t>
            </a:r>
            <a:r>
              <a:rPr lang="en-GB" cap="none" dirty="0" smtClean="0"/>
              <a:t>hitehead</a:t>
            </a:r>
          </a:p>
          <a:p>
            <a:r>
              <a:rPr lang="en-GB" sz="2000" cap="none" dirty="0" smtClean="0"/>
              <a:t>nicola.whitehead@uwtsd.ac.uk</a:t>
            </a:r>
          </a:p>
          <a:p>
            <a:r>
              <a:rPr lang="en-GB" sz="2000" cap="none" dirty="0" smtClean="0"/>
              <a:t>Co-chair of UWTSD Research Ethics Committee</a:t>
            </a:r>
          </a:p>
          <a:p>
            <a:r>
              <a:rPr lang="en-GB" sz="1600" cap="none" dirty="0" smtClean="0"/>
              <a:t>January </a:t>
            </a:r>
            <a:r>
              <a:rPr lang="en-GB" sz="1600" cap="none" dirty="0" smtClean="0"/>
              <a:t>2021</a:t>
            </a:r>
            <a:endParaRPr lang="en-GB" sz="1600" cap="none" dirty="0"/>
          </a:p>
        </p:txBody>
      </p:sp>
    </p:spTree>
    <p:extLst>
      <p:ext uri="{BB962C8B-B14F-4D97-AF65-F5344CB8AC3E}">
        <p14:creationId xmlns:p14="http://schemas.microsoft.com/office/powerpoint/2010/main" val="30792773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50771" y="1854192"/>
            <a:ext cx="4302491" cy="1574808"/>
          </a:xfrm>
        </p:spPr>
        <p:txBody>
          <a:bodyPr/>
          <a:lstStyle/>
          <a:p>
            <a:r>
              <a:rPr lang="en-GB" dirty="0" smtClean="0"/>
              <a:t>What are ‘ethics’?</a:t>
            </a:r>
            <a:endParaRPr lang="en-GB" dirty="0"/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26" r="1052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0682051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Morality, Ethics, &amp; the Law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709" y="1186775"/>
            <a:ext cx="8182635" cy="5984046"/>
          </a:xfrm>
        </p:spPr>
        <p:txBody>
          <a:bodyPr>
            <a:normAutofit/>
          </a:bodyPr>
          <a:lstStyle/>
          <a:p>
            <a:r>
              <a:rPr lang="en-GB" dirty="0" smtClean="0"/>
              <a:t>Morality</a:t>
            </a:r>
          </a:p>
          <a:p>
            <a:pPr lvl="1"/>
            <a:r>
              <a:rPr lang="en-GB" dirty="0" smtClean="0"/>
              <a:t>A code of behaviour, often based on social or religious ideas.</a:t>
            </a:r>
          </a:p>
          <a:p>
            <a:pPr lvl="1"/>
            <a:r>
              <a:rPr lang="en-GB" dirty="0" smtClean="0"/>
              <a:t>What a person believes is right or wrong</a:t>
            </a:r>
          </a:p>
          <a:p>
            <a:r>
              <a:rPr lang="en-GB" dirty="0" smtClean="0"/>
              <a:t>Ethics</a:t>
            </a:r>
          </a:p>
          <a:p>
            <a:pPr lvl="1"/>
            <a:r>
              <a:rPr lang="en-GB" dirty="0" smtClean="0"/>
              <a:t>The decision-making process for determining whether actions or decisions are right or wrong</a:t>
            </a:r>
          </a:p>
          <a:p>
            <a:pPr lvl="1"/>
            <a:r>
              <a:rPr lang="en-GB" dirty="0" smtClean="0"/>
              <a:t>Rules of behaviour set up to support a shared social vision</a:t>
            </a:r>
          </a:p>
          <a:p>
            <a:r>
              <a:rPr lang="en-GB" dirty="0" smtClean="0"/>
              <a:t>Law</a:t>
            </a:r>
          </a:p>
          <a:p>
            <a:pPr lvl="1"/>
            <a:r>
              <a:rPr lang="en-GB" dirty="0" smtClean="0"/>
              <a:t>Formal system of enforceable rules set up by a society to regulate the action of its members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8694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50771" y="1854192"/>
            <a:ext cx="4302491" cy="2679307"/>
          </a:xfrm>
        </p:spPr>
        <p:txBody>
          <a:bodyPr>
            <a:normAutofit/>
          </a:bodyPr>
          <a:lstStyle/>
          <a:p>
            <a:r>
              <a:rPr lang="en-GB" dirty="0" smtClean="0"/>
              <a:t>What do you think are ethical issues in your fields today ?</a:t>
            </a:r>
            <a:endParaRPr lang="en-GB" dirty="0"/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26" r="1052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7210552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84710" y="452718"/>
            <a:ext cx="8182634" cy="610705"/>
          </a:xfrm>
        </p:spPr>
        <p:txBody>
          <a:bodyPr/>
          <a:lstStyle/>
          <a:p>
            <a:r>
              <a:rPr lang="en-GB" dirty="0" smtClean="0"/>
              <a:t>Problem Areas – Civil Engineering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84709" y="1186774"/>
            <a:ext cx="8182635" cy="567122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The Institute of Civil Engineers has identified a group of common problem areas in professional practice</a:t>
            </a:r>
          </a:p>
          <a:p>
            <a:pPr lvl="1"/>
            <a:r>
              <a:rPr lang="en-GB" dirty="0" smtClean="0"/>
              <a:t>Sustainability and the environment</a:t>
            </a:r>
          </a:p>
          <a:p>
            <a:pPr lvl="1"/>
            <a:r>
              <a:rPr lang="en-GB" dirty="0" smtClean="0"/>
              <a:t>Risk</a:t>
            </a:r>
          </a:p>
          <a:p>
            <a:pPr lvl="1"/>
            <a:r>
              <a:rPr lang="en-GB" dirty="0" smtClean="0"/>
              <a:t>Preventing Disasters</a:t>
            </a:r>
          </a:p>
          <a:p>
            <a:pPr lvl="1"/>
            <a:r>
              <a:rPr lang="en-GB" dirty="0" smtClean="0"/>
              <a:t>Structural Safety</a:t>
            </a:r>
          </a:p>
          <a:p>
            <a:pPr lvl="1"/>
            <a:r>
              <a:rPr lang="en-GB" dirty="0" smtClean="0"/>
              <a:t>Whistleblowing</a:t>
            </a:r>
            <a:endParaRPr lang="en-GB" dirty="0"/>
          </a:p>
          <a:p>
            <a:pPr lvl="1"/>
            <a:r>
              <a:rPr lang="en-GB" sz="2000" dirty="0">
                <a:hlinkClick r:id="rId2"/>
              </a:rPr>
              <a:t>https://</a:t>
            </a:r>
            <a:r>
              <a:rPr lang="en-GB" sz="2000" dirty="0" smtClean="0">
                <a:hlinkClick r:id="rId2"/>
              </a:rPr>
              <a:t>www.ice.org.uk/ICEDevelopmentWebPortal/media/Documents/About%20Us/advice-on-ethical-conduct.pdf</a:t>
            </a:r>
            <a:endParaRPr lang="en-GB" sz="2000" dirty="0" smtClean="0"/>
          </a:p>
          <a:p>
            <a:endParaRPr lang="en-GB" sz="2400" dirty="0" smtClean="0"/>
          </a:p>
          <a:p>
            <a:r>
              <a:rPr lang="en-GB" sz="2400" dirty="0" smtClean="0"/>
              <a:t>ICE Code of Conduct</a:t>
            </a:r>
          </a:p>
          <a:p>
            <a:pPr lvl="1"/>
            <a:r>
              <a:rPr lang="en-GB" sz="2000" dirty="0">
                <a:hlinkClick r:id="rId3"/>
              </a:rPr>
              <a:t>https://</a:t>
            </a:r>
            <a:r>
              <a:rPr lang="en-GB" sz="2000" dirty="0" smtClean="0">
                <a:hlinkClick r:id="rId3"/>
              </a:rPr>
              <a:t>www.ice.org.uk/ICEDevelopmentWebPortal/media/Documents/About%20Us/ice-code-of-professional-conduct.pdf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813663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International Ethics Standards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2016 the COIB joined over 100 other professional organisations in the land, property, construction, infrastructure and related profession to publish a set of international ethics standards</a:t>
            </a:r>
          </a:p>
          <a:p>
            <a:pPr lvl="1"/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ricstest.files.wordpress.com/2016/12/international-ethics-standards-final.pdf</a:t>
            </a:r>
            <a:endParaRPr lang="en-GB" dirty="0" smtClean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00760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International Ethics Standards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709" y="1186774"/>
            <a:ext cx="8182635" cy="5671225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Ten areas of equal importance, focusing on best serving the public interest</a:t>
            </a:r>
          </a:p>
          <a:p>
            <a:pPr lvl="1"/>
            <a:r>
              <a:rPr lang="en-GB" dirty="0" smtClean="0"/>
              <a:t>Accountability</a:t>
            </a:r>
          </a:p>
          <a:p>
            <a:pPr lvl="1"/>
            <a:r>
              <a:rPr lang="en-GB" dirty="0" smtClean="0"/>
              <a:t>Confidentiality</a:t>
            </a:r>
          </a:p>
          <a:p>
            <a:pPr lvl="1"/>
            <a:r>
              <a:rPr lang="en-GB" dirty="0" smtClean="0"/>
              <a:t>Conflict of Interest</a:t>
            </a:r>
          </a:p>
          <a:p>
            <a:pPr lvl="1"/>
            <a:r>
              <a:rPr lang="en-GB" dirty="0" smtClean="0"/>
              <a:t>Financial Responsibility</a:t>
            </a:r>
          </a:p>
          <a:p>
            <a:pPr lvl="1"/>
            <a:r>
              <a:rPr lang="en-GB" dirty="0" smtClean="0"/>
              <a:t>Integrity</a:t>
            </a:r>
          </a:p>
          <a:p>
            <a:pPr lvl="1"/>
            <a:r>
              <a:rPr lang="en-GB" dirty="0" smtClean="0"/>
              <a:t>Lawfulness</a:t>
            </a:r>
          </a:p>
          <a:p>
            <a:pPr lvl="1"/>
            <a:r>
              <a:rPr lang="en-GB" dirty="0" smtClean="0"/>
              <a:t>Reflection</a:t>
            </a:r>
          </a:p>
          <a:p>
            <a:pPr lvl="1"/>
            <a:r>
              <a:rPr lang="en-GB" dirty="0" smtClean="0"/>
              <a:t>Standard of Service</a:t>
            </a:r>
          </a:p>
          <a:p>
            <a:pPr lvl="1"/>
            <a:r>
              <a:rPr lang="en-GB" dirty="0" smtClean="0"/>
              <a:t>Transparency</a:t>
            </a:r>
          </a:p>
          <a:p>
            <a:pPr lvl="1"/>
            <a:r>
              <a:rPr lang="en-GB" dirty="0" smtClean="0"/>
              <a:t>Trust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43311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International Ethics Standards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Institution of Structural Engineers also provides ethical guidance, including materials specifically relating to sustainability and ethical construction</a:t>
            </a:r>
          </a:p>
          <a:p>
            <a:pPr lvl="1"/>
            <a:r>
              <a:rPr lang="en-GB" dirty="0">
                <a:hlinkClick r:id="rId2"/>
              </a:rPr>
              <a:t>https://www.istructe.org/resources/guidance/guidance-on-ethics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r>
              <a:rPr lang="en-GB" dirty="0" smtClean="0"/>
              <a:t>They have a free embodied carbon calculator</a:t>
            </a:r>
          </a:p>
          <a:p>
            <a:pPr lvl="1"/>
            <a:r>
              <a:rPr lang="en-GB">
                <a:hlinkClick r:id="rId3"/>
              </a:rPr>
              <a:t>https://</a:t>
            </a:r>
            <a:r>
              <a:rPr lang="en-GB">
                <a:hlinkClick r:id="rId3"/>
              </a:rPr>
              <a:t>www.istructe.org/resources/guidance/how-to-calculate-embodied-carbon</a:t>
            </a:r>
            <a:r>
              <a:rPr lang="en-GB" smtClean="0">
                <a:hlinkClick r:id="rId3"/>
              </a:rPr>
              <a:t>/</a:t>
            </a:r>
            <a:endParaRPr lang="en-GB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75701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84710" y="452718"/>
            <a:ext cx="8182634" cy="610705"/>
          </a:xfrm>
        </p:spPr>
        <p:txBody>
          <a:bodyPr/>
          <a:lstStyle/>
          <a:p>
            <a:r>
              <a:rPr lang="en-GB" dirty="0" smtClean="0"/>
              <a:t>Problem Areas – Computing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84709" y="1186774"/>
            <a:ext cx="8182635" cy="567122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The ethical issues related to computing are rather different</a:t>
            </a:r>
          </a:p>
          <a:p>
            <a:pPr lvl="1"/>
            <a:r>
              <a:rPr lang="en-GB" dirty="0" smtClean="0"/>
              <a:t>Computer Crime</a:t>
            </a:r>
          </a:p>
          <a:p>
            <a:pPr lvl="1"/>
            <a:r>
              <a:rPr lang="en-GB" dirty="0" smtClean="0"/>
              <a:t>Privacy</a:t>
            </a:r>
          </a:p>
          <a:p>
            <a:pPr lvl="1"/>
            <a:r>
              <a:rPr lang="en-GB" dirty="0" smtClean="0"/>
              <a:t>Anonymity</a:t>
            </a:r>
          </a:p>
          <a:p>
            <a:pPr lvl="1"/>
            <a:r>
              <a:rPr lang="en-GB" dirty="0" smtClean="0"/>
              <a:t>Freedom</a:t>
            </a:r>
          </a:p>
          <a:p>
            <a:pPr lvl="1"/>
            <a:r>
              <a:rPr lang="en-GB" dirty="0" smtClean="0"/>
              <a:t>Intellectual Property</a:t>
            </a:r>
          </a:p>
          <a:p>
            <a:pPr lvl="1"/>
            <a:r>
              <a:rPr lang="en-GB" dirty="0" smtClean="0"/>
              <a:t>Big Data</a:t>
            </a:r>
          </a:p>
          <a:p>
            <a:pPr lvl="1"/>
            <a:r>
              <a:rPr lang="en-GB" dirty="0" smtClean="0"/>
              <a:t>Machine Learning</a:t>
            </a:r>
          </a:p>
          <a:p>
            <a:pPr lvl="1"/>
            <a:r>
              <a:rPr lang="en-GB" dirty="0" smtClean="0"/>
              <a:t>Internet of Things</a:t>
            </a:r>
          </a:p>
          <a:p>
            <a:pPr lvl="1"/>
            <a:endParaRPr lang="en-GB" dirty="0"/>
          </a:p>
          <a:p>
            <a:r>
              <a:rPr lang="en-GB" sz="2400" dirty="0" smtClean="0"/>
              <a:t>BCS Code of Conduct</a:t>
            </a:r>
          </a:p>
          <a:p>
            <a:pPr lvl="1"/>
            <a:r>
              <a:rPr lang="en-GB" sz="2000" dirty="0">
                <a:hlinkClick r:id="rId2"/>
              </a:rPr>
              <a:t>https://www.bcs.org/upload/pdf/conduct.pdf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395077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Ten Commandments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 1992 the Computer Ethics Institute defined a set of standards to guide people in the use of computers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dirty="0" smtClean="0"/>
              <a:t>Do not </a:t>
            </a:r>
            <a:r>
              <a:rPr lang="en-GB" dirty="0"/>
              <a:t>use a computer to harm other people.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dirty="0" smtClean="0"/>
              <a:t>Do not </a:t>
            </a:r>
            <a:r>
              <a:rPr lang="en-GB" dirty="0"/>
              <a:t>interfere with other people's computer work.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dirty="0" smtClean="0"/>
              <a:t>Do not </a:t>
            </a:r>
            <a:r>
              <a:rPr lang="en-GB" dirty="0"/>
              <a:t>snoop around in other people's computer files.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dirty="0" smtClean="0"/>
              <a:t>Do not </a:t>
            </a:r>
            <a:r>
              <a:rPr lang="en-GB" dirty="0"/>
              <a:t>use a computer to steal.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dirty="0" smtClean="0"/>
              <a:t>Do not </a:t>
            </a:r>
            <a:r>
              <a:rPr lang="en-GB" dirty="0"/>
              <a:t>use a computer to </a:t>
            </a:r>
            <a:r>
              <a:rPr lang="en-GB" dirty="0" smtClean="0"/>
              <a:t>spread misinformation.</a:t>
            </a:r>
            <a:endParaRPr lang="en-GB" dirty="0"/>
          </a:p>
          <a:p>
            <a:pPr marL="914400" lvl="1" indent="-457200">
              <a:buFont typeface="+mj-lt"/>
              <a:buAutoNum type="arabicPeriod"/>
            </a:pP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40526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Ten Commandments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709" y="1186775"/>
            <a:ext cx="8182635" cy="544915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In 1992 the Computer Ethics Institute defined a set of standards to guide people in the use of computers</a:t>
            </a:r>
          </a:p>
          <a:p>
            <a:pPr marL="914400" lvl="1" indent="-514350">
              <a:buFont typeface="+mj-lt"/>
              <a:buAutoNum type="arabicPeriod" startAt="6"/>
            </a:pPr>
            <a:r>
              <a:rPr lang="en-GB" dirty="0" smtClean="0"/>
              <a:t>Do not copy software or buy pirate copies. Pay for software unless it is free.</a:t>
            </a:r>
            <a:endParaRPr lang="en-GB" dirty="0"/>
          </a:p>
          <a:p>
            <a:pPr marL="914400" lvl="1" indent="-514350">
              <a:buFont typeface="+mj-lt"/>
              <a:buAutoNum type="arabicPeriod" startAt="6"/>
            </a:pPr>
            <a:r>
              <a:rPr lang="en-GB" dirty="0" smtClean="0"/>
              <a:t>Do not use computer resources without authorisation.</a:t>
            </a:r>
            <a:endParaRPr lang="en-GB" dirty="0"/>
          </a:p>
          <a:p>
            <a:pPr marL="914400" lvl="1" indent="-514350">
              <a:buFont typeface="+mj-lt"/>
              <a:buAutoNum type="arabicPeriod" startAt="6"/>
            </a:pPr>
            <a:r>
              <a:rPr lang="en-GB" dirty="0" smtClean="0"/>
              <a:t>Do not claim ownership on someone else’s intellectual output.</a:t>
            </a:r>
            <a:endParaRPr lang="en-GB" dirty="0"/>
          </a:p>
          <a:p>
            <a:pPr marL="914400" lvl="1" indent="-514350">
              <a:buFont typeface="+mj-lt"/>
              <a:buAutoNum type="arabicPeriod" startAt="6"/>
            </a:pPr>
            <a:r>
              <a:rPr lang="en-GB" dirty="0" smtClean="0"/>
              <a:t>Do think </a:t>
            </a:r>
            <a:r>
              <a:rPr lang="en-GB" dirty="0"/>
              <a:t>about the social consequences of the program you are writing or the system you are designing.</a:t>
            </a:r>
          </a:p>
          <a:p>
            <a:pPr marL="914400" lvl="1" indent="-514350">
              <a:buFont typeface="+mj-lt"/>
              <a:buAutoNum type="arabicPeriod" startAt="6"/>
            </a:pPr>
            <a:r>
              <a:rPr lang="en-GB" dirty="0" smtClean="0"/>
              <a:t>Do use computers in </a:t>
            </a:r>
            <a:r>
              <a:rPr lang="en-GB" dirty="0"/>
              <a:t>ways that ensure consideration and respect for other humans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30025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84710" y="452718"/>
            <a:ext cx="8182634" cy="610705"/>
          </a:xfrm>
        </p:spPr>
        <p:txBody>
          <a:bodyPr/>
          <a:lstStyle/>
          <a:p>
            <a:r>
              <a:rPr lang="en-GB" dirty="0" smtClean="0"/>
              <a:t>Problem Areas – Automotive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84709" y="1186774"/>
            <a:ext cx="8182635" cy="5671226"/>
          </a:xfrm>
        </p:spPr>
        <p:txBody>
          <a:bodyPr>
            <a:normAutofit/>
          </a:bodyPr>
          <a:lstStyle/>
          <a:p>
            <a:r>
              <a:rPr lang="en-GB" dirty="0" smtClean="0"/>
              <a:t>The automotive industry </a:t>
            </a:r>
          </a:p>
          <a:p>
            <a:pPr lvl="1"/>
            <a:r>
              <a:rPr lang="en-GB" dirty="0" smtClean="0"/>
              <a:t>Health and Safety</a:t>
            </a:r>
          </a:p>
          <a:p>
            <a:pPr lvl="1"/>
            <a:r>
              <a:rPr lang="en-GB" dirty="0" smtClean="0"/>
              <a:t>Risk</a:t>
            </a:r>
          </a:p>
          <a:p>
            <a:pPr lvl="1"/>
            <a:r>
              <a:rPr lang="en-GB" dirty="0" smtClean="0"/>
              <a:t>Environmental Impact (manufacture and usage)</a:t>
            </a:r>
          </a:p>
          <a:p>
            <a:pPr lvl="1"/>
            <a:r>
              <a:rPr lang="en-GB" dirty="0" err="1" smtClean="0"/>
              <a:t>Repairability</a:t>
            </a:r>
            <a:endParaRPr lang="en-GB" dirty="0" smtClean="0"/>
          </a:p>
          <a:p>
            <a:pPr lvl="1"/>
            <a:r>
              <a:rPr lang="en-GB" dirty="0" smtClean="0"/>
              <a:t>Autonomous Vehicles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r>
              <a:rPr lang="en-GB" sz="2400" dirty="0" smtClean="0"/>
              <a:t>Motor Ombudsman Codes of Practice</a:t>
            </a:r>
          </a:p>
          <a:p>
            <a:pPr lvl="1"/>
            <a:r>
              <a:rPr lang="en-GB" sz="2000" dirty="0">
                <a:hlinkClick r:id="rId2"/>
              </a:rPr>
              <a:t>https://www.themotorombudsman.org/garages/our-codes-of-practice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3259132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Ten Commandments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 1992 the Computer Ethics Institute defined a set of standards to guide people in the use of computers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dirty="0" smtClean="0"/>
              <a:t>Do not </a:t>
            </a:r>
            <a:r>
              <a:rPr lang="en-GB" dirty="0"/>
              <a:t>use a computer to harm other people.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dirty="0" smtClean="0"/>
              <a:t>Do not </a:t>
            </a:r>
            <a:r>
              <a:rPr lang="en-GB" dirty="0"/>
              <a:t>interfere with other people's computer work.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dirty="0" smtClean="0"/>
              <a:t>Do not </a:t>
            </a:r>
            <a:r>
              <a:rPr lang="en-GB" dirty="0"/>
              <a:t>snoop around in other people's computer files.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dirty="0" smtClean="0"/>
              <a:t>Do not </a:t>
            </a:r>
            <a:r>
              <a:rPr lang="en-GB" dirty="0"/>
              <a:t>use a computer to steal.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dirty="0" smtClean="0"/>
              <a:t>Do not </a:t>
            </a:r>
            <a:r>
              <a:rPr lang="en-GB" dirty="0"/>
              <a:t>use a computer to </a:t>
            </a:r>
            <a:r>
              <a:rPr lang="en-GB" dirty="0" smtClean="0"/>
              <a:t>spread misinformation.</a:t>
            </a:r>
            <a:endParaRPr lang="en-GB" dirty="0"/>
          </a:p>
          <a:p>
            <a:pPr marL="914400" lvl="1" indent="-457200">
              <a:buFont typeface="+mj-lt"/>
              <a:buAutoNum type="arabicPeriod"/>
            </a:pP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73352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Ten Commandments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709" y="1186775"/>
            <a:ext cx="8182635" cy="544915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In 1992 the Computer Ethics Institute defined a set of standards to guide people in the use of computers</a:t>
            </a:r>
          </a:p>
          <a:p>
            <a:pPr marL="914400" lvl="1" indent="-514350">
              <a:buFont typeface="+mj-lt"/>
              <a:buAutoNum type="arabicPeriod" startAt="6"/>
            </a:pPr>
            <a:r>
              <a:rPr lang="en-GB" dirty="0" smtClean="0"/>
              <a:t>Do not copy software or buy pirate copies. Pay for software unless it is free.</a:t>
            </a:r>
            <a:endParaRPr lang="en-GB" dirty="0"/>
          </a:p>
          <a:p>
            <a:pPr marL="914400" lvl="1" indent="-514350">
              <a:buFont typeface="+mj-lt"/>
              <a:buAutoNum type="arabicPeriod" startAt="6"/>
            </a:pPr>
            <a:r>
              <a:rPr lang="en-GB" dirty="0" smtClean="0"/>
              <a:t>Do not use computer resources without authorisation.</a:t>
            </a:r>
            <a:endParaRPr lang="en-GB" dirty="0"/>
          </a:p>
          <a:p>
            <a:pPr marL="914400" lvl="1" indent="-514350">
              <a:buFont typeface="+mj-lt"/>
              <a:buAutoNum type="arabicPeriod" startAt="6"/>
            </a:pPr>
            <a:r>
              <a:rPr lang="en-GB" dirty="0" smtClean="0"/>
              <a:t>Do not claim ownership on someone else’s intellectual output.</a:t>
            </a:r>
            <a:endParaRPr lang="en-GB" dirty="0"/>
          </a:p>
          <a:p>
            <a:pPr marL="914400" lvl="1" indent="-514350">
              <a:buFont typeface="+mj-lt"/>
              <a:buAutoNum type="arabicPeriod" startAt="6"/>
            </a:pPr>
            <a:r>
              <a:rPr lang="en-GB" dirty="0" smtClean="0"/>
              <a:t>Do think </a:t>
            </a:r>
            <a:r>
              <a:rPr lang="en-GB" dirty="0"/>
              <a:t>about the social consequences of the program you are writing or the system you are designing.</a:t>
            </a:r>
          </a:p>
          <a:p>
            <a:pPr marL="914400" lvl="1" indent="-514350">
              <a:buFont typeface="+mj-lt"/>
              <a:buAutoNum type="arabicPeriod" startAt="6"/>
            </a:pPr>
            <a:r>
              <a:rPr lang="en-GB" dirty="0" smtClean="0"/>
              <a:t>Do use computers in </a:t>
            </a:r>
            <a:r>
              <a:rPr lang="en-GB" dirty="0"/>
              <a:t>ways that ensure consideration and respect for other humans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96088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50771" y="1854192"/>
            <a:ext cx="4302491" cy="2679307"/>
          </a:xfrm>
        </p:spPr>
        <p:txBody>
          <a:bodyPr>
            <a:normAutofit/>
          </a:bodyPr>
          <a:lstStyle/>
          <a:p>
            <a:r>
              <a:rPr lang="en-GB" dirty="0" smtClean="0"/>
              <a:t>Which of these do you think are going to be the biggest problems?</a:t>
            </a:r>
            <a:endParaRPr lang="en-GB" dirty="0"/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26" r="1052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5663576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Ethics Within The University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709" y="1186775"/>
            <a:ext cx="8182635" cy="5570160"/>
          </a:xfrm>
        </p:spPr>
        <p:txBody>
          <a:bodyPr/>
          <a:lstStyle/>
          <a:p>
            <a:r>
              <a:rPr lang="en-GB" dirty="0" smtClean="0"/>
              <a:t>University Research Ethics Committee</a:t>
            </a:r>
          </a:p>
          <a:p>
            <a:r>
              <a:rPr lang="en-GB" dirty="0" smtClean="0"/>
              <a:t>Responsible for</a:t>
            </a:r>
          </a:p>
          <a:p>
            <a:pPr lvl="1"/>
            <a:r>
              <a:rPr lang="en-GB" dirty="0" smtClean="0"/>
              <a:t>Advising the University’s staff and students on ethical issues, particularly relating to research</a:t>
            </a:r>
          </a:p>
          <a:p>
            <a:pPr lvl="1"/>
            <a:r>
              <a:rPr lang="en-GB" dirty="0" smtClean="0"/>
              <a:t>Developing policies and guidelines on dealing with ethical issues</a:t>
            </a:r>
          </a:p>
          <a:p>
            <a:pPr lvl="1"/>
            <a:r>
              <a:rPr lang="en-GB" dirty="0" smtClean="0"/>
              <a:t>To approve proposed and ongoing research projects that have and ethical dimension at all levels</a:t>
            </a:r>
          </a:p>
          <a:p>
            <a:pPr lvl="1"/>
            <a:r>
              <a:rPr lang="en-GB" dirty="0" smtClean="0"/>
              <a:t>To provide guidance on the development and encouragement of good practice</a:t>
            </a:r>
          </a:p>
          <a:p>
            <a:pPr lvl="1"/>
            <a:r>
              <a:rPr lang="en-GB" dirty="0" smtClean="0"/>
              <a:t>To encourage ethical consistency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4103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An Ethical Code for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709" y="1186774"/>
            <a:ext cx="8182635" cy="5464283"/>
          </a:xfrm>
        </p:spPr>
        <p:txBody>
          <a:bodyPr>
            <a:normAutofit fontScale="62500" lnSpcReduction="20000"/>
          </a:bodyPr>
          <a:lstStyle/>
          <a:p>
            <a:pPr marL="109728" lvl="0" indent="0">
              <a:buNone/>
            </a:pPr>
            <a:r>
              <a:rPr lang="en-GB" sz="3800" dirty="0" smtClean="0"/>
              <a:t>All research should be undertaken with:</a:t>
            </a:r>
          </a:p>
          <a:p>
            <a:pPr marL="109728" lvl="0" indent="0">
              <a:buNone/>
            </a:pPr>
            <a:endParaRPr lang="en-GB" sz="1900" dirty="0" smtClean="0"/>
          </a:p>
          <a:p>
            <a:pPr lvl="0"/>
            <a:r>
              <a:rPr lang="en-GB" sz="3800" dirty="0" smtClean="0"/>
              <a:t>Rigour</a:t>
            </a:r>
            <a:r>
              <a:rPr lang="en-GB" sz="3800" dirty="0"/>
              <a:t>, honesty and integrity</a:t>
            </a:r>
            <a:r>
              <a:rPr lang="en-GB" sz="3800" dirty="0" smtClean="0"/>
              <a:t>;</a:t>
            </a:r>
            <a:endParaRPr lang="en-GB" sz="1900" dirty="0" smtClean="0"/>
          </a:p>
          <a:p>
            <a:pPr lvl="0"/>
            <a:r>
              <a:rPr lang="en-GB" sz="3800" dirty="0" smtClean="0"/>
              <a:t>A </a:t>
            </a:r>
            <a:r>
              <a:rPr lang="en-GB" sz="3800" dirty="0"/>
              <a:t>respect for life, the law and the common good</a:t>
            </a:r>
            <a:r>
              <a:rPr lang="en-GB" sz="3800" dirty="0" smtClean="0"/>
              <a:t>;</a:t>
            </a:r>
            <a:endParaRPr lang="en-GB" sz="1900" dirty="0" smtClean="0"/>
          </a:p>
          <a:p>
            <a:pPr lvl="0"/>
            <a:r>
              <a:rPr lang="en-GB" sz="3800" dirty="0" smtClean="0"/>
              <a:t>Responsible </a:t>
            </a:r>
            <a:r>
              <a:rPr lang="en-GB" sz="3800" dirty="0"/>
              <a:t>communication, with an intention to both listen and inform</a:t>
            </a:r>
            <a:r>
              <a:rPr lang="en-GB" sz="3800" dirty="0" smtClean="0"/>
              <a:t>;</a:t>
            </a:r>
            <a:endParaRPr lang="en-GB" sz="1900" dirty="0" smtClean="0"/>
          </a:p>
          <a:p>
            <a:pPr lvl="0"/>
            <a:r>
              <a:rPr lang="en-GB" sz="3800" dirty="0" smtClean="0"/>
              <a:t>Skill </a:t>
            </a:r>
            <a:r>
              <a:rPr lang="en-GB" sz="3800" dirty="0"/>
              <a:t>and care in all aspects of the work</a:t>
            </a:r>
            <a:r>
              <a:rPr lang="en-GB" sz="3800" dirty="0" smtClean="0"/>
              <a:t>;</a:t>
            </a:r>
            <a:endParaRPr lang="en-GB" sz="1900" dirty="0" smtClean="0"/>
          </a:p>
          <a:p>
            <a:pPr lvl="0"/>
            <a:r>
              <a:rPr lang="en-GB" sz="3800" dirty="0" smtClean="0"/>
              <a:t>Steps </a:t>
            </a:r>
            <a:r>
              <a:rPr lang="en-GB" sz="3800" dirty="0"/>
              <a:t>taken to prevent corrupt practices and professional misconduct</a:t>
            </a:r>
            <a:r>
              <a:rPr lang="en-GB" sz="3800" dirty="0" smtClean="0"/>
              <a:t>;</a:t>
            </a:r>
            <a:endParaRPr lang="en-GB" sz="1900" dirty="0" smtClean="0"/>
          </a:p>
          <a:p>
            <a:pPr lvl="0"/>
            <a:r>
              <a:rPr lang="en-GB" sz="3800" dirty="0" smtClean="0"/>
              <a:t>An </a:t>
            </a:r>
            <a:r>
              <a:rPr lang="en-GB" sz="3800" dirty="0"/>
              <a:t>intention to declare any conflicts of interest</a:t>
            </a:r>
            <a:r>
              <a:rPr lang="en-GB" sz="3800" dirty="0" smtClean="0"/>
              <a:t>;</a:t>
            </a:r>
            <a:endParaRPr lang="en-GB" sz="1900" dirty="0" smtClean="0"/>
          </a:p>
          <a:p>
            <a:pPr lvl="0"/>
            <a:r>
              <a:rPr lang="en-GB" sz="3800" dirty="0" smtClean="0"/>
              <a:t>Alertness </a:t>
            </a:r>
            <a:r>
              <a:rPr lang="en-GB" sz="3800" dirty="0"/>
              <a:t>to the ways in which that research derives from, and affects the work of, other people, and respect the rights and reputations of others</a:t>
            </a:r>
            <a:r>
              <a:rPr lang="en-GB" sz="3800" dirty="0" smtClean="0"/>
              <a:t>;</a:t>
            </a:r>
            <a:endParaRPr lang="en-GB" sz="3800" dirty="0"/>
          </a:p>
        </p:txBody>
      </p:sp>
    </p:spTree>
    <p:extLst>
      <p:ext uri="{BB962C8B-B14F-4D97-AF65-F5344CB8AC3E}">
        <p14:creationId xmlns:p14="http://schemas.microsoft.com/office/powerpoint/2010/main" val="8505660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An Ethical Code for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109728" lvl="0" indent="0">
              <a:buNone/>
            </a:pPr>
            <a:r>
              <a:rPr lang="en-GB" dirty="0" smtClean="0"/>
              <a:t>All research should be undertaken with:</a:t>
            </a:r>
          </a:p>
          <a:p>
            <a:pPr marL="109728" lvl="0" indent="0">
              <a:buNone/>
            </a:pPr>
            <a:endParaRPr lang="en-GB" sz="1100" dirty="0" smtClean="0"/>
          </a:p>
          <a:p>
            <a:pPr lvl="0"/>
            <a:r>
              <a:rPr lang="en-GB" dirty="0" smtClean="0"/>
              <a:t>Clear </a:t>
            </a:r>
            <a:r>
              <a:rPr lang="en-GB" dirty="0"/>
              <a:t>assurance that it is lawful and justified</a:t>
            </a:r>
            <a:r>
              <a:rPr lang="en-GB" dirty="0" smtClean="0"/>
              <a:t>.</a:t>
            </a:r>
            <a:endParaRPr lang="en-GB" sz="1100" dirty="0"/>
          </a:p>
          <a:p>
            <a:pPr lvl="0"/>
            <a:r>
              <a:rPr lang="en-GB" dirty="0"/>
              <a:t>The minimum of, and, if necessary, fully justified adverse effects; which should be made clear whenever they are likely to have an effect on people, animals and the natural environment; </a:t>
            </a:r>
            <a:endParaRPr lang="en-GB" sz="1200" dirty="0"/>
          </a:p>
          <a:p>
            <a:pPr lvl="0"/>
            <a:r>
              <a:rPr lang="en-GB" dirty="0"/>
              <a:t>A willingness to listen to the aspirations and concerns of others; </a:t>
            </a:r>
            <a:endParaRPr lang="en-GB" sz="1200" dirty="0"/>
          </a:p>
          <a:p>
            <a:pPr lvl="0"/>
            <a:r>
              <a:rPr lang="en-GB" dirty="0"/>
              <a:t>No intention to mislead, or allow others to be misled, by your research; </a:t>
            </a:r>
            <a:endParaRPr lang="en-GB" sz="1200" dirty="0"/>
          </a:p>
          <a:p>
            <a:pPr lvl="0"/>
            <a:r>
              <a:rPr lang="en-GB" dirty="0"/>
              <a:t>That it presents and reviews evidence, theory or interpretation honestly and accurately.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55614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50771" y="1854192"/>
            <a:ext cx="4302491" cy="2679307"/>
          </a:xfrm>
        </p:spPr>
        <p:txBody>
          <a:bodyPr>
            <a:normAutofit/>
          </a:bodyPr>
          <a:lstStyle/>
          <a:p>
            <a:r>
              <a:rPr lang="en-GB" dirty="0" smtClean="0"/>
              <a:t>How might you come across ethical issues in your project?</a:t>
            </a:r>
            <a:endParaRPr lang="en-GB" dirty="0"/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26" r="1052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7301401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 Ethical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Interacting with people</a:t>
            </a:r>
          </a:p>
          <a:p>
            <a:pPr lvl="1"/>
            <a:r>
              <a:rPr lang="en-GB" dirty="0" smtClean="0"/>
              <a:t>Interviews, questionnaires</a:t>
            </a:r>
          </a:p>
          <a:p>
            <a:endParaRPr lang="en-GB" dirty="0" smtClean="0"/>
          </a:p>
          <a:p>
            <a:r>
              <a:rPr lang="en-GB" dirty="0" smtClean="0"/>
              <a:t>Interacting with data</a:t>
            </a:r>
          </a:p>
          <a:p>
            <a:pPr lvl="1"/>
            <a:r>
              <a:rPr lang="en-GB" dirty="0" smtClean="0"/>
              <a:t>Dealing with confidential data</a:t>
            </a:r>
          </a:p>
          <a:p>
            <a:pPr lvl="1"/>
            <a:r>
              <a:rPr lang="en-GB" dirty="0" smtClean="0"/>
              <a:t>GDPR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Reporting</a:t>
            </a:r>
          </a:p>
          <a:p>
            <a:pPr lvl="1"/>
            <a:r>
              <a:rPr lang="en-GB" dirty="0" smtClean="0"/>
              <a:t>Anonymity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00475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Interacting with People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709" y="1186774"/>
            <a:ext cx="8182635" cy="5671225"/>
          </a:xfrm>
        </p:spPr>
        <p:txBody>
          <a:bodyPr/>
          <a:lstStyle/>
          <a:p>
            <a:r>
              <a:rPr lang="en-GB" dirty="0" smtClean="0"/>
              <a:t>Interviews</a:t>
            </a:r>
          </a:p>
          <a:p>
            <a:pPr lvl="1"/>
            <a:r>
              <a:rPr lang="en-GB" dirty="0" smtClean="0"/>
              <a:t>Always provide interviewees with an explanation of what your research is and how their cooperating will help further this</a:t>
            </a:r>
          </a:p>
          <a:p>
            <a:pPr lvl="1"/>
            <a:r>
              <a:rPr lang="en-GB" dirty="0" smtClean="0"/>
              <a:t>Get them to sign a release agreeing to take part in the research</a:t>
            </a:r>
          </a:p>
          <a:p>
            <a:pPr lvl="1"/>
            <a:r>
              <a:rPr lang="en-GB" dirty="0" smtClean="0"/>
              <a:t>Allow them to not answer questions if they don’t want to</a:t>
            </a:r>
          </a:p>
          <a:p>
            <a:pPr lvl="1"/>
            <a:r>
              <a:rPr lang="en-GB" dirty="0" smtClean="0"/>
              <a:t>Allow them to end the interview or drop out of the research at any time (even after the end of the interview)</a:t>
            </a:r>
          </a:p>
          <a:p>
            <a:r>
              <a:rPr lang="en-GB" dirty="0" smtClean="0"/>
              <a:t>Record these, or you will forget what people told you</a:t>
            </a:r>
          </a:p>
        </p:txBody>
      </p:sp>
    </p:spTree>
    <p:extLst>
      <p:ext uri="{BB962C8B-B14F-4D97-AF65-F5344CB8AC3E}">
        <p14:creationId xmlns:p14="http://schemas.microsoft.com/office/powerpoint/2010/main" val="141524635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Interacting with People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709" y="1186774"/>
            <a:ext cx="8182635" cy="5671225"/>
          </a:xfrm>
        </p:spPr>
        <p:txBody>
          <a:bodyPr/>
          <a:lstStyle/>
          <a:p>
            <a:r>
              <a:rPr lang="en-GB" dirty="0" smtClean="0"/>
              <a:t>Questionnaires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Closed questions – yes/no answers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Open questions – respondents get to write in whatever the want</a:t>
            </a:r>
          </a:p>
          <a:p>
            <a:pPr lvl="2"/>
            <a:r>
              <a:rPr lang="en-GB" dirty="0" smtClean="0">
                <a:sym typeface="Wingdings" panose="05000000000000000000" pitchFamily="2" charset="2"/>
              </a:rPr>
              <a:t>Ask yourself ‘can they interpret the question in any way other than the way I want them to?’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Likert scale – 5 point scale</a:t>
            </a:r>
          </a:p>
          <a:p>
            <a:pPr lvl="2"/>
            <a:r>
              <a:rPr lang="en-GB" dirty="0" smtClean="0">
                <a:sym typeface="Wingdings" panose="05000000000000000000" pitchFamily="2" charset="2"/>
              </a:rPr>
              <a:t>Word the questions so that respondents don’t automatically pick the same number </a:t>
            </a:r>
          </a:p>
          <a:p>
            <a:pPr lvl="3"/>
            <a:r>
              <a:rPr lang="en-GB" dirty="0" smtClean="0">
                <a:sym typeface="Wingdings" panose="05000000000000000000" pitchFamily="2" charset="2"/>
              </a:rPr>
              <a:t>How much do you agree with …</a:t>
            </a:r>
          </a:p>
          <a:p>
            <a:pPr lvl="3"/>
            <a:r>
              <a:rPr lang="en-GB" dirty="0" smtClean="0">
                <a:sym typeface="Wingdings" panose="05000000000000000000" pitchFamily="2" charset="2"/>
              </a:rPr>
              <a:t>How much do you disagree with …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Aim for 30+ respondents if at all possible</a:t>
            </a:r>
          </a:p>
          <a:p>
            <a:pPr lvl="2"/>
            <a:r>
              <a:rPr lang="en-GB" dirty="0" smtClean="0">
                <a:sym typeface="Wingdings" panose="05000000000000000000" pitchFamily="2" charset="2"/>
              </a:rPr>
              <a:t>The more, the merrier</a:t>
            </a:r>
          </a:p>
        </p:txBody>
      </p:sp>
    </p:spTree>
    <p:extLst>
      <p:ext uri="{BB962C8B-B14F-4D97-AF65-F5344CB8AC3E}">
        <p14:creationId xmlns:p14="http://schemas.microsoft.com/office/powerpoint/2010/main" val="46209596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Interacting with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Confidential Data</a:t>
            </a:r>
          </a:p>
          <a:p>
            <a:pPr lvl="1"/>
            <a:r>
              <a:rPr lang="en-GB" dirty="0" smtClean="0"/>
              <a:t>If you are dealing with data provided by a partner company you may be asked to sign a Non-Disclosure Agreement, or to delete it at the end of the project</a:t>
            </a:r>
          </a:p>
          <a:p>
            <a:pPr lvl="1"/>
            <a:r>
              <a:rPr lang="en-GB" dirty="0" smtClean="0"/>
              <a:t>Password protect any data that you’re given and do not share it with anyone other than your project supervisor</a:t>
            </a:r>
          </a:p>
          <a:p>
            <a:pPr lvl="1"/>
            <a:r>
              <a:rPr lang="en-GB" dirty="0" smtClean="0"/>
              <a:t>If you are asked to delete it at the end of the project, email your partner contact to confirm that you’ve done it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458211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Interacting with GDPR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709" y="1186775"/>
            <a:ext cx="8182635" cy="557016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The General Data Protection Regulation, as implemented by the Data Protection Act 2018</a:t>
            </a:r>
          </a:p>
          <a:p>
            <a:pPr lvl="1"/>
            <a:r>
              <a:rPr lang="en-GB" dirty="0">
                <a:hlinkClick r:id="rId2"/>
              </a:rPr>
              <a:t>https://ico.org.uk/for-organisations/guide-to-data-protection/guide-to-the-general-data-protection-regulation-gdpr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r>
              <a:rPr lang="en-GB" dirty="0" smtClean="0"/>
              <a:t>Focuses on personal data and sensitive personal data</a:t>
            </a:r>
          </a:p>
          <a:p>
            <a:r>
              <a:rPr lang="en-GB" dirty="0" smtClean="0"/>
              <a:t>Short form: </a:t>
            </a:r>
          </a:p>
          <a:p>
            <a:pPr lvl="1"/>
            <a:r>
              <a:rPr lang="en-GB" dirty="0" smtClean="0"/>
              <a:t>Collect as little personal data as possible</a:t>
            </a:r>
          </a:p>
          <a:p>
            <a:pPr lvl="1"/>
            <a:r>
              <a:rPr lang="en-GB" dirty="0" smtClean="0"/>
              <a:t>Password protect everything</a:t>
            </a:r>
          </a:p>
          <a:p>
            <a:pPr lvl="1"/>
            <a:r>
              <a:rPr lang="en-GB" dirty="0"/>
              <a:t>S</a:t>
            </a:r>
            <a:r>
              <a:rPr lang="en-GB" dirty="0" smtClean="0"/>
              <a:t>tore on EU/UK computers</a:t>
            </a:r>
          </a:p>
          <a:p>
            <a:pPr lvl="1"/>
            <a:r>
              <a:rPr lang="en-GB" dirty="0"/>
              <a:t>D</a:t>
            </a:r>
            <a:r>
              <a:rPr lang="en-GB" dirty="0" smtClean="0"/>
              <a:t>elete someone’s data if they ask you to (exceptions apply)</a:t>
            </a:r>
          </a:p>
          <a:p>
            <a:pPr lvl="1"/>
            <a:r>
              <a:rPr lang="en-GB" dirty="0"/>
              <a:t>D</a:t>
            </a:r>
            <a:r>
              <a:rPr lang="en-GB" dirty="0" smtClean="0"/>
              <a:t>elete all data once you’ve finished with it (exceptions apply)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476037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Reporting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writing up your project, do not identify interview/questionnaire respondents by name</a:t>
            </a:r>
          </a:p>
          <a:p>
            <a:pPr lvl="1"/>
            <a:r>
              <a:rPr lang="en-GB" dirty="0" smtClean="0"/>
              <a:t>Anonymise your data – Respondent 4, a manager with a medium-sized construction company</a:t>
            </a:r>
          </a:p>
          <a:p>
            <a:pPr lvl="1"/>
            <a:r>
              <a:rPr lang="en-GB" dirty="0" smtClean="0"/>
              <a:t>All part of GDPR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803710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Ethics Form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709" y="1186775"/>
            <a:ext cx="8182635" cy="5671225"/>
          </a:xfrm>
        </p:spPr>
        <p:txBody>
          <a:bodyPr/>
          <a:lstStyle/>
          <a:p>
            <a:r>
              <a:rPr lang="en-GB" dirty="0" smtClean="0"/>
              <a:t>Before you can start your project you will need to complete (and have accepted) an Ethics Form</a:t>
            </a:r>
          </a:p>
          <a:p>
            <a:pPr lvl="1"/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www.uwtsd.ac.uk/media/uwtsd-website/content-assets/documents/academic-office/aqh-appendices/pg/PG2-Application_for_Ethical_Approval_10-2020.docx</a:t>
            </a:r>
            <a:endParaRPr lang="en-GB" dirty="0" smtClean="0"/>
          </a:p>
          <a:p>
            <a:pPr lvl="1"/>
            <a:r>
              <a:rPr lang="en-GB" dirty="0" smtClean="0"/>
              <a:t>The </a:t>
            </a:r>
            <a:r>
              <a:rPr lang="en-GB" dirty="0" smtClean="0"/>
              <a:t>aim is to have this accepted at Institute level rather than have it go up to the University Research Ethics Committee</a:t>
            </a:r>
          </a:p>
          <a:p>
            <a:pPr lvl="1"/>
            <a:r>
              <a:rPr lang="en-GB" dirty="0" smtClean="0"/>
              <a:t>ACE staff will help you formulate your project so that this is possible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10920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 I Do If?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ACE staff have a lot of experience dealing with ethical issues</a:t>
            </a:r>
          </a:p>
          <a:p>
            <a:r>
              <a:rPr lang="en-GB" dirty="0" smtClean="0"/>
              <a:t>If you don’t know what to do in a particular situation, ASK</a:t>
            </a:r>
          </a:p>
          <a:p>
            <a:r>
              <a:rPr lang="en-GB" dirty="0" smtClean="0"/>
              <a:t>If it’s something that the your supervisor doesn’t know, they’ll know who to ask</a:t>
            </a:r>
          </a:p>
          <a:p>
            <a:pPr lvl="1"/>
            <a:r>
              <a:rPr lang="en-GB" dirty="0" smtClean="0"/>
              <a:t>That person might well be me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  <a:hlinkClick r:id="rId2"/>
              </a:rPr>
              <a:t>nicola.whitehead@uwtsd.ac.uk</a:t>
            </a:r>
            <a:endParaRPr lang="en-GB" dirty="0" smtClean="0">
              <a:sym typeface="Wingdings" panose="05000000000000000000" pitchFamily="2" charset="2"/>
            </a:endParaRPr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342358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50771" y="1854192"/>
            <a:ext cx="4302491" cy="1574808"/>
          </a:xfrm>
        </p:spPr>
        <p:txBody>
          <a:bodyPr/>
          <a:lstStyle/>
          <a:p>
            <a:r>
              <a:rPr lang="en-GB" dirty="0" smtClean="0"/>
              <a:t>Good luck with your projects!</a:t>
            </a:r>
            <a:endParaRPr lang="en-GB" dirty="0"/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26" r="1052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0098994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EC76B5"/>
      </a:hlink>
      <a:folHlink>
        <a:srgbClr val="E8ACCD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A207AED3-9ABC-4A18-9978-A59B65688B1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226</TotalTime>
  <Words>1399</Words>
  <Application>Microsoft Office PowerPoint</Application>
  <PresentationFormat>On-screen Show (4:3)</PresentationFormat>
  <Paragraphs>186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Arial</vt:lpstr>
      <vt:lpstr>Century Gothic</vt:lpstr>
      <vt:lpstr>Wingdings</vt:lpstr>
      <vt:lpstr>Wingdings 3</vt:lpstr>
      <vt:lpstr>Ion</vt:lpstr>
      <vt:lpstr>Ethics for STEM Research</vt:lpstr>
      <vt:lpstr>What are ‘ethics’?</vt:lpstr>
      <vt:lpstr>Morality, Ethics, &amp; the Law</vt:lpstr>
      <vt:lpstr>What do you think are ethical issues in your fields today ?</vt:lpstr>
      <vt:lpstr>Problem Areas – Civil Engineering</vt:lpstr>
      <vt:lpstr>International Ethics Standards</vt:lpstr>
      <vt:lpstr>International Ethics Standards</vt:lpstr>
      <vt:lpstr>International Ethics Standards</vt:lpstr>
      <vt:lpstr>Problem Areas – Computing</vt:lpstr>
      <vt:lpstr>Ten Commandments</vt:lpstr>
      <vt:lpstr>Ten Commandments</vt:lpstr>
      <vt:lpstr>Problem Areas – Automotive</vt:lpstr>
      <vt:lpstr>Ten Commandments</vt:lpstr>
      <vt:lpstr>Ten Commandments</vt:lpstr>
      <vt:lpstr>Which of these do you think are going to be the biggest problems?</vt:lpstr>
      <vt:lpstr>Ethics Within The University</vt:lpstr>
      <vt:lpstr>An Ethical Code for Research</vt:lpstr>
      <vt:lpstr>An Ethical Code for Research</vt:lpstr>
      <vt:lpstr>How might you come across ethical issues in your project?</vt:lpstr>
      <vt:lpstr>Common Ethical Issues</vt:lpstr>
      <vt:lpstr>Interacting with People</vt:lpstr>
      <vt:lpstr>Interacting with People</vt:lpstr>
      <vt:lpstr>Interacting with Data</vt:lpstr>
      <vt:lpstr>Interacting with GDPR</vt:lpstr>
      <vt:lpstr>Reporting</vt:lpstr>
      <vt:lpstr>The Ethics Form</vt:lpstr>
      <vt:lpstr>What Do I Do If?</vt:lpstr>
      <vt:lpstr>Good luck with your projects!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Nik Whitehead</dc:creator>
  <cp:lastModifiedBy>Nik Whitehead</cp:lastModifiedBy>
  <cp:revision>24</cp:revision>
  <dcterms:created xsi:type="dcterms:W3CDTF">2019-10-23T08:22:56Z</dcterms:created>
  <dcterms:modified xsi:type="dcterms:W3CDTF">2021-01-05T12:34:02Z</dcterms:modified>
</cp:coreProperties>
</file>