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200" d="100"/>
          <a:sy n="200" d="100"/>
        </p:scale>
        <p:origin x="14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E9670-96CA-1CE6-996A-B629411B22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9DB88E-E278-182F-3F08-4DCE2D86D6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70369A-3B9C-75CA-5FB1-A8F1DF8E3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70EFB-103A-4C98-9659-8AB6714CDEE4}" type="datetimeFigureOut">
              <a:rPr lang="en-IN" smtClean="0"/>
              <a:t>22-10-2026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62AEB8-0B81-AE7B-1792-3DF31A225E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F55E05-8234-0FA5-D841-36935EAC8C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C8499-D6D2-49B0-81A4-7BACCB0A049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191727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725F3-E870-9F81-03C8-CEB397774E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30825E-8182-5295-92A8-AB225EC242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D0F92B-CBA7-943F-ACA5-20D741D3BF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70EFB-103A-4C98-9659-8AB6714CDEE4}" type="datetimeFigureOut">
              <a:rPr lang="en-IN" smtClean="0"/>
              <a:t>22-10-2026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105BB2-2426-4B36-0AB1-8E0846C7B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A9CAB0-DBDE-BBDF-F71F-26E60F645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C8499-D6D2-49B0-81A4-7BACCB0A049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65559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AC4E0-5B8B-2524-81FC-A306F1344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89C378-1399-132C-EB3F-E873A606F9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0CF659-47A2-EAA9-A243-2489A9B460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70EFB-103A-4C98-9659-8AB6714CDEE4}" type="datetimeFigureOut">
              <a:rPr lang="en-IN" smtClean="0"/>
              <a:t>22-10-2026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12023C-E85E-DB65-AEE4-397699FBEC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05B6CF-98C0-523D-A8D7-E724547E0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C8499-D6D2-49B0-81A4-7BACCB0A049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334936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4E127-CC35-4950-1F93-A1BFCB432B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EFDD4-FF4D-DD27-C65A-947308D75C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76284C-593C-CF86-CC63-D7AED12202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723791-FB85-AA0B-7CCC-107845E5E6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70EFB-103A-4C98-9659-8AB6714CDEE4}" type="datetimeFigureOut">
              <a:rPr lang="en-IN" smtClean="0"/>
              <a:t>22-10-2026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EAD478-3164-D495-79C9-D191BF1572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1C0D15-5C88-3058-B0C9-A4542D856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C8499-D6D2-49B0-81A4-7BACCB0A049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88776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57D94-4598-736C-557F-E51379A3F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67D425-698B-D706-10FF-1786878A2D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FB7C6B-C3AA-4BB3-8193-EB996AF323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C48A0FF-AB01-7000-169C-EDBDF4644E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591F96-E40A-3C3D-EDD4-2674472CA9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8B5FAA8-48D7-FA67-8AE3-52D47D35E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70EFB-103A-4C98-9659-8AB6714CDEE4}" type="datetimeFigureOut">
              <a:rPr lang="en-IN" smtClean="0"/>
              <a:t>22-10-2026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2895120-BE2B-056C-9A58-9535654041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384EFF-DB00-B8F6-47CD-81B6697242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C8499-D6D2-49B0-81A4-7BACCB0A049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913118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CB18E-4E30-DDC7-E9DC-45349A3F98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2C608D-664F-3567-607C-89D81496B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70EFB-103A-4C98-9659-8AB6714CDEE4}" type="datetimeFigureOut">
              <a:rPr lang="en-IN" smtClean="0"/>
              <a:t>22-10-2026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8EED05-8221-756B-8B1D-2AB28C8887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DC05F6-325C-3E1A-7C56-8FF23FBC6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C8499-D6D2-49B0-81A4-7BACCB0A049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127522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3E2633B-44E5-44E9-5DA3-CA3F42E32C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70EFB-103A-4C98-9659-8AB6714CDEE4}" type="datetimeFigureOut">
              <a:rPr lang="en-IN" smtClean="0"/>
              <a:t>22-10-2026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B82547-4164-8B02-2214-520C25AF1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4FEBB6-F22C-E13A-FAC3-DA162BCA2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C8499-D6D2-49B0-81A4-7BACCB0A049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506632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042E1-88C8-C6E9-D1CB-F0E498F6FA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28F4DB-0BE4-9543-6334-084563C91C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8D0491-BCBC-BD7A-EB6A-A7714A5E89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957D40-980D-ED04-E83B-38B55FB149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70EFB-103A-4C98-9659-8AB6714CDEE4}" type="datetimeFigureOut">
              <a:rPr lang="en-IN" smtClean="0"/>
              <a:t>22-10-2026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254B49-0122-914E-C2E0-3CAE416C82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B4FCA2-3170-6840-BDE8-33565F9E4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C8499-D6D2-49B0-81A4-7BACCB0A049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852876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82CB2-C634-357D-FDA0-3D6350B458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986442-36B0-39EB-5C65-821FBA9F687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BB4F29-5A2D-A66F-EBB6-158F38E483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D05BD-3850-D6CD-08AE-F12F252E4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70EFB-103A-4C98-9659-8AB6714CDEE4}" type="datetimeFigureOut">
              <a:rPr lang="en-IN" smtClean="0"/>
              <a:t>22-10-2026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09971B-D105-29D3-926D-71BEACE63E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FBCB53-D4F0-F6D2-0254-5BE7DDDDA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C8499-D6D2-49B0-81A4-7BACCB0A049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322427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7F591-C8EA-1B89-3035-683501B47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C850E8-B9A5-C77C-03AA-484185946B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6817EB-971C-18EA-CF14-550096DAB4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70EFB-103A-4C98-9659-8AB6714CDEE4}" type="datetimeFigureOut">
              <a:rPr lang="en-IN" smtClean="0"/>
              <a:t>22-10-2026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08942F-8761-7693-BAA9-BAB7787D7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12DACB-932B-6FE0-455A-6A0EE41C04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C8499-D6D2-49B0-81A4-7BACCB0A049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936029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A11F9F8-98E5-83AD-9BF9-C43AA2C4DF8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1FB7EB-C80C-172D-E710-05122B1024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DE3D9-9273-2EBD-6FA6-BB3F99ACAE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70EFB-103A-4C98-9659-8AB6714CDEE4}" type="datetimeFigureOut">
              <a:rPr lang="en-IN" smtClean="0"/>
              <a:t>22-10-2026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5579AD-138A-6D54-ECD1-07FA6D409B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C84A2C-4708-346D-0C52-4797B20889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C8499-D6D2-49B0-81A4-7BACCB0A049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238324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6F3E74C-0C56-9B24-8F63-C61AB0299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97C619-606E-E6AE-8D82-16C237AE91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23B951-CD00-FE6E-D704-3E9685C6552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7F70EFB-103A-4C98-9659-8AB6714CDEE4}" type="datetimeFigureOut">
              <a:rPr lang="en-IN" smtClean="0"/>
              <a:t>22-10-2026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1AFA4-0ADE-835F-66A5-EC7A450919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237B72-DD54-B399-8901-2E6BD33CC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AFC8499-D6D2-49B0-81A4-7BACCB0A049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10830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10" Type="http://schemas.openxmlformats.org/officeDocument/2006/relationships/image" Target="../media/image9.pn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D2D35-E798-7ABB-319D-ABCCD2826B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826" y="68826"/>
            <a:ext cx="4650658" cy="481782"/>
          </a:xfrm>
          <a:solidFill>
            <a:schemeClr val="bg2">
              <a:lumMod val="25000"/>
            </a:schemeClr>
          </a:solidFill>
        </p:spPr>
        <p:txBody>
          <a:bodyPr>
            <a:noAutofit/>
          </a:bodyPr>
          <a:lstStyle/>
          <a:p>
            <a:r>
              <a:rPr lang="en-IN" sz="9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SOCIOECONOMIC INEQUALITIES IN DELAYED DIAGNOSIS OF ANKYLOSING SPONDYLITIS AMONG ADULTS IN THE UNITED KINGDOM: A SYSTEMATIC REVIEW</a:t>
            </a:r>
            <a:endParaRPr lang="en-IN" sz="900" b="1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6FAF02-EA8C-39B8-B3EC-4404E1537F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826" y="1017917"/>
            <a:ext cx="1592826" cy="380027"/>
          </a:xfrm>
          <a:solidFill>
            <a:schemeClr val="tx1">
              <a:lumMod val="50000"/>
              <a:lumOff val="50000"/>
            </a:schemeClr>
          </a:solidFill>
        </p:spPr>
        <p:txBody>
          <a:bodyPr>
            <a:normAutofit/>
          </a:bodyPr>
          <a:lstStyle/>
          <a:p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OCCURRANCE</a:t>
            </a:r>
          </a:p>
          <a:p>
            <a:endParaRPr lang="en-IN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229C98-0E5A-9957-EE9E-570DD5EBE898}"/>
              </a:ext>
            </a:extLst>
          </p:cNvPr>
          <p:cNvSpPr txBox="1"/>
          <p:nvPr/>
        </p:nvSpPr>
        <p:spPr>
          <a:xfrm>
            <a:off x="68826" y="1344058"/>
            <a:ext cx="1592826" cy="378565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Ankylosing spondylitis (AS) is a chronic inflammatory disease with a predominant involvement of the spine and sacroiliac joints.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can lead to chronic back pain, stiffness, fatigue and worsening restrictions in physical mobility.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Early diagnosis and clinical management are key (Hochberg et al., 2022).</a:t>
            </a:r>
            <a:endParaRPr lang="en-IN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DD5B4E9-FDB0-8909-993C-D031900B6156}"/>
              </a:ext>
            </a:extLst>
          </p:cNvPr>
          <p:cNvSpPr txBox="1"/>
          <p:nvPr/>
        </p:nvSpPr>
        <p:spPr>
          <a:xfrm>
            <a:off x="1740310" y="1027720"/>
            <a:ext cx="2979174" cy="276999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RATIONALE</a:t>
            </a:r>
            <a:endParaRPr lang="en-IN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3869CC-A0F2-1728-8527-41C7071CE4F7}"/>
              </a:ext>
            </a:extLst>
          </p:cNvPr>
          <p:cNvSpPr txBox="1"/>
          <p:nvPr/>
        </p:nvSpPr>
        <p:spPr>
          <a:xfrm>
            <a:off x="1714802" y="1451313"/>
            <a:ext cx="2979174" cy="127727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research is necessary because delayed diagnosis of Ankylosing Spondylitis can negatively influence physical health, employment and quality of life.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Patients with persistent symptoms may develop functional limitations prior to receiving appropriate treatment.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725277F-BE87-A2A0-E40F-CC095AAEB031}"/>
              </a:ext>
            </a:extLst>
          </p:cNvPr>
          <p:cNvSpPr txBox="1"/>
          <p:nvPr/>
        </p:nvSpPr>
        <p:spPr>
          <a:xfrm>
            <a:off x="1740310" y="2786322"/>
            <a:ext cx="2979174" cy="276999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QUESTION</a:t>
            </a:r>
            <a:endParaRPr lang="en-IN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7DE897B-AF30-2094-7B35-FA6F8FD1DDAD}"/>
              </a:ext>
            </a:extLst>
          </p:cNvPr>
          <p:cNvSpPr txBox="1"/>
          <p:nvPr/>
        </p:nvSpPr>
        <p:spPr>
          <a:xfrm>
            <a:off x="1740310" y="3155330"/>
            <a:ext cx="2979174" cy="101566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do socioeconomic inequalities and healthcare-related barriers contribute to delayed diagnosis of Ankylosing Spondylitis among adults in the United Kingdom?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83D8ED-2D13-30E0-8C24-5D50AF14FE9D}"/>
              </a:ext>
            </a:extLst>
          </p:cNvPr>
          <p:cNvSpPr txBox="1"/>
          <p:nvPr/>
        </p:nvSpPr>
        <p:spPr>
          <a:xfrm>
            <a:off x="1740310" y="4274743"/>
            <a:ext cx="2979174" cy="276999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AIM</a:t>
            </a:r>
            <a:endParaRPr lang="en-IN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C33489-3F65-0982-0C7C-BA43A7C629A4}"/>
              </a:ext>
            </a:extLst>
          </p:cNvPr>
          <p:cNvSpPr txBox="1"/>
          <p:nvPr/>
        </p:nvSpPr>
        <p:spPr>
          <a:xfrm>
            <a:off x="1740310" y="4645766"/>
            <a:ext cx="2979174" cy="101566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research aims to systematically review existing evidence on the socioeconomic and healthcare-related factors associated with delayed diagnosis of Ankylosing Spondylitis among adults in the United Kingdom.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6DDEB08-4970-D3E9-E91F-3C27F4EDE62C}"/>
              </a:ext>
            </a:extLst>
          </p:cNvPr>
          <p:cNvSpPr txBox="1"/>
          <p:nvPr/>
        </p:nvSpPr>
        <p:spPr>
          <a:xfrm>
            <a:off x="68826" y="5199764"/>
            <a:ext cx="1592826" cy="461665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OBJECTIVES</a:t>
            </a:r>
            <a:endParaRPr lang="en-IN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61B4B20-75FB-ED36-92BA-DFAEAC852EAD}"/>
              </a:ext>
            </a:extLst>
          </p:cNvPr>
          <p:cNvSpPr txBox="1"/>
          <p:nvPr/>
        </p:nvSpPr>
        <p:spPr>
          <a:xfrm>
            <a:off x="68826" y="5776901"/>
            <a:ext cx="4650658" cy="73866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identify socioeconomic factors associated with delayed diagnosis of Ankylosing Spondylitis among adults in the United Kingdom.</a:t>
            </a:r>
          </a:p>
          <a:p>
            <a:endParaRPr lang="en-IN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839622B-D508-8299-E462-8CDF880F22C7}"/>
              </a:ext>
            </a:extLst>
          </p:cNvPr>
          <p:cNvSpPr txBox="1"/>
          <p:nvPr/>
        </p:nvSpPr>
        <p:spPr>
          <a:xfrm>
            <a:off x="4798142" y="4690883"/>
            <a:ext cx="2979174" cy="276999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IMPACT OF THE RESEARCH</a:t>
            </a:r>
            <a:endParaRPr lang="en-IN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C110952-42BB-0882-F299-CD09EFC44042}"/>
              </a:ext>
            </a:extLst>
          </p:cNvPr>
          <p:cNvSpPr txBox="1"/>
          <p:nvPr/>
        </p:nvSpPr>
        <p:spPr>
          <a:xfrm>
            <a:off x="4798142" y="5027978"/>
            <a:ext cx="2979174" cy="148758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marL="171450" indent="-171450" algn="just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proposed research is expected to contribute to a better understanding of socioeconomic inequalities in the diagnosis of Ankylosing Spondylitis. </a:t>
            </a:r>
          </a:p>
          <a:p>
            <a:pPr marL="171450" indent="-171450" algn="just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key beneficiaries will be adults with persistent symptoms and barriers to specialist health care.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30B033C-A3E5-0370-9C89-E52E68A856DF}"/>
              </a:ext>
            </a:extLst>
          </p:cNvPr>
          <p:cNvSpPr txBox="1"/>
          <p:nvPr/>
        </p:nvSpPr>
        <p:spPr>
          <a:xfrm>
            <a:off x="7855974" y="4690882"/>
            <a:ext cx="2979174" cy="276999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IN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2E69F02-D0C7-2663-143F-75E8CEA8739D}"/>
              </a:ext>
            </a:extLst>
          </p:cNvPr>
          <p:cNvSpPr txBox="1"/>
          <p:nvPr/>
        </p:nvSpPr>
        <p:spPr>
          <a:xfrm>
            <a:off x="7855974" y="5046141"/>
            <a:ext cx="2979174" cy="64633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Hochberg, M.C. et al. (eds.) (2022) Rheumatology. 8th </a:t>
            </a:r>
            <a:r>
              <a:rPr lang="en-IN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Philadelphia: Elsevier.</a:t>
            </a:r>
          </a:p>
        </p:txBody>
      </p:sp>
      <p:pic>
        <p:nvPicPr>
          <p:cNvPr id="27" name="Picture 26" descr="Overcome Barriers of Socioeconomic Inequalities for A Net-Zero Future ...">
            <a:extLst>
              <a:ext uri="{FF2B5EF4-FFF2-40B4-BE49-F238E27FC236}">
                <a16:creationId xmlns:a16="http://schemas.microsoft.com/office/drawing/2014/main" id="{85565C9C-FE4B-531B-FD67-205995956F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8142" y="68827"/>
            <a:ext cx="2889273" cy="1927122"/>
          </a:xfrm>
          <a:prstGeom prst="rect">
            <a:avLst/>
          </a:prstGeom>
        </p:spPr>
      </p:pic>
      <p:pic>
        <p:nvPicPr>
          <p:cNvPr id="28" name="Picture 27" descr="Ankylosing Spondylitis Caused By Military Service">
            <a:extLst>
              <a:ext uri="{FF2B5EF4-FFF2-40B4-BE49-F238E27FC236}">
                <a16:creationId xmlns:a16="http://schemas.microsoft.com/office/drawing/2014/main" id="{2D1D6CD8-BAF8-AAC3-D95E-86FB605426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39973" y="29645"/>
            <a:ext cx="2083201" cy="2137473"/>
          </a:xfrm>
          <a:prstGeom prst="rect">
            <a:avLst/>
          </a:prstGeom>
        </p:spPr>
      </p:pic>
      <p:pic>
        <p:nvPicPr>
          <p:cNvPr id="29" name="Picture 28" descr="1,050 Ankylosing Spondylitis Royalty-Free Images, Stock Photos ...">
            <a:extLst>
              <a:ext uri="{FF2B5EF4-FFF2-40B4-BE49-F238E27FC236}">
                <a16:creationId xmlns:a16="http://schemas.microsoft.com/office/drawing/2014/main" id="{82C8F96B-9433-B3EC-9F8C-3876CDC004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87415" y="76200"/>
            <a:ext cx="2083201" cy="1812385"/>
          </a:xfrm>
          <a:prstGeom prst="rect">
            <a:avLst/>
          </a:prstGeom>
        </p:spPr>
      </p:pic>
      <p:pic>
        <p:nvPicPr>
          <p:cNvPr id="30" name="Picture 29" descr="Ankylosing Spondylitis It's symptoms Diagnosis &amp; Management Explained ...">
            <a:extLst>
              <a:ext uri="{FF2B5EF4-FFF2-40B4-BE49-F238E27FC236}">
                <a16:creationId xmlns:a16="http://schemas.microsoft.com/office/drawing/2014/main" id="{B1DAA331-16B7-1797-25B5-C6D691AC469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23901" y="2213592"/>
            <a:ext cx="1799273" cy="2399030"/>
          </a:xfrm>
          <a:prstGeom prst="rect">
            <a:avLst/>
          </a:prstGeom>
        </p:spPr>
      </p:pic>
      <p:pic>
        <p:nvPicPr>
          <p:cNvPr id="31" name="Picture 30" descr="FRI0180 Diagnosis journey of patients with ankylosing spondylitis in ...">
            <a:extLst>
              <a:ext uri="{FF2B5EF4-FFF2-40B4-BE49-F238E27FC236}">
                <a16:creationId xmlns:a16="http://schemas.microsoft.com/office/drawing/2014/main" id="{3FB699D9-2B92-ABD7-A72E-40AE00E81FD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55974" y="2139013"/>
            <a:ext cx="2235893" cy="2301440"/>
          </a:xfrm>
          <a:prstGeom prst="rect">
            <a:avLst/>
          </a:prstGeom>
        </p:spPr>
      </p:pic>
      <p:pic>
        <p:nvPicPr>
          <p:cNvPr id="33" name="Picture 32" descr="Ankylosing Spondylitis Caused By Military Service">
            <a:extLst>
              <a:ext uri="{FF2B5EF4-FFF2-40B4-BE49-F238E27FC236}">
                <a16:creationId xmlns:a16="http://schemas.microsoft.com/office/drawing/2014/main" id="{64203A77-C7D9-BCCF-DC09-821792413F6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27817" y="2051891"/>
            <a:ext cx="2593875" cy="2593875"/>
          </a:xfrm>
          <a:prstGeom prst="rect">
            <a:avLst/>
          </a:prstGeom>
        </p:spPr>
      </p:pic>
      <p:pic>
        <p:nvPicPr>
          <p:cNvPr id="34" name="Picture 33" descr="Socioeconomic Status And Health Inequality">
            <a:extLst>
              <a:ext uri="{FF2B5EF4-FFF2-40B4-BE49-F238E27FC236}">
                <a16:creationId xmlns:a16="http://schemas.microsoft.com/office/drawing/2014/main" id="{BAC01DDD-6DDF-309D-2E81-059C9B805D2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55975" y="5711752"/>
            <a:ext cx="2979173" cy="1146247"/>
          </a:xfrm>
          <a:prstGeom prst="rect">
            <a:avLst/>
          </a:prstGeom>
        </p:spPr>
      </p:pic>
      <p:pic>
        <p:nvPicPr>
          <p:cNvPr id="35" name="Picture 34" descr="Social Determinants of Health | Including People with Disabilities ...">
            <a:extLst>
              <a:ext uri="{FF2B5EF4-FFF2-40B4-BE49-F238E27FC236}">
                <a16:creationId xmlns:a16="http://schemas.microsoft.com/office/drawing/2014/main" id="{454E84C4-7E09-1C4B-6B43-12A1EB1EEE5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29787" y="4580473"/>
            <a:ext cx="1193387" cy="1146247"/>
          </a:xfrm>
          <a:prstGeom prst="rect">
            <a:avLst/>
          </a:prstGeom>
        </p:spPr>
      </p:pic>
      <p:pic>
        <p:nvPicPr>
          <p:cNvPr id="36" name="Picture 35" descr="Healthy People 2020 Approach to Social Determinants of Health | MAMH">
            <a:extLst>
              <a:ext uri="{FF2B5EF4-FFF2-40B4-BE49-F238E27FC236}">
                <a16:creationId xmlns:a16="http://schemas.microsoft.com/office/drawing/2014/main" id="{1F21A4D1-658D-BA67-E714-1B1BF9682A6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880528" y="5655322"/>
            <a:ext cx="1365625" cy="1259106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C1EA1C86-EA28-12C8-5593-835B263E79D8}"/>
              </a:ext>
            </a:extLst>
          </p:cNvPr>
          <p:cNvSpPr txBox="1">
            <a:spLocks/>
          </p:cNvSpPr>
          <p:nvPr/>
        </p:nvSpPr>
        <p:spPr>
          <a:xfrm>
            <a:off x="65754" y="576070"/>
            <a:ext cx="4628221" cy="408506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IN" sz="800" b="1" dirty="0">
                <a:solidFill>
                  <a:schemeClr val="bg1">
                    <a:lumMod val="95000"/>
                  </a:schemeClr>
                </a:solidFill>
                <a:latin typeface="Tenorite" panose="020F0502020204030204" pitchFamily="2" charset="0"/>
                <a:cs typeface="Times New Roman" panose="02020603050405020304" pitchFamily="18" charset="0"/>
              </a:rPr>
              <a:t>Name :- </a:t>
            </a:r>
            <a:r>
              <a:rPr lang="en-IN" sz="800" dirty="0">
                <a:solidFill>
                  <a:schemeClr val="bg1">
                    <a:lumMod val="95000"/>
                  </a:schemeClr>
                </a:solidFill>
                <a:latin typeface="Tenorite" panose="020F0502020204030204" pitchFamily="2" charset="0"/>
                <a:cs typeface="Times New Roman" panose="02020603050405020304" pitchFamily="18" charset="0"/>
              </a:rPr>
              <a:t>Darshan Malaviya </a:t>
            </a:r>
          </a:p>
          <a:p>
            <a:pPr>
              <a:lnSpc>
                <a:spcPct val="100000"/>
              </a:lnSpc>
            </a:pPr>
            <a:r>
              <a:rPr lang="en-IN" sz="800" b="1" dirty="0">
                <a:solidFill>
                  <a:schemeClr val="bg1">
                    <a:lumMod val="95000"/>
                  </a:schemeClr>
                </a:solidFill>
                <a:latin typeface="Tenorite" panose="020F0502020204030204" pitchFamily="2" charset="0"/>
                <a:cs typeface="Times New Roman" panose="02020603050405020304" pitchFamily="18" charset="0"/>
              </a:rPr>
              <a:t>Student ID :- </a:t>
            </a:r>
            <a:r>
              <a:rPr lang="en-IN" sz="800" dirty="0">
                <a:solidFill>
                  <a:schemeClr val="bg1">
                    <a:lumMod val="95000"/>
                  </a:schemeClr>
                </a:solidFill>
                <a:latin typeface="Tenorite" panose="020F0502020204030204" pitchFamily="2" charset="0"/>
                <a:cs typeface="Times New Roman" panose="02020603050405020304" pitchFamily="18" charset="0"/>
              </a:rPr>
              <a:t>2538079</a:t>
            </a:r>
          </a:p>
          <a:p>
            <a:pPr>
              <a:lnSpc>
                <a:spcPct val="100000"/>
              </a:lnSpc>
            </a:pPr>
            <a:r>
              <a:rPr lang="en-IN" sz="800" b="1" dirty="0">
                <a:solidFill>
                  <a:schemeClr val="bg1">
                    <a:lumMod val="95000"/>
                  </a:schemeClr>
                </a:solidFill>
                <a:latin typeface="Tenorite" panose="020F0502020204030204" pitchFamily="2" charset="0"/>
                <a:cs typeface="Times New Roman" panose="02020603050405020304" pitchFamily="18" charset="0"/>
              </a:rPr>
              <a:t>Supervisor </a:t>
            </a:r>
            <a:r>
              <a:rPr lang="en-IN" sz="800" b="1">
                <a:solidFill>
                  <a:schemeClr val="bg1">
                    <a:lumMod val="95000"/>
                  </a:schemeClr>
                </a:solidFill>
                <a:latin typeface="Tenorite" panose="020F0502020204030204" pitchFamily="2" charset="0"/>
                <a:cs typeface="Times New Roman" panose="02020603050405020304" pitchFamily="18" charset="0"/>
              </a:rPr>
              <a:t>:- </a:t>
            </a:r>
            <a:r>
              <a:rPr lang="en-IN" sz="800">
                <a:solidFill>
                  <a:schemeClr val="bg1">
                    <a:lumMod val="95000"/>
                  </a:schemeClr>
                </a:solidFill>
                <a:latin typeface="Tenorite" panose="020F0502020204030204" pitchFamily="2" charset="0"/>
                <a:cs typeface="Times New Roman" panose="02020603050405020304" pitchFamily="18" charset="0"/>
              </a:rPr>
              <a:t>Dr. </a:t>
            </a:r>
            <a:r>
              <a:rPr lang="en-IN" sz="800" dirty="0">
                <a:solidFill>
                  <a:schemeClr val="bg1">
                    <a:lumMod val="95000"/>
                  </a:schemeClr>
                </a:solidFill>
                <a:latin typeface="Tenorite" panose="020F0502020204030204" pitchFamily="2" charset="0"/>
                <a:cs typeface="Times New Roman" panose="02020603050405020304" pitchFamily="18" charset="0"/>
              </a:rPr>
              <a:t>Soban Sadiq (2538079@student.uwtsd.ac.uk)</a:t>
            </a:r>
          </a:p>
        </p:txBody>
      </p:sp>
    </p:spTree>
    <p:extLst>
      <p:ext uri="{BB962C8B-B14F-4D97-AF65-F5344CB8AC3E}">
        <p14:creationId xmlns:p14="http://schemas.microsoft.com/office/powerpoint/2010/main" val="16244865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274</Words>
  <Application>Microsoft Office PowerPoint</Application>
  <PresentationFormat>Widescreen</PresentationFormat>
  <Paragraphs>22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</vt:lpstr>
      <vt:lpstr>Aptos Display</vt:lpstr>
      <vt:lpstr>Arial</vt:lpstr>
      <vt:lpstr>Tenorite</vt:lpstr>
      <vt:lpstr>Times New Roman</vt:lpstr>
      <vt:lpstr>Office Theme</vt:lpstr>
      <vt:lpstr>SOCIOECONOMIC INEQUALITIES IN DELAYED DIAGNOSIS OF ANKYLOSING SPONDYLITIS AMONG ADULTS IN THE UNITED KINGDOM: A SYSTEMATIC REVIEW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6</cp:revision>
  <dcterms:created xsi:type="dcterms:W3CDTF">2026-10-18T16:11:16Z</dcterms:created>
  <dcterms:modified xsi:type="dcterms:W3CDTF">2026-10-22T16:17:49Z</dcterms:modified>
</cp:coreProperties>
</file>