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6" r:id="rId1"/>
    <p:sldMasterId id="2147483669" r:id="rId2"/>
  </p:sldMasterIdLst>
  <p:notesMasterIdLst>
    <p:notesMasterId r:id="rId28"/>
  </p:notesMasterIdLst>
  <p:sldIdLst>
    <p:sldId id="398" r:id="rId3"/>
    <p:sldId id="396" r:id="rId4"/>
    <p:sldId id="369" r:id="rId5"/>
    <p:sldId id="370" r:id="rId6"/>
    <p:sldId id="371" r:id="rId7"/>
    <p:sldId id="372" r:id="rId8"/>
    <p:sldId id="373" r:id="rId9"/>
    <p:sldId id="374" r:id="rId10"/>
    <p:sldId id="375" r:id="rId11"/>
    <p:sldId id="376" r:id="rId12"/>
    <p:sldId id="377" r:id="rId13"/>
    <p:sldId id="379" r:id="rId14"/>
    <p:sldId id="381" r:id="rId15"/>
    <p:sldId id="382" r:id="rId16"/>
    <p:sldId id="384" r:id="rId17"/>
    <p:sldId id="385" r:id="rId18"/>
    <p:sldId id="386" r:id="rId19"/>
    <p:sldId id="387" r:id="rId20"/>
    <p:sldId id="388" r:id="rId21"/>
    <p:sldId id="389" r:id="rId22"/>
    <p:sldId id="391" r:id="rId23"/>
    <p:sldId id="392" r:id="rId24"/>
    <p:sldId id="393" r:id="rId25"/>
    <p:sldId id="394" r:id="rId26"/>
    <p:sldId id="395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DEF"/>
    <a:srgbClr val="CED3EA"/>
    <a:srgbClr val="D0D4E8"/>
    <a:srgbClr val="D5D7E3"/>
    <a:srgbClr val="C6C7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163" autoAdjust="0"/>
  </p:normalViewPr>
  <p:slideViewPr>
    <p:cSldViewPr snapToGrid="0" snapToObjects="1">
      <p:cViewPr varScale="1">
        <p:scale>
          <a:sx n="68" d="100"/>
          <a:sy n="68" d="100"/>
        </p:scale>
        <p:origin x="144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327AEE-B735-4BAE-B936-B738697972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C1610B-6DA2-49F5-ADC0-42B517EFD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99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B7C24AB-3B9D-49FE-BB1F-61DAAA7AC94F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20384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9855DE3-9E0B-42C1-930C-B853F2CA0CCC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290893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E638627-A11F-4CCE-A1B2-63964A1B7DBD}" type="slidenum">
              <a:rPr lang="en-GB" altLang="en-US" sz="1200"/>
              <a:pPr/>
              <a:t>4</a:t>
            </a:fld>
            <a:endParaRPr lang="en-GB" alt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45319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0BF19B8-DC0E-464F-9E23-04C29AF8B045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72735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92C9666-6966-4D5C-B27E-2135C8A57AE7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47941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E12EC3C-C1F4-4065-9657-BC0EF222668C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89094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7BFA26B-6AE6-4085-AA02-D186816EF3E0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776924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B4C2DE2-487A-459D-A72D-7F77B1B101A9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223739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74FF63A-3956-4689-9720-D2E926BA876D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831073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C23E9B5-E39F-4186-A71B-A4B490DB8424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306090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5762548-47DF-4325-BC54-DABF469E01FC}" type="slidenum">
              <a:rPr lang="en-GB" altLang="en-US" sz="1200"/>
              <a:pPr/>
              <a:t>13</a:t>
            </a:fld>
            <a:endParaRPr lang="en-GB" altLang="en-US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516083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F76EA3D-E79C-430E-905E-C812D8976C47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4531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8CD8017-5639-49D2-A0DD-09D1F2C5666B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7273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32B7638-4E2D-4AE5-9153-D908205AC233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44738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589C78A-010F-4502-8F18-2576F556457D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715646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489E6CA-8798-4B0D-AF13-238372912287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896938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7009610-8C55-40C7-B89B-F591348A6F4C}" type="slidenum">
              <a:rPr lang="en-GB" altLang="en-US" sz="1200"/>
              <a:pPr/>
              <a:t>19</a:t>
            </a:fld>
            <a:endParaRPr lang="en-GB" altLang="en-US" sz="120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52537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5910A74-AB3B-4F39-8A43-DE34AE052E1B}" type="slidenum">
              <a:rPr lang="en-GB" altLang="en-US" sz="1200"/>
              <a:pPr/>
              <a:t>21</a:t>
            </a:fld>
            <a:endParaRPr lang="en-GB" altLang="en-US" sz="120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15694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8956455-E58C-457B-A3DA-8A87B9A04502}" type="slidenum">
              <a:rPr lang="en-GB" altLang="en-US" sz="1200"/>
              <a:pPr/>
              <a:t>22</a:t>
            </a:fld>
            <a:endParaRPr lang="en-GB" altLang="en-US" sz="120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518284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E575A94-7968-4C60-862A-DCAF43D18899}" type="slidenum">
              <a:rPr lang="en-GB" altLang="en-US" sz="1200"/>
              <a:pPr/>
              <a:t>24</a:t>
            </a:fld>
            <a:endParaRPr lang="en-GB" altLang="en-US" sz="120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9595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349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092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19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027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334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79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995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729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32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065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260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6B052CB-4451-4003-B802-78763773A14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18044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0000" y="1620000"/>
            <a:ext cx="3744000" cy="1140480"/>
          </a:xfrm>
        </p:spPr>
        <p:txBody>
          <a:bodyPr lIns="0" tIns="0" rIns="0" bIns="0" anchor="ctr" anchorCtr="0">
            <a:noAutofit/>
          </a:bodyPr>
          <a:lstStyle>
            <a:lvl1pPr algn="l">
              <a:lnSpc>
                <a:spcPts val="3300"/>
              </a:lnSpc>
              <a:defRPr sz="3200" b="1">
                <a:solidFill>
                  <a:schemeClr val="bg2"/>
                </a:solidFill>
                <a:latin typeface="Arial"/>
                <a:cs typeface="Aria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0000" y="2880958"/>
            <a:ext cx="3744000" cy="440640"/>
          </a:xfrm>
        </p:spPr>
        <p:txBody>
          <a:bodyPr/>
          <a:lstStyle>
            <a:lvl1pPr marL="0" indent="0" algn="l">
              <a:lnSpc>
                <a:spcPts val="1200"/>
              </a:lnSpc>
              <a:buNone/>
              <a:defRPr sz="1000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4914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0" y="5675313"/>
            <a:ext cx="6573837" cy="1182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6782937" y="6014806"/>
            <a:ext cx="2114333" cy="614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4082079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D4AE5-35BC-45D5-96EC-D8C79D6FC8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2461FE-3EBF-4397-B0AF-0051031A1E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D6603-CE38-4937-A99D-3D12ADD7C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2DC3-6A01-478A-971A-24EDEA5C61F4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9AADE9-AE70-4D52-A7F4-7E5168AAF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6D853-394F-46CB-828E-B8D257DA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54BD-D53C-4B07-9647-60817C176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9513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F9853-EE06-4F17-BF34-E33960F45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40549-9AAD-47E2-9470-E825CC2523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652A4-C6F5-4DBA-ADCD-9580AD7F0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2DC3-6A01-478A-971A-24EDEA5C61F4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B52FC-F17B-491F-A4CD-A84017623B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1E2E3F-C7BC-4FB2-8E16-4564E0EDC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54BD-D53C-4B07-9647-60817C176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2688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9DB9D-FB9B-42EA-9A3E-C2B12A477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7AC62C-B724-4B0C-9170-4CF7E0681B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225B5-49A8-4A27-BC23-69520E073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2DC3-6A01-478A-971A-24EDEA5C61F4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27CC2-2B3C-40B1-A12C-E2F20E201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51D6D-06B9-41E0-A5F5-5D4D270FE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54BD-D53C-4B07-9647-60817C176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70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8C1E3-DB0F-4EC1-9F90-B5586E47A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2E82A-6E10-41AC-9965-19C953A927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F4427F-41B7-41B1-9554-2AA66BE461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D3E0D6-374F-40B5-AD7B-4DBEB9486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2DC3-6A01-478A-971A-24EDEA5C61F4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4C201A-D145-4BF8-9716-6E33E992A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98F925-17DB-4EEC-BB7B-C395F6D51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54BD-D53C-4B07-9647-60817C176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7408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98A1-E0C5-4FE2-B7CB-92F538109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F50658-D6EB-4ACE-BFEF-9D213EBD63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4CFD7F-81EC-4159-A57B-A0DF78350B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A21F7A-77D3-451F-B257-5C0FC10214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BEAFF0-7A1F-470B-A1C8-7E9D271ECE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C05547-171C-43D2-AC40-96403B1C7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2DC3-6A01-478A-971A-24EDEA5C61F4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7A20E0-569B-420D-8722-736668ECA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62138F-5350-4C66-AA71-C78796D97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54BD-D53C-4B07-9647-60817C176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0645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9B240-87D7-4181-9B2D-860DC1CE4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75C4C-6880-41F4-B1B3-BA85D1A9C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2DC3-6A01-478A-971A-24EDEA5C61F4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84FDA5-85A9-40A1-AB82-9212539A3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04EBA6-11D8-4E54-86FF-1ABA63909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54BD-D53C-4B07-9647-60817C176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6155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7153B8-8079-4BFA-A77D-812754645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2DC3-6A01-478A-971A-24EDEA5C61F4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BBBA98-191E-4811-AE6D-E81602D58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955F6A-9788-4EF2-9377-937AE5F3A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54BD-D53C-4B07-9647-60817C176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4431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A9009-CD46-4645-9484-416AF04CF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E0FF3-399B-4FC3-97AB-4FF7D6F04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97533F-7111-49D5-A3E8-4235F16B96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19EED6-381D-46BF-988F-852EA7A9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2DC3-6A01-478A-971A-24EDEA5C61F4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8AFBB3-91D4-4662-8E01-AD8208155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E63F64-5344-4412-B436-880EC2657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54BD-D53C-4B07-9647-60817C176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9222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9E6BE-FCE0-4DED-9187-DA70709B0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BB2B24-0027-4B3A-B850-BAF7E2E8F6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CF4C96-65BA-4B14-88B7-C3145EA72D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6CA3F0-406E-4E3E-BFDD-F07688359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2DC3-6A01-478A-971A-24EDEA5C61F4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5D9B0-DB85-42BE-8631-3AFECA76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BA91B9-17C9-4410-91E0-639D351A8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54BD-D53C-4B07-9647-60817C176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7283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5B639-AEB4-4860-B5ED-495E4E975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875812-2D51-462E-9AAB-F6EEA8B7BA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DE181F-56BE-46F8-A87E-999090DCA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2DC3-6A01-478A-971A-24EDEA5C61F4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2EF592-79B3-461A-96C9-5691F4C2D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822BBD-9E29-4CFC-B9DD-73A0758C9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54BD-D53C-4B07-9647-60817C176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1570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E9A143-F170-46B9-B158-7CD6ADAD2E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B6FB72-1ECB-4753-8292-31FEB7B3FC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DBEE57-384A-475F-B5B3-5FB2000C4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2DC3-6A01-478A-971A-24EDEA5C61F4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A7CDC-A340-4A33-B649-3DEB27FE4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CBB18-2382-41E0-9A61-C652C907B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154BD-D53C-4B07-9647-60817C176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987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248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58" r:id="rId2"/>
    <p:sldLayoutId id="2147483659" r:id="rId3"/>
    <p:sldLayoutId id="2147483660" r:id="rId4"/>
    <p:sldLayoutId id="2147483661" r:id="rId5"/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  <p:sldLayoutId id="2147483668" r:id="rId12"/>
    <p:sldLayoutId id="2147483649" r:id="rId13"/>
    <p:sldLayoutId id="2147483653" r:id="rId1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BA13F1-F48B-43B8-B711-636613442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D5DA71-A1CF-4FFB-BA59-C0F07328EF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1E8EAB-0605-4683-ABA0-B76BA32335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12DC3-6A01-478A-971A-24EDEA5C61F4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1473AF-C7F6-4664-B389-F5DE432BCA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BAC1C-D477-4D01-BA8D-AAFCE09706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5154BD-D53C-4B07-9647-60817C176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658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business-34403005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youtube.com/watch?v=GO7YF7BfgX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78508-593F-429C-9843-43C4D635B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699022"/>
            <a:ext cx="6858000" cy="1241822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THE LEGAL  ENVIRONMENT</a:t>
            </a:r>
            <a:br>
              <a:rPr lang="en-GB" sz="4800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</a:br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07869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9881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60000" y="360000"/>
            <a:ext cx="4576210" cy="4381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2800" dirty="0"/>
              <a:t>LEARNING OBJECTIVES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dirty="0"/>
              <a:t>To understand 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dirty="0"/>
              <a:t>The principal sources of law 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dirty="0"/>
              <a:t>The impacts of law on business activities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dirty="0"/>
              <a:t>legal remedies and processes available to a firm's customers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dirty="0"/>
              <a:t>Voluntary codes of conduct as an alternative to law</a:t>
            </a:r>
          </a:p>
          <a:p>
            <a:pPr lvl="1" eaLnBrk="1" hangingPunct="1">
              <a:buFont typeface="Symbol" panose="05050102010706020507" pitchFamily="18" charset="2"/>
              <a:buNone/>
            </a:pPr>
            <a:endParaRPr lang="en-GB" altLang="en-US" dirty="0">
              <a:solidFill>
                <a:srgbClr val="000000"/>
              </a:solidFill>
            </a:endParaRPr>
          </a:p>
          <a:p>
            <a:pPr marL="457200" lvl="1" indent="0" eaLnBrk="1" hangingPunct="1">
              <a:buNone/>
            </a:pPr>
            <a:endParaRPr lang="en-GB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29C4D2D-A741-4B01-8965-09B0A1A5791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1728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87458" y="333375"/>
            <a:ext cx="8432692" cy="859994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LEGAL ENVIRONMENT AFFECTS BUSINESSES IN MANY WAYS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557339"/>
            <a:ext cx="8496300" cy="4440506"/>
          </a:xfrm>
        </p:spPr>
        <p:txBody>
          <a:bodyPr/>
          <a:lstStyle/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Contractual relationships with customers / suppliers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Owes duty of care to members of the public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Increasingly complex employment legislation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The legal environment influences the relationship between business enterprises themselves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The laws of copyright and patent protect a firm's investment in research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The legal environment influences the production possibilities of an enterprise and hence the products that can be offered to consumers</a:t>
            </a:r>
            <a:endParaRPr lang="en-GB" altLang="en-US" sz="2400" dirty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4A45345-0FF8-4668-A3F1-2A0CA87DCC2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261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TWO SOURCES OF LAW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In UK: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dirty="0">
                <a:solidFill>
                  <a:srgbClr val="000000"/>
                </a:solidFill>
              </a:rPr>
              <a:t>Common law </a:t>
            </a:r>
          </a:p>
          <a:p>
            <a:pPr lvl="1" eaLnBrk="1" hangingPunct="1"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- develops on the basis of judgements in the courts. Previous cases set precedent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dirty="0">
                <a:solidFill>
                  <a:srgbClr val="000000"/>
                </a:solidFill>
              </a:rPr>
              <a:t>Statute law </a:t>
            </a:r>
          </a:p>
          <a:p>
            <a:pPr lvl="1" eaLnBrk="1" hangingPunct="1"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- passed by Parliament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03D712A-3EB5-49C1-ACE9-8DDDA4B084A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54424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545562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LAW OF CONTRACT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015139"/>
            <a:ext cx="7772400" cy="4728436"/>
          </a:xfrm>
        </p:spPr>
        <p:txBody>
          <a:bodyPr/>
          <a:lstStyle/>
          <a:p>
            <a:pPr eaLnBrk="1" hangingPunct="1"/>
            <a:r>
              <a:rPr lang="en-GB" altLang="en-US" dirty="0"/>
              <a:t>Vital elements for a contract to exist: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offer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acceptance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intention to create legal relations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consideration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capacity</a:t>
            </a:r>
          </a:p>
          <a:p>
            <a:pPr eaLnBrk="1" hangingPunct="1"/>
            <a:r>
              <a:rPr lang="en-GB" altLang="en-US" sz="2800" dirty="0">
                <a:solidFill>
                  <a:srgbClr val="000000"/>
                </a:solidFill>
              </a:rPr>
              <a:t>Must not be Misrepresentation </a:t>
            </a:r>
          </a:p>
          <a:p>
            <a:pPr eaLnBrk="1" hangingPunct="1"/>
            <a:r>
              <a:rPr lang="en-GB" altLang="en-US" sz="2800" dirty="0">
                <a:solidFill>
                  <a:srgbClr val="000000"/>
                </a:solidFill>
              </a:rPr>
              <a:t>Damages for breach of contract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79506A3-3B62-40AC-9F47-6B3F28AD8E0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355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2276476"/>
            <a:ext cx="8496300" cy="31479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Many long term relationships between businesses may be based on vague understandings between the party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E.g. Marks and Spencer's has had close business relationships with many suppliers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But can M&amp;S be in breach of contract if it suddenly stops giving orders to its suppliers?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When does a general understanding become a contractual obligation to place orders?</a:t>
            </a:r>
          </a:p>
        </p:txBody>
      </p:sp>
      <p:sp>
        <p:nvSpPr>
          <p:cNvPr id="27654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41591BD-FD9E-46D9-A0C2-35DAD6EAE37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7651" name="AutoShape 4"/>
          <p:cNvSpPr>
            <a:spLocks noChangeArrowheads="1"/>
          </p:cNvSpPr>
          <p:nvPr/>
        </p:nvSpPr>
        <p:spPr bwMode="auto">
          <a:xfrm>
            <a:off x="539750" y="340963"/>
            <a:ext cx="2808288" cy="1286360"/>
          </a:xfrm>
          <a:prstGeom prst="cloudCallout">
            <a:avLst>
              <a:gd name="adj1" fmla="val 66056"/>
              <a:gd name="adj2" fmla="val -5014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ahoma" panose="020B0604030504040204" pitchFamily="34" charset="0"/>
              </a:rPr>
              <a:t>THINKING AROUND</a:t>
            </a:r>
          </a:p>
        </p:txBody>
      </p:sp>
      <p:sp>
        <p:nvSpPr>
          <p:cNvPr id="27652" name="Text Box 5"/>
          <p:cNvSpPr txBox="1">
            <a:spLocks noChangeArrowheads="1"/>
          </p:cNvSpPr>
          <p:nvPr/>
        </p:nvSpPr>
        <p:spPr bwMode="auto">
          <a:xfrm>
            <a:off x="3851275" y="620713"/>
            <a:ext cx="529272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 b="1" dirty="0">
                <a:solidFill>
                  <a:schemeClr val="accent6"/>
                </a:solidFill>
                <a:latin typeface="Tahoma" panose="020B0604030504040204" pitchFamily="34" charset="0"/>
              </a:rPr>
              <a:t>IS A BUSINESS RELATIONSHIP A CONTRACT?</a:t>
            </a:r>
          </a:p>
        </p:txBody>
      </p:sp>
    </p:spTree>
    <p:extLst>
      <p:ext uri="{BB962C8B-B14F-4D97-AF65-F5344CB8AC3E}">
        <p14:creationId xmlns:p14="http://schemas.microsoft.com/office/powerpoint/2010/main" val="1418053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55608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LAW OF NEGLIGENCE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175845"/>
            <a:ext cx="7772400" cy="353361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0000"/>
                </a:solidFill>
              </a:rPr>
              <a:t>A civil remedy based mainly on decided cases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Does the company owe a ‘duty of care’ to an individual?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Were they in breach of that duty?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Is damage of a type that ought reasonably to have been foreseen?</a:t>
            </a:r>
          </a:p>
          <a:p>
            <a:pPr eaLnBrk="1" hangingPunct="1"/>
            <a:r>
              <a:rPr lang="en-GB" altLang="en-US" dirty="0">
                <a:solidFill>
                  <a:srgbClr val="000000"/>
                </a:solidFill>
              </a:rPr>
              <a:t>Definition of “reasonable” changes over time</a:t>
            </a: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2C9324D-3D79-46B7-A5A5-9058DE7AB5E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3927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449450"/>
            <a:ext cx="8281987" cy="51919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LEGAL SYSTEM (In England)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125538"/>
            <a:ext cx="7772400" cy="4415106"/>
          </a:xfrm>
        </p:spPr>
        <p:txBody>
          <a:bodyPr/>
          <a:lstStyle/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The Magistrates Court - mainly criminal matters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Crown Court -   more serious cases   committed to it for trial on ‘indictment’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High Court - hears appeals from the Magistrates Court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Court of Appeal - deals with appeals from Crown Court.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County Courts -  the courts of first instance in most civil matters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Supreme Court - ultimate appeal court 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8FE01A2-E51A-42C9-9D08-1F0F0CDC6A0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9182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2" y="360000"/>
            <a:ext cx="8099787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ENFORCEMENT OF CONSUMER LEGISLATION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247614"/>
            <a:ext cx="7772400" cy="1859796"/>
          </a:xfrm>
        </p:spPr>
        <p:txBody>
          <a:bodyPr/>
          <a:lstStyle/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Trading Standards Departments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Environmental Health Departments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Utility regulators</a:t>
            </a:r>
          </a:p>
          <a:p>
            <a:pPr eaLnBrk="1" hangingPunct="1">
              <a:buFont typeface="Symbol" panose="05050102010706020507" pitchFamily="18" charset="2"/>
              <a:buNone/>
            </a:pPr>
            <a:endParaRPr lang="en-GB" altLang="en-US" dirty="0">
              <a:solidFill>
                <a:srgbClr val="000000"/>
              </a:solidFill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AB23E01-8244-4F1F-AE09-FB60C814E19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35184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2" y="228600"/>
            <a:ext cx="7181177" cy="80978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STATUTORY INTERVENTION IN CONSUMER LAW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50166" y="1038385"/>
            <a:ext cx="8412847" cy="4722809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buFontTx/>
              <a:buNone/>
            </a:pPr>
            <a:r>
              <a:rPr lang="en-GB" altLang="en-US" sz="3600" dirty="0">
                <a:solidFill>
                  <a:srgbClr val="000000"/>
                </a:solidFill>
              </a:rPr>
              <a:t>Main Legislation:</a:t>
            </a:r>
          </a:p>
          <a:p>
            <a:pPr eaLnBrk="1" hangingPunct="1">
              <a:buFontTx/>
              <a:buNone/>
            </a:pPr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Trade Descriptions Act 1968</a:t>
            </a:r>
          </a:p>
          <a:p>
            <a:pPr lvl="1" eaLnBrk="1" hangingPunct="1"/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Sale of Goods Act 1979</a:t>
            </a:r>
          </a:p>
          <a:p>
            <a:pPr lvl="1" eaLnBrk="1" hangingPunct="1"/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Misrepresentation Act 1967</a:t>
            </a:r>
          </a:p>
          <a:p>
            <a:pPr lvl="1" eaLnBrk="1" hangingPunct="1"/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The Consumer Protection Act 1987</a:t>
            </a:r>
          </a:p>
          <a:p>
            <a:pPr marL="342900" lvl="1" indent="0" eaLnBrk="1" hangingPunct="1">
              <a:buNone/>
            </a:pPr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Consumer Credit Act 1974</a:t>
            </a:r>
          </a:p>
          <a:p>
            <a:pPr lvl="1" eaLnBrk="1" hangingPunct="1"/>
            <a:endParaRPr lang="en-GB" altLang="en-US" sz="3600" dirty="0">
              <a:solidFill>
                <a:srgbClr val="000000"/>
              </a:solidFill>
            </a:endParaRPr>
          </a:p>
          <a:p>
            <a:pPr lvl="1"/>
            <a:r>
              <a:rPr lang="en-GB" altLang="en-US" sz="3600" b="1" dirty="0">
                <a:solidFill>
                  <a:srgbClr val="000000"/>
                </a:solidFill>
                <a:hlinkClick r:id="rId3"/>
              </a:rPr>
              <a:t>http://www.bbc.co.uk/news/business-34403005</a:t>
            </a:r>
            <a:endParaRPr lang="en-GB" altLang="en-US" sz="3600" b="1" dirty="0">
              <a:solidFill>
                <a:srgbClr val="000000"/>
              </a:solidFill>
            </a:endParaRPr>
          </a:p>
          <a:p>
            <a:pPr lvl="1"/>
            <a:endParaRPr lang="en-GB" altLang="en-US" b="1" dirty="0">
              <a:solidFill>
                <a:srgbClr val="000000"/>
              </a:solidFill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8B9A0BF-702D-4EBC-8313-8216343D282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26435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568809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CODES OF CONDUCT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953147"/>
            <a:ext cx="7772400" cy="299892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A voluntary agreement (e.g. ASA Code)</a:t>
            </a:r>
          </a:p>
          <a:p>
            <a:pPr eaLnBrk="1" hangingPunct="1"/>
            <a:r>
              <a:rPr lang="en-GB" altLang="en-US" sz="2400" dirty="0"/>
              <a:t>Can help raise standards in an industry sector</a:t>
            </a:r>
          </a:p>
          <a:p>
            <a:pPr eaLnBrk="1" hangingPunct="1"/>
            <a:r>
              <a:rPr lang="en-GB" altLang="en-US" sz="2400" dirty="0"/>
              <a:t>More flexible than legislation</a:t>
            </a:r>
          </a:p>
          <a:p>
            <a:pPr eaLnBrk="1" hangingPunct="1"/>
            <a:r>
              <a:rPr lang="en-GB" altLang="en-US" sz="2400" dirty="0"/>
              <a:t>Can be quicker and cheaper than recourse to the law</a:t>
            </a:r>
          </a:p>
          <a:p>
            <a:pPr eaLnBrk="1" hangingPunct="1"/>
            <a:r>
              <a:rPr lang="en-GB" altLang="en-US" sz="2400" dirty="0"/>
              <a:t>Threat of new law if code breaks down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3E9620B-1CB5-4669-96D7-468FEFBD393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9348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57327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EMPLOYMENT LAW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628775"/>
            <a:ext cx="7772400" cy="2617761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Based on principles of contract law and negligence</a:t>
            </a:r>
          </a:p>
          <a:p>
            <a:pPr eaLnBrk="1" hangingPunct="1"/>
            <a:r>
              <a:rPr lang="en-GB" altLang="en-US" sz="2400" dirty="0"/>
              <a:t>Employer vicariously liable for actions of employees</a:t>
            </a:r>
          </a:p>
          <a:p>
            <a:pPr eaLnBrk="1" hangingPunct="1"/>
            <a:r>
              <a:rPr lang="en-GB" altLang="en-US" sz="2400" dirty="0"/>
              <a:t>Increasing amount of statutory legislation</a:t>
            </a:r>
          </a:p>
          <a:p>
            <a:pPr eaLnBrk="1" hangingPunct="1"/>
            <a:r>
              <a:rPr lang="en-GB" altLang="en-US" sz="2400" dirty="0"/>
              <a:t>Need to distinguish between an employee and a self-employed contractor</a:t>
            </a: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C436672-2BEA-4FD0-B3B3-050005B1689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5064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325105" y="340962"/>
            <a:ext cx="5633634" cy="550191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CONTRACT OF EMPLOYMENT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196975"/>
            <a:ext cx="77724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>
                <a:solidFill>
                  <a:srgbClr val="000000"/>
                </a:solidFill>
              </a:rPr>
              <a:t>	</a:t>
            </a:r>
            <a:r>
              <a:rPr lang="en-GB" altLang="en-US" sz="2400" dirty="0">
                <a:solidFill>
                  <a:srgbClr val="000000"/>
                </a:solidFill>
              </a:rPr>
              <a:t>An employer must issue its employees with a written contract of employment within 13 weeks of starting their employment (Employment Rights Act 1996)</a:t>
            </a: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Contains details of hours of work, pay, conditions </a:t>
            </a:r>
            <a:r>
              <a:rPr lang="en-GB" altLang="en-US" sz="2000" dirty="0" err="1">
                <a:solidFill>
                  <a:srgbClr val="000000"/>
                </a:solidFill>
              </a:rPr>
              <a:t>etc</a:t>
            </a:r>
            <a:endParaRPr lang="en-GB" altLang="en-US" sz="20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Terms cannot be altered without agreement</a:t>
            </a: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Contract may refer to a collective agreement</a:t>
            </a: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4C98880-1EF2-45A8-A0CC-5849506D8D9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55613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774915" y="260350"/>
            <a:ext cx="8056348" cy="1143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INCREASING LEVELS OF LEGAL PROTECTION FOR EMPLOYEES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403350"/>
            <a:ext cx="8178800" cy="3850575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To redress imbalance of power between employer and employee</a:t>
            </a:r>
          </a:p>
          <a:p>
            <a:pPr eaLnBrk="1" hangingPunct="1"/>
            <a:r>
              <a:rPr lang="en-GB" altLang="en-US" sz="2400" dirty="0"/>
              <a:t>Examples:</a:t>
            </a:r>
          </a:p>
          <a:p>
            <a:pPr lvl="1" algn="just" eaLnBrk="1" hangingPunct="1">
              <a:buFont typeface="Symbol" panose="05050102010706020507" pitchFamily="18" charset="2"/>
              <a:buChar char="·"/>
            </a:pPr>
            <a:r>
              <a:rPr lang="en-GB" altLang="en-US" sz="2000" dirty="0">
                <a:solidFill>
                  <a:srgbClr val="000000"/>
                </a:solidFill>
              </a:rPr>
              <a:t>Health and Safety legislation</a:t>
            </a:r>
          </a:p>
          <a:p>
            <a:pPr lvl="1" algn="just" eaLnBrk="1" hangingPunct="1">
              <a:buFont typeface="Symbol" panose="05050102010706020507" pitchFamily="18" charset="2"/>
              <a:buChar char="·"/>
            </a:pPr>
            <a:r>
              <a:rPr lang="en-GB" altLang="en-US" sz="2000" dirty="0">
                <a:solidFill>
                  <a:srgbClr val="000000"/>
                </a:solidFill>
              </a:rPr>
              <a:t>Minimum wage legislation</a:t>
            </a:r>
          </a:p>
          <a:p>
            <a:pPr lvl="1" eaLnBrk="1" hangingPunct="1"/>
            <a:r>
              <a:rPr lang="en-GB" altLang="en-US" sz="2000" dirty="0"/>
              <a:t>Working Hours directive</a:t>
            </a:r>
          </a:p>
          <a:p>
            <a:pPr eaLnBrk="1" hangingPunct="1"/>
            <a:r>
              <a:rPr lang="en-GB" altLang="en-US" sz="2400" dirty="0"/>
              <a:t>Statutory redress for unfair dismissal/ redundancy</a:t>
            </a: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CB54C84-C461-42BE-90B2-03BCEC534EF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46762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743757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DISCRIMINATION AT WORK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700213"/>
            <a:ext cx="7772400" cy="2391340"/>
          </a:xfrm>
        </p:spPr>
        <p:txBody>
          <a:bodyPr/>
          <a:lstStyle/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GB" altLang="en-US" sz="2400" dirty="0">
                <a:solidFill>
                  <a:srgbClr val="000000"/>
                </a:solidFill>
              </a:rPr>
              <a:t>Legislation seeks to protect disadvantaged groups  </a:t>
            </a:r>
          </a:p>
          <a:p>
            <a:pPr lvl="1" eaLnBrk="1" hangingPunct="1">
              <a:spcBef>
                <a:spcPts val="500"/>
              </a:spcBef>
              <a:spcAft>
                <a:spcPts val="500"/>
              </a:spcAft>
            </a:pPr>
            <a:r>
              <a:rPr lang="en-GB" altLang="en-US" sz="2000" dirty="0"/>
              <a:t>The Sex Discrimination Act 1975 (SDA)  </a:t>
            </a:r>
            <a:endParaRPr lang="en-GB" altLang="en-US" sz="2000" b="1" dirty="0"/>
          </a:p>
          <a:p>
            <a:pPr lvl="1" eaLnBrk="1" hangingPunct="1">
              <a:spcBef>
                <a:spcPts val="500"/>
              </a:spcBef>
              <a:spcAft>
                <a:spcPts val="500"/>
              </a:spcAft>
            </a:pPr>
            <a:r>
              <a:rPr lang="en-GB" altLang="en-US" sz="2000" dirty="0"/>
              <a:t>The Equal Pay Act 1970  </a:t>
            </a:r>
          </a:p>
          <a:p>
            <a:pPr lvl="1" eaLnBrk="1" hangingPunct="1"/>
            <a:r>
              <a:rPr lang="en-GB" altLang="en-US" sz="2000" dirty="0"/>
              <a:t>Race Relations Act 1976  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B9B98EF-46E8-4974-B246-5C87C319DA5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09011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60350"/>
            <a:ext cx="7772400" cy="739291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RIGHTS TO WORKERS’ REPRESENTATION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498233" y="967326"/>
            <a:ext cx="7772400" cy="3209467"/>
          </a:xfrm>
        </p:spPr>
        <p:txBody>
          <a:bodyPr/>
          <a:lstStyle/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Traditionally, Labour governments have    advanced the cause of organised labour;  Conservative governments have taken a more individualist approach  </a:t>
            </a:r>
          </a:p>
          <a:p>
            <a:pPr eaLnBrk="1" hangingPunct="1"/>
            <a:r>
              <a:rPr lang="en-GB" altLang="en-US" sz="2400" dirty="0"/>
              <a:t>The Employment Relations Act 1999  established a statutory procedure through which trades unions can seek recognition for collective bargaining  </a:t>
            </a: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B32B64A-C869-44EF-985B-58DBFDED2A4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79936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188913"/>
            <a:ext cx="7772400" cy="5381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HUMAN RIGHTS ACTS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860156"/>
            <a:ext cx="7772400" cy="4738957"/>
          </a:xfrm>
        </p:spPr>
        <p:txBody>
          <a:bodyPr/>
          <a:lstStyle/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GB" altLang="en-US" sz="2400" dirty="0">
                <a:solidFill>
                  <a:srgbClr val="000000"/>
                </a:solidFill>
              </a:rPr>
              <a:t>The Human Rights Act came into force in the UK in 2000 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Has presented a number of new legal challenges for business organisations.</a:t>
            </a:r>
            <a:endParaRPr lang="en-GB" altLang="en-US" sz="2400" dirty="0"/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Many of the rights specified in the Act are already protected e.g. Sex Discrimination Act 1975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Courts in the UK can now issue injunctions to prevent violations of rights</a:t>
            </a:r>
          </a:p>
          <a:p>
            <a:pPr marL="0" indent="0" eaLnBrk="1" hangingPunct="1">
              <a:buNone/>
            </a:pPr>
            <a:endParaRPr lang="en-GB" altLang="en-US" dirty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44C1472-A269-4AB4-9AD4-A87E3A2C35F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15304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>
          <a:xfrm>
            <a:off x="601824" y="260350"/>
            <a:ext cx="8512175" cy="816782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/>
              <a:t>PROTECTION OF COMPANY’S INTANGIBLE ASSETS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844675"/>
            <a:ext cx="8178800" cy="3153528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PATENTS</a:t>
            </a: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Patents Act 1977 gives right to an inventor to reap the benefits from their invention  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TRADE MARKS</a:t>
            </a: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The Trade Marks Act 1994 provides protection for trade marks (defined as any sign capable of being represented graphically to distinguish  goods or services from those of competitors)</a:t>
            </a: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FC1E15D-8052-46C7-A25C-AEC6BCE13FF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38212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188913"/>
            <a:ext cx="7772400" cy="88047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WHAT CAN A TRADE MARK OWNER DO TO PREVENT THIS ?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883044"/>
            <a:ext cx="4168775" cy="3510366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Patents and trade marks are often a company’s most valuable assets</a:t>
            </a:r>
          </a:p>
          <a:p>
            <a:pPr eaLnBrk="1" hangingPunct="1"/>
            <a:r>
              <a:rPr lang="en-GB" altLang="en-US" sz="2400" dirty="0"/>
              <a:t>The law helps prevent ‘passing off’</a:t>
            </a:r>
          </a:p>
        </p:txBody>
      </p:sp>
      <p:pic>
        <p:nvPicPr>
          <p:cNvPr id="56324" name="Picture 6" descr="counterfeit-viagra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00600" y="1828800"/>
            <a:ext cx="3048000" cy="3479369"/>
          </a:xfrm>
          <a:noFill/>
        </p:spPr>
      </p:pic>
      <p:sp>
        <p:nvSpPr>
          <p:cNvPr id="56325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073285D-514E-481F-84AE-74B3073A679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55159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491736" y="360000"/>
            <a:ext cx="8424000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LAW AND THE INTERNET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360000" y="1260001"/>
            <a:ext cx="8424000" cy="2087633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Same basic principles of law apply online</a:t>
            </a:r>
          </a:p>
          <a:p>
            <a:pPr eaLnBrk="1" hangingPunct="1"/>
            <a:r>
              <a:rPr lang="en-GB" altLang="en-US" sz="2400" dirty="0"/>
              <a:t>But can be difficult to determine the legal jurisdiction that governs a contract</a:t>
            </a:r>
          </a:p>
          <a:p>
            <a:pPr eaLnBrk="1" hangingPunct="1"/>
            <a:r>
              <a:rPr lang="en-GB" altLang="en-US" sz="2400" dirty="0"/>
              <a:t>Can be difficult to track down the other party in cyberspace in order to enforce legal requirements</a:t>
            </a: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875EF52-D8E9-41F8-A433-EE2F526E2E0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70080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561478" y="360000"/>
            <a:ext cx="8424000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LAW AND PRODUCTION PROCESSES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296755" y="1202626"/>
            <a:ext cx="77724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	</a:t>
            </a:r>
            <a:r>
              <a:rPr lang="en-GB" altLang="en-US" sz="2400" dirty="0"/>
              <a:t>Increasing level of legislation to reduce external costs of production, e.g.: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lvl="1" eaLnBrk="1" hangingPunct="1"/>
            <a:r>
              <a:rPr lang="en-GB" altLang="en-US" sz="2000" dirty="0"/>
              <a:t>Environmental Protection Act 1995</a:t>
            </a:r>
          </a:p>
          <a:p>
            <a:pPr lvl="1" eaLnBrk="1" hangingPunct="1"/>
            <a:r>
              <a:rPr lang="en-GB" altLang="en-US" sz="2000" dirty="0"/>
              <a:t>Environment Act 1990</a:t>
            </a:r>
          </a:p>
          <a:p>
            <a:pPr lvl="1" eaLnBrk="1" hangingPunct="1"/>
            <a:r>
              <a:rPr lang="en-GB" altLang="en-US" sz="2000" dirty="0"/>
              <a:t>Water Resources Act 1991</a:t>
            </a:r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C80069-7887-42A0-8F0F-9BBC3640E38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56820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47625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LEGISLATION TO PROTECT THE COMPETITIVENESS OF MARKETS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398571" y="1759058"/>
            <a:ext cx="8178800" cy="3858514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Presumption that competitive markets are more efficient</a:t>
            </a:r>
          </a:p>
          <a:p>
            <a:pPr eaLnBrk="1" hangingPunct="1"/>
            <a:r>
              <a:rPr lang="en-GB" altLang="en-US" sz="2400" dirty="0"/>
              <a:t>Common law acts against restraint of trade</a:t>
            </a:r>
          </a:p>
          <a:p>
            <a:pPr eaLnBrk="1" hangingPunct="1"/>
            <a:r>
              <a:rPr lang="en-GB" altLang="en-US" sz="2400" dirty="0"/>
              <a:t>Statutory regulatory framework (e.g. Competition Act; Articles 85 and 86 of Treaty of Rome)</a:t>
            </a: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F6F74FD-90B6-426E-9A4E-6C9A5899CF5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1762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3"/>
          <p:cNvSpPr>
            <a:spLocks noGrp="1" noChangeArrowheads="1"/>
          </p:cNvSpPr>
          <p:nvPr>
            <p:ph idx="1"/>
          </p:nvPr>
        </p:nvSpPr>
        <p:spPr>
          <a:xfrm>
            <a:off x="395289" y="2060575"/>
            <a:ext cx="7082644" cy="225570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Holidays are bought on trust – you cannot evaluate the holiday until after purchase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Many codes of conduct have had mixed success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Now much more legislation to protect consumers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But is there now too much protection?</a:t>
            </a:r>
          </a:p>
          <a:p>
            <a:r>
              <a:rPr lang="en-GB" altLang="en-US" sz="2400" dirty="0">
                <a:hlinkClick r:id="rId2"/>
              </a:rPr>
              <a:t>https://www.youtube.com/watch?v=GO7YF7BfgXk</a:t>
            </a:r>
            <a:endParaRPr lang="en-GB" altLang="en-US" sz="2400" dirty="0"/>
          </a:p>
          <a:p>
            <a:endParaRPr lang="en-GB" altLang="en-US" sz="2400" dirty="0"/>
          </a:p>
        </p:txBody>
      </p:sp>
      <p:sp>
        <p:nvSpPr>
          <p:cNvPr id="64519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F48488A-33BB-4B92-8DCA-A98D3959D63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4515" name="AutoShape 4"/>
          <p:cNvSpPr>
            <a:spLocks noChangeArrowheads="1"/>
          </p:cNvSpPr>
          <p:nvPr/>
        </p:nvSpPr>
        <p:spPr bwMode="auto">
          <a:xfrm>
            <a:off x="694733" y="271930"/>
            <a:ext cx="2808288" cy="1350425"/>
          </a:xfrm>
          <a:prstGeom prst="cloudCallout">
            <a:avLst>
              <a:gd name="adj1" fmla="val 71481"/>
              <a:gd name="adj2" fmla="val -11477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dirty="0">
                <a:latin typeface="Tahoma" panose="020B0604030504040204" pitchFamily="34" charset="0"/>
              </a:rPr>
              <a:t>CASE STUDY</a:t>
            </a:r>
          </a:p>
        </p:txBody>
      </p:sp>
      <p:sp>
        <p:nvSpPr>
          <p:cNvPr id="64516" name="Text Box 5"/>
          <p:cNvSpPr txBox="1">
            <a:spLocks noChangeArrowheads="1"/>
          </p:cNvSpPr>
          <p:nvPr/>
        </p:nvSpPr>
        <p:spPr bwMode="auto">
          <a:xfrm>
            <a:off x="4030663" y="476250"/>
            <a:ext cx="511333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chemeClr val="accent6"/>
                </a:solidFill>
                <a:latin typeface="Tahoma" panose="020B0604030504040204" pitchFamily="34" charset="0"/>
              </a:rPr>
              <a:t>LEGISLATION STRENGTHENED IN A BID TO END “NIGHTMARE” HOLIDAYS</a:t>
            </a:r>
          </a:p>
        </p:txBody>
      </p:sp>
      <p:pic>
        <p:nvPicPr>
          <p:cNvPr id="64518" name="Picture 8" descr="Case Stud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482" y="1184136"/>
            <a:ext cx="2072517" cy="1875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32022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706465" y="300038"/>
            <a:ext cx="7772400" cy="5715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SUMMARY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484313"/>
            <a:ext cx="7772400" cy="42592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/>
              <a:t>You should now understand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800" dirty="0"/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Char char="·"/>
            </a:pPr>
            <a:r>
              <a:rPr lang="en-GB" altLang="en-US" sz="2000" dirty="0"/>
              <a:t>The basic principles of law as they affect business organisations </a:t>
            </a: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Char char="·"/>
            </a:pPr>
            <a:r>
              <a:rPr lang="en-GB" altLang="en-US" sz="2000" dirty="0"/>
              <a:t>Legal remedies and processes available to a firm's customers</a:t>
            </a: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Char char="·"/>
            </a:pPr>
            <a:r>
              <a:rPr lang="en-GB" altLang="en-US" sz="2000" dirty="0">
                <a:solidFill>
                  <a:srgbClr val="000000"/>
                </a:solidFill>
              </a:rPr>
              <a:t>Voluntary codes of conduct as an alternative to law</a:t>
            </a: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GB" altLang="en-US" sz="900" dirty="0">
              <a:solidFill>
                <a:srgbClr val="000000"/>
              </a:solidFill>
            </a:endParaRP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Remember, the law can be very complex.</a:t>
            </a: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GB" altLang="en-US" sz="1000" dirty="0">
              <a:solidFill>
                <a:srgbClr val="000000"/>
              </a:solidFill>
            </a:endParaRP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This session has only covered basic  principles!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D788CC5-DDE1-45B1-A8EB-52889ABC832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8831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NEXT SESSION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360000" y="1260001"/>
            <a:ext cx="8424000" cy="1893904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Exploring the different forms of business organisations…</a:t>
            </a: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BF719BE-D01F-4ABE-914C-F3B97B65090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2019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992</Words>
  <Application>Microsoft Office PowerPoint</Application>
  <PresentationFormat>On-screen Show (4:3)</PresentationFormat>
  <Paragraphs>187</Paragraphs>
  <Slides>25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Calibri</vt:lpstr>
      <vt:lpstr>Calibri Light</vt:lpstr>
      <vt:lpstr>Symbol</vt:lpstr>
      <vt:lpstr>Tahoma</vt:lpstr>
      <vt:lpstr>Times New Roman</vt:lpstr>
      <vt:lpstr>Office Theme</vt:lpstr>
      <vt:lpstr>1_Office Theme</vt:lpstr>
      <vt:lpstr>THE LEGAL  ENVIRONMENT </vt:lpstr>
      <vt:lpstr>LEARNING OBJECTIVES</vt:lpstr>
      <vt:lpstr>THE LEGAL ENVIRONMENT AFFECTS BUSINESSES IN MANY WAYS</vt:lpstr>
      <vt:lpstr>TWO SOURCES OF LAW</vt:lpstr>
      <vt:lpstr>THE LAW OF CONTRACT</vt:lpstr>
      <vt:lpstr>PowerPoint Presentation</vt:lpstr>
      <vt:lpstr>LAW OF NEGLIGENCE</vt:lpstr>
      <vt:lpstr>THE LEGAL SYSTEM (In England)</vt:lpstr>
      <vt:lpstr>ENFORCEMENT OF CONSUMER LEGISLATION</vt:lpstr>
      <vt:lpstr>STATUTORY INTERVENTION IN CONSUMER LAW</vt:lpstr>
      <vt:lpstr>CODES OF CONDUCT</vt:lpstr>
      <vt:lpstr>EMPLOYMENT LAW</vt:lpstr>
      <vt:lpstr>CONTRACT OF EMPLOYMENT</vt:lpstr>
      <vt:lpstr>INCREASING LEVELS OF LEGAL PROTECTION FOR EMPLOYEES</vt:lpstr>
      <vt:lpstr>DISCRIMINATION AT WORK</vt:lpstr>
      <vt:lpstr>RIGHTS TO WORKERS’ REPRESENTATION</vt:lpstr>
      <vt:lpstr>HUMAN RIGHTS ACTS</vt:lpstr>
      <vt:lpstr>PROTECTION OF COMPANY’S INTANGIBLE ASSETS</vt:lpstr>
      <vt:lpstr>WHAT CAN A TRADE MARK OWNER DO TO PREVENT THIS ?</vt:lpstr>
      <vt:lpstr>LAW AND THE INTERNET</vt:lpstr>
      <vt:lpstr>LAW AND PRODUCTION PROCESSES</vt:lpstr>
      <vt:lpstr>LEGISLATION TO PROTECT THE COMPETITIVENESS OF MARKETS</vt:lpstr>
      <vt:lpstr>PowerPoint Presentation</vt:lpstr>
      <vt:lpstr>SUMMARY</vt:lpstr>
      <vt:lpstr>NEXT SESSION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Trevor Warren</dc:creator>
  <cp:lastModifiedBy>Amare Desta</cp:lastModifiedBy>
  <cp:revision>150</cp:revision>
  <cp:lastPrinted>2013-11-14T13:51:19Z</cp:lastPrinted>
  <dcterms:created xsi:type="dcterms:W3CDTF">2013-11-14T11:20:18Z</dcterms:created>
  <dcterms:modified xsi:type="dcterms:W3CDTF">2019-07-23T04:48:37Z</dcterms:modified>
</cp:coreProperties>
</file>