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257" r:id="rId3"/>
    <p:sldId id="258" r:id="rId4"/>
    <p:sldId id="259" r:id="rId5"/>
    <p:sldId id="260" r:id="rId6"/>
    <p:sldId id="266" r:id="rId7"/>
    <p:sldId id="274" r:id="rId8"/>
    <p:sldId id="275" r:id="rId9"/>
    <p:sldId id="276" r:id="rId10"/>
    <p:sldId id="279" r:id="rId11"/>
    <p:sldId id="262" r:id="rId12"/>
    <p:sldId id="263" r:id="rId13"/>
    <p:sldId id="265" r:id="rId14"/>
    <p:sldId id="269" r:id="rId15"/>
    <p:sldId id="264" r:id="rId16"/>
    <p:sldId id="280" r:id="rId17"/>
    <p:sldId id="286" r:id="rId18"/>
    <p:sldId id="267" r:id="rId19"/>
    <p:sldId id="287" r:id="rId20"/>
    <p:sldId id="281" r:id="rId21"/>
    <p:sldId id="284" r:id="rId22"/>
    <p:sldId id="288" r:id="rId23"/>
    <p:sldId id="268" r:id="rId24"/>
    <p:sldId id="282" r:id="rId25"/>
    <p:sldId id="289" r:id="rId26"/>
    <p:sldId id="271" r:id="rId27"/>
    <p:sldId id="283" r:id="rId28"/>
    <p:sldId id="272" r:id="rId29"/>
    <p:sldId id="285" r:id="rId30"/>
    <p:sldId id="290" r:id="rId31"/>
    <p:sldId id="273"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33" autoAdjust="0"/>
  </p:normalViewPr>
  <p:slideViewPr>
    <p:cSldViewPr>
      <p:cViewPr varScale="1">
        <p:scale>
          <a:sx n="103" d="100"/>
          <a:sy n="103" d="100"/>
        </p:scale>
        <p:origin x="113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9.wmf"/><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LCB7004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Quantitative Research Methods</a:t>
            </a:r>
          </a:p>
          <a:p>
            <a:pPr eaLnBrk="1" hangingPunct="1"/>
            <a:r>
              <a:rPr lang="en-GB" altLang="en-US" dirty="0">
                <a:solidFill>
                  <a:schemeClr val="accent2"/>
                </a:solidFill>
              </a:rPr>
              <a:t>Week</a:t>
            </a:r>
            <a:r>
              <a:rPr lang="el-GR" altLang="en-US" dirty="0">
                <a:solidFill>
                  <a:schemeClr val="accent2"/>
                </a:solidFill>
              </a:rPr>
              <a:t> 10</a:t>
            </a:r>
            <a:r>
              <a:rPr lang="en-GB" altLang="en-US" dirty="0">
                <a:solidFill>
                  <a:schemeClr val="accent2"/>
                </a:solidFill>
              </a:rPr>
              <a:t> </a:t>
            </a:r>
          </a:p>
          <a:p>
            <a:pPr eaLnBrk="1" hangingPunct="1"/>
            <a:endParaRPr lang="en-GB" altLang="en-US" dirty="0">
              <a:solidFill>
                <a:schemeClr val="accent2"/>
              </a:solidFill>
            </a:endParaRPr>
          </a:p>
          <a:p>
            <a:pPr eaLnBrk="1" hangingPunct="1"/>
            <a:r>
              <a:rPr lang="en-GB" altLang="en-US" sz="4800" b="1" dirty="0">
                <a:solidFill>
                  <a:schemeClr val="accent2"/>
                </a:solidFill>
              </a:rPr>
              <a:t>Comparing Two Means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Comparing Two Means</a:t>
            </a:r>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normAutofit fontScale="85000" lnSpcReduction="20000"/>
          </a:bodyPr>
          <a:lstStyle/>
          <a:p>
            <a:r>
              <a:rPr lang="en-GB" dirty="0"/>
              <a:t>The linear model and comparing means</a:t>
            </a:r>
          </a:p>
          <a:p>
            <a:r>
              <a:rPr lang="en-GB" i="1" dirty="0"/>
              <a:t>t</a:t>
            </a:r>
            <a:r>
              <a:rPr lang="en-GB" dirty="0"/>
              <a:t>-tests</a:t>
            </a:r>
          </a:p>
          <a:p>
            <a:pPr lvl="1"/>
            <a:r>
              <a:rPr lang="en-GB" dirty="0"/>
              <a:t>Dependent (paired-samples, matched-pairs)</a:t>
            </a:r>
          </a:p>
          <a:p>
            <a:pPr lvl="1"/>
            <a:r>
              <a:rPr lang="en-GB" dirty="0"/>
              <a:t>Independent</a:t>
            </a:r>
          </a:p>
          <a:p>
            <a:r>
              <a:rPr lang="en-GB" dirty="0"/>
              <a:t>Rationale for the tests</a:t>
            </a:r>
          </a:p>
          <a:p>
            <a:pPr lvl="1"/>
            <a:r>
              <a:rPr lang="en-GB" dirty="0"/>
              <a:t>Assumptions</a:t>
            </a:r>
          </a:p>
          <a:p>
            <a:r>
              <a:rPr lang="en-GB" dirty="0"/>
              <a:t>Interpretation</a:t>
            </a:r>
          </a:p>
          <a:p>
            <a:r>
              <a:rPr lang="en-GB" dirty="0"/>
              <a:t>Reporting results</a:t>
            </a:r>
          </a:p>
          <a:p>
            <a:r>
              <a:rPr lang="en-GB" dirty="0"/>
              <a:t>Calculating an Effect Size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Experiments</a:t>
            </a:r>
          </a:p>
        </p:txBody>
      </p:sp>
      <p:sp>
        <p:nvSpPr>
          <p:cNvPr id="3" name="Content Placeholder 2"/>
          <p:cNvSpPr>
            <a:spLocks noGrp="1"/>
          </p:cNvSpPr>
          <p:nvPr>
            <p:ph idx="1"/>
          </p:nvPr>
        </p:nvSpPr>
        <p:spPr/>
        <p:txBody>
          <a:bodyPr>
            <a:normAutofit fontScale="85000" lnSpcReduction="20000"/>
          </a:bodyPr>
          <a:lstStyle/>
          <a:p>
            <a:r>
              <a:rPr lang="en-GB" dirty="0"/>
              <a:t>The simplest form of experiment that can be done is one with only one independent variable that is manipulated in only two ways and only one outcome is measured.</a:t>
            </a:r>
          </a:p>
          <a:p>
            <a:pPr lvl="1"/>
            <a:r>
              <a:rPr lang="en-GB" dirty="0"/>
              <a:t>More often than not the manipulation of the independent variable involves having an experimental condition and a control.</a:t>
            </a:r>
          </a:p>
          <a:p>
            <a:pPr lvl="1"/>
            <a:r>
              <a:rPr lang="en-GB" dirty="0"/>
              <a:t>E.g., Is the movie </a:t>
            </a:r>
            <a:r>
              <a:rPr lang="en-GB" i="1" dirty="0"/>
              <a:t>Scream 2</a:t>
            </a:r>
            <a:r>
              <a:rPr lang="en-GB" dirty="0"/>
              <a:t> scarier than the original </a:t>
            </a:r>
            <a:r>
              <a:rPr lang="en-GB" i="1" dirty="0"/>
              <a:t>Scream</a:t>
            </a:r>
            <a:r>
              <a:rPr lang="en-GB" dirty="0"/>
              <a:t>? We could measure heart rates (which indicate anxiety) during both films and compare them.</a:t>
            </a:r>
          </a:p>
          <a:p>
            <a:r>
              <a:rPr lang="en-GB" dirty="0"/>
              <a:t>This situation can be analysed with a </a:t>
            </a:r>
            <a:r>
              <a:rPr lang="en-GB" i="1" dirty="0"/>
              <a:t>t</a:t>
            </a:r>
            <a:r>
              <a:rPr lang="en-GB" dirty="0"/>
              <a:t>-test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T</a:t>
            </a:r>
            <a:r>
              <a:rPr lang="en-GB" dirty="0"/>
              <a:t>-test</a:t>
            </a:r>
            <a:endParaRPr lang="en-GB" i="1" dirty="0"/>
          </a:p>
        </p:txBody>
      </p:sp>
      <p:sp>
        <p:nvSpPr>
          <p:cNvPr id="3" name="Content Placeholder 2"/>
          <p:cNvSpPr>
            <a:spLocks noGrp="1"/>
          </p:cNvSpPr>
          <p:nvPr>
            <p:ph idx="1"/>
          </p:nvPr>
        </p:nvSpPr>
        <p:spPr/>
        <p:txBody>
          <a:bodyPr>
            <a:normAutofit fontScale="77500" lnSpcReduction="20000"/>
          </a:bodyPr>
          <a:lstStyle/>
          <a:p>
            <a:r>
              <a:rPr lang="en-GB" dirty="0"/>
              <a:t>Dependent </a:t>
            </a:r>
            <a:r>
              <a:rPr lang="en-GB" i="1" dirty="0"/>
              <a:t>t</a:t>
            </a:r>
            <a:r>
              <a:rPr lang="en-GB" dirty="0"/>
              <a:t>-test</a:t>
            </a:r>
          </a:p>
          <a:p>
            <a:pPr lvl="1"/>
            <a:r>
              <a:rPr lang="en-GB" dirty="0"/>
              <a:t>Compares two means based on related data.</a:t>
            </a:r>
          </a:p>
          <a:p>
            <a:pPr lvl="1"/>
            <a:r>
              <a:rPr lang="en-GB" dirty="0"/>
              <a:t>E.g., Data from the same people measured at different times.</a:t>
            </a:r>
          </a:p>
          <a:p>
            <a:pPr lvl="1"/>
            <a:r>
              <a:rPr lang="en-GB" dirty="0"/>
              <a:t>Data from ‘matched’ samples.</a:t>
            </a:r>
          </a:p>
          <a:p>
            <a:r>
              <a:rPr lang="en-GB" dirty="0"/>
              <a:t>Independent </a:t>
            </a:r>
            <a:r>
              <a:rPr lang="en-GB" i="1" dirty="0"/>
              <a:t>t</a:t>
            </a:r>
            <a:r>
              <a:rPr lang="en-GB" dirty="0"/>
              <a:t>-test</a:t>
            </a:r>
          </a:p>
          <a:p>
            <a:pPr lvl="1"/>
            <a:r>
              <a:rPr lang="en-GB" dirty="0"/>
              <a:t>Compares two means based on independent data</a:t>
            </a:r>
          </a:p>
          <a:p>
            <a:pPr lvl="1"/>
            <a:r>
              <a:rPr lang="en-GB" dirty="0"/>
              <a:t>E.g., data from different groups of people</a:t>
            </a:r>
          </a:p>
          <a:p>
            <a:r>
              <a:rPr lang="en-GB" dirty="0"/>
              <a:t>Significance testing</a:t>
            </a:r>
          </a:p>
          <a:p>
            <a:pPr lvl="1"/>
            <a:r>
              <a:rPr lang="en-GB" dirty="0"/>
              <a:t>Testing the significance of </a:t>
            </a:r>
            <a:r>
              <a:rPr lang="en-GB" i="1" dirty="0"/>
              <a:t>t</a:t>
            </a:r>
            <a:endParaRPr lang="en-GB" dirty="0"/>
          </a:p>
          <a:p>
            <a:pPr lvl="1"/>
            <a:r>
              <a:rPr lang="en-GB" dirty="0"/>
              <a:t>Testing the significance of </a:t>
            </a:r>
            <a:r>
              <a:rPr lang="en-GB" i="1" dirty="0"/>
              <a:t>b</a:t>
            </a:r>
            <a:r>
              <a:rPr lang="en-GB" dirty="0"/>
              <a:t> in regression.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Cloaks of invisibility</a:t>
            </a:r>
          </a:p>
        </p:txBody>
      </p:sp>
      <p:sp>
        <p:nvSpPr>
          <p:cNvPr id="3" name="Content Placeholder 2"/>
          <p:cNvSpPr>
            <a:spLocks noGrp="1"/>
          </p:cNvSpPr>
          <p:nvPr>
            <p:ph idx="1"/>
          </p:nvPr>
        </p:nvSpPr>
        <p:spPr/>
        <p:txBody>
          <a:bodyPr>
            <a:normAutofit fontScale="85000" lnSpcReduction="20000"/>
          </a:bodyPr>
          <a:lstStyle/>
          <a:p>
            <a:r>
              <a:rPr lang="en-GB" dirty="0"/>
              <a:t>Are invisible people mischievous?</a:t>
            </a:r>
          </a:p>
          <a:p>
            <a:pPr lvl="1"/>
            <a:r>
              <a:rPr lang="en-GB" dirty="0"/>
              <a:t>24 Participants</a:t>
            </a:r>
          </a:p>
          <a:p>
            <a:r>
              <a:rPr lang="en-GB" dirty="0"/>
              <a:t>Manipulation</a:t>
            </a:r>
          </a:p>
          <a:p>
            <a:pPr lvl="1"/>
            <a:r>
              <a:rPr lang="en-GB" dirty="0"/>
              <a:t>Placed participants in an enclosed community riddled with hidden cameras.</a:t>
            </a:r>
          </a:p>
          <a:p>
            <a:pPr lvl="1"/>
            <a:r>
              <a:rPr lang="en-GB" dirty="0"/>
              <a:t>12 participants were given an invisibility cloak.</a:t>
            </a:r>
          </a:p>
          <a:p>
            <a:pPr lvl="1"/>
            <a:r>
              <a:rPr lang="en-GB" dirty="0"/>
              <a:t>12 participants were not given an invisibility cloak.</a:t>
            </a:r>
          </a:p>
          <a:p>
            <a:r>
              <a:rPr lang="en-GB" dirty="0"/>
              <a:t>Outcome</a:t>
            </a:r>
          </a:p>
          <a:p>
            <a:pPr lvl="1"/>
            <a:r>
              <a:rPr lang="en-GB" dirty="0"/>
              <a:t>measured how many mischievous acts participants performed in a week.</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Categorical predictors in the linear model</a:t>
            </a:r>
          </a:p>
        </p:txBody>
      </p:sp>
      <p:sp>
        <p:nvSpPr>
          <p:cNvPr id="20482" name="Rectangle 2"/>
          <p:cNvSpPr>
            <a:spLocks noChangeArrowheads="1"/>
          </p:cNvSpPr>
          <p:nvPr/>
        </p:nvSpPr>
        <p:spPr bwMode="auto">
          <a:xfrm>
            <a:off x="1143001" y="684126"/>
            <a:ext cx="138564" cy="346249"/>
          </a:xfrm>
          <a:prstGeom prst="rect">
            <a:avLst/>
          </a:prstGeom>
          <a:noFill/>
          <a:ln w="9525">
            <a:noFill/>
            <a:miter lim="800000"/>
            <a:headEnd/>
            <a:tailEnd/>
          </a:ln>
          <a:effectLst/>
        </p:spPr>
        <p:txBody>
          <a:bodyPr vert="horz" wrap="none" lIns="68580" tIns="34290" rIns="68580" bIns="34290" numCol="1" anchor="ctr" anchorCtr="0" compatLnSpc="1">
            <a:prstTxWarp prst="textNoShape">
              <a:avLst/>
            </a:prstTxWarp>
            <a:spAutoFit/>
          </a:bodyPr>
          <a:lstStyle/>
          <a:p>
            <a:endParaRPr lang="en-GB"/>
          </a:p>
        </p:txBody>
      </p:sp>
      <p:sp>
        <p:nvSpPr>
          <p:cNvPr id="20484" name="Rectangle 4"/>
          <p:cNvSpPr>
            <a:spLocks noChangeArrowheads="1"/>
          </p:cNvSpPr>
          <p:nvPr/>
        </p:nvSpPr>
        <p:spPr bwMode="auto">
          <a:xfrm>
            <a:off x="1143001" y="684126"/>
            <a:ext cx="138564" cy="346249"/>
          </a:xfrm>
          <a:prstGeom prst="rect">
            <a:avLst/>
          </a:prstGeom>
          <a:noFill/>
          <a:ln w="9525">
            <a:noFill/>
            <a:miter lim="800000"/>
            <a:headEnd/>
            <a:tailEnd/>
          </a:ln>
          <a:effectLst/>
        </p:spPr>
        <p:txBody>
          <a:bodyPr vert="horz" wrap="none" lIns="68580" tIns="34290" rIns="68580" bIns="34290" numCol="1" anchor="ctr" anchorCtr="0" compatLnSpc="1">
            <a:prstTxWarp prst="textNoShape">
              <a:avLst/>
            </a:prstTxWarp>
            <a:spAutoFit/>
          </a:bodyPr>
          <a:lstStyle/>
          <a:p>
            <a:endParaRPr lang="en-GB"/>
          </a:p>
        </p:txBody>
      </p:sp>
      <mc:AlternateContent xmlns:mc="http://schemas.openxmlformats.org/markup-compatibility/2006">
        <mc:Choice xmlns:a14="http://schemas.microsoft.com/office/drawing/2010/main" Requires="a14">
          <p:sp>
            <p:nvSpPr>
              <p:cNvPr id="5" name="Rectangle 4"/>
              <p:cNvSpPr/>
              <p:nvPr/>
            </p:nvSpPr>
            <p:spPr>
              <a:xfrm>
                <a:off x="3031891" y="2976177"/>
                <a:ext cx="3123932"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a:rPr lang="en-GB" sz="2400" i="1">
                              <a:latin typeface="Cambria Math" charset="0"/>
                            </a:rPr>
                            <m:t>𝑌</m:t>
                          </m:r>
                        </m:e>
                        <m:sub>
                          <m:r>
                            <a:rPr lang="en-GB" sz="2400" i="1">
                              <a:latin typeface="Cambria Math" charset="0"/>
                            </a:rPr>
                            <m:t>𝑖</m:t>
                          </m:r>
                        </m:sub>
                      </m:sSub>
                      <m:r>
                        <a:rPr lang="en-GB" sz="2400">
                          <a:latin typeface="Cambria Math" charset="0"/>
                        </a:rPr>
                        <m:t>=</m:t>
                      </m:r>
                      <m:d>
                        <m:dPr>
                          <m:ctrlPr>
                            <a:rPr lang="en-GB" sz="2400" i="1">
                              <a:latin typeface="Cambria Math" panose="02040503050406030204" pitchFamily="18" charset="0"/>
                            </a:rPr>
                          </m:ctrlPr>
                        </m:dPr>
                        <m:e>
                          <m:sSub>
                            <m:sSubPr>
                              <m:ctrlPr>
                                <a:rPr lang="en-GB" sz="2400" i="1">
                                  <a:latin typeface="Cambria Math" panose="02040503050406030204" pitchFamily="18" charset="0"/>
                                </a:rPr>
                              </m:ctrlPr>
                            </m:sSubPr>
                            <m:e>
                              <m:r>
                                <a:rPr lang="en-GB" sz="2400" i="1">
                                  <a:latin typeface="Cambria Math" charset="0"/>
                                </a:rPr>
                                <m:t>𝑏</m:t>
                              </m:r>
                            </m:e>
                            <m:sub>
                              <m:r>
                                <a:rPr lang="en-GB" sz="2400">
                                  <a:latin typeface="Cambria Math" charset="0"/>
                                </a:rPr>
                                <m:t>0</m:t>
                              </m:r>
                            </m:sub>
                          </m:sSub>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𝑏</m:t>
                              </m:r>
                            </m:e>
                            <m:sub>
                              <m:r>
                                <a:rPr lang="en-GB" sz="2400">
                                  <a:latin typeface="Cambria Math" charset="0"/>
                                </a:rPr>
                                <m:t>1</m:t>
                              </m:r>
                            </m:sub>
                          </m:sSub>
                          <m:sSub>
                            <m:sSubPr>
                              <m:ctrlPr>
                                <a:rPr lang="en-GB" sz="2400" i="1">
                                  <a:latin typeface="Cambria Math" panose="02040503050406030204" pitchFamily="18" charset="0"/>
                                </a:rPr>
                              </m:ctrlPr>
                            </m:sSubPr>
                            <m:e>
                              <m:r>
                                <a:rPr lang="en-GB" sz="2400" i="1">
                                  <a:latin typeface="Cambria Math" charset="0"/>
                                </a:rPr>
                                <m:t>𝑋</m:t>
                              </m:r>
                            </m:e>
                            <m:sub>
                              <m:r>
                                <a:rPr lang="en-GB" sz="2400">
                                  <a:latin typeface="Cambria Math" charset="0"/>
                                </a:rPr>
                                <m:t>1</m:t>
                              </m:r>
                              <m:r>
                                <a:rPr lang="en-GB" sz="2400" i="1">
                                  <a:latin typeface="Cambria Math" charset="0"/>
                                </a:rPr>
                                <m:t>𝑖</m:t>
                              </m:r>
                            </m:sub>
                          </m:sSub>
                        </m:e>
                      </m:d>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𝜀</m:t>
                          </m:r>
                        </m:e>
                        <m:sub>
                          <m:r>
                            <a:rPr lang="en-GB" sz="2400" i="1">
                              <a:latin typeface="Cambria Math" charset="0"/>
                            </a:rPr>
                            <m:t>𝑖</m:t>
                          </m:r>
                        </m:sub>
                      </m:sSub>
                    </m:oMath>
                  </m:oMathPara>
                </a14:m>
                <a:endParaRPr lang="en-GB" sz="2400" dirty="0"/>
              </a:p>
            </p:txBody>
          </p:sp>
        </mc:Choice>
        <mc:Fallback>
          <p:sp>
            <p:nvSpPr>
              <p:cNvPr id="5" name="Rectangle 4"/>
              <p:cNvSpPr>
                <a:spLocks noRot="1" noChangeAspect="1" noMove="1" noResize="1" noEditPoints="1" noAdjustHandles="1" noChangeArrowheads="1" noChangeShapeType="1" noTextEdit="1"/>
              </p:cNvSpPr>
              <p:nvPr/>
            </p:nvSpPr>
            <p:spPr>
              <a:xfrm>
                <a:off x="3031891" y="2976177"/>
                <a:ext cx="3123932" cy="461665"/>
              </a:xfrm>
              <a:prstGeom prst="rect">
                <a:avLst/>
              </a:prstGeom>
              <a:blipFill>
                <a:blip r:embed="rId2"/>
                <a:stretch>
                  <a:fillRect b="-5263"/>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7" name="Rectangle 6"/>
              <p:cNvSpPr/>
              <p:nvPr/>
            </p:nvSpPr>
            <p:spPr>
              <a:xfrm>
                <a:off x="2079430" y="3661977"/>
                <a:ext cx="4529573"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m:rPr>
                              <m:sty m:val="p"/>
                            </m:rPr>
                            <a:rPr lang="en-GB" sz="2400">
                              <a:latin typeface="Cambria Math" charset="0"/>
                            </a:rPr>
                            <m:t>Mischief</m:t>
                          </m:r>
                        </m:e>
                        <m:sub>
                          <m:r>
                            <a:rPr lang="en-GB" sz="2400" i="1">
                              <a:latin typeface="Cambria Math" charset="0"/>
                            </a:rPr>
                            <m:t>𝑖</m:t>
                          </m:r>
                        </m:sub>
                      </m:sSub>
                      <m:r>
                        <a:rPr lang="en-GB" sz="2400">
                          <a:latin typeface="Cambria Math" charset="0"/>
                        </a:rPr>
                        <m:t>=</m:t>
                      </m:r>
                      <m:d>
                        <m:dPr>
                          <m:ctrlPr>
                            <a:rPr lang="en-GB" sz="2400" i="1">
                              <a:latin typeface="Cambria Math" panose="02040503050406030204" pitchFamily="18" charset="0"/>
                            </a:rPr>
                          </m:ctrlPr>
                        </m:dPr>
                        <m:e>
                          <m:sSub>
                            <m:sSubPr>
                              <m:ctrlPr>
                                <a:rPr lang="en-GB" sz="2400" i="1">
                                  <a:latin typeface="Cambria Math" panose="02040503050406030204" pitchFamily="18" charset="0"/>
                                </a:rPr>
                              </m:ctrlPr>
                            </m:sSubPr>
                            <m:e>
                              <m:r>
                                <a:rPr lang="en-GB" sz="2400" i="1">
                                  <a:latin typeface="Cambria Math" charset="0"/>
                                </a:rPr>
                                <m:t>𝑏</m:t>
                              </m:r>
                            </m:e>
                            <m:sub>
                              <m:r>
                                <a:rPr lang="en-GB" sz="2400">
                                  <a:latin typeface="Cambria Math" charset="0"/>
                                </a:rPr>
                                <m:t>0</m:t>
                              </m:r>
                            </m:sub>
                          </m:sSub>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𝑏</m:t>
                              </m:r>
                            </m:e>
                            <m:sub>
                              <m:r>
                                <a:rPr lang="en-GB" sz="2400">
                                  <a:latin typeface="Cambria Math" charset="0"/>
                                </a:rPr>
                                <m:t>1</m:t>
                              </m:r>
                            </m:sub>
                          </m:sSub>
                          <m:sSub>
                            <m:sSubPr>
                              <m:ctrlPr>
                                <a:rPr lang="en-GB" sz="2400" i="1">
                                  <a:latin typeface="Cambria Math" panose="02040503050406030204" pitchFamily="18" charset="0"/>
                                </a:rPr>
                              </m:ctrlPr>
                            </m:sSubPr>
                            <m:e>
                              <m:r>
                                <m:rPr>
                                  <m:sty m:val="p"/>
                                </m:rPr>
                                <a:rPr lang="en-GB" sz="2400">
                                  <a:latin typeface="Cambria Math" charset="0"/>
                                </a:rPr>
                                <m:t>Cloak</m:t>
                              </m:r>
                            </m:e>
                            <m:sub>
                              <m:r>
                                <a:rPr lang="en-GB" sz="2400" i="1">
                                  <a:latin typeface="Cambria Math" charset="0"/>
                                </a:rPr>
                                <m:t>𝑖</m:t>
                              </m:r>
                            </m:sub>
                          </m:sSub>
                        </m:e>
                      </m:d>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𝜀</m:t>
                          </m:r>
                        </m:e>
                        <m:sub>
                          <m:r>
                            <a:rPr lang="en-GB" sz="2400" i="1">
                              <a:latin typeface="Cambria Math" charset="0"/>
                            </a:rPr>
                            <m:t>𝑖</m:t>
                          </m:r>
                        </m:sub>
                      </m:sSub>
                    </m:oMath>
                  </m:oMathPara>
                </a14:m>
                <a:endParaRPr lang="en-GB" sz="2400" dirty="0"/>
              </a:p>
            </p:txBody>
          </p:sp>
        </mc:Choice>
        <mc:Fallback>
          <p:sp>
            <p:nvSpPr>
              <p:cNvPr id="7" name="Rectangle 6"/>
              <p:cNvSpPr>
                <a:spLocks noRot="1" noChangeAspect="1" noMove="1" noResize="1" noEditPoints="1" noAdjustHandles="1" noChangeArrowheads="1" noChangeShapeType="1" noTextEdit="1"/>
              </p:cNvSpPr>
              <p:nvPr/>
            </p:nvSpPr>
            <p:spPr>
              <a:xfrm>
                <a:off x="2079430" y="3661977"/>
                <a:ext cx="4529573" cy="461665"/>
              </a:xfrm>
              <a:prstGeom prst="rect">
                <a:avLst/>
              </a:prstGeom>
              <a:blipFill>
                <a:blip r:embed="rId3"/>
                <a:stretch>
                  <a:fillRect b="-5333"/>
                </a:stretch>
              </a:blipFill>
            </p:spPr>
            <p:txBody>
              <a:bodyPr/>
              <a:lstStyle/>
              <a:p>
                <a:r>
                  <a:rPr lang="en-US">
                    <a:noFill/>
                  </a:rPr>
                  <a:t> </a:t>
                </a:r>
              </a:p>
            </p:txBody>
          </p:sp>
        </mc:Fallback>
      </mc:AlternateContent>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Cloak group</a:t>
            </a:r>
          </a:p>
        </p:txBody>
      </p:sp>
      <p:sp>
        <p:nvSpPr>
          <p:cNvPr id="4" name="Content Placeholder 3"/>
          <p:cNvSpPr>
            <a:spLocks noGrp="1"/>
          </p:cNvSpPr>
          <p:nvPr>
            <p:ph idx="1"/>
          </p:nvPr>
        </p:nvSpPr>
        <p:spPr/>
        <p:txBody>
          <a:bodyPr/>
          <a:lstStyle/>
          <a:p>
            <a:r>
              <a:rPr lang="en-GB" dirty="0"/>
              <a:t>The group variable = 0</a:t>
            </a:r>
          </a:p>
          <a:p>
            <a:r>
              <a:rPr lang="en-GB" i="1" dirty="0"/>
              <a:t>b</a:t>
            </a:r>
            <a:r>
              <a:rPr lang="en-GB" baseline="-25000" dirty="0"/>
              <a:t>0</a:t>
            </a:r>
            <a:r>
              <a:rPr lang="en-GB" dirty="0"/>
              <a:t> = mean of baseline group</a:t>
            </a:r>
          </a:p>
        </p:txBody>
      </p:sp>
      <p:pic>
        <p:nvPicPr>
          <p:cNvPr id="3" name="Picture 2"/>
          <p:cNvPicPr>
            <a:picLocks noChangeAspect="1"/>
          </p:cNvPicPr>
          <p:nvPr/>
        </p:nvPicPr>
        <p:blipFill>
          <a:blip r:embed="rId2"/>
          <a:stretch>
            <a:fillRect/>
          </a:stretch>
        </p:blipFill>
        <p:spPr>
          <a:xfrm>
            <a:off x="3238500" y="3352800"/>
            <a:ext cx="2514600" cy="16383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 Cloak Group</a:t>
            </a:r>
          </a:p>
        </p:txBody>
      </p:sp>
      <p:sp>
        <p:nvSpPr>
          <p:cNvPr id="4" name="Content Placeholder 3"/>
          <p:cNvSpPr>
            <a:spLocks noGrp="1"/>
          </p:cNvSpPr>
          <p:nvPr>
            <p:ph idx="1"/>
          </p:nvPr>
        </p:nvSpPr>
        <p:spPr/>
        <p:txBody>
          <a:bodyPr/>
          <a:lstStyle/>
          <a:p>
            <a:r>
              <a:rPr lang="en-GB" dirty="0"/>
              <a:t>The group variable = 1</a:t>
            </a:r>
          </a:p>
          <a:p>
            <a:r>
              <a:rPr lang="en-GB" i="1" dirty="0"/>
              <a:t>b</a:t>
            </a:r>
            <a:r>
              <a:rPr lang="en-GB" sz="1500" dirty="0"/>
              <a:t>1</a:t>
            </a:r>
            <a:r>
              <a:rPr lang="en-GB" i="1" dirty="0"/>
              <a:t> </a:t>
            </a:r>
            <a:r>
              <a:rPr lang="en-GB" dirty="0"/>
              <a:t>= Difference between means</a:t>
            </a:r>
          </a:p>
        </p:txBody>
      </p:sp>
      <p:sp>
        <p:nvSpPr>
          <p:cNvPr id="32772" name="Rectangle 4"/>
          <p:cNvSpPr>
            <a:spLocks noChangeArrowheads="1"/>
          </p:cNvSpPr>
          <p:nvPr/>
        </p:nvSpPr>
        <p:spPr bwMode="auto">
          <a:xfrm>
            <a:off x="1143001" y="684126"/>
            <a:ext cx="138564" cy="346249"/>
          </a:xfrm>
          <a:prstGeom prst="rect">
            <a:avLst/>
          </a:prstGeom>
          <a:noFill/>
          <a:ln w="9525">
            <a:noFill/>
            <a:miter lim="800000"/>
            <a:headEnd/>
            <a:tailEnd/>
          </a:ln>
          <a:effectLst/>
        </p:spPr>
        <p:txBody>
          <a:bodyPr vert="horz" wrap="none" lIns="68580" tIns="34290" rIns="68580" bIns="34290" numCol="1" anchor="ctr" anchorCtr="0" compatLnSpc="1">
            <a:prstTxWarp prst="textNoShape">
              <a:avLst/>
            </a:prstTxWarp>
            <a:spAutoFit/>
          </a:bodyPr>
          <a:lstStyle/>
          <a:p>
            <a:endParaRPr lang="en-GB"/>
          </a:p>
        </p:txBody>
      </p:sp>
      <p:pic>
        <p:nvPicPr>
          <p:cNvPr id="3" name="Picture 2"/>
          <p:cNvPicPr>
            <a:picLocks noChangeAspect="1"/>
          </p:cNvPicPr>
          <p:nvPr/>
        </p:nvPicPr>
        <p:blipFill>
          <a:blip r:embed="rId2"/>
          <a:stretch>
            <a:fillRect/>
          </a:stretch>
        </p:blipFill>
        <p:spPr>
          <a:xfrm>
            <a:off x="2753632" y="3105150"/>
            <a:ext cx="3304268" cy="223837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Output from a linear model</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7354" y="2484354"/>
            <a:ext cx="5844590" cy="146600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Rational for the </a:t>
            </a:r>
            <a:r>
              <a:rPr lang="en-GB" i="1" dirty="0"/>
              <a:t>t</a:t>
            </a:r>
            <a:r>
              <a:rPr lang="en-GB" dirty="0"/>
              <a:t>-test</a:t>
            </a:r>
          </a:p>
        </p:txBody>
      </p:sp>
      <p:sp>
        <p:nvSpPr>
          <p:cNvPr id="3" name="Content Placeholder 2"/>
          <p:cNvSpPr>
            <a:spLocks noGrp="1"/>
          </p:cNvSpPr>
          <p:nvPr>
            <p:ph idx="1"/>
          </p:nvPr>
        </p:nvSpPr>
        <p:spPr/>
        <p:txBody>
          <a:bodyPr>
            <a:normAutofit fontScale="47500" lnSpcReduction="20000"/>
          </a:bodyPr>
          <a:lstStyle/>
          <a:p>
            <a:pPr lvl="0"/>
            <a:r>
              <a:rPr lang="en-GB" dirty="0"/>
              <a:t>Two samples are collected and the means calculated.</a:t>
            </a:r>
          </a:p>
          <a:p>
            <a:pPr lvl="1"/>
            <a:r>
              <a:rPr lang="en-GB" dirty="0"/>
              <a:t>These means might differ by either a little or a lot.</a:t>
            </a:r>
          </a:p>
          <a:p>
            <a:pPr lvl="0"/>
            <a:r>
              <a:rPr lang="en-GB" dirty="0"/>
              <a:t>If the samples come from the same population, although it is possible for their means to differ because of sampling variation, we would expect large differences between sample means to occur very infrequently. Under the null hypothesis we expect means from two random samples to be very similar.</a:t>
            </a:r>
          </a:p>
          <a:p>
            <a:pPr lvl="0"/>
            <a:r>
              <a:rPr lang="en-GB" dirty="0"/>
              <a:t>We compare the difference between the sample means that we collected to the difference between the sample means that we would expect to obtain (in the long run) if there were no effect. If the difference between the samples we have collected is larger than we would expect based on the standard error then one of two things has happened:</a:t>
            </a:r>
          </a:p>
          <a:p>
            <a:pPr lvl="1"/>
            <a:r>
              <a:rPr lang="en-GB" dirty="0"/>
              <a:t>There is no effect but sample means from our population fluctuate a lot and we happen to have collected two samples that produce very different means.</a:t>
            </a:r>
          </a:p>
          <a:p>
            <a:pPr lvl="1"/>
            <a:r>
              <a:rPr lang="en-GB" dirty="0"/>
              <a:t>The two samples come from different populations, which is why they have different means and this difference is, therefore, indicative of a genuine difference between the samples. In other words, the null hypothesis is unlikely.</a:t>
            </a:r>
          </a:p>
          <a:p>
            <a:pPr lvl="0"/>
            <a:r>
              <a:rPr lang="en-GB" dirty="0"/>
              <a:t>The larger the observed difference between the sample means (relative to the standard error), the more likely it is that the two sample means differ because of the different testing conditions imposed on each sample.</a:t>
            </a:r>
          </a:p>
          <a:p>
            <a:pPr lvl="0"/>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Rationale to the </a:t>
            </a:r>
            <a:r>
              <a:rPr lang="en-GB" i="1" dirty="0"/>
              <a:t>t</a:t>
            </a:r>
            <a:r>
              <a:rPr lang="en-GB" dirty="0"/>
              <a:t>-test</a:t>
            </a:r>
          </a:p>
        </p:txBody>
      </p:sp>
      <p:graphicFrame>
        <p:nvGraphicFramePr>
          <p:cNvPr id="4" name="Table 3"/>
          <p:cNvGraphicFramePr>
            <a:graphicFrameLocks noGrp="1"/>
          </p:cNvGraphicFramePr>
          <p:nvPr/>
        </p:nvGraphicFramePr>
        <p:xfrm>
          <a:off x="2107389" y="2357430"/>
          <a:ext cx="5518587" cy="2196719"/>
        </p:xfrm>
        <a:graphic>
          <a:graphicData uri="http://schemas.openxmlformats.org/drawingml/2006/table">
            <a:tbl>
              <a:tblPr/>
              <a:tblGrid>
                <a:gridCol w="312307">
                  <a:extLst>
                    <a:ext uri="{9D8B030D-6E8A-4147-A177-3AD203B41FA5}">
                      <a16:colId xmlns:a16="http://schemas.microsoft.com/office/drawing/2014/main" val="20000"/>
                    </a:ext>
                  </a:extLst>
                </a:gridCol>
                <a:gridCol w="234839">
                  <a:extLst>
                    <a:ext uri="{9D8B030D-6E8A-4147-A177-3AD203B41FA5}">
                      <a16:colId xmlns:a16="http://schemas.microsoft.com/office/drawing/2014/main" val="20001"/>
                    </a:ext>
                  </a:extLst>
                </a:gridCol>
                <a:gridCol w="1675403">
                  <a:extLst>
                    <a:ext uri="{9D8B030D-6E8A-4147-A177-3AD203B41FA5}">
                      <a16:colId xmlns:a16="http://schemas.microsoft.com/office/drawing/2014/main" val="20002"/>
                    </a:ext>
                  </a:extLst>
                </a:gridCol>
                <a:gridCol w="234839">
                  <a:extLst>
                    <a:ext uri="{9D8B030D-6E8A-4147-A177-3AD203B41FA5}">
                      <a16:colId xmlns:a16="http://schemas.microsoft.com/office/drawing/2014/main" val="20003"/>
                    </a:ext>
                  </a:extLst>
                </a:gridCol>
                <a:gridCol w="2588203">
                  <a:extLst>
                    <a:ext uri="{9D8B030D-6E8A-4147-A177-3AD203B41FA5}">
                      <a16:colId xmlns:a16="http://schemas.microsoft.com/office/drawing/2014/main" val="20004"/>
                    </a:ext>
                  </a:extLst>
                </a:gridCol>
                <a:gridCol w="472996">
                  <a:extLst>
                    <a:ext uri="{9D8B030D-6E8A-4147-A177-3AD203B41FA5}">
                      <a16:colId xmlns:a16="http://schemas.microsoft.com/office/drawing/2014/main" val="20005"/>
                    </a:ext>
                  </a:extLst>
                </a:gridCol>
              </a:tblGrid>
              <a:tr h="1464479">
                <a:tc rowSpan="2">
                  <a:txBody>
                    <a:bodyPr/>
                    <a:lstStyle/>
                    <a:p>
                      <a:pPr algn="just">
                        <a:spcAft>
                          <a:spcPts val="0"/>
                        </a:spcAft>
                      </a:pPr>
                      <a:r>
                        <a:rPr lang="en-GB" sz="1200" i="1" dirty="0">
                          <a:latin typeface="Book Antiqua"/>
                          <a:ea typeface="Times New Roman"/>
                          <a:cs typeface="Times New Roman"/>
                        </a:rPr>
                        <a:t>t</a:t>
                      </a:r>
                    </a:p>
                  </a:txBody>
                  <a:tcPr marL="51435" marR="51435" marT="0" marB="0" anchor="ctr">
                    <a:lnL>
                      <a:noFill/>
                    </a:lnL>
                    <a:lnR>
                      <a:noFill/>
                    </a:lnR>
                    <a:lnT>
                      <a:noFill/>
                    </a:lnT>
                    <a:lnB>
                      <a:noFill/>
                    </a:lnB>
                  </a:tcPr>
                </a:tc>
                <a:tc rowSpan="2">
                  <a:txBody>
                    <a:bodyPr/>
                    <a:lstStyle/>
                    <a:p>
                      <a:pPr indent="71755" algn="ctr">
                        <a:spcAft>
                          <a:spcPts val="0"/>
                        </a:spcAft>
                      </a:pPr>
                      <a:r>
                        <a:rPr lang="en-GB" sz="1200" dirty="0">
                          <a:latin typeface="Book Antiqua"/>
                          <a:ea typeface="Times New Roman"/>
                          <a:cs typeface="Times New Roman"/>
                        </a:rPr>
                        <a:t>=</a:t>
                      </a:r>
                    </a:p>
                  </a:txBody>
                  <a:tcPr marL="51435" marR="51435" marT="0" marB="0" anchor="ctr">
                    <a:lnL>
                      <a:noFill/>
                    </a:lnL>
                    <a:lnR>
                      <a:noFill/>
                    </a:lnR>
                    <a:lnT>
                      <a:noFill/>
                    </a:lnT>
                    <a:lnB>
                      <a:noFill/>
                    </a:lnB>
                  </a:tcPr>
                </a:tc>
                <a:tc>
                  <a:txBody>
                    <a:bodyPr/>
                    <a:lstStyle/>
                    <a:p>
                      <a:pPr indent="71755" algn="ctr">
                        <a:spcAft>
                          <a:spcPts val="0"/>
                        </a:spcAft>
                      </a:pPr>
                      <a:r>
                        <a:rPr lang="en-GB" sz="1200" dirty="0">
                          <a:latin typeface="Book Antiqua"/>
                          <a:ea typeface="Times New Roman"/>
                          <a:cs typeface="Times New Roman"/>
                        </a:rPr>
                        <a:t>observed difference</a:t>
                      </a:r>
                      <a:br>
                        <a:rPr lang="en-GB" sz="1200" dirty="0">
                          <a:latin typeface="Book Antiqua"/>
                          <a:ea typeface="Times New Roman"/>
                          <a:cs typeface="Times New Roman"/>
                        </a:rPr>
                      </a:br>
                      <a:r>
                        <a:rPr lang="en-GB" sz="1200" dirty="0">
                          <a:latin typeface="Book Antiqua"/>
                          <a:ea typeface="Times New Roman"/>
                          <a:cs typeface="Times New Roman"/>
                        </a:rPr>
                        <a:t>between sample means</a:t>
                      </a:r>
                    </a:p>
                  </a:txBody>
                  <a:tcPr marL="51435" marR="51435"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indent="71755" algn="ctr">
                        <a:spcAft>
                          <a:spcPts val="0"/>
                        </a:spcAft>
                      </a:pPr>
                      <a:r>
                        <a:rPr lang="en-GB" sz="1200" dirty="0">
                          <a:latin typeface="Book Antiqua"/>
                          <a:ea typeface="Times New Roman"/>
                          <a:cs typeface="Times New Roman"/>
                        </a:rPr>
                        <a:t>−</a:t>
                      </a:r>
                    </a:p>
                  </a:txBody>
                  <a:tcPr marL="51435" marR="51435" marT="0" marB="0" anchor="ctr">
                    <a:lnL>
                      <a:noFill/>
                    </a:lnL>
                    <a:lnR>
                      <a:noFill/>
                    </a:lnR>
                    <a:lnT>
                      <a:noFill/>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200" dirty="0">
                          <a:latin typeface="Book Antiqua"/>
                          <a:ea typeface="Times New Roman"/>
                          <a:cs typeface="Times New Roman"/>
                        </a:rPr>
                        <a:t>expected difference</a:t>
                      </a:r>
                      <a:br>
                        <a:rPr lang="en-GB" sz="1200" dirty="0">
                          <a:latin typeface="Book Antiqua"/>
                          <a:ea typeface="Times New Roman"/>
                          <a:cs typeface="Times New Roman"/>
                        </a:rPr>
                      </a:br>
                      <a:r>
                        <a:rPr lang="en-GB" sz="1200" dirty="0">
                          <a:latin typeface="Book Antiqua"/>
                          <a:ea typeface="Times New Roman"/>
                          <a:cs typeface="Times New Roman"/>
                        </a:rPr>
                        <a:t>between population means</a:t>
                      </a:r>
                    </a:p>
                    <a:p>
                      <a:pPr algn="just">
                        <a:spcAft>
                          <a:spcPts val="0"/>
                        </a:spcAft>
                      </a:pPr>
                      <a:r>
                        <a:rPr lang="en-GB" sz="1200" dirty="0">
                          <a:latin typeface="Book Antiqua"/>
                          <a:ea typeface="Times New Roman"/>
                          <a:cs typeface="Times New Roman"/>
                        </a:rPr>
                        <a:t>(if null hypothesis is true)</a:t>
                      </a:r>
                    </a:p>
                  </a:txBody>
                  <a:tcPr marL="51435" marR="51435" marT="0" marB="0" anchor="ctr">
                    <a:lnL>
                      <a:noFill/>
                    </a:lnL>
                    <a:lnR>
                      <a:noFill/>
                    </a:lnR>
                    <a:lnT>
                      <a:noFill/>
                    </a:lnT>
                    <a:lnB w="12700" cap="flat" cmpd="sng" algn="ctr">
                      <a:solidFill>
                        <a:srgbClr val="000000"/>
                      </a:solidFill>
                      <a:prstDash val="solid"/>
                      <a:round/>
                      <a:headEnd type="none" w="med" len="med"/>
                      <a:tailEnd type="none" w="med" len="med"/>
                    </a:lnB>
                  </a:tcPr>
                </a:tc>
                <a:tc rowSpan="2">
                  <a:txBody>
                    <a:bodyPr/>
                    <a:lstStyle/>
                    <a:p>
                      <a:pPr algn="just">
                        <a:spcAft>
                          <a:spcPts val="0"/>
                        </a:spcAft>
                      </a:pPr>
                      <a:endParaRPr lang="en-GB" sz="800" dirty="0">
                        <a:latin typeface="Book Antiqua"/>
                        <a:ea typeface="Times New Roman"/>
                        <a:cs typeface="Times New Roman"/>
                      </a:endParaRPr>
                    </a:p>
                  </a:txBody>
                  <a:tcPr marL="51435" marR="51435" marT="0" marB="0" anchor="ctr">
                    <a:lnL>
                      <a:noFill/>
                    </a:lnL>
                    <a:lnR>
                      <a:noFill/>
                    </a:lnR>
                    <a:lnT>
                      <a:noFill/>
                    </a:lnT>
                    <a:lnB>
                      <a:noFill/>
                    </a:lnB>
                  </a:tcPr>
                </a:tc>
                <a:extLst>
                  <a:ext uri="{0D108BD9-81ED-4DB2-BD59-A6C34878D82A}">
                    <a16:rowId xmlns:a16="http://schemas.microsoft.com/office/drawing/2014/main" val="10000"/>
                  </a:ext>
                </a:extLst>
              </a:tr>
              <a:tr h="732240">
                <a:tc vMerge="1">
                  <a:txBody>
                    <a:bodyPr/>
                    <a:lstStyle/>
                    <a:p>
                      <a:endParaRPr lang="en-GB"/>
                    </a:p>
                  </a:txBody>
                  <a:tcPr/>
                </a:tc>
                <a:tc vMerge="1">
                  <a:txBody>
                    <a:bodyPr/>
                    <a:lstStyle/>
                    <a:p>
                      <a:endParaRPr lang="en-GB"/>
                    </a:p>
                  </a:txBody>
                  <a:tcPr/>
                </a:tc>
                <a:tc gridSpan="3">
                  <a:txBody>
                    <a:bodyPr/>
                    <a:lstStyle/>
                    <a:p>
                      <a:pPr indent="71755" algn="ctr">
                        <a:spcAft>
                          <a:spcPts val="0"/>
                        </a:spcAft>
                      </a:pPr>
                      <a:r>
                        <a:rPr lang="en-GB" sz="1200" dirty="0">
                          <a:latin typeface="Book Antiqua"/>
                          <a:ea typeface="Times New Roman"/>
                          <a:cs typeface="Times New Roman"/>
                        </a:rPr>
                        <a:t>estimate of the standard error of the difference between two sample means</a:t>
                      </a:r>
                    </a:p>
                  </a:txBody>
                  <a:tcPr marL="51435" marR="51435" marT="0" marB="0" anchor="ctr">
                    <a:lnL>
                      <a:noFill/>
                    </a:lnL>
                    <a:lnR>
                      <a:noFill/>
                    </a:lnR>
                    <a:lnT w="12700" cap="flat" cmpd="sng" algn="ctr">
                      <a:solidFill>
                        <a:srgbClr val="000000"/>
                      </a:solidFill>
                      <a:prstDash val="solid"/>
                      <a:round/>
                      <a:headEnd type="none" w="med" len="med"/>
                      <a:tailEnd type="none" w="med" len="med"/>
                    </a:lnT>
                    <a:lnB>
                      <a:noFill/>
                    </a:lnB>
                  </a:tcPr>
                </a:tc>
                <a:tc hMerge="1">
                  <a:txBody>
                    <a:bodyPr/>
                    <a:lstStyle/>
                    <a:p>
                      <a:endParaRPr lang="en-GB"/>
                    </a:p>
                  </a:txBody>
                  <a:tcPr/>
                </a:tc>
                <a:tc h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Dependent </a:t>
            </a:r>
            <a:r>
              <a:rPr lang="en-GB" i="1" dirty="0"/>
              <a:t>t</a:t>
            </a:r>
            <a:r>
              <a:rPr lang="en-GB" dirty="0"/>
              <a:t>-test</a:t>
            </a:r>
          </a:p>
        </p:txBody>
      </p:sp>
      <p:pic>
        <p:nvPicPr>
          <p:cNvPr id="3" name="Picture 2"/>
          <p:cNvPicPr>
            <a:picLocks noChangeAspect="1"/>
          </p:cNvPicPr>
          <p:nvPr/>
        </p:nvPicPr>
        <p:blipFill>
          <a:blip r:embed="rId2"/>
          <a:srcRect/>
          <a:stretch>
            <a:fillRect/>
          </a:stretch>
        </p:blipFill>
        <p:spPr bwMode="auto">
          <a:xfrm>
            <a:off x="3554010" y="2625323"/>
            <a:ext cx="2427821" cy="152334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Independent </a:t>
            </a:r>
            <a:r>
              <a:rPr lang="en-GB" i="1" dirty="0"/>
              <a:t>t</a:t>
            </a:r>
            <a:r>
              <a:rPr lang="en-GB" dirty="0"/>
              <a:t>-test</a:t>
            </a:r>
          </a:p>
        </p:txBody>
      </p:sp>
      <p:pic>
        <p:nvPicPr>
          <p:cNvPr id="5" name="Picture 4"/>
          <p:cNvPicPr>
            <a:picLocks noChangeAspect="1"/>
          </p:cNvPicPr>
          <p:nvPr/>
        </p:nvPicPr>
        <p:blipFill>
          <a:blip r:embed="rId2"/>
          <a:srcRect/>
          <a:stretch>
            <a:fillRect/>
          </a:stretch>
        </p:blipFill>
        <p:spPr bwMode="auto">
          <a:xfrm>
            <a:off x="3071802" y="1768068"/>
            <a:ext cx="2903865" cy="2427821"/>
          </a:xfrm>
          <a:prstGeom prst="rect">
            <a:avLst/>
          </a:prstGeom>
          <a:noFill/>
          <a:ln w="9525">
            <a:noFill/>
            <a:miter lim="800000"/>
            <a:headEnd/>
            <a:tailEnd/>
          </a:ln>
        </p:spPr>
      </p:pic>
      <p:pic>
        <p:nvPicPr>
          <p:cNvPr id="6" name="Picture 5"/>
          <p:cNvPicPr>
            <a:picLocks noChangeAspect="1"/>
          </p:cNvPicPr>
          <p:nvPr/>
        </p:nvPicPr>
        <p:blipFill>
          <a:blip r:embed="rId3"/>
          <a:srcRect/>
          <a:stretch>
            <a:fillRect/>
          </a:stretch>
        </p:blipFill>
        <p:spPr bwMode="auto">
          <a:xfrm>
            <a:off x="2589596" y="4286256"/>
            <a:ext cx="4341516" cy="1180587"/>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Assumptions of the </a:t>
            </a:r>
            <a:r>
              <a:rPr lang="en-GB" i="1" dirty="0"/>
              <a:t>t</a:t>
            </a:r>
            <a:r>
              <a:rPr lang="en-GB" dirty="0"/>
              <a:t>-test</a:t>
            </a:r>
          </a:p>
        </p:txBody>
      </p:sp>
      <p:sp>
        <p:nvSpPr>
          <p:cNvPr id="3" name="Content Placeholder 2"/>
          <p:cNvSpPr>
            <a:spLocks noGrp="1"/>
          </p:cNvSpPr>
          <p:nvPr>
            <p:ph idx="1"/>
          </p:nvPr>
        </p:nvSpPr>
        <p:spPr/>
        <p:txBody>
          <a:bodyPr>
            <a:normAutofit fontScale="62500" lnSpcReduction="20000"/>
          </a:bodyPr>
          <a:lstStyle/>
          <a:p>
            <a:r>
              <a:rPr lang="en-GB" dirty="0"/>
              <a:t>We are using a special case of the linear model, so the assumptions discussed previously apply. To recap:</a:t>
            </a:r>
          </a:p>
          <a:p>
            <a:r>
              <a:rPr lang="en-GB" dirty="0"/>
              <a:t>Both the independent </a:t>
            </a:r>
            <a:r>
              <a:rPr lang="en-GB" i="1" dirty="0"/>
              <a:t>t</a:t>
            </a:r>
            <a:r>
              <a:rPr lang="en-GB" dirty="0"/>
              <a:t>-test and the dependent </a:t>
            </a:r>
            <a:r>
              <a:rPr lang="en-GB" i="1" dirty="0"/>
              <a:t>t</a:t>
            </a:r>
            <a:r>
              <a:rPr lang="en-GB" dirty="0"/>
              <a:t>-test are </a:t>
            </a:r>
            <a:r>
              <a:rPr lang="en-GB" i="1" dirty="0"/>
              <a:t>parametric tests</a:t>
            </a:r>
            <a:r>
              <a:rPr lang="en-GB" dirty="0"/>
              <a:t> based on the normal distribution. Therefore, they assume:</a:t>
            </a:r>
          </a:p>
          <a:p>
            <a:pPr lvl="1"/>
            <a:r>
              <a:rPr lang="en-GB" dirty="0"/>
              <a:t>The sampling distribution is normally distributed. In the dependent </a:t>
            </a:r>
            <a:r>
              <a:rPr lang="en-GB" i="1" dirty="0"/>
              <a:t>t­</a:t>
            </a:r>
            <a:r>
              <a:rPr lang="en-GB" dirty="0"/>
              <a:t>-test this means that the sampling distribution of the </a:t>
            </a:r>
            <a:r>
              <a:rPr lang="en-GB" i="1" dirty="0"/>
              <a:t>differences</a:t>
            </a:r>
            <a:r>
              <a:rPr lang="en-GB" dirty="0"/>
              <a:t> between scores should be normal, not the scores themselves.</a:t>
            </a:r>
          </a:p>
          <a:p>
            <a:pPr lvl="1"/>
            <a:r>
              <a:rPr lang="en-GB" dirty="0"/>
              <a:t>Data are measured at least at the interval level.</a:t>
            </a:r>
          </a:p>
          <a:p>
            <a:r>
              <a:rPr lang="en-GB" dirty="0"/>
              <a:t>The independent </a:t>
            </a:r>
            <a:r>
              <a:rPr lang="en-GB" i="1" dirty="0"/>
              <a:t>t</a:t>
            </a:r>
            <a:r>
              <a:rPr lang="en-GB" dirty="0"/>
              <a:t>-test, because it is used to test different groups of people, also assumes:</a:t>
            </a:r>
          </a:p>
          <a:p>
            <a:pPr lvl="1"/>
            <a:r>
              <a:rPr lang="en-GB" dirty="0"/>
              <a:t>Variances in these populations are roughly equal (</a:t>
            </a:r>
            <a:r>
              <a:rPr lang="en-GB" i="1" dirty="0"/>
              <a:t>homogeneity of variance</a:t>
            </a:r>
            <a:r>
              <a:rPr lang="en-GB" dirty="0"/>
              <a:t>).</a:t>
            </a:r>
          </a:p>
          <a:p>
            <a:pPr lvl="1"/>
            <a:r>
              <a:rPr lang="en-GB" dirty="0"/>
              <a:t>Scores in different treatment conditions are independent (because they come from different people).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a:t>t</a:t>
            </a:r>
            <a:r>
              <a:rPr lang="en-US" dirty="0"/>
              <a:t>-test general process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2685" y="2362203"/>
            <a:ext cx="5218714" cy="1891665"/>
          </a:xfrm>
          <a:prstGeom prst="rect">
            <a:avLst/>
          </a:prstGeom>
        </p:spPr>
      </p:pic>
    </p:spTree>
    <p:extLst>
      <p:ext uri="{BB962C8B-B14F-4D97-AF65-F5344CB8AC3E}">
        <p14:creationId xmlns:p14="http://schemas.microsoft.com/office/powerpoint/2010/main" val="2773132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Independent </a:t>
            </a:r>
            <a:r>
              <a:rPr lang="en-GB" i="1" dirty="0"/>
              <a:t>t</a:t>
            </a:r>
            <a:r>
              <a:rPr lang="en-GB" dirty="0"/>
              <a:t>-test using SPSS Statistics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9832" y="2057401"/>
            <a:ext cx="3539413" cy="3402932"/>
          </a:xfrm>
        </p:spPr>
      </p:pic>
    </p:spTree>
    <p:extLst>
      <p:ext uri="{BB962C8B-B14F-4D97-AF65-F5344CB8AC3E}">
        <p14:creationId xmlns:p14="http://schemas.microsoft.com/office/powerpoint/2010/main" val="10935281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nvPr/>
        </p:nvPicPr>
        <p:blipFill>
          <a:blip r:embed="rId2">
            <a:extLst>
              <a:ext uri="{28A0092B-C50C-407E-A947-70E740481C1C}">
                <a14:useLocalDpi xmlns:a14="http://schemas.microsoft.com/office/drawing/2010/main" val="0"/>
              </a:ext>
            </a:extLst>
          </a:blip>
          <a:stretch>
            <a:fillRect/>
          </a:stretch>
        </p:blipFill>
        <p:spPr bwMode="auto">
          <a:xfrm>
            <a:off x="2498503" y="1783555"/>
            <a:ext cx="4713731" cy="1878806"/>
          </a:xfrm>
          <a:prstGeom prst="rect">
            <a:avLst/>
          </a:prstGeom>
          <a:noFill/>
          <a:ln>
            <a:noFill/>
          </a:ln>
        </p:spPr>
      </p:pic>
      <p:pic>
        <p:nvPicPr>
          <p:cNvPr id="7" name="Picture 6"/>
          <p:cNvPicPr/>
          <p:nvPr/>
        </p:nvPicPr>
        <p:blipFill>
          <a:blip r:embed="rId3">
            <a:extLst>
              <a:ext uri="{28A0092B-C50C-407E-A947-70E740481C1C}">
                <a14:useLocalDpi xmlns:a14="http://schemas.microsoft.com/office/drawing/2010/main" val="0"/>
              </a:ext>
            </a:extLst>
          </a:blip>
          <a:stretch>
            <a:fillRect/>
          </a:stretch>
        </p:blipFill>
        <p:spPr bwMode="auto">
          <a:xfrm>
            <a:off x="2400301" y="3977429"/>
            <a:ext cx="5534024" cy="1336234"/>
          </a:xfrm>
          <a:prstGeom prst="rect">
            <a:avLst/>
          </a:prstGeom>
          <a:noFill/>
          <a:ln>
            <a:noFill/>
          </a:ln>
        </p:spPr>
      </p:pic>
      <p:sp>
        <p:nvSpPr>
          <p:cNvPr id="2" name="Title 1"/>
          <p:cNvSpPr>
            <a:spLocks noGrp="1"/>
          </p:cNvSpPr>
          <p:nvPr>
            <p:ph type="title"/>
          </p:nvPr>
        </p:nvSpPr>
        <p:spPr/>
        <p:txBody>
          <a:bodyPr/>
          <a:lstStyle/>
          <a:p>
            <a:r>
              <a:rPr lang="en-GB" dirty="0"/>
              <a:t>Independent </a:t>
            </a:r>
            <a:r>
              <a:rPr lang="en-GB" i="1" dirty="0"/>
              <a:t>t</a:t>
            </a:r>
            <a:r>
              <a:rPr lang="en-GB" dirty="0"/>
              <a:t>-test Output</a:t>
            </a:r>
          </a:p>
        </p:txBody>
      </p:sp>
      <p:sp>
        <p:nvSpPr>
          <p:cNvPr id="4" name="TextBox 3"/>
          <p:cNvSpPr txBox="1"/>
          <p:nvPr/>
        </p:nvSpPr>
        <p:spPr>
          <a:xfrm>
            <a:off x="1209674" y="4030866"/>
            <a:ext cx="1352550" cy="1477328"/>
          </a:xfrm>
          <a:prstGeom prst="rect">
            <a:avLst/>
          </a:prstGeom>
          <a:noFill/>
        </p:spPr>
        <p:txBody>
          <a:bodyPr wrap="square" rtlCol="0">
            <a:spAutoFit/>
          </a:bodyPr>
          <a:lstStyle/>
          <a:p>
            <a:r>
              <a:rPr lang="en-GB" dirty="0">
                <a:solidFill>
                  <a:schemeClr val="accent5">
                    <a:lumMod val="75000"/>
                  </a:schemeClr>
                </a:solidFill>
              </a:rPr>
              <a:t>Always use equal variances not assumed</a:t>
            </a:r>
          </a:p>
        </p:txBody>
      </p:sp>
      <p:sp>
        <p:nvSpPr>
          <p:cNvPr id="5" name="Rectangle 4"/>
          <p:cNvSpPr/>
          <p:nvPr/>
        </p:nvSpPr>
        <p:spPr>
          <a:xfrm>
            <a:off x="2914650" y="5035427"/>
            <a:ext cx="5019676" cy="209550"/>
          </a:xfrm>
          <a:prstGeom prst="rect">
            <a:avLst/>
          </a:prstGeom>
          <a:solidFill>
            <a:srgbClr val="C0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a:stCxn id="4" idx="2"/>
            <a:endCxn id="5" idx="1"/>
          </p:cNvCxnSpPr>
          <p:nvPr/>
        </p:nvCxnSpPr>
        <p:spPr>
          <a:xfrm flipV="1">
            <a:off x="1885949" y="5140202"/>
            <a:ext cx="1028701" cy="367992"/>
          </a:xfrm>
          <a:prstGeom prst="straightConnector1">
            <a:avLst/>
          </a:prstGeom>
          <a:ln w="3810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Bootstrapping output</a:t>
            </a:r>
          </a:p>
        </p:txBody>
      </p:sp>
      <p:pic>
        <p:nvPicPr>
          <p:cNvPr id="3" name="Picture 2"/>
          <p:cNvPicPr/>
          <p:nvPr/>
        </p:nvPicPr>
        <p:blipFill>
          <a:blip r:embed="rId2">
            <a:extLst>
              <a:ext uri="{28A0092B-C50C-407E-A947-70E740481C1C}">
                <a14:useLocalDpi xmlns:a14="http://schemas.microsoft.com/office/drawing/2010/main" val="0"/>
              </a:ext>
            </a:extLst>
          </a:blip>
          <a:stretch>
            <a:fillRect/>
          </a:stretch>
        </p:blipFill>
        <p:spPr bwMode="auto">
          <a:xfrm>
            <a:off x="2442675" y="2340763"/>
            <a:ext cx="4773002" cy="1348740"/>
          </a:xfrm>
          <a:prstGeom prst="rect">
            <a:avLst/>
          </a:prstGeom>
          <a:noFill/>
          <a:ln>
            <a:noFill/>
          </a:ln>
        </p:spPr>
      </p:pic>
    </p:spTree>
    <p:extLst>
      <p:ext uri="{BB962C8B-B14F-4D97-AF65-F5344CB8AC3E}">
        <p14:creationId xmlns:p14="http://schemas.microsoft.com/office/powerpoint/2010/main" val="807057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Effect sizes</a:t>
            </a:r>
          </a:p>
        </p:txBody>
      </p:sp>
      <p:pic>
        <p:nvPicPr>
          <p:cNvPr id="4" name="Picture 3"/>
          <p:cNvPicPr>
            <a:picLocks noChangeAspect="1"/>
          </p:cNvPicPr>
          <p:nvPr/>
        </p:nvPicPr>
        <p:blipFill>
          <a:blip r:embed="rId2"/>
          <a:stretch>
            <a:fillRect/>
          </a:stretch>
        </p:blipFill>
        <p:spPr>
          <a:xfrm>
            <a:off x="3619500" y="1933575"/>
            <a:ext cx="1657350" cy="904875"/>
          </a:xfrm>
          <a:prstGeom prst="rect">
            <a:avLst/>
          </a:prstGeom>
        </p:spPr>
      </p:pic>
      <p:pic>
        <p:nvPicPr>
          <p:cNvPr id="5" name="Picture 4"/>
          <p:cNvPicPr>
            <a:picLocks noChangeAspect="1"/>
          </p:cNvPicPr>
          <p:nvPr/>
        </p:nvPicPr>
        <p:blipFill>
          <a:blip r:embed="rId3"/>
          <a:stretch>
            <a:fillRect/>
          </a:stretch>
        </p:blipFill>
        <p:spPr>
          <a:xfrm>
            <a:off x="2847975" y="2962275"/>
            <a:ext cx="3543300" cy="952500"/>
          </a:xfrm>
          <a:prstGeom prst="rect">
            <a:avLst/>
          </a:prstGeom>
        </p:spPr>
      </p:pic>
      <p:pic>
        <p:nvPicPr>
          <p:cNvPr id="6" name="Picture 5"/>
          <p:cNvPicPr>
            <a:picLocks noChangeAspect="1"/>
          </p:cNvPicPr>
          <p:nvPr/>
        </p:nvPicPr>
        <p:blipFill>
          <a:blip r:embed="rId4"/>
          <a:stretch>
            <a:fillRect/>
          </a:stretch>
        </p:blipFill>
        <p:spPr>
          <a:xfrm>
            <a:off x="2771775" y="4152900"/>
            <a:ext cx="3819525" cy="781050"/>
          </a:xfrm>
          <a:prstGeom prst="rect">
            <a:avLst/>
          </a:prstGeom>
        </p:spPr>
      </p:pic>
    </p:spTree>
    <p:extLst>
      <p:ext uri="{BB962C8B-B14F-4D97-AF65-F5344CB8AC3E}">
        <p14:creationId xmlns:p14="http://schemas.microsoft.com/office/powerpoint/2010/main" val="1940669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Bayes factor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9775" y="2561704"/>
            <a:ext cx="5648325" cy="2385864"/>
          </a:xfrm>
        </p:spPr>
      </p:pic>
    </p:spTree>
    <p:extLst>
      <p:ext uri="{BB962C8B-B14F-4D97-AF65-F5344CB8AC3E}">
        <p14:creationId xmlns:p14="http://schemas.microsoft.com/office/powerpoint/2010/main" val="2037827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Robust test</a:t>
            </a:r>
          </a:p>
        </p:txBody>
      </p:sp>
      <p:sp>
        <p:nvSpPr>
          <p:cNvPr id="3" name="Content Placeholder 2"/>
          <p:cNvSpPr>
            <a:spLocks noGrp="1"/>
          </p:cNvSpPr>
          <p:nvPr>
            <p:ph idx="1"/>
          </p:nvPr>
        </p:nvSpPr>
        <p:spPr>
          <a:xfrm>
            <a:off x="539552" y="1196752"/>
            <a:ext cx="7344816" cy="2009775"/>
          </a:xfrm>
        </p:spPr>
        <p:txBody>
          <a:bodyPr/>
          <a:lstStyle/>
          <a:p>
            <a:r>
              <a:rPr lang="en-GB" dirty="0"/>
              <a:t>The companion website contains a syntax file (</a:t>
            </a:r>
            <a:r>
              <a:rPr lang="en-GB" b="1" dirty="0"/>
              <a:t>Robust independent t-</a:t>
            </a:r>
            <a:r>
              <a:rPr lang="en-GB" b="1" dirty="0" err="1"/>
              <a:t>test.sps</a:t>
            </a:r>
            <a:r>
              <a:rPr lang="en-GB" dirty="0"/>
              <a:t>) for running a robust variant of the </a:t>
            </a:r>
            <a:r>
              <a:rPr lang="en-GB" i="1" dirty="0"/>
              <a:t>t</a:t>
            </a:r>
            <a:r>
              <a:rPr lang="en-GB" dirty="0"/>
              <a:t>-test based on Yuen (1974) which uses trimming and a bootstrap. </a:t>
            </a:r>
          </a:p>
        </p:txBody>
      </p:sp>
      <p:sp>
        <p:nvSpPr>
          <p:cNvPr id="5" name="TextBox 4"/>
          <p:cNvSpPr txBox="1"/>
          <p:nvPr/>
        </p:nvSpPr>
        <p:spPr>
          <a:xfrm>
            <a:off x="1833562" y="3717032"/>
            <a:ext cx="5476875" cy="1754326"/>
          </a:xfrm>
          <a:prstGeom prst="rect">
            <a:avLst/>
          </a:prstGeom>
          <a:noFill/>
        </p:spPr>
        <p:txBody>
          <a:bodyPr wrap="square" rtlCol="0">
            <a:spAutoFit/>
          </a:bodyPr>
          <a:lstStyle/>
          <a:p>
            <a:r>
              <a:rPr lang="en-GB" dirty="0">
                <a:latin typeface="Courier New" charset="0"/>
                <a:ea typeface="Courier New" charset="0"/>
                <a:cs typeface="Courier New" charset="0"/>
              </a:rPr>
              <a:t>Test statistic: -1.3607 (</a:t>
            </a:r>
            <a:r>
              <a:rPr lang="en-GB" dirty="0" err="1">
                <a:latin typeface="Courier New" charset="0"/>
                <a:ea typeface="Courier New" charset="0"/>
                <a:cs typeface="Courier New" charset="0"/>
              </a:rPr>
              <a:t>df</a:t>
            </a:r>
            <a:r>
              <a:rPr lang="en-GB" dirty="0">
                <a:latin typeface="Courier New" charset="0"/>
                <a:ea typeface="Courier New" charset="0"/>
                <a:cs typeface="Courier New" charset="0"/>
              </a:rPr>
              <a:t> = NA), p-value = 0.16694</a:t>
            </a:r>
            <a:br>
              <a:rPr lang="en-GB" dirty="0">
                <a:latin typeface="Courier New" charset="0"/>
                <a:ea typeface="Courier New" charset="0"/>
                <a:cs typeface="Courier New" charset="0"/>
              </a:rPr>
            </a:br>
            <a:br>
              <a:rPr lang="en-GB" dirty="0">
                <a:latin typeface="Courier New" charset="0"/>
                <a:ea typeface="Courier New" charset="0"/>
                <a:cs typeface="Courier New" charset="0"/>
              </a:rPr>
            </a:br>
            <a:r>
              <a:rPr lang="en-GB" dirty="0">
                <a:latin typeface="Courier New" charset="0"/>
                <a:ea typeface="Courier New" charset="0"/>
                <a:cs typeface="Courier New" charset="0"/>
              </a:rPr>
              <a:t>Trimmed mean difference:  -1</a:t>
            </a:r>
            <a:br>
              <a:rPr lang="en-GB" dirty="0">
                <a:latin typeface="Courier New" charset="0"/>
                <a:ea typeface="Courier New" charset="0"/>
                <a:cs typeface="Courier New" charset="0"/>
              </a:rPr>
            </a:br>
            <a:r>
              <a:rPr lang="en-GB" dirty="0">
                <a:latin typeface="Courier New" charset="0"/>
                <a:ea typeface="Courier New" charset="0"/>
                <a:cs typeface="Courier New" charset="0"/>
              </a:rPr>
              <a:t>95 percent confidence interval:</a:t>
            </a:r>
            <a:br>
              <a:rPr lang="en-GB" dirty="0">
                <a:latin typeface="Courier New" charset="0"/>
                <a:ea typeface="Courier New" charset="0"/>
                <a:cs typeface="Courier New" charset="0"/>
              </a:rPr>
            </a:br>
            <a:r>
              <a:rPr lang="en-GB" dirty="0">
                <a:latin typeface="Courier New" charset="0"/>
                <a:ea typeface="Courier New" charset="0"/>
                <a:cs typeface="Courier New" charset="0"/>
              </a:rPr>
              <a:t>-2.5161     0.5161 </a:t>
            </a:r>
          </a:p>
        </p:txBody>
      </p:sp>
    </p:spTree>
    <p:extLst>
      <p:ext uri="{BB962C8B-B14F-4D97-AF65-F5344CB8AC3E}">
        <p14:creationId xmlns:p14="http://schemas.microsoft.com/office/powerpoint/2010/main" val="1709588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Reporting the independent </a:t>
            </a:r>
            <a:r>
              <a:rPr lang="en-GB" i="1" dirty="0"/>
              <a:t>t</a:t>
            </a:r>
            <a:r>
              <a:rPr lang="en-GB" dirty="0"/>
              <a:t>-test</a:t>
            </a:r>
          </a:p>
        </p:txBody>
      </p:sp>
      <p:sp>
        <p:nvSpPr>
          <p:cNvPr id="4" name="Content Placeholder 3"/>
          <p:cNvSpPr>
            <a:spLocks noGrp="1"/>
          </p:cNvSpPr>
          <p:nvPr>
            <p:ph idx="1"/>
          </p:nvPr>
        </p:nvSpPr>
        <p:spPr/>
        <p:txBody>
          <a:bodyPr/>
          <a:lstStyle/>
          <a:p>
            <a:pPr lvl="0"/>
            <a:r>
              <a:rPr lang="en-GB" dirty="0"/>
              <a:t>On average, participants given a cloak of invisibility engaged in more acts of mischief (</a:t>
            </a:r>
            <a:r>
              <a:rPr lang="en-GB" i="1" dirty="0"/>
              <a:t>M</a:t>
            </a:r>
            <a:r>
              <a:rPr lang="en-GB" dirty="0"/>
              <a:t> = 5, </a:t>
            </a:r>
            <a:r>
              <a:rPr lang="en-GB" i="1" dirty="0"/>
              <a:t>SE</a:t>
            </a:r>
            <a:r>
              <a:rPr lang="en-GB" dirty="0"/>
              <a:t> = 0.48), than those not given a cloak (</a:t>
            </a:r>
            <a:r>
              <a:rPr lang="en-GB" i="1" dirty="0"/>
              <a:t>M</a:t>
            </a:r>
            <a:r>
              <a:rPr lang="en-GB" dirty="0"/>
              <a:t> = 3.75, </a:t>
            </a:r>
            <a:r>
              <a:rPr lang="en-GB" i="1" dirty="0"/>
              <a:t>SE</a:t>
            </a:r>
            <a:r>
              <a:rPr lang="en-GB" dirty="0"/>
              <a:t> = 0.55). This difference, </a:t>
            </a:r>
            <a:r>
              <a:rPr lang="en-GB" dirty="0">
                <a:sym typeface="Symbol"/>
              </a:rPr>
              <a:t></a:t>
            </a:r>
            <a:r>
              <a:rPr lang="en-GB" dirty="0"/>
              <a:t>1.25, </a:t>
            </a:r>
            <a:r>
              <a:rPr lang="en-GB" dirty="0" err="1"/>
              <a:t>BCa</a:t>
            </a:r>
            <a:r>
              <a:rPr lang="en-GB" dirty="0"/>
              <a:t> 95% CI [</a:t>
            </a:r>
            <a:r>
              <a:rPr lang="en-GB" dirty="0">
                <a:sym typeface="Symbol"/>
              </a:rPr>
              <a:t></a:t>
            </a:r>
            <a:r>
              <a:rPr lang="en-GB" dirty="0"/>
              <a:t>2.65, 0.11], was not significant </a:t>
            </a:r>
            <a:r>
              <a:rPr lang="en-GB" i="1" dirty="0"/>
              <a:t>t</a:t>
            </a:r>
            <a:r>
              <a:rPr lang="en-GB" dirty="0"/>
              <a:t>(21.54) = −1.71, </a:t>
            </a:r>
            <a:r>
              <a:rPr lang="en-GB" i="1" dirty="0"/>
              <a:t>p </a:t>
            </a:r>
            <a:r>
              <a:rPr lang="en-GB" dirty="0"/>
              <a:t>= 0.101; however, it did represent a medium-sized effect </a:t>
            </a:r>
            <a:r>
              <a:rPr lang="en-GB" i="1" dirty="0"/>
              <a:t>d</a:t>
            </a:r>
            <a:r>
              <a:rPr lang="en-GB" dirty="0"/>
              <a:t> = 0.65.</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Paired-samples </a:t>
            </a:r>
            <a:r>
              <a:rPr lang="en-GB" i="1" dirty="0"/>
              <a:t>t</a:t>
            </a:r>
            <a:r>
              <a:rPr lang="en-GB" dirty="0"/>
              <a:t>-test</a:t>
            </a:r>
          </a:p>
        </p:txBody>
      </p:sp>
      <p:sp>
        <p:nvSpPr>
          <p:cNvPr id="3" name="Content Placeholder 2"/>
          <p:cNvSpPr>
            <a:spLocks noGrp="1"/>
          </p:cNvSpPr>
          <p:nvPr>
            <p:ph idx="1"/>
          </p:nvPr>
        </p:nvSpPr>
        <p:spPr/>
        <p:txBody>
          <a:bodyPr>
            <a:normAutofit fontScale="77500" lnSpcReduction="20000"/>
          </a:bodyPr>
          <a:lstStyle/>
          <a:p>
            <a:r>
              <a:rPr lang="en-GB" dirty="0"/>
              <a:t>Are invisible people mischievous?</a:t>
            </a:r>
          </a:p>
          <a:p>
            <a:pPr lvl="1"/>
            <a:r>
              <a:rPr lang="en-GB" dirty="0"/>
              <a:t>24 Participants</a:t>
            </a:r>
          </a:p>
          <a:p>
            <a:r>
              <a:rPr lang="en-GB" dirty="0"/>
              <a:t>Manipulation</a:t>
            </a:r>
          </a:p>
          <a:p>
            <a:pPr lvl="1"/>
            <a:r>
              <a:rPr lang="en-GB" dirty="0"/>
              <a:t>Placed participants in an enclosed community riddled with hidden cameras.</a:t>
            </a:r>
          </a:p>
          <a:p>
            <a:pPr lvl="1"/>
            <a:r>
              <a:rPr lang="en-GB" dirty="0"/>
              <a:t>For first week participants normal behaviour was observed. </a:t>
            </a:r>
          </a:p>
          <a:p>
            <a:pPr lvl="1"/>
            <a:r>
              <a:rPr lang="en-GB" dirty="0"/>
              <a:t>For the second week, participants were given an invisibility cloak.</a:t>
            </a:r>
          </a:p>
          <a:p>
            <a:r>
              <a:rPr lang="en-GB" dirty="0"/>
              <a:t>Outcome</a:t>
            </a:r>
          </a:p>
          <a:p>
            <a:pPr lvl="1"/>
            <a:r>
              <a:rPr lang="en-GB" dirty="0"/>
              <a:t>measured how many mischievous acts participants performed in week 1 and week 2.</a:t>
            </a:r>
          </a:p>
        </p:txBody>
      </p:sp>
    </p:spTree>
    <p:extLst>
      <p:ext uri="{BB962C8B-B14F-4D97-AF65-F5344CB8AC3E}">
        <p14:creationId xmlns:p14="http://schemas.microsoft.com/office/powerpoint/2010/main" val="39147976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Paired-samples </a:t>
            </a:r>
            <a:r>
              <a:rPr lang="en-GB" i="1" dirty="0"/>
              <a:t>t</a:t>
            </a:r>
            <a:r>
              <a:rPr lang="en-GB" dirty="0"/>
              <a:t>-test using SPSS Statistics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54307" y="2044386"/>
            <a:ext cx="4026509" cy="3422964"/>
          </a:xfrm>
        </p:spPr>
      </p:pic>
    </p:spTree>
    <p:extLst>
      <p:ext uri="{BB962C8B-B14F-4D97-AF65-F5344CB8AC3E}">
        <p14:creationId xmlns:p14="http://schemas.microsoft.com/office/powerpoint/2010/main" val="520141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Paired- samples </a:t>
            </a:r>
            <a:r>
              <a:rPr lang="en-GB" i="1" dirty="0"/>
              <a:t>t</a:t>
            </a:r>
            <a:r>
              <a:rPr lang="en-GB" dirty="0"/>
              <a:t>-test output</a:t>
            </a:r>
          </a:p>
        </p:txBody>
      </p:sp>
      <p:pic>
        <p:nvPicPr>
          <p:cNvPr id="5" name="Picture 4"/>
          <p:cNvPicPr/>
          <p:nvPr/>
        </p:nvPicPr>
        <p:blipFill>
          <a:blip r:embed="rId2">
            <a:extLst>
              <a:ext uri="{28A0092B-C50C-407E-A947-70E740481C1C}">
                <a14:useLocalDpi xmlns:a14="http://schemas.microsoft.com/office/drawing/2010/main" val="0"/>
              </a:ext>
            </a:extLst>
          </a:blip>
          <a:stretch>
            <a:fillRect/>
          </a:stretch>
        </p:blipFill>
        <p:spPr>
          <a:xfrm>
            <a:off x="2258943" y="2124075"/>
            <a:ext cx="5140468" cy="315468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Paired-samples </a:t>
            </a:r>
            <a:r>
              <a:rPr lang="en-GB" i="1" dirty="0"/>
              <a:t>t</a:t>
            </a:r>
            <a:r>
              <a:rPr lang="en-GB" dirty="0"/>
              <a:t>-test output</a:t>
            </a:r>
            <a:endParaRPr lang="en-US" dirty="0"/>
          </a:p>
        </p:txBody>
      </p:sp>
      <p:pic>
        <p:nvPicPr>
          <p:cNvPr id="3" name="Picture 2"/>
          <p:cNvPicPr/>
          <p:nvPr/>
        </p:nvPicPr>
        <p:blipFill>
          <a:blip r:embed="rId2">
            <a:extLst>
              <a:ext uri="{28A0092B-C50C-407E-A947-70E740481C1C}">
                <a14:useLocalDpi xmlns:a14="http://schemas.microsoft.com/office/drawing/2010/main" val="0"/>
              </a:ext>
            </a:extLst>
          </a:blip>
          <a:stretch>
            <a:fillRect/>
          </a:stretch>
        </p:blipFill>
        <p:spPr bwMode="auto">
          <a:xfrm>
            <a:off x="2148583" y="2354341"/>
            <a:ext cx="5558753" cy="998982"/>
          </a:xfrm>
          <a:prstGeom prst="rect">
            <a:avLst/>
          </a:prstGeom>
          <a:noFill/>
          <a:ln>
            <a:noFill/>
          </a:ln>
        </p:spPr>
      </p:pic>
      <p:pic>
        <p:nvPicPr>
          <p:cNvPr id="4" name="Picture 3"/>
          <p:cNvPicPr/>
          <p:nvPr/>
        </p:nvPicPr>
        <p:blipFill>
          <a:blip r:embed="rId3">
            <a:extLst>
              <a:ext uri="{28A0092B-C50C-407E-A947-70E740481C1C}">
                <a14:useLocalDpi xmlns:a14="http://schemas.microsoft.com/office/drawing/2010/main" val="0"/>
              </a:ext>
            </a:extLst>
          </a:blip>
          <a:stretch>
            <a:fillRect/>
          </a:stretch>
        </p:blipFill>
        <p:spPr bwMode="auto">
          <a:xfrm>
            <a:off x="2320986" y="3719513"/>
            <a:ext cx="5281174" cy="1203960"/>
          </a:xfrm>
          <a:prstGeom prst="rect">
            <a:avLst/>
          </a:prstGeom>
          <a:noFill/>
          <a:ln>
            <a:noFill/>
          </a:ln>
        </p:spPr>
      </p:pic>
    </p:spTree>
    <p:extLst>
      <p:ext uri="{BB962C8B-B14F-4D97-AF65-F5344CB8AC3E}">
        <p14:creationId xmlns:p14="http://schemas.microsoft.com/office/powerpoint/2010/main" val="2348951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Calculating an effect size</a:t>
            </a:r>
          </a:p>
        </p:txBody>
      </p:sp>
      <p:pic>
        <p:nvPicPr>
          <p:cNvPr id="5" name="Picture 4"/>
          <p:cNvPicPr>
            <a:picLocks noChangeAspect="1"/>
          </p:cNvPicPr>
          <p:nvPr/>
        </p:nvPicPr>
        <p:blipFill>
          <a:blip r:embed="rId2"/>
          <a:stretch>
            <a:fillRect/>
          </a:stretch>
        </p:blipFill>
        <p:spPr>
          <a:xfrm>
            <a:off x="2828925" y="2124075"/>
            <a:ext cx="3676650" cy="895350"/>
          </a:xfrm>
          <a:prstGeom prst="rect">
            <a:avLst/>
          </a:prstGeom>
        </p:spPr>
      </p:pic>
      <p:pic>
        <p:nvPicPr>
          <p:cNvPr id="6" name="Picture 5"/>
          <p:cNvPicPr>
            <a:picLocks noChangeAspect="1"/>
          </p:cNvPicPr>
          <p:nvPr/>
        </p:nvPicPr>
        <p:blipFill>
          <a:blip r:embed="rId3"/>
          <a:stretch>
            <a:fillRect/>
          </a:stretch>
        </p:blipFill>
        <p:spPr>
          <a:xfrm>
            <a:off x="2895600" y="3733800"/>
            <a:ext cx="3781425" cy="74295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Bayes factor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9775" y="2649529"/>
            <a:ext cx="5648325" cy="2210214"/>
          </a:xfrm>
        </p:spPr>
      </p:pic>
    </p:spTree>
    <p:extLst>
      <p:ext uri="{BB962C8B-B14F-4D97-AF65-F5344CB8AC3E}">
        <p14:creationId xmlns:p14="http://schemas.microsoft.com/office/powerpoint/2010/main" val="2145763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9743"/>
            <a:ext cx="8229600" cy="1143000"/>
          </a:xfrm>
        </p:spPr>
        <p:txBody>
          <a:bodyPr/>
          <a:lstStyle/>
          <a:p>
            <a:r>
              <a:rPr lang="en-GB" dirty="0"/>
              <a:t>Robust test</a:t>
            </a:r>
          </a:p>
        </p:txBody>
      </p:sp>
      <p:sp>
        <p:nvSpPr>
          <p:cNvPr id="3" name="Content Placeholder 2"/>
          <p:cNvSpPr>
            <a:spLocks noGrp="1"/>
          </p:cNvSpPr>
          <p:nvPr>
            <p:ph idx="1"/>
          </p:nvPr>
        </p:nvSpPr>
        <p:spPr>
          <a:xfrm>
            <a:off x="457200" y="1052736"/>
            <a:ext cx="7499175" cy="2009775"/>
          </a:xfrm>
        </p:spPr>
        <p:txBody>
          <a:bodyPr/>
          <a:lstStyle/>
          <a:p>
            <a:r>
              <a:rPr lang="en-GB" dirty="0"/>
              <a:t>The companion website contains a syntax file (</a:t>
            </a:r>
            <a:r>
              <a:rPr lang="en-GB" b="1" dirty="0"/>
              <a:t>Robust paired-samples t-</a:t>
            </a:r>
            <a:r>
              <a:rPr lang="en-GB" b="1" dirty="0" err="1"/>
              <a:t>test.sps</a:t>
            </a:r>
            <a:r>
              <a:rPr lang="en-GB" dirty="0"/>
              <a:t>) for running a robust variant of the paired-samples </a:t>
            </a:r>
            <a:r>
              <a:rPr lang="en-GB" i="1" dirty="0"/>
              <a:t>t</a:t>
            </a:r>
            <a:r>
              <a:rPr lang="en-GB" dirty="0"/>
              <a:t>-test based on Yuen (1974) </a:t>
            </a:r>
            <a:r>
              <a:rPr lang="mr-IN" dirty="0"/>
              <a:t>–</a:t>
            </a:r>
            <a:r>
              <a:rPr lang="en-GB" dirty="0"/>
              <a:t> see Wilcox (2017). </a:t>
            </a:r>
          </a:p>
        </p:txBody>
      </p:sp>
      <p:sp>
        <p:nvSpPr>
          <p:cNvPr id="5" name="TextBox 4"/>
          <p:cNvSpPr txBox="1"/>
          <p:nvPr/>
        </p:nvSpPr>
        <p:spPr>
          <a:xfrm>
            <a:off x="1475656" y="3501008"/>
            <a:ext cx="5834781" cy="2308324"/>
          </a:xfrm>
          <a:prstGeom prst="rect">
            <a:avLst/>
          </a:prstGeom>
          <a:noFill/>
        </p:spPr>
        <p:txBody>
          <a:bodyPr wrap="square" rtlCol="0">
            <a:spAutoFit/>
          </a:bodyPr>
          <a:lstStyle/>
          <a:p>
            <a:r>
              <a:rPr lang="en-US" dirty="0">
                <a:latin typeface="Courier New" charset="0"/>
                <a:ea typeface="Courier New" charset="0"/>
                <a:cs typeface="Courier New" charset="0"/>
              </a:rPr>
              <a:t>Test statistic: -2.7027 (</a:t>
            </a:r>
            <a:r>
              <a:rPr lang="en-US" dirty="0" err="1">
                <a:latin typeface="Courier New" charset="0"/>
                <a:ea typeface="Courier New" charset="0"/>
                <a:cs typeface="Courier New" charset="0"/>
              </a:rPr>
              <a:t>df</a:t>
            </a:r>
            <a:r>
              <a:rPr lang="en-US" dirty="0">
                <a:latin typeface="Courier New" charset="0"/>
                <a:ea typeface="Courier New" charset="0"/>
                <a:cs typeface="Courier New" charset="0"/>
              </a:rPr>
              <a:t> = 7), p-value = 0.03052</a:t>
            </a:r>
            <a:br>
              <a:rPr lang="en-US" dirty="0">
                <a:latin typeface="Courier New" charset="0"/>
                <a:ea typeface="Courier New" charset="0"/>
                <a:cs typeface="Courier New" charset="0"/>
              </a:rPr>
            </a:br>
            <a:br>
              <a:rPr lang="en-US" dirty="0">
                <a:latin typeface="Courier New" charset="0"/>
                <a:ea typeface="Courier New" charset="0"/>
                <a:cs typeface="Courier New" charset="0"/>
              </a:rPr>
            </a:br>
            <a:r>
              <a:rPr lang="en-US" dirty="0">
                <a:latin typeface="Courier New" charset="0"/>
                <a:ea typeface="Courier New" charset="0"/>
                <a:cs typeface="Courier New" charset="0"/>
              </a:rPr>
              <a:t>Trimmed mean difference:  -1</a:t>
            </a:r>
            <a:br>
              <a:rPr lang="en-US" dirty="0">
                <a:latin typeface="Courier New" charset="0"/>
                <a:ea typeface="Courier New" charset="0"/>
                <a:cs typeface="Courier New" charset="0"/>
              </a:rPr>
            </a:br>
            <a:r>
              <a:rPr lang="en-US" dirty="0">
                <a:latin typeface="Courier New" charset="0"/>
                <a:ea typeface="Courier New" charset="0"/>
                <a:cs typeface="Courier New" charset="0"/>
              </a:rPr>
              <a:t>95 percent confidence interval:</a:t>
            </a:r>
            <a:br>
              <a:rPr lang="en-US" dirty="0">
                <a:latin typeface="Courier New" charset="0"/>
                <a:ea typeface="Courier New" charset="0"/>
                <a:cs typeface="Courier New" charset="0"/>
              </a:rPr>
            </a:br>
            <a:r>
              <a:rPr lang="en-US" dirty="0">
                <a:latin typeface="Courier New" charset="0"/>
                <a:ea typeface="Courier New" charset="0"/>
                <a:cs typeface="Courier New" charset="0"/>
              </a:rPr>
              <a:t>-1.8749     -0.1251</a:t>
            </a:r>
            <a:br>
              <a:rPr lang="en-US" dirty="0">
                <a:latin typeface="Courier New" charset="0"/>
                <a:ea typeface="Courier New" charset="0"/>
                <a:cs typeface="Courier New" charset="0"/>
              </a:rPr>
            </a:br>
            <a:br>
              <a:rPr lang="en-US" dirty="0">
                <a:latin typeface="Courier New" charset="0"/>
                <a:ea typeface="Courier New" charset="0"/>
                <a:cs typeface="Courier New" charset="0"/>
              </a:rPr>
            </a:br>
            <a:r>
              <a:rPr lang="en-US" dirty="0">
                <a:latin typeface="Courier New" charset="0"/>
                <a:ea typeface="Courier New" charset="0"/>
                <a:cs typeface="Courier New" charset="0"/>
              </a:rPr>
              <a:t>Explanatory measure of effect size: 0.4</a:t>
            </a:r>
            <a:endParaRPr lang="en-GB" dirty="0">
              <a:latin typeface="Courier New" charset="0"/>
              <a:ea typeface="Courier New" charset="0"/>
              <a:cs typeface="Courier New" charset="0"/>
            </a:endParaRPr>
          </a:p>
        </p:txBody>
      </p:sp>
    </p:spTree>
    <p:extLst>
      <p:ext uri="{BB962C8B-B14F-4D97-AF65-F5344CB8AC3E}">
        <p14:creationId xmlns:p14="http://schemas.microsoft.com/office/powerpoint/2010/main" val="17579307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Reporting the paired-samples </a:t>
            </a:r>
            <a:r>
              <a:rPr lang="en-GB" i="1" dirty="0"/>
              <a:t>t</a:t>
            </a:r>
            <a:r>
              <a:rPr lang="en-GB" dirty="0"/>
              <a:t>-test</a:t>
            </a:r>
          </a:p>
        </p:txBody>
      </p:sp>
      <p:sp>
        <p:nvSpPr>
          <p:cNvPr id="4" name="Content Placeholder 3"/>
          <p:cNvSpPr>
            <a:spLocks noGrp="1"/>
          </p:cNvSpPr>
          <p:nvPr>
            <p:ph idx="1"/>
          </p:nvPr>
        </p:nvSpPr>
        <p:spPr/>
        <p:txBody>
          <a:bodyPr/>
          <a:lstStyle/>
          <a:p>
            <a:pPr lvl="0"/>
            <a:r>
              <a:rPr lang="en-GB" dirty="0"/>
              <a:t>On average, participants given a cloak of invisibility engaged in more acts of mischief (</a:t>
            </a:r>
            <a:r>
              <a:rPr lang="en-GB" i="1" dirty="0"/>
              <a:t>M</a:t>
            </a:r>
            <a:r>
              <a:rPr lang="en-GB" dirty="0"/>
              <a:t> = 5, </a:t>
            </a:r>
            <a:r>
              <a:rPr lang="en-GB" i="1" dirty="0"/>
              <a:t>SE</a:t>
            </a:r>
            <a:r>
              <a:rPr lang="en-GB" dirty="0"/>
              <a:t> = 0.48), than those not given a cloak (</a:t>
            </a:r>
            <a:r>
              <a:rPr lang="en-GB" i="1" dirty="0"/>
              <a:t>M</a:t>
            </a:r>
            <a:r>
              <a:rPr lang="en-GB" dirty="0"/>
              <a:t> = 3.75, </a:t>
            </a:r>
            <a:r>
              <a:rPr lang="en-GB" i="1" dirty="0"/>
              <a:t>SE</a:t>
            </a:r>
            <a:r>
              <a:rPr lang="en-GB" dirty="0"/>
              <a:t> = 0.55). This difference, </a:t>
            </a:r>
            <a:r>
              <a:rPr lang="en-GB" dirty="0">
                <a:sym typeface="Symbol"/>
              </a:rPr>
              <a:t></a:t>
            </a:r>
            <a:r>
              <a:rPr lang="en-GB" dirty="0"/>
              <a:t>1.25, </a:t>
            </a:r>
            <a:r>
              <a:rPr lang="en-GB" dirty="0" err="1"/>
              <a:t>BCa</a:t>
            </a:r>
            <a:r>
              <a:rPr lang="en-GB" dirty="0"/>
              <a:t> 95% CI [−1.67, −0.83], was significant </a:t>
            </a:r>
            <a:r>
              <a:rPr lang="en-GB" i="1" dirty="0"/>
              <a:t>t</a:t>
            </a:r>
            <a:r>
              <a:rPr lang="en-GB" dirty="0"/>
              <a:t>(11) = −3.80, </a:t>
            </a:r>
            <a:r>
              <a:rPr lang="en-GB" i="1" dirty="0"/>
              <a:t>p </a:t>
            </a:r>
            <a:r>
              <a:rPr lang="en-GB" dirty="0"/>
              <a:t>= .003 and represented a medium-sized effect </a:t>
            </a:r>
            <a:r>
              <a:rPr lang="en-GB" i="1" dirty="0"/>
              <a:t>d</a:t>
            </a:r>
            <a:r>
              <a:rPr lang="en-GB" dirty="0"/>
              <a:t> = .65.</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2158</TotalTime>
  <Words>1134</Words>
  <Application>Microsoft Office PowerPoint</Application>
  <PresentationFormat>On-screen Show (4:3)</PresentationFormat>
  <Paragraphs>109</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Book Antiqua</vt:lpstr>
      <vt:lpstr>Cambria Math</vt:lpstr>
      <vt:lpstr>Courier New</vt:lpstr>
      <vt:lpstr>Myriad Pro</vt:lpstr>
      <vt:lpstr>Verdana</vt:lpstr>
      <vt:lpstr>20140311PresentationUWTSDTemplate</vt:lpstr>
      <vt:lpstr>LCB7004</vt:lpstr>
      <vt:lpstr>Comparing Two Means</vt:lpstr>
      <vt:lpstr>Aims</vt:lpstr>
      <vt:lpstr>Experiments</vt:lpstr>
      <vt:lpstr>T-test</vt:lpstr>
      <vt:lpstr>Cloaks of invisibility</vt:lpstr>
      <vt:lpstr>Categorical predictors in the linear model</vt:lpstr>
      <vt:lpstr>Cloak group</vt:lpstr>
      <vt:lpstr>No Cloak Group</vt:lpstr>
      <vt:lpstr>Output from a linear model</vt:lpstr>
      <vt:lpstr>Rational for the t-test</vt:lpstr>
      <vt:lpstr>Rationale to the t-test</vt:lpstr>
      <vt:lpstr>The Dependent t-test</vt:lpstr>
      <vt:lpstr>The Independent t-test</vt:lpstr>
      <vt:lpstr>Assumptions of the t-test</vt:lpstr>
      <vt:lpstr>t-test general process</vt:lpstr>
      <vt:lpstr>Independent t-test using SPSS Statistics</vt:lpstr>
      <vt:lpstr>Independent t-test Output</vt:lpstr>
      <vt:lpstr>Bootstrapping output</vt:lpstr>
      <vt:lpstr>Effect sizes</vt:lpstr>
      <vt:lpstr>Bayes factor</vt:lpstr>
      <vt:lpstr>Robust test</vt:lpstr>
      <vt:lpstr>Reporting the independent t-test</vt:lpstr>
      <vt:lpstr>Paired-samples t-test</vt:lpstr>
      <vt:lpstr>Paired-samples t-test using SPSS Statistics</vt:lpstr>
      <vt:lpstr>Paired- samples t-test output</vt:lpstr>
      <vt:lpstr>Paired-samples t-test output</vt:lpstr>
      <vt:lpstr>Calculating an effect size</vt:lpstr>
      <vt:lpstr>Bayes factor</vt:lpstr>
      <vt:lpstr>Robust test</vt:lpstr>
      <vt:lpstr>Reporting the paired-samples t-test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Theodore Panagiotidis</cp:lastModifiedBy>
  <cp:revision>125</cp:revision>
  <cp:lastPrinted>2018-07-09T15:27:01Z</cp:lastPrinted>
  <dcterms:created xsi:type="dcterms:W3CDTF">2002-10-07T19:43:58Z</dcterms:created>
  <dcterms:modified xsi:type="dcterms:W3CDTF">2021-02-20T14:13:13Z</dcterms:modified>
</cp:coreProperties>
</file>