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61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463" r:id="rId18"/>
    <p:sldId id="338" r:id="rId19"/>
    <p:sldId id="270" r:id="rId20"/>
    <p:sldId id="273" r:id="rId21"/>
    <p:sldId id="339" r:id="rId22"/>
    <p:sldId id="340" r:id="rId23"/>
    <p:sldId id="351" r:id="rId24"/>
    <p:sldId id="341" r:id="rId25"/>
    <p:sldId id="465" r:id="rId26"/>
    <p:sldId id="345" r:id="rId27"/>
    <p:sldId id="467" r:id="rId28"/>
    <p:sldId id="360" r:id="rId29"/>
    <p:sldId id="466" r:id="rId30"/>
    <p:sldId id="290" r:id="rId31"/>
    <p:sldId id="275" r:id="rId32"/>
    <p:sldId id="464" r:id="rId33"/>
    <p:sldId id="347" r:id="rId34"/>
    <p:sldId id="348" r:id="rId35"/>
    <p:sldId id="468" r:id="rId36"/>
    <p:sldId id="342" r:id="rId37"/>
    <p:sldId id="350" r:id="rId38"/>
    <p:sldId id="337" r:id="rId39"/>
    <p:sldId id="274" r:id="rId40"/>
    <p:sldId id="280" r:id="rId41"/>
    <p:sldId id="356" r:id="rId42"/>
    <p:sldId id="282" r:id="rId43"/>
    <p:sldId id="355" r:id="rId44"/>
    <p:sldId id="324" r:id="rId45"/>
    <p:sldId id="357" r:id="rId46"/>
    <p:sldId id="286" r:id="rId47"/>
    <p:sldId id="354" r:id="rId48"/>
    <p:sldId id="288" r:id="rId49"/>
    <p:sldId id="358" r:id="rId50"/>
    <p:sldId id="284" r:id="rId51"/>
    <p:sldId id="325" r:id="rId52"/>
    <p:sldId id="330" r:id="rId53"/>
    <p:sldId id="332" r:id="rId54"/>
    <p:sldId id="331" r:id="rId55"/>
    <p:sldId id="289" r:id="rId56"/>
    <p:sldId id="365" r:id="rId57"/>
    <p:sldId id="323" r:id="rId58"/>
    <p:sldId id="459" r:id="rId59"/>
    <p:sldId id="322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000FFF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8D257A-A429-D79F-FC83-7516D8DA9517}" v="172" dt="2025-11-18T12:10:25.5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58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theme" Target="theme/theme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223D5-4078-939C-1D4A-E160C1C08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E351A-DE7D-9E49-489F-5266709979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6F07CC-8252-FAEB-A971-3AFBD403F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BBF297-3412-767D-674E-AA883311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4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11/18/2025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24165880242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hyperlink" Target="https://librarysearch.uwtsd.ac.uk/permalink/44WHELF_UWTSD/1pbrh66/alma99100241658802421" TargetMode="External"/><Relationship Id="rId7" Type="http://schemas.openxmlformats.org/officeDocument/2006/relationships/hyperlink" Target="https://www.phrasebank.manchester.ac.uk/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473002202421" TargetMode="External"/><Relationship Id="rId5" Type="http://schemas.openxmlformats.org/officeDocument/2006/relationships/hyperlink" Target="https://moodle.uwtsd.ac.uk/mod/page/view.php?id=475604" TargetMode="Externa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Relationship Id="rId9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png"/><Relationship Id="rId4" Type="http://schemas.openxmlformats.org/officeDocument/2006/relationships/image" Target="../media/image61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digitalservices.uwtsd.ac.uk/library/academic-and-infoskills/refworks/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oodle.uwtsd.ac.uk/mod/page/view.php?id=515793" TargetMode="External"/><Relationship Id="rId5" Type="http://schemas.openxmlformats.org/officeDocument/2006/relationships/hyperlink" Target="https://www.mendeley.com/" TargetMode="External"/><Relationship Id="rId4" Type="http://schemas.openxmlformats.org/officeDocument/2006/relationships/hyperlink" Target="https://refworks.proquest.com/signup/email/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70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-citethemrightonline-com.ezproxy.uwtsd.ac.uk/harvard-articles" TargetMode="Externa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Library Infoskills </a:t>
            </a:r>
            <a:r>
              <a:rPr lang="en-GB" dirty="0">
                <a:latin typeface="Calibri"/>
                <a:ea typeface="Calibri"/>
                <a:cs typeface="Calibri"/>
              </a:rPr>
              <a:t>Units on Moodle: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Why do we reference?</a:t>
            </a:r>
            <a:endParaRPr lang="en-GB" sz="5400" b="1" i="0" dirty="0">
              <a:ea typeface="Calibri Light"/>
              <a:cs typeface="Calibri Light"/>
            </a:endParaRP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There are 2 parts to Harvard Referencing: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90910-EDE1-CDC9-0637-57674444B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7EB51B-3C9A-225E-8202-EB8304DA108D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6C920-C349-0578-1F5C-5A7BF789099A}"/>
              </a:ext>
            </a:extLst>
          </p:cNvPr>
          <p:cNvSpPr txBox="1"/>
          <p:nvPr/>
        </p:nvSpPr>
        <p:spPr>
          <a:xfrm>
            <a:off x="209215" y="1145158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citations 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20AC95-C8C2-9D4C-3C85-BC3ED477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5872"/>
          <a:stretch>
            <a:fillRect/>
          </a:stretch>
        </p:blipFill>
        <p:spPr>
          <a:xfrm>
            <a:off x="3050928" y="1142634"/>
            <a:ext cx="3786456" cy="48527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5C3649D-9CB8-2BB4-BE34-48545601FED4}"/>
              </a:ext>
            </a:extLst>
          </p:cNvPr>
          <p:cNvCxnSpPr>
            <a:cxnSpLocks/>
          </p:cNvCxnSpPr>
          <p:nvPr/>
        </p:nvCxnSpPr>
        <p:spPr>
          <a:xfrm>
            <a:off x="2190780" y="1798828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87F3698-682B-1A76-A148-29D5FEDE1E83}"/>
              </a:ext>
            </a:extLst>
          </p:cNvPr>
          <p:cNvSpPr/>
          <p:nvPr/>
        </p:nvSpPr>
        <p:spPr>
          <a:xfrm>
            <a:off x="6803136" y="902904"/>
            <a:ext cx="4794141" cy="485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3F501-E1EE-CECB-9C0E-A90ED105517C}"/>
              </a:ext>
            </a:extLst>
          </p:cNvPr>
          <p:cNvSpPr txBox="1"/>
          <p:nvPr/>
        </p:nvSpPr>
        <p:spPr>
          <a:xfrm>
            <a:off x="7459038" y="2831026"/>
            <a:ext cx="412967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Author.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Year.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Page Number (if quote or specific part).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25C02-9F8C-9D90-9FA3-B9A2828D9CB1}"/>
              </a:ext>
            </a:extLst>
          </p:cNvPr>
          <p:cNvSpPr txBox="1"/>
          <p:nvPr/>
        </p:nvSpPr>
        <p:spPr>
          <a:xfrm>
            <a:off x="205485" y="98461"/>
            <a:ext cx="1075361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>
                <a:latin typeface="Calibri"/>
              </a:rPr>
              <a:t>Harvard uses the author - date format in the in-text citation.</a:t>
            </a:r>
            <a:r>
              <a:rPr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7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4094" y="2394945"/>
            <a:ext cx="7029960" cy="33295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</a:t>
            </a:r>
            <a:r>
              <a:rPr lang="en-US" sz="2200" b="1" dirty="0">
                <a:latin typeface="Arial"/>
                <a:ea typeface="+mn-lt"/>
                <a:cs typeface="+mn-lt"/>
              </a:rPr>
              <a:t>when</a:t>
            </a:r>
            <a:r>
              <a:rPr lang="en-US" sz="2200" dirty="0">
                <a:latin typeface="Arial"/>
                <a:ea typeface="+mn-lt"/>
                <a:cs typeface="+mn-lt"/>
              </a:rPr>
              <a:t> you have used the ideas, theories, words or data of another.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count,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</a:t>
            </a:r>
            <a:r>
              <a:rPr lang="en-US" sz="2200" b="1" dirty="0">
                <a:latin typeface="Arial"/>
                <a:ea typeface="+mn-lt"/>
                <a:cs typeface="+mn-lt"/>
              </a:rPr>
              <a:t>acknowledge and discuss </a:t>
            </a:r>
            <a:r>
              <a:rPr lang="en-US" sz="2200" dirty="0">
                <a:latin typeface="Arial"/>
                <a:ea typeface="+mn-lt"/>
                <a:cs typeface="+mn-lt"/>
              </a:rPr>
              <a:t>their work in your text, by 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quoting, paraphrasing, or </a:t>
            </a:r>
            <a:r>
              <a:rPr lang="en-US" sz="2200" dirty="0" err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summarising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AE806-5043-AB1F-38A2-D6E51F4B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872"/>
          <a:stretch>
            <a:fillRect/>
          </a:stretch>
        </p:blipFill>
        <p:spPr>
          <a:xfrm>
            <a:off x="8286245" y="1482811"/>
            <a:ext cx="3521661" cy="4513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29344" y="981022"/>
            <a:ext cx="2898648" cy="28986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Quoting v Paraphrasing &amp; 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564" y="1980964"/>
            <a:ext cx="9287636" cy="898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3D4352-0957-3F48-EAF8-31C014841F66}"/>
              </a:ext>
            </a:extLst>
          </p:cNvPr>
          <p:cNvSpPr txBox="1"/>
          <p:nvPr/>
        </p:nvSpPr>
        <p:spPr>
          <a:xfrm>
            <a:off x="185548" y="4790507"/>
            <a:ext cx="1145514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9CDC4-0223-6E1B-3BC6-F62B58B2AB5F}"/>
              </a:ext>
            </a:extLst>
          </p:cNvPr>
          <p:cNvSpPr txBox="1"/>
          <p:nvPr/>
        </p:nvSpPr>
        <p:spPr>
          <a:xfrm>
            <a:off x="313564" y="3442536"/>
            <a:ext cx="954366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</p:txBody>
      </p:sp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36776" y="2588864"/>
            <a:ext cx="8549640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21797" y="4126625"/>
            <a:ext cx="10105866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 suggests effective communication is crucial for team success.</a:t>
            </a: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27FDF-57E4-0BEA-18FA-59BA6287F9C2}"/>
              </a:ext>
            </a:extLst>
          </p:cNvPr>
          <p:cNvSpPr txBox="1"/>
          <p:nvPr/>
        </p:nvSpPr>
        <p:spPr>
          <a:xfrm>
            <a:off x="921797" y="2382559"/>
            <a:ext cx="10105867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Example1: </a:t>
            </a:r>
          </a:p>
          <a:p>
            <a:r>
              <a:rPr lang="en-GB" sz="26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2020).</a:t>
            </a:r>
          </a:p>
          <a:p>
            <a:endParaRPr lang="en-GB" sz="1800" b="1" dirty="0">
              <a:solidFill>
                <a:schemeClr val="accent2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+mn-lt"/>
                <a:cs typeface="Calibri"/>
              </a:rPr>
              <a:t>The sentence is focusing on the idea, or information given</a:t>
            </a:r>
            <a:r>
              <a:rPr lang="en-US" sz="2400" dirty="0">
                <a:latin typeface="Calibri"/>
                <a:ea typeface="+mn-lt"/>
                <a:cs typeface="Calibri"/>
              </a:rPr>
              <a:t>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+mn-lt"/>
                <a:cs typeface="Calibri"/>
              </a:rPr>
              <a:t>Easy to integrate into your writing and include </a:t>
            </a:r>
            <a:r>
              <a:rPr lang="en-US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dirty="0">
                <a:latin typeface="Calibri"/>
                <a:ea typeface="+mn-lt"/>
                <a:cs typeface="Calibri"/>
              </a:rPr>
              <a:t>using a </a:t>
            </a:r>
            <a:r>
              <a:rPr lang="en-US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0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0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888489" y="4252003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Davies,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888489" y="2772879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1: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 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Davies, 2023).</a:t>
            </a:r>
            <a:endParaRPr lang="en-GB" sz="2400" b="1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109E9-8232-426D-6EEF-985B8F20260C}"/>
              </a:ext>
            </a:extLst>
          </p:cNvPr>
          <p:cNvSpPr txBox="1"/>
          <p:nvPr/>
        </p:nvSpPr>
        <p:spPr>
          <a:xfrm>
            <a:off x="2619617" y="5821397"/>
            <a:ext cx="6952766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</a:rPr>
              <a:t>Note: Chronological order in first instance. Alphabetical if in same year. </a:t>
            </a: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20306"/>
            <a:ext cx="11108778" cy="16948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Calibri"/>
                <a:cs typeface="Calibri"/>
              </a:rPr>
              <a:t>Emphasis is on the author’s view or opinion.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The author is incorporated and referred to by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dirty="0">
                <a:latin typeface="Calibri"/>
                <a:ea typeface="+mn-lt"/>
                <a:cs typeface="Calibri"/>
              </a:rPr>
              <a:t> in the sentence.</a:t>
            </a: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Only </a:t>
            </a:r>
            <a:r>
              <a:rPr lang="en-GB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(year)</a:t>
            </a:r>
            <a:r>
              <a:rPr lang="en-GB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dirty="0">
                <a:latin typeface="Calibri"/>
                <a:ea typeface="+mn-lt"/>
                <a:cs typeface="Calibri"/>
              </a:rPr>
              <a:t>is placed in brackets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384979" y="5803913"/>
            <a:ext cx="11422041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887033" y="3681790"/>
            <a:ext cx="9642013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D1428D"/>
                </a:solidFill>
                <a:latin typeface="Calibri"/>
              </a:rPr>
              <a:t>Franklin </a:t>
            </a:r>
            <a:r>
              <a:rPr lang="en-US" sz="2800" b="1" baseline="0" dirty="0">
                <a:solidFill>
                  <a:srgbClr val="D1428D"/>
                </a:solidFill>
                <a:latin typeface="Calibri"/>
              </a:rPr>
              <a:t>(2020</a:t>
            </a:r>
            <a:r>
              <a:rPr lang="en-US" sz="2800" b="1" dirty="0">
                <a:solidFill>
                  <a:srgbClr val="D1428D"/>
                </a:solidFill>
                <a:latin typeface="Calibri"/>
              </a:rPr>
              <a:t>) </a:t>
            </a:r>
            <a:r>
              <a:rPr lang="en-US" sz="2800" b="1" dirty="0">
                <a:latin typeface="Calibri"/>
              </a:rPr>
              <a:t>however, suggests </a:t>
            </a:r>
            <a:r>
              <a:rPr lang="en-US" sz="2800" b="1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</a:t>
            </a:r>
            <a:r>
              <a:rPr lang="en-US" sz="2800" b="1" baseline="0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 communication is crucial for team success.</a:t>
            </a:r>
            <a:r>
              <a:rPr lang="en-US" sz="28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5AC0-0244-A5B8-2825-1954592B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narrative examples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E3669-3110-68FD-C362-85509F079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86" y="2351794"/>
            <a:ext cx="10768776" cy="29077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76BF93-AD67-6F9C-D28B-FC889B662993}"/>
              </a:ext>
            </a:extLst>
          </p:cNvPr>
          <p:cNvSpPr txBox="1"/>
          <p:nvPr/>
        </p:nvSpPr>
        <p:spPr>
          <a:xfrm>
            <a:off x="724984" y="1397247"/>
            <a:ext cx="1045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 "/>
              </a:rPr>
              <a:t>Example from: </a:t>
            </a:r>
            <a:r>
              <a:rPr lang="en-US" dirty="0">
                <a:latin typeface="Calibri "/>
                <a:hlinkClick r:id="rId3"/>
              </a:rPr>
              <a:t>Godfrey, J. (2018) </a:t>
            </a:r>
            <a:r>
              <a:rPr lang="en-US" i="1" dirty="0">
                <a:latin typeface="Calibri "/>
                <a:hlinkClick r:id="rId3"/>
              </a:rPr>
              <a:t>How to use your reading in your essays</a:t>
            </a:r>
            <a:r>
              <a:rPr lang="en-US" dirty="0">
                <a:latin typeface="Calibri "/>
                <a:hlinkClick r:id="rId3"/>
              </a:rPr>
              <a:t>. 3rd edn. Bloomsbury Academic</a:t>
            </a:r>
            <a:r>
              <a:rPr lang="en-US" dirty="0">
                <a:latin typeface="Calibri 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C0479-B04B-8120-8EAA-C75DCF3C7847}"/>
              </a:ext>
            </a:extLst>
          </p:cNvPr>
          <p:cNvSpPr txBox="1"/>
          <p:nvPr/>
        </p:nvSpPr>
        <p:spPr>
          <a:xfrm>
            <a:off x="8500571" y="5548620"/>
            <a:ext cx="2888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 "/>
              </a:rPr>
              <a:t>(Godfrey, 2018, p. 98)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371514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2C7CBA-70B5-6314-5B1B-4A76EA347A66}"/>
              </a:ext>
            </a:extLst>
          </p:cNvPr>
          <p:cNvSpPr txBox="1">
            <a:spLocks/>
          </p:cNvSpPr>
          <p:nvPr/>
        </p:nvSpPr>
        <p:spPr>
          <a:xfrm>
            <a:off x="5764552" y="2133600"/>
            <a:ext cx="6304249" cy="259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suggests,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students should record their </a:t>
            </a:r>
            <a:r>
              <a:rPr lang="en-GB">
                <a:latin typeface="Lato"/>
                <a:ea typeface="Lato"/>
                <a:cs typeface="Lato"/>
              </a:rPr>
              <a:t>sources as they use them</a:t>
            </a:r>
            <a:r>
              <a:rPr lang="en-GB">
                <a:solidFill>
                  <a:srgbClr val="000000"/>
                </a:solidFill>
                <a:latin typeface="Lato"/>
                <a:ea typeface="Lato"/>
                <a:cs typeface="Lato"/>
              </a:rPr>
              <a:t>.</a:t>
            </a:r>
            <a:endParaRPr lang="en-GB" dirty="0">
              <a:solidFill>
                <a:srgbClr val="000000"/>
              </a:solidFill>
              <a:latin typeface="Lato"/>
              <a:ea typeface="Lato"/>
              <a:cs typeface="Lato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B8521-6B2E-E894-22C5-0748853CC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4DA7-334E-942B-CDBA-C1103E1A0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D183-38A7-AFA5-BDB8-C573ECF71B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82183" y="2133600"/>
            <a:ext cx="5880332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D0EEF9"/>
                </a:highlight>
                <a:latin typeface="Lato"/>
                <a:ea typeface="Lato"/>
                <a:cs typeface="Lato"/>
              </a:rPr>
              <a:t>Research </a:t>
            </a:r>
            <a:r>
              <a:rPr lang="en-GB" dirty="0">
                <a:highlight>
                  <a:srgbClr val="D0EEF9"/>
                </a:highlight>
                <a:latin typeface="Lato"/>
                <a:ea typeface="Lato"/>
                <a:cs typeface="Lato"/>
              </a:rPr>
              <a:t>suggests, students struggle to correctly reference their work. </a:t>
            </a:r>
            <a:r>
              <a:rPr lang="en-GB" dirty="0">
                <a:highlight>
                  <a:srgbClr val="C7F0E1"/>
                </a:highlight>
                <a:latin typeface="Lato"/>
                <a:ea typeface="Lato"/>
                <a:cs typeface="Lato"/>
              </a:rPr>
              <a:t>To ensure they do not accidently plagiarise, “students should record their sources as they use them”.</a:t>
            </a:r>
            <a:endParaRPr lang="en-GB" sz="3400" dirty="0">
              <a:highlight>
                <a:srgbClr val="C7F0E1"/>
              </a:highlight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538619FD-4C61-00C5-BA47-3F3A2680A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065C61-AD3F-13C1-3475-080CF21EBDE8}"/>
              </a:ext>
            </a:extLst>
          </p:cNvPr>
          <p:cNvSpPr txBox="1"/>
          <p:nvPr/>
        </p:nvSpPr>
        <p:spPr>
          <a:xfrm>
            <a:off x="6684264" y="5221224"/>
            <a:ext cx="2548326" cy="369332"/>
          </a:xfrm>
          <a:prstGeom prst="rect">
            <a:avLst/>
          </a:prstGeom>
          <a:solidFill>
            <a:srgbClr val="D0EEF9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1: Pearson, 2023. </a:t>
            </a:r>
            <a:endParaRPr lang="en-US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F0E8D-B0A2-820C-7C61-9C8C00014CC2}"/>
              </a:ext>
            </a:extLst>
          </p:cNvPr>
          <p:cNvSpPr txBox="1"/>
          <p:nvPr/>
        </p:nvSpPr>
        <p:spPr>
          <a:xfrm>
            <a:off x="6684264" y="5675318"/>
            <a:ext cx="4755725" cy="369332"/>
          </a:xfrm>
          <a:prstGeom prst="rect">
            <a:avLst/>
          </a:prstGeom>
          <a:solidFill>
            <a:srgbClr val="C7F0E1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2: Williams, Armstrong and Wang, 2024.  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405166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(Pearson, 2023),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C6BE9-EEFF-0685-4EED-B8BADDB3C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CB46-BD26-8F81-F8A5-AFC21211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 2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3151D-318C-619B-BD9E-3EA65860D3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Pearson (2023) </a:t>
            </a:r>
            <a:r>
              <a:rPr lang="en-GB" dirty="0">
                <a:latin typeface="Lato"/>
                <a:ea typeface="Lato"/>
                <a:cs typeface="Lato"/>
              </a:rPr>
              <a:t>suggests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 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AF8D6A77-1B0E-D2E7-E686-03367035D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13067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 dirty="0">
                <a:latin typeface="Calibri"/>
                <a:ea typeface="Calibri"/>
                <a:cs typeface="Calibri"/>
              </a:rPr>
              <a:t> of what you have read. Wherever possible, you should paraphrase. </a:t>
            </a:r>
            <a:endParaRPr lang="en-GB" sz="24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 dirty="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“quotation marks”.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referencing handbook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4CDF4-4B10-BCDE-CAC4-4162257E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EA55-5CCD-A0BF-0823-035FF61B6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6CCF5-851E-718C-B02E-A134C5C07B95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E05B2-1127-0861-B378-12CE50E3BB85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BD044-7D72-0CAE-2843-08AA284DD6C4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0FE011-F94C-6219-AAF6-9C4A59BCA5A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147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C6110-52EA-BF00-144A-095AC8249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More examples...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C46966-EE3E-FB3D-84D8-E9B4AF226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12" y="1578263"/>
            <a:ext cx="6618721" cy="453274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D770BD-052D-616D-620B-EADEBFD001EE}"/>
              </a:ext>
            </a:extLst>
          </p:cNvPr>
          <p:cNvSpPr txBox="1"/>
          <p:nvPr/>
        </p:nvSpPr>
        <p:spPr>
          <a:xfrm>
            <a:off x="8183880" y="3315623"/>
            <a:ext cx="3145288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3"/>
              </a:rPr>
              <a:t>Cite Them Right</a:t>
            </a:r>
            <a:endParaRPr lang="en-GB" sz="2400" dirty="0">
              <a:latin typeface="Calibri "/>
            </a:endParaRPr>
          </a:p>
          <a:p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4"/>
              </a:rPr>
              <a:t>Setting out citations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7803593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19" y="4575649"/>
            <a:ext cx="45654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(</a:t>
            </a:r>
            <a:r>
              <a:rPr lang="en-GB" sz="2000" i="1" dirty="0">
                <a:latin typeface="Calibri"/>
                <a:ea typeface="Calibri Light"/>
                <a:cs typeface="Calibri Light"/>
              </a:rPr>
              <a:t>generally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)include initials.</a:t>
            </a:r>
            <a:endParaRPr lang="en-GB" sz="2000" dirty="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2E5B65-ADAA-CACD-D873-B41F765753D9}"/>
              </a:ext>
            </a:extLst>
          </p:cNvPr>
          <p:cNvSpPr txBox="1"/>
          <p:nvPr/>
        </p:nvSpPr>
        <p:spPr>
          <a:xfrm>
            <a:off x="6783919" y="18514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45C8EF93-22A2-EB0A-FB13-1AF1F3B733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1849886"/>
            <a:ext cx="507305" cy="4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1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version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book cover with white text&#10;&#10;AI-generated content may be incorrect.">
            <a:extLst>
              <a:ext uri="{FF2B5EF4-FFF2-40B4-BE49-F238E27FC236}">
                <a16:creationId xmlns:a16="http://schemas.microsoft.com/office/drawing/2014/main" id="{D6BC79A1-F927-06D7-1F6D-BEAF94811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9768" y="3430905"/>
            <a:ext cx="2295525" cy="2754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4764" y="1710698"/>
            <a:ext cx="7756855" cy="40876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The Student Phrasebook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Manchester University Phrasebank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5539" y="138225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76047" y="30190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1EC8E7-5BB5-88DB-C33F-53D6E3B5770C}"/>
              </a:ext>
            </a:extLst>
          </p:cNvPr>
          <p:cNvSpPr txBox="1"/>
          <p:nvPr/>
        </p:nvSpPr>
        <p:spPr>
          <a:xfrm rot="480000">
            <a:off x="7608454" y="3936999"/>
            <a:ext cx="2419928" cy="193899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Punctuation, CAPITALISATION and </a:t>
            </a:r>
            <a:r>
              <a:rPr lang="en-GB" sz="2400" i="1">
                <a:latin typeface="Calibri"/>
                <a:ea typeface="Calibri"/>
                <a:cs typeface="Calibri"/>
              </a:rPr>
              <a:t>italicisation </a:t>
            </a:r>
            <a:r>
              <a:rPr lang="en-GB" sz="2400">
                <a:latin typeface="Calibri"/>
                <a:ea typeface="Calibri"/>
                <a:cs typeface="Calibri"/>
              </a:rPr>
              <a:t>are important in Harvard!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 100% accurate </a:t>
            </a:r>
            <a:r>
              <a:rPr lang="en-GB" dirty="0">
                <a:latin typeface="Calibri"/>
                <a:ea typeface="Calibri"/>
                <a:cs typeface="Calibri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Personal choice. </a:t>
            </a:r>
          </a:p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Some you may wish to explore: </a:t>
            </a:r>
          </a:p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Basic: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MyBib</a:t>
            </a:r>
            <a:r>
              <a:rPr lang="en-GB" dirty="0">
                <a:latin typeface="Calibri"/>
                <a:ea typeface="Calibri"/>
                <a:cs typeface="Calibri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ZoteroBib.</a:t>
            </a:r>
          </a:p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More advanced: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RefWorks </a:t>
            </a:r>
            <a:r>
              <a:rPr lang="en-GB" dirty="0">
                <a:latin typeface="Calibri"/>
                <a:ea typeface="Calibri"/>
                <a:cs typeface="Calibri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Mendeley.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29555" y="2788692"/>
            <a:ext cx="4711027" cy="2677656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Not all tools are free or give full functionality on free versions.</a:t>
            </a:r>
          </a:p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  <a:endParaRPr lang="en-GB">
              <a:solidFill>
                <a:schemeClr val="accent2"/>
              </a:solidFill>
              <a:ea typeface="Calibri Light"/>
              <a:cs typeface="Calibri Light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B0F46-02FE-579B-5A39-F9871403890B}"/>
              </a:ext>
            </a:extLst>
          </p:cNvPr>
          <p:cNvSpPr txBox="1"/>
          <p:nvPr/>
        </p:nvSpPr>
        <p:spPr>
          <a:xfrm>
            <a:off x="10287000" y="5768340"/>
            <a:ext cx="1554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  <a:hlinkClick r:id="rId7"/>
              </a:rPr>
              <a:t>Library Link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Word doc?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2768867" y="4006684"/>
            <a:ext cx="2178544" cy="261610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Journal Articles?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Book 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Reports?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Do </a:t>
            </a:r>
            <a:r>
              <a:rPr lang="en-GB" sz="2000" b="1" dirty="0">
                <a:latin typeface="Calibri"/>
                <a:ea typeface="Calibri"/>
                <a:cs typeface="Calibri"/>
              </a:rPr>
              <a:t>NOT </a:t>
            </a:r>
            <a:r>
              <a:rPr lang="en-GB" sz="2000" dirty="0">
                <a:latin typeface="Calibri"/>
                <a:ea typeface="Calibri"/>
                <a:cs typeface="Calibri"/>
              </a:rPr>
              <a:t>rely on AI generated material!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86451" y="1485374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 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Cite Them Right Harvard Articles</a:t>
            </a:r>
            <a:endParaRPr lang="en-GB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 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ook cover with text and a skylight&#10;&#10;AI-generated content may be incorrect.">
            <a:extLst>
              <a:ext uri="{FF2B5EF4-FFF2-40B4-BE49-F238E27FC236}">
                <a16:creationId xmlns:a16="http://schemas.microsoft.com/office/drawing/2014/main" id="{A0E7DAC9-57D0-D58C-0058-BADD4DEC9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42" y="1486961"/>
            <a:ext cx="3269973" cy="4572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1184</TotalTime>
  <Words>3279</Words>
  <Application>Microsoft Office PowerPoint</Application>
  <PresentationFormat>Widescreen</PresentationFormat>
  <Paragraphs>426</Paragraphs>
  <Slides>55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55</vt:i4>
      </vt:variant>
    </vt:vector>
  </HeadingPairs>
  <TitlesOfParts>
    <vt:vector size="66" baseType="lpstr">
      <vt:lpstr>Arial,Sans-Serif</vt:lpstr>
      <vt:lpstr>Calibri </vt:lpstr>
      <vt:lpstr>Aptos</vt:lpstr>
      <vt:lpstr>Arial</vt:lpstr>
      <vt:lpstr>Calibri</vt:lpstr>
      <vt:lpstr>Calibri Light</vt:lpstr>
      <vt:lpstr>Lato</vt:lpstr>
      <vt:lpstr>Lucida Sans</vt:lpstr>
      <vt:lpstr>Wingdings</vt:lpstr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PowerPoint Presentation</vt:lpstr>
      <vt:lpstr>Integrating sources into your work</vt:lpstr>
      <vt:lpstr>Quoting v Paraphrasing &amp; Summarising</vt:lpstr>
      <vt:lpstr>Example...</vt:lpstr>
      <vt:lpstr>Parenthetical citation</vt:lpstr>
      <vt:lpstr>Parenthetical citation</vt:lpstr>
      <vt:lpstr>Narrative citation</vt:lpstr>
      <vt:lpstr>Further narrative examples</vt:lpstr>
      <vt:lpstr>Example</vt:lpstr>
      <vt:lpstr>Example</vt:lpstr>
      <vt:lpstr>Example 1</vt:lpstr>
      <vt:lpstr>Example 2 </vt:lpstr>
      <vt:lpstr>Quoting</vt:lpstr>
      <vt:lpstr>Example:</vt:lpstr>
      <vt:lpstr>Example:</vt:lpstr>
      <vt:lpstr>Spot the in-text citations</vt:lpstr>
      <vt:lpstr>Spot the citations</vt:lpstr>
      <vt:lpstr>More examples...</vt:lpstr>
      <vt:lpstr>Which in-text citation is correct?</vt:lpstr>
      <vt:lpstr>Which citation is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2015</cp:revision>
  <dcterms:created xsi:type="dcterms:W3CDTF">2019-08-13T10:59:48Z</dcterms:created>
  <dcterms:modified xsi:type="dcterms:W3CDTF">2025-11-18T12:12:58Z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