
<file path=[Content_Types].xml><?xml version="1.0" encoding="utf-8"?>
<Types xmlns="http://schemas.openxmlformats.org/package/2006/content-types">
  <Default Extension="xml" ContentType="application/xml"/>
  <Default Extension="wav" ContentType="audio/wav"/>
  <Default Extension="bin" ContentType="application/vnd.openxmlformats-officedocument.presentationml.printerSettings"/>
  <Default Extension="jpeg" ContentType="image/jpeg"/>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charts/chart1.xml" ContentType="application/vnd.openxmlformats-officedocument.drawingml.chart+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autoCompressPictures="0">
  <p:sldMasterIdLst>
    <p:sldMasterId id="2147483956" r:id="rId1"/>
  </p:sldMasterIdLst>
  <p:notesMasterIdLst>
    <p:notesMasterId r:id="rId43"/>
  </p:notesMasterIdLst>
  <p:handoutMasterIdLst>
    <p:handoutMasterId r:id="rId44"/>
  </p:handoutMasterIdLst>
  <p:sldIdLst>
    <p:sldId id="256" r:id="rId2"/>
    <p:sldId id="257" r:id="rId3"/>
    <p:sldId id="271" r:id="rId4"/>
    <p:sldId id="272" r:id="rId5"/>
    <p:sldId id="268" r:id="rId6"/>
    <p:sldId id="263" r:id="rId7"/>
    <p:sldId id="274" r:id="rId8"/>
    <p:sldId id="291" r:id="rId9"/>
    <p:sldId id="299" r:id="rId10"/>
    <p:sldId id="283" r:id="rId11"/>
    <p:sldId id="277" r:id="rId12"/>
    <p:sldId id="304" r:id="rId13"/>
    <p:sldId id="278" r:id="rId14"/>
    <p:sldId id="290" r:id="rId15"/>
    <p:sldId id="289" r:id="rId16"/>
    <p:sldId id="264" r:id="rId17"/>
    <p:sldId id="285" r:id="rId18"/>
    <p:sldId id="287" r:id="rId19"/>
    <p:sldId id="294" r:id="rId20"/>
    <p:sldId id="295" r:id="rId21"/>
    <p:sldId id="298" r:id="rId22"/>
    <p:sldId id="301" r:id="rId23"/>
    <p:sldId id="265" r:id="rId24"/>
    <p:sldId id="266" r:id="rId25"/>
    <p:sldId id="260" r:id="rId26"/>
    <p:sldId id="284" r:id="rId27"/>
    <p:sldId id="292" r:id="rId28"/>
    <p:sldId id="288" r:id="rId29"/>
    <p:sldId id="259" r:id="rId30"/>
    <p:sldId id="269" r:id="rId31"/>
    <p:sldId id="270" r:id="rId32"/>
    <p:sldId id="273" r:id="rId33"/>
    <p:sldId id="296" r:id="rId34"/>
    <p:sldId id="300" r:id="rId35"/>
    <p:sldId id="302" r:id="rId36"/>
    <p:sldId id="303" r:id="rId37"/>
    <p:sldId id="286" r:id="rId38"/>
    <p:sldId id="267" r:id="rId39"/>
    <p:sldId id="275" r:id="rId40"/>
    <p:sldId id="297" r:id="rId41"/>
    <p:sldId id="293" r:id="rId4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95959"/>
    <a:srgbClr val="E8A72A"/>
    <a:srgbClr val="FFBF47"/>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3626" autoAdjust="0"/>
  </p:normalViewPr>
  <p:slideViewPr>
    <p:cSldViewPr snapToGrid="0" snapToObjects="1">
      <p:cViewPr>
        <p:scale>
          <a:sx n="68" d="100"/>
          <a:sy n="68" d="100"/>
        </p:scale>
        <p:origin x="-1904" y="-136"/>
      </p:cViewPr>
      <p:guideLst>
        <p:guide orient="horz" pos="2160"/>
        <p:guide pos="2880"/>
      </p:guideLst>
    </p:cSldViewPr>
  </p:slideViewPr>
  <p:notesTextViewPr>
    <p:cViewPr>
      <p:scale>
        <a:sx n="100" d="100"/>
        <a:sy n="100" d="100"/>
      </p:scale>
      <p:origin x="0" y="0"/>
    </p:cViewPr>
  </p:notesTextViewPr>
  <p:notesViewPr>
    <p:cSldViewPr snapToGrid="0" snapToObjects="1">
      <p:cViewPr varScale="1">
        <p:scale>
          <a:sx n="70" d="100"/>
          <a:sy n="70" d="100"/>
        </p:scale>
        <p:origin x="-3176" y="-10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46" Type="http://schemas.openxmlformats.org/officeDocument/2006/relationships/presProps" Target="presProps.xml"/><Relationship Id="rId47" Type="http://schemas.openxmlformats.org/officeDocument/2006/relationships/viewProps" Target="viewProps.xml"/><Relationship Id="rId48" Type="http://schemas.openxmlformats.org/officeDocument/2006/relationships/theme" Target="theme/theme1.xml"/><Relationship Id="rId49" Type="http://schemas.openxmlformats.org/officeDocument/2006/relationships/tableStyles" Target="tableStyles.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notesMaster" Target="notesMasters/notesMaster1.xml"/><Relationship Id="rId44" Type="http://schemas.openxmlformats.org/officeDocument/2006/relationships/handoutMaster" Target="handoutMasters/handoutMaster1.xml"/><Relationship Id="rId45" Type="http://schemas.openxmlformats.org/officeDocument/2006/relationships/printerSettings" Target="printerSettings/printerSettings1.bin"/></Relationships>
</file>

<file path=ppt/charts/_rels/chart1.xml.rels><?xml version="1.0" encoding="UTF-8" standalone="yes"?>
<Relationships xmlns="http://schemas.openxmlformats.org/package/2006/relationships"><Relationship Id="rId1" Type="http://schemas.openxmlformats.org/officeDocument/2006/relationships/oleObject" Target="Macintosh%20HD:Users:leemullins:Documents:International%20Business%20Assignment%201%20Data.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a:pPr>
            <a:r>
              <a:rPr lang="en-US"/>
              <a:t>2016</a:t>
            </a:r>
            <a:r>
              <a:rPr lang="en-US" baseline="0"/>
              <a:t> Indian eCommerce Net Sales ($m)</a:t>
            </a:r>
            <a:endParaRPr lang="en-US"/>
          </a:p>
        </c:rich>
      </c:tx>
      <c:layout/>
      <c:overlay val="0"/>
    </c:title>
    <c:autoTitleDeleted val="0"/>
    <c:plotArea>
      <c:layout/>
      <c:doughnutChart>
        <c:varyColors val="1"/>
        <c:ser>
          <c:idx val="0"/>
          <c:order val="0"/>
          <c:dLbls>
            <c:showLegendKey val="0"/>
            <c:showVal val="1"/>
            <c:showCatName val="1"/>
            <c:showSerName val="0"/>
            <c:showPercent val="0"/>
            <c:showBubbleSize val="0"/>
            <c:showLeaderLines val="1"/>
          </c:dLbls>
          <c:cat>
            <c:strRef>
              <c:f>'Online Sales'!$D$5:$D$10</c:f>
              <c:strCache>
                <c:ptCount val="6"/>
                <c:pt idx="0">
                  <c:v>Amazon</c:v>
                </c:pt>
                <c:pt idx="1">
                  <c:v>Flipkart</c:v>
                </c:pt>
                <c:pt idx="2">
                  <c:v>Snapdeal</c:v>
                </c:pt>
                <c:pt idx="3">
                  <c:v>Myntra</c:v>
                </c:pt>
                <c:pt idx="4">
                  <c:v>Jabong</c:v>
                </c:pt>
                <c:pt idx="5">
                  <c:v>Others</c:v>
                </c:pt>
              </c:strCache>
            </c:strRef>
          </c:cat>
          <c:val>
            <c:numRef>
              <c:f>'Online Sales'!$E$5:$E$10</c:f>
              <c:numCache>
                <c:formatCode>General</c:formatCode>
                <c:ptCount val="6"/>
                <c:pt idx="0">
                  <c:v>437.7</c:v>
                </c:pt>
                <c:pt idx="1">
                  <c:v>398.9</c:v>
                </c:pt>
                <c:pt idx="2">
                  <c:v>258.7</c:v>
                </c:pt>
                <c:pt idx="3">
                  <c:v>198.3</c:v>
                </c:pt>
                <c:pt idx="4">
                  <c:v>175.7</c:v>
                </c:pt>
                <c:pt idx="5">
                  <c:v>276.4</c:v>
                </c:pt>
              </c:numCache>
            </c:numRef>
          </c:val>
        </c:ser>
        <c:dLbls>
          <c:showLegendKey val="0"/>
          <c:showVal val="1"/>
          <c:showCatName val="1"/>
          <c:showSerName val="0"/>
          <c:showPercent val="0"/>
          <c:showBubbleSize val="0"/>
          <c:showLeaderLines val="1"/>
        </c:dLbls>
        <c:firstSliceAng val="0"/>
        <c:holeSize val="50"/>
      </c:doughnutChart>
    </c:plotArea>
    <c:plotVisOnly val="1"/>
    <c:dispBlanksAs val="gap"/>
    <c:showDLblsOverMax val="0"/>
  </c:chart>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AF2C9D0-5D78-614C-BD7D-D2F9A5883B0F}" type="doc">
      <dgm:prSet loTypeId="urn:microsoft.com/office/officeart/2005/8/layout/hList6" loCatId="" qsTypeId="urn:microsoft.com/office/officeart/2005/8/quickstyle/simple4" qsCatId="simple" csTypeId="urn:microsoft.com/office/officeart/2005/8/colors/accent1_2" csCatId="accent1" phldr="1"/>
      <dgm:spPr/>
      <dgm:t>
        <a:bodyPr/>
        <a:lstStyle/>
        <a:p>
          <a:endParaRPr lang="en-US"/>
        </a:p>
      </dgm:t>
    </dgm:pt>
    <dgm:pt modelId="{B957DD6B-C070-044A-AFD8-F979E98AF1B5}">
      <dgm:prSet phldrT="[Text]" custT="1">
        <dgm:style>
          <a:lnRef idx="2">
            <a:schemeClr val="accent5">
              <a:shade val="50000"/>
            </a:schemeClr>
          </a:lnRef>
          <a:fillRef idx="1">
            <a:schemeClr val="accent5"/>
          </a:fillRef>
          <a:effectRef idx="0">
            <a:schemeClr val="accent5"/>
          </a:effectRef>
          <a:fontRef idx="minor">
            <a:schemeClr val="lt1"/>
          </a:fontRef>
        </dgm:style>
      </dgm:prSet>
      <dgm:spPr/>
      <dgm:t>
        <a:bodyPr/>
        <a:lstStyle/>
        <a:p>
          <a:r>
            <a:rPr lang="en-US" sz="1200" b="1" dirty="0" smtClean="0"/>
            <a:t>POLITICS</a:t>
          </a:r>
        </a:p>
        <a:p>
          <a:endParaRPr lang="en-US" sz="1200" dirty="0"/>
        </a:p>
      </dgm:t>
    </dgm:pt>
    <dgm:pt modelId="{735A2D70-FE11-F04C-9F5D-78BBCDC7DB94}" type="parTrans" cxnId="{BB7148F5-F9D7-0442-A41F-70852876FEAC}">
      <dgm:prSet/>
      <dgm:spPr/>
      <dgm:t>
        <a:bodyPr/>
        <a:lstStyle/>
        <a:p>
          <a:endParaRPr lang="en-US"/>
        </a:p>
      </dgm:t>
    </dgm:pt>
    <dgm:pt modelId="{AE15956D-8AF2-2743-AEE5-E65D60E3A637}" type="sibTrans" cxnId="{BB7148F5-F9D7-0442-A41F-70852876FEAC}">
      <dgm:prSet/>
      <dgm:spPr/>
      <dgm:t>
        <a:bodyPr/>
        <a:lstStyle/>
        <a:p>
          <a:endParaRPr lang="en-US"/>
        </a:p>
      </dgm:t>
    </dgm:pt>
    <dgm:pt modelId="{2C31FC1F-DBBE-7E44-B879-D6DBE2F42E2E}">
      <dgm:prSet phldrT="[Text]">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en-US" b="1" dirty="0" smtClean="0"/>
            <a:t>ECONOMY</a:t>
          </a:r>
        </a:p>
        <a:p>
          <a:endParaRPr lang="en-US" dirty="0"/>
        </a:p>
      </dgm:t>
    </dgm:pt>
    <dgm:pt modelId="{B9FBA6C3-A7BA-C745-9A2F-BDF365A4E515}" type="parTrans" cxnId="{CFDF5599-CBD6-2744-A671-185EB710E662}">
      <dgm:prSet/>
      <dgm:spPr/>
      <dgm:t>
        <a:bodyPr/>
        <a:lstStyle/>
        <a:p>
          <a:endParaRPr lang="en-US"/>
        </a:p>
      </dgm:t>
    </dgm:pt>
    <dgm:pt modelId="{91E790E2-BB95-9C4B-B755-F7068FA6E544}" type="sibTrans" cxnId="{CFDF5599-CBD6-2744-A671-185EB710E662}">
      <dgm:prSet/>
      <dgm:spPr/>
      <dgm:t>
        <a:bodyPr/>
        <a:lstStyle/>
        <a:p>
          <a:endParaRPr lang="en-US"/>
        </a:p>
      </dgm:t>
    </dgm:pt>
    <dgm:pt modelId="{0AD9ABFA-D07E-8D4B-B152-0F8A2244D833}">
      <dgm:prSet phldrT="[Text]">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en-US" dirty="0" smtClean="0"/>
            <a:t>Strong economic growth in the world’s 3</a:t>
          </a:r>
          <a:r>
            <a:rPr lang="en-US" baseline="30000" dirty="0" smtClean="0"/>
            <a:t>rd</a:t>
          </a:r>
          <a:r>
            <a:rPr lang="en-US" dirty="0" smtClean="0"/>
            <a:t> largest economy</a:t>
          </a:r>
          <a:endParaRPr lang="en-US" dirty="0"/>
        </a:p>
      </dgm:t>
    </dgm:pt>
    <dgm:pt modelId="{FDE6758C-65D4-BD44-BCC3-C9236B408272}" type="parTrans" cxnId="{6BE249AE-FB5C-ED49-9C48-D6C7887B22FD}">
      <dgm:prSet/>
      <dgm:spPr/>
      <dgm:t>
        <a:bodyPr/>
        <a:lstStyle/>
        <a:p>
          <a:endParaRPr lang="en-US"/>
        </a:p>
      </dgm:t>
    </dgm:pt>
    <dgm:pt modelId="{C4C7CE75-0202-4A40-9759-3E1B34D43AA1}" type="sibTrans" cxnId="{6BE249AE-FB5C-ED49-9C48-D6C7887B22FD}">
      <dgm:prSet/>
      <dgm:spPr/>
      <dgm:t>
        <a:bodyPr/>
        <a:lstStyle/>
        <a:p>
          <a:endParaRPr lang="en-US"/>
        </a:p>
      </dgm:t>
    </dgm:pt>
    <dgm:pt modelId="{CB3F72B4-DFA6-3B45-8A1B-4FF275E99421}">
      <dgm:prSet phldrT="[Text]">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en-US" dirty="0" smtClean="0"/>
            <a:t>Low inflation with tight fiscal consolidation to reduce large deficits (IMF, 2017)</a:t>
          </a:r>
          <a:endParaRPr lang="en-US" dirty="0"/>
        </a:p>
      </dgm:t>
    </dgm:pt>
    <dgm:pt modelId="{583DA988-9368-BF42-ADB4-63FCC36FFA0D}" type="parTrans" cxnId="{633FA29D-4A9C-434E-9C55-D13B77978492}">
      <dgm:prSet/>
      <dgm:spPr/>
      <dgm:t>
        <a:bodyPr/>
        <a:lstStyle/>
        <a:p>
          <a:endParaRPr lang="en-US"/>
        </a:p>
      </dgm:t>
    </dgm:pt>
    <dgm:pt modelId="{85803656-2A46-EF4C-8198-1E2BE411A8B9}" type="sibTrans" cxnId="{633FA29D-4A9C-434E-9C55-D13B77978492}">
      <dgm:prSet/>
      <dgm:spPr/>
      <dgm:t>
        <a:bodyPr/>
        <a:lstStyle/>
        <a:p>
          <a:endParaRPr lang="en-US"/>
        </a:p>
      </dgm:t>
    </dgm:pt>
    <dgm:pt modelId="{69C06A6E-3E83-5B46-A5EE-BA8FB720EFE0}">
      <dgm:prSet phldrT="[Text]"/>
      <dgm:spPr>
        <a:solidFill>
          <a:srgbClr val="3366FF"/>
        </a:solidFill>
      </dgm:spPr>
      <dgm:t>
        <a:bodyPr/>
        <a:lstStyle/>
        <a:p>
          <a:r>
            <a:rPr lang="en-US" sz="1200" b="1" dirty="0" smtClean="0"/>
            <a:t>SOCIAL</a:t>
          </a:r>
        </a:p>
        <a:p>
          <a:endParaRPr lang="en-US" sz="1200" dirty="0"/>
        </a:p>
      </dgm:t>
    </dgm:pt>
    <dgm:pt modelId="{C9D401E3-A6E2-A84D-892F-DDFB9503CC7F}" type="parTrans" cxnId="{B5E020C2-1FA4-9748-B33D-8B657BE2CE59}">
      <dgm:prSet/>
      <dgm:spPr/>
      <dgm:t>
        <a:bodyPr/>
        <a:lstStyle/>
        <a:p>
          <a:endParaRPr lang="en-US"/>
        </a:p>
      </dgm:t>
    </dgm:pt>
    <dgm:pt modelId="{58796FA2-456C-0145-9918-6861DDF07D32}" type="sibTrans" cxnId="{B5E020C2-1FA4-9748-B33D-8B657BE2CE59}">
      <dgm:prSet/>
      <dgm:spPr/>
      <dgm:t>
        <a:bodyPr/>
        <a:lstStyle/>
        <a:p>
          <a:endParaRPr lang="en-US"/>
        </a:p>
      </dgm:t>
    </dgm:pt>
    <dgm:pt modelId="{FC22E00E-917B-8B46-A7B5-EFA278516790}">
      <dgm:prSet phldrT="[Text]" custT="1"/>
      <dgm:spPr>
        <a:solidFill>
          <a:srgbClr val="3366FF"/>
        </a:solidFill>
      </dgm:spPr>
      <dgm:t>
        <a:bodyPr/>
        <a:lstStyle/>
        <a:p>
          <a:r>
            <a:rPr lang="en-US" sz="950" dirty="0" err="1" smtClean="0"/>
            <a:t>Modernised</a:t>
          </a:r>
          <a:r>
            <a:rPr lang="en-US" sz="950" dirty="0" smtClean="0"/>
            <a:t> education system with increased child enrollment (</a:t>
          </a:r>
          <a:r>
            <a:rPr lang="en-US" sz="950" dirty="0" err="1" smtClean="0"/>
            <a:t>WorldBank</a:t>
          </a:r>
          <a:r>
            <a:rPr lang="en-US" sz="950" dirty="0" smtClean="0"/>
            <a:t>, 2018)</a:t>
          </a:r>
          <a:endParaRPr lang="en-US" sz="950" dirty="0"/>
        </a:p>
      </dgm:t>
    </dgm:pt>
    <dgm:pt modelId="{7C2C64D4-38F4-014E-B0D0-DA33D6A14ACB}" type="parTrans" cxnId="{44BE2DDF-26A1-E544-884D-165974A20AC4}">
      <dgm:prSet/>
      <dgm:spPr/>
      <dgm:t>
        <a:bodyPr/>
        <a:lstStyle/>
        <a:p>
          <a:endParaRPr lang="en-US"/>
        </a:p>
      </dgm:t>
    </dgm:pt>
    <dgm:pt modelId="{0B2C7108-C737-8D4B-AB38-3412375F8BF6}" type="sibTrans" cxnId="{44BE2DDF-26A1-E544-884D-165974A20AC4}">
      <dgm:prSet/>
      <dgm:spPr/>
      <dgm:t>
        <a:bodyPr/>
        <a:lstStyle/>
        <a:p>
          <a:endParaRPr lang="en-US"/>
        </a:p>
      </dgm:t>
    </dgm:pt>
    <dgm:pt modelId="{D1C1A6AD-7ECD-9E4A-9830-5BBA0ECC81C2}">
      <dgm:prSet phldrT="[Text]" custT="1">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en-US" sz="1200" b="1" dirty="0" smtClean="0"/>
            <a:t>TECHNOLOGY</a:t>
          </a:r>
        </a:p>
        <a:p>
          <a:endParaRPr lang="en-US" sz="1200" dirty="0"/>
        </a:p>
      </dgm:t>
    </dgm:pt>
    <dgm:pt modelId="{1D1D2A8E-1A4F-8947-8E24-AEAB85F3A624}" type="parTrans" cxnId="{77BB9A7A-0A17-BE48-BE76-1EC6FD1F0C46}">
      <dgm:prSet/>
      <dgm:spPr/>
      <dgm:t>
        <a:bodyPr/>
        <a:lstStyle/>
        <a:p>
          <a:endParaRPr lang="en-US"/>
        </a:p>
      </dgm:t>
    </dgm:pt>
    <dgm:pt modelId="{D9D532AC-E378-3F41-BBBF-1F19AAAD60B8}" type="sibTrans" cxnId="{77BB9A7A-0A17-BE48-BE76-1EC6FD1F0C46}">
      <dgm:prSet/>
      <dgm:spPr/>
      <dgm:t>
        <a:bodyPr/>
        <a:lstStyle/>
        <a:p>
          <a:endParaRPr lang="en-US"/>
        </a:p>
      </dgm:t>
    </dgm:pt>
    <dgm:pt modelId="{D38B0E89-8B37-014B-AEFB-C170014B9275}">
      <dgm:prSet phldrT="[Text]" custT="1">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en-US" sz="950" dirty="0" smtClean="0"/>
            <a:t>India has accelerated productivity catch-up, leap-frogging western competitors through technology adoption</a:t>
          </a:r>
          <a:endParaRPr lang="en-US" sz="950" dirty="0"/>
        </a:p>
      </dgm:t>
    </dgm:pt>
    <dgm:pt modelId="{11ED3335-6293-7D46-A175-9B3D9C411251}" type="parTrans" cxnId="{F9F53541-08D9-1C42-BC19-EAE389F6DC2A}">
      <dgm:prSet/>
      <dgm:spPr/>
      <dgm:t>
        <a:bodyPr/>
        <a:lstStyle/>
        <a:p>
          <a:endParaRPr lang="en-US"/>
        </a:p>
      </dgm:t>
    </dgm:pt>
    <dgm:pt modelId="{4C1F6A12-9981-A548-8176-0F2CB7190662}" type="sibTrans" cxnId="{F9F53541-08D9-1C42-BC19-EAE389F6DC2A}">
      <dgm:prSet/>
      <dgm:spPr/>
      <dgm:t>
        <a:bodyPr/>
        <a:lstStyle/>
        <a:p>
          <a:endParaRPr lang="en-US"/>
        </a:p>
      </dgm:t>
    </dgm:pt>
    <dgm:pt modelId="{3C84EE65-0B5B-BA49-A05C-411DCBB96BB0}">
      <dgm:prSet phldrT="[Text]" custT="1"/>
      <dgm:spPr>
        <a:solidFill>
          <a:srgbClr val="660066"/>
        </a:solidFill>
      </dgm:spPr>
      <dgm:t>
        <a:bodyPr/>
        <a:lstStyle/>
        <a:p>
          <a:pPr algn="ctr"/>
          <a:r>
            <a:rPr lang="en-US" sz="1200" b="1" dirty="0" smtClean="0"/>
            <a:t>ENVIRONMENT</a:t>
          </a:r>
        </a:p>
        <a:p>
          <a:pPr algn="l"/>
          <a:endParaRPr lang="en-US" sz="1200" dirty="0" smtClean="0"/>
        </a:p>
        <a:p>
          <a:pPr algn="l"/>
          <a:r>
            <a:rPr lang="en-US" sz="1000" dirty="0" smtClean="0"/>
            <a:t>Key concerns include:</a:t>
          </a:r>
          <a:endParaRPr lang="en-US" sz="1300" dirty="0"/>
        </a:p>
      </dgm:t>
    </dgm:pt>
    <dgm:pt modelId="{FE812BE2-4220-6C40-8BE2-E2073AB1BB43}" type="parTrans" cxnId="{8859EEFE-086A-994F-932B-629A98CCE35A}">
      <dgm:prSet/>
      <dgm:spPr/>
      <dgm:t>
        <a:bodyPr/>
        <a:lstStyle/>
        <a:p>
          <a:endParaRPr lang="en-US"/>
        </a:p>
      </dgm:t>
    </dgm:pt>
    <dgm:pt modelId="{C0F14A7F-B869-704C-8AD4-405294DB1E31}" type="sibTrans" cxnId="{8859EEFE-086A-994F-932B-629A98CCE35A}">
      <dgm:prSet/>
      <dgm:spPr/>
      <dgm:t>
        <a:bodyPr/>
        <a:lstStyle/>
        <a:p>
          <a:endParaRPr lang="en-US"/>
        </a:p>
      </dgm:t>
    </dgm:pt>
    <dgm:pt modelId="{DE740C68-928C-AE41-A966-4789F4694085}">
      <dgm:prSet phldrT="[Text]" custT="1">
        <dgm:style>
          <a:lnRef idx="2">
            <a:schemeClr val="accent3">
              <a:shade val="50000"/>
            </a:schemeClr>
          </a:lnRef>
          <a:fillRef idx="1">
            <a:schemeClr val="accent3"/>
          </a:fillRef>
          <a:effectRef idx="0">
            <a:schemeClr val="accent3"/>
          </a:effectRef>
          <a:fontRef idx="minor">
            <a:schemeClr val="lt1"/>
          </a:fontRef>
        </dgm:style>
      </dgm:prSet>
      <dgm:spPr/>
      <dgm:t>
        <a:bodyPr/>
        <a:lstStyle/>
        <a:p>
          <a:pPr algn="ctr"/>
          <a:r>
            <a:rPr lang="en-US" sz="1200" b="1" dirty="0" smtClean="0"/>
            <a:t>LEGAL</a:t>
          </a:r>
        </a:p>
        <a:p>
          <a:pPr algn="l"/>
          <a:endParaRPr lang="en-US" sz="1300" dirty="0" smtClean="0"/>
        </a:p>
        <a:p>
          <a:pPr algn="l"/>
          <a:r>
            <a:rPr lang="en-US" sz="1000" dirty="0" smtClean="0"/>
            <a:t>Different international complexities relating to (PWC, 2012)</a:t>
          </a:r>
          <a:endParaRPr lang="en-US" sz="1000" dirty="0"/>
        </a:p>
      </dgm:t>
    </dgm:pt>
    <dgm:pt modelId="{3403E4BA-74AC-1741-A05F-EAE3438B7528}" type="parTrans" cxnId="{95C1448A-D0A8-444E-AD54-864626B56E3E}">
      <dgm:prSet/>
      <dgm:spPr/>
      <dgm:t>
        <a:bodyPr/>
        <a:lstStyle/>
        <a:p>
          <a:endParaRPr lang="en-US"/>
        </a:p>
      </dgm:t>
    </dgm:pt>
    <dgm:pt modelId="{814C0B42-6232-3F44-A1FB-BDE1D8353269}" type="sibTrans" cxnId="{95C1448A-D0A8-444E-AD54-864626B56E3E}">
      <dgm:prSet/>
      <dgm:spPr/>
      <dgm:t>
        <a:bodyPr/>
        <a:lstStyle/>
        <a:p>
          <a:endParaRPr lang="en-US"/>
        </a:p>
      </dgm:t>
    </dgm:pt>
    <dgm:pt modelId="{4E899DF0-43DA-334D-A979-EE35DEE7E920}">
      <dgm:prSet phldrT="[Text]">
        <dgm:style>
          <a:lnRef idx="2">
            <a:schemeClr val="accent3">
              <a:shade val="50000"/>
            </a:schemeClr>
          </a:lnRef>
          <a:fillRef idx="1">
            <a:schemeClr val="accent3"/>
          </a:fillRef>
          <a:effectRef idx="0">
            <a:schemeClr val="accent3"/>
          </a:effectRef>
          <a:fontRef idx="minor">
            <a:schemeClr val="lt1"/>
          </a:fontRef>
        </dgm:style>
      </dgm:prSet>
      <dgm:spPr/>
      <dgm:t>
        <a:bodyPr/>
        <a:lstStyle/>
        <a:p>
          <a:pPr algn="l"/>
          <a:r>
            <a:rPr lang="en-US" sz="1000" dirty="0" smtClean="0"/>
            <a:t>Tax </a:t>
          </a:r>
          <a:endParaRPr lang="en-US" sz="1000" dirty="0"/>
        </a:p>
      </dgm:t>
    </dgm:pt>
    <dgm:pt modelId="{1B270DDE-B6FF-5047-836B-C9EA235CF051}" type="parTrans" cxnId="{E059B5BC-25C6-C945-8E5B-BDA436F0CD4A}">
      <dgm:prSet/>
      <dgm:spPr/>
      <dgm:t>
        <a:bodyPr/>
        <a:lstStyle/>
        <a:p>
          <a:endParaRPr lang="en-US"/>
        </a:p>
      </dgm:t>
    </dgm:pt>
    <dgm:pt modelId="{45AF812D-CA8F-484D-9264-A532193D9F1E}" type="sibTrans" cxnId="{E059B5BC-25C6-C945-8E5B-BDA436F0CD4A}">
      <dgm:prSet/>
      <dgm:spPr/>
      <dgm:t>
        <a:bodyPr/>
        <a:lstStyle/>
        <a:p>
          <a:endParaRPr lang="en-US"/>
        </a:p>
      </dgm:t>
    </dgm:pt>
    <dgm:pt modelId="{7E8A492F-0799-7044-9D0A-BBCC07CFC7C6}">
      <dgm:prSet phldrT="[Text]">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en-US" dirty="0" smtClean="0"/>
            <a:t>Current uncertainty around temporary cash shortages linked to India’s demonetization </a:t>
          </a:r>
          <a:r>
            <a:rPr lang="en-US" dirty="0" err="1" smtClean="0"/>
            <a:t>programme</a:t>
          </a:r>
          <a:r>
            <a:rPr lang="en-US" dirty="0" smtClean="0"/>
            <a:t> (IMF, 2017)</a:t>
          </a:r>
          <a:endParaRPr lang="en-US" dirty="0"/>
        </a:p>
      </dgm:t>
    </dgm:pt>
    <dgm:pt modelId="{31A1A55F-23C6-7B41-AADC-B7B9FEBA17F3}" type="parTrans" cxnId="{7BCD6F83-A1D7-EC48-8EF5-298B23CAAF91}">
      <dgm:prSet/>
      <dgm:spPr/>
      <dgm:t>
        <a:bodyPr/>
        <a:lstStyle/>
        <a:p>
          <a:endParaRPr lang="en-US"/>
        </a:p>
      </dgm:t>
    </dgm:pt>
    <dgm:pt modelId="{43990D28-07EC-C244-A432-B28505308666}" type="sibTrans" cxnId="{7BCD6F83-A1D7-EC48-8EF5-298B23CAAF91}">
      <dgm:prSet/>
      <dgm:spPr/>
      <dgm:t>
        <a:bodyPr/>
        <a:lstStyle/>
        <a:p>
          <a:endParaRPr lang="en-US"/>
        </a:p>
      </dgm:t>
    </dgm:pt>
    <dgm:pt modelId="{132C73C1-2B15-D347-BB18-4ADE7A6045B9}">
      <dgm:prSet phldrT="[Text]">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en-US" dirty="0" smtClean="0"/>
            <a:t>High corporate leverage levels (&gt;150%) causing vulnerabilities in certain industries (IMF, 2017)</a:t>
          </a:r>
          <a:endParaRPr lang="en-US" dirty="0"/>
        </a:p>
      </dgm:t>
    </dgm:pt>
    <dgm:pt modelId="{E680E455-9373-C04C-BCF4-0740FFD07C7F}" type="parTrans" cxnId="{0FCA3681-81C3-FB4D-BE09-F49C36080690}">
      <dgm:prSet/>
      <dgm:spPr/>
      <dgm:t>
        <a:bodyPr/>
        <a:lstStyle/>
        <a:p>
          <a:endParaRPr lang="en-US"/>
        </a:p>
      </dgm:t>
    </dgm:pt>
    <dgm:pt modelId="{595C8856-FC52-3D40-828C-5EA80386E4E9}" type="sibTrans" cxnId="{0FCA3681-81C3-FB4D-BE09-F49C36080690}">
      <dgm:prSet/>
      <dgm:spPr/>
      <dgm:t>
        <a:bodyPr/>
        <a:lstStyle/>
        <a:p>
          <a:endParaRPr lang="en-US"/>
        </a:p>
      </dgm:t>
    </dgm:pt>
    <dgm:pt modelId="{71898A91-39AD-AC4D-BE7C-6290F01EC49F}">
      <dgm:prSet phldrT="[Text]" custT="1"/>
      <dgm:spPr>
        <a:solidFill>
          <a:srgbClr val="3366FF"/>
        </a:solidFill>
      </dgm:spPr>
      <dgm:t>
        <a:bodyPr/>
        <a:lstStyle/>
        <a:p>
          <a:r>
            <a:rPr lang="en-US" sz="950" dirty="0" smtClean="0"/>
            <a:t>Substantial reduction in people below the poverty line (21.9%) (</a:t>
          </a:r>
          <a:r>
            <a:rPr lang="en-US" sz="950" dirty="0" err="1" smtClean="0"/>
            <a:t>WorldBank</a:t>
          </a:r>
          <a:r>
            <a:rPr lang="en-US" sz="950" dirty="0" smtClean="0"/>
            <a:t>, 2018)</a:t>
          </a:r>
          <a:endParaRPr lang="en-US" sz="950" dirty="0"/>
        </a:p>
      </dgm:t>
    </dgm:pt>
    <dgm:pt modelId="{645188F3-1BAB-4349-BAFD-C71BDE548C80}" type="parTrans" cxnId="{CD862655-F81A-A14F-933E-B5BF68CA6AB4}">
      <dgm:prSet/>
      <dgm:spPr/>
      <dgm:t>
        <a:bodyPr/>
        <a:lstStyle/>
        <a:p>
          <a:endParaRPr lang="en-US"/>
        </a:p>
      </dgm:t>
    </dgm:pt>
    <dgm:pt modelId="{4D41BE2C-E701-C040-8947-9C44781C8FD6}" type="sibTrans" cxnId="{CD862655-F81A-A14F-933E-B5BF68CA6AB4}">
      <dgm:prSet/>
      <dgm:spPr/>
      <dgm:t>
        <a:bodyPr/>
        <a:lstStyle/>
        <a:p>
          <a:endParaRPr lang="en-US"/>
        </a:p>
      </dgm:t>
    </dgm:pt>
    <dgm:pt modelId="{74FF2D1A-A5A1-2A45-9AD2-A40E543F044B}">
      <dgm:prSet phldrT="[Text]" custT="1"/>
      <dgm:spPr>
        <a:solidFill>
          <a:srgbClr val="3366FF"/>
        </a:solidFill>
      </dgm:spPr>
      <dgm:t>
        <a:bodyPr/>
        <a:lstStyle/>
        <a:p>
          <a:r>
            <a:rPr lang="en-US" sz="950" dirty="0" smtClean="0"/>
            <a:t>Youth bulge with the largest working-age population in the world (</a:t>
          </a:r>
          <a:r>
            <a:rPr lang="en-US" sz="950" dirty="0" err="1" smtClean="0"/>
            <a:t>Deresky</a:t>
          </a:r>
          <a:r>
            <a:rPr lang="en-US" sz="950" dirty="0" smtClean="0"/>
            <a:t>, 2017 p39)</a:t>
          </a:r>
          <a:endParaRPr lang="en-US" sz="950" dirty="0"/>
        </a:p>
      </dgm:t>
    </dgm:pt>
    <dgm:pt modelId="{1C3542FA-8EA7-7242-94C1-D9647E97B5D7}" type="parTrans" cxnId="{7CA851A8-4DF3-F441-98B9-62950904AFBE}">
      <dgm:prSet/>
      <dgm:spPr/>
      <dgm:t>
        <a:bodyPr/>
        <a:lstStyle/>
        <a:p>
          <a:endParaRPr lang="en-US"/>
        </a:p>
      </dgm:t>
    </dgm:pt>
    <dgm:pt modelId="{2DA4CFE0-8F97-3E4E-9EFE-6A0104651BFA}" type="sibTrans" cxnId="{7CA851A8-4DF3-F441-98B9-62950904AFBE}">
      <dgm:prSet/>
      <dgm:spPr/>
      <dgm:t>
        <a:bodyPr/>
        <a:lstStyle/>
        <a:p>
          <a:endParaRPr lang="en-US"/>
        </a:p>
      </dgm:t>
    </dgm:pt>
    <dgm:pt modelId="{943F2FC6-16AA-5D42-9D29-7CAC4C34E132}">
      <dgm:prSet phldrT="[Text]">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en-US" dirty="0" smtClean="0"/>
            <a:t>Expanding middle class (300m people) is fueling demand-led growth (</a:t>
          </a:r>
          <a:r>
            <a:rPr lang="en-US" dirty="0" err="1" smtClean="0"/>
            <a:t>Deresky</a:t>
          </a:r>
          <a:r>
            <a:rPr lang="en-US" dirty="0" smtClean="0"/>
            <a:t>, 2017 p39)</a:t>
          </a:r>
          <a:endParaRPr lang="en-US" dirty="0"/>
        </a:p>
      </dgm:t>
    </dgm:pt>
    <dgm:pt modelId="{782D3239-FF83-7C4B-8993-2747A1B2C526}" type="parTrans" cxnId="{0FAC6CF4-1A50-D04A-B225-0FC9BFF837CE}">
      <dgm:prSet/>
      <dgm:spPr/>
      <dgm:t>
        <a:bodyPr/>
        <a:lstStyle/>
        <a:p>
          <a:endParaRPr lang="en-US"/>
        </a:p>
      </dgm:t>
    </dgm:pt>
    <dgm:pt modelId="{9D65D2B6-032C-DD40-BFDB-CE0176045D8B}" type="sibTrans" cxnId="{0FAC6CF4-1A50-D04A-B225-0FC9BFF837CE}">
      <dgm:prSet/>
      <dgm:spPr/>
      <dgm:t>
        <a:bodyPr/>
        <a:lstStyle/>
        <a:p>
          <a:endParaRPr lang="en-US"/>
        </a:p>
      </dgm:t>
    </dgm:pt>
    <dgm:pt modelId="{DD8A98AE-0793-AC47-A9DD-314281C65698}">
      <dgm:prSet phldrT="[Text]" custT="1">
        <dgm:style>
          <a:lnRef idx="2">
            <a:schemeClr val="accent5">
              <a:shade val="50000"/>
            </a:schemeClr>
          </a:lnRef>
          <a:fillRef idx="1">
            <a:schemeClr val="accent5"/>
          </a:fillRef>
          <a:effectRef idx="0">
            <a:schemeClr val="accent5"/>
          </a:effectRef>
          <a:fontRef idx="minor">
            <a:schemeClr val="lt1"/>
          </a:fontRef>
        </dgm:style>
      </dgm:prSet>
      <dgm:spPr/>
      <dgm:t>
        <a:bodyPr/>
        <a:lstStyle/>
        <a:p>
          <a:r>
            <a:rPr lang="en-US" sz="950" dirty="0" smtClean="0"/>
            <a:t>Improving performance on the Corruption Perception Index:  now ranked 79</a:t>
          </a:r>
          <a:r>
            <a:rPr lang="en-US" sz="950" baseline="30000" dirty="0" smtClean="0"/>
            <a:t>th</a:t>
          </a:r>
          <a:r>
            <a:rPr lang="en-US" sz="950" dirty="0" smtClean="0"/>
            <a:t> out of 175 (</a:t>
          </a:r>
          <a:r>
            <a:rPr lang="en-US" sz="950" dirty="0" smtClean="0">
              <a:solidFill>
                <a:schemeClr val="bg1"/>
              </a:solidFill>
            </a:rPr>
            <a:t>Trading Economics, 2018; </a:t>
          </a:r>
          <a:r>
            <a:rPr lang="en-US" sz="950" dirty="0" smtClean="0"/>
            <a:t>Appendix 6b)</a:t>
          </a:r>
          <a:endParaRPr lang="en-US" sz="950" dirty="0"/>
        </a:p>
      </dgm:t>
    </dgm:pt>
    <dgm:pt modelId="{B8BF1EBF-45E8-A74E-A27C-D83F380ADDE3}" type="parTrans" cxnId="{163F5387-3825-5A4F-BDD3-E0C731B70FF2}">
      <dgm:prSet/>
      <dgm:spPr/>
      <dgm:t>
        <a:bodyPr/>
        <a:lstStyle/>
        <a:p>
          <a:endParaRPr lang="en-US"/>
        </a:p>
      </dgm:t>
    </dgm:pt>
    <dgm:pt modelId="{F532DB31-9AC9-4941-86C9-429DF4064FBE}" type="sibTrans" cxnId="{163F5387-3825-5A4F-BDD3-E0C731B70FF2}">
      <dgm:prSet/>
      <dgm:spPr/>
      <dgm:t>
        <a:bodyPr/>
        <a:lstStyle/>
        <a:p>
          <a:endParaRPr lang="en-US"/>
        </a:p>
      </dgm:t>
    </dgm:pt>
    <dgm:pt modelId="{0F01C78B-FC47-904E-AF0A-28305CC8D240}">
      <dgm:prSet phldrT="[Text]" custT="1"/>
      <dgm:spPr>
        <a:solidFill>
          <a:srgbClr val="3366FF"/>
        </a:solidFill>
      </dgm:spPr>
      <dgm:t>
        <a:bodyPr/>
        <a:lstStyle/>
        <a:p>
          <a:r>
            <a:rPr lang="en-US" sz="950" dirty="0" smtClean="0"/>
            <a:t>Key challenges relate to (relatively) poor infrastructure (OECD, 2017).  Ranked 35/160 on the 2016 logistical performance index with a score of 3.42/5 (</a:t>
          </a:r>
          <a:r>
            <a:rPr lang="en-US" sz="950" dirty="0" err="1" smtClean="0"/>
            <a:t>WorldBank</a:t>
          </a:r>
          <a:r>
            <a:rPr lang="en-US" sz="950" dirty="0" smtClean="0"/>
            <a:t>, 2016)</a:t>
          </a:r>
          <a:endParaRPr lang="en-US" sz="950" dirty="0"/>
        </a:p>
      </dgm:t>
    </dgm:pt>
    <dgm:pt modelId="{C417EA32-F946-A646-BEDF-E034F500D9D1}" type="parTrans" cxnId="{7B276CE4-06A3-4B47-82F6-943502EB6E8B}">
      <dgm:prSet/>
      <dgm:spPr/>
      <dgm:t>
        <a:bodyPr/>
        <a:lstStyle/>
        <a:p>
          <a:endParaRPr lang="en-US"/>
        </a:p>
      </dgm:t>
    </dgm:pt>
    <dgm:pt modelId="{587B5FDC-21DF-F241-82C6-75A997B3229D}" type="sibTrans" cxnId="{7B276CE4-06A3-4B47-82F6-943502EB6E8B}">
      <dgm:prSet/>
      <dgm:spPr/>
      <dgm:t>
        <a:bodyPr/>
        <a:lstStyle/>
        <a:p>
          <a:endParaRPr lang="en-US"/>
        </a:p>
      </dgm:t>
    </dgm:pt>
    <dgm:pt modelId="{439F9427-6432-EA4B-81DF-CB9247F657D2}">
      <dgm:prSet phldrT="[Text]" custT="1">
        <dgm:style>
          <a:lnRef idx="2">
            <a:schemeClr val="accent5">
              <a:shade val="50000"/>
            </a:schemeClr>
          </a:lnRef>
          <a:fillRef idx="1">
            <a:schemeClr val="accent5"/>
          </a:fillRef>
          <a:effectRef idx="0">
            <a:schemeClr val="accent5"/>
          </a:effectRef>
          <a:fontRef idx="minor">
            <a:schemeClr val="lt1"/>
          </a:fontRef>
        </dgm:style>
      </dgm:prSet>
      <dgm:spPr/>
      <dgm:t>
        <a:bodyPr/>
        <a:lstStyle/>
        <a:p>
          <a:r>
            <a:rPr lang="en-US" sz="950" dirty="0" smtClean="0"/>
            <a:t>Moderately stable government with </a:t>
          </a:r>
          <a:r>
            <a:rPr lang="en-US" sz="950" dirty="0" err="1" smtClean="0"/>
            <a:t>modernisation</a:t>
          </a:r>
          <a:r>
            <a:rPr lang="en-US" sz="950" dirty="0" smtClean="0"/>
            <a:t> spearheaded by </a:t>
          </a:r>
          <a:r>
            <a:rPr lang="en-US" sz="950" dirty="0" err="1" smtClean="0"/>
            <a:t>Narendra</a:t>
          </a:r>
          <a:r>
            <a:rPr lang="en-US" sz="950" dirty="0" smtClean="0"/>
            <a:t> </a:t>
          </a:r>
          <a:r>
            <a:rPr lang="en-US" sz="950" dirty="0" err="1" smtClean="0"/>
            <a:t>Modi</a:t>
          </a:r>
          <a:endParaRPr lang="en-US" sz="950" dirty="0"/>
        </a:p>
      </dgm:t>
    </dgm:pt>
    <dgm:pt modelId="{45431464-7CD7-984D-ADD6-470B3E8BFDBE}" type="parTrans" cxnId="{CEFF68BE-B9B2-6A40-83AF-62D055FE2684}">
      <dgm:prSet/>
      <dgm:spPr/>
      <dgm:t>
        <a:bodyPr/>
        <a:lstStyle/>
        <a:p>
          <a:endParaRPr lang="en-US"/>
        </a:p>
      </dgm:t>
    </dgm:pt>
    <dgm:pt modelId="{09911107-AD41-A547-A2AD-6A0085718C5B}" type="sibTrans" cxnId="{CEFF68BE-B9B2-6A40-83AF-62D055FE2684}">
      <dgm:prSet/>
      <dgm:spPr/>
      <dgm:t>
        <a:bodyPr/>
        <a:lstStyle/>
        <a:p>
          <a:endParaRPr lang="en-US"/>
        </a:p>
      </dgm:t>
    </dgm:pt>
    <dgm:pt modelId="{529CEBA0-7566-9B49-972A-7B86F93F25FF}">
      <dgm:prSet phldrT="[Text]" custT="1">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en-US" sz="950" dirty="0" smtClean="0"/>
            <a:t>Focused on </a:t>
          </a:r>
          <a:r>
            <a:rPr lang="en-US" sz="950" dirty="0" err="1" smtClean="0"/>
            <a:t>digitisation</a:t>
          </a:r>
          <a:r>
            <a:rPr lang="en-US" sz="950" dirty="0" smtClean="0"/>
            <a:t> and shift to smartphones (</a:t>
          </a:r>
          <a:r>
            <a:rPr lang="en-US" sz="950" dirty="0" err="1" smtClean="0"/>
            <a:t>Shushma</a:t>
          </a:r>
          <a:r>
            <a:rPr lang="en-US" sz="950" dirty="0" smtClean="0"/>
            <a:t>, 2017)</a:t>
          </a:r>
          <a:endParaRPr lang="en-US" sz="950" dirty="0"/>
        </a:p>
      </dgm:t>
    </dgm:pt>
    <dgm:pt modelId="{BE7D1EDB-B91F-FC48-85BB-997D803213F6}" type="parTrans" cxnId="{7DD173ED-28D7-3D42-9CA4-6A079D6B4F62}">
      <dgm:prSet/>
      <dgm:spPr/>
      <dgm:t>
        <a:bodyPr/>
        <a:lstStyle/>
        <a:p>
          <a:endParaRPr lang="en-US"/>
        </a:p>
      </dgm:t>
    </dgm:pt>
    <dgm:pt modelId="{8F64E231-5498-7945-9971-E4373C18F77D}" type="sibTrans" cxnId="{7DD173ED-28D7-3D42-9CA4-6A079D6B4F62}">
      <dgm:prSet/>
      <dgm:spPr/>
      <dgm:t>
        <a:bodyPr/>
        <a:lstStyle/>
        <a:p>
          <a:endParaRPr lang="en-US"/>
        </a:p>
      </dgm:t>
    </dgm:pt>
    <dgm:pt modelId="{5F5F6CDC-B579-D54E-AAAD-80E0012FA743}">
      <dgm:prSet phldrT="[Text]" custT="1">
        <dgm:style>
          <a:lnRef idx="2">
            <a:schemeClr val="accent5">
              <a:shade val="50000"/>
            </a:schemeClr>
          </a:lnRef>
          <a:fillRef idx="1">
            <a:schemeClr val="accent5"/>
          </a:fillRef>
          <a:effectRef idx="0">
            <a:schemeClr val="accent5"/>
          </a:effectRef>
          <a:fontRef idx="minor">
            <a:schemeClr val="lt1"/>
          </a:fontRef>
        </dgm:style>
      </dgm:prSet>
      <dgm:spPr/>
      <dgm:t>
        <a:bodyPr/>
        <a:lstStyle/>
        <a:p>
          <a:r>
            <a:rPr lang="en-US" sz="950" dirty="0" smtClean="0"/>
            <a:t>Positive structural reforms boosting growth (OECD, 2017)</a:t>
          </a:r>
          <a:endParaRPr lang="en-US" sz="950" dirty="0"/>
        </a:p>
      </dgm:t>
    </dgm:pt>
    <dgm:pt modelId="{A069902E-ED18-5844-BA34-1159F3524630}" type="parTrans" cxnId="{D35ABE5B-512D-FA40-A94E-03DA3AF00379}">
      <dgm:prSet/>
      <dgm:spPr/>
      <dgm:t>
        <a:bodyPr/>
        <a:lstStyle/>
        <a:p>
          <a:endParaRPr lang="en-US"/>
        </a:p>
      </dgm:t>
    </dgm:pt>
    <dgm:pt modelId="{9B5F9B13-D5BF-964C-8809-E9A8AE0E94E2}" type="sibTrans" cxnId="{D35ABE5B-512D-FA40-A94E-03DA3AF00379}">
      <dgm:prSet/>
      <dgm:spPr/>
      <dgm:t>
        <a:bodyPr/>
        <a:lstStyle/>
        <a:p>
          <a:endParaRPr lang="en-US"/>
        </a:p>
      </dgm:t>
    </dgm:pt>
    <dgm:pt modelId="{E8E4E790-F797-884A-ACE5-54D480F78652}">
      <dgm:prSet phldrT="[Text]" custT="1">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en-US" sz="950" dirty="0" smtClean="0"/>
            <a:t>One of the world’s leading destinations for technology/software solutions</a:t>
          </a:r>
          <a:endParaRPr lang="en-US" sz="950" dirty="0"/>
        </a:p>
      </dgm:t>
    </dgm:pt>
    <dgm:pt modelId="{D3108B86-C566-134B-AFDD-8550B6E79AD4}" type="parTrans" cxnId="{CA8D5DC4-B996-B040-9C67-D3F203C3E785}">
      <dgm:prSet/>
      <dgm:spPr/>
      <dgm:t>
        <a:bodyPr/>
        <a:lstStyle/>
        <a:p>
          <a:endParaRPr lang="en-US"/>
        </a:p>
      </dgm:t>
    </dgm:pt>
    <dgm:pt modelId="{81C6EFD3-8F1A-BB4D-8096-A9BFCE1C0CE1}" type="sibTrans" cxnId="{CA8D5DC4-B996-B040-9C67-D3F203C3E785}">
      <dgm:prSet/>
      <dgm:spPr/>
      <dgm:t>
        <a:bodyPr/>
        <a:lstStyle/>
        <a:p>
          <a:endParaRPr lang="en-US"/>
        </a:p>
      </dgm:t>
    </dgm:pt>
    <dgm:pt modelId="{1086AD5E-ECBF-FC4F-9ABA-FE4863B76A92}">
      <dgm:prSet phldrT="[Text]" custT="1"/>
      <dgm:spPr>
        <a:solidFill>
          <a:srgbClr val="3366FF"/>
        </a:solidFill>
      </dgm:spPr>
      <dgm:t>
        <a:bodyPr/>
        <a:lstStyle/>
        <a:p>
          <a:r>
            <a:rPr lang="en-US" sz="950" dirty="0" smtClean="0"/>
            <a:t>Enhanced public spending and improved sanitation (OECD, 2017)</a:t>
          </a:r>
          <a:endParaRPr lang="en-US" sz="950" dirty="0"/>
        </a:p>
      </dgm:t>
    </dgm:pt>
    <dgm:pt modelId="{910ED0F8-6446-774B-AF1B-BC7AA72C4948}" type="parTrans" cxnId="{A7BED6FD-62FC-114F-B39A-0A10825B178C}">
      <dgm:prSet/>
      <dgm:spPr/>
      <dgm:t>
        <a:bodyPr/>
        <a:lstStyle/>
        <a:p>
          <a:endParaRPr lang="en-US"/>
        </a:p>
      </dgm:t>
    </dgm:pt>
    <dgm:pt modelId="{9490EC85-C89F-0747-AA93-D184CB7D3762}" type="sibTrans" cxnId="{A7BED6FD-62FC-114F-B39A-0A10825B178C}">
      <dgm:prSet/>
      <dgm:spPr/>
      <dgm:t>
        <a:bodyPr/>
        <a:lstStyle/>
        <a:p>
          <a:endParaRPr lang="en-US"/>
        </a:p>
      </dgm:t>
    </dgm:pt>
    <dgm:pt modelId="{814EA222-89A8-304F-93CC-6464BA5E5931}">
      <dgm:prSet phldrT="[Text]" custT="1">
        <dgm:style>
          <a:lnRef idx="2">
            <a:schemeClr val="accent5">
              <a:shade val="50000"/>
            </a:schemeClr>
          </a:lnRef>
          <a:fillRef idx="1">
            <a:schemeClr val="accent5"/>
          </a:fillRef>
          <a:effectRef idx="0">
            <a:schemeClr val="accent5"/>
          </a:effectRef>
          <a:fontRef idx="minor">
            <a:schemeClr val="lt1"/>
          </a:fontRef>
        </dgm:style>
      </dgm:prSet>
      <dgm:spPr/>
      <dgm:t>
        <a:bodyPr/>
        <a:lstStyle/>
        <a:p>
          <a:r>
            <a:rPr lang="en-US" sz="950" dirty="0" smtClean="0"/>
            <a:t>Reduced regulations and strong, bilateral cooperation between UK-India (JETCO).  UK is the 2</a:t>
          </a:r>
          <a:r>
            <a:rPr lang="en-US" sz="950" baseline="30000" dirty="0" smtClean="0"/>
            <a:t>nd</a:t>
          </a:r>
          <a:r>
            <a:rPr lang="en-US" sz="950" dirty="0" smtClean="0"/>
            <a:t> largest G20 investor in India, India is 3</a:t>
          </a:r>
          <a:r>
            <a:rPr lang="en-US" sz="950" baseline="30000" dirty="0" smtClean="0"/>
            <a:t>rd</a:t>
          </a:r>
          <a:r>
            <a:rPr lang="en-US" sz="950" dirty="0" smtClean="0"/>
            <a:t> largest investor in UK (HCI, 2017)</a:t>
          </a:r>
          <a:endParaRPr lang="en-US" sz="950" dirty="0"/>
        </a:p>
      </dgm:t>
    </dgm:pt>
    <dgm:pt modelId="{5C203043-C5D4-7A44-AE5D-CAE8D088C291}" type="parTrans" cxnId="{36BD70A0-15A5-D64C-BACA-935B629C224C}">
      <dgm:prSet/>
      <dgm:spPr/>
      <dgm:t>
        <a:bodyPr/>
        <a:lstStyle/>
        <a:p>
          <a:endParaRPr lang="en-US"/>
        </a:p>
      </dgm:t>
    </dgm:pt>
    <dgm:pt modelId="{BD0EA89C-4F2F-DE4C-8E52-4EF1D15F8EE6}" type="sibTrans" cxnId="{36BD70A0-15A5-D64C-BACA-935B629C224C}">
      <dgm:prSet/>
      <dgm:spPr/>
      <dgm:t>
        <a:bodyPr/>
        <a:lstStyle/>
        <a:p>
          <a:endParaRPr lang="en-US"/>
        </a:p>
      </dgm:t>
    </dgm:pt>
    <dgm:pt modelId="{A1E6F851-CB44-7D46-8209-ED9873E8081E}">
      <dgm:prSet phldrT="[Text]" custT="1"/>
      <dgm:spPr>
        <a:solidFill>
          <a:srgbClr val="3366FF"/>
        </a:solidFill>
      </dgm:spPr>
      <dgm:t>
        <a:bodyPr/>
        <a:lstStyle/>
        <a:p>
          <a:r>
            <a:rPr lang="en-US" sz="950" dirty="0" smtClean="0"/>
            <a:t>Low cost </a:t>
          </a:r>
          <a:r>
            <a:rPr lang="en-US" sz="950" dirty="0" err="1" smtClean="0"/>
            <a:t>labour</a:t>
          </a:r>
          <a:endParaRPr lang="en-US" sz="950" dirty="0"/>
        </a:p>
      </dgm:t>
    </dgm:pt>
    <dgm:pt modelId="{9690011D-1623-174E-9E94-86588C249E30}" type="parTrans" cxnId="{A98C97E1-C4BE-6E4B-891F-7AF334E86567}">
      <dgm:prSet/>
      <dgm:spPr/>
      <dgm:t>
        <a:bodyPr/>
        <a:lstStyle/>
        <a:p>
          <a:endParaRPr lang="en-US"/>
        </a:p>
      </dgm:t>
    </dgm:pt>
    <dgm:pt modelId="{18F57B63-3C03-9448-8500-F5DE550CC860}" type="sibTrans" cxnId="{A98C97E1-C4BE-6E4B-891F-7AF334E86567}">
      <dgm:prSet/>
      <dgm:spPr/>
      <dgm:t>
        <a:bodyPr/>
        <a:lstStyle/>
        <a:p>
          <a:endParaRPr lang="en-US"/>
        </a:p>
      </dgm:t>
    </dgm:pt>
    <dgm:pt modelId="{0F8DB5F2-92C9-EF47-9C01-176D395A745E}">
      <dgm:prSet phldrT="[Text]" custT="1">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en-US" sz="950" dirty="0" smtClean="0"/>
            <a:t>High online shopping penetration rate in India (6</a:t>
          </a:r>
          <a:r>
            <a:rPr lang="en-US" sz="950" baseline="30000" dirty="0" smtClean="0"/>
            <a:t>th</a:t>
          </a:r>
          <a:r>
            <a:rPr lang="en-US" sz="950" dirty="0" smtClean="0"/>
            <a:t> largest),also  outperforming developed markets in growth of mobile shopping (Appendix 8e/8f)</a:t>
          </a:r>
          <a:endParaRPr lang="en-US" sz="950" dirty="0"/>
        </a:p>
      </dgm:t>
    </dgm:pt>
    <dgm:pt modelId="{27180C35-819A-6F45-BA9C-7A39C00683D5}" type="parTrans" cxnId="{AC2C5CE0-1466-9144-9B5E-BAE4A7D247AD}">
      <dgm:prSet/>
      <dgm:spPr/>
      <dgm:t>
        <a:bodyPr/>
        <a:lstStyle/>
        <a:p>
          <a:endParaRPr lang="en-US"/>
        </a:p>
      </dgm:t>
    </dgm:pt>
    <dgm:pt modelId="{4EF0BA07-6353-4547-9B00-3370BD7C670B}" type="sibTrans" cxnId="{AC2C5CE0-1466-9144-9B5E-BAE4A7D247AD}">
      <dgm:prSet/>
      <dgm:spPr/>
      <dgm:t>
        <a:bodyPr/>
        <a:lstStyle/>
        <a:p>
          <a:endParaRPr lang="en-US"/>
        </a:p>
      </dgm:t>
    </dgm:pt>
    <dgm:pt modelId="{9BB21FF5-7A1D-DC45-9CDC-E61DC68561DE}">
      <dgm:prSet phldrT="[Text]" custT="1">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en-US" sz="950" dirty="0" smtClean="0"/>
            <a:t>Increasing internet penetration (</a:t>
          </a:r>
          <a:r>
            <a:rPr lang="en-US" sz="950" dirty="0" err="1" smtClean="0"/>
            <a:t>Shushma</a:t>
          </a:r>
          <a:r>
            <a:rPr lang="en-US" sz="950" dirty="0" smtClean="0"/>
            <a:t>, 2017)</a:t>
          </a:r>
          <a:endParaRPr lang="en-US" sz="950" dirty="0"/>
        </a:p>
      </dgm:t>
    </dgm:pt>
    <dgm:pt modelId="{36060105-F5CD-3C4F-8779-0930875B83A4}" type="parTrans" cxnId="{8DD7931B-BCC5-334A-A8DC-480A47DD5A19}">
      <dgm:prSet/>
      <dgm:spPr/>
      <dgm:t>
        <a:bodyPr/>
        <a:lstStyle/>
        <a:p>
          <a:endParaRPr lang="en-US"/>
        </a:p>
      </dgm:t>
    </dgm:pt>
    <dgm:pt modelId="{8C3BAF5D-B841-CA47-98A6-D656F4D0E3D6}" type="sibTrans" cxnId="{8DD7931B-BCC5-334A-A8DC-480A47DD5A19}">
      <dgm:prSet/>
      <dgm:spPr/>
      <dgm:t>
        <a:bodyPr/>
        <a:lstStyle/>
        <a:p>
          <a:endParaRPr lang="en-US"/>
        </a:p>
      </dgm:t>
    </dgm:pt>
    <dgm:pt modelId="{6B4E9244-595F-7141-A8EA-1CCCF94EFDCC}">
      <dgm:prSet phldrT="[Text]" custT="1"/>
      <dgm:spPr>
        <a:solidFill>
          <a:srgbClr val="3366FF"/>
        </a:solidFill>
      </dgm:spPr>
      <dgm:t>
        <a:bodyPr/>
        <a:lstStyle/>
        <a:p>
          <a:r>
            <a:rPr lang="en-US" sz="950" dirty="0" smtClean="0"/>
            <a:t>1.32 </a:t>
          </a:r>
          <a:r>
            <a:rPr lang="en-US" sz="950" dirty="0" err="1" smtClean="0"/>
            <a:t>bn</a:t>
          </a:r>
          <a:r>
            <a:rPr lang="en-US" sz="950" dirty="0" smtClean="0"/>
            <a:t> </a:t>
          </a:r>
          <a:r>
            <a:rPr lang="en-US" sz="950" dirty="0" err="1" smtClean="0"/>
            <a:t>populatiion</a:t>
          </a:r>
          <a:r>
            <a:rPr lang="en-US" sz="950" dirty="0" smtClean="0"/>
            <a:t> (</a:t>
          </a:r>
          <a:r>
            <a:rPr lang="en-US" sz="950" dirty="0" err="1" smtClean="0"/>
            <a:t>Deresky</a:t>
          </a:r>
          <a:r>
            <a:rPr lang="en-US" sz="950" dirty="0" smtClean="0"/>
            <a:t>, 2017 p36)</a:t>
          </a:r>
          <a:endParaRPr lang="en-US" sz="950" dirty="0"/>
        </a:p>
      </dgm:t>
    </dgm:pt>
    <dgm:pt modelId="{85A2A0B2-17EB-3444-BC97-ECE538477DF9}" type="parTrans" cxnId="{00150B38-F906-0541-8505-9D437BE42678}">
      <dgm:prSet/>
      <dgm:spPr/>
      <dgm:t>
        <a:bodyPr/>
        <a:lstStyle/>
        <a:p>
          <a:endParaRPr lang="en-US"/>
        </a:p>
      </dgm:t>
    </dgm:pt>
    <dgm:pt modelId="{7B9DBF20-9FFF-9F48-A9E8-57ECEF0284A3}" type="sibTrans" cxnId="{00150B38-F906-0541-8505-9D437BE42678}">
      <dgm:prSet/>
      <dgm:spPr/>
      <dgm:t>
        <a:bodyPr/>
        <a:lstStyle/>
        <a:p>
          <a:endParaRPr lang="en-US"/>
        </a:p>
      </dgm:t>
    </dgm:pt>
    <dgm:pt modelId="{A1F4E4B1-8904-954F-B210-401CF845D87E}">
      <dgm:prSet phldrT="[Text]">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en-US" dirty="0" smtClean="0"/>
            <a:t>Rapidly growing GNI per capita ($1.67k) (</a:t>
          </a:r>
          <a:r>
            <a:rPr lang="en-US" dirty="0" err="1" smtClean="0"/>
            <a:t>WorldBank</a:t>
          </a:r>
          <a:r>
            <a:rPr lang="en-US" dirty="0" smtClean="0"/>
            <a:t>, 2018)</a:t>
          </a:r>
          <a:endParaRPr lang="en-US" dirty="0"/>
        </a:p>
      </dgm:t>
    </dgm:pt>
    <dgm:pt modelId="{534D96CA-699E-7A47-BBFB-FF466853DD45}" type="parTrans" cxnId="{A21ED4B8-CD96-7146-BBFC-23535B83BA33}">
      <dgm:prSet/>
      <dgm:spPr/>
      <dgm:t>
        <a:bodyPr/>
        <a:lstStyle/>
        <a:p>
          <a:endParaRPr lang="en-US"/>
        </a:p>
      </dgm:t>
    </dgm:pt>
    <dgm:pt modelId="{9F0F8F05-1092-4848-BB61-99E22E21204A}" type="sibTrans" cxnId="{A21ED4B8-CD96-7146-BBFC-23535B83BA33}">
      <dgm:prSet/>
      <dgm:spPr/>
      <dgm:t>
        <a:bodyPr/>
        <a:lstStyle/>
        <a:p>
          <a:endParaRPr lang="en-US"/>
        </a:p>
      </dgm:t>
    </dgm:pt>
    <dgm:pt modelId="{BA0F7331-1752-834F-B1CE-82D8E1E691C4}">
      <dgm:prSet phldrT="[Text]"/>
      <dgm:spPr>
        <a:solidFill>
          <a:srgbClr val="660066"/>
        </a:solidFill>
      </dgm:spPr>
      <dgm:t>
        <a:bodyPr/>
        <a:lstStyle/>
        <a:p>
          <a:pPr algn="l"/>
          <a:r>
            <a:rPr lang="en-US" sz="1000" dirty="0" smtClean="0"/>
            <a:t>Energy consumption &amp; carbon footprint</a:t>
          </a:r>
          <a:endParaRPr lang="en-US" sz="1000" dirty="0"/>
        </a:p>
      </dgm:t>
    </dgm:pt>
    <dgm:pt modelId="{E8BEAADE-5F59-E941-9F42-E41F20D78B8A}" type="parTrans" cxnId="{8636C9DA-7619-1C4F-A1F3-246B1D53C9C4}">
      <dgm:prSet/>
      <dgm:spPr/>
      <dgm:t>
        <a:bodyPr/>
        <a:lstStyle/>
        <a:p>
          <a:endParaRPr lang="en-US"/>
        </a:p>
      </dgm:t>
    </dgm:pt>
    <dgm:pt modelId="{C07F23A4-8259-C046-9961-425708ABCA20}" type="sibTrans" cxnId="{8636C9DA-7619-1C4F-A1F3-246B1D53C9C4}">
      <dgm:prSet/>
      <dgm:spPr/>
      <dgm:t>
        <a:bodyPr/>
        <a:lstStyle/>
        <a:p>
          <a:endParaRPr lang="en-US"/>
        </a:p>
      </dgm:t>
    </dgm:pt>
    <dgm:pt modelId="{33446222-1F0E-1348-B9BA-0A3279F9DC02}">
      <dgm:prSet phldrT="[Text]"/>
      <dgm:spPr>
        <a:solidFill>
          <a:srgbClr val="660066"/>
        </a:solidFill>
      </dgm:spPr>
      <dgm:t>
        <a:bodyPr/>
        <a:lstStyle/>
        <a:p>
          <a:pPr algn="l"/>
          <a:r>
            <a:rPr lang="en-US" sz="1000" dirty="0" smtClean="0"/>
            <a:t>Waste production and (water, air &amp; soil) pollution (IBOF, 2017)</a:t>
          </a:r>
          <a:endParaRPr lang="en-US" sz="1000" dirty="0"/>
        </a:p>
      </dgm:t>
    </dgm:pt>
    <dgm:pt modelId="{55901675-714D-7E4A-AEBA-2F8ED09180B8}" type="parTrans" cxnId="{7BF14D73-098B-7845-9EA8-89FC33C311CD}">
      <dgm:prSet/>
      <dgm:spPr/>
      <dgm:t>
        <a:bodyPr/>
        <a:lstStyle/>
        <a:p>
          <a:endParaRPr lang="en-US"/>
        </a:p>
      </dgm:t>
    </dgm:pt>
    <dgm:pt modelId="{705B9D31-F60C-9B49-B5EF-EA6670398407}" type="sibTrans" cxnId="{7BF14D73-098B-7845-9EA8-89FC33C311CD}">
      <dgm:prSet/>
      <dgm:spPr/>
      <dgm:t>
        <a:bodyPr/>
        <a:lstStyle/>
        <a:p>
          <a:endParaRPr lang="en-US"/>
        </a:p>
      </dgm:t>
    </dgm:pt>
    <dgm:pt modelId="{8CCBBB66-F7BA-864D-937F-F96760511633}">
      <dgm:prSet phldrT="[Text]"/>
      <dgm:spPr>
        <a:solidFill>
          <a:srgbClr val="660066"/>
        </a:solidFill>
      </dgm:spPr>
      <dgm:t>
        <a:bodyPr/>
        <a:lstStyle/>
        <a:p>
          <a:pPr algn="l"/>
          <a:r>
            <a:rPr lang="en-US" sz="1000" dirty="0" smtClean="0"/>
            <a:t>Mandatory operational compliance with regional regulations such as lorry bans/daytime travelling restrictions (</a:t>
          </a:r>
          <a:r>
            <a:rPr lang="en-US" sz="1000" dirty="0" err="1" smtClean="0"/>
            <a:t>Phadnis</a:t>
          </a:r>
          <a:r>
            <a:rPr lang="en-US" sz="1000" dirty="0" smtClean="0"/>
            <a:t>, 2015; Coffey, 2017)</a:t>
          </a:r>
          <a:endParaRPr lang="en-US" sz="1000" dirty="0"/>
        </a:p>
      </dgm:t>
    </dgm:pt>
    <dgm:pt modelId="{7885F21D-8525-DF49-A45E-892535F6681D}" type="parTrans" cxnId="{E7639CFE-0595-6649-997A-650A644AFF95}">
      <dgm:prSet/>
      <dgm:spPr/>
      <dgm:t>
        <a:bodyPr/>
        <a:lstStyle/>
        <a:p>
          <a:endParaRPr lang="en-US"/>
        </a:p>
      </dgm:t>
    </dgm:pt>
    <dgm:pt modelId="{AB0972B7-0823-1D4E-93B6-877FF1F65970}" type="sibTrans" cxnId="{E7639CFE-0595-6649-997A-650A644AFF95}">
      <dgm:prSet/>
      <dgm:spPr/>
      <dgm:t>
        <a:bodyPr/>
        <a:lstStyle/>
        <a:p>
          <a:endParaRPr lang="en-US"/>
        </a:p>
      </dgm:t>
    </dgm:pt>
    <dgm:pt modelId="{FCB57417-C095-5A4F-B6CD-558023D401F6}">
      <dgm:prSet phldrT="[Text]"/>
      <dgm:spPr>
        <a:solidFill>
          <a:srgbClr val="660066"/>
        </a:solidFill>
      </dgm:spPr>
      <dgm:t>
        <a:bodyPr/>
        <a:lstStyle/>
        <a:p>
          <a:pPr algn="l"/>
          <a:endParaRPr lang="en-US" sz="1000" dirty="0"/>
        </a:p>
      </dgm:t>
    </dgm:pt>
    <dgm:pt modelId="{017EA041-9C7C-B449-BED4-6F60ED728D4E}" type="parTrans" cxnId="{F0FF5229-11C8-9849-8248-6294C79C4578}">
      <dgm:prSet/>
      <dgm:spPr/>
      <dgm:t>
        <a:bodyPr/>
        <a:lstStyle/>
        <a:p>
          <a:endParaRPr lang="en-US"/>
        </a:p>
      </dgm:t>
    </dgm:pt>
    <dgm:pt modelId="{52D1F663-C312-5247-96F6-FC265B44D9B3}" type="sibTrans" cxnId="{F0FF5229-11C8-9849-8248-6294C79C4578}">
      <dgm:prSet/>
      <dgm:spPr/>
      <dgm:t>
        <a:bodyPr/>
        <a:lstStyle/>
        <a:p>
          <a:endParaRPr lang="en-US"/>
        </a:p>
      </dgm:t>
    </dgm:pt>
    <dgm:pt modelId="{2EC5279D-ED3C-814E-9698-48067F261B83}">
      <dgm:prSet phldrT="[Text]" custT="1">
        <dgm:style>
          <a:lnRef idx="2">
            <a:schemeClr val="accent5">
              <a:shade val="50000"/>
            </a:schemeClr>
          </a:lnRef>
          <a:fillRef idx="1">
            <a:schemeClr val="accent5"/>
          </a:fillRef>
          <a:effectRef idx="0">
            <a:schemeClr val="accent5"/>
          </a:effectRef>
          <a:fontRef idx="minor">
            <a:schemeClr val="lt1"/>
          </a:fontRef>
        </dgm:style>
      </dgm:prSet>
      <dgm:spPr/>
      <dgm:t>
        <a:bodyPr/>
        <a:lstStyle/>
        <a:p>
          <a:r>
            <a:rPr lang="en-US" sz="950" dirty="0" smtClean="0"/>
            <a:t>Open access to the ASEAN free trade area (13 countries)</a:t>
          </a:r>
          <a:endParaRPr lang="en-US" sz="950" dirty="0"/>
        </a:p>
      </dgm:t>
    </dgm:pt>
    <dgm:pt modelId="{429C18CE-CADE-BE42-B2E8-187B58AC08D7}" type="parTrans" cxnId="{0F7B64E1-33D7-2048-9DDF-108391B14102}">
      <dgm:prSet/>
      <dgm:spPr/>
      <dgm:t>
        <a:bodyPr/>
        <a:lstStyle/>
        <a:p>
          <a:endParaRPr lang="en-US"/>
        </a:p>
      </dgm:t>
    </dgm:pt>
    <dgm:pt modelId="{2B85E3A2-8040-0F46-9D49-68A4C9FC8DA6}" type="sibTrans" cxnId="{0F7B64E1-33D7-2048-9DDF-108391B14102}">
      <dgm:prSet/>
      <dgm:spPr/>
      <dgm:t>
        <a:bodyPr/>
        <a:lstStyle/>
        <a:p>
          <a:endParaRPr lang="en-US"/>
        </a:p>
      </dgm:t>
    </dgm:pt>
    <dgm:pt modelId="{B57B70BD-609A-914D-8167-BEEBFE31D1DC}">
      <dgm:prSet phldrT="[Text]"/>
      <dgm:spPr>
        <a:solidFill>
          <a:srgbClr val="660066"/>
        </a:solidFill>
      </dgm:spPr>
      <dgm:t>
        <a:bodyPr/>
        <a:lstStyle/>
        <a:p>
          <a:pPr algn="l"/>
          <a:r>
            <a:rPr lang="en-US" sz="1000" dirty="0" smtClean="0"/>
            <a:t>Eco-friendly manufacturing (IBOF, 2017)</a:t>
          </a:r>
          <a:endParaRPr lang="en-US" sz="1000" dirty="0"/>
        </a:p>
      </dgm:t>
    </dgm:pt>
    <dgm:pt modelId="{F49993FE-BCC4-4540-9E65-17799B5704CB}" type="parTrans" cxnId="{F413AC90-F5EF-904F-966C-C52483CD287B}">
      <dgm:prSet/>
      <dgm:spPr/>
      <dgm:t>
        <a:bodyPr/>
        <a:lstStyle/>
        <a:p>
          <a:endParaRPr lang="en-US"/>
        </a:p>
      </dgm:t>
    </dgm:pt>
    <dgm:pt modelId="{F21664B3-29B7-2F4A-BF63-B4F71ECD2991}" type="sibTrans" cxnId="{F413AC90-F5EF-904F-966C-C52483CD287B}">
      <dgm:prSet/>
      <dgm:spPr/>
      <dgm:t>
        <a:bodyPr/>
        <a:lstStyle/>
        <a:p>
          <a:endParaRPr lang="en-US"/>
        </a:p>
      </dgm:t>
    </dgm:pt>
    <dgm:pt modelId="{9A6FC013-3AD8-644D-B587-54F0A5CBBD83}">
      <dgm:prSet phldrT="[Text]">
        <dgm:style>
          <a:lnRef idx="2">
            <a:schemeClr val="accent3">
              <a:shade val="50000"/>
            </a:schemeClr>
          </a:lnRef>
          <a:fillRef idx="1">
            <a:schemeClr val="accent3"/>
          </a:fillRef>
          <a:effectRef idx="0">
            <a:schemeClr val="accent3"/>
          </a:effectRef>
          <a:fontRef idx="minor">
            <a:schemeClr val="lt1"/>
          </a:fontRef>
        </dgm:style>
      </dgm:prSet>
      <dgm:spPr/>
      <dgm:t>
        <a:bodyPr/>
        <a:lstStyle/>
        <a:p>
          <a:pPr algn="l"/>
          <a:r>
            <a:rPr lang="en-US" sz="1000" dirty="0" smtClean="0"/>
            <a:t>Health &amp; Safety</a:t>
          </a:r>
          <a:endParaRPr lang="en-US" sz="1000" dirty="0"/>
        </a:p>
      </dgm:t>
    </dgm:pt>
    <dgm:pt modelId="{D804CD04-CF01-A744-B10F-24972517722B}" type="parTrans" cxnId="{5B0CD071-EBE9-C144-BEFE-F72C704186B8}">
      <dgm:prSet/>
      <dgm:spPr/>
      <dgm:t>
        <a:bodyPr/>
        <a:lstStyle/>
        <a:p>
          <a:endParaRPr lang="en-US"/>
        </a:p>
      </dgm:t>
    </dgm:pt>
    <dgm:pt modelId="{63D52514-E43A-F743-9868-DBEBB2C76963}" type="sibTrans" cxnId="{5B0CD071-EBE9-C144-BEFE-F72C704186B8}">
      <dgm:prSet/>
      <dgm:spPr/>
      <dgm:t>
        <a:bodyPr/>
        <a:lstStyle/>
        <a:p>
          <a:endParaRPr lang="en-US"/>
        </a:p>
      </dgm:t>
    </dgm:pt>
    <dgm:pt modelId="{44EF89E8-BDA5-0141-98C3-3CD454180314}">
      <dgm:prSet phldrT="[Text]">
        <dgm:style>
          <a:lnRef idx="2">
            <a:schemeClr val="accent3">
              <a:shade val="50000"/>
            </a:schemeClr>
          </a:lnRef>
          <a:fillRef idx="1">
            <a:schemeClr val="accent3"/>
          </a:fillRef>
          <a:effectRef idx="0">
            <a:schemeClr val="accent3"/>
          </a:effectRef>
          <a:fontRef idx="minor">
            <a:schemeClr val="lt1"/>
          </a:fontRef>
        </dgm:style>
      </dgm:prSet>
      <dgm:spPr/>
      <dgm:t>
        <a:bodyPr/>
        <a:lstStyle/>
        <a:p>
          <a:pPr algn="l"/>
          <a:endParaRPr lang="en-US" sz="1000" dirty="0"/>
        </a:p>
      </dgm:t>
    </dgm:pt>
    <dgm:pt modelId="{D78139A3-D1BD-A24A-957A-21071E92C498}" type="parTrans" cxnId="{90291084-0B91-BB49-B6E5-F57D638E94F4}">
      <dgm:prSet/>
      <dgm:spPr/>
      <dgm:t>
        <a:bodyPr/>
        <a:lstStyle/>
        <a:p>
          <a:endParaRPr lang="en-US"/>
        </a:p>
      </dgm:t>
    </dgm:pt>
    <dgm:pt modelId="{C62CBBB0-F18C-C445-B4E3-796ED714678A}" type="sibTrans" cxnId="{90291084-0B91-BB49-B6E5-F57D638E94F4}">
      <dgm:prSet/>
      <dgm:spPr/>
      <dgm:t>
        <a:bodyPr/>
        <a:lstStyle/>
        <a:p>
          <a:endParaRPr lang="en-US"/>
        </a:p>
      </dgm:t>
    </dgm:pt>
    <dgm:pt modelId="{59338BA6-0836-3F42-9C07-04D3464F0DD5}">
      <dgm:prSet phldrT="[Text]">
        <dgm:style>
          <a:lnRef idx="2">
            <a:schemeClr val="accent3">
              <a:shade val="50000"/>
            </a:schemeClr>
          </a:lnRef>
          <a:fillRef idx="1">
            <a:schemeClr val="accent3"/>
          </a:fillRef>
          <a:effectRef idx="0">
            <a:schemeClr val="accent3"/>
          </a:effectRef>
          <a:fontRef idx="minor">
            <a:schemeClr val="lt1"/>
          </a:fontRef>
        </dgm:style>
      </dgm:prSet>
      <dgm:spPr/>
      <dgm:t>
        <a:bodyPr/>
        <a:lstStyle/>
        <a:p>
          <a:pPr algn="l"/>
          <a:r>
            <a:rPr lang="en-US" sz="1000" dirty="0" smtClean="0"/>
            <a:t>Consumer law</a:t>
          </a:r>
          <a:endParaRPr lang="en-US" sz="1000" dirty="0"/>
        </a:p>
      </dgm:t>
    </dgm:pt>
    <dgm:pt modelId="{36040C90-D8BC-4741-A1FA-69B4905896BE}" type="parTrans" cxnId="{7A254456-B5FF-D545-B0EE-D87704238305}">
      <dgm:prSet/>
      <dgm:spPr/>
      <dgm:t>
        <a:bodyPr/>
        <a:lstStyle/>
        <a:p>
          <a:endParaRPr lang="en-US"/>
        </a:p>
      </dgm:t>
    </dgm:pt>
    <dgm:pt modelId="{F096510E-200F-E747-823E-9CB7CC6D683F}" type="sibTrans" cxnId="{7A254456-B5FF-D545-B0EE-D87704238305}">
      <dgm:prSet/>
      <dgm:spPr/>
      <dgm:t>
        <a:bodyPr/>
        <a:lstStyle/>
        <a:p>
          <a:endParaRPr lang="en-US"/>
        </a:p>
      </dgm:t>
    </dgm:pt>
    <dgm:pt modelId="{A8B93E4D-3E49-6949-A47C-D9A02645C2F5}">
      <dgm:prSet phldrT="[Text]">
        <dgm:style>
          <a:lnRef idx="2">
            <a:schemeClr val="accent3">
              <a:shade val="50000"/>
            </a:schemeClr>
          </a:lnRef>
          <a:fillRef idx="1">
            <a:schemeClr val="accent3"/>
          </a:fillRef>
          <a:effectRef idx="0">
            <a:schemeClr val="accent3"/>
          </a:effectRef>
          <a:fontRef idx="minor">
            <a:schemeClr val="lt1"/>
          </a:fontRef>
        </dgm:style>
      </dgm:prSet>
      <dgm:spPr/>
      <dgm:t>
        <a:bodyPr/>
        <a:lstStyle/>
        <a:p>
          <a:pPr algn="l"/>
          <a:endParaRPr lang="en-US" sz="1000" dirty="0"/>
        </a:p>
      </dgm:t>
    </dgm:pt>
    <dgm:pt modelId="{B0D2C3EB-B80E-7142-A262-F72A2DDBB9D9}" type="parTrans" cxnId="{DE3C445A-115B-C34D-BC4A-E994DABFE24E}">
      <dgm:prSet/>
      <dgm:spPr/>
      <dgm:t>
        <a:bodyPr/>
        <a:lstStyle/>
        <a:p>
          <a:endParaRPr lang="en-US"/>
        </a:p>
      </dgm:t>
    </dgm:pt>
    <dgm:pt modelId="{A823A557-A4F4-E743-B01B-A1FD652ED27D}" type="sibTrans" cxnId="{DE3C445A-115B-C34D-BC4A-E994DABFE24E}">
      <dgm:prSet/>
      <dgm:spPr/>
      <dgm:t>
        <a:bodyPr/>
        <a:lstStyle/>
        <a:p>
          <a:endParaRPr lang="en-US"/>
        </a:p>
      </dgm:t>
    </dgm:pt>
    <dgm:pt modelId="{43EDFFF0-2924-5A43-8119-889453EF6FC6}">
      <dgm:prSet phldrT="[Text]">
        <dgm:style>
          <a:lnRef idx="2">
            <a:schemeClr val="accent3">
              <a:shade val="50000"/>
            </a:schemeClr>
          </a:lnRef>
          <a:fillRef idx="1">
            <a:schemeClr val="accent3"/>
          </a:fillRef>
          <a:effectRef idx="0">
            <a:schemeClr val="accent3"/>
          </a:effectRef>
          <a:fontRef idx="minor">
            <a:schemeClr val="lt1"/>
          </a:fontRef>
        </dgm:style>
      </dgm:prSet>
      <dgm:spPr/>
      <dgm:t>
        <a:bodyPr/>
        <a:lstStyle/>
        <a:p>
          <a:pPr algn="l"/>
          <a:r>
            <a:rPr lang="en-US" sz="1000" dirty="0" smtClean="0"/>
            <a:t>Fraud</a:t>
          </a:r>
          <a:endParaRPr lang="en-US" sz="1000" dirty="0"/>
        </a:p>
      </dgm:t>
    </dgm:pt>
    <dgm:pt modelId="{F8482139-1095-1B48-908E-BA48DAB767EA}" type="parTrans" cxnId="{C9B57D43-3E41-CA42-BA8F-2D6AB1A3EFF9}">
      <dgm:prSet/>
      <dgm:spPr/>
      <dgm:t>
        <a:bodyPr/>
        <a:lstStyle/>
        <a:p>
          <a:endParaRPr lang="en-US"/>
        </a:p>
      </dgm:t>
    </dgm:pt>
    <dgm:pt modelId="{3B83D620-0174-2D41-BFB6-C530F4733811}" type="sibTrans" cxnId="{C9B57D43-3E41-CA42-BA8F-2D6AB1A3EFF9}">
      <dgm:prSet/>
      <dgm:spPr/>
      <dgm:t>
        <a:bodyPr/>
        <a:lstStyle/>
        <a:p>
          <a:endParaRPr lang="en-US"/>
        </a:p>
      </dgm:t>
    </dgm:pt>
    <dgm:pt modelId="{2E2F207C-3B6C-B148-8BAE-6A0F4FAB8712}">
      <dgm:prSet phldrT="[Text]">
        <dgm:style>
          <a:lnRef idx="2">
            <a:schemeClr val="accent3">
              <a:shade val="50000"/>
            </a:schemeClr>
          </a:lnRef>
          <a:fillRef idx="1">
            <a:schemeClr val="accent3"/>
          </a:fillRef>
          <a:effectRef idx="0">
            <a:schemeClr val="accent3"/>
          </a:effectRef>
          <a:fontRef idx="minor">
            <a:schemeClr val="lt1"/>
          </a:fontRef>
        </dgm:style>
      </dgm:prSet>
      <dgm:spPr/>
      <dgm:t>
        <a:bodyPr/>
        <a:lstStyle/>
        <a:p>
          <a:pPr algn="l"/>
          <a:endParaRPr lang="en-US" sz="1000" dirty="0"/>
        </a:p>
      </dgm:t>
    </dgm:pt>
    <dgm:pt modelId="{966CC664-E8D2-8F4B-9EA7-CC9DD632A9B7}" type="parTrans" cxnId="{36D789D9-E410-8646-8CB2-57DD23797384}">
      <dgm:prSet/>
      <dgm:spPr/>
      <dgm:t>
        <a:bodyPr/>
        <a:lstStyle/>
        <a:p>
          <a:endParaRPr lang="en-US"/>
        </a:p>
      </dgm:t>
    </dgm:pt>
    <dgm:pt modelId="{7B4AD359-D478-FE43-AA8F-EBE8A84E9518}" type="sibTrans" cxnId="{36D789D9-E410-8646-8CB2-57DD23797384}">
      <dgm:prSet/>
      <dgm:spPr/>
      <dgm:t>
        <a:bodyPr/>
        <a:lstStyle/>
        <a:p>
          <a:endParaRPr lang="en-US"/>
        </a:p>
      </dgm:t>
    </dgm:pt>
    <dgm:pt modelId="{0ABBEF88-2AA6-CC41-9DCA-D708CC3C6DBF}">
      <dgm:prSet phldrT="[Text]">
        <dgm:style>
          <a:lnRef idx="2">
            <a:schemeClr val="accent3">
              <a:shade val="50000"/>
            </a:schemeClr>
          </a:lnRef>
          <a:fillRef idx="1">
            <a:schemeClr val="accent3"/>
          </a:fillRef>
          <a:effectRef idx="0">
            <a:schemeClr val="accent3"/>
          </a:effectRef>
          <a:fontRef idx="minor">
            <a:schemeClr val="lt1"/>
          </a:fontRef>
        </dgm:style>
      </dgm:prSet>
      <dgm:spPr/>
      <dgm:t>
        <a:bodyPr/>
        <a:lstStyle/>
        <a:p>
          <a:pPr algn="l"/>
          <a:r>
            <a:rPr lang="en-US" sz="1000" dirty="0" smtClean="0"/>
            <a:t>Imports/exports</a:t>
          </a:r>
          <a:endParaRPr lang="en-US" sz="1000" dirty="0"/>
        </a:p>
      </dgm:t>
    </dgm:pt>
    <dgm:pt modelId="{647C2535-A8EF-2E48-A5A4-A85337734A50}" type="parTrans" cxnId="{C4A41A2A-C9B8-E846-952E-BE0E616F4F76}">
      <dgm:prSet/>
      <dgm:spPr/>
      <dgm:t>
        <a:bodyPr/>
        <a:lstStyle/>
        <a:p>
          <a:endParaRPr lang="en-US"/>
        </a:p>
      </dgm:t>
    </dgm:pt>
    <dgm:pt modelId="{D71869EA-473D-F243-954F-364A96FC86DC}" type="sibTrans" cxnId="{C4A41A2A-C9B8-E846-952E-BE0E616F4F76}">
      <dgm:prSet/>
      <dgm:spPr/>
      <dgm:t>
        <a:bodyPr/>
        <a:lstStyle/>
        <a:p>
          <a:endParaRPr lang="en-US"/>
        </a:p>
      </dgm:t>
    </dgm:pt>
    <dgm:pt modelId="{9D34BA20-63D7-3443-A878-4A86CD3A2B8D}">
      <dgm:prSet phldrT="[Text]">
        <dgm:style>
          <a:lnRef idx="2">
            <a:schemeClr val="accent3">
              <a:shade val="50000"/>
            </a:schemeClr>
          </a:lnRef>
          <a:fillRef idx="1">
            <a:schemeClr val="accent3"/>
          </a:fillRef>
          <a:effectRef idx="0">
            <a:schemeClr val="accent3"/>
          </a:effectRef>
          <a:fontRef idx="minor">
            <a:schemeClr val="lt1"/>
          </a:fontRef>
        </dgm:style>
      </dgm:prSet>
      <dgm:spPr/>
      <dgm:t>
        <a:bodyPr/>
        <a:lstStyle/>
        <a:p>
          <a:pPr algn="l"/>
          <a:endParaRPr lang="en-US" sz="1000" dirty="0"/>
        </a:p>
      </dgm:t>
    </dgm:pt>
    <dgm:pt modelId="{9C84EBC4-6D53-DD46-98E6-026D32C01442}" type="parTrans" cxnId="{86D3632D-EC41-5A4F-BE82-EE257B6D22F2}">
      <dgm:prSet/>
      <dgm:spPr/>
      <dgm:t>
        <a:bodyPr/>
        <a:lstStyle/>
        <a:p>
          <a:endParaRPr lang="en-US"/>
        </a:p>
      </dgm:t>
    </dgm:pt>
    <dgm:pt modelId="{4A5B54F3-3220-9740-9AC1-EDCB905E062A}" type="sibTrans" cxnId="{86D3632D-EC41-5A4F-BE82-EE257B6D22F2}">
      <dgm:prSet/>
      <dgm:spPr/>
      <dgm:t>
        <a:bodyPr/>
        <a:lstStyle/>
        <a:p>
          <a:endParaRPr lang="en-US"/>
        </a:p>
      </dgm:t>
    </dgm:pt>
    <dgm:pt modelId="{312CC23C-ADA3-374C-A1ED-A1323F70510A}">
      <dgm:prSet phldrT="[Text]">
        <dgm:style>
          <a:lnRef idx="2">
            <a:schemeClr val="accent3">
              <a:shade val="50000"/>
            </a:schemeClr>
          </a:lnRef>
          <a:fillRef idx="1">
            <a:schemeClr val="accent3"/>
          </a:fillRef>
          <a:effectRef idx="0">
            <a:schemeClr val="accent3"/>
          </a:effectRef>
          <a:fontRef idx="minor">
            <a:schemeClr val="lt1"/>
          </a:fontRef>
        </dgm:style>
      </dgm:prSet>
      <dgm:spPr/>
      <dgm:t>
        <a:bodyPr/>
        <a:lstStyle/>
        <a:p>
          <a:pPr algn="l"/>
          <a:r>
            <a:rPr lang="en-US" sz="1000" dirty="0" smtClean="0"/>
            <a:t>Employment law</a:t>
          </a:r>
          <a:endParaRPr lang="en-US" sz="1000" dirty="0"/>
        </a:p>
      </dgm:t>
    </dgm:pt>
    <dgm:pt modelId="{93C6321B-8A5F-0548-B8B7-ACD22BECD6BD}" type="parTrans" cxnId="{15993602-F150-AC44-96BC-01270588A3E6}">
      <dgm:prSet/>
      <dgm:spPr/>
      <dgm:t>
        <a:bodyPr/>
        <a:lstStyle/>
        <a:p>
          <a:endParaRPr lang="en-US"/>
        </a:p>
      </dgm:t>
    </dgm:pt>
    <dgm:pt modelId="{347F5448-978F-EC4C-8100-184426F68A1A}" type="sibTrans" cxnId="{15993602-F150-AC44-96BC-01270588A3E6}">
      <dgm:prSet/>
      <dgm:spPr/>
      <dgm:t>
        <a:bodyPr/>
        <a:lstStyle/>
        <a:p>
          <a:endParaRPr lang="en-US"/>
        </a:p>
      </dgm:t>
    </dgm:pt>
    <dgm:pt modelId="{DCF84A8D-F98F-9448-B222-D87212AB1742}">
      <dgm:prSet phldrT="[Text]">
        <dgm:style>
          <a:lnRef idx="2">
            <a:schemeClr val="accent3">
              <a:shade val="50000"/>
            </a:schemeClr>
          </a:lnRef>
          <a:fillRef idx="1">
            <a:schemeClr val="accent3"/>
          </a:fillRef>
          <a:effectRef idx="0">
            <a:schemeClr val="accent3"/>
          </a:effectRef>
          <a:fontRef idx="minor">
            <a:schemeClr val="lt1"/>
          </a:fontRef>
        </dgm:style>
      </dgm:prSet>
      <dgm:spPr/>
      <dgm:t>
        <a:bodyPr/>
        <a:lstStyle/>
        <a:p>
          <a:pPr algn="l"/>
          <a:r>
            <a:rPr lang="en-US" sz="1000" dirty="0" smtClean="0"/>
            <a:t>Copyright law</a:t>
          </a:r>
          <a:endParaRPr lang="en-US" sz="1000" dirty="0"/>
        </a:p>
      </dgm:t>
    </dgm:pt>
    <dgm:pt modelId="{B658DBCC-1752-8343-9CC4-8E2EF8A28751}" type="parTrans" cxnId="{C6727433-905A-3747-AAA3-C6B9FB3937A6}">
      <dgm:prSet/>
      <dgm:spPr/>
      <dgm:t>
        <a:bodyPr/>
        <a:lstStyle/>
        <a:p>
          <a:endParaRPr lang="en-US"/>
        </a:p>
      </dgm:t>
    </dgm:pt>
    <dgm:pt modelId="{1C2A6325-EFFB-7C4E-A3BE-5D4326B8469E}" type="sibTrans" cxnId="{C6727433-905A-3747-AAA3-C6B9FB3937A6}">
      <dgm:prSet/>
      <dgm:spPr/>
      <dgm:t>
        <a:bodyPr/>
        <a:lstStyle/>
        <a:p>
          <a:endParaRPr lang="en-US"/>
        </a:p>
      </dgm:t>
    </dgm:pt>
    <dgm:pt modelId="{4589C613-87D8-4242-ACE6-590C1184898F}">
      <dgm:prSet phldrT="[Text]">
        <dgm:style>
          <a:lnRef idx="2">
            <a:schemeClr val="accent3">
              <a:shade val="50000"/>
            </a:schemeClr>
          </a:lnRef>
          <a:fillRef idx="1">
            <a:schemeClr val="accent3"/>
          </a:fillRef>
          <a:effectRef idx="0">
            <a:schemeClr val="accent3"/>
          </a:effectRef>
          <a:fontRef idx="minor">
            <a:schemeClr val="lt1"/>
          </a:fontRef>
        </dgm:style>
      </dgm:prSet>
      <dgm:spPr/>
      <dgm:t>
        <a:bodyPr/>
        <a:lstStyle/>
        <a:p>
          <a:pPr algn="l"/>
          <a:r>
            <a:rPr lang="en-US" sz="1000" dirty="0" smtClean="0"/>
            <a:t>Audit</a:t>
          </a:r>
          <a:endParaRPr lang="en-US" sz="1000" dirty="0"/>
        </a:p>
      </dgm:t>
    </dgm:pt>
    <dgm:pt modelId="{20ED04D4-5B87-B748-9B27-D7F28D38035C}" type="parTrans" cxnId="{6BD3B211-7A08-6645-8B59-BB4881CED764}">
      <dgm:prSet/>
      <dgm:spPr/>
      <dgm:t>
        <a:bodyPr/>
        <a:lstStyle/>
        <a:p>
          <a:endParaRPr lang="en-US"/>
        </a:p>
      </dgm:t>
    </dgm:pt>
    <dgm:pt modelId="{F765BD0F-473A-0940-B176-D7EC45173A28}" type="sibTrans" cxnId="{6BD3B211-7A08-6645-8B59-BB4881CED764}">
      <dgm:prSet/>
      <dgm:spPr/>
      <dgm:t>
        <a:bodyPr/>
        <a:lstStyle/>
        <a:p>
          <a:endParaRPr lang="en-US"/>
        </a:p>
      </dgm:t>
    </dgm:pt>
    <dgm:pt modelId="{7A133A2C-B866-7441-A33F-A355BCA70A0C}">
      <dgm:prSet phldrT="[Text]">
        <dgm:style>
          <a:lnRef idx="2">
            <a:schemeClr val="accent3">
              <a:shade val="50000"/>
            </a:schemeClr>
          </a:lnRef>
          <a:fillRef idx="1">
            <a:schemeClr val="accent3"/>
          </a:fillRef>
          <a:effectRef idx="0">
            <a:schemeClr val="accent3"/>
          </a:effectRef>
          <a:fontRef idx="minor">
            <a:schemeClr val="lt1"/>
          </a:fontRef>
        </dgm:style>
      </dgm:prSet>
      <dgm:spPr/>
      <dgm:t>
        <a:bodyPr/>
        <a:lstStyle/>
        <a:p>
          <a:pPr algn="l"/>
          <a:endParaRPr lang="en-US" sz="1000" dirty="0"/>
        </a:p>
      </dgm:t>
    </dgm:pt>
    <dgm:pt modelId="{4C1BBE4D-4E5E-7544-9758-86C9F629D7D9}" type="parTrans" cxnId="{90D1EEB5-7074-8B48-8536-78A8B3E22727}">
      <dgm:prSet/>
      <dgm:spPr/>
      <dgm:t>
        <a:bodyPr/>
        <a:lstStyle/>
        <a:p>
          <a:endParaRPr lang="en-US"/>
        </a:p>
      </dgm:t>
    </dgm:pt>
    <dgm:pt modelId="{CEEE1EA6-B1B2-284F-821C-1DE6855BF853}" type="sibTrans" cxnId="{90D1EEB5-7074-8B48-8536-78A8B3E22727}">
      <dgm:prSet/>
      <dgm:spPr/>
      <dgm:t>
        <a:bodyPr/>
        <a:lstStyle/>
        <a:p>
          <a:endParaRPr lang="en-US"/>
        </a:p>
      </dgm:t>
    </dgm:pt>
    <dgm:pt modelId="{1B76F09B-BA4B-764F-A967-AFB7184A0DAA}">
      <dgm:prSet phldrT="[Text]">
        <dgm:style>
          <a:lnRef idx="2">
            <a:schemeClr val="accent3">
              <a:shade val="50000"/>
            </a:schemeClr>
          </a:lnRef>
          <a:fillRef idx="1">
            <a:schemeClr val="accent3"/>
          </a:fillRef>
          <a:effectRef idx="0">
            <a:schemeClr val="accent3"/>
          </a:effectRef>
          <a:fontRef idx="minor">
            <a:schemeClr val="lt1"/>
          </a:fontRef>
        </dgm:style>
      </dgm:prSet>
      <dgm:spPr/>
      <dgm:t>
        <a:bodyPr/>
        <a:lstStyle/>
        <a:p>
          <a:pPr algn="l"/>
          <a:r>
            <a:rPr lang="en-US" sz="1000" dirty="0" smtClean="0"/>
            <a:t>Language/translation needs</a:t>
          </a:r>
          <a:endParaRPr lang="en-US" sz="1000" dirty="0"/>
        </a:p>
      </dgm:t>
    </dgm:pt>
    <dgm:pt modelId="{90895180-5442-454F-A54E-1FEBA688C455}" type="parTrans" cxnId="{E10A40E2-031D-9E4C-85AB-1625D839AE00}">
      <dgm:prSet/>
      <dgm:spPr/>
      <dgm:t>
        <a:bodyPr/>
        <a:lstStyle/>
        <a:p>
          <a:endParaRPr lang="en-US"/>
        </a:p>
      </dgm:t>
    </dgm:pt>
    <dgm:pt modelId="{347B09B1-C293-DD47-8250-0ACD6B48ECDD}" type="sibTrans" cxnId="{E10A40E2-031D-9E4C-85AB-1625D839AE00}">
      <dgm:prSet/>
      <dgm:spPr/>
      <dgm:t>
        <a:bodyPr/>
        <a:lstStyle/>
        <a:p>
          <a:endParaRPr lang="en-US"/>
        </a:p>
      </dgm:t>
    </dgm:pt>
    <dgm:pt modelId="{B6A3FE00-D06D-C74D-BC95-C4771B9FA058}">
      <dgm:prSet phldrT="[Text]">
        <dgm:style>
          <a:lnRef idx="2">
            <a:schemeClr val="accent3">
              <a:shade val="50000"/>
            </a:schemeClr>
          </a:lnRef>
          <a:fillRef idx="1">
            <a:schemeClr val="accent3"/>
          </a:fillRef>
          <a:effectRef idx="0">
            <a:schemeClr val="accent3"/>
          </a:effectRef>
          <a:fontRef idx="minor">
            <a:schemeClr val="lt1"/>
          </a:fontRef>
        </dgm:style>
      </dgm:prSet>
      <dgm:spPr/>
      <dgm:t>
        <a:bodyPr/>
        <a:lstStyle/>
        <a:p>
          <a:pPr algn="l"/>
          <a:r>
            <a:rPr lang="en-US" sz="1000" dirty="0" smtClean="0"/>
            <a:t>Partnerships, mergers &amp; acquisitions</a:t>
          </a:r>
          <a:endParaRPr lang="en-US" sz="1000" dirty="0"/>
        </a:p>
      </dgm:t>
    </dgm:pt>
    <dgm:pt modelId="{ACF39A03-DBF1-EE4E-B916-F357092C22B1}" type="parTrans" cxnId="{454C03BF-918F-604A-B1E3-DC3F0BFBCC30}">
      <dgm:prSet/>
      <dgm:spPr/>
      <dgm:t>
        <a:bodyPr/>
        <a:lstStyle/>
        <a:p>
          <a:endParaRPr lang="en-US"/>
        </a:p>
      </dgm:t>
    </dgm:pt>
    <dgm:pt modelId="{2DE53C61-77D3-D54B-B6BB-4B2702D15110}" type="sibTrans" cxnId="{454C03BF-918F-604A-B1E3-DC3F0BFBCC30}">
      <dgm:prSet/>
      <dgm:spPr/>
      <dgm:t>
        <a:bodyPr/>
        <a:lstStyle/>
        <a:p>
          <a:endParaRPr lang="en-US"/>
        </a:p>
      </dgm:t>
    </dgm:pt>
    <dgm:pt modelId="{D2891604-B7F0-0046-B946-F9DDC92F4CC9}">
      <dgm:prSet phldrT="[Text]">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en-US" dirty="0" smtClean="0"/>
            <a:t>Rapid emergence of tier II/III cities (IBEF, 2017)</a:t>
          </a:r>
          <a:endParaRPr lang="en-US" dirty="0"/>
        </a:p>
      </dgm:t>
    </dgm:pt>
    <dgm:pt modelId="{370C8450-A44C-2C44-878C-EB2A6069214F}" type="parTrans" cxnId="{308CBE53-ABEF-F948-AC81-F99E541B39A3}">
      <dgm:prSet/>
      <dgm:spPr/>
      <dgm:t>
        <a:bodyPr/>
        <a:lstStyle/>
        <a:p>
          <a:endParaRPr lang="en-US"/>
        </a:p>
      </dgm:t>
    </dgm:pt>
    <dgm:pt modelId="{FEBCE2ED-5D43-364B-874F-FFC865A034B7}" type="sibTrans" cxnId="{308CBE53-ABEF-F948-AC81-F99E541B39A3}">
      <dgm:prSet/>
      <dgm:spPr/>
      <dgm:t>
        <a:bodyPr/>
        <a:lstStyle/>
        <a:p>
          <a:endParaRPr lang="en-US"/>
        </a:p>
      </dgm:t>
    </dgm:pt>
    <dgm:pt modelId="{D5860743-B155-A74E-BE22-4C19309F9BE1}" type="pres">
      <dgm:prSet presAssocID="{9AF2C9D0-5D78-614C-BD7D-D2F9A5883B0F}" presName="Name0" presStyleCnt="0">
        <dgm:presLayoutVars>
          <dgm:dir/>
          <dgm:resizeHandles val="exact"/>
        </dgm:presLayoutVars>
      </dgm:prSet>
      <dgm:spPr/>
      <dgm:t>
        <a:bodyPr/>
        <a:lstStyle/>
        <a:p>
          <a:endParaRPr lang="en-US"/>
        </a:p>
      </dgm:t>
    </dgm:pt>
    <dgm:pt modelId="{50E8215F-B885-6F49-8B85-791B831FC0BC}" type="pres">
      <dgm:prSet presAssocID="{B957DD6B-C070-044A-AFD8-F979E98AF1B5}" presName="node" presStyleLbl="node1" presStyleIdx="0" presStyleCnt="6">
        <dgm:presLayoutVars>
          <dgm:bulletEnabled val="1"/>
        </dgm:presLayoutVars>
      </dgm:prSet>
      <dgm:spPr>
        <a:prstGeom prst="roundRect">
          <a:avLst/>
        </a:prstGeom>
      </dgm:spPr>
      <dgm:t>
        <a:bodyPr/>
        <a:lstStyle/>
        <a:p>
          <a:endParaRPr lang="en-US"/>
        </a:p>
      </dgm:t>
    </dgm:pt>
    <dgm:pt modelId="{FE0E7FFB-47ED-FC40-9EAF-AB43730F182E}" type="pres">
      <dgm:prSet presAssocID="{AE15956D-8AF2-2743-AEE5-E65D60E3A637}" presName="sibTrans" presStyleCnt="0"/>
      <dgm:spPr/>
    </dgm:pt>
    <dgm:pt modelId="{71B9286F-42B3-A94B-A787-33F1A1390A41}" type="pres">
      <dgm:prSet presAssocID="{2C31FC1F-DBBE-7E44-B879-D6DBE2F42E2E}" presName="node" presStyleLbl="node1" presStyleIdx="1" presStyleCnt="6">
        <dgm:presLayoutVars>
          <dgm:bulletEnabled val="1"/>
        </dgm:presLayoutVars>
      </dgm:prSet>
      <dgm:spPr>
        <a:prstGeom prst="roundRect">
          <a:avLst/>
        </a:prstGeom>
      </dgm:spPr>
      <dgm:t>
        <a:bodyPr/>
        <a:lstStyle/>
        <a:p>
          <a:endParaRPr lang="en-US"/>
        </a:p>
      </dgm:t>
    </dgm:pt>
    <dgm:pt modelId="{E46855C7-1C85-884B-AEE8-1A1B2758D52E}" type="pres">
      <dgm:prSet presAssocID="{91E790E2-BB95-9C4B-B755-F7068FA6E544}" presName="sibTrans" presStyleCnt="0"/>
      <dgm:spPr/>
    </dgm:pt>
    <dgm:pt modelId="{FA306D82-5DA0-7C44-A962-FD24BF258DFC}" type="pres">
      <dgm:prSet presAssocID="{69C06A6E-3E83-5B46-A5EE-BA8FB720EFE0}" presName="node" presStyleLbl="node1" presStyleIdx="2" presStyleCnt="6">
        <dgm:presLayoutVars>
          <dgm:bulletEnabled val="1"/>
        </dgm:presLayoutVars>
      </dgm:prSet>
      <dgm:spPr>
        <a:prstGeom prst="roundRect">
          <a:avLst/>
        </a:prstGeom>
      </dgm:spPr>
      <dgm:t>
        <a:bodyPr/>
        <a:lstStyle/>
        <a:p>
          <a:endParaRPr lang="en-US"/>
        </a:p>
      </dgm:t>
    </dgm:pt>
    <dgm:pt modelId="{7FC4FB5F-9450-5347-9124-12950654AB3A}" type="pres">
      <dgm:prSet presAssocID="{58796FA2-456C-0145-9918-6861DDF07D32}" presName="sibTrans" presStyleCnt="0"/>
      <dgm:spPr/>
    </dgm:pt>
    <dgm:pt modelId="{BC85CE22-4566-6944-B980-3E881AF47BA4}" type="pres">
      <dgm:prSet presAssocID="{D1C1A6AD-7ECD-9E4A-9830-5BBA0ECC81C2}" presName="node" presStyleLbl="node1" presStyleIdx="3" presStyleCnt="6">
        <dgm:presLayoutVars>
          <dgm:bulletEnabled val="1"/>
        </dgm:presLayoutVars>
      </dgm:prSet>
      <dgm:spPr>
        <a:prstGeom prst="roundRect">
          <a:avLst/>
        </a:prstGeom>
      </dgm:spPr>
      <dgm:t>
        <a:bodyPr/>
        <a:lstStyle/>
        <a:p>
          <a:endParaRPr lang="en-US"/>
        </a:p>
      </dgm:t>
    </dgm:pt>
    <dgm:pt modelId="{A78F240D-C129-3740-B851-536142D63647}" type="pres">
      <dgm:prSet presAssocID="{D9D532AC-E378-3F41-BBBF-1F19AAAD60B8}" presName="sibTrans" presStyleCnt="0"/>
      <dgm:spPr/>
    </dgm:pt>
    <dgm:pt modelId="{7AF4CDB8-D0C4-2B42-A8A8-44F09C5685DC}" type="pres">
      <dgm:prSet presAssocID="{3C84EE65-0B5B-BA49-A05C-411DCBB96BB0}" presName="node" presStyleLbl="node1" presStyleIdx="4" presStyleCnt="6">
        <dgm:presLayoutVars>
          <dgm:bulletEnabled val="1"/>
        </dgm:presLayoutVars>
      </dgm:prSet>
      <dgm:spPr>
        <a:prstGeom prst="roundRect">
          <a:avLst/>
        </a:prstGeom>
      </dgm:spPr>
      <dgm:t>
        <a:bodyPr/>
        <a:lstStyle/>
        <a:p>
          <a:endParaRPr lang="en-US"/>
        </a:p>
      </dgm:t>
    </dgm:pt>
    <dgm:pt modelId="{2EF28097-0D94-6145-8D9D-720C6FD17C7C}" type="pres">
      <dgm:prSet presAssocID="{C0F14A7F-B869-704C-8AD4-405294DB1E31}" presName="sibTrans" presStyleCnt="0"/>
      <dgm:spPr/>
    </dgm:pt>
    <dgm:pt modelId="{F6D59639-867B-A84C-9113-18E327D3A2AA}" type="pres">
      <dgm:prSet presAssocID="{DE740C68-928C-AE41-A966-4789F4694085}" presName="node" presStyleLbl="node1" presStyleIdx="5" presStyleCnt="6">
        <dgm:presLayoutVars>
          <dgm:bulletEnabled val="1"/>
        </dgm:presLayoutVars>
      </dgm:prSet>
      <dgm:spPr>
        <a:prstGeom prst="roundRect">
          <a:avLst/>
        </a:prstGeom>
      </dgm:spPr>
      <dgm:t>
        <a:bodyPr/>
        <a:lstStyle/>
        <a:p>
          <a:endParaRPr lang="en-US"/>
        </a:p>
      </dgm:t>
    </dgm:pt>
  </dgm:ptLst>
  <dgm:cxnLst>
    <dgm:cxn modelId="{7A254456-B5FF-D545-B0EE-D87704238305}" srcId="{DE740C68-928C-AE41-A966-4789F4694085}" destId="{59338BA6-0836-3F42-9C07-04D3464F0DD5}" srcOrd="2" destOrd="0" parTransId="{36040C90-D8BC-4741-A1FA-69B4905896BE}" sibTransId="{F096510E-200F-E747-823E-9CB7CC6D683F}"/>
    <dgm:cxn modelId="{183DE2FF-954B-0742-ABA9-089F7074D4D5}" type="presOf" srcId="{9A6FC013-3AD8-644D-B587-54F0A5CBBD83}" destId="{F6D59639-867B-A84C-9113-18E327D3A2AA}" srcOrd="0" destOrd="2" presId="urn:microsoft.com/office/officeart/2005/8/layout/hList6"/>
    <dgm:cxn modelId="{163F5387-3825-5A4F-BDD3-E0C731B70FF2}" srcId="{B957DD6B-C070-044A-AFD8-F979E98AF1B5}" destId="{DD8A98AE-0793-AC47-A9DD-314281C65698}" srcOrd="2" destOrd="0" parTransId="{B8BF1EBF-45E8-A74E-A27C-D83F380ADDE3}" sibTransId="{F532DB31-9AC9-4941-86C9-429DF4064FBE}"/>
    <dgm:cxn modelId="{E10A40E2-031D-9E4C-85AB-1625D839AE00}" srcId="{DE740C68-928C-AE41-A966-4789F4694085}" destId="{1B76F09B-BA4B-764F-A967-AFB7184A0DAA}" srcOrd="8" destOrd="0" parTransId="{90895180-5442-454F-A54E-1FEBA688C455}" sibTransId="{347B09B1-C293-DD47-8250-0ACD6B48ECDD}"/>
    <dgm:cxn modelId="{E2476FFA-EF1D-E74D-AC9F-819DD9BFE91F}" type="presOf" srcId="{A1E6F851-CB44-7D46-8209-ED9873E8081E}" destId="{FA306D82-5DA0-7C44-A962-FD24BF258DFC}" srcOrd="0" destOrd="6" presId="urn:microsoft.com/office/officeart/2005/8/layout/hList6"/>
    <dgm:cxn modelId="{BC6A73C0-3394-714C-BB4C-E1FDB80CD305}" type="presOf" srcId="{DE740C68-928C-AE41-A966-4789F4694085}" destId="{F6D59639-867B-A84C-9113-18E327D3A2AA}" srcOrd="0" destOrd="0" presId="urn:microsoft.com/office/officeart/2005/8/layout/hList6"/>
    <dgm:cxn modelId="{5B0CD071-EBE9-C144-BEFE-F72C704186B8}" srcId="{DE740C68-928C-AE41-A966-4789F4694085}" destId="{9A6FC013-3AD8-644D-B587-54F0A5CBBD83}" srcOrd="1" destOrd="0" parTransId="{D804CD04-CF01-A744-B10F-24972517722B}" sibTransId="{63D52514-E43A-F743-9868-DBEBB2C76963}"/>
    <dgm:cxn modelId="{7CA851A8-4DF3-F441-98B9-62950904AFBE}" srcId="{69C06A6E-3E83-5B46-A5EE-BA8FB720EFE0}" destId="{74FF2D1A-A5A1-2A45-9AD2-A40E543F044B}" srcOrd="4" destOrd="0" parTransId="{1C3542FA-8EA7-7242-94C1-D9647E97B5D7}" sibTransId="{2DA4CFE0-8F97-3E4E-9EFE-6A0104651BFA}"/>
    <dgm:cxn modelId="{C4A41A2A-C9B8-E846-952E-BE0E616F4F76}" srcId="{DE740C68-928C-AE41-A966-4789F4694085}" destId="{0ABBEF88-2AA6-CC41-9DCA-D708CC3C6DBF}" srcOrd="4" destOrd="0" parTransId="{647C2535-A8EF-2E48-A5A4-A85337734A50}" sibTransId="{D71869EA-473D-F243-954F-364A96FC86DC}"/>
    <dgm:cxn modelId="{244B492D-6ED6-9F4D-A50F-3AEC27D1FAEC}" type="presOf" srcId="{1B76F09B-BA4B-764F-A967-AFB7184A0DAA}" destId="{F6D59639-867B-A84C-9113-18E327D3A2AA}" srcOrd="0" destOrd="9" presId="urn:microsoft.com/office/officeart/2005/8/layout/hList6"/>
    <dgm:cxn modelId="{3ABE9660-3135-1441-ACE2-A2678C5B9F21}" type="presOf" srcId="{69C06A6E-3E83-5B46-A5EE-BA8FB720EFE0}" destId="{FA306D82-5DA0-7C44-A962-FD24BF258DFC}" srcOrd="0" destOrd="0" presId="urn:microsoft.com/office/officeart/2005/8/layout/hList6"/>
    <dgm:cxn modelId="{7DD173ED-28D7-3D42-9CA4-6A079D6B4F62}" srcId="{D1C1A6AD-7ECD-9E4A-9830-5BBA0ECC81C2}" destId="{529CEBA0-7566-9B49-972A-7B86F93F25FF}" srcOrd="1" destOrd="0" parTransId="{BE7D1EDB-B91F-FC48-85BB-997D803213F6}" sibTransId="{8F64E231-5498-7945-9971-E4373C18F77D}"/>
    <dgm:cxn modelId="{F413AC90-F5EF-904F-966C-C52483CD287B}" srcId="{3C84EE65-0B5B-BA49-A05C-411DCBB96BB0}" destId="{B57B70BD-609A-914D-8167-BEEBFE31D1DC}" srcOrd="3" destOrd="0" parTransId="{F49993FE-BCC4-4540-9E65-17799B5704CB}" sibTransId="{F21664B3-29B7-2F4A-BF63-B4F71ECD2991}"/>
    <dgm:cxn modelId="{1BC660BC-A398-3E4F-B09A-9DFC3BBF72FC}" type="presOf" srcId="{33446222-1F0E-1348-B9BA-0A3279F9DC02}" destId="{7AF4CDB8-D0C4-2B42-A8A8-44F09C5685DC}" srcOrd="0" destOrd="3" presId="urn:microsoft.com/office/officeart/2005/8/layout/hList6"/>
    <dgm:cxn modelId="{F5339354-D14D-CB42-8D2B-86B74ECBC6D3}" type="presOf" srcId="{7E8A492F-0799-7044-9D0A-BBCC07CFC7C6}" destId="{71B9286F-42B3-A94B-A787-33F1A1390A41}" srcOrd="0" destOrd="4" presId="urn:microsoft.com/office/officeart/2005/8/layout/hList6"/>
    <dgm:cxn modelId="{7B276CE4-06A3-4B47-82F6-943502EB6E8B}" srcId="{69C06A6E-3E83-5B46-A5EE-BA8FB720EFE0}" destId="{0F01C78B-FC47-904E-AF0A-28305CC8D240}" srcOrd="6" destOrd="0" parTransId="{C417EA32-F946-A646-BEDF-E034F500D9D1}" sibTransId="{587B5FDC-21DF-F241-82C6-75A997B3229D}"/>
    <dgm:cxn modelId="{8B98FB34-FB03-9C49-A7D5-EE99B72633A6}" type="presOf" srcId="{529CEBA0-7566-9B49-972A-7B86F93F25FF}" destId="{BC85CE22-4566-6944-B980-3E881AF47BA4}" srcOrd="0" destOrd="2" presId="urn:microsoft.com/office/officeart/2005/8/layout/hList6"/>
    <dgm:cxn modelId="{14301352-41C7-E84A-8D2D-9A610B79D091}" type="presOf" srcId="{DD8A98AE-0793-AC47-A9DD-314281C65698}" destId="{50E8215F-B885-6F49-8B85-791B831FC0BC}" srcOrd="0" destOrd="3" presId="urn:microsoft.com/office/officeart/2005/8/layout/hList6"/>
    <dgm:cxn modelId="{633FA29D-4A9C-434E-9C55-D13B77978492}" srcId="{2C31FC1F-DBBE-7E44-B879-D6DBE2F42E2E}" destId="{CB3F72B4-DFA6-3B45-8A1B-4FF275E99421}" srcOrd="2" destOrd="0" parTransId="{583DA988-9368-BF42-ADB4-63FCC36FFA0D}" sibTransId="{85803656-2A46-EF4C-8198-1E2BE411A8B9}"/>
    <dgm:cxn modelId="{B5E020C2-1FA4-9748-B33D-8B657BE2CE59}" srcId="{9AF2C9D0-5D78-614C-BD7D-D2F9A5883B0F}" destId="{69C06A6E-3E83-5B46-A5EE-BA8FB720EFE0}" srcOrd="2" destOrd="0" parTransId="{C9D401E3-A6E2-A84D-892F-DDFB9503CC7F}" sibTransId="{58796FA2-456C-0145-9918-6861DDF07D32}"/>
    <dgm:cxn modelId="{AC2C5CE0-1466-9144-9B5E-BAE4A7D247AD}" srcId="{D1C1A6AD-7ECD-9E4A-9830-5BBA0ECC81C2}" destId="{0F8DB5F2-92C9-EF47-9C01-176D395A745E}" srcOrd="4" destOrd="0" parTransId="{27180C35-819A-6F45-BA9C-7A39C00683D5}" sibTransId="{4EF0BA07-6353-4547-9B00-3370BD7C670B}"/>
    <dgm:cxn modelId="{BB7148F5-F9D7-0442-A41F-70852876FEAC}" srcId="{9AF2C9D0-5D78-614C-BD7D-D2F9A5883B0F}" destId="{B957DD6B-C070-044A-AFD8-F979E98AF1B5}" srcOrd="0" destOrd="0" parTransId="{735A2D70-FE11-F04C-9F5D-78BBCDC7DB94}" sibTransId="{AE15956D-8AF2-2743-AEE5-E65D60E3A637}"/>
    <dgm:cxn modelId="{A7BED6FD-62FC-114F-B39A-0A10825B178C}" srcId="{69C06A6E-3E83-5B46-A5EE-BA8FB720EFE0}" destId="{1086AD5E-ECBF-FC4F-9ABA-FE4863B76A92}" srcOrd="1" destOrd="0" parTransId="{910ED0F8-6446-774B-AF1B-BC7AA72C4948}" sibTransId="{9490EC85-C89F-0747-AA93-D184CB7D3762}"/>
    <dgm:cxn modelId="{07591EE0-A7D8-B14B-89FF-D842DB0433B9}" type="presOf" srcId="{44EF89E8-BDA5-0141-98C3-3CD454180314}" destId="{F6D59639-867B-A84C-9113-18E327D3A2AA}" srcOrd="0" destOrd="15" presId="urn:microsoft.com/office/officeart/2005/8/layout/hList6"/>
    <dgm:cxn modelId="{812C7EFC-EB3A-6B42-9224-A9D97389FDDF}" type="presOf" srcId="{9BB21FF5-7A1D-DC45-9CDC-E61DC68561DE}" destId="{BC85CE22-4566-6944-B980-3E881AF47BA4}" srcOrd="0" destOrd="4" presId="urn:microsoft.com/office/officeart/2005/8/layout/hList6"/>
    <dgm:cxn modelId="{308CBE53-ABEF-F948-AC81-F99E541B39A3}" srcId="{2C31FC1F-DBBE-7E44-B879-D6DBE2F42E2E}" destId="{D2891604-B7F0-0046-B946-F9DDC92F4CC9}" srcOrd="6" destOrd="0" parTransId="{370C8450-A44C-2C44-878C-EB2A6069214F}" sibTransId="{FEBCE2ED-5D43-364B-874F-FFC865A034B7}"/>
    <dgm:cxn modelId="{2BAD728A-E9B6-B749-9910-554EA7E712E2}" type="presOf" srcId="{FCB57417-C095-5A4F-B6CD-558023D401F6}" destId="{7AF4CDB8-D0C4-2B42-A8A8-44F09C5685DC}" srcOrd="0" destOrd="1" presId="urn:microsoft.com/office/officeart/2005/8/layout/hList6"/>
    <dgm:cxn modelId="{64D6D107-B182-DD42-AF91-96B76BC6DCCE}" type="presOf" srcId="{3C84EE65-0B5B-BA49-A05C-411DCBB96BB0}" destId="{7AF4CDB8-D0C4-2B42-A8A8-44F09C5685DC}" srcOrd="0" destOrd="0" presId="urn:microsoft.com/office/officeart/2005/8/layout/hList6"/>
    <dgm:cxn modelId="{8636C9DA-7619-1C4F-A1F3-246B1D53C9C4}" srcId="{3C84EE65-0B5B-BA49-A05C-411DCBB96BB0}" destId="{BA0F7331-1752-834F-B1CE-82D8E1E691C4}" srcOrd="1" destOrd="0" parTransId="{E8BEAADE-5F59-E941-9F42-E41F20D78B8A}" sibTransId="{C07F23A4-8259-C046-9961-425708ABCA20}"/>
    <dgm:cxn modelId="{86D3632D-EC41-5A4F-BE82-EE257B6D22F2}" srcId="{DE740C68-928C-AE41-A966-4789F4694085}" destId="{9D34BA20-63D7-3443-A878-4A86CD3A2B8D}" srcOrd="11" destOrd="0" parTransId="{9C84EBC4-6D53-DD46-98E6-026D32C01442}" sibTransId="{4A5B54F3-3220-9740-9AC1-EDCB905E062A}"/>
    <dgm:cxn modelId="{00150B38-F906-0541-8505-9D437BE42678}" srcId="{69C06A6E-3E83-5B46-A5EE-BA8FB720EFE0}" destId="{6B4E9244-595F-7141-A8EA-1CCCF94EFDCC}" srcOrd="0" destOrd="0" parTransId="{85A2A0B2-17EB-3444-BC97-ECE538477DF9}" sibTransId="{7B9DBF20-9FFF-9F48-A9E8-57ECEF0284A3}"/>
    <dgm:cxn modelId="{1212459E-2DE4-2D44-B6CD-6ADB962A25F5}" type="presOf" srcId="{CB3F72B4-DFA6-3B45-8A1B-4FF275E99421}" destId="{71B9286F-42B3-A94B-A787-33F1A1390A41}" srcOrd="0" destOrd="3" presId="urn:microsoft.com/office/officeart/2005/8/layout/hList6"/>
    <dgm:cxn modelId="{C9B57D43-3E41-CA42-BA8F-2D6AB1A3EFF9}" srcId="{DE740C68-928C-AE41-A966-4789F4694085}" destId="{43EDFFF0-2924-5A43-8119-889453EF6FC6}" srcOrd="3" destOrd="0" parTransId="{F8482139-1095-1B48-908E-BA48DAB767EA}" sibTransId="{3B83D620-0174-2D41-BFB6-C530F4733811}"/>
    <dgm:cxn modelId="{AADBB2B6-631B-314F-8BCF-8D5118CE0B36}" type="presOf" srcId="{132C73C1-2B15-D347-BB18-4ADE7A6045B9}" destId="{71B9286F-42B3-A94B-A787-33F1A1390A41}" srcOrd="0" destOrd="5" presId="urn:microsoft.com/office/officeart/2005/8/layout/hList6"/>
    <dgm:cxn modelId="{0DA094B5-2C4E-4347-B9DA-4B4941174532}" type="presOf" srcId="{FC22E00E-917B-8B46-A7B5-EFA278516790}" destId="{FA306D82-5DA0-7C44-A962-FD24BF258DFC}" srcOrd="0" destOrd="3" presId="urn:microsoft.com/office/officeart/2005/8/layout/hList6"/>
    <dgm:cxn modelId="{454C03BF-918F-604A-B1E3-DC3F0BFBCC30}" srcId="{DE740C68-928C-AE41-A966-4789F4694085}" destId="{B6A3FE00-D06D-C74D-BC95-C4771B9FA058}" srcOrd="9" destOrd="0" parTransId="{ACF39A03-DBF1-EE4E-B916-F357092C22B1}" sibTransId="{2DE53C61-77D3-D54B-B6BB-4B2702D15110}"/>
    <dgm:cxn modelId="{A21ED4B8-CD96-7146-BBFC-23535B83BA33}" srcId="{2C31FC1F-DBBE-7E44-B879-D6DBE2F42E2E}" destId="{A1F4E4B1-8904-954F-B210-401CF845D87E}" srcOrd="1" destOrd="0" parTransId="{534D96CA-699E-7A47-BBFB-FF466853DD45}" sibTransId="{9F0F8F05-1092-4848-BB61-99E22E21204A}"/>
    <dgm:cxn modelId="{6CC5F8A3-F4A1-244F-8552-4A861E725333}" type="presOf" srcId="{4589C613-87D8-4242-ACE6-590C1184898F}" destId="{F6D59639-867B-A84C-9113-18E327D3A2AA}" srcOrd="0" destOrd="8" presId="urn:microsoft.com/office/officeart/2005/8/layout/hList6"/>
    <dgm:cxn modelId="{44FCCFE1-37BF-D642-8556-6BA494E6EBEF}" type="presOf" srcId="{A8B93E4D-3E49-6949-A47C-D9A02645C2F5}" destId="{F6D59639-867B-A84C-9113-18E327D3A2AA}" srcOrd="0" destOrd="14" presId="urn:microsoft.com/office/officeart/2005/8/layout/hList6"/>
    <dgm:cxn modelId="{8DD7931B-BCC5-334A-A8DC-480A47DD5A19}" srcId="{D1C1A6AD-7ECD-9E4A-9830-5BBA0ECC81C2}" destId="{9BB21FF5-7A1D-DC45-9CDC-E61DC68561DE}" srcOrd="3" destOrd="0" parTransId="{36060105-F5CD-3C4F-8779-0930875B83A4}" sibTransId="{8C3BAF5D-B841-CA47-98A6-D656F4D0E3D6}"/>
    <dgm:cxn modelId="{82C79BAB-9091-B442-B8B7-E83BD0AB38AE}" type="presOf" srcId="{B6A3FE00-D06D-C74D-BC95-C4771B9FA058}" destId="{F6D59639-867B-A84C-9113-18E327D3A2AA}" srcOrd="0" destOrd="10" presId="urn:microsoft.com/office/officeart/2005/8/layout/hList6"/>
    <dgm:cxn modelId="{D35ABE5B-512D-FA40-A94E-03DA3AF00379}" srcId="{B957DD6B-C070-044A-AFD8-F979E98AF1B5}" destId="{5F5F6CDC-B579-D54E-AAAD-80E0012FA743}" srcOrd="1" destOrd="0" parTransId="{A069902E-ED18-5844-BA34-1159F3524630}" sibTransId="{9B5F9B13-D5BF-964C-8809-E9A8AE0E94E2}"/>
    <dgm:cxn modelId="{225EBF9A-F954-E845-B29D-E23F7BB2DF23}" type="presOf" srcId="{B957DD6B-C070-044A-AFD8-F979E98AF1B5}" destId="{50E8215F-B885-6F49-8B85-791B831FC0BC}" srcOrd="0" destOrd="0" presId="urn:microsoft.com/office/officeart/2005/8/layout/hList6"/>
    <dgm:cxn modelId="{A98C97E1-C4BE-6E4B-891F-7AF334E86567}" srcId="{69C06A6E-3E83-5B46-A5EE-BA8FB720EFE0}" destId="{A1E6F851-CB44-7D46-8209-ED9873E8081E}" srcOrd="5" destOrd="0" parTransId="{9690011D-1623-174E-9E94-86588C249E30}" sibTransId="{18F57B63-3C03-9448-8500-F5DE550CC860}"/>
    <dgm:cxn modelId="{881C3E72-BE9E-F742-82A7-9FEC64C6F6B8}" type="presOf" srcId="{BA0F7331-1752-834F-B1CE-82D8E1E691C4}" destId="{7AF4CDB8-D0C4-2B42-A8A8-44F09C5685DC}" srcOrd="0" destOrd="2" presId="urn:microsoft.com/office/officeart/2005/8/layout/hList6"/>
    <dgm:cxn modelId="{C10D221A-D51F-6048-AD94-7A6E11CAC84E}" type="presOf" srcId="{814EA222-89A8-304F-93CC-6464BA5E5931}" destId="{50E8215F-B885-6F49-8B85-791B831FC0BC}" srcOrd="0" destOrd="4" presId="urn:microsoft.com/office/officeart/2005/8/layout/hList6"/>
    <dgm:cxn modelId="{92657F6B-647E-5B4D-8672-74D126B06D4B}" type="presOf" srcId="{2EC5279D-ED3C-814E-9698-48067F261B83}" destId="{50E8215F-B885-6F49-8B85-791B831FC0BC}" srcOrd="0" destOrd="5" presId="urn:microsoft.com/office/officeart/2005/8/layout/hList6"/>
    <dgm:cxn modelId="{B246EEDA-946F-DC4D-B390-7B0A1D338522}" type="presOf" srcId="{5F5F6CDC-B579-D54E-AAAD-80E0012FA743}" destId="{50E8215F-B885-6F49-8B85-791B831FC0BC}" srcOrd="0" destOrd="2" presId="urn:microsoft.com/office/officeart/2005/8/layout/hList6"/>
    <dgm:cxn modelId="{DE3C445A-115B-C34D-BC4A-E994DABFE24E}" srcId="{DE740C68-928C-AE41-A966-4789F4694085}" destId="{A8B93E4D-3E49-6949-A47C-D9A02645C2F5}" srcOrd="13" destOrd="0" parTransId="{B0D2C3EB-B80E-7142-A262-F72A2DDBB9D9}" sibTransId="{A823A557-A4F4-E743-B01B-A1FD652ED27D}"/>
    <dgm:cxn modelId="{831EBA4D-5DDF-F54B-8B4C-8D866D5EE6A7}" type="presOf" srcId="{7A133A2C-B866-7441-A33F-A355BCA70A0C}" destId="{F6D59639-867B-A84C-9113-18E327D3A2AA}" srcOrd="0" destOrd="11" presId="urn:microsoft.com/office/officeart/2005/8/layout/hList6"/>
    <dgm:cxn modelId="{F0FF5229-11C8-9849-8248-6294C79C4578}" srcId="{3C84EE65-0B5B-BA49-A05C-411DCBB96BB0}" destId="{FCB57417-C095-5A4F-B6CD-558023D401F6}" srcOrd="0" destOrd="0" parTransId="{017EA041-9C7C-B449-BED4-6F60ED728D4E}" sibTransId="{52D1F663-C312-5247-96F6-FC265B44D9B3}"/>
    <dgm:cxn modelId="{CEFF68BE-B9B2-6A40-83AF-62D055FE2684}" srcId="{B957DD6B-C070-044A-AFD8-F979E98AF1B5}" destId="{439F9427-6432-EA4B-81DF-CB9247F657D2}" srcOrd="0" destOrd="0" parTransId="{45431464-7CD7-984D-ADD6-470B3E8BFDBE}" sibTransId="{09911107-AD41-A547-A2AD-6A0085718C5B}"/>
    <dgm:cxn modelId="{257B9D1F-B8DF-9A4C-BD93-83EEA2DB148B}" type="presOf" srcId="{4E899DF0-43DA-334D-A979-EE35DEE7E920}" destId="{F6D59639-867B-A84C-9113-18E327D3A2AA}" srcOrd="0" destOrd="1" presId="urn:microsoft.com/office/officeart/2005/8/layout/hList6"/>
    <dgm:cxn modelId="{6BD3B211-7A08-6645-8B59-BB4881CED764}" srcId="{DE740C68-928C-AE41-A966-4789F4694085}" destId="{4589C613-87D8-4242-ACE6-590C1184898F}" srcOrd="7" destOrd="0" parTransId="{20ED04D4-5B87-B748-9B27-D7F28D38035C}" sibTransId="{F765BD0F-473A-0940-B176-D7EC45173A28}"/>
    <dgm:cxn modelId="{8859EEFE-086A-994F-932B-629A98CCE35A}" srcId="{9AF2C9D0-5D78-614C-BD7D-D2F9A5883B0F}" destId="{3C84EE65-0B5B-BA49-A05C-411DCBB96BB0}" srcOrd="4" destOrd="0" parTransId="{FE812BE2-4220-6C40-8BE2-E2073AB1BB43}" sibTransId="{C0F14A7F-B869-704C-8AD4-405294DB1E31}"/>
    <dgm:cxn modelId="{0F7B64E1-33D7-2048-9DDF-108391B14102}" srcId="{B957DD6B-C070-044A-AFD8-F979E98AF1B5}" destId="{2EC5279D-ED3C-814E-9698-48067F261B83}" srcOrd="4" destOrd="0" parTransId="{429C18CE-CADE-BE42-B2E8-187B58AC08D7}" sibTransId="{2B85E3A2-8040-0F46-9D49-68A4C9FC8DA6}"/>
    <dgm:cxn modelId="{1A7E92B1-AABF-844B-90C2-F1C8BED6B184}" type="presOf" srcId="{D2891604-B7F0-0046-B946-F9DDC92F4CC9}" destId="{71B9286F-42B3-A94B-A787-33F1A1390A41}" srcOrd="0" destOrd="7" presId="urn:microsoft.com/office/officeart/2005/8/layout/hList6"/>
    <dgm:cxn modelId="{36BD70A0-15A5-D64C-BACA-935B629C224C}" srcId="{B957DD6B-C070-044A-AFD8-F979E98AF1B5}" destId="{814EA222-89A8-304F-93CC-6464BA5E5931}" srcOrd="3" destOrd="0" parTransId="{5C203043-C5D4-7A44-AE5D-CAE8D088C291}" sibTransId="{BD0EA89C-4F2F-DE4C-8E52-4EF1D15F8EE6}"/>
    <dgm:cxn modelId="{7BF14D73-098B-7845-9EA8-89FC33C311CD}" srcId="{3C84EE65-0B5B-BA49-A05C-411DCBB96BB0}" destId="{33446222-1F0E-1348-B9BA-0A3279F9DC02}" srcOrd="2" destOrd="0" parTransId="{55901675-714D-7E4A-AEBA-2F8ED09180B8}" sibTransId="{705B9D31-F60C-9B49-B5EF-EA6670398407}"/>
    <dgm:cxn modelId="{17682382-AB01-E546-8624-FC23B1DB11FD}" type="presOf" srcId="{74FF2D1A-A5A1-2A45-9AD2-A40E543F044B}" destId="{FA306D82-5DA0-7C44-A962-FD24BF258DFC}" srcOrd="0" destOrd="5" presId="urn:microsoft.com/office/officeart/2005/8/layout/hList6"/>
    <dgm:cxn modelId="{FBFD4486-6424-EC46-9CBA-7258CFF8BDEE}" type="presOf" srcId="{E8E4E790-F797-884A-ACE5-54D480F78652}" destId="{BC85CE22-4566-6944-B980-3E881AF47BA4}" srcOrd="0" destOrd="3" presId="urn:microsoft.com/office/officeart/2005/8/layout/hList6"/>
    <dgm:cxn modelId="{9FD32DD1-B601-964A-B849-A86F5A1C69CB}" type="presOf" srcId="{B57B70BD-609A-914D-8167-BEEBFE31D1DC}" destId="{7AF4CDB8-D0C4-2B42-A8A8-44F09C5685DC}" srcOrd="0" destOrd="4" presId="urn:microsoft.com/office/officeart/2005/8/layout/hList6"/>
    <dgm:cxn modelId="{0CAD0516-1F5A-6B40-91EC-F73377B0B1CD}" type="presOf" srcId="{0F01C78B-FC47-904E-AF0A-28305CC8D240}" destId="{FA306D82-5DA0-7C44-A962-FD24BF258DFC}" srcOrd="0" destOrd="7" presId="urn:microsoft.com/office/officeart/2005/8/layout/hList6"/>
    <dgm:cxn modelId="{0BF9FBE2-4569-4E47-B38A-5AADD39CBF4F}" type="presOf" srcId="{A1F4E4B1-8904-954F-B210-401CF845D87E}" destId="{71B9286F-42B3-A94B-A787-33F1A1390A41}" srcOrd="0" destOrd="2" presId="urn:microsoft.com/office/officeart/2005/8/layout/hList6"/>
    <dgm:cxn modelId="{D96F5E03-E74E-0640-928D-5C0E4A0FBA13}" type="presOf" srcId="{2C31FC1F-DBBE-7E44-B879-D6DBE2F42E2E}" destId="{71B9286F-42B3-A94B-A787-33F1A1390A41}" srcOrd="0" destOrd="0" presId="urn:microsoft.com/office/officeart/2005/8/layout/hList6"/>
    <dgm:cxn modelId="{36D789D9-E410-8646-8CB2-57DD23797384}" srcId="{DE740C68-928C-AE41-A966-4789F4694085}" destId="{2E2F207C-3B6C-B148-8BAE-6A0F4FAB8712}" srcOrd="12" destOrd="0" parTransId="{966CC664-E8D2-8F4B-9EA7-CC9DD632A9B7}" sibTransId="{7B4AD359-D478-FE43-AA8F-EBE8A84E9518}"/>
    <dgm:cxn modelId="{6F87FB92-5F70-5C4F-8CB5-F93E3CB313D6}" type="presOf" srcId="{943F2FC6-16AA-5D42-9D29-7CAC4C34E132}" destId="{71B9286F-42B3-A94B-A787-33F1A1390A41}" srcOrd="0" destOrd="6" presId="urn:microsoft.com/office/officeart/2005/8/layout/hList6"/>
    <dgm:cxn modelId="{6233FD75-1655-9D48-9ABF-EFA5EEE177AF}" type="presOf" srcId="{43EDFFF0-2924-5A43-8119-889453EF6FC6}" destId="{F6D59639-867B-A84C-9113-18E327D3A2AA}" srcOrd="0" destOrd="4" presId="urn:microsoft.com/office/officeart/2005/8/layout/hList6"/>
    <dgm:cxn modelId="{68DAB94F-2140-4B41-9203-B0E6C4F13167}" type="presOf" srcId="{71898A91-39AD-AC4D-BE7C-6290F01EC49F}" destId="{FA306D82-5DA0-7C44-A962-FD24BF258DFC}" srcOrd="0" destOrd="4" presId="urn:microsoft.com/office/officeart/2005/8/layout/hList6"/>
    <dgm:cxn modelId="{08E22454-84DA-DD4F-AC2E-FFACB196256D}" type="presOf" srcId="{DCF84A8D-F98F-9448-B222-D87212AB1742}" destId="{F6D59639-867B-A84C-9113-18E327D3A2AA}" srcOrd="0" destOrd="7" presId="urn:microsoft.com/office/officeart/2005/8/layout/hList6"/>
    <dgm:cxn modelId="{5CDA4C9C-B673-6744-82E1-C74AD6FD213A}" type="presOf" srcId="{6B4E9244-595F-7141-A8EA-1CCCF94EFDCC}" destId="{FA306D82-5DA0-7C44-A962-FD24BF258DFC}" srcOrd="0" destOrd="1" presId="urn:microsoft.com/office/officeart/2005/8/layout/hList6"/>
    <dgm:cxn modelId="{3A108C4A-AFFA-B647-963C-C504D3910C06}" type="presOf" srcId="{D1C1A6AD-7ECD-9E4A-9830-5BBA0ECC81C2}" destId="{BC85CE22-4566-6944-B980-3E881AF47BA4}" srcOrd="0" destOrd="0" presId="urn:microsoft.com/office/officeart/2005/8/layout/hList6"/>
    <dgm:cxn modelId="{6BE249AE-FB5C-ED49-9C48-D6C7887B22FD}" srcId="{2C31FC1F-DBBE-7E44-B879-D6DBE2F42E2E}" destId="{0AD9ABFA-D07E-8D4B-B152-0F8A2244D833}" srcOrd="0" destOrd="0" parTransId="{FDE6758C-65D4-BD44-BCC3-C9236B408272}" sibTransId="{C4C7CE75-0202-4A40-9759-3E1B34D43AA1}"/>
    <dgm:cxn modelId="{ABD05471-B06C-1E4D-A988-FFA45F7DF03A}" type="presOf" srcId="{0F8DB5F2-92C9-EF47-9C01-176D395A745E}" destId="{BC85CE22-4566-6944-B980-3E881AF47BA4}" srcOrd="0" destOrd="5" presId="urn:microsoft.com/office/officeart/2005/8/layout/hList6"/>
    <dgm:cxn modelId="{90D1EEB5-7074-8B48-8536-78A8B3E22727}" srcId="{DE740C68-928C-AE41-A966-4789F4694085}" destId="{7A133A2C-B866-7441-A33F-A355BCA70A0C}" srcOrd="10" destOrd="0" parTransId="{4C1BBE4D-4E5E-7544-9758-86C9F629D7D9}" sibTransId="{CEEE1EA6-B1B2-284F-821C-1DE6855BF853}"/>
    <dgm:cxn modelId="{E7639CFE-0595-6649-997A-650A644AFF95}" srcId="{3C84EE65-0B5B-BA49-A05C-411DCBB96BB0}" destId="{8CCBBB66-F7BA-864D-937F-F96760511633}" srcOrd="4" destOrd="0" parTransId="{7885F21D-8525-DF49-A45E-892535F6681D}" sibTransId="{AB0972B7-0823-1D4E-93B6-877FF1F65970}"/>
    <dgm:cxn modelId="{3B4D0D5D-1FEC-4A48-9FDC-2D7EDE76F20C}" type="presOf" srcId="{D38B0E89-8B37-014B-AEFB-C170014B9275}" destId="{BC85CE22-4566-6944-B980-3E881AF47BA4}" srcOrd="0" destOrd="1" presId="urn:microsoft.com/office/officeart/2005/8/layout/hList6"/>
    <dgm:cxn modelId="{2EF8F931-DBDD-8941-A1B2-1F907C2D2013}" type="presOf" srcId="{1086AD5E-ECBF-FC4F-9ABA-FE4863B76A92}" destId="{FA306D82-5DA0-7C44-A962-FD24BF258DFC}" srcOrd="0" destOrd="2" presId="urn:microsoft.com/office/officeart/2005/8/layout/hList6"/>
    <dgm:cxn modelId="{7DC1E2B4-E88E-954E-BDC6-083DCBDD09D9}" type="presOf" srcId="{0ABBEF88-2AA6-CC41-9DCA-D708CC3C6DBF}" destId="{F6D59639-867B-A84C-9113-18E327D3A2AA}" srcOrd="0" destOrd="5" presId="urn:microsoft.com/office/officeart/2005/8/layout/hList6"/>
    <dgm:cxn modelId="{CA8D5DC4-B996-B040-9C67-D3F203C3E785}" srcId="{D1C1A6AD-7ECD-9E4A-9830-5BBA0ECC81C2}" destId="{E8E4E790-F797-884A-ACE5-54D480F78652}" srcOrd="2" destOrd="0" parTransId="{D3108B86-C566-134B-AFDD-8550B6E79AD4}" sibTransId="{81C6EFD3-8F1A-BB4D-8096-A9BFCE1C0CE1}"/>
    <dgm:cxn modelId="{7D3D912E-2AA7-1846-8797-2D8989B11F4E}" type="presOf" srcId="{0AD9ABFA-D07E-8D4B-B152-0F8A2244D833}" destId="{71B9286F-42B3-A94B-A787-33F1A1390A41}" srcOrd="0" destOrd="1" presId="urn:microsoft.com/office/officeart/2005/8/layout/hList6"/>
    <dgm:cxn modelId="{15993602-F150-AC44-96BC-01270588A3E6}" srcId="{DE740C68-928C-AE41-A966-4789F4694085}" destId="{312CC23C-ADA3-374C-A1ED-A1323F70510A}" srcOrd="5" destOrd="0" parTransId="{93C6321B-8A5F-0548-B8B7-ACD22BECD6BD}" sibTransId="{347F5448-978F-EC4C-8100-184426F68A1A}"/>
    <dgm:cxn modelId="{A925D648-AE23-B347-8E70-79F5E6A8217C}" type="presOf" srcId="{9AF2C9D0-5D78-614C-BD7D-D2F9A5883B0F}" destId="{D5860743-B155-A74E-BE22-4C19309F9BE1}" srcOrd="0" destOrd="0" presId="urn:microsoft.com/office/officeart/2005/8/layout/hList6"/>
    <dgm:cxn modelId="{90291084-0B91-BB49-B6E5-F57D638E94F4}" srcId="{DE740C68-928C-AE41-A966-4789F4694085}" destId="{44EF89E8-BDA5-0141-98C3-3CD454180314}" srcOrd="14" destOrd="0" parTransId="{D78139A3-D1BD-A24A-957A-21071E92C498}" sibTransId="{C62CBBB0-F18C-C445-B4E3-796ED714678A}"/>
    <dgm:cxn modelId="{E059B5BC-25C6-C945-8E5B-BDA436F0CD4A}" srcId="{DE740C68-928C-AE41-A966-4789F4694085}" destId="{4E899DF0-43DA-334D-A979-EE35DEE7E920}" srcOrd="0" destOrd="0" parTransId="{1B270DDE-B6FF-5047-836B-C9EA235CF051}" sibTransId="{45AF812D-CA8F-484D-9264-A532193D9F1E}"/>
    <dgm:cxn modelId="{A69C5BF4-B02D-064F-9589-34CDCEF2F0A6}" type="presOf" srcId="{9D34BA20-63D7-3443-A878-4A86CD3A2B8D}" destId="{F6D59639-867B-A84C-9113-18E327D3A2AA}" srcOrd="0" destOrd="12" presId="urn:microsoft.com/office/officeart/2005/8/layout/hList6"/>
    <dgm:cxn modelId="{F9F53541-08D9-1C42-BC19-EAE389F6DC2A}" srcId="{D1C1A6AD-7ECD-9E4A-9830-5BBA0ECC81C2}" destId="{D38B0E89-8B37-014B-AEFB-C170014B9275}" srcOrd="0" destOrd="0" parTransId="{11ED3335-6293-7D46-A175-9B3D9C411251}" sibTransId="{4C1F6A12-9981-A548-8176-0F2CB7190662}"/>
    <dgm:cxn modelId="{7BCD6F83-A1D7-EC48-8EF5-298B23CAAF91}" srcId="{2C31FC1F-DBBE-7E44-B879-D6DBE2F42E2E}" destId="{7E8A492F-0799-7044-9D0A-BBCC07CFC7C6}" srcOrd="3" destOrd="0" parTransId="{31A1A55F-23C6-7B41-AADC-B7B9FEBA17F3}" sibTransId="{43990D28-07EC-C244-A432-B28505308666}"/>
    <dgm:cxn modelId="{F757FEE9-3F0E-1642-BBCB-B9D4F71595AA}" type="presOf" srcId="{439F9427-6432-EA4B-81DF-CB9247F657D2}" destId="{50E8215F-B885-6F49-8B85-791B831FC0BC}" srcOrd="0" destOrd="1" presId="urn:microsoft.com/office/officeart/2005/8/layout/hList6"/>
    <dgm:cxn modelId="{44BE2DDF-26A1-E544-884D-165974A20AC4}" srcId="{69C06A6E-3E83-5B46-A5EE-BA8FB720EFE0}" destId="{FC22E00E-917B-8B46-A7B5-EFA278516790}" srcOrd="2" destOrd="0" parTransId="{7C2C64D4-38F4-014E-B0D0-DA33D6A14ACB}" sibTransId="{0B2C7108-C737-8D4B-AB38-3412375F8BF6}"/>
    <dgm:cxn modelId="{0FAC6CF4-1A50-D04A-B225-0FC9BFF837CE}" srcId="{2C31FC1F-DBBE-7E44-B879-D6DBE2F42E2E}" destId="{943F2FC6-16AA-5D42-9D29-7CAC4C34E132}" srcOrd="5" destOrd="0" parTransId="{782D3239-FF83-7C4B-8993-2747A1B2C526}" sibTransId="{9D65D2B6-032C-DD40-BFDB-CE0176045D8B}"/>
    <dgm:cxn modelId="{CD862655-F81A-A14F-933E-B5BF68CA6AB4}" srcId="{69C06A6E-3E83-5B46-A5EE-BA8FB720EFE0}" destId="{71898A91-39AD-AC4D-BE7C-6290F01EC49F}" srcOrd="3" destOrd="0" parTransId="{645188F3-1BAB-4349-BAFD-C71BDE548C80}" sibTransId="{4D41BE2C-E701-C040-8947-9C44781C8FD6}"/>
    <dgm:cxn modelId="{77BB9A7A-0A17-BE48-BE76-1EC6FD1F0C46}" srcId="{9AF2C9D0-5D78-614C-BD7D-D2F9A5883B0F}" destId="{D1C1A6AD-7ECD-9E4A-9830-5BBA0ECC81C2}" srcOrd="3" destOrd="0" parTransId="{1D1D2A8E-1A4F-8947-8E24-AEAB85F3A624}" sibTransId="{D9D532AC-E378-3F41-BBBF-1F19AAAD60B8}"/>
    <dgm:cxn modelId="{C6727433-905A-3747-AAA3-C6B9FB3937A6}" srcId="{DE740C68-928C-AE41-A966-4789F4694085}" destId="{DCF84A8D-F98F-9448-B222-D87212AB1742}" srcOrd="6" destOrd="0" parTransId="{B658DBCC-1752-8343-9CC4-8E2EF8A28751}" sibTransId="{1C2A6325-EFFB-7C4E-A3BE-5D4326B8469E}"/>
    <dgm:cxn modelId="{62DA9C26-9577-2E46-A4FA-DBA0BA85523A}" type="presOf" srcId="{2E2F207C-3B6C-B148-8BAE-6A0F4FAB8712}" destId="{F6D59639-867B-A84C-9113-18E327D3A2AA}" srcOrd="0" destOrd="13" presId="urn:microsoft.com/office/officeart/2005/8/layout/hList6"/>
    <dgm:cxn modelId="{C95DBE9B-F1EB-634A-B4D9-84A7B64A7D34}" type="presOf" srcId="{59338BA6-0836-3F42-9C07-04D3464F0DD5}" destId="{F6D59639-867B-A84C-9113-18E327D3A2AA}" srcOrd="0" destOrd="3" presId="urn:microsoft.com/office/officeart/2005/8/layout/hList6"/>
    <dgm:cxn modelId="{0FCA3681-81C3-FB4D-BE09-F49C36080690}" srcId="{2C31FC1F-DBBE-7E44-B879-D6DBE2F42E2E}" destId="{132C73C1-2B15-D347-BB18-4ADE7A6045B9}" srcOrd="4" destOrd="0" parTransId="{E680E455-9373-C04C-BCF4-0740FFD07C7F}" sibTransId="{595C8856-FC52-3D40-828C-5EA80386E4E9}"/>
    <dgm:cxn modelId="{CFDF5599-CBD6-2744-A671-185EB710E662}" srcId="{9AF2C9D0-5D78-614C-BD7D-D2F9A5883B0F}" destId="{2C31FC1F-DBBE-7E44-B879-D6DBE2F42E2E}" srcOrd="1" destOrd="0" parTransId="{B9FBA6C3-A7BA-C745-9A2F-BDF365A4E515}" sibTransId="{91E790E2-BB95-9C4B-B755-F7068FA6E544}"/>
    <dgm:cxn modelId="{95C1448A-D0A8-444E-AD54-864626B56E3E}" srcId="{9AF2C9D0-5D78-614C-BD7D-D2F9A5883B0F}" destId="{DE740C68-928C-AE41-A966-4789F4694085}" srcOrd="5" destOrd="0" parTransId="{3403E4BA-74AC-1741-A05F-EAE3438B7528}" sibTransId="{814C0B42-6232-3F44-A1FB-BDE1D8353269}"/>
    <dgm:cxn modelId="{4DD0A5D6-E493-324A-BB20-92312F169A7B}" type="presOf" srcId="{312CC23C-ADA3-374C-A1ED-A1323F70510A}" destId="{F6D59639-867B-A84C-9113-18E327D3A2AA}" srcOrd="0" destOrd="6" presId="urn:microsoft.com/office/officeart/2005/8/layout/hList6"/>
    <dgm:cxn modelId="{044CB71A-8738-2A41-95ED-4EB0A3DFEEFA}" type="presOf" srcId="{8CCBBB66-F7BA-864D-937F-F96760511633}" destId="{7AF4CDB8-D0C4-2B42-A8A8-44F09C5685DC}" srcOrd="0" destOrd="5" presId="urn:microsoft.com/office/officeart/2005/8/layout/hList6"/>
    <dgm:cxn modelId="{9479E028-5111-F048-A58B-74E2DEF711F1}" type="presParOf" srcId="{D5860743-B155-A74E-BE22-4C19309F9BE1}" destId="{50E8215F-B885-6F49-8B85-791B831FC0BC}" srcOrd="0" destOrd="0" presId="urn:microsoft.com/office/officeart/2005/8/layout/hList6"/>
    <dgm:cxn modelId="{B8FCE732-37BF-D649-9486-6F9418D33201}" type="presParOf" srcId="{D5860743-B155-A74E-BE22-4C19309F9BE1}" destId="{FE0E7FFB-47ED-FC40-9EAF-AB43730F182E}" srcOrd="1" destOrd="0" presId="urn:microsoft.com/office/officeart/2005/8/layout/hList6"/>
    <dgm:cxn modelId="{CB0CF8AB-F962-D24A-A7CC-2D98A98D69F0}" type="presParOf" srcId="{D5860743-B155-A74E-BE22-4C19309F9BE1}" destId="{71B9286F-42B3-A94B-A787-33F1A1390A41}" srcOrd="2" destOrd="0" presId="urn:microsoft.com/office/officeart/2005/8/layout/hList6"/>
    <dgm:cxn modelId="{3452384D-09BF-404A-AEFE-10024F24EA3B}" type="presParOf" srcId="{D5860743-B155-A74E-BE22-4C19309F9BE1}" destId="{E46855C7-1C85-884B-AEE8-1A1B2758D52E}" srcOrd="3" destOrd="0" presId="urn:microsoft.com/office/officeart/2005/8/layout/hList6"/>
    <dgm:cxn modelId="{970F0744-97BF-C34E-8CDB-1A079461F041}" type="presParOf" srcId="{D5860743-B155-A74E-BE22-4C19309F9BE1}" destId="{FA306D82-5DA0-7C44-A962-FD24BF258DFC}" srcOrd="4" destOrd="0" presId="urn:microsoft.com/office/officeart/2005/8/layout/hList6"/>
    <dgm:cxn modelId="{B1A21190-8929-E942-AF54-5A06A026BE54}" type="presParOf" srcId="{D5860743-B155-A74E-BE22-4C19309F9BE1}" destId="{7FC4FB5F-9450-5347-9124-12950654AB3A}" srcOrd="5" destOrd="0" presId="urn:microsoft.com/office/officeart/2005/8/layout/hList6"/>
    <dgm:cxn modelId="{9B4907CF-987E-C441-B587-7011DFF7B8AB}" type="presParOf" srcId="{D5860743-B155-A74E-BE22-4C19309F9BE1}" destId="{BC85CE22-4566-6944-B980-3E881AF47BA4}" srcOrd="6" destOrd="0" presId="urn:microsoft.com/office/officeart/2005/8/layout/hList6"/>
    <dgm:cxn modelId="{5B095360-E56D-4A4E-A7F1-CDC11F0B3FDC}" type="presParOf" srcId="{D5860743-B155-A74E-BE22-4C19309F9BE1}" destId="{A78F240D-C129-3740-B851-536142D63647}" srcOrd="7" destOrd="0" presId="urn:microsoft.com/office/officeart/2005/8/layout/hList6"/>
    <dgm:cxn modelId="{99246B54-1370-D14E-8DBC-A5DA26F98728}" type="presParOf" srcId="{D5860743-B155-A74E-BE22-4C19309F9BE1}" destId="{7AF4CDB8-D0C4-2B42-A8A8-44F09C5685DC}" srcOrd="8" destOrd="0" presId="urn:microsoft.com/office/officeart/2005/8/layout/hList6"/>
    <dgm:cxn modelId="{592AC106-0723-3441-9768-5ACBD0D5425A}" type="presParOf" srcId="{D5860743-B155-A74E-BE22-4C19309F9BE1}" destId="{2EF28097-0D94-6145-8D9D-720C6FD17C7C}" srcOrd="9" destOrd="0" presId="urn:microsoft.com/office/officeart/2005/8/layout/hList6"/>
    <dgm:cxn modelId="{3DE3198D-0B3A-424F-B905-208E5506117A}" type="presParOf" srcId="{D5860743-B155-A74E-BE22-4C19309F9BE1}" destId="{F6D59639-867B-A84C-9113-18E327D3A2AA}" srcOrd="10" destOrd="0" presId="urn:microsoft.com/office/officeart/2005/8/layout/hList6"/>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AA8841E-25CE-644F-A8AC-8620B541F62F}" type="doc">
      <dgm:prSet loTypeId="urn:microsoft.com/office/officeart/2005/8/layout/radial1" loCatId="" qsTypeId="urn:microsoft.com/office/officeart/2005/8/quickstyle/simple4" qsCatId="simple" csTypeId="urn:microsoft.com/office/officeart/2005/8/colors/accent1_2" csCatId="accent1" phldr="1"/>
      <dgm:spPr/>
      <dgm:t>
        <a:bodyPr/>
        <a:lstStyle/>
        <a:p>
          <a:endParaRPr lang="en-US"/>
        </a:p>
      </dgm:t>
    </dgm:pt>
    <dgm:pt modelId="{208AAB66-0648-CA48-8DE9-3CA92A7986A3}">
      <dgm:prSet phldrT="[Text]"/>
      <dgm:spPr/>
      <dgm:t>
        <a:bodyPr/>
        <a:lstStyle/>
        <a:p>
          <a:r>
            <a:rPr lang="en-US" dirty="0" smtClean="0"/>
            <a:t>Competitive Rivalry</a:t>
          </a:r>
        </a:p>
        <a:p>
          <a:r>
            <a:rPr lang="en-US" dirty="0" smtClean="0"/>
            <a:t>(MEDIUM-HIGH)</a:t>
          </a:r>
          <a:endParaRPr lang="en-US" dirty="0"/>
        </a:p>
      </dgm:t>
    </dgm:pt>
    <dgm:pt modelId="{C461B468-1DEF-DF4C-9F72-61D0C7ACF507}" type="parTrans" cxnId="{EA83C7A9-ED2A-9441-91AF-66254DC6EDF1}">
      <dgm:prSet/>
      <dgm:spPr/>
      <dgm:t>
        <a:bodyPr/>
        <a:lstStyle/>
        <a:p>
          <a:endParaRPr lang="en-US"/>
        </a:p>
      </dgm:t>
    </dgm:pt>
    <dgm:pt modelId="{30F63C9C-CC20-1F4F-853A-B4127C95A1BB}" type="sibTrans" cxnId="{EA83C7A9-ED2A-9441-91AF-66254DC6EDF1}">
      <dgm:prSet/>
      <dgm:spPr/>
      <dgm:t>
        <a:bodyPr/>
        <a:lstStyle/>
        <a:p>
          <a:endParaRPr lang="en-US"/>
        </a:p>
      </dgm:t>
    </dgm:pt>
    <dgm:pt modelId="{C5C9989A-D19B-5A49-8F79-4B220F984833}">
      <dgm:prSet phldrT="[Text]"/>
      <dgm:spPr/>
      <dgm:t>
        <a:bodyPr/>
        <a:lstStyle/>
        <a:p>
          <a:r>
            <a:rPr lang="en-US" dirty="0" smtClean="0"/>
            <a:t>Threat of New Entrants</a:t>
          </a:r>
        </a:p>
        <a:p>
          <a:r>
            <a:rPr lang="en-US" dirty="0" smtClean="0"/>
            <a:t>(MEDIUM)</a:t>
          </a:r>
          <a:endParaRPr lang="en-US" dirty="0"/>
        </a:p>
      </dgm:t>
    </dgm:pt>
    <dgm:pt modelId="{A618D40C-CD4A-044A-B713-7B587CB947B2}" type="parTrans" cxnId="{79D3CD21-A502-C642-A623-52103135FE27}">
      <dgm:prSet/>
      <dgm:spPr/>
      <dgm:t>
        <a:bodyPr/>
        <a:lstStyle/>
        <a:p>
          <a:endParaRPr lang="en-US"/>
        </a:p>
      </dgm:t>
    </dgm:pt>
    <dgm:pt modelId="{E688C732-950E-9644-B06C-2FE5BC1F201B}" type="sibTrans" cxnId="{79D3CD21-A502-C642-A623-52103135FE27}">
      <dgm:prSet/>
      <dgm:spPr/>
      <dgm:t>
        <a:bodyPr/>
        <a:lstStyle/>
        <a:p>
          <a:endParaRPr lang="en-US"/>
        </a:p>
      </dgm:t>
    </dgm:pt>
    <dgm:pt modelId="{B5226831-3B0D-BA4F-A8A1-2F7D827E2A0D}">
      <dgm:prSet phldrT="[Text]"/>
      <dgm:spPr/>
      <dgm:t>
        <a:bodyPr/>
        <a:lstStyle/>
        <a:p>
          <a:r>
            <a:rPr lang="en-US" dirty="0" smtClean="0"/>
            <a:t>Bargaining power of buyers</a:t>
          </a:r>
        </a:p>
        <a:p>
          <a:r>
            <a:rPr lang="en-US" dirty="0" smtClean="0"/>
            <a:t>(HIGH)</a:t>
          </a:r>
          <a:endParaRPr lang="en-US" dirty="0"/>
        </a:p>
      </dgm:t>
    </dgm:pt>
    <dgm:pt modelId="{5D0857EE-897B-084C-A091-6721963DF50D}" type="parTrans" cxnId="{4D75A41F-CB01-F94F-80D8-224585E67248}">
      <dgm:prSet/>
      <dgm:spPr/>
      <dgm:t>
        <a:bodyPr/>
        <a:lstStyle/>
        <a:p>
          <a:endParaRPr lang="en-US"/>
        </a:p>
      </dgm:t>
    </dgm:pt>
    <dgm:pt modelId="{109650AF-31F7-E340-9A8C-5CAFE4E549FC}" type="sibTrans" cxnId="{4D75A41F-CB01-F94F-80D8-224585E67248}">
      <dgm:prSet/>
      <dgm:spPr/>
      <dgm:t>
        <a:bodyPr/>
        <a:lstStyle/>
        <a:p>
          <a:endParaRPr lang="en-US"/>
        </a:p>
      </dgm:t>
    </dgm:pt>
    <dgm:pt modelId="{E51DABC7-E5CC-D040-B881-A84704E91DDA}">
      <dgm:prSet phldrT="[Text]"/>
      <dgm:spPr/>
      <dgm:t>
        <a:bodyPr/>
        <a:lstStyle/>
        <a:p>
          <a:r>
            <a:rPr lang="en-US" dirty="0" smtClean="0"/>
            <a:t>Threat of substitute</a:t>
          </a:r>
        </a:p>
        <a:p>
          <a:r>
            <a:rPr lang="en-US" dirty="0" smtClean="0"/>
            <a:t>(LOW)</a:t>
          </a:r>
          <a:endParaRPr lang="en-US" dirty="0"/>
        </a:p>
      </dgm:t>
    </dgm:pt>
    <dgm:pt modelId="{2AEE9D13-688B-2449-AC7E-DC86B65BD7D8}" type="parTrans" cxnId="{53540A79-A33C-FA42-B0CF-67C61093C276}">
      <dgm:prSet/>
      <dgm:spPr/>
      <dgm:t>
        <a:bodyPr/>
        <a:lstStyle/>
        <a:p>
          <a:endParaRPr lang="en-US"/>
        </a:p>
      </dgm:t>
    </dgm:pt>
    <dgm:pt modelId="{57B2C537-DC7A-744E-A934-A3B414C13800}" type="sibTrans" cxnId="{53540A79-A33C-FA42-B0CF-67C61093C276}">
      <dgm:prSet/>
      <dgm:spPr/>
      <dgm:t>
        <a:bodyPr/>
        <a:lstStyle/>
        <a:p>
          <a:endParaRPr lang="en-US"/>
        </a:p>
      </dgm:t>
    </dgm:pt>
    <dgm:pt modelId="{BC311D32-7A86-6B43-8695-B79555BA5659}">
      <dgm:prSet phldrT="[Text]"/>
      <dgm:spPr/>
      <dgm:t>
        <a:bodyPr/>
        <a:lstStyle/>
        <a:p>
          <a:r>
            <a:rPr lang="en-US" dirty="0" smtClean="0"/>
            <a:t>Bargaining power of suppliers</a:t>
          </a:r>
        </a:p>
        <a:p>
          <a:r>
            <a:rPr lang="en-US" dirty="0" smtClean="0"/>
            <a:t>(LOW)</a:t>
          </a:r>
          <a:endParaRPr lang="en-US" dirty="0"/>
        </a:p>
      </dgm:t>
    </dgm:pt>
    <dgm:pt modelId="{62AC91B9-048D-8D45-8AB8-6A22D669ADD7}" type="parTrans" cxnId="{82F0F30E-F8CD-3B41-861C-4122C8215B10}">
      <dgm:prSet/>
      <dgm:spPr/>
      <dgm:t>
        <a:bodyPr/>
        <a:lstStyle/>
        <a:p>
          <a:endParaRPr lang="en-US"/>
        </a:p>
      </dgm:t>
    </dgm:pt>
    <dgm:pt modelId="{6B57EAD6-FA95-E442-93DF-94A87086B30D}" type="sibTrans" cxnId="{82F0F30E-F8CD-3B41-861C-4122C8215B10}">
      <dgm:prSet/>
      <dgm:spPr/>
      <dgm:t>
        <a:bodyPr/>
        <a:lstStyle/>
        <a:p>
          <a:endParaRPr lang="en-US"/>
        </a:p>
      </dgm:t>
    </dgm:pt>
    <dgm:pt modelId="{73F72853-68C6-1E44-8F26-D654CAFD229D}" type="pres">
      <dgm:prSet presAssocID="{8AA8841E-25CE-644F-A8AC-8620B541F62F}" presName="cycle" presStyleCnt="0">
        <dgm:presLayoutVars>
          <dgm:chMax val="1"/>
          <dgm:dir/>
          <dgm:animLvl val="ctr"/>
          <dgm:resizeHandles val="exact"/>
        </dgm:presLayoutVars>
      </dgm:prSet>
      <dgm:spPr/>
      <dgm:t>
        <a:bodyPr/>
        <a:lstStyle/>
        <a:p>
          <a:endParaRPr lang="en-US"/>
        </a:p>
      </dgm:t>
    </dgm:pt>
    <dgm:pt modelId="{CCE26C2A-052F-5143-8139-1E508AF07BE9}" type="pres">
      <dgm:prSet presAssocID="{208AAB66-0648-CA48-8DE9-3CA92A7986A3}" presName="centerShape" presStyleLbl="node0" presStyleIdx="0" presStyleCnt="1"/>
      <dgm:spPr/>
      <dgm:t>
        <a:bodyPr/>
        <a:lstStyle/>
        <a:p>
          <a:endParaRPr lang="en-US"/>
        </a:p>
      </dgm:t>
    </dgm:pt>
    <dgm:pt modelId="{9A45E85C-D02C-0946-914E-57A39CB1752B}" type="pres">
      <dgm:prSet presAssocID="{A618D40C-CD4A-044A-B713-7B587CB947B2}" presName="Name9" presStyleLbl="parChTrans1D2" presStyleIdx="0" presStyleCnt="4"/>
      <dgm:spPr/>
      <dgm:t>
        <a:bodyPr/>
        <a:lstStyle/>
        <a:p>
          <a:endParaRPr lang="en-US"/>
        </a:p>
      </dgm:t>
    </dgm:pt>
    <dgm:pt modelId="{9A13FBBD-0AFA-694B-83FC-900937132F8B}" type="pres">
      <dgm:prSet presAssocID="{A618D40C-CD4A-044A-B713-7B587CB947B2}" presName="connTx" presStyleLbl="parChTrans1D2" presStyleIdx="0" presStyleCnt="4"/>
      <dgm:spPr/>
      <dgm:t>
        <a:bodyPr/>
        <a:lstStyle/>
        <a:p>
          <a:endParaRPr lang="en-US"/>
        </a:p>
      </dgm:t>
    </dgm:pt>
    <dgm:pt modelId="{B718DF86-2817-EE48-A35D-467685E825B7}" type="pres">
      <dgm:prSet presAssocID="{C5C9989A-D19B-5A49-8F79-4B220F984833}" presName="node" presStyleLbl="node1" presStyleIdx="0" presStyleCnt="4">
        <dgm:presLayoutVars>
          <dgm:bulletEnabled val="1"/>
        </dgm:presLayoutVars>
      </dgm:prSet>
      <dgm:spPr/>
      <dgm:t>
        <a:bodyPr/>
        <a:lstStyle/>
        <a:p>
          <a:endParaRPr lang="en-US"/>
        </a:p>
      </dgm:t>
    </dgm:pt>
    <dgm:pt modelId="{1A1860DE-DFD3-8541-9F61-F4B418B14069}" type="pres">
      <dgm:prSet presAssocID="{5D0857EE-897B-084C-A091-6721963DF50D}" presName="Name9" presStyleLbl="parChTrans1D2" presStyleIdx="1" presStyleCnt="4"/>
      <dgm:spPr/>
      <dgm:t>
        <a:bodyPr/>
        <a:lstStyle/>
        <a:p>
          <a:endParaRPr lang="en-US"/>
        </a:p>
      </dgm:t>
    </dgm:pt>
    <dgm:pt modelId="{CE8E1E96-EAB8-D14C-B0B8-4B85690C876B}" type="pres">
      <dgm:prSet presAssocID="{5D0857EE-897B-084C-A091-6721963DF50D}" presName="connTx" presStyleLbl="parChTrans1D2" presStyleIdx="1" presStyleCnt="4"/>
      <dgm:spPr/>
      <dgm:t>
        <a:bodyPr/>
        <a:lstStyle/>
        <a:p>
          <a:endParaRPr lang="en-US"/>
        </a:p>
      </dgm:t>
    </dgm:pt>
    <dgm:pt modelId="{368D9019-3992-EC4D-B211-7284BAD494E7}" type="pres">
      <dgm:prSet presAssocID="{B5226831-3B0D-BA4F-A8A1-2F7D827E2A0D}" presName="node" presStyleLbl="node1" presStyleIdx="1" presStyleCnt="4">
        <dgm:presLayoutVars>
          <dgm:bulletEnabled val="1"/>
        </dgm:presLayoutVars>
      </dgm:prSet>
      <dgm:spPr/>
      <dgm:t>
        <a:bodyPr/>
        <a:lstStyle/>
        <a:p>
          <a:endParaRPr lang="en-US"/>
        </a:p>
      </dgm:t>
    </dgm:pt>
    <dgm:pt modelId="{9FE253FD-35F2-8A4D-902B-B0F45F47B44F}" type="pres">
      <dgm:prSet presAssocID="{2AEE9D13-688B-2449-AC7E-DC86B65BD7D8}" presName="Name9" presStyleLbl="parChTrans1D2" presStyleIdx="2" presStyleCnt="4"/>
      <dgm:spPr/>
      <dgm:t>
        <a:bodyPr/>
        <a:lstStyle/>
        <a:p>
          <a:endParaRPr lang="en-US"/>
        </a:p>
      </dgm:t>
    </dgm:pt>
    <dgm:pt modelId="{28023A84-30F8-544F-896D-2B18C4CDBA9E}" type="pres">
      <dgm:prSet presAssocID="{2AEE9D13-688B-2449-AC7E-DC86B65BD7D8}" presName="connTx" presStyleLbl="parChTrans1D2" presStyleIdx="2" presStyleCnt="4"/>
      <dgm:spPr/>
      <dgm:t>
        <a:bodyPr/>
        <a:lstStyle/>
        <a:p>
          <a:endParaRPr lang="en-US"/>
        </a:p>
      </dgm:t>
    </dgm:pt>
    <dgm:pt modelId="{CE3AE122-B6FC-554C-8FFF-AB71F6F8E317}" type="pres">
      <dgm:prSet presAssocID="{E51DABC7-E5CC-D040-B881-A84704E91DDA}" presName="node" presStyleLbl="node1" presStyleIdx="2" presStyleCnt="4">
        <dgm:presLayoutVars>
          <dgm:bulletEnabled val="1"/>
        </dgm:presLayoutVars>
      </dgm:prSet>
      <dgm:spPr/>
      <dgm:t>
        <a:bodyPr/>
        <a:lstStyle/>
        <a:p>
          <a:endParaRPr lang="en-US"/>
        </a:p>
      </dgm:t>
    </dgm:pt>
    <dgm:pt modelId="{45E4E44B-AB73-C34A-83A4-729A2CD1652C}" type="pres">
      <dgm:prSet presAssocID="{62AC91B9-048D-8D45-8AB8-6A22D669ADD7}" presName="Name9" presStyleLbl="parChTrans1D2" presStyleIdx="3" presStyleCnt="4"/>
      <dgm:spPr/>
      <dgm:t>
        <a:bodyPr/>
        <a:lstStyle/>
        <a:p>
          <a:endParaRPr lang="en-US"/>
        </a:p>
      </dgm:t>
    </dgm:pt>
    <dgm:pt modelId="{E60AAEC2-4179-5A49-A190-CE9785B333D2}" type="pres">
      <dgm:prSet presAssocID="{62AC91B9-048D-8D45-8AB8-6A22D669ADD7}" presName="connTx" presStyleLbl="parChTrans1D2" presStyleIdx="3" presStyleCnt="4"/>
      <dgm:spPr/>
      <dgm:t>
        <a:bodyPr/>
        <a:lstStyle/>
        <a:p>
          <a:endParaRPr lang="en-US"/>
        </a:p>
      </dgm:t>
    </dgm:pt>
    <dgm:pt modelId="{7B163E68-E113-6A40-AEBD-2125B1DCD1E1}" type="pres">
      <dgm:prSet presAssocID="{BC311D32-7A86-6B43-8695-B79555BA5659}" presName="node" presStyleLbl="node1" presStyleIdx="3" presStyleCnt="4">
        <dgm:presLayoutVars>
          <dgm:bulletEnabled val="1"/>
        </dgm:presLayoutVars>
      </dgm:prSet>
      <dgm:spPr/>
      <dgm:t>
        <a:bodyPr/>
        <a:lstStyle/>
        <a:p>
          <a:endParaRPr lang="en-US"/>
        </a:p>
      </dgm:t>
    </dgm:pt>
  </dgm:ptLst>
  <dgm:cxnLst>
    <dgm:cxn modelId="{2C82231F-4A27-B24F-9F34-AA5A0314369B}" type="presOf" srcId="{BC311D32-7A86-6B43-8695-B79555BA5659}" destId="{7B163E68-E113-6A40-AEBD-2125B1DCD1E1}" srcOrd="0" destOrd="0" presId="urn:microsoft.com/office/officeart/2005/8/layout/radial1"/>
    <dgm:cxn modelId="{4BB90C3E-FFDF-624D-9AB9-AD04DBC78CE8}" type="presOf" srcId="{208AAB66-0648-CA48-8DE9-3CA92A7986A3}" destId="{CCE26C2A-052F-5143-8139-1E508AF07BE9}" srcOrd="0" destOrd="0" presId="urn:microsoft.com/office/officeart/2005/8/layout/radial1"/>
    <dgm:cxn modelId="{82F0F30E-F8CD-3B41-861C-4122C8215B10}" srcId="{208AAB66-0648-CA48-8DE9-3CA92A7986A3}" destId="{BC311D32-7A86-6B43-8695-B79555BA5659}" srcOrd="3" destOrd="0" parTransId="{62AC91B9-048D-8D45-8AB8-6A22D669ADD7}" sibTransId="{6B57EAD6-FA95-E442-93DF-94A87086B30D}"/>
    <dgm:cxn modelId="{F50E7B08-CC56-9C4A-8400-0A93BC768387}" type="presOf" srcId="{C5C9989A-D19B-5A49-8F79-4B220F984833}" destId="{B718DF86-2817-EE48-A35D-467685E825B7}" srcOrd="0" destOrd="0" presId="urn:microsoft.com/office/officeart/2005/8/layout/radial1"/>
    <dgm:cxn modelId="{E7B46C69-8FA2-5C4E-A034-D99F782A5D97}" type="presOf" srcId="{2AEE9D13-688B-2449-AC7E-DC86B65BD7D8}" destId="{9FE253FD-35F2-8A4D-902B-B0F45F47B44F}" srcOrd="0" destOrd="0" presId="urn:microsoft.com/office/officeart/2005/8/layout/radial1"/>
    <dgm:cxn modelId="{8FC0B592-820E-954B-ACE5-FA7127703732}" type="presOf" srcId="{A618D40C-CD4A-044A-B713-7B587CB947B2}" destId="{9A45E85C-D02C-0946-914E-57A39CB1752B}" srcOrd="0" destOrd="0" presId="urn:microsoft.com/office/officeart/2005/8/layout/radial1"/>
    <dgm:cxn modelId="{EA83C7A9-ED2A-9441-91AF-66254DC6EDF1}" srcId="{8AA8841E-25CE-644F-A8AC-8620B541F62F}" destId="{208AAB66-0648-CA48-8DE9-3CA92A7986A3}" srcOrd="0" destOrd="0" parTransId="{C461B468-1DEF-DF4C-9F72-61D0C7ACF507}" sibTransId="{30F63C9C-CC20-1F4F-853A-B4127C95A1BB}"/>
    <dgm:cxn modelId="{45D51F23-F5F5-6847-BB02-DB92CA2B345E}" type="presOf" srcId="{A618D40C-CD4A-044A-B713-7B587CB947B2}" destId="{9A13FBBD-0AFA-694B-83FC-900937132F8B}" srcOrd="1" destOrd="0" presId="urn:microsoft.com/office/officeart/2005/8/layout/radial1"/>
    <dgm:cxn modelId="{79D3CD21-A502-C642-A623-52103135FE27}" srcId="{208AAB66-0648-CA48-8DE9-3CA92A7986A3}" destId="{C5C9989A-D19B-5A49-8F79-4B220F984833}" srcOrd="0" destOrd="0" parTransId="{A618D40C-CD4A-044A-B713-7B587CB947B2}" sibTransId="{E688C732-950E-9644-B06C-2FE5BC1F201B}"/>
    <dgm:cxn modelId="{C8F0BA52-5E80-384E-B4ED-70D838A336A4}" type="presOf" srcId="{2AEE9D13-688B-2449-AC7E-DC86B65BD7D8}" destId="{28023A84-30F8-544F-896D-2B18C4CDBA9E}" srcOrd="1" destOrd="0" presId="urn:microsoft.com/office/officeart/2005/8/layout/radial1"/>
    <dgm:cxn modelId="{F1EA82C3-9433-344D-95D9-F664D84E32B6}" type="presOf" srcId="{E51DABC7-E5CC-D040-B881-A84704E91DDA}" destId="{CE3AE122-B6FC-554C-8FFF-AB71F6F8E317}" srcOrd="0" destOrd="0" presId="urn:microsoft.com/office/officeart/2005/8/layout/radial1"/>
    <dgm:cxn modelId="{E2D6DD56-4693-6749-883B-739D7A0C143B}" type="presOf" srcId="{B5226831-3B0D-BA4F-A8A1-2F7D827E2A0D}" destId="{368D9019-3992-EC4D-B211-7284BAD494E7}" srcOrd="0" destOrd="0" presId="urn:microsoft.com/office/officeart/2005/8/layout/radial1"/>
    <dgm:cxn modelId="{084784F4-4455-5942-A936-182E4A6C557D}" type="presOf" srcId="{8AA8841E-25CE-644F-A8AC-8620B541F62F}" destId="{73F72853-68C6-1E44-8F26-D654CAFD229D}" srcOrd="0" destOrd="0" presId="urn:microsoft.com/office/officeart/2005/8/layout/radial1"/>
    <dgm:cxn modelId="{4D75A41F-CB01-F94F-80D8-224585E67248}" srcId="{208AAB66-0648-CA48-8DE9-3CA92A7986A3}" destId="{B5226831-3B0D-BA4F-A8A1-2F7D827E2A0D}" srcOrd="1" destOrd="0" parTransId="{5D0857EE-897B-084C-A091-6721963DF50D}" sibTransId="{109650AF-31F7-E340-9A8C-5CAFE4E549FC}"/>
    <dgm:cxn modelId="{89293044-3354-B941-932D-BB338392D6AD}" type="presOf" srcId="{62AC91B9-048D-8D45-8AB8-6A22D669ADD7}" destId="{E60AAEC2-4179-5A49-A190-CE9785B333D2}" srcOrd="1" destOrd="0" presId="urn:microsoft.com/office/officeart/2005/8/layout/radial1"/>
    <dgm:cxn modelId="{53540A79-A33C-FA42-B0CF-67C61093C276}" srcId="{208AAB66-0648-CA48-8DE9-3CA92A7986A3}" destId="{E51DABC7-E5CC-D040-B881-A84704E91DDA}" srcOrd="2" destOrd="0" parTransId="{2AEE9D13-688B-2449-AC7E-DC86B65BD7D8}" sibTransId="{57B2C537-DC7A-744E-A934-A3B414C13800}"/>
    <dgm:cxn modelId="{75D1AAD5-8E02-8744-BDA8-0F9DB6EEF154}" type="presOf" srcId="{62AC91B9-048D-8D45-8AB8-6A22D669ADD7}" destId="{45E4E44B-AB73-C34A-83A4-729A2CD1652C}" srcOrd="0" destOrd="0" presId="urn:microsoft.com/office/officeart/2005/8/layout/radial1"/>
    <dgm:cxn modelId="{7DD199A1-C877-224F-8C07-6BCCC65AA3AC}" type="presOf" srcId="{5D0857EE-897B-084C-A091-6721963DF50D}" destId="{CE8E1E96-EAB8-D14C-B0B8-4B85690C876B}" srcOrd="1" destOrd="0" presId="urn:microsoft.com/office/officeart/2005/8/layout/radial1"/>
    <dgm:cxn modelId="{EB31B716-93D3-4547-9D75-8557FB37A7DA}" type="presOf" srcId="{5D0857EE-897B-084C-A091-6721963DF50D}" destId="{1A1860DE-DFD3-8541-9F61-F4B418B14069}" srcOrd="0" destOrd="0" presId="urn:microsoft.com/office/officeart/2005/8/layout/radial1"/>
    <dgm:cxn modelId="{3A140BF1-2D17-A649-A175-4998906951C8}" type="presParOf" srcId="{73F72853-68C6-1E44-8F26-D654CAFD229D}" destId="{CCE26C2A-052F-5143-8139-1E508AF07BE9}" srcOrd="0" destOrd="0" presId="urn:microsoft.com/office/officeart/2005/8/layout/radial1"/>
    <dgm:cxn modelId="{CA062F7E-A38D-754D-9548-0A84A56DA489}" type="presParOf" srcId="{73F72853-68C6-1E44-8F26-D654CAFD229D}" destId="{9A45E85C-D02C-0946-914E-57A39CB1752B}" srcOrd="1" destOrd="0" presId="urn:microsoft.com/office/officeart/2005/8/layout/radial1"/>
    <dgm:cxn modelId="{0404652F-364F-C24D-B419-4F248EE8D1E5}" type="presParOf" srcId="{9A45E85C-D02C-0946-914E-57A39CB1752B}" destId="{9A13FBBD-0AFA-694B-83FC-900937132F8B}" srcOrd="0" destOrd="0" presId="urn:microsoft.com/office/officeart/2005/8/layout/radial1"/>
    <dgm:cxn modelId="{B72D3E93-27A2-4C47-B4FF-2203B17B964E}" type="presParOf" srcId="{73F72853-68C6-1E44-8F26-D654CAFD229D}" destId="{B718DF86-2817-EE48-A35D-467685E825B7}" srcOrd="2" destOrd="0" presId="urn:microsoft.com/office/officeart/2005/8/layout/radial1"/>
    <dgm:cxn modelId="{20989F27-8A6C-BB4B-8D5F-CB9FC5C823AF}" type="presParOf" srcId="{73F72853-68C6-1E44-8F26-D654CAFD229D}" destId="{1A1860DE-DFD3-8541-9F61-F4B418B14069}" srcOrd="3" destOrd="0" presId="urn:microsoft.com/office/officeart/2005/8/layout/radial1"/>
    <dgm:cxn modelId="{26047AC5-FFEF-A344-9716-D9D8B582206F}" type="presParOf" srcId="{1A1860DE-DFD3-8541-9F61-F4B418B14069}" destId="{CE8E1E96-EAB8-D14C-B0B8-4B85690C876B}" srcOrd="0" destOrd="0" presId="urn:microsoft.com/office/officeart/2005/8/layout/radial1"/>
    <dgm:cxn modelId="{23B2F589-B151-8E42-84A4-130FD5BDECA8}" type="presParOf" srcId="{73F72853-68C6-1E44-8F26-D654CAFD229D}" destId="{368D9019-3992-EC4D-B211-7284BAD494E7}" srcOrd="4" destOrd="0" presId="urn:microsoft.com/office/officeart/2005/8/layout/radial1"/>
    <dgm:cxn modelId="{BC70B8C1-883B-964A-984C-A87E04F5CD4D}" type="presParOf" srcId="{73F72853-68C6-1E44-8F26-D654CAFD229D}" destId="{9FE253FD-35F2-8A4D-902B-B0F45F47B44F}" srcOrd="5" destOrd="0" presId="urn:microsoft.com/office/officeart/2005/8/layout/radial1"/>
    <dgm:cxn modelId="{E4C24503-23FB-E74A-BEC8-F91E00ECBE39}" type="presParOf" srcId="{9FE253FD-35F2-8A4D-902B-B0F45F47B44F}" destId="{28023A84-30F8-544F-896D-2B18C4CDBA9E}" srcOrd="0" destOrd="0" presId="urn:microsoft.com/office/officeart/2005/8/layout/radial1"/>
    <dgm:cxn modelId="{4CEE16C5-FD87-2F48-8880-A6DB2B7E4A82}" type="presParOf" srcId="{73F72853-68C6-1E44-8F26-D654CAFD229D}" destId="{CE3AE122-B6FC-554C-8FFF-AB71F6F8E317}" srcOrd="6" destOrd="0" presId="urn:microsoft.com/office/officeart/2005/8/layout/radial1"/>
    <dgm:cxn modelId="{EB23B711-810C-BA42-897B-07403542B6B9}" type="presParOf" srcId="{73F72853-68C6-1E44-8F26-D654CAFD229D}" destId="{45E4E44B-AB73-C34A-83A4-729A2CD1652C}" srcOrd="7" destOrd="0" presId="urn:microsoft.com/office/officeart/2005/8/layout/radial1"/>
    <dgm:cxn modelId="{2354C8B8-1B2B-084E-ADF9-D1A8FF0D1413}" type="presParOf" srcId="{45E4E44B-AB73-C34A-83A4-729A2CD1652C}" destId="{E60AAEC2-4179-5A49-A190-CE9785B333D2}" srcOrd="0" destOrd="0" presId="urn:microsoft.com/office/officeart/2005/8/layout/radial1"/>
    <dgm:cxn modelId="{8E019F26-8B2C-2F4F-A3C3-8C2A7CBAD94E}" type="presParOf" srcId="{73F72853-68C6-1E44-8F26-D654CAFD229D}" destId="{7B163E68-E113-6A40-AEBD-2125B1DCD1E1}" srcOrd="8" destOrd="0" presId="urn:microsoft.com/office/officeart/2005/8/layout/radial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AF2C9D0-5D78-614C-BD7D-D2F9A5883B0F}" type="doc">
      <dgm:prSet loTypeId="urn:microsoft.com/office/officeart/2005/8/layout/hList6" loCatId="" qsTypeId="urn:microsoft.com/office/officeart/2005/8/quickstyle/simple4" qsCatId="simple" csTypeId="urn:microsoft.com/office/officeart/2005/8/colors/accent1_2" csCatId="accent1" phldr="1"/>
      <dgm:spPr/>
      <dgm:t>
        <a:bodyPr/>
        <a:lstStyle/>
        <a:p>
          <a:endParaRPr lang="en-US"/>
        </a:p>
      </dgm:t>
    </dgm:pt>
    <dgm:pt modelId="{B957DD6B-C070-044A-AFD8-F979E98AF1B5}">
      <dgm:prSet phldrT="[Text]" custT="1">
        <dgm:style>
          <a:lnRef idx="2">
            <a:schemeClr val="accent3">
              <a:shade val="50000"/>
            </a:schemeClr>
          </a:lnRef>
          <a:fillRef idx="1">
            <a:schemeClr val="accent3"/>
          </a:fillRef>
          <a:effectRef idx="0">
            <a:schemeClr val="accent3"/>
          </a:effectRef>
          <a:fontRef idx="minor">
            <a:schemeClr val="lt1"/>
          </a:fontRef>
        </dgm:style>
      </dgm:prSet>
      <dgm:spPr>
        <a:solidFill>
          <a:srgbClr val="008000"/>
        </a:solidFill>
        <a:ln>
          <a:solidFill>
            <a:schemeClr val="accent5">
              <a:lumMod val="75000"/>
            </a:schemeClr>
          </a:solidFill>
        </a:ln>
      </dgm:spPr>
      <dgm:t>
        <a:bodyPr/>
        <a:lstStyle/>
        <a:p>
          <a:r>
            <a:rPr lang="en-US" sz="1400" b="1" dirty="0" smtClean="0"/>
            <a:t>STRENGTHS</a:t>
          </a:r>
        </a:p>
        <a:p>
          <a:endParaRPr lang="en-US" sz="1400" dirty="0"/>
        </a:p>
      </dgm:t>
    </dgm:pt>
    <dgm:pt modelId="{735A2D70-FE11-F04C-9F5D-78BBCDC7DB94}" type="parTrans" cxnId="{BB7148F5-F9D7-0442-A41F-70852876FEAC}">
      <dgm:prSet/>
      <dgm:spPr/>
      <dgm:t>
        <a:bodyPr/>
        <a:lstStyle/>
        <a:p>
          <a:endParaRPr lang="en-US"/>
        </a:p>
      </dgm:t>
    </dgm:pt>
    <dgm:pt modelId="{AE15956D-8AF2-2743-AEE5-E65D60E3A637}" type="sibTrans" cxnId="{BB7148F5-F9D7-0442-A41F-70852876FEAC}">
      <dgm:prSet/>
      <dgm:spPr/>
      <dgm:t>
        <a:bodyPr/>
        <a:lstStyle/>
        <a:p>
          <a:endParaRPr lang="en-US"/>
        </a:p>
      </dgm:t>
    </dgm:pt>
    <dgm:pt modelId="{69C06A6E-3E83-5B46-A5EE-BA8FB720EFE0}">
      <dgm:prSet phldrT="[Text]" custT="1">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en-US" sz="1400" b="1" dirty="0" smtClean="0"/>
            <a:t>WEAKNESSES</a:t>
          </a:r>
        </a:p>
        <a:p>
          <a:endParaRPr lang="en-US" sz="1400" dirty="0"/>
        </a:p>
      </dgm:t>
    </dgm:pt>
    <dgm:pt modelId="{C9D401E3-A6E2-A84D-892F-DDFB9503CC7F}" type="parTrans" cxnId="{B5E020C2-1FA4-9748-B33D-8B657BE2CE59}">
      <dgm:prSet/>
      <dgm:spPr/>
      <dgm:t>
        <a:bodyPr/>
        <a:lstStyle/>
        <a:p>
          <a:endParaRPr lang="en-US"/>
        </a:p>
      </dgm:t>
    </dgm:pt>
    <dgm:pt modelId="{58796FA2-456C-0145-9918-6861DDF07D32}" type="sibTrans" cxnId="{B5E020C2-1FA4-9748-B33D-8B657BE2CE59}">
      <dgm:prSet/>
      <dgm:spPr/>
      <dgm:t>
        <a:bodyPr/>
        <a:lstStyle/>
        <a:p>
          <a:endParaRPr lang="en-US"/>
        </a:p>
      </dgm:t>
    </dgm:pt>
    <dgm:pt modelId="{9A444242-9AA4-7D48-9986-F76E27872DA5}">
      <dgm:prSet phldrT="[Text]" custT="1">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en-US" sz="950" dirty="0" smtClean="0"/>
            <a:t>Lower product margins</a:t>
          </a:r>
          <a:endParaRPr lang="en-US" sz="950" dirty="0"/>
        </a:p>
      </dgm:t>
    </dgm:pt>
    <dgm:pt modelId="{EF33DB77-9CD2-FC40-9F0F-19C9B6E057FD}" type="parTrans" cxnId="{D6E35784-9F6E-5F4B-9F8A-FB17257CBC03}">
      <dgm:prSet/>
      <dgm:spPr/>
      <dgm:t>
        <a:bodyPr/>
        <a:lstStyle/>
        <a:p>
          <a:endParaRPr lang="en-US"/>
        </a:p>
      </dgm:t>
    </dgm:pt>
    <dgm:pt modelId="{0D92958F-04DF-C243-9645-B48231F2C5FB}" type="sibTrans" cxnId="{D6E35784-9F6E-5F4B-9F8A-FB17257CBC03}">
      <dgm:prSet/>
      <dgm:spPr/>
      <dgm:t>
        <a:bodyPr/>
        <a:lstStyle/>
        <a:p>
          <a:endParaRPr lang="en-US"/>
        </a:p>
      </dgm:t>
    </dgm:pt>
    <dgm:pt modelId="{D1C1A6AD-7ECD-9E4A-9830-5BBA0ECC81C2}">
      <dgm:prSet phldrT="[Text]">
        <dgm:style>
          <a:lnRef idx="2">
            <a:schemeClr val="accent4">
              <a:shade val="50000"/>
            </a:schemeClr>
          </a:lnRef>
          <a:fillRef idx="1">
            <a:schemeClr val="accent4"/>
          </a:fillRef>
          <a:effectRef idx="0">
            <a:schemeClr val="accent4"/>
          </a:effectRef>
          <a:fontRef idx="minor">
            <a:schemeClr val="lt1"/>
          </a:fontRef>
        </dgm:style>
      </dgm:prSet>
      <dgm:spPr>
        <a:solidFill>
          <a:srgbClr val="3366FF"/>
        </a:solidFill>
        <a:ln>
          <a:solidFill>
            <a:srgbClr val="0000FF"/>
          </a:solidFill>
        </a:ln>
      </dgm:spPr>
      <dgm:t>
        <a:bodyPr/>
        <a:lstStyle/>
        <a:p>
          <a:r>
            <a:rPr lang="en-US" sz="1400" b="1" dirty="0" smtClean="0">
              <a:solidFill>
                <a:schemeClr val="bg1"/>
              </a:solidFill>
            </a:rPr>
            <a:t>OPPORTUNITIES</a:t>
          </a:r>
        </a:p>
        <a:p>
          <a:endParaRPr lang="en-US" sz="1400" dirty="0">
            <a:solidFill>
              <a:schemeClr val="bg1"/>
            </a:solidFill>
          </a:endParaRPr>
        </a:p>
      </dgm:t>
    </dgm:pt>
    <dgm:pt modelId="{1D1D2A8E-1A4F-8947-8E24-AEAB85F3A624}" type="parTrans" cxnId="{77BB9A7A-0A17-BE48-BE76-1EC6FD1F0C46}">
      <dgm:prSet/>
      <dgm:spPr/>
      <dgm:t>
        <a:bodyPr/>
        <a:lstStyle/>
        <a:p>
          <a:endParaRPr lang="en-US"/>
        </a:p>
      </dgm:t>
    </dgm:pt>
    <dgm:pt modelId="{D9D532AC-E378-3F41-BBBF-1F19AAAD60B8}" type="sibTrans" cxnId="{77BB9A7A-0A17-BE48-BE76-1EC6FD1F0C46}">
      <dgm:prSet/>
      <dgm:spPr/>
      <dgm:t>
        <a:bodyPr/>
        <a:lstStyle/>
        <a:p>
          <a:endParaRPr lang="en-US"/>
        </a:p>
      </dgm:t>
    </dgm:pt>
    <dgm:pt modelId="{D38B0E89-8B37-014B-AEFB-C170014B9275}">
      <dgm:prSet phldrT="[Text]" custT="1">
        <dgm:style>
          <a:lnRef idx="2">
            <a:schemeClr val="accent4">
              <a:shade val="50000"/>
            </a:schemeClr>
          </a:lnRef>
          <a:fillRef idx="1">
            <a:schemeClr val="accent4"/>
          </a:fillRef>
          <a:effectRef idx="0">
            <a:schemeClr val="accent4"/>
          </a:effectRef>
          <a:fontRef idx="minor">
            <a:schemeClr val="lt1"/>
          </a:fontRef>
        </dgm:style>
      </dgm:prSet>
      <dgm:spPr>
        <a:solidFill>
          <a:srgbClr val="3366FF"/>
        </a:solidFill>
        <a:ln>
          <a:solidFill>
            <a:srgbClr val="0000FF"/>
          </a:solidFill>
        </a:ln>
      </dgm:spPr>
      <dgm:t>
        <a:bodyPr/>
        <a:lstStyle/>
        <a:p>
          <a:r>
            <a:rPr lang="en-US" sz="1000" dirty="0"/>
            <a:t>Potential to diversify from offline sales, to exploit strong </a:t>
          </a:r>
          <a:r>
            <a:rPr lang="en-US" sz="1000" dirty="0" err="1"/>
            <a:t>omnichannel</a:t>
          </a:r>
          <a:r>
            <a:rPr lang="en-US" sz="1000" dirty="0"/>
            <a:t> </a:t>
          </a:r>
          <a:r>
            <a:rPr lang="en-US" sz="1000" dirty="0" smtClean="0"/>
            <a:t>growth.  </a:t>
          </a:r>
          <a:endParaRPr lang="en-US" sz="1000" dirty="0">
            <a:solidFill>
              <a:schemeClr val="bg1"/>
            </a:solidFill>
          </a:endParaRPr>
        </a:p>
      </dgm:t>
    </dgm:pt>
    <dgm:pt modelId="{11ED3335-6293-7D46-A175-9B3D9C411251}" type="parTrans" cxnId="{F9F53541-08D9-1C42-BC19-EAE389F6DC2A}">
      <dgm:prSet/>
      <dgm:spPr/>
      <dgm:t>
        <a:bodyPr/>
        <a:lstStyle/>
        <a:p>
          <a:endParaRPr lang="en-US"/>
        </a:p>
      </dgm:t>
    </dgm:pt>
    <dgm:pt modelId="{4C1F6A12-9981-A548-8176-0F2CB7190662}" type="sibTrans" cxnId="{F9F53541-08D9-1C42-BC19-EAE389F6DC2A}">
      <dgm:prSet/>
      <dgm:spPr/>
      <dgm:t>
        <a:bodyPr/>
        <a:lstStyle/>
        <a:p>
          <a:endParaRPr lang="en-US"/>
        </a:p>
      </dgm:t>
    </dgm:pt>
    <dgm:pt modelId="{3C84EE65-0B5B-BA49-A05C-411DCBB96BB0}">
      <dgm:prSet phldrT="[Text]" custT="1">
        <dgm:style>
          <a:lnRef idx="2">
            <a:schemeClr val="accent2">
              <a:shade val="50000"/>
            </a:schemeClr>
          </a:lnRef>
          <a:fillRef idx="1">
            <a:schemeClr val="accent2"/>
          </a:fillRef>
          <a:effectRef idx="0">
            <a:schemeClr val="accent2"/>
          </a:effectRef>
          <a:fontRef idx="minor">
            <a:schemeClr val="lt1"/>
          </a:fontRef>
        </dgm:style>
      </dgm:prSet>
      <dgm:spPr/>
      <dgm:t>
        <a:bodyPr/>
        <a:lstStyle/>
        <a:p>
          <a:pPr algn="ctr"/>
          <a:r>
            <a:rPr lang="en-US" sz="1400" b="1" dirty="0" smtClean="0"/>
            <a:t>THREATS</a:t>
          </a:r>
        </a:p>
        <a:p>
          <a:pPr algn="l"/>
          <a:endParaRPr lang="en-US" sz="1400" dirty="0" smtClean="0"/>
        </a:p>
      </dgm:t>
    </dgm:pt>
    <dgm:pt modelId="{FE812BE2-4220-6C40-8BE2-E2073AB1BB43}" type="parTrans" cxnId="{8859EEFE-086A-994F-932B-629A98CCE35A}">
      <dgm:prSet/>
      <dgm:spPr/>
      <dgm:t>
        <a:bodyPr/>
        <a:lstStyle/>
        <a:p>
          <a:endParaRPr lang="en-US"/>
        </a:p>
      </dgm:t>
    </dgm:pt>
    <dgm:pt modelId="{C0F14A7F-B869-704C-8AD4-405294DB1E31}" type="sibTrans" cxnId="{8859EEFE-086A-994F-932B-629A98CCE35A}">
      <dgm:prSet/>
      <dgm:spPr/>
      <dgm:t>
        <a:bodyPr/>
        <a:lstStyle/>
        <a:p>
          <a:endParaRPr lang="en-US"/>
        </a:p>
      </dgm:t>
    </dgm:pt>
    <dgm:pt modelId="{D72BDA05-127B-514B-8D74-AD5EEBF2B277}">
      <dgm:prSet phldrT="[Text]" custT="1">
        <dgm:style>
          <a:lnRef idx="2">
            <a:schemeClr val="accent2">
              <a:shade val="50000"/>
            </a:schemeClr>
          </a:lnRef>
          <a:fillRef idx="1">
            <a:schemeClr val="accent2"/>
          </a:fillRef>
          <a:effectRef idx="0">
            <a:schemeClr val="accent2"/>
          </a:effectRef>
          <a:fontRef idx="minor">
            <a:schemeClr val="lt1"/>
          </a:fontRef>
        </dgm:style>
      </dgm:prSet>
      <dgm:spPr/>
      <dgm:t>
        <a:bodyPr/>
        <a:lstStyle/>
        <a:p>
          <a:pPr algn="l"/>
          <a:r>
            <a:rPr lang="en-US" sz="850" dirty="0" smtClean="0">
              <a:solidFill>
                <a:schemeClr val="bg1"/>
              </a:solidFill>
            </a:rPr>
            <a:t>Protectionism in US/UK may </a:t>
          </a:r>
          <a:r>
            <a:rPr lang="en-US" sz="850" dirty="0">
              <a:solidFill>
                <a:schemeClr val="bg1"/>
              </a:solidFill>
            </a:rPr>
            <a:t>lead to </a:t>
          </a:r>
          <a:r>
            <a:rPr lang="en-US" sz="850" dirty="0" smtClean="0">
              <a:solidFill>
                <a:schemeClr val="bg1"/>
              </a:solidFill>
            </a:rPr>
            <a:t>home </a:t>
          </a:r>
          <a:r>
            <a:rPr lang="en-US" sz="850" dirty="0">
              <a:solidFill>
                <a:schemeClr val="bg1"/>
              </a:solidFill>
            </a:rPr>
            <a:t>market </a:t>
          </a:r>
          <a:r>
            <a:rPr lang="en-US" sz="850" dirty="0" smtClean="0">
              <a:solidFill>
                <a:schemeClr val="bg1"/>
              </a:solidFill>
            </a:rPr>
            <a:t>challenges &amp; trade barriers, having a knock-on effect with supply chain issues </a:t>
          </a:r>
          <a:r>
            <a:rPr lang="en-US" sz="850" dirty="0">
              <a:solidFill>
                <a:schemeClr val="bg1"/>
              </a:solidFill>
            </a:rPr>
            <a:t>and adverse financial pressure over the next decade.  The business may not be able to financially sustain overseas expansion if India cannot deliver quick/desirable returns</a:t>
          </a:r>
        </a:p>
      </dgm:t>
    </dgm:pt>
    <dgm:pt modelId="{A31FEBE4-D365-7B48-93A6-32DBB6222EC1}" type="parTrans" cxnId="{19371F24-6F25-A74A-B051-FEBEB4734561}">
      <dgm:prSet/>
      <dgm:spPr/>
      <dgm:t>
        <a:bodyPr/>
        <a:lstStyle/>
        <a:p>
          <a:endParaRPr lang="en-US"/>
        </a:p>
      </dgm:t>
    </dgm:pt>
    <dgm:pt modelId="{DA68924A-471C-084E-8E86-7F1C5212D079}" type="sibTrans" cxnId="{19371F24-6F25-A74A-B051-FEBEB4734561}">
      <dgm:prSet/>
      <dgm:spPr/>
      <dgm:t>
        <a:bodyPr/>
        <a:lstStyle/>
        <a:p>
          <a:endParaRPr lang="en-US"/>
        </a:p>
      </dgm:t>
    </dgm:pt>
    <dgm:pt modelId="{E42E3D64-58A8-5041-9C6E-754A909B2D8E}">
      <dgm:prSet custT="1"/>
      <dgm:spPr>
        <a:solidFill>
          <a:srgbClr val="008000"/>
        </a:solidFill>
        <a:ln>
          <a:solidFill>
            <a:schemeClr val="accent5">
              <a:lumMod val="75000"/>
            </a:schemeClr>
          </a:solidFill>
        </a:ln>
      </dgm:spPr>
      <dgm:t>
        <a:bodyPr/>
        <a:lstStyle/>
        <a:p>
          <a:r>
            <a:rPr lang="en-US" sz="1050" dirty="0"/>
            <a:t>Excellent </a:t>
          </a:r>
          <a:r>
            <a:rPr lang="en-US" sz="1050" dirty="0" smtClean="0"/>
            <a:t>success </a:t>
          </a:r>
          <a:r>
            <a:rPr lang="en-US" sz="1050" dirty="0"/>
            <a:t>and expertise in UK/Ireland</a:t>
          </a:r>
          <a:endParaRPr lang="en-GB" sz="1050" dirty="0"/>
        </a:p>
      </dgm:t>
    </dgm:pt>
    <dgm:pt modelId="{346A04EA-9F1A-BD4E-AAC7-5C027BFA5EC6}" type="parTrans" cxnId="{D8E5924F-4184-DE48-9C69-C63BFDC1123B}">
      <dgm:prSet/>
      <dgm:spPr/>
      <dgm:t>
        <a:bodyPr/>
        <a:lstStyle/>
        <a:p>
          <a:endParaRPr lang="en-US"/>
        </a:p>
      </dgm:t>
    </dgm:pt>
    <dgm:pt modelId="{95999BDC-5ABA-8243-81AE-6802515A6E4C}" type="sibTrans" cxnId="{D8E5924F-4184-DE48-9C69-C63BFDC1123B}">
      <dgm:prSet/>
      <dgm:spPr/>
      <dgm:t>
        <a:bodyPr/>
        <a:lstStyle/>
        <a:p>
          <a:endParaRPr lang="en-US"/>
        </a:p>
      </dgm:t>
    </dgm:pt>
    <dgm:pt modelId="{CAB01890-8BB2-314A-A1FD-8F6980CCB247}">
      <dgm:prSet custT="1"/>
      <dgm:spPr>
        <a:solidFill>
          <a:srgbClr val="008000"/>
        </a:solidFill>
        <a:ln>
          <a:solidFill>
            <a:schemeClr val="accent5">
              <a:lumMod val="75000"/>
            </a:schemeClr>
          </a:solidFill>
        </a:ln>
      </dgm:spPr>
      <dgm:t>
        <a:bodyPr/>
        <a:lstStyle/>
        <a:p>
          <a:r>
            <a:rPr lang="en-US" sz="1050" dirty="0"/>
            <a:t>Ability to succeed in a VUCA environment (growing through a global recession)</a:t>
          </a:r>
          <a:endParaRPr lang="en-GB" sz="1050" dirty="0"/>
        </a:p>
      </dgm:t>
    </dgm:pt>
    <dgm:pt modelId="{58E3FC8E-4657-0C4A-8ACC-0A8062A2A379}" type="parTrans" cxnId="{6F7FB690-9DA4-AC45-8850-D36DE6232DCB}">
      <dgm:prSet/>
      <dgm:spPr/>
      <dgm:t>
        <a:bodyPr/>
        <a:lstStyle/>
        <a:p>
          <a:endParaRPr lang="en-US"/>
        </a:p>
      </dgm:t>
    </dgm:pt>
    <dgm:pt modelId="{0CBB9492-BBD9-964A-BA57-1FDA9346E37B}" type="sibTrans" cxnId="{6F7FB690-9DA4-AC45-8850-D36DE6232DCB}">
      <dgm:prSet/>
      <dgm:spPr/>
      <dgm:t>
        <a:bodyPr/>
        <a:lstStyle/>
        <a:p>
          <a:endParaRPr lang="en-US"/>
        </a:p>
      </dgm:t>
    </dgm:pt>
    <dgm:pt modelId="{632BAAEB-63BF-C147-A039-4E4DE059B431}">
      <dgm:prSet custT="1"/>
      <dgm:spPr/>
      <dgm:t>
        <a:bodyPr/>
        <a:lstStyle/>
        <a:p>
          <a:r>
            <a:rPr lang="en-US" sz="950"/>
            <a:t>Lack of management expertise and cultural understanding in a new country</a:t>
          </a:r>
          <a:endParaRPr lang="en-GB" sz="950"/>
        </a:p>
      </dgm:t>
    </dgm:pt>
    <dgm:pt modelId="{3BE792BB-05B9-6B41-A3F1-C774F5538C40}" type="parTrans" cxnId="{3EFDFC00-6C68-E343-BFD6-AC23FEE30B8A}">
      <dgm:prSet/>
      <dgm:spPr/>
      <dgm:t>
        <a:bodyPr/>
        <a:lstStyle/>
        <a:p>
          <a:endParaRPr lang="en-US"/>
        </a:p>
      </dgm:t>
    </dgm:pt>
    <dgm:pt modelId="{82F6025C-32CE-494E-B040-84D8821ACFD4}" type="sibTrans" cxnId="{3EFDFC00-6C68-E343-BFD6-AC23FEE30B8A}">
      <dgm:prSet/>
      <dgm:spPr/>
      <dgm:t>
        <a:bodyPr/>
        <a:lstStyle/>
        <a:p>
          <a:endParaRPr lang="en-US"/>
        </a:p>
      </dgm:t>
    </dgm:pt>
    <dgm:pt modelId="{A0645F32-9127-1A44-8B78-F3FFAE9E7819}">
      <dgm:prSet custT="1"/>
      <dgm:spPr/>
      <dgm:t>
        <a:bodyPr/>
        <a:lstStyle/>
        <a:p>
          <a:r>
            <a:rPr lang="en-US" sz="950"/>
            <a:t>Lack of understanding of politics and employment laws</a:t>
          </a:r>
          <a:endParaRPr lang="en-GB" sz="950"/>
        </a:p>
      </dgm:t>
    </dgm:pt>
    <dgm:pt modelId="{DF23F670-D506-6D4E-8A54-65D0A8B7C4AF}" type="parTrans" cxnId="{7AE62B27-3AFF-524E-8D58-2A2EB2AE7E43}">
      <dgm:prSet/>
      <dgm:spPr/>
      <dgm:t>
        <a:bodyPr/>
        <a:lstStyle/>
        <a:p>
          <a:endParaRPr lang="en-US"/>
        </a:p>
      </dgm:t>
    </dgm:pt>
    <dgm:pt modelId="{9BF034DD-493E-434D-8C10-0BE90C4D980D}" type="sibTrans" cxnId="{7AE62B27-3AFF-524E-8D58-2A2EB2AE7E43}">
      <dgm:prSet/>
      <dgm:spPr/>
      <dgm:t>
        <a:bodyPr/>
        <a:lstStyle/>
        <a:p>
          <a:endParaRPr lang="en-US"/>
        </a:p>
      </dgm:t>
    </dgm:pt>
    <dgm:pt modelId="{C1E9D1A0-8455-D74E-9036-46B1268C6E29}">
      <dgm:prSet custT="1"/>
      <dgm:spPr>
        <a:solidFill>
          <a:srgbClr val="3366FF"/>
        </a:solidFill>
        <a:ln>
          <a:solidFill>
            <a:srgbClr val="0000FF"/>
          </a:solidFill>
        </a:ln>
      </dgm:spPr>
      <dgm:t>
        <a:bodyPr/>
        <a:lstStyle/>
        <a:p>
          <a:r>
            <a:rPr lang="en-US" sz="1000" dirty="0"/>
            <a:t>Need to </a:t>
          </a:r>
          <a:r>
            <a:rPr lang="en-US" sz="1000" dirty="0" smtClean="0"/>
            <a:t>adopt or invest </a:t>
          </a:r>
          <a:r>
            <a:rPr lang="en-US" sz="1000" dirty="0"/>
            <a:t>in technology and systems development to integrate processes across online, offline &amp; mobile channels</a:t>
          </a:r>
          <a:endParaRPr lang="en-GB" sz="1000" dirty="0"/>
        </a:p>
      </dgm:t>
    </dgm:pt>
    <dgm:pt modelId="{3C7CBAC6-9C24-CC4F-A6D0-57AA4E329630}" type="parTrans" cxnId="{D112390F-08A1-5340-8F72-54768BC5CF48}">
      <dgm:prSet/>
      <dgm:spPr/>
      <dgm:t>
        <a:bodyPr/>
        <a:lstStyle/>
        <a:p>
          <a:endParaRPr lang="en-US"/>
        </a:p>
      </dgm:t>
    </dgm:pt>
    <dgm:pt modelId="{E1F1BC5D-79B1-FC49-91F3-0001FD812460}" type="sibTrans" cxnId="{D112390F-08A1-5340-8F72-54768BC5CF48}">
      <dgm:prSet/>
      <dgm:spPr/>
      <dgm:t>
        <a:bodyPr/>
        <a:lstStyle/>
        <a:p>
          <a:endParaRPr lang="en-US"/>
        </a:p>
      </dgm:t>
    </dgm:pt>
    <dgm:pt modelId="{4612CAD8-A0D5-0649-BEF9-47C6D48C740C}">
      <dgm:prSet custT="1"/>
      <dgm:spPr/>
      <dgm:t>
        <a:bodyPr/>
        <a:lstStyle/>
        <a:p>
          <a:r>
            <a:rPr lang="en-US" sz="850" dirty="0">
              <a:solidFill>
                <a:schemeClr val="bg1"/>
              </a:solidFill>
            </a:rPr>
            <a:t>Need to understand, prepare and react to dynamic legal/political policies and practice changes in India. </a:t>
          </a:r>
          <a:endParaRPr lang="en-GB" sz="850" dirty="0">
            <a:solidFill>
              <a:schemeClr val="bg1"/>
            </a:solidFill>
          </a:endParaRPr>
        </a:p>
      </dgm:t>
    </dgm:pt>
    <dgm:pt modelId="{19451FFB-DB0A-B543-8FD1-583D66EB194C}" type="parTrans" cxnId="{BB6E61ED-52CE-0144-B823-33DB1EDE0A20}">
      <dgm:prSet/>
      <dgm:spPr/>
      <dgm:t>
        <a:bodyPr/>
        <a:lstStyle/>
        <a:p>
          <a:endParaRPr lang="en-US"/>
        </a:p>
      </dgm:t>
    </dgm:pt>
    <dgm:pt modelId="{EEA7A656-EC1A-FB4C-B3D1-114E2EC6FA5B}" type="sibTrans" cxnId="{BB6E61ED-52CE-0144-B823-33DB1EDE0A20}">
      <dgm:prSet/>
      <dgm:spPr/>
      <dgm:t>
        <a:bodyPr/>
        <a:lstStyle/>
        <a:p>
          <a:endParaRPr lang="en-US"/>
        </a:p>
      </dgm:t>
    </dgm:pt>
    <dgm:pt modelId="{72BE185B-A1AF-0A4A-AB90-1D8AADA59367}">
      <dgm:prSet custT="1"/>
      <dgm:spPr/>
      <dgm:t>
        <a:bodyPr/>
        <a:lstStyle/>
        <a:p>
          <a:r>
            <a:rPr lang="en-US" sz="850" dirty="0" err="1">
              <a:solidFill>
                <a:schemeClr val="bg1"/>
              </a:solidFill>
            </a:rPr>
            <a:t>Labour</a:t>
          </a:r>
          <a:r>
            <a:rPr lang="en-US" sz="850" dirty="0">
              <a:solidFill>
                <a:schemeClr val="bg1"/>
              </a:solidFill>
            </a:rPr>
            <a:t> force diversity is still poor with large divides between male and female workers.  Attrition rates can be high amongst female employees as a result of family pressures and education commitments.</a:t>
          </a:r>
          <a:endParaRPr lang="en-GB" sz="850" dirty="0">
            <a:solidFill>
              <a:schemeClr val="bg1"/>
            </a:solidFill>
          </a:endParaRPr>
        </a:p>
      </dgm:t>
    </dgm:pt>
    <dgm:pt modelId="{428425C1-3CFF-B848-BE28-642E824C196B}" type="parTrans" cxnId="{249DCCDB-75C7-A749-BA51-911C2F393FA0}">
      <dgm:prSet/>
      <dgm:spPr/>
      <dgm:t>
        <a:bodyPr/>
        <a:lstStyle/>
        <a:p>
          <a:endParaRPr lang="en-US"/>
        </a:p>
      </dgm:t>
    </dgm:pt>
    <dgm:pt modelId="{1345B163-1C98-394C-8EDE-53E96C492C83}" type="sibTrans" cxnId="{249DCCDB-75C7-A749-BA51-911C2F393FA0}">
      <dgm:prSet/>
      <dgm:spPr/>
      <dgm:t>
        <a:bodyPr/>
        <a:lstStyle/>
        <a:p>
          <a:endParaRPr lang="en-US"/>
        </a:p>
      </dgm:t>
    </dgm:pt>
    <dgm:pt modelId="{5B473C3F-A374-4146-9206-F655BF55EE6A}">
      <dgm:prSet custT="1"/>
      <dgm:spPr>
        <a:solidFill>
          <a:srgbClr val="008000"/>
        </a:solidFill>
        <a:ln>
          <a:solidFill>
            <a:schemeClr val="accent5">
              <a:lumMod val="75000"/>
            </a:schemeClr>
          </a:solidFill>
        </a:ln>
      </dgm:spPr>
      <dgm:t>
        <a:bodyPr/>
        <a:lstStyle/>
        <a:p>
          <a:r>
            <a:rPr lang="en-GB" sz="1050" dirty="0"/>
            <a:t>Strong revenue growth and proven success with European/US  expansion (</a:t>
          </a:r>
          <a:r>
            <a:rPr lang="en-GB" sz="1050" dirty="0" err="1"/>
            <a:t>Hendriksz</a:t>
          </a:r>
          <a:r>
            <a:rPr lang="en-GB" sz="1050" dirty="0"/>
            <a:t>, 2013, Gonzalez-Rodriguez, 2017)</a:t>
          </a:r>
        </a:p>
      </dgm:t>
    </dgm:pt>
    <dgm:pt modelId="{7AF401FE-B2A9-4E48-B070-247E87D564BA}" type="parTrans" cxnId="{C7F6E4D5-E7BA-B746-A62A-8003A66042A3}">
      <dgm:prSet/>
      <dgm:spPr/>
      <dgm:t>
        <a:bodyPr/>
        <a:lstStyle/>
        <a:p>
          <a:endParaRPr lang="en-US"/>
        </a:p>
      </dgm:t>
    </dgm:pt>
    <dgm:pt modelId="{164A5174-CEDF-8646-B289-C9C61479D913}" type="sibTrans" cxnId="{C7F6E4D5-E7BA-B746-A62A-8003A66042A3}">
      <dgm:prSet/>
      <dgm:spPr/>
      <dgm:t>
        <a:bodyPr/>
        <a:lstStyle/>
        <a:p>
          <a:endParaRPr lang="en-US"/>
        </a:p>
      </dgm:t>
    </dgm:pt>
    <dgm:pt modelId="{3CE05339-EA5F-B145-A6AE-3978C0476CC0}">
      <dgm:prSet custT="1"/>
      <dgm:spPr/>
      <dgm:t>
        <a:bodyPr/>
        <a:lstStyle/>
        <a:p>
          <a:r>
            <a:rPr lang="en-US" sz="950" dirty="0"/>
            <a:t>May struggle to attract </a:t>
          </a:r>
          <a:r>
            <a:rPr lang="en-US" sz="950" dirty="0" smtClean="0"/>
            <a:t>leadership talent </a:t>
          </a:r>
          <a:r>
            <a:rPr lang="en-US" sz="950" dirty="0"/>
            <a:t>to India given the low remuneration, pollution and different standard of living</a:t>
          </a:r>
          <a:endParaRPr lang="en-GB" sz="950" dirty="0"/>
        </a:p>
      </dgm:t>
    </dgm:pt>
    <dgm:pt modelId="{D8989AA1-986C-3C41-B6EF-01DC89F96090}" type="parTrans" cxnId="{DF4855B8-3CEA-DC48-AE4C-4A8B66350531}">
      <dgm:prSet/>
      <dgm:spPr/>
      <dgm:t>
        <a:bodyPr/>
        <a:lstStyle/>
        <a:p>
          <a:endParaRPr lang="en-US"/>
        </a:p>
      </dgm:t>
    </dgm:pt>
    <dgm:pt modelId="{1EB66481-296F-064A-94F9-20B2CD3758CC}" type="sibTrans" cxnId="{DF4855B8-3CEA-DC48-AE4C-4A8B66350531}">
      <dgm:prSet/>
      <dgm:spPr/>
      <dgm:t>
        <a:bodyPr/>
        <a:lstStyle/>
        <a:p>
          <a:endParaRPr lang="en-US"/>
        </a:p>
      </dgm:t>
    </dgm:pt>
    <dgm:pt modelId="{9F1098D5-C8B7-3A4D-9AA1-8C3597512082}">
      <dgm:prSet custT="1"/>
      <dgm:spPr>
        <a:solidFill>
          <a:srgbClr val="3366FF"/>
        </a:solidFill>
        <a:ln>
          <a:solidFill>
            <a:srgbClr val="0000FF"/>
          </a:solidFill>
        </a:ln>
      </dgm:spPr>
      <dgm:t>
        <a:bodyPr/>
        <a:lstStyle/>
        <a:p>
          <a:r>
            <a:rPr lang="en-GB" sz="1000" dirty="0"/>
            <a:t>Easy access to low cost, high quality technical resources in India</a:t>
          </a:r>
        </a:p>
      </dgm:t>
    </dgm:pt>
    <dgm:pt modelId="{94CEFCCE-4EC3-CE41-8D3A-48789DC27985}" type="parTrans" cxnId="{096CFB03-73B1-6A48-92AC-087DC147629C}">
      <dgm:prSet/>
      <dgm:spPr/>
      <dgm:t>
        <a:bodyPr/>
        <a:lstStyle/>
        <a:p>
          <a:endParaRPr lang="en-US"/>
        </a:p>
      </dgm:t>
    </dgm:pt>
    <dgm:pt modelId="{6BEB17C9-DF11-7943-A33A-5E327E1284D7}" type="sibTrans" cxnId="{096CFB03-73B1-6A48-92AC-087DC147629C}">
      <dgm:prSet/>
      <dgm:spPr/>
      <dgm:t>
        <a:bodyPr/>
        <a:lstStyle/>
        <a:p>
          <a:endParaRPr lang="en-US"/>
        </a:p>
      </dgm:t>
    </dgm:pt>
    <dgm:pt modelId="{C826B8A3-DA8B-3745-8463-0B4153B1395F}">
      <dgm:prSet custT="1"/>
      <dgm:spPr/>
      <dgm:t>
        <a:bodyPr/>
        <a:lstStyle/>
        <a:p>
          <a:r>
            <a:rPr lang="en-GB" sz="950" dirty="0"/>
            <a:t>Lack of experience </a:t>
          </a:r>
          <a:r>
            <a:rPr lang="en-GB" sz="950" dirty="0" smtClean="0"/>
            <a:t>with marketing, cyber security, payment gateways and </a:t>
          </a:r>
          <a:r>
            <a:rPr lang="en-GB" sz="950" dirty="0"/>
            <a:t>online </a:t>
          </a:r>
          <a:r>
            <a:rPr lang="en-GB" sz="950" dirty="0" smtClean="0"/>
            <a:t>data warehousing</a:t>
          </a:r>
          <a:endParaRPr lang="en-GB" sz="950" dirty="0"/>
        </a:p>
      </dgm:t>
    </dgm:pt>
    <dgm:pt modelId="{45CA6A7D-CFC6-D249-9115-941FCD860D78}" type="parTrans" cxnId="{6B77CC5C-FA29-4647-AF93-386C576E1E5E}">
      <dgm:prSet/>
      <dgm:spPr/>
      <dgm:t>
        <a:bodyPr/>
        <a:lstStyle/>
        <a:p>
          <a:endParaRPr lang="en-US"/>
        </a:p>
      </dgm:t>
    </dgm:pt>
    <dgm:pt modelId="{16119D5E-342B-634B-9FAC-E7F5EB739C9F}" type="sibTrans" cxnId="{6B77CC5C-FA29-4647-AF93-386C576E1E5E}">
      <dgm:prSet/>
      <dgm:spPr/>
      <dgm:t>
        <a:bodyPr/>
        <a:lstStyle/>
        <a:p>
          <a:endParaRPr lang="en-US"/>
        </a:p>
      </dgm:t>
    </dgm:pt>
    <dgm:pt modelId="{226D60C9-8000-934E-BA66-E4E1957D2032}">
      <dgm:prSet custT="1"/>
      <dgm:spPr/>
      <dgm:t>
        <a:bodyPr/>
        <a:lstStyle/>
        <a:p>
          <a:r>
            <a:rPr lang="en-US" sz="950" dirty="0"/>
            <a:t>Zero knowledge of health &amp; safety in India</a:t>
          </a:r>
          <a:endParaRPr lang="en-GB" sz="950" dirty="0"/>
        </a:p>
      </dgm:t>
    </dgm:pt>
    <dgm:pt modelId="{BB74441D-A0D3-DA4D-B6A7-315659A1EC42}" type="parTrans" cxnId="{CAFE35EA-8AC5-314B-98F7-B0D6B5C0DA0E}">
      <dgm:prSet/>
      <dgm:spPr/>
      <dgm:t>
        <a:bodyPr/>
        <a:lstStyle/>
        <a:p>
          <a:endParaRPr lang="en-US"/>
        </a:p>
      </dgm:t>
    </dgm:pt>
    <dgm:pt modelId="{E09BBD99-771C-5746-9018-78DA3967C23F}" type="sibTrans" cxnId="{CAFE35EA-8AC5-314B-98F7-B0D6B5C0DA0E}">
      <dgm:prSet/>
      <dgm:spPr/>
      <dgm:t>
        <a:bodyPr/>
        <a:lstStyle/>
        <a:p>
          <a:endParaRPr lang="en-US"/>
        </a:p>
      </dgm:t>
    </dgm:pt>
    <dgm:pt modelId="{D14560AB-C0E1-9F4A-B8CF-49A09E3AD848}">
      <dgm:prSet custT="1"/>
      <dgm:spPr>
        <a:solidFill>
          <a:srgbClr val="008000"/>
        </a:solidFill>
        <a:ln>
          <a:solidFill>
            <a:schemeClr val="accent5">
              <a:lumMod val="75000"/>
            </a:schemeClr>
          </a:solidFill>
        </a:ln>
      </dgm:spPr>
      <dgm:t>
        <a:bodyPr/>
        <a:lstStyle/>
        <a:p>
          <a:r>
            <a:rPr lang="en-GB" sz="1050" dirty="0"/>
            <a:t>Great customer </a:t>
          </a:r>
          <a:r>
            <a:rPr lang="en-GB" sz="1050" dirty="0" smtClean="0"/>
            <a:t>engagement and </a:t>
          </a:r>
          <a:r>
            <a:rPr lang="en-GB" sz="1050" dirty="0"/>
            <a:t>successful </a:t>
          </a:r>
          <a:r>
            <a:rPr lang="en-GB" sz="1050" dirty="0" err="1"/>
            <a:t>Primania</a:t>
          </a:r>
          <a:r>
            <a:rPr lang="en-GB" sz="1050" dirty="0"/>
            <a:t> fashion community with over 10m social media followers (ABF, 2017)</a:t>
          </a:r>
        </a:p>
      </dgm:t>
    </dgm:pt>
    <dgm:pt modelId="{D7DF158B-6A82-1648-B1D7-224077D89D7A}" type="parTrans" cxnId="{E90CACBB-D4CC-7C48-8F53-54882503F59F}">
      <dgm:prSet/>
      <dgm:spPr/>
      <dgm:t>
        <a:bodyPr/>
        <a:lstStyle/>
        <a:p>
          <a:endParaRPr lang="en-US"/>
        </a:p>
      </dgm:t>
    </dgm:pt>
    <dgm:pt modelId="{BA9E1702-5F67-4744-8AA3-F4505438CE62}" type="sibTrans" cxnId="{E90CACBB-D4CC-7C48-8F53-54882503F59F}">
      <dgm:prSet/>
      <dgm:spPr/>
      <dgm:t>
        <a:bodyPr/>
        <a:lstStyle/>
        <a:p>
          <a:endParaRPr lang="en-US"/>
        </a:p>
      </dgm:t>
    </dgm:pt>
    <dgm:pt modelId="{678A0BF9-5E57-F049-B042-58D6BF7C4864}">
      <dgm:prSet custT="1"/>
      <dgm:spPr>
        <a:solidFill>
          <a:srgbClr val="008000"/>
        </a:solidFill>
        <a:ln>
          <a:solidFill>
            <a:schemeClr val="accent5">
              <a:lumMod val="75000"/>
            </a:schemeClr>
          </a:solidFill>
        </a:ln>
      </dgm:spPr>
      <dgm:t>
        <a:bodyPr/>
        <a:lstStyle/>
        <a:p>
          <a:r>
            <a:rPr lang="en-GB" sz="1050" dirty="0"/>
            <a:t>Minimal marketing spend</a:t>
          </a:r>
        </a:p>
      </dgm:t>
    </dgm:pt>
    <dgm:pt modelId="{36F5EEB0-4DDA-3640-ACA8-1C824E6A0342}" type="parTrans" cxnId="{ED9D6F7E-8128-A748-B1E8-BC6A3F665F02}">
      <dgm:prSet/>
      <dgm:spPr/>
      <dgm:t>
        <a:bodyPr/>
        <a:lstStyle/>
        <a:p>
          <a:endParaRPr lang="en-US"/>
        </a:p>
      </dgm:t>
    </dgm:pt>
    <dgm:pt modelId="{44870F00-98DC-9E4C-8E1D-DB452F57058C}" type="sibTrans" cxnId="{ED9D6F7E-8128-A748-B1E8-BC6A3F665F02}">
      <dgm:prSet/>
      <dgm:spPr/>
      <dgm:t>
        <a:bodyPr/>
        <a:lstStyle/>
        <a:p>
          <a:endParaRPr lang="en-US"/>
        </a:p>
      </dgm:t>
    </dgm:pt>
    <dgm:pt modelId="{6F25E0BB-6160-6B4D-9A9B-F1DA0D307B2A}">
      <dgm:prSet phldrT="[Text]" custT="1">
        <dgm:style>
          <a:lnRef idx="2">
            <a:schemeClr val="accent4">
              <a:shade val="50000"/>
            </a:schemeClr>
          </a:lnRef>
          <a:fillRef idx="1">
            <a:schemeClr val="accent4"/>
          </a:fillRef>
          <a:effectRef idx="0">
            <a:schemeClr val="accent4"/>
          </a:effectRef>
          <a:fontRef idx="minor">
            <a:schemeClr val="lt1"/>
          </a:fontRef>
        </dgm:style>
      </dgm:prSet>
      <dgm:spPr>
        <a:solidFill>
          <a:srgbClr val="3366FF"/>
        </a:solidFill>
        <a:ln>
          <a:solidFill>
            <a:srgbClr val="0000FF"/>
          </a:solidFill>
        </a:ln>
      </dgm:spPr>
      <dgm:t>
        <a:bodyPr/>
        <a:lstStyle/>
        <a:p>
          <a:r>
            <a:rPr lang="en-US" sz="1000" dirty="0"/>
            <a:t>Need to figure out ways to engage and drive commitment, involvement with an overseas workforce</a:t>
          </a:r>
          <a:endParaRPr lang="en-US" sz="1000" dirty="0">
            <a:solidFill>
              <a:schemeClr val="bg1"/>
            </a:solidFill>
          </a:endParaRPr>
        </a:p>
      </dgm:t>
    </dgm:pt>
    <dgm:pt modelId="{6F0005EB-8530-1D40-8DBA-FFF739C3B2DD}" type="parTrans" cxnId="{28A5532E-1623-C446-88DB-2612B4D72072}">
      <dgm:prSet/>
      <dgm:spPr/>
      <dgm:t>
        <a:bodyPr/>
        <a:lstStyle/>
        <a:p>
          <a:endParaRPr lang="en-US"/>
        </a:p>
      </dgm:t>
    </dgm:pt>
    <dgm:pt modelId="{6FF91C8D-D0A2-274E-9058-81633693809C}" type="sibTrans" cxnId="{28A5532E-1623-C446-88DB-2612B4D72072}">
      <dgm:prSet/>
      <dgm:spPr/>
      <dgm:t>
        <a:bodyPr/>
        <a:lstStyle/>
        <a:p>
          <a:endParaRPr lang="en-US"/>
        </a:p>
      </dgm:t>
    </dgm:pt>
    <dgm:pt modelId="{F43476B0-BEA2-9F4D-B363-1951F7B465BA}">
      <dgm:prSet custT="1"/>
      <dgm:spPr>
        <a:solidFill>
          <a:srgbClr val="008000"/>
        </a:solidFill>
        <a:ln>
          <a:solidFill>
            <a:schemeClr val="accent5">
              <a:lumMod val="75000"/>
            </a:schemeClr>
          </a:solidFill>
        </a:ln>
      </dgm:spPr>
      <dgm:t>
        <a:bodyPr/>
        <a:lstStyle/>
        <a:p>
          <a:r>
            <a:rPr lang="en-GB" sz="1050" dirty="0"/>
            <a:t>Good quality, desirable  products at very competitive prices</a:t>
          </a:r>
        </a:p>
      </dgm:t>
    </dgm:pt>
    <dgm:pt modelId="{FFB5F8EF-C693-C747-91F6-30D6D471A9A1}" type="parTrans" cxnId="{C278BFC9-0B66-2A48-B817-F2EF9BDE12AE}">
      <dgm:prSet/>
      <dgm:spPr/>
      <dgm:t>
        <a:bodyPr/>
        <a:lstStyle/>
        <a:p>
          <a:endParaRPr lang="en-US"/>
        </a:p>
      </dgm:t>
    </dgm:pt>
    <dgm:pt modelId="{9F4E5BAE-035D-364D-8F67-55335F4D4BC4}" type="sibTrans" cxnId="{C278BFC9-0B66-2A48-B817-F2EF9BDE12AE}">
      <dgm:prSet/>
      <dgm:spPr/>
      <dgm:t>
        <a:bodyPr/>
        <a:lstStyle/>
        <a:p>
          <a:endParaRPr lang="en-US"/>
        </a:p>
      </dgm:t>
    </dgm:pt>
    <dgm:pt modelId="{BB5DE38D-50C8-C048-9D3C-95B249810566}">
      <dgm:prSet custT="1"/>
      <dgm:spPr/>
      <dgm:t>
        <a:bodyPr/>
        <a:lstStyle/>
        <a:p>
          <a:r>
            <a:rPr lang="en-GB" sz="850" dirty="0" smtClean="0">
              <a:solidFill>
                <a:schemeClr val="bg1"/>
              </a:solidFill>
            </a:rPr>
            <a:t>Online, fast growth competition from </a:t>
          </a:r>
          <a:r>
            <a:rPr lang="en-GB" sz="850" dirty="0" err="1">
              <a:solidFill>
                <a:schemeClr val="bg1"/>
              </a:solidFill>
            </a:rPr>
            <a:t>Flipkart</a:t>
          </a:r>
          <a:r>
            <a:rPr lang="en-GB" sz="850" dirty="0">
              <a:solidFill>
                <a:schemeClr val="bg1"/>
              </a:solidFill>
            </a:rPr>
            <a:t>, Amazon, </a:t>
          </a:r>
          <a:r>
            <a:rPr lang="en-GB" sz="850" dirty="0" err="1">
              <a:solidFill>
                <a:schemeClr val="bg1"/>
              </a:solidFill>
            </a:rPr>
            <a:t>SnapDeal</a:t>
          </a:r>
          <a:r>
            <a:rPr lang="en-GB" sz="850" dirty="0">
              <a:solidFill>
                <a:schemeClr val="bg1"/>
              </a:solidFill>
            </a:rPr>
            <a:t> and </a:t>
          </a:r>
          <a:r>
            <a:rPr lang="en-GB" sz="850" dirty="0" err="1" smtClean="0">
              <a:solidFill>
                <a:schemeClr val="bg1"/>
              </a:solidFill>
            </a:rPr>
            <a:t>Myntra</a:t>
          </a:r>
          <a:r>
            <a:rPr lang="en-GB" sz="850" dirty="0" smtClean="0">
              <a:solidFill>
                <a:schemeClr val="bg1"/>
              </a:solidFill>
            </a:rPr>
            <a:t> and other new players</a:t>
          </a:r>
          <a:endParaRPr lang="en-GB" sz="850" dirty="0">
            <a:solidFill>
              <a:schemeClr val="bg1"/>
            </a:solidFill>
          </a:endParaRPr>
        </a:p>
      </dgm:t>
    </dgm:pt>
    <dgm:pt modelId="{F95C227A-130A-6C43-8DED-A9D75DEE9730}" type="parTrans" cxnId="{7F9237F1-B2E1-8340-8BA2-67019C07CD61}">
      <dgm:prSet/>
      <dgm:spPr/>
      <dgm:t>
        <a:bodyPr/>
        <a:lstStyle/>
        <a:p>
          <a:endParaRPr lang="en-US"/>
        </a:p>
      </dgm:t>
    </dgm:pt>
    <dgm:pt modelId="{4E232392-67C8-734A-B194-3E29400EF65E}" type="sibTrans" cxnId="{7F9237F1-B2E1-8340-8BA2-67019C07CD61}">
      <dgm:prSet/>
      <dgm:spPr/>
      <dgm:t>
        <a:bodyPr/>
        <a:lstStyle/>
        <a:p>
          <a:endParaRPr lang="en-US"/>
        </a:p>
      </dgm:t>
    </dgm:pt>
    <dgm:pt modelId="{013FB82C-48B2-5A49-BA00-CDF8DEF0F786}">
      <dgm:prSet custT="1"/>
      <dgm:spPr>
        <a:solidFill>
          <a:srgbClr val="008000"/>
        </a:solidFill>
        <a:ln>
          <a:solidFill>
            <a:schemeClr val="accent5">
              <a:lumMod val="75000"/>
            </a:schemeClr>
          </a:solidFill>
        </a:ln>
      </dgm:spPr>
      <dgm:t>
        <a:bodyPr/>
        <a:lstStyle/>
        <a:p>
          <a:r>
            <a:rPr lang="en-GB" sz="1050" dirty="0" smtClean="0"/>
            <a:t>Directives to reduce waste and </a:t>
          </a:r>
          <a:r>
            <a:rPr lang="en-GB" sz="1050" dirty="0"/>
            <a:t>energy consumption</a:t>
          </a:r>
        </a:p>
      </dgm:t>
    </dgm:pt>
    <dgm:pt modelId="{D1FBAA9D-429E-5740-B38A-90F4F7775F65}" type="parTrans" cxnId="{FEDCBE97-F32E-9A44-9EE0-A047A7AEDD3F}">
      <dgm:prSet/>
      <dgm:spPr/>
      <dgm:t>
        <a:bodyPr/>
        <a:lstStyle/>
        <a:p>
          <a:endParaRPr lang="en-US"/>
        </a:p>
      </dgm:t>
    </dgm:pt>
    <dgm:pt modelId="{815FCBE3-D328-D84A-BC7B-28218D300461}" type="sibTrans" cxnId="{FEDCBE97-F32E-9A44-9EE0-A047A7AEDD3F}">
      <dgm:prSet/>
      <dgm:spPr/>
      <dgm:t>
        <a:bodyPr/>
        <a:lstStyle/>
        <a:p>
          <a:endParaRPr lang="en-US"/>
        </a:p>
      </dgm:t>
    </dgm:pt>
    <dgm:pt modelId="{E30A62A8-A9A9-BB4E-B8E7-BA352E32EB69}">
      <dgm:prSet custT="1"/>
      <dgm:spPr/>
      <dgm:t>
        <a:bodyPr/>
        <a:lstStyle/>
        <a:p>
          <a:r>
            <a:rPr lang="en-GB" sz="850" dirty="0">
              <a:solidFill>
                <a:schemeClr val="bg1"/>
              </a:solidFill>
            </a:rPr>
            <a:t>Fluctuating </a:t>
          </a:r>
          <a:r>
            <a:rPr lang="en-GB" sz="850" dirty="0" smtClean="0">
              <a:solidFill>
                <a:schemeClr val="bg1"/>
              </a:solidFill>
            </a:rPr>
            <a:t>FOREX, energy </a:t>
          </a:r>
          <a:r>
            <a:rPr lang="en-GB" sz="850" dirty="0">
              <a:solidFill>
                <a:schemeClr val="bg1"/>
              </a:solidFill>
            </a:rPr>
            <a:t>and </a:t>
          </a:r>
          <a:r>
            <a:rPr lang="en-GB" sz="850" dirty="0" smtClean="0">
              <a:solidFill>
                <a:schemeClr val="bg1"/>
              </a:solidFill>
            </a:rPr>
            <a:t>materials prices</a:t>
          </a:r>
          <a:endParaRPr lang="en-GB" sz="850" dirty="0">
            <a:solidFill>
              <a:schemeClr val="bg1"/>
            </a:solidFill>
          </a:endParaRPr>
        </a:p>
      </dgm:t>
    </dgm:pt>
    <dgm:pt modelId="{105B9EFA-2899-AC4E-90DE-40E508D97EC4}" type="parTrans" cxnId="{3C8AAA2D-D904-0F4B-96DC-A706BF2286B4}">
      <dgm:prSet/>
      <dgm:spPr/>
      <dgm:t>
        <a:bodyPr/>
        <a:lstStyle/>
        <a:p>
          <a:endParaRPr lang="en-US"/>
        </a:p>
      </dgm:t>
    </dgm:pt>
    <dgm:pt modelId="{9B3E9094-A30A-DD41-9CA6-32734E10F07A}" type="sibTrans" cxnId="{3C8AAA2D-D904-0F4B-96DC-A706BF2286B4}">
      <dgm:prSet/>
      <dgm:spPr/>
      <dgm:t>
        <a:bodyPr/>
        <a:lstStyle/>
        <a:p>
          <a:endParaRPr lang="en-US"/>
        </a:p>
      </dgm:t>
    </dgm:pt>
    <dgm:pt modelId="{5D10AB4F-8A0B-CB4C-AD6A-9E6EEBE75FF4}">
      <dgm:prSet phldrT="[Text]" custT="1">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en-US" sz="950" dirty="0"/>
            <a:t>Complex global supply chain vulnerable to market </a:t>
          </a:r>
          <a:r>
            <a:rPr lang="en-US" sz="950" dirty="0" smtClean="0"/>
            <a:t>forces and quality differences </a:t>
          </a:r>
          <a:r>
            <a:rPr lang="en-US" sz="950" dirty="0"/>
            <a:t>(Primark, 2018):  1071 suppliers across 31 countries</a:t>
          </a:r>
        </a:p>
      </dgm:t>
    </dgm:pt>
    <dgm:pt modelId="{7F384B14-750A-784E-A7DB-9459C898D6D3}" type="parTrans" cxnId="{F52AD16C-4235-FA41-BE98-63C706988C9A}">
      <dgm:prSet/>
      <dgm:spPr/>
      <dgm:t>
        <a:bodyPr/>
        <a:lstStyle/>
        <a:p>
          <a:endParaRPr lang="en-US"/>
        </a:p>
      </dgm:t>
    </dgm:pt>
    <dgm:pt modelId="{81FFFDFC-F0DA-0349-8AB6-88F21A3B085B}" type="sibTrans" cxnId="{F52AD16C-4235-FA41-BE98-63C706988C9A}">
      <dgm:prSet/>
      <dgm:spPr/>
      <dgm:t>
        <a:bodyPr/>
        <a:lstStyle/>
        <a:p>
          <a:endParaRPr lang="en-US"/>
        </a:p>
      </dgm:t>
    </dgm:pt>
    <dgm:pt modelId="{212D382B-1680-E04D-806E-071AA14B62D3}">
      <dgm:prSet custT="1"/>
      <dgm:spPr/>
      <dgm:t>
        <a:bodyPr/>
        <a:lstStyle/>
        <a:p>
          <a:r>
            <a:rPr lang="en-GB" sz="850" dirty="0">
              <a:solidFill>
                <a:schemeClr val="bg1"/>
              </a:solidFill>
            </a:rPr>
            <a:t>Potential terror related activity related to an emergence in extremism in southern states like Tamil Nadu</a:t>
          </a:r>
        </a:p>
      </dgm:t>
    </dgm:pt>
    <dgm:pt modelId="{8CDE3E35-CC6E-1B4E-A44F-41A8CC180A91}" type="parTrans" cxnId="{7F8C0BFB-507C-2941-9F0E-F13404BE516B}">
      <dgm:prSet/>
      <dgm:spPr/>
      <dgm:t>
        <a:bodyPr/>
        <a:lstStyle/>
        <a:p>
          <a:endParaRPr lang="en-US"/>
        </a:p>
      </dgm:t>
    </dgm:pt>
    <dgm:pt modelId="{BCD9A367-A9A9-C749-B401-CE32A0B92881}" type="sibTrans" cxnId="{7F8C0BFB-507C-2941-9F0E-F13404BE516B}">
      <dgm:prSet/>
      <dgm:spPr/>
      <dgm:t>
        <a:bodyPr/>
        <a:lstStyle/>
        <a:p>
          <a:endParaRPr lang="en-US"/>
        </a:p>
      </dgm:t>
    </dgm:pt>
    <dgm:pt modelId="{4BDEABE1-56FC-CA43-BB0F-742F02FA8A16}">
      <dgm:prSet custT="1"/>
      <dgm:spPr/>
      <dgm:t>
        <a:bodyPr/>
        <a:lstStyle/>
        <a:p>
          <a:r>
            <a:rPr lang="en-GB" sz="950" dirty="0"/>
            <a:t>Previous concerns over ethics with </a:t>
          </a:r>
          <a:r>
            <a:rPr lang="en-GB" sz="950" dirty="0" smtClean="0"/>
            <a:t>staff/supply </a:t>
          </a:r>
          <a:r>
            <a:rPr lang="en-GB" sz="950" dirty="0"/>
            <a:t>chain </a:t>
          </a:r>
          <a:r>
            <a:rPr lang="en-GB" sz="950" dirty="0" smtClean="0"/>
            <a:t>partners (Hickman, 2009; Butler, 2010) which could resurface under poorly regulated conditions</a:t>
          </a:r>
          <a:endParaRPr lang="en-GB" sz="950" dirty="0"/>
        </a:p>
      </dgm:t>
    </dgm:pt>
    <dgm:pt modelId="{1FD5D760-042E-8041-B9F2-646BEED5F5EC}" type="parTrans" cxnId="{19246273-0AB2-2749-BB40-5603DEBFCFED}">
      <dgm:prSet/>
      <dgm:spPr/>
      <dgm:t>
        <a:bodyPr/>
        <a:lstStyle/>
        <a:p>
          <a:endParaRPr lang="en-US"/>
        </a:p>
      </dgm:t>
    </dgm:pt>
    <dgm:pt modelId="{1AA465CD-93A4-6D49-8745-08A07275B2E9}" type="sibTrans" cxnId="{19246273-0AB2-2749-BB40-5603DEBFCFED}">
      <dgm:prSet/>
      <dgm:spPr/>
      <dgm:t>
        <a:bodyPr/>
        <a:lstStyle/>
        <a:p>
          <a:endParaRPr lang="en-US"/>
        </a:p>
      </dgm:t>
    </dgm:pt>
    <dgm:pt modelId="{0E316824-EBB6-5148-9934-3247BFEF445F}">
      <dgm:prSet custT="1"/>
      <dgm:spPr/>
      <dgm:t>
        <a:bodyPr/>
        <a:lstStyle/>
        <a:p>
          <a:r>
            <a:rPr lang="en-US" sz="850" dirty="0" smtClean="0">
              <a:solidFill>
                <a:schemeClr val="bg1"/>
              </a:solidFill>
            </a:rPr>
            <a:t>Property in prime city locations can be restricted/expensive/hard to find</a:t>
          </a:r>
          <a:endParaRPr lang="en-GB" sz="850" dirty="0">
            <a:solidFill>
              <a:schemeClr val="bg1"/>
            </a:solidFill>
          </a:endParaRPr>
        </a:p>
      </dgm:t>
    </dgm:pt>
    <dgm:pt modelId="{EE118353-DFF3-F748-9E6D-C9306CBF25C3}" type="parTrans" cxnId="{739DF9CC-0E6F-AD42-85B5-4F7305F506AC}">
      <dgm:prSet/>
      <dgm:spPr/>
      <dgm:t>
        <a:bodyPr/>
        <a:lstStyle/>
        <a:p>
          <a:endParaRPr lang="en-US"/>
        </a:p>
      </dgm:t>
    </dgm:pt>
    <dgm:pt modelId="{FC21CFE2-3739-F046-BC96-19C1E1BA22E6}" type="sibTrans" cxnId="{739DF9CC-0E6F-AD42-85B5-4F7305F506AC}">
      <dgm:prSet/>
      <dgm:spPr/>
      <dgm:t>
        <a:bodyPr/>
        <a:lstStyle/>
        <a:p>
          <a:endParaRPr lang="en-US"/>
        </a:p>
      </dgm:t>
    </dgm:pt>
    <dgm:pt modelId="{1ACD3A8E-4547-FA4A-BB90-7542D3AB9554}">
      <dgm:prSet custT="1"/>
      <dgm:spPr>
        <a:solidFill>
          <a:srgbClr val="008000"/>
        </a:solidFill>
        <a:ln>
          <a:solidFill>
            <a:schemeClr val="accent5">
              <a:lumMod val="75000"/>
            </a:schemeClr>
          </a:solidFill>
        </a:ln>
      </dgm:spPr>
      <dgm:t>
        <a:bodyPr/>
        <a:lstStyle/>
        <a:p>
          <a:r>
            <a:rPr lang="en-GB" sz="1050" dirty="0" smtClean="0"/>
            <a:t>Extensive product range</a:t>
          </a:r>
          <a:endParaRPr lang="en-GB" sz="1050" dirty="0"/>
        </a:p>
      </dgm:t>
    </dgm:pt>
    <dgm:pt modelId="{7F7D2D1C-C852-D54D-875F-E13E1C330562}" type="parTrans" cxnId="{12810C5A-BDB1-B043-BAB2-DE4AFE9FA0FB}">
      <dgm:prSet/>
      <dgm:spPr/>
      <dgm:t>
        <a:bodyPr/>
        <a:lstStyle/>
        <a:p>
          <a:endParaRPr lang="en-US"/>
        </a:p>
      </dgm:t>
    </dgm:pt>
    <dgm:pt modelId="{70B83107-0536-FC4C-9976-BCCB6E856C4E}" type="sibTrans" cxnId="{12810C5A-BDB1-B043-BAB2-DE4AFE9FA0FB}">
      <dgm:prSet/>
      <dgm:spPr/>
      <dgm:t>
        <a:bodyPr/>
        <a:lstStyle/>
        <a:p>
          <a:endParaRPr lang="en-US"/>
        </a:p>
      </dgm:t>
    </dgm:pt>
    <dgm:pt modelId="{A9A1475F-8748-684A-9278-CD1D67467C15}">
      <dgm:prSet custT="1"/>
      <dgm:spPr>
        <a:solidFill>
          <a:srgbClr val="3366FF"/>
        </a:solidFill>
        <a:ln>
          <a:solidFill>
            <a:srgbClr val="0000FF"/>
          </a:solidFill>
        </a:ln>
      </dgm:spPr>
      <dgm:t>
        <a:bodyPr/>
        <a:lstStyle/>
        <a:p>
          <a:r>
            <a:rPr lang="en-GB" sz="1000" dirty="0" smtClean="0"/>
            <a:t>Close proximity to Asian suppliers (India, Bangladesh, China, Indonesia, Burma), minimising supply chain costs</a:t>
          </a:r>
          <a:endParaRPr lang="en-GB" sz="1000" dirty="0"/>
        </a:p>
      </dgm:t>
    </dgm:pt>
    <dgm:pt modelId="{5042D816-06A7-6544-8D45-8B6BEA93BBDA}" type="parTrans" cxnId="{3751CA5A-BF92-0949-84EF-B31F7780AAE4}">
      <dgm:prSet/>
      <dgm:spPr/>
      <dgm:t>
        <a:bodyPr/>
        <a:lstStyle/>
        <a:p>
          <a:endParaRPr lang="en-US"/>
        </a:p>
      </dgm:t>
    </dgm:pt>
    <dgm:pt modelId="{58562E06-64D7-9C4B-B82E-7DE9A729DAD9}" type="sibTrans" cxnId="{3751CA5A-BF92-0949-84EF-B31F7780AAE4}">
      <dgm:prSet/>
      <dgm:spPr/>
      <dgm:t>
        <a:bodyPr/>
        <a:lstStyle/>
        <a:p>
          <a:endParaRPr lang="en-US"/>
        </a:p>
      </dgm:t>
    </dgm:pt>
    <dgm:pt modelId="{9F5BF6E4-50D1-E94D-8474-05778BA49B95}">
      <dgm:prSet phldrT="[Text]" custT="1">
        <dgm:style>
          <a:lnRef idx="2">
            <a:schemeClr val="accent4">
              <a:shade val="50000"/>
            </a:schemeClr>
          </a:lnRef>
          <a:fillRef idx="1">
            <a:schemeClr val="accent4"/>
          </a:fillRef>
          <a:effectRef idx="0">
            <a:schemeClr val="accent4"/>
          </a:effectRef>
          <a:fontRef idx="minor">
            <a:schemeClr val="lt1"/>
          </a:fontRef>
        </dgm:style>
      </dgm:prSet>
      <dgm:spPr>
        <a:solidFill>
          <a:srgbClr val="3366FF"/>
        </a:solidFill>
        <a:ln>
          <a:solidFill>
            <a:srgbClr val="0000FF"/>
          </a:solidFill>
        </a:ln>
      </dgm:spPr>
      <dgm:t>
        <a:bodyPr/>
        <a:lstStyle/>
        <a:p>
          <a:r>
            <a:rPr lang="en-US" sz="1000" dirty="0" smtClean="0"/>
            <a:t>May need to build Indian B2B partnerships in the region to support sales growth and people management </a:t>
          </a:r>
          <a:endParaRPr lang="en-US" sz="1000" dirty="0">
            <a:solidFill>
              <a:schemeClr val="bg1"/>
            </a:solidFill>
          </a:endParaRPr>
        </a:p>
      </dgm:t>
    </dgm:pt>
    <dgm:pt modelId="{DFC3EF4C-B5DA-7E42-BA6B-E01426AC1607}" type="parTrans" cxnId="{986CF4F6-A022-EB49-AAF3-2E13DEE0D789}">
      <dgm:prSet/>
      <dgm:spPr/>
      <dgm:t>
        <a:bodyPr/>
        <a:lstStyle/>
        <a:p>
          <a:endParaRPr lang="en-US"/>
        </a:p>
      </dgm:t>
    </dgm:pt>
    <dgm:pt modelId="{FD6A5210-2DEA-1445-B484-35FABE6A60E8}" type="sibTrans" cxnId="{986CF4F6-A022-EB49-AAF3-2E13DEE0D789}">
      <dgm:prSet/>
      <dgm:spPr/>
      <dgm:t>
        <a:bodyPr/>
        <a:lstStyle/>
        <a:p>
          <a:endParaRPr lang="en-US"/>
        </a:p>
      </dgm:t>
    </dgm:pt>
    <dgm:pt modelId="{AABF5D67-B530-8E4E-879C-C229FA1EEC4B}">
      <dgm:prSet phldrT="[Text]" custT="1">
        <dgm:style>
          <a:lnRef idx="2">
            <a:schemeClr val="accent4">
              <a:shade val="50000"/>
            </a:schemeClr>
          </a:lnRef>
          <a:fillRef idx="1">
            <a:schemeClr val="accent4"/>
          </a:fillRef>
          <a:effectRef idx="0">
            <a:schemeClr val="accent4"/>
          </a:effectRef>
          <a:fontRef idx="minor">
            <a:schemeClr val="lt1"/>
          </a:fontRef>
        </dgm:style>
      </dgm:prSet>
      <dgm:spPr>
        <a:solidFill>
          <a:srgbClr val="3366FF"/>
        </a:solidFill>
        <a:ln>
          <a:solidFill>
            <a:srgbClr val="0000FF"/>
          </a:solidFill>
        </a:ln>
      </dgm:spPr>
      <dgm:t>
        <a:bodyPr/>
        <a:lstStyle/>
        <a:p>
          <a:r>
            <a:rPr lang="en-US" sz="1000" dirty="0" smtClean="0">
              <a:solidFill>
                <a:schemeClr val="bg1"/>
              </a:solidFill>
            </a:rPr>
            <a:t>Need to appeal more to the Indian youth bulge (target market)</a:t>
          </a:r>
          <a:endParaRPr lang="en-US" sz="1000" dirty="0">
            <a:solidFill>
              <a:schemeClr val="bg1"/>
            </a:solidFill>
          </a:endParaRPr>
        </a:p>
      </dgm:t>
    </dgm:pt>
    <dgm:pt modelId="{6930313B-3BA8-764B-97E1-945AA0AFD3C9}" type="parTrans" cxnId="{69E1EF86-FBFF-0C4D-8C10-52FE5604E4C0}">
      <dgm:prSet/>
      <dgm:spPr/>
      <dgm:t>
        <a:bodyPr/>
        <a:lstStyle/>
        <a:p>
          <a:endParaRPr lang="en-US"/>
        </a:p>
      </dgm:t>
    </dgm:pt>
    <dgm:pt modelId="{768A8C56-A5A3-3C47-8044-0F776485A94E}" type="sibTrans" cxnId="{69E1EF86-FBFF-0C4D-8C10-52FE5604E4C0}">
      <dgm:prSet/>
      <dgm:spPr/>
      <dgm:t>
        <a:bodyPr/>
        <a:lstStyle/>
        <a:p>
          <a:endParaRPr lang="en-US"/>
        </a:p>
      </dgm:t>
    </dgm:pt>
    <dgm:pt modelId="{D5860743-B155-A74E-BE22-4C19309F9BE1}" type="pres">
      <dgm:prSet presAssocID="{9AF2C9D0-5D78-614C-BD7D-D2F9A5883B0F}" presName="Name0" presStyleCnt="0">
        <dgm:presLayoutVars>
          <dgm:dir/>
          <dgm:resizeHandles val="exact"/>
        </dgm:presLayoutVars>
      </dgm:prSet>
      <dgm:spPr/>
      <dgm:t>
        <a:bodyPr/>
        <a:lstStyle/>
        <a:p>
          <a:endParaRPr lang="en-US"/>
        </a:p>
      </dgm:t>
    </dgm:pt>
    <dgm:pt modelId="{50E8215F-B885-6F49-8B85-791B831FC0BC}" type="pres">
      <dgm:prSet presAssocID="{B957DD6B-C070-044A-AFD8-F979E98AF1B5}" presName="node" presStyleLbl="node1" presStyleIdx="0" presStyleCnt="4">
        <dgm:presLayoutVars>
          <dgm:bulletEnabled val="1"/>
        </dgm:presLayoutVars>
      </dgm:prSet>
      <dgm:spPr>
        <a:prstGeom prst="roundRect">
          <a:avLst/>
        </a:prstGeom>
      </dgm:spPr>
      <dgm:t>
        <a:bodyPr/>
        <a:lstStyle/>
        <a:p>
          <a:endParaRPr lang="en-US"/>
        </a:p>
      </dgm:t>
    </dgm:pt>
    <dgm:pt modelId="{FE0E7FFB-47ED-FC40-9EAF-AB43730F182E}" type="pres">
      <dgm:prSet presAssocID="{AE15956D-8AF2-2743-AEE5-E65D60E3A637}" presName="sibTrans" presStyleCnt="0"/>
      <dgm:spPr/>
    </dgm:pt>
    <dgm:pt modelId="{FA306D82-5DA0-7C44-A962-FD24BF258DFC}" type="pres">
      <dgm:prSet presAssocID="{69C06A6E-3E83-5B46-A5EE-BA8FB720EFE0}" presName="node" presStyleLbl="node1" presStyleIdx="1" presStyleCnt="4">
        <dgm:presLayoutVars>
          <dgm:bulletEnabled val="1"/>
        </dgm:presLayoutVars>
      </dgm:prSet>
      <dgm:spPr>
        <a:prstGeom prst="roundRect">
          <a:avLst/>
        </a:prstGeom>
      </dgm:spPr>
      <dgm:t>
        <a:bodyPr/>
        <a:lstStyle/>
        <a:p>
          <a:endParaRPr lang="en-US"/>
        </a:p>
      </dgm:t>
    </dgm:pt>
    <dgm:pt modelId="{7FC4FB5F-9450-5347-9124-12950654AB3A}" type="pres">
      <dgm:prSet presAssocID="{58796FA2-456C-0145-9918-6861DDF07D32}" presName="sibTrans" presStyleCnt="0"/>
      <dgm:spPr/>
    </dgm:pt>
    <dgm:pt modelId="{BC85CE22-4566-6944-B980-3E881AF47BA4}" type="pres">
      <dgm:prSet presAssocID="{D1C1A6AD-7ECD-9E4A-9830-5BBA0ECC81C2}" presName="node" presStyleLbl="node1" presStyleIdx="2" presStyleCnt="4">
        <dgm:presLayoutVars>
          <dgm:bulletEnabled val="1"/>
        </dgm:presLayoutVars>
      </dgm:prSet>
      <dgm:spPr>
        <a:prstGeom prst="roundRect">
          <a:avLst/>
        </a:prstGeom>
      </dgm:spPr>
      <dgm:t>
        <a:bodyPr/>
        <a:lstStyle/>
        <a:p>
          <a:endParaRPr lang="en-US"/>
        </a:p>
      </dgm:t>
    </dgm:pt>
    <dgm:pt modelId="{A78F240D-C129-3740-B851-536142D63647}" type="pres">
      <dgm:prSet presAssocID="{D9D532AC-E378-3F41-BBBF-1F19AAAD60B8}" presName="sibTrans" presStyleCnt="0"/>
      <dgm:spPr/>
    </dgm:pt>
    <dgm:pt modelId="{7AF4CDB8-D0C4-2B42-A8A8-44F09C5685DC}" type="pres">
      <dgm:prSet presAssocID="{3C84EE65-0B5B-BA49-A05C-411DCBB96BB0}" presName="node" presStyleLbl="node1" presStyleIdx="3" presStyleCnt="4">
        <dgm:presLayoutVars>
          <dgm:bulletEnabled val="1"/>
        </dgm:presLayoutVars>
      </dgm:prSet>
      <dgm:spPr>
        <a:prstGeom prst="roundRect">
          <a:avLst/>
        </a:prstGeom>
      </dgm:spPr>
      <dgm:t>
        <a:bodyPr/>
        <a:lstStyle/>
        <a:p>
          <a:endParaRPr lang="en-US"/>
        </a:p>
      </dgm:t>
    </dgm:pt>
  </dgm:ptLst>
  <dgm:cxnLst>
    <dgm:cxn modelId="{7F9237F1-B2E1-8340-8BA2-67019C07CD61}" srcId="{3C84EE65-0B5B-BA49-A05C-411DCBB96BB0}" destId="{BB5DE38D-50C8-C048-9D3C-95B249810566}" srcOrd="6" destOrd="0" parTransId="{F95C227A-130A-6C43-8DED-A9D75DEE9730}" sibTransId="{4E232392-67C8-734A-B194-3E29400EF65E}"/>
    <dgm:cxn modelId="{ABD597CE-76E5-E545-8F71-29F34888359C}" type="presOf" srcId="{D14560AB-C0E1-9F4A-B8CF-49A09E3AD848}" destId="{50E8215F-B885-6F49-8B85-791B831FC0BC}" srcOrd="0" destOrd="4" presId="urn:microsoft.com/office/officeart/2005/8/layout/hList6"/>
    <dgm:cxn modelId="{069AB2CA-EC5D-7B45-B71E-76D214FADDE7}" type="presOf" srcId="{72BE185B-A1AF-0A4A-AB90-1D8AADA59367}" destId="{7AF4CDB8-D0C4-2B42-A8A8-44F09C5685DC}" srcOrd="0" destOrd="6" presId="urn:microsoft.com/office/officeart/2005/8/layout/hList6"/>
    <dgm:cxn modelId="{986CF4F6-A022-EB49-AAF3-2E13DEE0D789}" srcId="{D1C1A6AD-7ECD-9E4A-9830-5BBA0ECC81C2}" destId="{9F5BF6E4-50D1-E94D-8474-05778BA49B95}" srcOrd="2" destOrd="0" parTransId="{DFC3EF4C-B5DA-7E42-BA6B-E01426AC1607}" sibTransId="{FD6A5210-2DEA-1445-B484-35FABE6A60E8}"/>
    <dgm:cxn modelId="{17CD1E81-7637-084E-BDBF-ADC4715BB9D1}" type="presOf" srcId="{4612CAD8-A0D5-0649-BEF9-47C6D48C740C}" destId="{7AF4CDB8-D0C4-2B42-A8A8-44F09C5685DC}" srcOrd="0" destOrd="2" presId="urn:microsoft.com/office/officeart/2005/8/layout/hList6"/>
    <dgm:cxn modelId="{716DB617-C6DA-F54E-B0DE-B1A9E7EE2A1D}" type="presOf" srcId="{5D10AB4F-8A0B-CB4C-AD6A-9E6EEBE75FF4}" destId="{FA306D82-5DA0-7C44-A962-FD24BF258DFC}" srcOrd="0" destOrd="2" presId="urn:microsoft.com/office/officeart/2005/8/layout/hList6"/>
    <dgm:cxn modelId="{3751CA5A-BF92-0949-84EF-B31F7780AAE4}" srcId="{D1C1A6AD-7ECD-9E4A-9830-5BBA0ECC81C2}" destId="{A9A1475F-8748-684A-9278-CD1D67467C15}" srcOrd="6" destOrd="0" parTransId="{5042D816-06A7-6544-8D45-8B6BEA93BBDA}" sibTransId="{58562E06-64D7-9C4B-B82E-7DE9A729DAD9}"/>
    <dgm:cxn modelId="{F9A5B9CE-D6D8-7F46-9457-E3D65628C5A1}" type="presOf" srcId="{013FB82C-48B2-5A49-BA00-CDF8DEF0F786}" destId="{50E8215F-B885-6F49-8B85-791B831FC0BC}" srcOrd="0" destOrd="8" presId="urn:microsoft.com/office/officeart/2005/8/layout/hList6"/>
    <dgm:cxn modelId="{8EAF53E1-E43E-C54A-A49D-1D2516660CD5}" type="presOf" srcId="{226D60C9-8000-934E-BA66-E4E1957D2032}" destId="{FA306D82-5DA0-7C44-A962-FD24BF258DFC}" srcOrd="0" destOrd="4" presId="urn:microsoft.com/office/officeart/2005/8/layout/hList6"/>
    <dgm:cxn modelId="{34FA9553-7815-DF4F-981C-E6FD7AD952F0}" type="presOf" srcId="{3CE05339-EA5F-B145-A6AE-3978C0476CC0}" destId="{FA306D82-5DA0-7C44-A962-FD24BF258DFC}" srcOrd="0" destOrd="7" presId="urn:microsoft.com/office/officeart/2005/8/layout/hList6"/>
    <dgm:cxn modelId="{3F5F21E2-3E3C-674E-B39E-0A38BA2256F4}" type="presOf" srcId="{BB5DE38D-50C8-C048-9D3C-95B249810566}" destId="{7AF4CDB8-D0C4-2B42-A8A8-44F09C5685DC}" srcOrd="0" destOrd="7" presId="urn:microsoft.com/office/officeart/2005/8/layout/hList6"/>
    <dgm:cxn modelId="{33742D0F-EB0E-774C-90ED-B1030A5A4719}" type="presOf" srcId="{D72BDA05-127B-514B-8D74-AD5EEBF2B277}" destId="{7AF4CDB8-D0C4-2B42-A8A8-44F09C5685DC}" srcOrd="0" destOrd="1" presId="urn:microsoft.com/office/officeart/2005/8/layout/hList6"/>
    <dgm:cxn modelId="{05AC9280-5D4F-EE40-8FB4-99D949E18923}" type="presOf" srcId="{AABF5D67-B530-8E4E-879C-C229FA1EEC4B}" destId="{BC85CE22-4566-6944-B980-3E881AF47BA4}" srcOrd="0" destOrd="2" presId="urn:microsoft.com/office/officeart/2005/8/layout/hList6"/>
    <dgm:cxn modelId="{6F7FB690-9DA4-AC45-8850-D36DE6232DCB}" srcId="{B957DD6B-C070-044A-AFD8-F979E98AF1B5}" destId="{CAB01890-8BB2-314A-A1FD-8F6980CCB247}" srcOrd="4" destOrd="0" parTransId="{58E3FC8E-4657-0C4A-8ACC-0A8062A2A379}" sibTransId="{0CBB9492-BBD9-964A-BA57-1FDA9346E37B}"/>
    <dgm:cxn modelId="{D8E5924F-4184-DE48-9C69-C63BFDC1123B}" srcId="{B957DD6B-C070-044A-AFD8-F979E98AF1B5}" destId="{E42E3D64-58A8-5041-9C6E-754A909B2D8E}" srcOrd="0" destOrd="0" parTransId="{346A04EA-9F1A-BD4E-AAC7-5C027BFA5EC6}" sibTransId="{95999BDC-5ABA-8243-81AE-6802515A6E4C}"/>
    <dgm:cxn modelId="{C12A571C-2EEF-6E4C-91E6-E0C87C03EC32}" type="presOf" srcId="{C826B8A3-DA8B-3745-8463-0B4153B1395F}" destId="{FA306D82-5DA0-7C44-A962-FD24BF258DFC}" srcOrd="0" destOrd="6" presId="urn:microsoft.com/office/officeart/2005/8/layout/hList6"/>
    <dgm:cxn modelId="{7AE62B27-3AFF-524E-8D58-2A2EB2AE7E43}" srcId="{69C06A6E-3E83-5B46-A5EE-BA8FB720EFE0}" destId="{A0645F32-9127-1A44-8B78-F3FFAE9E7819}" srcOrd="4" destOrd="0" parTransId="{DF23F670-D506-6D4E-8A54-65D0A8B7C4AF}" sibTransId="{9BF034DD-493E-434D-8C10-0BE90C4D980D}"/>
    <dgm:cxn modelId="{F52AD16C-4235-FA41-BE98-63C706988C9A}" srcId="{69C06A6E-3E83-5B46-A5EE-BA8FB720EFE0}" destId="{5D10AB4F-8A0B-CB4C-AD6A-9E6EEBE75FF4}" srcOrd="1" destOrd="0" parTransId="{7F384B14-750A-784E-A7DB-9459C898D6D3}" sibTransId="{81FFFDFC-F0DA-0349-8AB6-88F21A3B085B}"/>
    <dgm:cxn modelId="{D112390F-08A1-5340-8F72-54768BC5CF48}" srcId="{D1C1A6AD-7ECD-9E4A-9830-5BBA0ECC81C2}" destId="{C1E9D1A0-8455-D74E-9036-46B1268C6E29}" srcOrd="4" destOrd="0" parTransId="{3C7CBAC6-9C24-CC4F-A6D0-57AA4E329630}" sibTransId="{E1F1BC5D-79B1-FC49-91F3-0001FD812460}"/>
    <dgm:cxn modelId="{249DCCDB-75C7-A749-BA51-911C2F393FA0}" srcId="{3C84EE65-0B5B-BA49-A05C-411DCBB96BB0}" destId="{72BE185B-A1AF-0A4A-AB90-1D8AADA59367}" srcOrd="5" destOrd="0" parTransId="{428425C1-3CFF-B848-BE28-642E824C196B}" sibTransId="{1345B163-1C98-394C-8EDE-53E96C492C83}"/>
    <dgm:cxn modelId="{23EBE83C-19B9-4D4D-AFF6-C9F755565C1F}" type="presOf" srcId="{632BAAEB-63BF-C147-A039-4E4DE059B431}" destId="{FA306D82-5DA0-7C44-A962-FD24BF258DFC}" srcOrd="0" destOrd="3" presId="urn:microsoft.com/office/officeart/2005/8/layout/hList6"/>
    <dgm:cxn modelId="{739DF9CC-0E6F-AD42-85B5-4F7305F506AC}" srcId="{3C84EE65-0B5B-BA49-A05C-411DCBB96BB0}" destId="{0E316824-EBB6-5148-9934-3247BFEF445F}" srcOrd="3" destOrd="0" parTransId="{EE118353-DFF3-F748-9E6D-C9306CBF25C3}" sibTransId="{FC21CFE2-3739-F046-BC96-19C1E1BA22E6}"/>
    <dgm:cxn modelId="{C00424EE-9728-884D-8575-A010B8601D63}" type="presOf" srcId="{678A0BF9-5E57-F049-B042-58D6BF7C4864}" destId="{50E8215F-B885-6F49-8B85-791B831FC0BC}" srcOrd="0" destOrd="6" presId="urn:microsoft.com/office/officeart/2005/8/layout/hList6"/>
    <dgm:cxn modelId="{84CA0DB9-33FB-9B41-9808-497B06EA06DB}" type="presOf" srcId="{69C06A6E-3E83-5B46-A5EE-BA8FB720EFE0}" destId="{FA306D82-5DA0-7C44-A962-FD24BF258DFC}" srcOrd="0" destOrd="0" presId="urn:microsoft.com/office/officeart/2005/8/layout/hList6"/>
    <dgm:cxn modelId="{4A9406AB-890D-CC48-9C82-DF1BF36D499A}" type="presOf" srcId="{5B473C3F-A374-4146-9206-F655BF55EE6A}" destId="{50E8215F-B885-6F49-8B85-791B831FC0BC}" srcOrd="0" destOrd="3" presId="urn:microsoft.com/office/officeart/2005/8/layout/hList6"/>
    <dgm:cxn modelId="{19246273-0AB2-2749-BB40-5603DEBFCFED}" srcId="{69C06A6E-3E83-5B46-A5EE-BA8FB720EFE0}" destId="{4BDEABE1-56FC-CA43-BB0F-742F02FA8A16}" srcOrd="7" destOrd="0" parTransId="{1FD5D760-042E-8041-B9F2-646BEED5F5EC}" sibTransId="{1AA465CD-93A4-6D49-8745-08A07275B2E9}"/>
    <dgm:cxn modelId="{BFF12793-CD67-6D40-BA7C-36465ACE4E63}" type="presOf" srcId="{9F1098D5-C8B7-3A4D-9AA1-8C3597512082}" destId="{BC85CE22-4566-6944-B980-3E881AF47BA4}" srcOrd="0" destOrd="6" presId="urn:microsoft.com/office/officeart/2005/8/layout/hList6"/>
    <dgm:cxn modelId="{FEDCBE97-F32E-9A44-9EE0-A047A7AEDD3F}" srcId="{B957DD6B-C070-044A-AFD8-F979E98AF1B5}" destId="{013FB82C-48B2-5A49-BA00-CDF8DEF0F786}" srcOrd="7" destOrd="0" parTransId="{D1FBAA9D-429E-5740-B38A-90F4F7775F65}" sibTransId="{815FCBE3-D328-D84A-BC7B-28218D300461}"/>
    <dgm:cxn modelId="{BB7148F5-F9D7-0442-A41F-70852876FEAC}" srcId="{9AF2C9D0-5D78-614C-BD7D-D2F9A5883B0F}" destId="{B957DD6B-C070-044A-AFD8-F979E98AF1B5}" srcOrd="0" destOrd="0" parTransId="{735A2D70-FE11-F04C-9F5D-78BBCDC7DB94}" sibTransId="{AE15956D-8AF2-2743-AEE5-E65D60E3A637}"/>
    <dgm:cxn modelId="{3EFDFC00-6C68-E343-BFD6-AC23FEE30B8A}" srcId="{69C06A6E-3E83-5B46-A5EE-BA8FB720EFE0}" destId="{632BAAEB-63BF-C147-A039-4E4DE059B431}" srcOrd="2" destOrd="0" parTransId="{3BE792BB-05B9-6B41-A3F1-C774F5538C40}" sibTransId="{82F6025C-32CE-494E-B040-84D8821ACFD4}"/>
    <dgm:cxn modelId="{D0C99A4B-2A11-B24D-AE4E-F61034932FC0}" type="presOf" srcId="{212D382B-1680-E04D-806E-071AA14B62D3}" destId="{7AF4CDB8-D0C4-2B42-A8A8-44F09C5685DC}" srcOrd="0" destOrd="5" presId="urn:microsoft.com/office/officeart/2005/8/layout/hList6"/>
    <dgm:cxn modelId="{56C2D57A-DD29-E24B-9E76-957A98EE8E55}" type="presOf" srcId="{F43476B0-BEA2-9F4D-B363-1951F7B465BA}" destId="{50E8215F-B885-6F49-8B85-791B831FC0BC}" srcOrd="0" destOrd="7" presId="urn:microsoft.com/office/officeart/2005/8/layout/hList6"/>
    <dgm:cxn modelId="{77BB9A7A-0A17-BE48-BE76-1EC6FD1F0C46}" srcId="{9AF2C9D0-5D78-614C-BD7D-D2F9A5883B0F}" destId="{D1C1A6AD-7ECD-9E4A-9830-5BBA0ECC81C2}" srcOrd="2" destOrd="0" parTransId="{1D1D2A8E-1A4F-8947-8E24-AEAB85F3A624}" sibTransId="{D9D532AC-E378-3F41-BBBF-1F19AAAD60B8}"/>
    <dgm:cxn modelId="{6795200C-979D-4144-8CF0-01410279DFCD}" type="presOf" srcId="{A9A1475F-8748-684A-9278-CD1D67467C15}" destId="{BC85CE22-4566-6944-B980-3E881AF47BA4}" srcOrd="0" destOrd="7" presId="urn:microsoft.com/office/officeart/2005/8/layout/hList6"/>
    <dgm:cxn modelId="{B8DD7672-6AAA-5848-A786-F402177DDC2C}" type="presOf" srcId="{A0645F32-9127-1A44-8B78-F3FFAE9E7819}" destId="{FA306D82-5DA0-7C44-A962-FD24BF258DFC}" srcOrd="0" destOrd="5" presId="urn:microsoft.com/office/officeart/2005/8/layout/hList6"/>
    <dgm:cxn modelId="{E7D503BE-7FFB-A24A-99C7-86A83F88AE28}" type="presOf" srcId="{D1C1A6AD-7ECD-9E4A-9830-5BBA0ECC81C2}" destId="{BC85CE22-4566-6944-B980-3E881AF47BA4}" srcOrd="0" destOrd="0" presId="urn:microsoft.com/office/officeart/2005/8/layout/hList6"/>
    <dgm:cxn modelId="{0E1678CC-0D40-4A4A-972E-8BFF6B247975}" type="presOf" srcId="{D38B0E89-8B37-014B-AEFB-C170014B9275}" destId="{BC85CE22-4566-6944-B980-3E881AF47BA4}" srcOrd="0" destOrd="1" presId="urn:microsoft.com/office/officeart/2005/8/layout/hList6"/>
    <dgm:cxn modelId="{CAFE35EA-8AC5-314B-98F7-B0D6B5C0DA0E}" srcId="{69C06A6E-3E83-5B46-A5EE-BA8FB720EFE0}" destId="{226D60C9-8000-934E-BA66-E4E1957D2032}" srcOrd="3" destOrd="0" parTransId="{BB74441D-A0D3-DA4D-B6A7-315659A1EC42}" sibTransId="{E09BBD99-771C-5746-9018-78DA3967C23F}"/>
    <dgm:cxn modelId="{ED9D6F7E-8128-A748-B1E8-BC6A3F665F02}" srcId="{B957DD6B-C070-044A-AFD8-F979E98AF1B5}" destId="{678A0BF9-5E57-F049-B042-58D6BF7C4864}" srcOrd="5" destOrd="0" parTransId="{36F5EEB0-4DDA-3640-ACA8-1C824E6A0342}" sibTransId="{44870F00-98DC-9E4C-8E1D-DB452F57058C}"/>
    <dgm:cxn modelId="{19371F24-6F25-A74A-B051-FEBEB4734561}" srcId="{3C84EE65-0B5B-BA49-A05C-411DCBB96BB0}" destId="{D72BDA05-127B-514B-8D74-AD5EEBF2B277}" srcOrd="0" destOrd="0" parTransId="{A31FEBE4-D365-7B48-93A6-32DBB6222EC1}" sibTransId="{DA68924A-471C-084E-8E86-7F1C5212D079}"/>
    <dgm:cxn modelId="{41B57BA6-A1D7-D040-8864-5A4910426BA3}" type="presOf" srcId="{9F5BF6E4-50D1-E94D-8474-05778BA49B95}" destId="{BC85CE22-4566-6944-B980-3E881AF47BA4}" srcOrd="0" destOrd="3" presId="urn:microsoft.com/office/officeart/2005/8/layout/hList6"/>
    <dgm:cxn modelId="{69E1EF86-FBFF-0C4D-8C10-52FE5604E4C0}" srcId="{D1C1A6AD-7ECD-9E4A-9830-5BBA0ECC81C2}" destId="{AABF5D67-B530-8E4E-879C-C229FA1EEC4B}" srcOrd="1" destOrd="0" parTransId="{6930313B-3BA8-764B-97E1-945AA0AFD3C9}" sibTransId="{768A8C56-A5A3-3C47-8044-0F776485A94E}"/>
    <dgm:cxn modelId="{80FC8236-4232-4A40-9921-0A83B56FE909}" type="presOf" srcId="{9AF2C9D0-5D78-614C-BD7D-D2F9A5883B0F}" destId="{D5860743-B155-A74E-BE22-4C19309F9BE1}" srcOrd="0" destOrd="0" presId="urn:microsoft.com/office/officeart/2005/8/layout/hList6"/>
    <dgm:cxn modelId="{BB6E61ED-52CE-0144-B823-33DB1EDE0A20}" srcId="{3C84EE65-0B5B-BA49-A05C-411DCBB96BB0}" destId="{4612CAD8-A0D5-0649-BEF9-47C6D48C740C}" srcOrd="1" destOrd="0" parTransId="{19451FFB-DB0A-B543-8FD1-583D66EB194C}" sibTransId="{EEA7A656-EC1A-FB4C-B3D1-114E2EC6FA5B}"/>
    <dgm:cxn modelId="{12810C5A-BDB1-B043-BAB2-DE4AFE9FA0FB}" srcId="{B957DD6B-C070-044A-AFD8-F979E98AF1B5}" destId="{1ACD3A8E-4547-FA4A-BB90-7542D3AB9554}" srcOrd="1" destOrd="0" parTransId="{7F7D2D1C-C852-D54D-875F-E13E1C330562}" sibTransId="{70B83107-0536-FC4C-9976-BCCB6E856C4E}"/>
    <dgm:cxn modelId="{28A5532E-1623-C446-88DB-2612B4D72072}" srcId="{D1C1A6AD-7ECD-9E4A-9830-5BBA0ECC81C2}" destId="{6F25E0BB-6160-6B4D-9A9B-F1DA0D307B2A}" srcOrd="3" destOrd="0" parTransId="{6F0005EB-8530-1D40-8DBA-FFF739C3B2DD}" sibTransId="{6FF91C8D-D0A2-274E-9058-81633693809C}"/>
    <dgm:cxn modelId="{B5E020C2-1FA4-9748-B33D-8B657BE2CE59}" srcId="{9AF2C9D0-5D78-614C-BD7D-D2F9A5883B0F}" destId="{69C06A6E-3E83-5B46-A5EE-BA8FB720EFE0}" srcOrd="1" destOrd="0" parTransId="{C9D401E3-A6E2-A84D-892F-DDFB9503CC7F}" sibTransId="{58796FA2-456C-0145-9918-6861DDF07D32}"/>
    <dgm:cxn modelId="{22ECD9C2-1990-CC4C-8BC9-39DCBFBC772A}" type="presOf" srcId="{6F25E0BB-6160-6B4D-9A9B-F1DA0D307B2A}" destId="{BC85CE22-4566-6944-B980-3E881AF47BA4}" srcOrd="0" destOrd="4" presId="urn:microsoft.com/office/officeart/2005/8/layout/hList6"/>
    <dgm:cxn modelId="{98D7E191-18A7-3C48-977B-865F3FD882A7}" type="presOf" srcId="{9A444242-9AA4-7D48-9986-F76E27872DA5}" destId="{FA306D82-5DA0-7C44-A962-FD24BF258DFC}" srcOrd="0" destOrd="1" presId="urn:microsoft.com/office/officeart/2005/8/layout/hList6"/>
    <dgm:cxn modelId="{147BCAFE-6D59-FC49-BF21-821AD9F6CF9D}" type="presOf" srcId="{C1E9D1A0-8455-D74E-9036-46B1268C6E29}" destId="{BC85CE22-4566-6944-B980-3E881AF47BA4}" srcOrd="0" destOrd="5" presId="urn:microsoft.com/office/officeart/2005/8/layout/hList6"/>
    <dgm:cxn modelId="{75F1B884-E59B-1144-BF88-B3650B77764D}" type="presOf" srcId="{CAB01890-8BB2-314A-A1FD-8F6980CCB247}" destId="{50E8215F-B885-6F49-8B85-791B831FC0BC}" srcOrd="0" destOrd="5" presId="urn:microsoft.com/office/officeart/2005/8/layout/hList6"/>
    <dgm:cxn modelId="{530FF148-F413-7C45-B1DF-3A17F5595717}" type="presOf" srcId="{E42E3D64-58A8-5041-9C6E-754A909B2D8E}" destId="{50E8215F-B885-6F49-8B85-791B831FC0BC}" srcOrd="0" destOrd="1" presId="urn:microsoft.com/office/officeart/2005/8/layout/hList6"/>
    <dgm:cxn modelId="{D6E35784-9F6E-5F4B-9F8A-FB17257CBC03}" srcId="{69C06A6E-3E83-5B46-A5EE-BA8FB720EFE0}" destId="{9A444242-9AA4-7D48-9986-F76E27872DA5}" srcOrd="0" destOrd="0" parTransId="{EF33DB77-9CD2-FC40-9F0F-19C9B6E057FD}" sibTransId="{0D92958F-04DF-C243-9645-B48231F2C5FB}"/>
    <dgm:cxn modelId="{096CFB03-73B1-6A48-92AC-087DC147629C}" srcId="{D1C1A6AD-7ECD-9E4A-9830-5BBA0ECC81C2}" destId="{9F1098D5-C8B7-3A4D-9AA1-8C3597512082}" srcOrd="5" destOrd="0" parTransId="{94CEFCCE-4EC3-CE41-8D3A-48789DC27985}" sibTransId="{6BEB17C9-DF11-7943-A33A-5E327E1284D7}"/>
    <dgm:cxn modelId="{57B3B851-2C0B-4442-8A60-A22136E1301A}" type="presOf" srcId="{4BDEABE1-56FC-CA43-BB0F-742F02FA8A16}" destId="{FA306D82-5DA0-7C44-A962-FD24BF258DFC}" srcOrd="0" destOrd="8" presId="urn:microsoft.com/office/officeart/2005/8/layout/hList6"/>
    <dgm:cxn modelId="{6B77CC5C-FA29-4647-AF93-386C576E1E5E}" srcId="{69C06A6E-3E83-5B46-A5EE-BA8FB720EFE0}" destId="{C826B8A3-DA8B-3745-8463-0B4153B1395F}" srcOrd="5" destOrd="0" parTransId="{45CA6A7D-CFC6-D249-9115-941FCD860D78}" sibTransId="{16119D5E-342B-634B-9FAC-E7F5EB739C9F}"/>
    <dgm:cxn modelId="{DF4855B8-3CEA-DC48-AE4C-4A8B66350531}" srcId="{69C06A6E-3E83-5B46-A5EE-BA8FB720EFE0}" destId="{3CE05339-EA5F-B145-A6AE-3978C0476CC0}" srcOrd="6" destOrd="0" parTransId="{D8989AA1-986C-3C41-B6EF-01DC89F96090}" sibTransId="{1EB66481-296F-064A-94F9-20B2CD3758CC}"/>
    <dgm:cxn modelId="{8CD77343-FDDC-204C-858A-235937C5BA11}" type="presOf" srcId="{B957DD6B-C070-044A-AFD8-F979E98AF1B5}" destId="{50E8215F-B885-6F49-8B85-791B831FC0BC}" srcOrd="0" destOrd="0" presId="urn:microsoft.com/office/officeart/2005/8/layout/hList6"/>
    <dgm:cxn modelId="{83E1CA23-6662-0245-968A-611FE3D222E9}" type="presOf" srcId="{0E316824-EBB6-5148-9934-3247BFEF445F}" destId="{7AF4CDB8-D0C4-2B42-A8A8-44F09C5685DC}" srcOrd="0" destOrd="4" presId="urn:microsoft.com/office/officeart/2005/8/layout/hList6"/>
    <dgm:cxn modelId="{03F6F637-DD9E-7942-9149-76E71D77799B}" type="presOf" srcId="{E30A62A8-A9A9-BB4E-B8E7-BA352E32EB69}" destId="{7AF4CDB8-D0C4-2B42-A8A8-44F09C5685DC}" srcOrd="0" destOrd="3" presId="urn:microsoft.com/office/officeart/2005/8/layout/hList6"/>
    <dgm:cxn modelId="{C7F6E4D5-E7BA-B746-A62A-8003A66042A3}" srcId="{B957DD6B-C070-044A-AFD8-F979E98AF1B5}" destId="{5B473C3F-A374-4146-9206-F655BF55EE6A}" srcOrd="2" destOrd="0" parTransId="{7AF401FE-B2A9-4E48-B070-247E87D564BA}" sibTransId="{164A5174-CEDF-8646-B289-C9C61479D913}"/>
    <dgm:cxn modelId="{F9F53541-08D9-1C42-BC19-EAE389F6DC2A}" srcId="{D1C1A6AD-7ECD-9E4A-9830-5BBA0ECC81C2}" destId="{D38B0E89-8B37-014B-AEFB-C170014B9275}" srcOrd="0" destOrd="0" parTransId="{11ED3335-6293-7D46-A175-9B3D9C411251}" sibTransId="{4C1F6A12-9981-A548-8176-0F2CB7190662}"/>
    <dgm:cxn modelId="{3C8AAA2D-D904-0F4B-96DC-A706BF2286B4}" srcId="{3C84EE65-0B5B-BA49-A05C-411DCBB96BB0}" destId="{E30A62A8-A9A9-BB4E-B8E7-BA352E32EB69}" srcOrd="2" destOrd="0" parTransId="{105B9EFA-2899-AC4E-90DE-40E508D97EC4}" sibTransId="{9B3E9094-A30A-DD41-9CA6-32734E10F07A}"/>
    <dgm:cxn modelId="{E90CACBB-D4CC-7C48-8F53-54882503F59F}" srcId="{B957DD6B-C070-044A-AFD8-F979E98AF1B5}" destId="{D14560AB-C0E1-9F4A-B8CF-49A09E3AD848}" srcOrd="3" destOrd="0" parTransId="{D7DF158B-6A82-1648-B1D7-224077D89D7A}" sibTransId="{BA9E1702-5F67-4744-8AA3-F4505438CE62}"/>
    <dgm:cxn modelId="{DA7E71B5-887C-A44B-B42D-108DC57A56E9}" type="presOf" srcId="{3C84EE65-0B5B-BA49-A05C-411DCBB96BB0}" destId="{7AF4CDB8-D0C4-2B42-A8A8-44F09C5685DC}" srcOrd="0" destOrd="0" presId="urn:microsoft.com/office/officeart/2005/8/layout/hList6"/>
    <dgm:cxn modelId="{7F8C0BFB-507C-2941-9F0E-F13404BE516B}" srcId="{3C84EE65-0B5B-BA49-A05C-411DCBB96BB0}" destId="{212D382B-1680-E04D-806E-071AA14B62D3}" srcOrd="4" destOrd="0" parTransId="{8CDE3E35-CC6E-1B4E-A44F-41A8CC180A91}" sibTransId="{BCD9A367-A9A9-C749-B401-CE32A0B92881}"/>
    <dgm:cxn modelId="{C278BFC9-0B66-2A48-B817-F2EF9BDE12AE}" srcId="{B957DD6B-C070-044A-AFD8-F979E98AF1B5}" destId="{F43476B0-BEA2-9F4D-B363-1951F7B465BA}" srcOrd="6" destOrd="0" parTransId="{FFB5F8EF-C693-C747-91F6-30D6D471A9A1}" sibTransId="{9F4E5BAE-035D-364D-8F67-55335F4D4BC4}"/>
    <dgm:cxn modelId="{B20D521A-07D7-0E4B-98D3-0C65B7060507}" type="presOf" srcId="{1ACD3A8E-4547-FA4A-BB90-7542D3AB9554}" destId="{50E8215F-B885-6F49-8B85-791B831FC0BC}" srcOrd="0" destOrd="2" presId="urn:microsoft.com/office/officeart/2005/8/layout/hList6"/>
    <dgm:cxn modelId="{8859EEFE-086A-994F-932B-629A98CCE35A}" srcId="{9AF2C9D0-5D78-614C-BD7D-D2F9A5883B0F}" destId="{3C84EE65-0B5B-BA49-A05C-411DCBB96BB0}" srcOrd="3" destOrd="0" parTransId="{FE812BE2-4220-6C40-8BE2-E2073AB1BB43}" sibTransId="{C0F14A7F-B869-704C-8AD4-405294DB1E31}"/>
    <dgm:cxn modelId="{689C5553-3028-6B43-9B0C-50BD1603B355}" type="presParOf" srcId="{D5860743-B155-A74E-BE22-4C19309F9BE1}" destId="{50E8215F-B885-6F49-8B85-791B831FC0BC}" srcOrd="0" destOrd="0" presId="urn:microsoft.com/office/officeart/2005/8/layout/hList6"/>
    <dgm:cxn modelId="{5A64743A-24A3-304A-ABEA-FF5009B747D2}" type="presParOf" srcId="{D5860743-B155-A74E-BE22-4C19309F9BE1}" destId="{FE0E7FFB-47ED-FC40-9EAF-AB43730F182E}" srcOrd="1" destOrd="0" presId="urn:microsoft.com/office/officeart/2005/8/layout/hList6"/>
    <dgm:cxn modelId="{92B61154-E353-394B-8E0B-C572897A51BE}" type="presParOf" srcId="{D5860743-B155-A74E-BE22-4C19309F9BE1}" destId="{FA306D82-5DA0-7C44-A962-FD24BF258DFC}" srcOrd="2" destOrd="0" presId="urn:microsoft.com/office/officeart/2005/8/layout/hList6"/>
    <dgm:cxn modelId="{1BEFAFF1-7F63-574A-9802-65312BADAFB0}" type="presParOf" srcId="{D5860743-B155-A74E-BE22-4C19309F9BE1}" destId="{7FC4FB5F-9450-5347-9124-12950654AB3A}" srcOrd="3" destOrd="0" presId="urn:microsoft.com/office/officeart/2005/8/layout/hList6"/>
    <dgm:cxn modelId="{E6C449EC-6D07-F846-8593-EE04E92B5F2A}" type="presParOf" srcId="{D5860743-B155-A74E-BE22-4C19309F9BE1}" destId="{BC85CE22-4566-6944-B980-3E881AF47BA4}" srcOrd="4" destOrd="0" presId="urn:microsoft.com/office/officeart/2005/8/layout/hList6"/>
    <dgm:cxn modelId="{DBF53045-A4A8-524C-BFB6-4C5C7DFE47DC}" type="presParOf" srcId="{D5860743-B155-A74E-BE22-4C19309F9BE1}" destId="{A78F240D-C129-3740-B851-536142D63647}" srcOrd="5" destOrd="0" presId="urn:microsoft.com/office/officeart/2005/8/layout/hList6"/>
    <dgm:cxn modelId="{59AA323A-8D6F-944E-98A1-1D5C81CD4528}" type="presParOf" srcId="{D5860743-B155-A74E-BE22-4C19309F9BE1}" destId="{7AF4CDB8-D0C4-2B42-A8A8-44F09C5685DC}" srcOrd="6" destOrd="0" presId="urn:microsoft.com/office/officeart/2005/8/layout/hList6"/>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E8215F-B885-6F49-8B85-791B831FC0BC}">
      <dsp:nvSpPr>
        <dsp:cNvPr id="0" name=""/>
        <dsp:cNvSpPr/>
      </dsp:nvSpPr>
      <dsp:spPr>
        <a:xfrm rot="16200000">
          <a:off x="-1800933" y="1804289"/>
          <a:ext cx="4934587" cy="1326007"/>
        </a:xfrm>
        <a:prstGeom prst="roundRect">
          <a:avLst/>
        </a:prstGeom>
        <a:solidFill>
          <a:schemeClr val="accent5"/>
        </a:solidFill>
        <a:ln w="25400" cap="flat" cmpd="sng" algn="ctr">
          <a:solidFill>
            <a:schemeClr val="accent5">
              <a:shade val="50000"/>
            </a:schemeClr>
          </a:solidFill>
          <a:prstDash val="solid"/>
        </a:ln>
        <a:effectLst/>
      </dsp:spPr>
      <dsp:style>
        <a:lnRef idx="2">
          <a:schemeClr val="accent5">
            <a:shade val="50000"/>
          </a:schemeClr>
        </a:lnRef>
        <a:fillRef idx="1">
          <a:schemeClr val="accent5"/>
        </a:fillRef>
        <a:effectRef idx="0">
          <a:schemeClr val="accent5"/>
        </a:effectRef>
        <a:fontRef idx="minor">
          <a:schemeClr val="lt1"/>
        </a:fontRef>
      </dsp:style>
      <dsp:txBody>
        <a:bodyPr spcFirstLastPara="0" vert="horz" wrap="square" lIns="76200" tIns="0" rIns="76200" bIns="0" numCol="1" spcCol="1270" anchor="t" anchorCtr="0">
          <a:noAutofit/>
        </a:bodyPr>
        <a:lstStyle/>
        <a:p>
          <a:pPr lvl="0" algn="l" defTabSz="533400">
            <a:lnSpc>
              <a:spcPct val="90000"/>
            </a:lnSpc>
            <a:spcBef>
              <a:spcPct val="0"/>
            </a:spcBef>
            <a:spcAft>
              <a:spcPct val="35000"/>
            </a:spcAft>
          </a:pPr>
          <a:r>
            <a:rPr lang="en-US" sz="1200" b="1" kern="1200" dirty="0" smtClean="0"/>
            <a:t>POLITICS</a:t>
          </a:r>
        </a:p>
        <a:p>
          <a:pPr lvl="0" algn="l" defTabSz="533400">
            <a:lnSpc>
              <a:spcPct val="90000"/>
            </a:lnSpc>
            <a:spcBef>
              <a:spcPct val="0"/>
            </a:spcBef>
            <a:spcAft>
              <a:spcPct val="35000"/>
            </a:spcAft>
          </a:pPr>
          <a:endParaRPr lang="en-US" sz="1200" kern="1200" dirty="0"/>
        </a:p>
        <a:p>
          <a:pPr marL="57150" lvl="1" indent="-57150" algn="l" defTabSz="422275">
            <a:lnSpc>
              <a:spcPct val="90000"/>
            </a:lnSpc>
            <a:spcBef>
              <a:spcPct val="0"/>
            </a:spcBef>
            <a:spcAft>
              <a:spcPct val="15000"/>
            </a:spcAft>
            <a:buChar char="••"/>
          </a:pPr>
          <a:r>
            <a:rPr lang="en-US" sz="950" kern="1200" dirty="0" smtClean="0"/>
            <a:t>Moderately stable government with </a:t>
          </a:r>
          <a:r>
            <a:rPr lang="en-US" sz="950" kern="1200" dirty="0" err="1" smtClean="0"/>
            <a:t>modernisation</a:t>
          </a:r>
          <a:r>
            <a:rPr lang="en-US" sz="950" kern="1200" dirty="0" smtClean="0"/>
            <a:t> spearheaded by </a:t>
          </a:r>
          <a:r>
            <a:rPr lang="en-US" sz="950" kern="1200" dirty="0" err="1" smtClean="0"/>
            <a:t>Narendra</a:t>
          </a:r>
          <a:r>
            <a:rPr lang="en-US" sz="950" kern="1200" dirty="0" smtClean="0"/>
            <a:t> </a:t>
          </a:r>
          <a:r>
            <a:rPr lang="en-US" sz="950" kern="1200" dirty="0" err="1" smtClean="0"/>
            <a:t>Modi</a:t>
          </a:r>
          <a:endParaRPr lang="en-US" sz="950" kern="1200" dirty="0"/>
        </a:p>
        <a:p>
          <a:pPr marL="57150" lvl="1" indent="-57150" algn="l" defTabSz="422275">
            <a:lnSpc>
              <a:spcPct val="90000"/>
            </a:lnSpc>
            <a:spcBef>
              <a:spcPct val="0"/>
            </a:spcBef>
            <a:spcAft>
              <a:spcPct val="15000"/>
            </a:spcAft>
            <a:buChar char="••"/>
          </a:pPr>
          <a:r>
            <a:rPr lang="en-US" sz="950" kern="1200" dirty="0" smtClean="0"/>
            <a:t>Positive structural reforms boosting growth (OECD, 2017)</a:t>
          </a:r>
          <a:endParaRPr lang="en-US" sz="950" kern="1200" dirty="0"/>
        </a:p>
        <a:p>
          <a:pPr marL="57150" lvl="1" indent="-57150" algn="l" defTabSz="422275">
            <a:lnSpc>
              <a:spcPct val="90000"/>
            </a:lnSpc>
            <a:spcBef>
              <a:spcPct val="0"/>
            </a:spcBef>
            <a:spcAft>
              <a:spcPct val="15000"/>
            </a:spcAft>
            <a:buChar char="••"/>
          </a:pPr>
          <a:r>
            <a:rPr lang="en-US" sz="950" kern="1200" dirty="0" smtClean="0"/>
            <a:t>Improving performance on the Corruption Perception Index:  now ranked 79</a:t>
          </a:r>
          <a:r>
            <a:rPr lang="en-US" sz="950" kern="1200" baseline="30000" dirty="0" smtClean="0"/>
            <a:t>th</a:t>
          </a:r>
          <a:r>
            <a:rPr lang="en-US" sz="950" kern="1200" dirty="0" smtClean="0"/>
            <a:t> out of 175 (</a:t>
          </a:r>
          <a:r>
            <a:rPr lang="en-US" sz="950" kern="1200" dirty="0" smtClean="0">
              <a:solidFill>
                <a:schemeClr val="bg1"/>
              </a:solidFill>
            </a:rPr>
            <a:t>Trading Economics, 2018; </a:t>
          </a:r>
          <a:r>
            <a:rPr lang="en-US" sz="950" kern="1200" dirty="0" smtClean="0"/>
            <a:t>Appendix 6b)</a:t>
          </a:r>
          <a:endParaRPr lang="en-US" sz="950" kern="1200" dirty="0"/>
        </a:p>
        <a:p>
          <a:pPr marL="57150" lvl="1" indent="-57150" algn="l" defTabSz="422275">
            <a:lnSpc>
              <a:spcPct val="90000"/>
            </a:lnSpc>
            <a:spcBef>
              <a:spcPct val="0"/>
            </a:spcBef>
            <a:spcAft>
              <a:spcPct val="15000"/>
            </a:spcAft>
            <a:buChar char="••"/>
          </a:pPr>
          <a:r>
            <a:rPr lang="en-US" sz="950" kern="1200" dirty="0" smtClean="0"/>
            <a:t>Reduced regulations and strong, bilateral cooperation between UK-India (JETCO).  UK is the 2</a:t>
          </a:r>
          <a:r>
            <a:rPr lang="en-US" sz="950" kern="1200" baseline="30000" dirty="0" smtClean="0"/>
            <a:t>nd</a:t>
          </a:r>
          <a:r>
            <a:rPr lang="en-US" sz="950" kern="1200" dirty="0" smtClean="0"/>
            <a:t> largest G20 investor in India, India is 3</a:t>
          </a:r>
          <a:r>
            <a:rPr lang="en-US" sz="950" kern="1200" baseline="30000" dirty="0" smtClean="0"/>
            <a:t>rd</a:t>
          </a:r>
          <a:r>
            <a:rPr lang="en-US" sz="950" kern="1200" dirty="0" smtClean="0"/>
            <a:t> largest investor in UK (HCI, 2017)</a:t>
          </a:r>
          <a:endParaRPr lang="en-US" sz="950" kern="1200" dirty="0"/>
        </a:p>
        <a:p>
          <a:pPr marL="57150" lvl="1" indent="-57150" algn="l" defTabSz="422275">
            <a:lnSpc>
              <a:spcPct val="90000"/>
            </a:lnSpc>
            <a:spcBef>
              <a:spcPct val="0"/>
            </a:spcBef>
            <a:spcAft>
              <a:spcPct val="15000"/>
            </a:spcAft>
            <a:buChar char="••"/>
          </a:pPr>
          <a:r>
            <a:rPr lang="en-US" sz="950" kern="1200" dirty="0" smtClean="0"/>
            <a:t>Open access to the ASEAN free trade area (13 countries)</a:t>
          </a:r>
          <a:endParaRPr lang="en-US" sz="950" kern="1200" dirty="0"/>
        </a:p>
      </dsp:txBody>
      <dsp:txXfrm rot="5400000">
        <a:off x="68087" y="64729"/>
        <a:ext cx="1196547" cy="4805127"/>
      </dsp:txXfrm>
    </dsp:sp>
    <dsp:sp modelId="{71B9286F-42B3-A94B-A787-33F1A1390A41}">
      <dsp:nvSpPr>
        <dsp:cNvPr id="0" name=""/>
        <dsp:cNvSpPr/>
      </dsp:nvSpPr>
      <dsp:spPr>
        <a:xfrm rot="16200000">
          <a:off x="-375475" y="1804289"/>
          <a:ext cx="4934587" cy="1326007"/>
        </a:xfrm>
        <a:prstGeom prst="roundRect">
          <a:avLst/>
        </a:prstGeom>
        <a:solidFill>
          <a:schemeClr val="accent1"/>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76200" tIns="0" rIns="76771" bIns="0" numCol="1" spcCol="1270" anchor="t" anchorCtr="0">
          <a:noAutofit/>
        </a:bodyPr>
        <a:lstStyle/>
        <a:p>
          <a:pPr lvl="0" algn="l" defTabSz="533400">
            <a:lnSpc>
              <a:spcPct val="90000"/>
            </a:lnSpc>
            <a:spcBef>
              <a:spcPct val="0"/>
            </a:spcBef>
            <a:spcAft>
              <a:spcPct val="35000"/>
            </a:spcAft>
          </a:pPr>
          <a:r>
            <a:rPr lang="en-US" sz="1200" b="1" kern="1200" dirty="0" smtClean="0"/>
            <a:t>ECONOMY</a:t>
          </a:r>
        </a:p>
        <a:p>
          <a:pPr lvl="0" algn="l" defTabSz="533400">
            <a:lnSpc>
              <a:spcPct val="90000"/>
            </a:lnSpc>
            <a:spcBef>
              <a:spcPct val="0"/>
            </a:spcBef>
            <a:spcAft>
              <a:spcPct val="35000"/>
            </a:spcAft>
          </a:pPr>
          <a:endParaRPr lang="en-US" sz="1200" kern="1200" dirty="0"/>
        </a:p>
        <a:p>
          <a:pPr marL="57150" lvl="1" indent="-57150" algn="l" defTabSz="400050">
            <a:lnSpc>
              <a:spcPct val="90000"/>
            </a:lnSpc>
            <a:spcBef>
              <a:spcPct val="0"/>
            </a:spcBef>
            <a:spcAft>
              <a:spcPct val="15000"/>
            </a:spcAft>
            <a:buChar char="••"/>
          </a:pPr>
          <a:r>
            <a:rPr lang="en-US" sz="900" kern="1200" dirty="0" smtClean="0"/>
            <a:t>Strong economic growth in the world’s 3</a:t>
          </a:r>
          <a:r>
            <a:rPr lang="en-US" sz="900" kern="1200" baseline="30000" dirty="0" smtClean="0"/>
            <a:t>rd</a:t>
          </a:r>
          <a:r>
            <a:rPr lang="en-US" sz="900" kern="1200" dirty="0" smtClean="0"/>
            <a:t> largest economy</a:t>
          </a:r>
          <a:endParaRPr lang="en-US" sz="900" kern="1200" dirty="0"/>
        </a:p>
        <a:p>
          <a:pPr marL="57150" lvl="1" indent="-57150" algn="l" defTabSz="400050">
            <a:lnSpc>
              <a:spcPct val="90000"/>
            </a:lnSpc>
            <a:spcBef>
              <a:spcPct val="0"/>
            </a:spcBef>
            <a:spcAft>
              <a:spcPct val="15000"/>
            </a:spcAft>
            <a:buChar char="••"/>
          </a:pPr>
          <a:r>
            <a:rPr lang="en-US" sz="900" kern="1200" dirty="0" smtClean="0"/>
            <a:t>Rapidly growing GNI per capita ($1.67k) (</a:t>
          </a:r>
          <a:r>
            <a:rPr lang="en-US" sz="900" kern="1200" dirty="0" err="1" smtClean="0"/>
            <a:t>WorldBank</a:t>
          </a:r>
          <a:r>
            <a:rPr lang="en-US" sz="900" kern="1200" dirty="0" smtClean="0"/>
            <a:t>, 2018)</a:t>
          </a:r>
          <a:endParaRPr lang="en-US" sz="900" kern="1200" dirty="0"/>
        </a:p>
        <a:p>
          <a:pPr marL="57150" lvl="1" indent="-57150" algn="l" defTabSz="400050">
            <a:lnSpc>
              <a:spcPct val="90000"/>
            </a:lnSpc>
            <a:spcBef>
              <a:spcPct val="0"/>
            </a:spcBef>
            <a:spcAft>
              <a:spcPct val="15000"/>
            </a:spcAft>
            <a:buChar char="••"/>
          </a:pPr>
          <a:r>
            <a:rPr lang="en-US" sz="900" kern="1200" dirty="0" smtClean="0"/>
            <a:t>Low inflation with tight fiscal consolidation to reduce large deficits (IMF, 2017)</a:t>
          </a:r>
          <a:endParaRPr lang="en-US" sz="900" kern="1200" dirty="0"/>
        </a:p>
        <a:p>
          <a:pPr marL="57150" lvl="1" indent="-57150" algn="l" defTabSz="400050">
            <a:lnSpc>
              <a:spcPct val="90000"/>
            </a:lnSpc>
            <a:spcBef>
              <a:spcPct val="0"/>
            </a:spcBef>
            <a:spcAft>
              <a:spcPct val="15000"/>
            </a:spcAft>
            <a:buChar char="••"/>
          </a:pPr>
          <a:r>
            <a:rPr lang="en-US" sz="900" kern="1200" dirty="0" smtClean="0"/>
            <a:t>Current uncertainty around temporary cash shortages linked to India’s demonetization </a:t>
          </a:r>
          <a:r>
            <a:rPr lang="en-US" sz="900" kern="1200" dirty="0" err="1" smtClean="0"/>
            <a:t>programme</a:t>
          </a:r>
          <a:r>
            <a:rPr lang="en-US" sz="900" kern="1200" dirty="0" smtClean="0"/>
            <a:t> (IMF, 2017)</a:t>
          </a:r>
          <a:endParaRPr lang="en-US" sz="900" kern="1200" dirty="0"/>
        </a:p>
        <a:p>
          <a:pPr marL="57150" lvl="1" indent="-57150" algn="l" defTabSz="400050">
            <a:lnSpc>
              <a:spcPct val="90000"/>
            </a:lnSpc>
            <a:spcBef>
              <a:spcPct val="0"/>
            </a:spcBef>
            <a:spcAft>
              <a:spcPct val="15000"/>
            </a:spcAft>
            <a:buChar char="••"/>
          </a:pPr>
          <a:r>
            <a:rPr lang="en-US" sz="900" kern="1200" dirty="0" smtClean="0"/>
            <a:t>High corporate leverage levels (&gt;150%) causing vulnerabilities in certain industries (IMF, 2017)</a:t>
          </a:r>
          <a:endParaRPr lang="en-US" sz="900" kern="1200" dirty="0"/>
        </a:p>
        <a:p>
          <a:pPr marL="57150" lvl="1" indent="-57150" algn="l" defTabSz="400050">
            <a:lnSpc>
              <a:spcPct val="90000"/>
            </a:lnSpc>
            <a:spcBef>
              <a:spcPct val="0"/>
            </a:spcBef>
            <a:spcAft>
              <a:spcPct val="15000"/>
            </a:spcAft>
            <a:buChar char="••"/>
          </a:pPr>
          <a:r>
            <a:rPr lang="en-US" sz="900" kern="1200" dirty="0" smtClean="0"/>
            <a:t>Expanding middle class (300m people) is fueling demand-led growth (</a:t>
          </a:r>
          <a:r>
            <a:rPr lang="en-US" sz="900" kern="1200" dirty="0" err="1" smtClean="0"/>
            <a:t>Deresky</a:t>
          </a:r>
          <a:r>
            <a:rPr lang="en-US" sz="900" kern="1200" dirty="0" smtClean="0"/>
            <a:t>, 2017 p39)</a:t>
          </a:r>
          <a:endParaRPr lang="en-US" sz="900" kern="1200" dirty="0"/>
        </a:p>
        <a:p>
          <a:pPr marL="57150" lvl="1" indent="-57150" algn="l" defTabSz="400050">
            <a:lnSpc>
              <a:spcPct val="90000"/>
            </a:lnSpc>
            <a:spcBef>
              <a:spcPct val="0"/>
            </a:spcBef>
            <a:spcAft>
              <a:spcPct val="15000"/>
            </a:spcAft>
            <a:buChar char="••"/>
          </a:pPr>
          <a:r>
            <a:rPr lang="en-US" sz="900" kern="1200" dirty="0" smtClean="0"/>
            <a:t>Rapid emergence of tier II/III cities (IBEF, 2017)</a:t>
          </a:r>
          <a:endParaRPr lang="en-US" sz="900" kern="1200" dirty="0"/>
        </a:p>
      </dsp:txBody>
      <dsp:txXfrm rot="5400000">
        <a:off x="1493545" y="64729"/>
        <a:ext cx="1196547" cy="4805127"/>
      </dsp:txXfrm>
    </dsp:sp>
    <dsp:sp modelId="{FA306D82-5DA0-7C44-A962-FD24BF258DFC}">
      <dsp:nvSpPr>
        <dsp:cNvPr id="0" name=""/>
        <dsp:cNvSpPr/>
      </dsp:nvSpPr>
      <dsp:spPr>
        <a:xfrm rot="16200000">
          <a:off x="1049982" y="1804289"/>
          <a:ext cx="4934587" cy="1326007"/>
        </a:xfrm>
        <a:prstGeom prst="roundRect">
          <a:avLst/>
        </a:prstGeom>
        <a:solidFill>
          <a:srgbClr val="3366FF"/>
        </a:solidFill>
        <a:ln>
          <a:noFill/>
        </a:ln>
        <a:effectLst>
          <a:outerShdw blurRad="38100" dist="25400" dir="6600000" sx="101000" sy="101000" rotWithShape="0">
            <a:srgbClr val="000000">
              <a:alpha val="7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3500" tIns="0" rIns="60325" bIns="0" numCol="1" spcCol="1270" anchor="t" anchorCtr="0">
          <a:noAutofit/>
        </a:bodyPr>
        <a:lstStyle/>
        <a:p>
          <a:pPr lvl="0" algn="l" defTabSz="533400">
            <a:lnSpc>
              <a:spcPct val="90000"/>
            </a:lnSpc>
            <a:spcBef>
              <a:spcPct val="0"/>
            </a:spcBef>
            <a:spcAft>
              <a:spcPct val="35000"/>
            </a:spcAft>
          </a:pPr>
          <a:r>
            <a:rPr lang="en-US" sz="1200" b="1" kern="1200" dirty="0" smtClean="0"/>
            <a:t>SOCIAL</a:t>
          </a:r>
        </a:p>
        <a:p>
          <a:pPr lvl="0" algn="l" defTabSz="533400">
            <a:lnSpc>
              <a:spcPct val="90000"/>
            </a:lnSpc>
            <a:spcBef>
              <a:spcPct val="0"/>
            </a:spcBef>
            <a:spcAft>
              <a:spcPct val="35000"/>
            </a:spcAft>
          </a:pPr>
          <a:endParaRPr lang="en-US" sz="1200" kern="1200" dirty="0"/>
        </a:p>
        <a:p>
          <a:pPr marL="57150" lvl="1" indent="-57150" algn="l" defTabSz="422275">
            <a:lnSpc>
              <a:spcPct val="90000"/>
            </a:lnSpc>
            <a:spcBef>
              <a:spcPct val="0"/>
            </a:spcBef>
            <a:spcAft>
              <a:spcPct val="15000"/>
            </a:spcAft>
            <a:buChar char="••"/>
          </a:pPr>
          <a:r>
            <a:rPr lang="en-US" sz="950" kern="1200" dirty="0" smtClean="0"/>
            <a:t>1.32 </a:t>
          </a:r>
          <a:r>
            <a:rPr lang="en-US" sz="950" kern="1200" dirty="0" err="1" smtClean="0"/>
            <a:t>bn</a:t>
          </a:r>
          <a:r>
            <a:rPr lang="en-US" sz="950" kern="1200" dirty="0" smtClean="0"/>
            <a:t> </a:t>
          </a:r>
          <a:r>
            <a:rPr lang="en-US" sz="950" kern="1200" dirty="0" err="1" smtClean="0"/>
            <a:t>populatiion</a:t>
          </a:r>
          <a:r>
            <a:rPr lang="en-US" sz="950" kern="1200" dirty="0" smtClean="0"/>
            <a:t> (</a:t>
          </a:r>
          <a:r>
            <a:rPr lang="en-US" sz="950" kern="1200" dirty="0" err="1" smtClean="0"/>
            <a:t>Deresky</a:t>
          </a:r>
          <a:r>
            <a:rPr lang="en-US" sz="950" kern="1200" dirty="0" smtClean="0"/>
            <a:t>, 2017 p36)</a:t>
          </a:r>
          <a:endParaRPr lang="en-US" sz="950" kern="1200" dirty="0"/>
        </a:p>
        <a:p>
          <a:pPr marL="57150" lvl="1" indent="-57150" algn="l" defTabSz="422275">
            <a:lnSpc>
              <a:spcPct val="90000"/>
            </a:lnSpc>
            <a:spcBef>
              <a:spcPct val="0"/>
            </a:spcBef>
            <a:spcAft>
              <a:spcPct val="15000"/>
            </a:spcAft>
            <a:buChar char="••"/>
          </a:pPr>
          <a:r>
            <a:rPr lang="en-US" sz="950" kern="1200" dirty="0" smtClean="0"/>
            <a:t>Enhanced public spending and improved sanitation (OECD, 2017)</a:t>
          </a:r>
          <a:endParaRPr lang="en-US" sz="950" kern="1200" dirty="0"/>
        </a:p>
        <a:p>
          <a:pPr marL="57150" lvl="1" indent="-57150" algn="l" defTabSz="422275">
            <a:lnSpc>
              <a:spcPct val="90000"/>
            </a:lnSpc>
            <a:spcBef>
              <a:spcPct val="0"/>
            </a:spcBef>
            <a:spcAft>
              <a:spcPct val="15000"/>
            </a:spcAft>
            <a:buChar char="••"/>
          </a:pPr>
          <a:r>
            <a:rPr lang="en-US" sz="950" kern="1200" dirty="0" err="1" smtClean="0"/>
            <a:t>Modernised</a:t>
          </a:r>
          <a:r>
            <a:rPr lang="en-US" sz="950" kern="1200" dirty="0" smtClean="0"/>
            <a:t> education system with increased child enrollment (</a:t>
          </a:r>
          <a:r>
            <a:rPr lang="en-US" sz="950" kern="1200" dirty="0" err="1" smtClean="0"/>
            <a:t>WorldBank</a:t>
          </a:r>
          <a:r>
            <a:rPr lang="en-US" sz="950" kern="1200" dirty="0" smtClean="0"/>
            <a:t>, 2018)</a:t>
          </a:r>
          <a:endParaRPr lang="en-US" sz="950" kern="1200" dirty="0"/>
        </a:p>
        <a:p>
          <a:pPr marL="57150" lvl="1" indent="-57150" algn="l" defTabSz="422275">
            <a:lnSpc>
              <a:spcPct val="90000"/>
            </a:lnSpc>
            <a:spcBef>
              <a:spcPct val="0"/>
            </a:spcBef>
            <a:spcAft>
              <a:spcPct val="15000"/>
            </a:spcAft>
            <a:buChar char="••"/>
          </a:pPr>
          <a:r>
            <a:rPr lang="en-US" sz="950" kern="1200" dirty="0" smtClean="0"/>
            <a:t>Substantial reduction in people below the poverty line (21.9%) (</a:t>
          </a:r>
          <a:r>
            <a:rPr lang="en-US" sz="950" kern="1200" dirty="0" err="1" smtClean="0"/>
            <a:t>WorldBank</a:t>
          </a:r>
          <a:r>
            <a:rPr lang="en-US" sz="950" kern="1200" dirty="0" smtClean="0"/>
            <a:t>, 2018)</a:t>
          </a:r>
          <a:endParaRPr lang="en-US" sz="950" kern="1200" dirty="0"/>
        </a:p>
        <a:p>
          <a:pPr marL="57150" lvl="1" indent="-57150" algn="l" defTabSz="422275">
            <a:lnSpc>
              <a:spcPct val="90000"/>
            </a:lnSpc>
            <a:spcBef>
              <a:spcPct val="0"/>
            </a:spcBef>
            <a:spcAft>
              <a:spcPct val="15000"/>
            </a:spcAft>
            <a:buChar char="••"/>
          </a:pPr>
          <a:r>
            <a:rPr lang="en-US" sz="950" kern="1200" dirty="0" smtClean="0"/>
            <a:t>Youth bulge with the largest working-age population in the world (</a:t>
          </a:r>
          <a:r>
            <a:rPr lang="en-US" sz="950" kern="1200" dirty="0" err="1" smtClean="0"/>
            <a:t>Deresky</a:t>
          </a:r>
          <a:r>
            <a:rPr lang="en-US" sz="950" kern="1200" dirty="0" smtClean="0"/>
            <a:t>, 2017 p39)</a:t>
          </a:r>
          <a:endParaRPr lang="en-US" sz="950" kern="1200" dirty="0"/>
        </a:p>
        <a:p>
          <a:pPr marL="57150" lvl="1" indent="-57150" algn="l" defTabSz="422275">
            <a:lnSpc>
              <a:spcPct val="90000"/>
            </a:lnSpc>
            <a:spcBef>
              <a:spcPct val="0"/>
            </a:spcBef>
            <a:spcAft>
              <a:spcPct val="15000"/>
            </a:spcAft>
            <a:buChar char="••"/>
          </a:pPr>
          <a:r>
            <a:rPr lang="en-US" sz="950" kern="1200" dirty="0" smtClean="0"/>
            <a:t>Low cost </a:t>
          </a:r>
          <a:r>
            <a:rPr lang="en-US" sz="950" kern="1200" dirty="0" err="1" smtClean="0"/>
            <a:t>labour</a:t>
          </a:r>
          <a:endParaRPr lang="en-US" sz="950" kern="1200" dirty="0"/>
        </a:p>
        <a:p>
          <a:pPr marL="57150" lvl="1" indent="-57150" algn="l" defTabSz="422275">
            <a:lnSpc>
              <a:spcPct val="90000"/>
            </a:lnSpc>
            <a:spcBef>
              <a:spcPct val="0"/>
            </a:spcBef>
            <a:spcAft>
              <a:spcPct val="15000"/>
            </a:spcAft>
            <a:buChar char="••"/>
          </a:pPr>
          <a:r>
            <a:rPr lang="en-US" sz="950" kern="1200" dirty="0" smtClean="0"/>
            <a:t>Key challenges relate to (relatively) poor infrastructure (OECD, 2017).  Ranked 35/160 on the 2016 logistical performance index with a score of 3.42/5 (</a:t>
          </a:r>
          <a:r>
            <a:rPr lang="en-US" sz="950" kern="1200" dirty="0" err="1" smtClean="0"/>
            <a:t>WorldBank</a:t>
          </a:r>
          <a:r>
            <a:rPr lang="en-US" sz="950" kern="1200" dirty="0" smtClean="0"/>
            <a:t>, 2016)</a:t>
          </a:r>
          <a:endParaRPr lang="en-US" sz="950" kern="1200" dirty="0"/>
        </a:p>
      </dsp:txBody>
      <dsp:txXfrm rot="5400000">
        <a:off x="2919002" y="64729"/>
        <a:ext cx="1196547" cy="4805127"/>
      </dsp:txXfrm>
    </dsp:sp>
    <dsp:sp modelId="{BC85CE22-4566-6944-B980-3E881AF47BA4}">
      <dsp:nvSpPr>
        <dsp:cNvPr id="0" name=""/>
        <dsp:cNvSpPr/>
      </dsp:nvSpPr>
      <dsp:spPr>
        <a:xfrm rot="16200000">
          <a:off x="2475439" y="1804289"/>
          <a:ext cx="4934587" cy="1326007"/>
        </a:xfrm>
        <a:prstGeom prst="roundRect">
          <a:avLst/>
        </a:prstGeom>
        <a:solidFill>
          <a:schemeClr val="accent2"/>
        </a:solidFill>
        <a:ln w="25400" cap="flat" cmpd="sng" algn="ctr">
          <a:solidFill>
            <a:schemeClr val="accent2">
              <a:shade val="50000"/>
            </a:schemeClr>
          </a:solidFill>
          <a:prstDash val="solid"/>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76200" tIns="0" rIns="76200" bIns="0" numCol="1" spcCol="1270" anchor="t" anchorCtr="0">
          <a:noAutofit/>
        </a:bodyPr>
        <a:lstStyle/>
        <a:p>
          <a:pPr lvl="0" algn="l" defTabSz="533400">
            <a:lnSpc>
              <a:spcPct val="90000"/>
            </a:lnSpc>
            <a:spcBef>
              <a:spcPct val="0"/>
            </a:spcBef>
            <a:spcAft>
              <a:spcPct val="35000"/>
            </a:spcAft>
          </a:pPr>
          <a:r>
            <a:rPr lang="en-US" sz="1200" b="1" kern="1200" dirty="0" smtClean="0"/>
            <a:t>TECHNOLOGY</a:t>
          </a:r>
        </a:p>
        <a:p>
          <a:pPr lvl="0" algn="l" defTabSz="533400">
            <a:lnSpc>
              <a:spcPct val="90000"/>
            </a:lnSpc>
            <a:spcBef>
              <a:spcPct val="0"/>
            </a:spcBef>
            <a:spcAft>
              <a:spcPct val="35000"/>
            </a:spcAft>
          </a:pPr>
          <a:endParaRPr lang="en-US" sz="1200" kern="1200" dirty="0"/>
        </a:p>
        <a:p>
          <a:pPr marL="57150" lvl="1" indent="-57150" algn="l" defTabSz="422275">
            <a:lnSpc>
              <a:spcPct val="90000"/>
            </a:lnSpc>
            <a:spcBef>
              <a:spcPct val="0"/>
            </a:spcBef>
            <a:spcAft>
              <a:spcPct val="15000"/>
            </a:spcAft>
            <a:buChar char="••"/>
          </a:pPr>
          <a:r>
            <a:rPr lang="en-US" sz="950" kern="1200" dirty="0" smtClean="0"/>
            <a:t>India has accelerated productivity catch-up, leap-frogging western competitors through technology adoption</a:t>
          </a:r>
          <a:endParaRPr lang="en-US" sz="950" kern="1200" dirty="0"/>
        </a:p>
        <a:p>
          <a:pPr marL="57150" lvl="1" indent="-57150" algn="l" defTabSz="422275">
            <a:lnSpc>
              <a:spcPct val="90000"/>
            </a:lnSpc>
            <a:spcBef>
              <a:spcPct val="0"/>
            </a:spcBef>
            <a:spcAft>
              <a:spcPct val="15000"/>
            </a:spcAft>
            <a:buChar char="••"/>
          </a:pPr>
          <a:r>
            <a:rPr lang="en-US" sz="950" kern="1200" dirty="0" smtClean="0"/>
            <a:t>Focused on </a:t>
          </a:r>
          <a:r>
            <a:rPr lang="en-US" sz="950" kern="1200" dirty="0" err="1" smtClean="0"/>
            <a:t>digitisation</a:t>
          </a:r>
          <a:r>
            <a:rPr lang="en-US" sz="950" kern="1200" dirty="0" smtClean="0"/>
            <a:t> and shift to smartphones (</a:t>
          </a:r>
          <a:r>
            <a:rPr lang="en-US" sz="950" kern="1200" dirty="0" err="1" smtClean="0"/>
            <a:t>Shushma</a:t>
          </a:r>
          <a:r>
            <a:rPr lang="en-US" sz="950" kern="1200" dirty="0" smtClean="0"/>
            <a:t>, 2017)</a:t>
          </a:r>
          <a:endParaRPr lang="en-US" sz="950" kern="1200" dirty="0"/>
        </a:p>
        <a:p>
          <a:pPr marL="57150" lvl="1" indent="-57150" algn="l" defTabSz="422275">
            <a:lnSpc>
              <a:spcPct val="90000"/>
            </a:lnSpc>
            <a:spcBef>
              <a:spcPct val="0"/>
            </a:spcBef>
            <a:spcAft>
              <a:spcPct val="15000"/>
            </a:spcAft>
            <a:buChar char="••"/>
          </a:pPr>
          <a:r>
            <a:rPr lang="en-US" sz="950" kern="1200" dirty="0" smtClean="0"/>
            <a:t>One of the world’s leading destinations for technology/software solutions</a:t>
          </a:r>
          <a:endParaRPr lang="en-US" sz="950" kern="1200" dirty="0"/>
        </a:p>
        <a:p>
          <a:pPr marL="57150" lvl="1" indent="-57150" algn="l" defTabSz="422275">
            <a:lnSpc>
              <a:spcPct val="90000"/>
            </a:lnSpc>
            <a:spcBef>
              <a:spcPct val="0"/>
            </a:spcBef>
            <a:spcAft>
              <a:spcPct val="15000"/>
            </a:spcAft>
            <a:buChar char="••"/>
          </a:pPr>
          <a:r>
            <a:rPr lang="en-US" sz="950" kern="1200" dirty="0" smtClean="0"/>
            <a:t>Increasing internet penetration (</a:t>
          </a:r>
          <a:r>
            <a:rPr lang="en-US" sz="950" kern="1200" dirty="0" err="1" smtClean="0"/>
            <a:t>Shushma</a:t>
          </a:r>
          <a:r>
            <a:rPr lang="en-US" sz="950" kern="1200" dirty="0" smtClean="0"/>
            <a:t>, 2017)</a:t>
          </a:r>
          <a:endParaRPr lang="en-US" sz="950" kern="1200" dirty="0"/>
        </a:p>
        <a:p>
          <a:pPr marL="57150" lvl="1" indent="-57150" algn="l" defTabSz="422275">
            <a:lnSpc>
              <a:spcPct val="90000"/>
            </a:lnSpc>
            <a:spcBef>
              <a:spcPct val="0"/>
            </a:spcBef>
            <a:spcAft>
              <a:spcPct val="15000"/>
            </a:spcAft>
            <a:buChar char="••"/>
          </a:pPr>
          <a:r>
            <a:rPr lang="en-US" sz="950" kern="1200" dirty="0" smtClean="0"/>
            <a:t>High online shopping penetration rate in India (6</a:t>
          </a:r>
          <a:r>
            <a:rPr lang="en-US" sz="950" kern="1200" baseline="30000" dirty="0" smtClean="0"/>
            <a:t>th</a:t>
          </a:r>
          <a:r>
            <a:rPr lang="en-US" sz="950" kern="1200" dirty="0" smtClean="0"/>
            <a:t> largest),also  outperforming developed markets in growth of mobile shopping (Appendix 8e/8f)</a:t>
          </a:r>
          <a:endParaRPr lang="en-US" sz="950" kern="1200" dirty="0"/>
        </a:p>
      </dsp:txBody>
      <dsp:txXfrm rot="5400000">
        <a:off x="4344459" y="64729"/>
        <a:ext cx="1196547" cy="4805127"/>
      </dsp:txXfrm>
    </dsp:sp>
    <dsp:sp modelId="{7AF4CDB8-D0C4-2B42-A8A8-44F09C5685DC}">
      <dsp:nvSpPr>
        <dsp:cNvPr id="0" name=""/>
        <dsp:cNvSpPr/>
      </dsp:nvSpPr>
      <dsp:spPr>
        <a:xfrm rot="16200000">
          <a:off x="3900897" y="1804289"/>
          <a:ext cx="4934587" cy="1326007"/>
        </a:xfrm>
        <a:prstGeom prst="roundRect">
          <a:avLst/>
        </a:prstGeom>
        <a:solidFill>
          <a:srgbClr val="660066"/>
        </a:solidFill>
        <a:ln>
          <a:noFill/>
        </a:ln>
        <a:effectLst>
          <a:outerShdw blurRad="38100" dist="25400" dir="6600000" sx="101000" sy="101000" rotWithShape="0">
            <a:srgbClr val="000000">
              <a:alpha val="7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0" rIns="76200" bIns="0" numCol="1" spcCol="1270" anchor="t" anchorCtr="0">
          <a:noAutofit/>
        </a:bodyPr>
        <a:lstStyle/>
        <a:p>
          <a:pPr lvl="0" algn="ctr" defTabSz="533400">
            <a:lnSpc>
              <a:spcPct val="90000"/>
            </a:lnSpc>
            <a:spcBef>
              <a:spcPct val="0"/>
            </a:spcBef>
            <a:spcAft>
              <a:spcPct val="35000"/>
            </a:spcAft>
          </a:pPr>
          <a:r>
            <a:rPr lang="en-US" sz="1200" b="1" kern="1200" dirty="0" smtClean="0"/>
            <a:t>ENVIRONMENT</a:t>
          </a:r>
        </a:p>
        <a:p>
          <a:pPr lvl="0" algn="l" defTabSz="533400">
            <a:lnSpc>
              <a:spcPct val="90000"/>
            </a:lnSpc>
            <a:spcBef>
              <a:spcPct val="0"/>
            </a:spcBef>
            <a:spcAft>
              <a:spcPct val="35000"/>
            </a:spcAft>
          </a:pPr>
          <a:endParaRPr lang="en-US" sz="1200" kern="1200" dirty="0" smtClean="0"/>
        </a:p>
        <a:p>
          <a:pPr lvl="0" algn="l" defTabSz="533400">
            <a:lnSpc>
              <a:spcPct val="90000"/>
            </a:lnSpc>
            <a:spcBef>
              <a:spcPct val="0"/>
            </a:spcBef>
            <a:spcAft>
              <a:spcPct val="35000"/>
            </a:spcAft>
          </a:pPr>
          <a:r>
            <a:rPr lang="en-US" sz="1000" kern="1200" dirty="0" smtClean="0"/>
            <a:t>Key concerns include:</a:t>
          </a:r>
          <a:endParaRPr lang="en-US" sz="1300" kern="1200" dirty="0"/>
        </a:p>
        <a:p>
          <a:pPr marL="57150" lvl="1" indent="-57150" algn="l" defTabSz="444500">
            <a:lnSpc>
              <a:spcPct val="90000"/>
            </a:lnSpc>
            <a:spcBef>
              <a:spcPct val="0"/>
            </a:spcBef>
            <a:spcAft>
              <a:spcPct val="15000"/>
            </a:spcAft>
            <a:buChar char="••"/>
          </a:pPr>
          <a:endParaRPr lang="en-US" sz="1000" kern="1200" dirty="0"/>
        </a:p>
        <a:p>
          <a:pPr marL="57150" lvl="1" indent="-57150" algn="l" defTabSz="444500">
            <a:lnSpc>
              <a:spcPct val="90000"/>
            </a:lnSpc>
            <a:spcBef>
              <a:spcPct val="0"/>
            </a:spcBef>
            <a:spcAft>
              <a:spcPct val="15000"/>
            </a:spcAft>
            <a:buChar char="••"/>
          </a:pPr>
          <a:r>
            <a:rPr lang="en-US" sz="1000" kern="1200" dirty="0" smtClean="0"/>
            <a:t>Energy consumption &amp; carbon footprint</a:t>
          </a:r>
          <a:endParaRPr lang="en-US" sz="1000" kern="1200" dirty="0"/>
        </a:p>
        <a:p>
          <a:pPr marL="57150" lvl="1" indent="-57150" algn="l" defTabSz="444500">
            <a:lnSpc>
              <a:spcPct val="90000"/>
            </a:lnSpc>
            <a:spcBef>
              <a:spcPct val="0"/>
            </a:spcBef>
            <a:spcAft>
              <a:spcPct val="15000"/>
            </a:spcAft>
            <a:buChar char="••"/>
          </a:pPr>
          <a:r>
            <a:rPr lang="en-US" sz="1000" kern="1200" dirty="0" smtClean="0"/>
            <a:t>Waste production and (water, air &amp; soil) pollution (IBOF, 2017)</a:t>
          </a:r>
          <a:endParaRPr lang="en-US" sz="1000" kern="1200" dirty="0"/>
        </a:p>
        <a:p>
          <a:pPr marL="57150" lvl="1" indent="-57150" algn="l" defTabSz="444500">
            <a:lnSpc>
              <a:spcPct val="90000"/>
            </a:lnSpc>
            <a:spcBef>
              <a:spcPct val="0"/>
            </a:spcBef>
            <a:spcAft>
              <a:spcPct val="15000"/>
            </a:spcAft>
            <a:buChar char="••"/>
          </a:pPr>
          <a:r>
            <a:rPr lang="en-US" sz="1000" kern="1200" dirty="0" smtClean="0"/>
            <a:t>Eco-friendly manufacturing (IBOF, 2017)</a:t>
          </a:r>
          <a:endParaRPr lang="en-US" sz="1000" kern="1200" dirty="0"/>
        </a:p>
        <a:p>
          <a:pPr marL="57150" lvl="1" indent="-57150" algn="l" defTabSz="444500">
            <a:lnSpc>
              <a:spcPct val="90000"/>
            </a:lnSpc>
            <a:spcBef>
              <a:spcPct val="0"/>
            </a:spcBef>
            <a:spcAft>
              <a:spcPct val="15000"/>
            </a:spcAft>
            <a:buChar char="••"/>
          </a:pPr>
          <a:r>
            <a:rPr lang="en-US" sz="1000" kern="1200" dirty="0" smtClean="0"/>
            <a:t>Mandatory operational compliance with regional regulations such as lorry bans/daytime travelling restrictions (</a:t>
          </a:r>
          <a:r>
            <a:rPr lang="en-US" sz="1000" kern="1200" dirty="0" err="1" smtClean="0"/>
            <a:t>Phadnis</a:t>
          </a:r>
          <a:r>
            <a:rPr lang="en-US" sz="1000" kern="1200" dirty="0" smtClean="0"/>
            <a:t>, 2015; Coffey, 2017)</a:t>
          </a:r>
          <a:endParaRPr lang="en-US" sz="1000" kern="1200" dirty="0"/>
        </a:p>
      </dsp:txBody>
      <dsp:txXfrm rot="5400000">
        <a:off x="5769917" y="64729"/>
        <a:ext cx="1196547" cy="4805127"/>
      </dsp:txXfrm>
    </dsp:sp>
    <dsp:sp modelId="{F6D59639-867B-A84C-9113-18E327D3A2AA}">
      <dsp:nvSpPr>
        <dsp:cNvPr id="0" name=""/>
        <dsp:cNvSpPr/>
      </dsp:nvSpPr>
      <dsp:spPr>
        <a:xfrm rot="16200000">
          <a:off x="5326355" y="1804289"/>
          <a:ext cx="4934587" cy="1326007"/>
        </a:xfrm>
        <a:prstGeom prst="roundRect">
          <a:avLst/>
        </a:prstGeom>
        <a:solidFill>
          <a:schemeClr val="accent3"/>
        </a:solidFill>
        <a:ln w="25400" cap="flat" cmpd="sng" algn="ctr">
          <a:solidFill>
            <a:schemeClr val="accent3">
              <a:shade val="50000"/>
            </a:schemeClr>
          </a:solidFill>
          <a:prstDash val="solid"/>
        </a:ln>
        <a:effectLst/>
      </dsp:spPr>
      <dsp:style>
        <a:lnRef idx="2">
          <a:schemeClr val="accent3">
            <a:shade val="50000"/>
          </a:schemeClr>
        </a:lnRef>
        <a:fillRef idx="1">
          <a:schemeClr val="accent3"/>
        </a:fillRef>
        <a:effectRef idx="0">
          <a:schemeClr val="accent3"/>
        </a:effectRef>
        <a:fontRef idx="minor">
          <a:schemeClr val="lt1"/>
        </a:fontRef>
      </dsp:style>
      <dsp:txBody>
        <a:bodyPr spcFirstLastPara="0" vert="horz" wrap="square" lIns="76200" tIns="0" rIns="76200" bIns="0" numCol="1" spcCol="1270" anchor="t" anchorCtr="0">
          <a:noAutofit/>
        </a:bodyPr>
        <a:lstStyle/>
        <a:p>
          <a:pPr lvl="0" algn="ctr" defTabSz="533400">
            <a:lnSpc>
              <a:spcPct val="90000"/>
            </a:lnSpc>
            <a:spcBef>
              <a:spcPct val="0"/>
            </a:spcBef>
            <a:spcAft>
              <a:spcPct val="35000"/>
            </a:spcAft>
          </a:pPr>
          <a:r>
            <a:rPr lang="en-US" sz="1200" b="1" kern="1200" dirty="0" smtClean="0"/>
            <a:t>LEGAL</a:t>
          </a:r>
        </a:p>
        <a:p>
          <a:pPr lvl="0" algn="l" defTabSz="533400">
            <a:lnSpc>
              <a:spcPct val="90000"/>
            </a:lnSpc>
            <a:spcBef>
              <a:spcPct val="0"/>
            </a:spcBef>
            <a:spcAft>
              <a:spcPct val="35000"/>
            </a:spcAft>
          </a:pPr>
          <a:endParaRPr lang="en-US" sz="1300" kern="1200" dirty="0" smtClean="0"/>
        </a:p>
        <a:p>
          <a:pPr lvl="0" algn="l" defTabSz="533400">
            <a:lnSpc>
              <a:spcPct val="90000"/>
            </a:lnSpc>
            <a:spcBef>
              <a:spcPct val="0"/>
            </a:spcBef>
            <a:spcAft>
              <a:spcPct val="35000"/>
            </a:spcAft>
          </a:pPr>
          <a:r>
            <a:rPr lang="en-US" sz="1000" kern="1200" dirty="0" smtClean="0"/>
            <a:t>Different international complexities relating to (PWC, 2012)</a:t>
          </a:r>
          <a:endParaRPr lang="en-US" sz="1000" kern="1200" dirty="0"/>
        </a:p>
        <a:p>
          <a:pPr marL="57150" lvl="1" indent="-57150" algn="l" defTabSz="444500">
            <a:lnSpc>
              <a:spcPct val="90000"/>
            </a:lnSpc>
            <a:spcBef>
              <a:spcPct val="0"/>
            </a:spcBef>
            <a:spcAft>
              <a:spcPct val="15000"/>
            </a:spcAft>
            <a:buChar char="••"/>
          </a:pPr>
          <a:r>
            <a:rPr lang="en-US" sz="1000" kern="1200" dirty="0" smtClean="0"/>
            <a:t>Tax </a:t>
          </a:r>
          <a:endParaRPr lang="en-US" sz="1000" kern="1200" dirty="0"/>
        </a:p>
        <a:p>
          <a:pPr marL="57150" lvl="1" indent="-57150" algn="l" defTabSz="444500">
            <a:lnSpc>
              <a:spcPct val="90000"/>
            </a:lnSpc>
            <a:spcBef>
              <a:spcPct val="0"/>
            </a:spcBef>
            <a:spcAft>
              <a:spcPct val="15000"/>
            </a:spcAft>
            <a:buChar char="••"/>
          </a:pPr>
          <a:r>
            <a:rPr lang="en-US" sz="1000" kern="1200" dirty="0" smtClean="0"/>
            <a:t>Health &amp; Safety</a:t>
          </a:r>
          <a:endParaRPr lang="en-US" sz="1000" kern="1200" dirty="0"/>
        </a:p>
        <a:p>
          <a:pPr marL="57150" lvl="1" indent="-57150" algn="l" defTabSz="444500">
            <a:lnSpc>
              <a:spcPct val="90000"/>
            </a:lnSpc>
            <a:spcBef>
              <a:spcPct val="0"/>
            </a:spcBef>
            <a:spcAft>
              <a:spcPct val="15000"/>
            </a:spcAft>
            <a:buChar char="••"/>
          </a:pPr>
          <a:r>
            <a:rPr lang="en-US" sz="1000" kern="1200" dirty="0" smtClean="0"/>
            <a:t>Consumer law</a:t>
          </a:r>
          <a:endParaRPr lang="en-US" sz="1000" kern="1200" dirty="0"/>
        </a:p>
        <a:p>
          <a:pPr marL="57150" lvl="1" indent="-57150" algn="l" defTabSz="444500">
            <a:lnSpc>
              <a:spcPct val="90000"/>
            </a:lnSpc>
            <a:spcBef>
              <a:spcPct val="0"/>
            </a:spcBef>
            <a:spcAft>
              <a:spcPct val="15000"/>
            </a:spcAft>
            <a:buChar char="••"/>
          </a:pPr>
          <a:r>
            <a:rPr lang="en-US" sz="1000" kern="1200" dirty="0" smtClean="0"/>
            <a:t>Fraud</a:t>
          </a:r>
          <a:endParaRPr lang="en-US" sz="1000" kern="1200" dirty="0"/>
        </a:p>
        <a:p>
          <a:pPr marL="57150" lvl="1" indent="-57150" algn="l" defTabSz="444500">
            <a:lnSpc>
              <a:spcPct val="90000"/>
            </a:lnSpc>
            <a:spcBef>
              <a:spcPct val="0"/>
            </a:spcBef>
            <a:spcAft>
              <a:spcPct val="15000"/>
            </a:spcAft>
            <a:buChar char="••"/>
          </a:pPr>
          <a:r>
            <a:rPr lang="en-US" sz="1000" kern="1200" dirty="0" smtClean="0"/>
            <a:t>Imports/exports</a:t>
          </a:r>
          <a:endParaRPr lang="en-US" sz="1000" kern="1200" dirty="0"/>
        </a:p>
        <a:p>
          <a:pPr marL="57150" lvl="1" indent="-57150" algn="l" defTabSz="444500">
            <a:lnSpc>
              <a:spcPct val="90000"/>
            </a:lnSpc>
            <a:spcBef>
              <a:spcPct val="0"/>
            </a:spcBef>
            <a:spcAft>
              <a:spcPct val="15000"/>
            </a:spcAft>
            <a:buChar char="••"/>
          </a:pPr>
          <a:r>
            <a:rPr lang="en-US" sz="1000" kern="1200" dirty="0" smtClean="0"/>
            <a:t>Employment law</a:t>
          </a:r>
          <a:endParaRPr lang="en-US" sz="1000" kern="1200" dirty="0"/>
        </a:p>
        <a:p>
          <a:pPr marL="57150" lvl="1" indent="-57150" algn="l" defTabSz="444500">
            <a:lnSpc>
              <a:spcPct val="90000"/>
            </a:lnSpc>
            <a:spcBef>
              <a:spcPct val="0"/>
            </a:spcBef>
            <a:spcAft>
              <a:spcPct val="15000"/>
            </a:spcAft>
            <a:buChar char="••"/>
          </a:pPr>
          <a:r>
            <a:rPr lang="en-US" sz="1000" kern="1200" dirty="0" smtClean="0"/>
            <a:t>Copyright law</a:t>
          </a:r>
          <a:endParaRPr lang="en-US" sz="1000" kern="1200" dirty="0"/>
        </a:p>
        <a:p>
          <a:pPr marL="57150" lvl="1" indent="-57150" algn="l" defTabSz="444500">
            <a:lnSpc>
              <a:spcPct val="90000"/>
            </a:lnSpc>
            <a:spcBef>
              <a:spcPct val="0"/>
            </a:spcBef>
            <a:spcAft>
              <a:spcPct val="15000"/>
            </a:spcAft>
            <a:buChar char="••"/>
          </a:pPr>
          <a:r>
            <a:rPr lang="en-US" sz="1000" kern="1200" dirty="0" smtClean="0"/>
            <a:t>Audit</a:t>
          </a:r>
          <a:endParaRPr lang="en-US" sz="1000" kern="1200" dirty="0"/>
        </a:p>
        <a:p>
          <a:pPr marL="57150" lvl="1" indent="-57150" algn="l" defTabSz="444500">
            <a:lnSpc>
              <a:spcPct val="90000"/>
            </a:lnSpc>
            <a:spcBef>
              <a:spcPct val="0"/>
            </a:spcBef>
            <a:spcAft>
              <a:spcPct val="15000"/>
            </a:spcAft>
            <a:buChar char="••"/>
          </a:pPr>
          <a:r>
            <a:rPr lang="en-US" sz="1000" kern="1200" dirty="0" smtClean="0"/>
            <a:t>Language/translation needs</a:t>
          </a:r>
          <a:endParaRPr lang="en-US" sz="1000" kern="1200" dirty="0"/>
        </a:p>
        <a:p>
          <a:pPr marL="57150" lvl="1" indent="-57150" algn="l" defTabSz="444500">
            <a:lnSpc>
              <a:spcPct val="90000"/>
            </a:lnSpc>
            <a:spcBef>
              <a:spcPct val="0"/>
            </a:spcBef>
            <a:spcAft>
              <a:spcPct val="15000"/>
            </a:spcAft>
            <a:buChar char="••"/>
          </a:pPr>
          <a:r>
            <a:rPr lang="en-US" sz="1000" kern="1200" dirty="0" smtClean="0"/>
            <a:t>Partnerships, mergers &amp; acquisitions</a:t>
          </a:r>
          <a:endParaRPr lang="en-US" sz="1000" kern="1200" dirty="0"/>
        </a:p>
        <a:p>
          <a:pPr marL="57150" lvl="1" indent="-57150" algn="l" defTabSz="444500">
            <a:lnSpc>
              <a:spcPct val="90000"/>
            </a:lnSpc>
            <a:spcBef>
              <a:spcPct val="0"/>
            </a:spcBef>
            <a:spcAft>
              <a:spcPct val="15000"/>
            </a:spcAft>
            <a:buChar char="••"/>
          </a:pPr>
          <a:endParaRPr lang="en-US" sz="1000" kern="1200" dirty="0"/>
        </a:p>
        <a:p>
          <a:pPr marL="57150" lvl="1" indent="-57150" algn="l" defTabSz="444500">
            <a:lnSpc>
              <a:spcPct val="90000"/>
            </a:lnSpc>
            <a:spcBef>
              <a:spcPct val="0"/>
            </a:spcBef>
            <a:spcAft>
              <a:spcPct val="15000"/>
            </a:spcAft>
            <a:buChar char="••"/>
          </a:pPr>
          <a:endParaRPr lang="en-US" sz="1000" kern="1200" dirty="0"/>
        </a:p>
        <a:p>
          <a:pPr marL="57150" lvl="1" indent="-57150" algn="l" defTabSz="444500">
            <a:lnSpc>
              <a:spcPct val="90000"/>
            </a:lnSpc>
            <a:spcBef>
              <a:spcPct val="0"/>
            </a:spcBef>
            <a:spcAft>
              <a:spcPct val="15000"/>
            </a:spcAft>
            <a:buChar char="••"/>
          </a:pPr>
          <a:endParaRPr lang="en-US" sz="1000" kern="1200" dirty="0"/>
        </a:p>
        <a:p>
          <a:pPr marL="57150" lvl="1" indent="-57150" algn="l" defTabSz="444500">
            <a:lnSpc>
              <a:spcPct val="90000"/>
            </a:lnSpc>
            <a:spcBef>
              <a:spcPct val="0"/>
            </a:spcBef>
            <a:spcAft>
              <a:spcPct val="15000"/>
            </a:spcAft>
            <a:buChar char="••"/>
          </a:pPr>
          <a:endParaRPr lang="en-US" sz="1000" kern="1200" dirty="0"/>
        </a:p>
        <a:p>
          <a:pPr marL="57150" lvl="1" indent="-57150" algn="l" defTabSz="444500">
            <a:lnSpc>
              <a:spcPct val="90000"/>
            </a:lnSpc>
            <a:spcBef>
              <a:spcPct val="0"/>
            </a:spcBef>
            <a:spcAft>
              <a:spcPct val="15000"/>
            </a:spcAft>
            <a:buChar char="••"/>
          </a:pPr>
          <a:endParaRPr lang="en-US" sz="1000" kern="1200" dirty="0"/>
        </a:p>
      </dsp:txBody>
      <dsp:txXfrm rot="5400000">
        <a:off x="7195375" y="64729"/>
        <a:ext cx="1196547" cy="480512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E26C2A-052F-5143-8139-1E508AF07BE9}">
      <dsp:nvSpPr>
        <dsp:cNvPr id="0" name=""/>
        <dsp:cNvSpPr/>
      </dsp:nvSpPr>
      <dsp:spPr>
        <a:xfrm>
          <a:off x="1069834" y="1043954"/>
          <a:ext cx="801299" cy="801299"/>
        </a:xfrm>
        <a:prstGeom prst="ellipse">
          <a:avLst/>
        </a:prstGeom>
        <a:gradFill rotWithShape="0">
          <a:gsLst>
            <a:gs pos="0">
              <a:schemeClr val="accent1">
                <a:hueOff val="0"/>
                <a:satOff val="0"/>
                <a:lumOff val="0"/>
                <a:alphaOff val="0"/>
                <a:tint val="95000"/>
                <a:shade val="70000"/>
                <a:satMod val="150000"/>
              </a:schemeClr>
            </a:gs>
            <a:gs pos="100000">
              <a:schemeClr val="accent1">
                <a:hueOff val="0"/>
                <a:satOff val="0"/>
                <a:lumOff val="0"/>
                <a:alphaOff val="0"/>
                <a:tint val="100000"/>
                <a:shade val="100000"/>
                <a:satMod val="150000"/>
              </a:schemeClr>
            </a:gs>
          </a:gsLst>
          <a:lin ang="16200000" scaled="0"/>
        </a:gradFill>
        <a:ln>
          <a:noFill/>
        </a:ln>
        <a:effectLst>
          <a:outerShdw blurRad="38100" dist="25400" dir="6600000" sx="101000" sy="101000" rotWithShape="0">
            <a:srgbClr val="000000">
              <a:alpha val="7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080" tIns="5080" rIns="5080" bIns="5080" numCol="1" spcCol="1270" anchor="ctr" anchorCtr="0">
          <a:noAutofit/>
        </a:bodyPr>
        <a:lstStyle/>
        <a:p>
          <a:pPr lvl="0" algn="ctr" defTabSz="355600">
            <a:lnSpc>
              <a:spcPct val="90000"/>
            </a:lnSpc>
            <a:spcBef>
              <a:spcPct val="0"/>
            </a:spcBef>
            <a:spcAft>
              <a:spcPct val="35000"/>
            </a:spcAft>
          </a:pPr>
          <a:r>
            <a:rPr lang="en-US" sz="800" kern="1200" dirty="0" smtClean="0"/>
            <a:t>Competitive Rivalry</a:t>
          </a:r>
        </a:p>
        <a:p>
          <a:pPr lvl="0" algn="ctr" defTabSz="355600">
            <a:lnSpc>
              <a:spcPct val="90000"/>
            </a:lnSpc>
            <a:spcBef>
              <a:spcPct val="0"/>
            </a:spcBef>
            <a:spcAft>
              <a:spcPct val="35000"/>
            </a:spcAft>
          </a:pPr>
          <a:r>
            <a:rPr lang="en-US" sz="800" kern="1200" dirty="0" smtClean="0"/>
            <a:t>(MEDIUM-HIGH)</a:t>
          </a:r>
          <a:endParaRPr lang="en-US" sz="800" kern="1200" dirty="0"/>
        </a:p>
      </dsp:txBody>
      <dsp:txXfrm>
        <a:off x="1187182" y="1161302"/>
        <a:ext cx="566603" cy="566603"/>
      </dsp:txXfrm>
    </dsp:sp>
    <dsp:sp modelId="{9A45E85C-D02C-0946-914E-57A39CB1752B}">
      <dsp:nvSpPr>
        <dsp:cNvPr id="0" name=""/>
        <dsp:cNvSpPr/>
      </dsp:nvSpPr>
      <dsp:spPr>
        <a:xfrm rot="16200000">
          <a:off x="1350133" y="899082"/>
          <a:ext cx="240701" cy="49042"/>
        </a:xfrm>
        <a:custGeom>
          <a:avLst/>
          <a:gdLst/>
          <a:ahLst/>
          <a:cxnLst/>
          <a:rect l="0" t="0" r="0" b="0"/>
          <a:pathLst>
            <a:path>
              <a:moveTo>
                <a:pt x="0" y="24521"/>
              </a:moveTo>
              <a:lnTo>
                <a:pt x="240701" y="24521"/>
              </a:lnTo>
            </a:path>
          </a:pathLst>
        </a:custGeom>
        <a:noFill/>
        <a:ln w="12700" cap="flat" cmpd="sng" algn="ctr">
          <a:solidFill>
            <a:schemeClr val="accent1">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1464466" y="917586"/>
        <a:ext cx="12035" cy="12035"/>
      </dsp:txXfrm>
    </dsp:sp>
    <dsp:sp modelId="{B718DF86-2817-EE48-A35D-467685E825B7}">
      <dsp:nvSpPr>
        <dsp:cNvPr id="0" name=""/>
        <dsp:cNvSpPr/>
      </dsp:nvSpPr>
      <dsp:spPr>
        <a:xfrm>
          <a:off x="1069834" y="1954"/>
          <a:ext cx="801299" cy="801299"/>
        </a:xfrm>
        <a:prstGeom prst="ellipse">
          <a:avLst/>
        </a:prstGeom>
        <a:gradFill rotWithShape="0">
          <a:gsLst>
            <a:gs pos="0">
              <a:schemeClr val="accent1">
                <a:hueOff val="0"/>
                <a:satOff val="0"/>
                <a:lumOff val="0"/>
                <a:alphaOff val="0"/>
                <a:tint val="95000"/>
                <a:shade val="70000"/>
                <a:satMod val="150000"/>
              </a:schemeClr>
            </a:gs>
            <a:gs pos="100000">
              <a:schemeClr val="accent1">
                <a:hueOff val="0"/>
                <a:satOff val="0"/>
                <a:lumOff val="0"/>
                <a:alphaOff val="0"/>
                <a:tint val="100000"/>
                <a:shade val="100000"/>
                <a:satMod val="150000"/>
              </a:schemeClr>
            </a:gs>
          </a:gsLst>
          <a:lin ang="16200000" scaled="0"/>
        </a:gradFill>
        <a:ln>
          <a:noFill/>
        </a:ln>
        <a:effectLst>
          <a:outerShdw blurRad="38100" dist="25400" dir="6600000" sx="101000" sy="101000" rotWithShape="0">
            <a:srgbClr val="000000">
              <a:alpha val="7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en-US" sz="900" kern="1200" dirty="0" smtClean="0"/>
            <a:t>Threat of New Entrants</a:t>
          </a:r>
        </a:p>
        <a:p>
          <a:pPr lvl="0" algn="ctr" defTabSz="400050">
            <a:lnSpc>
              <a:spcPct val="90000"/>
            </a:lnSpc>
            <a:spcBef>
              <a:spcPct val="0"/>
            </a:spcBef>
            <a:spcAft>
              <a:spcPct val="35000"/>
            </a:spcAft>
          </a:pPr>
          <a:r>
            <a:rPr lang="en-US" sz="900" kern="1200" dirty="0" smtClean="0"/>
            <a:t>(MEDIUM)</a:t>
          </a:r>
          <a:endParaRPr lang="en-US" sz="900" kern="1200" dirty="0"/>
        </a:p>
      </dsp:txBody>
      <dsp:txXfrm>
        <a:off x="1187182" y="119302"/>
        <a:ext cx="566603" cy="566603"/>
      </dsp:txXfrm>
    </dsp:sp>
    <dsp:sp modelId="{1A1860DE-DFD3-8541-9F61-F4B418B14069}">
      <dsp:nvSpPr>
        <dsp:cNvPr id="0" name=""/>
        <dsp:cNvSpPr/>
      </dsp:nvSpPr>
      <dsp:spPr>
        <a:xfrm>
          <a:off x="1871134" y="1420083"/>
          <a:ext cx="240701" cy="49042"/>
        </a:xfrm>
        <a:custGeom>
          <a:avLst/>
          <a:gdLst/>
          <a:ahLst/>
          <a:cxnLst/>
          <a:rect l="0" t="0" r="0" b="0"/>
          <a:pathLst>
            <a:path>
              <a:moveTo>
                <a:pt x="0" y="24521"/>
              </a:moveTo>
              <a:lnTo>
                <a:pt x="240701" y="24521"/>
              </a:lnTo>
            </a:path>
          </a:pathLst>
        </a:custGeom>
        <a:noFill/>
        <a:ln w="12700" cap="flat" cmpd="sng" algn="ctr">
          <a:solidFill>
            <a:schemeClr val="accent1">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1985467" y="1438586"/>
        <a:ext cx="12035" cy="12035"/>
      </dsp:txXfrm>
    </dsp:sp>
    <dsp:sp modelId="{368D9019-3992-EC4D-B211-7284BAD494E7}">
      <dsp:nvSpPr>
        <dsp:cNvPr id="0" name=""/>
        <dsp:cNvSpPr/>
      </dsp:nvSpPr>
      <dsp:spPr>
        <a:xfrm>
          <a:off x="2111835" y="1043954"/>
          <a:ext cx="801299" cy="801299"/>
        </a:xfrm>
        <a:prstGeom prst="ellipse">
          <a:avLst/>
        </a:prstGeom>
        <a:gradFill rotWithShape="0">
          <a:gsLst>
            <a:gs pos="0">
              <a:schemeClr val="accent1">
                <a:hueOff val="0"/>
                <a:satOff val="0"/>
                <a:lumOff val="0"/>
                <a:alphaOff val="0"/>
                <a:tint val="95000"/>
                <a:shade val="70000"/>
                <a:satMod val="150000"/>
              </a:schemeClr>
            </a:gs>
            <a:gs pos="100000">
              <a:schemeClr val="accent1">
                <a:hueOff val="0"/>
                <a:satOff val="0"/>
                <a:lumOff val="0"/>
                <a:alphaOff val="0"/>
                <a:tint val="100000"/>
                <a:shade val="100000"/>
                <a:satMod val="150000"/>
              </a:schemeClr>
            </a:gs>
          </a:gsLst>
          <a:lin ang="16200000" scaled="0"/>
        </a:gradFill>
        <a:ln>
          <a:noFill/>
        </a:ln>
        <a:effectLst>
          <a:outerShdw blurRad="38100" dist="25400" dir="6600000" sx="101000" sy="101000" rotWithShape="0">
            <a:srgbClr val="000000">
              <a:alpha val="7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en-US" sz="900" kern="1200" dirty="0" smtClean="0"/>
            <a:t>Bargaining power of buyers</a:t>
          </a:r>
        </a:p>
        <a:p>
          <a:pPr lvl="0" algn="ctr" defTabSz="400050">
            <a:lnSpc>
              <a:spcPct val="90000"/>
            </a:lnSpc>
            <a:spcBef>
              <a:spcPct val="0"/>
            </a:spcBef>
            <a:spcAft>
              <a:spcPct val="35000"/>
            </a:spcAft>
          </a:pPr>
          <a:r>
            <a:rPr lang="en-US" sz="900" kern="1200" dirty="0" smtClean="0"/>
            <a:t>(HIGH)</a:t>
          </a:r>
          <a:endParaRPr lang="en-US" sz="900" kern="1200" dirty="0"/>
        </a:p>
      </dsp:txBody>
      <dsp:txXfrm>
        <a:off x="2229183" y="1161302"/>
        <a:ext cx="566603" cy="566603"/>
      </dsp:txXfrm>
    </dsp:sp>
    <dsp:sp modelId="{9FE253FD-35F2-8A4D-902B-B0F45F47B44F}">
      <dsp:nvSpPr>
        <dsp:cNvPr id="0" name=""/>
        <dsp:cNvSpPr/>
      </dsp:nvSpPr>
      <dsp:spPr>
        <a:xfrm rot="5400000">
          <a:off x="1350133" y="1941083"/>
          <a:ext cx="240701" cy="49042"/>
        </a:xfrm>
        <a:custGeom>
          <a:avLst/>
          <a:gdLst/>
          <a:ahLst/>
          <a:cxnLst/>
          <a:rect l="0" t="0" r="0" b="0"/>
          <a:pathLst>
            <a:path>
              <a:moveTo>
                <a:pt x="0" y="24521"/>
              </a:moveTo>
              <a:lnTo>
                <a:pt x="240701" y="24521"/>
              </a:lnTo>
            </a:path>
          </a:pathLst>
        </a:custGeom>
        <a:noFill/>
        <a:ln w="12700" cap="flat" cmpd="sng" algn="ctr">
          <a:solidFill>
            <a:schemeClr val="accent1">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1464466" y="1959587"/>
        <a:ext cx="12035" cy="12035"/>
      </dsp:txXfrm>
    </dsp:sp>
    <dsp:sp modelId="{CE3AE122-B6FC-554C-8FFF-AB71F6F8E317}">
      <dsp:nvSpPr>
        <dsp:cNvPr id="0" name=""/>
        <dsp:cNvSpPr/>
      </dsp:nvSpPr>
      <dsp:spPr>
        <a:xfrm>
          <a:off x="1069834" y="2085955"/>
          <a:ext cx="801299" cy="801299"/>
        </a:xfrm>
        <a:prstGeom prst="ellipse">
          <a:avLst/>
        </a:prstGeom>
        <a:gradFill rotWithShape="0">
          <a:gsLst>
            <a:gs pos="0">
              <a:schemeClr val="accent1">
                <a:hueOff val="0"/>
                <a:satOff val="0"/>
                <a:lumOff val="0"/>
                <a:alphaOff val="0"/>
                <a:tint val="95000"/>
                <a:shade val="70000"/>
                <a:satMod val="150000"/>
              </a:schemeClr>
            </a:gs>
            <a:gs pos="100000">
              <a:schemeClr val="accent1">
                <a:hueOff val="0"/>
                <a:satOff val="0"/>
                <a:lumOff val="0"/>
                <a:alphaOff val="0"/>
                <a:tint val="100000"/>
                <a:shade val="100000"/>
                <a:satMod val="150000"/>
              </a:schemeClr>
            </a:gs>
          </a:gsLst>
          <a:lin ang="16200000" scaled="0"/>
        </a:gradFill>
        <a:ln>
          <a:noFill/>
        </a:ln>
        <a:effectLst>
          <a:outerShdw blurRad="38100" dist="25400" dir="6600000" sx="101000" sy="101000" rotWithShape="0">
            <a:srgbClr val="000000">
              <a:alpha val="7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en-US" sz="900" kern="1200" dirty="0" smtClean="0"/>
            <a:t>Threat of substitute</a:t>
          </a:r>
        </a:p>
        <a:p>
          <a:pPr lvl="0" algn="ctr" defTabSz="400050">
            <a:lnSpc>
              <a:spcPct val="90000"/>
            </a:lnSpc>
            <a:spcBef>
              <a:spcPct val="0"/>
            </a:spcBef>
            <a:spcAft>
              <a:spcPct val="35000"/>
            </a:spcAft>
          </a:pPr>
          <a:r>
            <a:rPr lang="en-US" sz="900" kern="1200" dirty="0" smtClean="0"/>
            <a:t>(LOW)</a:t>
          </a:r>
          <a:endParaRPr lang="en-US" sz="900" kern="1200" dirty="0"/>
        </a:p>
      </dsp:txBody>
      <dsp:txXfrm>
        <a:off x="1187182" y="2203303"/>
        <a:ext cx="566603" cy="566603"/>
      </dsp:txXfrm>
    </dsp:sp>
    <dsp:sp modelId="{45E4E44B-AB73-C34A-83A4-729A2CD1652C}">
      <dsp:nvSpPr>
        <dsp:cNvPr id="0" name=""/>
        <dsp:cNvSpPr/>
      </dsp:nvSpPr>
      <dsp:spPr>
        <a:xfrm rot="10800000">
          <a:off x="829133" y="1420083"/>
          <a:ext cx="240701" cy="49042"/>
        </a:xfrm>
        <a:custGeom>
          <a:avLst/>
          <a:gdLst/>
          <a:ahLst/>
          <a:cxnLst/>
          <a:rect l="0" t="0" r="0" b="0"/>
          <a:pathLst>
            <a:path>
              <a:moveTo>
                <a:pt x="0" y="24521"/>
              </a:moveTo>
              <a:lnTo>
                <a:pt x="240701" y="24521"/>
              </a:lnTo>
            </a:path>
          </a:pathLst>
        </a:custGeom>
        <a:noFill/>
        <a:ln w="12700" cap="flat" cmpd="sng" algn="ctr">
          <a:solidFill>
            <a:schemeClr val="accent1">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943466" y="1438586"/>
        <a:ext cx="12035" cy="12035"/>
      </dsp:txXfrm>
    </dsp:sp>
    <dsp:sp modelId="{7B163E68-E113-6A40-AEBD-2125B1DCD1E1}">
      <dsp:nvSpPr>
        <dsp:cNvPr id="0" name=""/>
        <dsp:cNvSpPr/>
      </dsp:nvSpPr>
      <dsp:spPr>
        <a:xfrm>
          <a:off x="27834" y="1043954"/>
          <a:ext cx="801299" cy="801299"/>
        </a:xfrm>
        <a:prstGeom prst="ellipse">
          <a:avLst/>
        </a:prstGeom>
        <a:gradFill rotWithShape="0">
          <a:gsLst>
            <a:gs pos="0">
              <a:schemeClr val="accent1">
                <a:hueOff val="0"/>
                <a:satOff val="0"/>
                <a:lumOff val="0"/>
                <a:alphaOff val="0"/>
                <a:tint val="95000"/>
                <a:shade val="70000"/>
                <a:satMod val="150000"/>
              </a:schemeClr>
            </a:gs>
            <a:gs pos="100000">
              <a:schemeClr val="accent1">
                <a:hueOff val="0"/>
                <a:satOff val="0"/>
                <a:lumOff val="0"/>
                <a:alphaOff val="0"/>
                <a:tint val="100000"/>
                <a:shade val="100000"/>
                <a:satMod val="150000"/>
              </a:schemeClr>
            </a:gs>
          </a:gsLst>
          <a:lin ang="16200000" scaled="0"/>
        </a:gradFill>
        <a:ln>
          <a:noFill/>
        </a:ln>
        <a:effectLst>
          <a:outerShdw blurRad="38100" dist="25400" dir="6600000" sx="101000" sy="101000" rotWithShape="0">
            <a:srgbClr val="000000">
              <a:alpha val="7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en-US" sz="900" kern="1200" dirty="0" smtClean="0"/>
            <a:t>Bargaining power of suppliers</a:t>
          </a:r>
        </a:p>
        <a:p>
          <a:pPr lvl="0" algn="ctr" defTabSz="400050">
            <a:lnSpc>
              <a:spcPct val="90000"/>
            </a:lnSpc>
            <a:spcBef>
              <a:spcPct val="0"/>
            </a:spcBef>
            <a:spcAft>
              <a:spcPct val="35000"/>
            </a:spcAft>
          </a:pPr>
          <a:r>
            <a:rPr lang="en-US" sz="900" kern="1200" dirty="0" smtClean="0"/>
            <a:t>(LOW)</a:t>
          </a:r>
          <a:endParaRPr lang="en-US" sz="900" kern="1200" dirty="0"/>
        </a:p>
      </dsp:txBody>
      <dsp:txXfrm>
        <a:off x="145182" y="1161302"/>
        <a:ext cx="566603" cy="56660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E8215F-B885-6F49-8B85-791B831FC0BC}">
      <dsp:nvSpPr>
        <dsp:cNvPr id="0" name=""/>
        <dsp:cNvSpPr/>
      </dsp:nvSpPr>
      <dsp:spPr>
        <a:xfrm rot="16200000">
          <a:off x="-1322990" y="1325097"/>
          <a:ext cx="4717268" cy="2067073"/>
        </a:xfrm>
        <a:prstGeom prst="roundRect">
          <a:avLst/>
        </a:prstGeom>
        <a:solidFill>
          <a:srgbClr val="008000"/>
        </a:solidFill>
        <a:ln w="25400" cap="flat" cmpd="sng" algn="ctr">
          <a:solidFill>
            <a:schemeClr val="accent5">
              <a:lumMod val="75000"/>
            </a:schemeClr>
          </a:solidFill>
          <a:prstDash val="solid"/>
        </a:ln>
        <a:effectLst/>
      </dsp:spPr>
      <dsp:style>
        <a:lnRef idx="2">
          <a:schemeClr val="accent3">
            <a:shade val="50000"/>
          </a:schemeClr>
        </a:lnRef>
        <a:fillRef idx="1">
          <a:schemeClr val="accent3"/>
        </a:fillRef>
        <a:effectRef idx="0">
          <a:schemeClr val="accent3"/>
        </a:effectRef>
        <a:fontRef idx="minor">
          <a:schemeClr val="lt1"/>
        </a:fontRef>
      </dsp:style>
      <dsp:txBody>
        <a:bodyPr spcFirstLastPara="0" vert="horz" wrap="square" lIns="88900" tIns="0" rIns="88900" bIns="0" numCol="1" spcCol="1270" anchor="t" anchorCtr="0">
          <a:noAutofit/>
        </a:bodyPr>
        <a:lstStyle/>
        <a:p>
          <a:pPr lvl="0" algn="l" defTabSz="622300">
            <a:lnSpc>
              <a:spcPct val="90000"/>
            </a:lnSpc>
            <a:spcBef>
              <a:spcPct val="0"/>
            </a:spcBef>
            <a:spcAft>
              <a:spcPct val="35000"/>
            </a:spcAft>
          </a:pPr>
          <a:r>
            <a:rPr lang="en-US" sz="1400" b="1" kern="1200" dirty="0" smtClean="0"/>
            <a:t>STRENGTHS</a:t>
          </a:r>
        </a:p>
        <a:p>
          <a:pPr lvl="0" algn="l" defTabSz="622300">
            <a:lnSpc>
              <a:spcPct val="90000"/>
            </a:lnSpc>
            <a:spcBef>
              <a:spcPct val="0"/>
            </a:spcBef>
            <a:spcAft>
              <a:spcPct val="35000"/>
            </a:spcAft>
          </a:pPr>
          <a:endParaRPr lang="en-US" sz="1400" kern="1200" dirty="0"/>
        </a:p>
        <a:p>
          <a:pPr marL="57150" lvl="1" indent="-57150" algn="l" defTabSz="466725">
            <a:lnSpc>
              <a:spcPct val="90000"/>
            </a:lnSpc>
            <a:spcBef>
              <a:spcPct val="0"/>
            </a:spcBef>
            <a:spcAft>
              <a:spcPct val="15000"/>
            </a:spcAft>
            <a:buChar char="••"/>
          </a:pPr>
          <a:r>
            <a:rPr lang="en-US" sz="1050" kern="1200" dirty="0"/>
            <a:t>Excellent </a:t>
          </a:r>
          <a:r>
            <a:rPr lang="en-US" sz="1050" kern="1200" dirty="0" smtClean="0"/>
            <a:t>success </a:t>
          </a:r>
          <a:r>
            <a:rPr lang="en-US" sz="1050" kern="1200" dirty="0"/>
            <a:t>and expertise in UK/Ireland</a:t>
          </a:r>
          <a:endParaRPr lang="en-GB" sz="1050" kern="1200" dirty="0"/>
        </a:p>
        <a:p>
          <a:pPr marL="57150" lvl="1" indent="-57150" algn="l" defTabSz="466725">
            <a:lnSpc>
              <a:spcPct val="90000"/>
            </a:lnSpc>
            <a:spcBef>
              <a:spcPct val="0"/>
            </a:spcBef>
            <a:spcAft>
              <a:spcPct val="15000"/>
            </a:spcAft>
            <a:buChar char="••"/>
          </a:pPr>
          <a:r>
            <a:rPr lang="en-GB" sz="1050" kern="1200" dirty="0" smtClean="0"/>
            <a:t>Extensive product range</a:t>
          </a:r>
          <a:endParaRPr lang="en-GB" sz="1050" kern="1200" dirty="0"/>
        </a:p>
        <a:p>
          <a:pPr marL="57150" lvl="1" indent="-57150" algn="l" defTabSz="466725">
            <a:lnSpc>
              <a:spcPct val="90000"/>
            </a:lnSpc>
            <a:spcBef>
              <a:spcPct val="0"/>
            </a:spcBef>
            <a:spcAft>
              <a:spcPct val="15000"/>
            </a:spcAft>
            <a:buChar char="••"/>
          </a:pPr>
          <a:r>
            <a:rPr lang="en-GB" sz="1050" kern="1200" dirty="0"/>
            <a:t>Strong revenue growth and proven success with European/US  expansion (</a:t>
          </a:r>
          <a:r>
            <a:rPr lang="en-GB" sz="1050" kern="1200" dirty="0" err="1"/>
            <a:t>Hendriksz</a:t>
          </a:r>
          <a:r>
            <a:rPr lang="en-GB" sz="1050" kern="1200" dirty="0"/>
            <a:t>, 2013, Gonzalez-Rodriguez, 2017)</a:t>
          </a:r>
        </a:p>
        <a:p>
          <a:pPr marL="57150" lvl="1" indent="-57150" algn="l" defTabSz="466725">
            <a:lnSpc>
              <a:spcPct val="90000"/>
            </a:lnSpc>
            <a:spcBef>
              <a:spcPct val="0"/>
            </a:spcBef>
            <a:spcAft>
              <a:spcPct val="15000"/>
            </a:spcAft>
            <a:buChar char="••"/>
          </a:pPr>
          <a:r>
            <a:rPr lang="en-GB" sz="1050" kern="1200" dirty="0"/>
            <a:t>Great customer </a:t>
          </a:r>
          <a:r>
            <a:rPr lang="en-GB" sz="1050" kern="1200" dirty="0" smtClean="0"/>
            <a:t>engagement and </a:t>
          </a:r>
          <a:r>
            <a:rPr lang="en-GB" sz="1050" kern="1200" dirty="0"/>
            <a:t>successful </a:t>
          </a:r>
          <a:r>
            <a:rPr lang="en-GB" sz="1050" kern="1200" dirty="0" err="1"/>
            <a:t>Primania</a:t>
          </a:r>
          <a:r>
            <a:rPr lang="en-GB" sz="1050" kern="1200" dirty="0"/>
            <a:t> fashion community with over 10m social media followers (ABF, 2017)</a:t>
          </a:r>
        </a:p>
        <a:p>
          <a:pPr marL="57150" lvl="1" indent="-57150" algn="l" defTabSz="466725">
            <a:lnSpc>
              <a:spcPct val="90000"/>
            </a:lnSpc>
            <a:spcBef>
              <a:spcPct val="0"/>
            </a:spcBef>
            <a:spcAft>
              <a:spcPct val="15000"/>
            </a:spcAft>
            <a:buChar char="••"/>
          </a:pPr>
          <a:r>
            <a:rPr lang="en-US" sz="1050" kern="1200" dirty="0"/>
            <a:t>Ability to succeed in a VUCA environment (growing through a global recession)</a:t>
          </a:r>
          <a:endParaRPr lang="en-GB" sz="1050" kern="1200" dirty="0"/>
        </a:p>
        <a:p>
          <a:pPr marL="57150" lvl="1" indent="-57150" algn="l" defTabSz="466725">
            <a:lnSpc>
              <a:spcPct val="90000"/>
            </a:lnSpc>
            <a:spcBef>
              <a:spcPct val="0"/>
            </a:spcBef>
            <a:spcAft>
              <a:spcPct val="15000"/>
            </a:spcAft>
            <a:buChar char="••"/>
          </a:pPr>
          <a:r>
            <a:rPr lang="en-GB" sz="1050" kern="1200" dirty="0"/>
            <a:t>Minimal marketing spend</a:t>
          </a:r>
        </a:p>
        <a:p>
          <a:pPr marL="57150" lvl="1" indent="-57150" algn="l" defTabSz="466725">
            <a:lnSpc>
              <a:spcPct val="90000"/>
            </a:lnSpc>
            <a:spcBef>
              <a:spcPct val="0"/>
            </a:spcBef>
            <a:spcAft>
              <a:spcPct val="15000"/>
            </a:spcAft>
            <a:buChar char="••"/>
          </a:pPr>
          <a:r>
            <a:rPr lang="en-GB" sz="1050" kern="1200" dirty="0"/>
            <a:t>Good quality, desirable  products at very competitive prices</a:t>
          </a:r>
        </a:p>
        <a:p>
          <a:pPr marL="57150" lvl="1" indent="-57150" algn="l" defTabSz="466725">
            <a:lnSpc>
              <a:spcPct val="90000"/>
            </a:lnSpc>
            <a:spcBef>
              <a:spcPct val="0"/>
            </a:spcBef>
            <a:spcAft>
              <a:spcPct val="15000"/>
            </a:spcAft>
            <a:buChar char="••"/>
          </a:pPr>
          <a:r>
            <a:rPr lang="en-GB" sz="1050" kern="1200" dirty="0" smtClean="0"/>
            <a:t>Directives to reduce waste and </a:t>
          </a:r>
          <a:r>
            <a:rPr lang="en-GB" sz="1050" kern="1200" dirty="0"/>
            <a:t>energy consumption</a:t>
          </a:r>
        </a:p>
      </dsp:txBody>
      <dsp:txXfrm rot="5400000">
        <a:off x="103013" y="100906"/>
        <a:ext cx="1865261" cy="4515456"/>
      </dsp:txXfrm>
    </dsp:sp>
    <dsp:sp modelId="{FA306D82-5DA0-7C44-A962-FD24BF258DFC}">
      <dsp:nvSpPr>
        <dsp:cNvPr id="0" name=""/>
        <dsp:cNvSpPr/>
      </dsp:nvSpPr>
      <dsp:spPr>
        <a:xfrm rot="16200000">
          <a:off x="899113" y="1325097"/>
          <a:ext cx="4717268" cy="2067073"/>
        </a:xfrm>
        <a:prstGeom prst="roundRect">
          <a:avLst/>
        </a:prstGeom>
        <a:solidFill>
          <a:schemeClr val="accent1"/>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88900" tIns="0" rIns="88900" bIns="0" numCol="1" spcCol="1270" anchor="t" anchorCtr="0">
          <a:noAutofit/>
        </a:bodyPr>
        <a:lstStyle/>
        <a:p>
          <a:pPr lvl="0" algn="l" defTabSz="622300">
            <a:lnSpc>
              <a:spcPct val="90000"/>
            </a:lnSpc>
            <a:spcBef>
              <a:spcPct val="0"/>
            </a:spcBef>
            <a:spcAft>
              <a:spcPct val="35000"/>
            </a:spcAft>
          </a:pPr>
          <a:r>
            <a:rPr lang="en-US" sz="1400" b="1" kern="1200" dirty="0" smtClean="0"/>
            <a:t>WEAKNESSES</a:t>
          </a:r>
        </a:p>
        <a:p>
          <a:pPr lvl="0" algn="l" defTabSz="622300">
            <a:lnSpc>
              <a:spcPct val="90000"/>
            </a:lnSpc>
            <a:spcBef>
              <a:spcPct val="0"/>
            </a:spcBef>
            <a:spcAft>
              <a:spcPct val="35000"/>
            </a:spcAft>
          </a:pPr>
          <a:endParaRPr lang="en-US" sz="1400" kern="1200" dirty="0"/>
        </a:p>
        <a:p>
          <a:pPr marL="57150" lvl="1" indent="-57150" algn="l" defTabSz="422275">
            <a:lnSpc>
              <a:spcPct val="90000"/>
            </a:lnSpc>
            <a:spcBef>
              <a:spcPct val="0"/>
            </a:spcBef>
            <a:spcAft>
              <a:spcPct val="15000"/>
            </a:spcAft>
            <a:buChar char="••"/>
          </a:pPr>
          <a:r>
            <a:rPr lang="en-US" sz="950" kern="1200" dirty="0" smtClean="0"/>
            <a:t>Lower product margins</a:t>
          </a:r>
          <a:endParaRPr lang="en-US" sz="950" kern="1200" dirty="0"/>
        </a:p>
        <a:p>
          <a:pPr marL="57150" lvl="1" indent="-57150" algn="l" defTabSz="422275">
            <a:lnSpc>
              <a:spcPct val="90000"/>
            </a:lnSpc>
            <a:spcBef>
              <a:spcPct val="0"/>
            </a:spcBef>
            <a:spcAft>
              <a:spcPct val="15000"/>
            </a:spcAft>
            <a:buChar char="••"/>
          </a:pPr>
          <a:r>
            <a:rPr lang="en-US" sz="950" kern="1200" dirty="0"/>
            <a:t>Complex global supply chain vulnerable to market </a:t>
          </a:r>
          <a:r>
            <a:rPr lang="en-US" sz="950" kern="1200" dirty="0" smtClean="0"/>
            <a:t>forces and quality differences </a:t>
          </a:r>
          <a:r>
            <a:rPr lang="en-US" sz="950" kern="1200" dirty="0"/>
            <a:t>(Primark, 2018):  1071 suppliers across 31 countries</a:t>
          </a:r>
        </a:p>
        <a:p>
          <a:pPr marL="57150" lvl="1" indent="-57150" algn="l" defTabSz="422275">
            <a:lnSpc>
              <a:spcPct val="90000"/>
            </a:lnSpc>
            <a:spcBef>
              <a:spcPct val="0"/>
            </a:spcBef>
            <a:spcAft>
              <a:spcPct val="15000"/>
            </a:spcAft>
            <a:buChar char="••"/>
          </a:pPr>
          <a:r>
            <a:rPr lang="en-US" sz="950" kern="1200"/>
            <a:t>Lack of management expertise and cultural understanding in a new country</a:t>
          </a:r>
          <a:endParaRPr lang="en-GB" sz="950" kern="1200"/>
        </a:p>
        <a:p>
          <a:pPr marL="57150" lvl="1" indent="-57150" algn="l" defTabSz="422275">
            <a:lnSpc>
              <a:spcPct val="90000"/>
            </a:lnSpc>
            <a:spcBef>
              <a:spcPct val="0"/>
            </a:spcBef>
            <a:spcAft>
              <a:spcPct val="15000"/>
            </a:spcAft>
            <a:buChar char="••"/>
          </a:pPr>
          <a:r>
            <a:rPr lang="en-US" sz="950" kern="1200" dirty="0"/>
            <a:t>Zero knowledge of health &amp; safety in India</a:t>
          </a:r>
          <a:endParaRPr lang="en-GB" sz="950" kern="1200" dirty="0"/>
        </a:p>
        <a:p>
          <a:pPr marL="57150" lvl="1" indent="-57150" algn="l" defTabSz="422275">
            <a:lnSpc>
              <a:spcPct val="90000"/>
            </a:lnSpc>
            <a:spcBef>
              <a:spcPct val="0"/>
            </a:spcBef>
            <a:spcAft>
              <a:spcPct val="15000"/>
            </a:spcAft>
            <a:buChar char="••"/>
          </a:pPr>
          <a:r>
            <a:rPr lang="en-US" sz="950" kern="1200"/>
            <a:t>Lack of understanding of politics and employment laws</a:t>
          </a:r>
          <a:endParaRPr lang="en-GB" sz="950" kern="1200"/>
        </a:p>
        <a:p>
          <a:pPr marL="57150" lvl="1" indent="-57150" algn="l" defTabSz="422275">
            <a:lnSpc>
              <a:spcPct val="90000"/>
            </a:lnSpc>
            <a:spcBef>
              <a:spcPct val="0"/>
            </a:spcBef>
            <a:spcAft>
              <a:spcPct val="15000"/>
            </a:spcAft>
            <a:buChar char="••"/>
          </a:pPr>
          <a:r>
            <a:rPr lang="en-GB" sz="950" kern="1200" dirty="0"/>
            <a:t>Lack of experience </a:t>
          </a:r>
          <a:r>
            <a:rPr lang="en-GB" sz="950" kern="1200" dirty="0" smtClean="0"/>
            <a:t>with marketing, cyber security, payment gateways and </a:t>
          </a:r>
          <a:r>
            <a:rPr lang="en-GB" sz="950" kern="1200" dirty="0"/>
            <a:t>online </a:t>
          </a:r>
          <a:r>
            <a:rPr lang="en-GB" sz="950" kern="1200" dirty="0" smtClean="0"/>
            <a:t>data warehousing</a:t>
          </a:r>
          <a:endParaRPr lang="en-GB" sz="950" kern="1200" dirty="0"/>
        </a:p>
        <a:p>
          <a:pPr marL="57150" lvl="1" indent="-57150" algn="l" defTabSz="422275">
            <a:lnSpc>
              <a:spcPct val="90000"/>
            </a:lnSpc>
            <a:spcBef>
              <a:spcPct val="0"/>
            </a:spcBef>
            <a:spcAft>
              <a:spcPct val="15000"/>
            </a:spcAft>
            <a:buChar char="••"/>
          </a:pPr>
          <a:r>
            <a:rPr lang="en-US" sz="950" kern="1200" dirty="0"/>
            <a:t>May struggle to attract </a:t>
          </a:r>
          <a:r>
            <a:rPr lang="en-US" sz="950" kern="1200" dirty="0" smtClean="0"/>
            <a:t>leadership talent </a:t>
          </a:r>
          <a:r>
            <a:rPr lang="en-US" sz="950" kern="1200" dirty="0"/>
            <a:t>to India given the low remuneration, pollution and different standard of living</a:t>
          </a:r>
          <a:endParaRPr lang="en-GB" sz="950" kern="1200" dirty="0"/>
        </a:p>
        <a:p>
          <a:pPr marL="57150" lvl="1" indent="-57150" algn="l" defTabSz="422275">
            <a:lnSpc>
              <a:spcPct val="90000"/>
            </a:lnSpc>
            <a:spcBef>
              <a:spcPct val="0"/>
            </a:spcBef>
            <a:spcAft>
              <a:spcPct val="15000"/>
            </a:spcAft>
            <a:buChar char="••"/>
          </a:pPr>
          <a:r>
            <a:rPr lang="en-GB" sz="950" kern="1200" dirty="0"/>
            <a:t>Previous concerns over ethics with </a:t>
          </a:r>
          <a:r>
            <a:rPr lang="en-GB" sz="950" kern="1200" dirty="0" smtClean="0"/>
            <a:t>staff/supply </a:t>
          </a:r>
          <a:r>
            <a:rPr lang="en-GB" sz="950" kern="1200" dirty="0"/>
            <a:t>chain </a:t>
          </a:r>
          <a:r>
            <a:rPr lang="en-GB" sz="950" kern="1200" dirty="0" smtClean="0"/>
            <a:t>partners (Hickman, 2009; Butler, 2010) which could resurface under poorly regulated conditions</a:t>
          </a:r>
          <a:endParaRPr lang="en-GB" sz="950" kern="1200" dirty="0"/>
        </a:p>
      </dsp:txBody>
      <dsp:txXfrm rot="5400000">
        <a:off x="2325116" y="100906"/>
        <a:ext cx="1865261" cy="4515456"/>
      </dsp:txXfrm>
    </dsp:sp>
    <dsp:sp modelId="{BC85CE22-4566-6944-B980-3E881AF47BA4}">
      <dsp:nvSpPr>
        <dsp:cNvPr id="0" name=""/>
        <dsp:cNvSpPr/>
      </dsp:nvSpPr>
      <dsp:spPr>
        <a:xfrm rot="16200000">
          <a:off x="3121218" y="1325097"/>
          <a:ext cx="4717268" cy="2067073"/>
        </a:xfrm>
        <a:prstGeom prst="roundRect">
          <a:avLst/>
        </a:prstGeom>
        <a:solidFill>
          <a:srgbClr val="3366FF"/>
        </a:solidFill>
        <a:ln w="25400" cap="flat" cmpd="sng" algn="ctr">
          <a:solidFill>
            <a:srgbClr val="0000FF"/>
          </a:solidFill>
          <a:prstDash val="solid"/>
        </a:ln>
        <a:effectLst/>
      </dsp:spPr>
      <dsp:style>
        <a:lnRef idx="2">
          <a:schemeClr val="accent4">
            <a:shade val="50000"/>
          </a:schemeClr>
        </a:lnRef>
        <a:fillRef idx="1">
          <a:schemeClr val="accent4"/>
        </a:fillRef>
        <a:effectRef idx="0">
          <a:schemeClr val="accent4"/>
        </a:effectRef>
        <a:fontRef idx="minor">
          <a:schemeClr val="lt1"/>
        </a:fontRef>
      </dsp:style>
      <dsp:txBody>
        <a:bodyPr spcFirstLastPara="0" vert="horz" wrap="square" lIns="63500" tIns="0" rIns="63500" bIns="0" numCol="1" spcCol="1270" anchor="t" anchorCtr="0">
          <a:noAutofit/>
        </a:bodyPr>
        <a:lstStyle/>
        <a:p>
          <a:pPr lvl="0" algn="l" defTabSz="622300">
            <a:lnSpc>
              <a:spcPct val="90000"/>
            </a:lnSpc>
            <a:spcBef>
              <a:spcPct val="0"/>
            </a:spcBef>
            <a:spcAft>
              <a:spcPct val="35000"/>
            </a:spcAft>
          </a:pPr>
          <a:r>
            <a:rPr lang="en-US" sz="1400" b="1" kern="1200" dirty="0" smtClean="0">
              <a:solidFill>
                <a:schemeClr val="bg1"/>
              </a:solidFill>
            </a:rPr>
            <a:t>OPPORTUNITIES</a:t>
          </a:r>
        </a:p>
        <a:p>
          <a:pPr lvl="0" algn="l" defTabSz="622300">
            <a:lnSpc>
              <a:spcPct val="90000"/>
            </a:lnSpc>
            <a:spcBef>
              <a:spcPct val="0"/>
            </a:spcBef>
            <a:spcAft>
              <a:spcPct val="35000"/>
            </a:spcAft>
          </a:pPr>
          <a:endParaRPr lang="en-US" sz="1400" kern="1200" dirty="0">
            <a:solidFill>
              <a:schemeClr val="bg1"/>
            </a:solidFill>
          </a:endParaRPr>
        </a:p>
        <a:p>
          <a:pPr marL="57150" lvl="1" indent="-57150" algn="l" defTabSz="444500">
            <a:lnSpc>
              <a:spcPct val="90000"/>
            </a:lnSpc>
            <a:spcBef>
              <a:spcPct val="0"/>
            </a:spcBef>
            <a:spcAft>
              <a:spcPct val="15000"/>
            </a:spcAft>
            <a:buChar char="••"/>
          </a:pPr>
          <a:r>
            <a:rPr lang="en-US" sz="1000" kern="1200" dirty="0"/>
            <a:t>Potential to diversify from offline sales, to exploit strong </a:t>
          </a:r>
          <a:r>
            <a:rPr lang="en-US" sz="1000" kern="1200" dirty="0" err="1"/>
            <a:t>omnichannel</a:t>
          </a:r>
          <a:r>
            <a:rPr lang="en-US" sz="1000" kern="1200" dirty="0"/>
            <a:t> </a:t>
          </a:r>
          <a:r>
            <a:rPr lang="en-US" sz="1000" kern="1200" dirty="0" smtClean="0"/>
            <a:t>growth.  </a:t>
          </a:r>
          <a:endParaRPr lang="en-US" sz="1000" kern="1200" dirty="0">
            <a:solidFill>
              <a:schemeClr val="bg1"/>
            </a:solidFill>
          </a:endParaRPr>
        </a:p>
        <a:p>
          <a:pPr marL="57150" lvl="1" indent="-57150" algn="l" defTabSz="444500">
            <a:lnSpc>
              <a:spcPct val="90000"/>
            </a:lnSpc>
            <a:spcBef>
              <a:spcPct val="0"/>
            </a:spcBef>
            <a:spcAft>
              <a:spcPct val="15000"/>
            </a:spcAft>
            <a:buChar char="••"/>
          </a:pPr>
          <a:r>
            <a:rPr lang="en-US" sz="1000" kern="1200" dirty="0" smtClean="0">
              <a:solidFill>
                <a:schemeClr val="bg1"/>
              </a:solidFill>
            </a:rPr>
            <a:t>Need to appeal more to the Indian youth bulge (target market)</a:t>
          </a:r>
          <a:endParaRPr lang="en-US" sz="1000" kern="1200" dirty="0">
            <a:solidFill>
              <a:schemeClr val="bg1"/>
            </a:solidFill>
          </a:endParaRPr>
        </a:p>
        <a:p>
          <a:pPr marL="57150" lvl="1" indent="-57150" algn="l" defTabSz="444500">
            <a:lnSpc>
              <a:spcPct val="90000"/>
            </a:lnSpc>
            <a:spcBef>
              <a:spcPct val="0"/>
            </a:spcBef>
            <a:spcAft>
              <a:spcPct val="15000"/>
            </a:spcAft>
            <a:buChar char="••"/>
          </a:pPr>
          <a:r>
            <a:rPr lang="en-US" sz="1000" kern="1200" dirty="0" smtClean="0"/>
            <a:t>May need to build Indian B2B partnerships in the region to support sales growth and people management </a:t>
          </a:r>
          <a:endParaRPr lang="en-US" sz="1000" kern="1200" dirty="0">
            <a:solidFill>
              <a:schemeClr val="bg1"/>
            </a:solidFill>
          </a:endParaRPr>
        </a:p>
        <a:p>
          <a:pPr marL="57150" lvl="1" indent="-57150" algn="l" defTabSz="444500">
            <a:lnSpc>
              <a:spcPct val="90000"/>
            </a:lnSpc>
            <a:spcBef>
              <a:spcPct val="0"/>
            </a:spcBef>
            <a:spcAft>
              <a:spcPct val="15000"/>
            </a:spcAft>
            <a:buChar char="••"/>
          </a:pPr>
          <a:r>
            <a:rPr lang="en-US" sz="1000" kern="1200" dirty="0"/>
            <a:t>Need to figure out ways to engage and drive commitment, involvement with an overseas workforce</a:t>
          </a:r>
          <a:endParaRPr lang="en-US" sz="1000" kern="1200" dirty="0">
            <a:solidFill>
              <a:schemeClr val="bg1"/>
            </a:solidFill>
          </a:endParaRPr>
        </a:p>
        <a:p>
          <a:pPr marL="57150" lvl="1" indent="-57150" algn="l" defTabSz="444500">
            <a:lnSpc>
              <a:spcPct val="90000"/>
            </a:lnSpc>
            <a:spcBef>
              <a:spcPct val="0"/>
            </a:spcBef>
            <a:spcAft>
              <a:spcPct val="15000"/>
            </a:spcAft>
            <a:buChar char="••"/>
          </a:pPr>
          <a:r>
            <a:rPr lang="en-US" sz="1000" kern="1200" dirty="0"/>
            <a:t>Need to </a:t>
          </a:r>
          <a:r>
            <a:rPr lang="en-US" sz="1000" kern="1200" dirty="0" smtClean="0"/>
            <a:t>adopt or invest </a:t>
          </a:r>
          <a:r>
            <a:rPr lang="en-US" sz="1000" kern="1200" dirty="0"/>
            <a:t>in technology and systems development to integrate processes across online, offline &amp; mobile channels</a:t>
          </a:r>
          <a:endParaRPr lang="en-GB" sz="1000" kern="1200" dirty="0"/>
        </a:p>
        <a:p>
          <a:pPr marL="57150" lvl="1" indent="-57150" algn="l" defTabSz="444500">
            <a:lnSpc>
              <a:spcPct val="90000"/>
            </a:lnSpc>
            <a:spcBef>
              <a:spcPct val="0"/>
            </a:spcBef>
            <a:spcAft>
              <a:spcPct val="15000"/>
            </a:spcAft>
            <a:buChar char="••"/>
          </a:pPr>
          <a:r>
            <a:rPr lang="en-GB" sz="1000" kern="1200" dirty="0"/>
            <a:t>Easy access to low cost, high quality technical resources in India</a:t>
          </a:r>
        </a:p>
        <a:p>
          <a:pPr marL="57150" lvl="1" indent="-57150" algn="l" defTabSz="444500">
            <a:lnSpc>
              <a:spcPct val="90000"/>
            </a:lnSpc>
            <a:spcBef>
              <a:spcPct val="0"/>
            </a:spcBef>
            <a:spcAft>
              <a:spcPct val="15000"/>
            </a:spcAft>
            <a:buChar char="••"/>
          </a:pPr>
          <a:r>
            <a:rPr lang="en-GB" sz="1000" kern="1200" dirty="0" smtClean="0"/>
            <a:t>Close proximity to Asian suppliers (India, Bangladesh, China, Indonesia, Burma), minimising supply chain costs</a:t>
          </a:r>
          <a:endParaRPr lang="en-GB" sz="1000" kern="1200" dirty="0"/>
        </a:p>
      </dsp:txBody>
      <dsp:txXfrm rot="5400000">
        <a:off x="4547221" y="100906"/>
        <a:ext cx="1865261" cy="4515456"/>
      </dsp:txXfrm>
    </dsp:sp>
    <dsp:sp modelId="{7AF4CDB8-D0C4-2B42-A8A8-44F09C5685DC}">
      <dsp:nvSpPr>
        <dsp:cNvPr id="0" name=""/>
        <dsp:cNvSpPr/>
      </dsp:nvSpPr>
      <dsp:spPr>
        <a:xfrm rot="16200000">
          <a:off x="5343322" y="1325097"/>
          <a:ext cx="4717268" cy="2067073"/>
        </a:xfrm>
        <a:prstGeom prst="roundRect">
          <a:avLst/>
        </a:prstGeom>
        <a:solidFill>
          <a:schemeClr val="accent2"/>
        </a:solidFill>
        <a:ln w="25400" cap="flat" cmpd="sng" algn="ctr">
          <a:solidFill>
            <a:schemeClr val="accent2">
              <a:shade val="50000"/>
            </a:schemeClr>
          </a:solidFill>
          <a:prstDash val="solid"/>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88900" tIns="0" rIns="88900" bIns="0" numCol="1" spcCol="1270" anchor="t" anchorCtr="0">
          <a:noAutofit/>
        </a:bodyPr>
        <a:lstStyle/>
        <a:p>
          <a:pPr lvl="0" algn="ctr" defTabSz="622300">
            <a:lnSpc>
              <a:spcPct val="90000"/>
            </a:lnSpc>
            <a:spcBef>
              <a:spcPct val="0"/>
            </a:spcBef>
            <a:spcAft>
              <a:spcPct val="35000"/>
            </a:spcAft>
          </a:pPr>
          <a:r>
            <a:rPr lang="en-US" sz="1400" b="1" kern="1200" dirty="0" smtClean="0"/>
            <a:t>THREATS</a:t>
          </a:r>
        </a:p>
        <a:p>
          <a:pPr lvl="0" algn="l" defTabSz="622300">
            <a:lnSpc>
              <a:spcPct val="90000"/>
            </a:lnSpc>
            <a:spcBef>
              <a:spcPct val="0"/>
            </a:spcBef>
            <a:spcAft>
              <a:spcPct val="35000"/>
            </a:spcAft>
          </a:pPr>
          <a:endParaRPr lang="en-US" sz="1400" kern="1200" dirty="0" smtClean="0"/>
        </a:p>
        <a:p>
          <a:pPr marL="57150" lvl="1" indent="-57150" algn="l" defTabSz="377825">
            <a:lnSpc>
              <a:spcPct val="90000"/>
            </a:lnSpc>
            <a:spcBef>
              <a:spcPct val="0"/>
            </a:spcBef>
            <a:spcAft>
              <a:spcPct val="15000"/>
            </a:spcAft>
            <a:buChar char="••"/>
          </a:pPr>
          <a:r>
            <a:rPr lang="en-US" sz="850" kern="1200" dirty="0" smtClean="0">
              <a:solidFill>
                <a:schemeClr val="bg1"/>
              </a:solidFill>
            </a:rPr>
            <a:t>Protectionism in US/UK may </a:t>
          </a:r>
          <a:r>
            <a:rPr lang="en-US" sz="850" kern="1200" dirty="0">
              <a:solidFill>
                <a:schemeClr val="bg1"/>
              </a:solidFill>
            </a:rPr>
            <a:t>lead to </a:t>
          </a:r>
          <a:r>
            <a:rPr lang="en-US" sz="850" kern="1200" dirty="0" smtClean="0">
              <a:solidFill>
                <a:schemeClr val="bg1"/>
              </a:solidFill>
            </a:rPr>
            <a:t>home </a:t>
          </a:r>
          <a:r>
            <a:rPr lang="en-US" sz="850" kern="1200" dirty="0">
              <a:solidFill>
                <a:schemeClr val="bg1"/>
              </a:solidFill>
            </a:rPr>
            <a:t>market </a:t>
          </a:r>
          <a:r>
            <a:rPr lang="en-US" sz="850" kern="1200" dirty="0" smtClean="0">
              <a:solidFill>
                <a:schemeClr val="bg1"/>
              </a:solidFill>
            </a:rPr>
            <a:t>challenges &amp; trade barriers, having a knock-on effect with supply chain issues </a:t>
          </a:r>
          <a:r>
            <a:rPr lang="en-US" sz="850" kern="1200" dirty="0">
              <a:solidFill>
                <a:schemeClr val="bg1"/>
              </a:solidFill>
            </a:rPr>
            <a:t>and adverse financial pressure over the next decade.  The business may not be able to financially sustain overseas expansion if India cannot deliver quick/desirable returns</a:t>
          </a:r>
        </a:p>
        <a:p>
          <a:pPr marL="57150" lvl="1" indent="-57150" algn="l" defTabSz="377825">
            <a:lnSpc>
              <a:spcPct val="90000"/>
            </a:lnSpc>
            <a:spcBef>
              <a:spcPct val="0"/>
            </a:spcBef>
            <a:spcAft>
              <a:spcPct val="15000"/>
            </a:spcAft>
            <a:buChar char="••"/>
          </a:pPr>
          <a:r>
            <a:rPr lang="en-US" sz="850" kern="1200" dirty="0">
              <a:solidFill>
                <a:schemeClr val="bg1"/>
              </a:solidFill>
            </a:rPr>
            <a:t>Need to understand, prepare and react to dynamic legal/political policies and practice changes in India. </a:t>
          </a:r>
          <a:endParaRPr lang="en-GB" sz="850" kern="1200" dirty="0">
            <a:solidFill>
              <a:schemeClr val="bg1"/>
            </a:solidFill>
          </a:endParaRPr>
        </a:p>
        <a:p>
          <a:pPr marL="57150" lvl="1" indent="-57150" algn="l" defTabSz="377825">
            <a:lnSpc>
              <a:spcPct val="90000"/>
            </a:lnSpc>
            <a:spcBef>
              <a:spcPct val="0"/>
            </a:spcBef>
            <a:spcAft>
              <a:spcPct val="15000"/>
            </a:spcAft>
            <a:buChar char="••"/>
          </a:pPr>
          <a:r>
            <a:rPr lang="en-GB" sz="850" kern="1200" dirty="0">
              <a:solidFill>
                <a:schemeClr val="bg1"/>
              </a:solidFill>
            </a:rPr>
            <a:t>Fluctuating </a:t>
          </a:r>
          <a:r>
            <a:rPr lang="en-GB" sz="850" kern="1200" dirty="0" smtClean="0">
              <a:solidFill>
                <a:schemeClr val="bg1"/>
              </a:solidFill>
            </a:rPr>
            <a:t>FOREX, energy </a:t>
          </a:r>
          <a:r>
            <a:rPr lang="en-GB" sz="850" kern="1200" dirty="0">
              <a:solidFill>
                <a:schemeClr val="bg1"/>
              </a:solidFill>
            </a:rPr>
            <a:t>and </a:t>
          </a:r>
          <a:r>
            <a:rPr lang="en-GB" sz="850" kern="1200" dirty="0" smtClean="0">
              <a:solidFill>
                <a:schemeClr val="bg1"/>
              </a:solidFill>
            </a:rPr>
            <a:t>materials prices</a:t>
          </a:r>
          <a:endParaRPr lang="en-GB" sz="850" kern="1200" dirty="0">
            <a:solidFill>
              <a:schemeClr val="bg1"/>
            </a:solidFill>
          </a:endParaRPr>
        </a:p>
        <a:p>
          <a:pPr marL="57150" lvl="1" indent="-57150" algn="l" defTabSz="377825">
            <a:lnSpc>
              <a:spcPct val="90000"/>
            </a:lnSpc>
            <a:spcBef>
              <a:spcPct val="0"/>
            </a:spcBef>
            <a:spcAft>
              <a:spcPct val="15000"/>
            </a:spcAft>
            <a:buChar char="••"/>
          </a:pPr>
          <a:r>
            <a:rPr lang="en-US" sz="850" kern="1200" dirty="0" smtClean="0">
              <a:solidFill>
                <a:schemeClr val="bg1"/>
              </a:solidFill>
            </a:rPr>
            <a:t>Property in prime city locations can be restricted/expensive/hard to find</a:t>
          </a:r>
          <a:endParaRPr lang="en-GB" sz="850" kern="1200" dirty="0">
            <a:solidFill>
              <a:schemeClr val="bg1"/>
            </a:solidFill>
          </a:endParaRPr>
        </a:p>
        <a:p>
          <a:pPr marL="57150" lvl="1" indent="-57150" algn="l" defTabSz="377825">
            <a:lnSpc>
              <a:spcPct val="90000"/>
            </a:lnSpc>
            <a:spcBef>
              <a:spcPct val="0"/>
            </a:spcBef>
            <a:spcAft>
              <a:spcPct val="15000"/>
            </a:spcAft>
            <a:buChar char="••"/>
          </a:pPr>
          <a:r>
            <a:rPr lang="en-GB" sz="850" kern="1200" dirty="0">
              <a:solidFill>
                <a:schemeClr val="bg1"/>
              </a:solidFill>
            </a:rPr>
            <a:t>Potential terror related activity related to an emergence in extremism in southern states like Tamil Nadu</a:t>
          </a:r>
        </a:p>
        <a:p>
          <a:pPr marL="57150" lvl="1" indent="-57150" algn="l" defTabSz="377825">
            <a:lnSpc>
              <a:spcPct val="90000"/>
            </a:lnSpc>
            <a:spcBef>
              <a:spcPct val="0"/>
            </a:spcBef>
            <a:spcAft>
              <a:spcPct val="15000"/>
            </a:spcAft>
            <a:buChar char="••"/>
          </a:pPr>
          <a:r>
            <a:rPr lang="en-US" sz="850" kern="1200" dirty="0" err="1">
              <a:solidFill>
                <a:schemeClr val="bg1"/>
              </a:solidFill>
            </a:rPr>
            <a:t>Labour</a:t>
          </a:r>
          <a:r>
            <a:rPr lang="en-US" sz="850" kern="1200" dirty="0">
              <a:solidFill>
                <a:schemeClr val="bg1"/>
              </a:solidFill>
            </a:rPr>
            <a:t> force diversity is still poor with large divides between male and female workers.  Attrition rates can be high amongst female employees as a result of family pressures and education commitments.</a:t>
          </a:r>
          <a:endParaRPr lang="en-GB" sz="850" kern="1200" dirty="0">
            <a:solidFill>
              <a:schemeClr val="bg1"/>
            </a:solidFill>
          </a:endParaRPr>
        </a:p>
        <a:p>
          <a:pPr marL="57150" lvl="1" indent="-57150" algn="l" defTabSz="377825">
            <a:lnSpc>
              <a:spcPct val="90000"/>
            </a:lnSpc>
            <a:spcBef>
              <a:spcPct val="0"/>
            </a:spcBef>
            <a:spcAft>
              <a:spcPct val="15000"/>
            </a:spcAft>
            <a:buChar char="••"/>
          </a:pPr>
          <a:r>
            <a:rPr lang="en-GB" sz="850" kern="1200" dirty="0" smtClean="0">
              <a:solidFill>
                <a:schemeClr val="bg1"/>
              </a:solidFill>
            </a:rPr>
            <a:t>Online, fast growth competition from </a:t>
          </a:r>
          <a:r>
            <a:rPr lang="en-GB" sz="850" kern="1200" dirty="0" err="1">
              <a:solidFill>
                <a:schemeClr val="bg1"/>
              </a:solidFill>
            </a:rPr>
            <a:t>Flipkart</a:t>
          </a:r>
          <a:r>
            <a:rPr lang="en-GB" sz="850" kern="1200" dirty="0">
              <a:solidFill>
                <a:schemeClr val="bg1"/>
              </a:solidFill>
            </a:rPr>
            <a:t>, Amazon, </a:t>
          </a:r>
          <a:r>
            <a:rPr lang="en-GB" sz="850" kern="1200" dirty="0" err="1">
              <a:solidFill>
                <a:schemeClr val="bg1"/>
              </a:solidFill>
            </a:rPr>
            <a:t>SnapDeal</a:t>
          </a:r>
          <a:r>
            <a:rPr lang="en-GB" sz="850" kern="1200" dirty="0">
              <a:solidFill>
                <a:schemeClr val="bg1"/>
              </a:solidFill>
            </a:rPr>
            <a:t> and </a:t>
          </a:r>
          <a:r>
            <a:rPr lang="en-GB" sz="850" kern="1200" dirty="0" err="1" smtClean="0">
              <a:solidFill>
                <a:schemeClr val="bg1"/>
              </a:solidFill>
            </a:rPr>
            <a:t>Myntra</a:t>
          </a:r>
          <a:r>
            <a:rPr lang="en-GB" sz="850" kern="1200" dirty="0" smtClean="0">
              <a:solidFill>
                <a:schemeClr val="bg1"/>
              </a:solidFill>
            </a:rPr>
            <a:t> and other new players</a:t>
          </a:r>
          <a:endParaRPr lang="en-GB" sz="850" kern="1200" dirty="0">
            <a:solidFill>
              <a:schemeClr val="bg1"/>
            </a:solidFill>
          </a:endParaRPr>
        </a:p>
      </dsp:txBody>
      <dsp:txXfrm rot="5400000">
        <a:off x="6769325" y="100906"/>
        <a:ext cx="1865261" cy="4515456"/>
      </dsp:txXfrm>
    </dsp:sp>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E6EF047B-D688-6A47-9B75-C494D95B0281}" type="datetime1">
              <a:rPr lang="en-GB" smtClean="0"/>
              <a:t>05/03/18</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DCC5DCB5-3021-4744-903B-F84FA406A7B4}" type="slidenum">
              <a:rPr lang="en-US" smtClean="0"/>
              <a:t>‹#›</a:t>
            </a:fld>
            <a:endParaRPr lang="en-US"/>
          </a:p>
        </p:txBody>
      </p:sp>
    </p:spTree>
    <p:extLst>
      <p:ext uri="{BB962C8B-B14F-4D97-AF65-F5344CB8AC3E}">
        <p14:creationId xmlns:p14="http://schemas.microsoft.com/office/powerpoint/2010/main" val="188592530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284BC79-27D7-AF4E-8297-5D65A52F5383}" type="datetime1">
              <a:rPr lang="en-GB" smtClean="0"/>
              <a:t>05/03/18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F9B2398-4C91-F246-ADD3-F8EAF11BD9E1}" type="slidenum">
              <a:rPr lang="en-US" smtClean="0"/>
              <a:t>‹#›</a:t>
            </a:fld>
            <a:endParaRPr lang="en-US"/>
          </a:p>
        </p:txBody>
      </p:sp>
    </p:spTree>
    <p:extLst>
      <p:ext uri="{BB962C8B-B14F-4D97-AF65-F5344CB8AC3E}">
        <p14:creationId xmlns:p14="http://schemas.microsoft.com/office/powerpoint/2010/main" val="2960321183"/>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F9B2398-4C91-F246-ADD3-F8EAF11BD9E1}" type="slidenum">
              <a:rPr lang="en-US" smtClean="0"/>
              <a:t>1</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a:p>
            <a:endParaRPr lang="en-US" dirty="0"/>
          </a:p>
        </p:txBody>
      </p:sp>
      <p:sp>
        <p:nvSpPr>
          <p:cNvPr id="4" name="Slide Number Placeholder 3"/>
          <p:cNvSpPr>
            <a:spLocks noGrp="1"/>
          </p:cNvSpPr>
          <p:nvPr>
            <p:ph type="sldNum" sz="quarter" idx="10"/>
          </p:nvPr>
        </p:nvSpPr>
        <p:spPr/>
        <p:txBody>
          <a:bodyPr/>
          <a:lstStyle/>
          <a:p>
            <a:fld id="{4F9B2398-4C91-F246-ADD3-F8EAF11BD9E1}" type="slidenum">
              <a:rPr lang="en-US" smtClean="0"/>
              <a:t>2</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F9B2398-4C91-F246-ADD3-F8EAF11BD9E1}" type="slidenum">
              <a:rPr lang="en-US" smtClean="0"/>
              <a:t>3</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F9B2398-4C91-F246-ADD3-F8EAF11BD9E1}" type="slidenum">
              <a:rPr lang="en-US" smtClean="0"/>
              <a:t>4</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F9B2398-4C91-F246-ADD3-F8EAF11BD9E1}" type="slidenum">
              <a:rPr lang="en-US" smtClean="0"/>
              <a:t>5</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F9B2398-4C91-F246-ADD3-F8EAF11BD9E1}" type="slidenum">
              <a:rPr lang="en-US" smtClean="0"/>
              <a:t>6</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F9B2398-4C91-F246-ADD3-F8EAF11BD9E1}" type="slidenum">
              <a:rPr lang="en-US" smtClean="0"/>
              <a:t>7</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F9B2398-4C91-F246-ADD3-F8EAF11BD9E1}" type="slidenum">
              <a:rPr lang="en-US" smtClean="0"/>
              <a:t>8</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dirty="0" smtClean="0">
              <a:solidFill>
                <a:srgbClr val="595959"/>
              </a:solidFill>
            </a:endParaRPr>
          </a:p>
        </p:txBody>
      </p:sp>
      <p:sp>
        <p:nvSpPr>
          <p:cNvPr id="4" name="Slide Number Placeholder 3"/>
          <p:cNvSpPr>
            <a:spLocks noGrp="1"/>
          </p:cNvSpPr>
          <p:nvPr>
            <p:ph type="sldNum" sz="quarter" idx="10"/>
          </p:nvPr>
        </p:nvSpPr>
        <p:spPr/>
        <p:txBody>
          <a:bodyPr/>
          <a:lstStyle/>
          <a:p>
            <a:fld id="{4F9B2398-4C91-F246-ADD3-F8EAF11BD9E1}" type="slidenum">
              <a:rPr lang="en-US" smtClean="0"/>
              <a:t>9</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F9B2398-4C91-F246-ADD3-F8EAF11BD9E1}" type="slidenum">
              <a:rPr lang="en-US" smtClean="0"/>
              <a:t>10</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F9B2398-4C91-F246-ADD3-F8EAF11BD9E1}" type="slidenum">
              <a:rPr lang="en-US" smtClean="0"/>
              <a:t>11</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F9B2398-4C91-F246-ADD3-F8EAF11BD9E1}" type="slidenum">
              <a:rPr lang="en-US" smtClean="0"/>
              <a:t>12</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F9B2398-4C91-F246-ADD3-F8EAF11BD9E1}" type="slidenum">
              <a:rPr lang="en-US" smtClean="0"/>
              <a:t>13</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F9B2398-4C91-F246-ADD3-F8EAF11BD9E1}" type="slidenum">
              <a:rPr lang="en-US" smtClean="0"/>
              <a:t>14</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F9B2398-4C91-F246-ADD3-F8EAF11BD9E1}" type="slidenum">
              <a:rPr lang="en-US" smtClean="0"/>
              <a:t>15</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F9B2398-4C91-F246-ADD3-F8EAF11BD9E1}" type="slidenum">
              <a:rPr lang="en-US" smtClean="0"/>
              <a:t>16</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F9B2398-4C91-F246-ADD3-F8EAF11BD9E1}" type="slidenum">
              <a:rPr lang="en-US" smtClean="0"/>
              <a:t>17</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F9B2398-4C91-F246-ADD3-F8EAF11BD9E1}" type="slidenum">
              <a:rPr lang="en-US" smtClean="0"/>
              <a:t>18</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F9B2398-4C91-F246-ADD3-F8EAF11BD9E1}" type="slidenum">
              <a:rPr lang="en-US" smtClean="0"/>
              <a:t>19</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F9B2398-4C91-F246-ADD3-F8EAF11BD9E1}" type="slidenum">
              <a:rPr lang="en-US" smtClean="0"/>
              <a:t>20</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F9B2398-4C91-F246-ADD3-F8EAF11BD9E1}" type="slidenum">
              <a:rPr lang="en-US" smtClean="0"/>
              <a:t>21</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F9B2398-4C91-F246-ADD3-F8EAF11BD9E1}" type="slidenum">
              <a:rPr lang="en-US" smtClean="0"/>
              <a:t>22</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F9B2398-4C91-F246-ADD3-F8EAF11BD9E1}" type="slidenum">
              <a:rPr lang="en-US" smtClean="0"/>
              <a:t>23</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4F9B2398-4C91-F246-ADD3-F8EAF11BD9E1}" type="slidenum">
              <a:rPr lang="en-US" smtClean="0"/>
              <a:t>24</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F9B2398-4C91-F246-ADD3-F8EAF11BD9E1}" type="slidenum">
              <a:rPr lang="en-US" smtClean="0"/>
              <a:t>25</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F9B2398-4C91-F246-ADD3-F8EAF11BD9E1}" type="slidenum">
              <a:rPr lang="en-US" smtClean="0"/>
              <a:t>26</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F9B2398-4C91-F246-ADD3-F8EAF11BD9E1}" type="slidenum">
              <a:rPr lang="en-US" smtClean="0"/>
              <a:t>27</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F9B2398-4C91-F246-ADD3-F8EAF11BD9E1}" type="slidenum">
              <a:rPr lang="en-US" smtClean="0"/>
              <a:t>28</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F9B2398-4C91-F246-ADD3-F8EAF11BD9E1}" type="slidenum">
              <a:rPr lang="en-US" smtClean="0"/>
              <a:t>29</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F9B2398-4C91-F246-ADD3-F8EAF11BD9E1}" type="slidenum">
              <a:rPr lang="en-US" smtClean="0"/>
              <a:t>30</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F9B2398-4C91-F246-ADD3-F8EAF11BD9E1}" type="slidenum">
              <a:rPr lang="en-US" smtClean="0"/>
              <a:t>31</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F9B2398-4C91-F246-ADD3-F8EAF11BD9E1}" type="slidenum">
              <a:rPr lang="en-US" smtClean="0"/>
              <a:t>32</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F9B2398-4C91-F246-ADD3-F8EAF11BD9E1}" type="slidenum">
              <a:rPr lang="en-US" smtClean="0"/>
              <a:t>33</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F9B2398-4C91-F246-ADD3-F8EAF11BD9E1}" type="slidenum">
              <a:rPr lang="en-US" smtClean="0"/>
              <a:t>34</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F9B2398-4C91-F246-ADD3-F8EAF11BD9E1}" type="slidenum">
              <a:rPr lang="en-US" smtClean="0"/>
              <a:t>35</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F9B2398-4C91-F246-ADD3-F8EAF11BD9E1}" type="slidenum">
              <a:rPr lang="en-US" smtClean="0"/>
              <a:t>36</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F9B2398-4C91-F246-ADD3-F8EAF11BD9E1}" type="slidenum">
              <a:rPr lang="en-US" smtClean="0"/>
              <a:t>37</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F9B2398-4C91-F246-ADD3-F8EAF11BD9E1}" type="slidenum">
              <a:rPr lang="en-US" smtClean="0"/>
              <a:t>38</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F9B2398-4C91-F246-ADD3-F8EAF11BD9E1}" type="slidenum">
              <a:rPr lang="en-US" smtClean="0"/>
              <a:t>39</a:t>
            </a:fld>
            <a:endParaRPr lang="en-US"/>
          </a:p>
        </p:txBody>
      </p:sp>
    </p:spTree>
    <p:extLst>
      <p:ext uri="{BB962C8B-B14F-4D97-AF65-F5344CB8AC3E}">
        <p14:creationId xmlns:p14="http://schemas.microsoft.com/office/powerpoint/2010/main" val="330457672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F9B2398-4C91-F246-ADD3-F8EAF11BD9E1}" type="slidenum">
              <a:rPr lang="en-US" smtClean="0"/>
              <a:t>40</a:t>
            </a:fld>
            <a:endParaRPr lang="en-US"/>
          </a:p>
        </p:txBody>
      </p:sp>
    </p:spTree>
    <p:extLst>
      <p:ext uri="{BB962C8B-B14F-4D97-AF65-F5344CB8AC3E}">
        <p14:creationId xmlns:p14="http://schemas.microsoft.com/office/powerpoint/2010/main" val="33045767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4DAAB9DC-7414-2B46-A7FA-410CAA956349}" type="datetime1">
              <a:rPr lang="en-GB" smtClean="0"/>
              <a:t>05/03/18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6B1FF6-39B9-40F5-8B67-33C6354A3D4F}" type="slidenum">
              <a:rPr kumimoji="0" lang="en-US" smtClean="0"/>
              <a:pPr eaLnBrk="1" latinLnBrk="0" hangingPunct="1"/>
              <a:t>‹#›</a:t>
            </a:fld>
            <a:endParaRPr kumimoji="0" lang="en-US" dirty="0">
              <a:solidFill>
                <a:schemeClr val="accent3">
                  <a:shade val="75000"/>
                </a:schemeClr>
              </a:solidFill>
            </a:endParaRPr>
          </a:p>
        </p:txBody>
      </p:sp>
      <p:sp>
        <p:nvSpPr>
          <p:cNvPr id="7" name="Rectangle 6"/>
          <p:cNvSpPr/>
          <p:nvPr/>
        </p:nvSpPr>
        <p:spPr>
          <a:xfrm>
            <a:off x="284163" y="444728"/>
            <a:ext cx="8574087" cy="1468437"/>
          </a:xfrm>
          <a:prstGeom prst="rect">
            <a:avLst/>
          </a:prstGeom>
          <a:solidFill>
            <a:schemeClr val="tx1">
              <a:lumMod val="85000"/>
              <a:lumOff val="15000"/>
              <a:alpha val="85000"/>
            </a:schemeClr>
          </a:solidFill>
        </p:spPr>
        <p:txBody>
          <a:bodyPr vert="horz" lIns="91440" tIns="45720" rIns="182880" bIns="365760" rtlCol="0" anchor="b" anchorCtr="0">
            <a:normAutofit/>
          </a:bodyPr>
          <a:lstStyle/>
          <a:p>
            <a:pPr algn="l" defTabSz="914400" rtl="0" eaLnBrk="1" latinLnBrk="0" hangingPunct="1">
              <a:spcBef>
                <a:spcPct val="0"/>
              </a:spcBef>
              <a:buNone/>
            </a:pPr>
            <a:endParaRPr sz="4200" kern="1200">
              <a:solidFill>
                <a:schemeClr val="bg1"/>
              </a:solidFill>
              <a:latin typeface="+mj-lt"/>
              <a:ea typeface="+mj-ea"/>
              <a:cs typeface="+mj-cs"/>
            </a:endParaRPr>
          </a:p>
        </p:txBody>
      </p:sp>
      <p:grpSp>
        <p:nvGrpSpPr>
          <p:cNvPr id="8" name="Group 16"/>
          <p:cNvGrpSpPr/>
          <p:nvPr/>
        </p:nvGrpSpPr>
        <p:grpSpPr>
          <a:xfrm>
            <a:off x="284163" y="1906542"/>
            <a:ext cx="8576373" cy="137411"/>
            <a:chOff x="284163" y="1759424"/>
            <a:chExt cx="8576373" cy="137411"/>
          </a:xfrm>
        </p:grpSpPr>
        <p:sp>
          <p:nvSpPr>
            <p:cNvPr id="9" name="Rectangle 8"/>
            <p:cNvSpPr/>
            <p:nvPr/>
          </p:nvSpPr>
          <p:spPr>
            <a:xfrm>
              <a:off x="284163" y="1759424"/>
              <a:ext cx="2743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a:xfrm>
              <a:off x="3026392" y="1759424"/>
              <a:ext cx="1600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4626864" y="1759424"/>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2" name="TextBox 11"/>
          <p:cNvSpPr txBox="1"/>
          <p:nvPr/>
        </p:nvSpPr>
        <p:spPr>
          <a:xfrm>
            <a:off x="8230889" y="444728"/>
            <a:ext cx="587020" cy="646331"/>
          </a:xfrm>
          <a:prstGeom prst="rect">
            <a:avLst/>
          </a:prstGeom>
          <a:noFill/>
        </p:spPr>
        <p:txBody>
          <a:bodyPr wrap="none" rtlCol="0">
            <a:spAutoFit/>
          </a:bodyPr>
          <a:lstStyle/>
          <a:p>
            <a:r>
              <a:rPr sz="3600">
                <a:solidFill>
                  <a:schemeClr val="bg1"/>
                </a:solidFill>
                <a:sym typeface="Wingdings"/>
              </a:rPr>
              <a:t></a:t>
            </a:r>
            <a:endParaRPr sz="3600">
              <a:solidFill>
                <a:schemeClr val="bg1"/>
              </a:solidFill>
            </a:endParaRPr>
          </a:p>
        </p:txBody>
      </p:sp>
      <p:sp>
        <p:nvSpPr>
          <p:cNvPr id="2" name="Title 1"/>
          <p:cNvSpPr>
            <a:spLocks noGrp="1"/>
          </p:cNvSpPr>
          <p:nvPr>
            <p:ph type="ctrTitle"/>
          </p:nvPr>
        </p:nvSpPr>
        <p:spPr>
          <a:xfrm>
            <a:off x="421341" y="449005"/>
            <a:ext cx="7808976" cy="1088136"/>
          </a:xfrm>
          <a:noFill/>
        </p:spPr>
        <p:txBody>
          <a:bodyPr vert="horz" lIns="91440" tIns="45720" rIns="91440" bIns="45720" rtlCol="0" anchor="b" anchorCtr="0">
            <a:normAutofit/>
          </a:bodyPr>
          <a:lstStyle>
            <a:lvl1pPr marL="0" algn="l" defTabSz="914400" rtl="0" eaLnBrk="1" latinLnBrk="0" hangingPunct="1">
              <a:lnSpc>
                <a:spcPts val="4600"/>
              </a:lnSpc>
              <a:spcBef>
                <a:spcPct val="0"/>
              </a:spcBef>
              <a:buNone/>
              <a:defRPr sz="4200" kern="1200">
                <a:solidFill>
                  <a:schemeClr val="bg1"/>
                </a:solidFill>
                <a:latin typeface="+mj-lt"/>
                <a:ea typeface="+mj-ea"/>
                <a:cs typeface="+mj-cs"/>
              </a:defRPr>
            </a:lvl1pPr>
          </a:lstStyle>
          <a:p>
            <a:r>
              <a:rPr lang="en-US" smtClean="0"/>
              <a:t>Click to edit Master title style</a:t>
            </a:r>
            <a:endParaRPr/>
          </a:p>
        </p:txBody>
      </p:sp>
      <p:sp>
        <p:nvSpPr>
          <p:cNvPr id="3" name="Subtitle 2"/>
          <p:cNvSpPr>
            <a:spLocks noGrp="1"/>
          </p:cNvSpPr>
          <p:nvPr>
            <p:ph type="subTitle" idx="1"/>
          </p:nvPr>
        </p:nvSpPr>
        <p:spPr>
          <a:xfrm>
            <a:off x="476205" y="1532427"/>
            <a:ext cx="7754112" cy="484632"/>
          </a:xfrm>
        </p:spPr>
        <p:txBody>
          <a:bodyPr vert="horz" lIns="91440" tIns="45720" rIns="91440" bIns="45720" rtlCol="0">
            <a:normAutofit/>
          </a:bodyPr>
          <a:lstStyle>
            <a:lvl1pPr marL="0" indent="0" algn="l" defTabSz="914400" rtl="0" eaLnBrk="1" latinLnBrk="0" hangingPunct="1">
              <a:lnSpc>
                <a:spcPct val="100000"/>
              </a:lnSpc>
              <a:spcBef>
                <a:spcPts val="0"/>
              </a:spcBef>
              <a:buClr>
                <a:schemeClr val="bg1">
                  <a:lumMod val="65000"/>
                </a:schemeClr>
              </a:buClr>
              <a:buSzPct val="90000"/>
              <a:buFont typeface="Wingdings" pitchFamily="2" charset="2"/>
              <a:buNone/>
              <a:defRPr sz="1800" kern="1200">
                <a:solidFill>
                  <a:schemeClr val="bg1"/>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dirty="0"/>
          </a:p>
        </p:txBody>
      </p:sp>
      <p:sp>
        <p:nvSpPr>
          <p:cNvPr id="13" name="Rectangle 12"/>
          <p:cNvSpPr/>
          <p:nvPr/>
        </p:nvSpPr>
        <p:spPr>
          <a:xfrm>
            <a:off x="284163" y="6227064"/>
            <a:ext cx="8574087" cy="173736"/>
          </a:xfrm>
          <a:prstGeom prst="rect">
            <a:avLst/>
          </a:prstGeom>
          <a:solidFill>
            <a:schemeClr val="tx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p:nvSpPr>
        <p:spPr>
          <a:xfrm>
            <a:off x="284163" y="455773"/>
            <a:ext cx="8574087" cy="1133949"/>
          </a:xfrm>
          <a:prstGeom prst="rect">
            <a:avLst/>
          </a:prstGeom>
          <a:solidFill>
            <a:schemeClr val="tx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nvGrpSpPr>
          <p:cNvPr id="8" name="Group 7"/>
          <p:cNvGrpSpPr/>
          <p:nvPr/>
        </p:nvGrpSpPr>
        <p:grpSpPr>
          <a:xfrm>
            <a:off x="284163" y="1577847"/>
            <a:ext cx="8576373" cy="137411"/>
            <a:chOff x="284163" y="1577847"/>
            <a:chExt cx="8576373" cy="137411"/>
          </a:xfrm>
        </p:grpSpPr>
        <p:sp>
          <p:nvSpPr>
            <p:cNvPr id="9" name="Rectangle 8"/>
            <p:cNvSpPr/>
            <p:nvPr/>
          </p:nvSpPr>
          <p:spPr>
            <a:xfrm>
              <a:off x="284163" y="1577847"/>
              <a:ext cx="1600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a:xfrm>
              <a:off x="1885174" y="1577847"/>
              <a:ext cx="2743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4626864" y="1577847"/>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B6C5A941-5272-624F-887D-332C49123962}" type="datetime1">
              <a:rPr lang="en-GB" smtClean="0"/>
              <a:t>05/03/18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87915D-AF69-B446-9DDD-355C2FFB9BA4}"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18" name="Rectangle 17"/>
          <p:cNvSpPr/>
          <p:nvPr/>
        </p:nvSpPr>
        <p:spPr>
          <a:xfrm>
            <a:off x="284163" y="444728"/>
            <a:ext cx="8574087" cy="1468437"/>
          </a:xfrm>
          <a:prstGeom prst="rect">
            <a:avLst/>
          </a:prstGeom>
          <a:solidFill>
            <a:schemeClr val="tx1">
              <a:lumMod val="85000"/>
              <a:lumOff val="15000"/>
              <a:alpha val="85000"/>
            </a:schemeClr>
          </a:solidFill>
        </p:spPr>
        <p:txBody>
          <a:bodyPr vert="horz" lIns="91440" tIns="45720" rIns="182880" bIns="365760" rtlCol="0" anchor="b" anchorCtr="0">
            <a:normAutofit/>
          </a:bodyPr>
          <a:lstStyle/>
          <a:p>
            <a:pPr algn="l" defTabSz="914400" rtl="0" eaLnBrk="1" latinLnBrk="0" hangingPunct="1">
              <a:spcBef>
                <a:spcPct val="0"/>
              </a:spcBef>
              <a:buNone/>
            </a:pPr>
            <a:endParaRPr sz="4200" kern="1200">
              <a:solidFill>
                <a:schemeClr val="bg1"/>
              </a:solidFill>
              <a:latin typeface="+mj-lt"/>
              <a:ea typeface="+mj-ea"/>
              <a:cs typeface="+mj-cs"/>
            </a:endParaRPr>
          </a:p>
        </p:txBody>
      </p:sp>
      <p:sp>
        <p:nvSpPr>
          <p:cNvPr id="4" name="Date Placeholder 3"/>
          <p:cNvSpPr>
            <a:spLocks noGrp="1"/>
          </p:cNvSpPr>
          <p:nvPr>
            <p:ph type="dt" sz="half" idx="10"/>
          </p:nvPr>
        </p:nvSpPr>
        <p:spPr/>
        <p:txBody>
          <a:bodyPr/>
          <a:lstStyle/>
          <a:p>
            <a:fld id="{2AC16F03-5671-7442-8FB8-A3BF1C7F0850}" type="datetime1">
              <a:rPr lang="en-GB" smtClean="0"/>
              <a:t>05/03/18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87915D-AF69-B446-9DDD-355C2FFB9BA4}" type="slidenum">
              <a:rPr lang="en-US" smtClean="0"/>
              <a:t>‹#›</a:t>
            </a:fld>
            <a:endParaRPr lang="en-US"/>
          </a:p>
        </p:txBody>
      </p:sp>
      <p:sp>
        <p:nvSpPr>
          <p:cNvPr id="8" name="Picture Placeholder 7"/>
          <p:cNvSpPr>
            <a:spLocks noGrp="1"/>
          </p:cNvSpPr>
          <p:nvPr>
            <p:ph type="pic" sz="quarter" idx="13"/>
          </p:nvPr>
        </p:nvSpPr>
        <p:spPr>
          <a:xfrm>
            <a:off x="284162" y="2017058"/>
            <a:ext cx="8574087" cy="4377391"/>
          </a:xfrm>
        </p:spPr>
        <p:txBody>
          <a:bodyPr/>
          <a:lstStyle>
            <a:lvl1pPr>
              <a:buNone/>
              <a:defRPr/>
            </a:lvl1pPr>
          </a:lstStyle>
          <a:p>
            <a:r>
              <a:rPr lang="en-US" smtClean="0"/>
              <a:t>Drag picture to placeholder or click icon to add</a:t>
            </a:r>
            <a:endParaRPr/>
          </a:p>
        </p:txBody>
      </p:sp>
      <p:sp>
        <p:nvSpPr>
          <p:cNvPr id="3" name="Subtitle 2"/>
          <p:cNvSpPr>
            <a:spLocks noGrp="1"/>
          </p:cNvSpPr>
          <p:nvPr>
            <p:ph type="subTitle" idx="1"/>
          </p:nvPr>
        </p:nvSpPr>
        <p:spPr>
          <a:xfrm>
            <a:off x="472420" y="1532965"/>
            <a:ext cx="7754284" cy="484094"/>
          </a:xfrm>
        </p:spPr>
        <p:txBody>
          <a:bodyPr>
            <a:normAutofit/>
          </a:bodyPr>
          <a:lstStyle>
            <a:lvl1pPr marL="0" indent="0" algn="l">
              <a:lnSpc>
                <a:spcPct val="100000"/>
              </a:lnSpc>
              <a:spcBef>
                <a:spcPts val="0"/>
              </a:spcBef>
              <a:buNone/>
              <a:defRPr sz="18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dirty="0"/>
          </a:p>
        </p:txBody>
      </p:sp>
      <p:grpSp>
        <p:nvGrpSpPr>
          <p:cNvPr id="7" name="Group 16"/>
          <p:cNvGrpSpPr/>
          <p:nvPr/>
        </p:nvGrpSpPr>
        <p:grpSpPr>
          <a:xfrm>
            <a:off x="284163" y="1906542"/>
            <a:ext cx="8576373" cy="137411"/>
            <a:chOff x="284163" y="1759424"/>
            <a:chExt cx="8576373" cy="137411"/>
          </a:xfrm>
        </p:grpSpPr>
        <p:sp>
          <p:nvSpPr>
            <p:cNvPr id="11" name="Rectangle 10"/>
            <p:cNvSpPr/>
            <p:nvPr/>
          </p:nvSpPr>
          <p:spPr>
            <a:xfrm>
              <a:off x="284163" y="1759424"/>
              <a:ext cx="2743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Rectangle 11"/>
            <p:cNvSpPr/>
            <p:nvPr/>
          </p:nvSpPr>
          <p:spPr>
            <a:xfrm>
              <a:off x="3026392" y="1759424"/>
              <a:ext cx="1600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3" name="Rectangle 12"/>
            <p:cNvSpPr/>
            <p:nvPr/>
          </p:nvSpPr>
          <p:spPr>
            <a:xfrm>
              <a:off x="4626864" y="1759424"/>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9" name="TextBox 18"/>
          <p:cNvSpPr txBox="1"/>
          <p:nvPr/>
        </p:nvSpPr>
        <p:spPr>
          <a:xfrm>
            <a:off x="8230889" y="444728"/>
            <a:ext cx="587020" cy="646331"/>
          </a:xfrm>
          <a:prstGeom prst="rect">
            <a:avLst/>
          </a:prstGeom>
          <a:noFill/>
        </p:spPr>
        <p:txBody>
          <a:bodyPr wrap="none" rtlCol="0">
            <a:spAutoFit/>
          </a:bodyPr>
          <a:lstStyle/>
          <a:p>
            <a:r>
              <a:rPr sz="3600">
                <a:solidFill>
                  <a:schemeClr val="bg1"/>
                </a:solidFill>
                <a:sym typeface="Wingdings"/>
              </a:rPr>
              <a:t></a:t>
            </a:r>
            <a:endParaRPr sz="3600">
              <a:solidFill>
                <a:schemeClr val="bg1"/>
              </a:solidFill>
            </a:endParaRPr>
          </a:p>
        </p:txBody>
      </p:sp>
      <p:sp>
        <p:nvSpPr>
          <p:cNvPr id="2" name="Title 1"/>
          <p:cNvSpPr>
            <a:spLocks noGrp="1"/>
          </p:cNvSpPr>
          <p:nvPr>
            <p:ph type="ctrTitle"/>
          </p:nvPr>
        </p:nvSpPr>
        <p:spPr>
          <a:xfrm>
            <a:off x="418633" y="444728"/>
            <a:ext cx="7810967" cy="1088237"/>
          </a:xfrm>
          <a:noFill/>
        </p:spPr>
        <p:txBody>
          <a:bodyPr bIns="45720" anchor="b" anchorCtr="0">
            <a:normAutofit/>
          </a:bodyPr>
          <a:lstStyle>
            <a:lvl1pPr algn="l">
              <a:lnSpc>
                <a:spcPts val="4600"/>
              </a:lnSpc>
              <a:defRPr/>
            </a:lvl1pPr>
          </a:lstStyle>
          <a:p>
            <a:r>
              <a:rPr lang="en-US" smtClean="0"/>
              <a:t>Click to edit Master title style</a:t>
            </a:r>
            <a:endParaRPr/>
          </a:p>
        </p:txBody>
      </p:sp>
    </p:spTree>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p:nvPr/>
        </p:nvSpPr>
        <p:spPr>
          <a:xfrm>
            <a:off x="284163" y="4801575"/>
            <a:ext cx="8574087" cy="1468437"/>
          </a:xfrm>
          <a:prstGeom prst="rect">
            <a:avLst/>
          </a:prstGeom>
          <a:solidFill>
            <a:schemeClr val="tx1">
              <a:lumMod val="85000"/>
              <a:lumOff val="15000"/>
              <a:alpha val="85000"/>
            </a:schemeClr>
          </a:solidFill>
        </p:spPr>
        <p:txBody>
          <a:bodyPr vert="horz" lIns="91440" tIns="45720" rIns="182880" bIns="365760" rtlCol="0" anchor="b" anchorCtr="0">
            <a:normAutofit/>
          </a:bodyPr>
          <a:lstStyle/>
          <a:p>
            <a:pPr algn="l" defTabSz="914400" rtl="0" eaLnBrk="1" latinLnBrk="0" hangingPunct="1">
              <a:spcBef>
                <a:spcPct val="0"/>
              </a:spcBef>
              <a:buNone/>
            </a:pPr>
            <a:endParaRPr sz="4200" kern="1200">
              <a:solidFill>
                <a:schemeClr val="bg1"/>
              </a:solidFill>
              <a:latin typeface="+mj-lt"/>
              <a:ea typeface="+mj-ea"/>
              <a:cs typeface="+mj-cs"/>
            </a:endParaRPr>
          </a:p>
        </p:txBody>
      </p:sp>
      <p:grpSp>
        <p:nvGrpSpPr>
          <p:cNvPr id="9" name="Group 8"/>
          <p:cNvGrpSpPr/>
          <p:nvPr/>
        </p:nvGrpSpPr>
        <p:grpSpPr>
          <a:xfrm>
            <a:off x="284163" y="6263389"/>
            <a:ext cx="8576373" cy="137411"/>
            <a:chOff x="284163" y="1759424"/>
            <a:chExt cx="8576373" cy="137411"/>
          </a:xfrm>
        </p:grpSpPr>
        <p:sp>
          <p:nvSpPr>
            <p:cNvPr id="10" name="Rectangle 9"/>
            <p:cNvSpPr/>
            <p:nvPr/>
          </p:nvSpPr>
          <p:spPr>
            <a:xfrm>
              <a:off x="284163" y="1759424"/>
              <a:ext cx="2743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3026392" y="1759424"/>
              <a:ext cx="1600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Rectangle 11"/>
            <p:cNvSpPr/>
            <p:nvPr/>
          </p:nvSpPr>
          <p:spPr>
            <a:xfrm>
              <a:off x="4626864" y="1759424"/>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3" name="TextBox 12"/>
          <p:cNvSpPr txBox="1"/>
          <p:nvPr/>
        </p:nvSpPr>
        <p:spPr>
          <a:xfrm>
            <a:off x="8230889" y="4801575"/>
            <a:ext cx="587020" cy="646331"/>
          </a:xfrm>
          <a:prstGeom prst="rect">
            <a:avLst/>
          </a:prstGeom>
          <a:noFill/>
        </p:spPr>
        <p:txBody>
          <a:bodyPr wrap="none" rtlCol="0">
            <a:spAutoFit/>
          </a:bodyPr>
          <a:lstStyle/>
          <a:p>
            <a:r>
              <a:rPr sz="3600">
                <a:solidFill>
                  <a:schemeClr val="bg1"/>
                </a:solidFill>
                <a:sym typeface="Wingdings"/>
              </a:rPr>
              <a:t></a:t>
            </a:r>
            <a:endParaRPr sz="3600">
              <a:solidFill>
                <a:schemeClr val="bg1"/>
              </a:solidFill>
            </a:endParaRPr>
          </a:p>
        </p:txBody>
      </p:sp>
      <p:sp>
        <p:nvSpPr>
          <p:cNvPr id="2" name="Title 1"/>
          <p:cNvSpPr>
            <a:spLocks noGrp="1"/>
          </p:cNvSpPr>
          <p:nvPr>
            <p:ph type="title"/>
          </p:nvPr>
        </p:nvSpPr>
        <p:spPr>
          <a:xfrm>
            <a:off x="429768" y="4814125"/>
            <a:ext cx="7772400" cy="1051560"/>
          </a:xfrm>
          <a:noFill/>
        </p:spPr>
        <p:txBody>
          <a:bodyPr vert="horz" lIns="91440" tIns="45720" rIns="91440" bIns="45720" rtlCol="0" anchor="b" anchorCtr="0">
            <a:normAutofit/>
          </a:bodyPr>
          <a:lstStyle>
            <a:lvl1pPr algn="l" defTabSz="914400" rtl="0" eaLnBrk="1" latinLnBrk="0" hangingPunct="1">
              <a:spcBef>
                <a:spcPct val="0"/>
              </a:spcBef>
              <a:buNone/>
              <a:defRPr sz="4200" b="0" i="0" kern="1200" cap="none" baseline="0">
                <a:solidFill>
                  <a:schemeClr val="bg1"/>
                </a:solidFill>
                <a:latin typeface="+mj-lt"/>
                <a:ea typeface="+mj-ea"/>
                <a:cs typeface="+mj-cs"/>
              </a:defRPr>
            </a:lvl1pPr>
          </a:lstStyle>
          <a:p>
            <a:r>
              <a:rPr lang="en-US" smtClean="0"/>
              <a:t>Click to edit Master title style</a:t>
            </a:r>
            <a:endParaRPr/>
          </a:p>
        </p:txBody>
      </p:sp>
      <p:sp>
        <p:nvSpPr>
          <p:cNvPr id="3" name="Text Placeholder 2"/>
          <p:cNvSpPr>
            <a:spLocks noGrp="1"/>
          </p:cNvSpPr>
          <p:nvPr>
            <p:ph type="body" idx="1"/>
          </p:nvPr>
        </p:nvSpPr>
        <p:spPr>
          <a:xfrm>
            <a:off x="475488" y="5861304"/>
            <a:ext cx="7735824" cy="402336"/>
          </a:xfrm>
        </p:spPr>
        <p:txBody>
          <a:bodyPr vert="horz" lIns="91440" tIns="45720" rIns="91440" bIns="45720" rtlCol="0" anchor="t" anchorCtr="0">
            <a:normAutofit/>
          </a:bodyPr>
          <a:lstStyle>
            <a:lvl1pPr marL="0" indent="0">
              <a:spcBef>
                <a:spcPts val="0"/>
              </a:spcBef>
              <a:buNone/>
              <a:defRPr sz="1800" kern="1200">
                <a:solidFill>
                  <a:schemeClr val="bg1"/>
                </a:solidFill>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lvl="0" indent="0" algn="l" defTabSz="914400" rtl="0" eaLnBrk="1" latinLnBrk="0" hangingPunct="1">
              <a:spcBef>
                <a:spcPts val="2000"/>
              </a:spcBef>
              <a:buClr>
                <a:schemeClr val="bg1">
                  <a:lumMod val="65000"/>
                </a:schemeClr>
              </a:buClr>
              <a:buSzPct val="90000"/>
              <a:buFont typeface="Wingdings" pitchFamily="2" charset="2"/>
              <a:buNone/>
            </a:pPr>
            <a:r>
              <a:rPr lang="en-US" smtClean="0"/>
              <a:t>Click to edit Master text styles</a:t>
            </a:r>
          </a:p>
        </p:txBody>
      </p:sp>
      <p:sp>
        <p:nvSpPr>
          <p:cNvPr id="4" name="Date Placeholder 3"/>
          <p:cNvSpPr>
            <a:spLocks noGrp="1"/>
          </p:cNvSpPr>
          <p:nvPr>
            <p:ph type="dt" sz="half" idx="10"/>
          </p:nvPr>
        </p:nvSpPr>
        <p:spPr/>
        <p:txBody>
          <a:bodyPr/>
          <a:lstStyle/>
          <a:p>
            <a:fld id="{C906F814-24FE-EE47-8842-5772550D72B7}" type="datetime1">
              <a:rPr lang="en-GB" smtClean="0"/>
              <a:t>05/03/18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E4AAA4-6363-4581-962D-1ACCC2D600C5}"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with Picture">
    <p:spTree>
      <p:nvGrpSpPr>
        <p:cNvPr id="1" name=""/>
        <p:cNvGrpSpPr/>
        <p:nvPr/>
      </p:nvGrpSpPr>
      <p:grpSpPr>
        <a:xfrm>
          <a:off x="0" y="0"/>
          <a:ext cx="0" cy="0"/>
          <a:chOff x="0" y="0"/>
          <a:chExt cx="0" cy="0"/>
        </a:xfrm>
      </p:grpSpPr>
      <p:sp>
        <p:nvSpPr>
          <p:cNvPr id="13" name="Picture Placeholder 7"/>
          <p:cNvSpPr>
            <a:spLocks noGrp="1"/>
          </p:cNvSpPr>
          <p:nvPr>
            <p:ph type="pic" sz="quarter" idx="13"/>
          </p:nvPr>
        </p:nvSpPr>
        <p:spPr>
          <a:xfrm>
            <a:off x="284162" y="443754"/>
            <a:ext cx="8574087" cy="4370293"/>
          </a:xfrm>
        </p:spPr>
        <p:txBody>
          <a:bodyPr/>
          <a:lstStyle>
            <a:lvl1pPr>
              <a:buNone/>
              <a:defRPr/>
            </a:lvl1pPr>
          </a:lstStyle>
          <a:p>
            <a:r>
              <a:rPr lang="en-US" smtClean="0"/>
              <a:t>Drag picture to placeholder or click icon to add</a:t>
            </a:r>
            <a:endParaRPr/>
          </a:p>
        </p:txBody>
      </p:sp>
      <p:sp>
        <p:nvSpPr>
          <p:cNvPr id="4" name="Date Placeholder 3"/>
          <p:cNvSpPr>
            <a:spLocks noGrp="1"/>
          </p:cNvSpPr>
          <p:nvPr>
            <p:ph type="dt" sz="half" idx="10"/>
          </p:nvPr>
        </p:nvSpPr>
        <p:spPr/>
        <p:txBody>
          <a:bodyPr/>
          <a:lstStyle/>
          <a:p>
            <a:fld id="{2AC16F03-5671-7442-8FB8-A3BF1C7F0850}" type="datetime1">
              <a:rPr lang="en-GB" smtClean="0"/>
              <a:t>05/03/18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87915D-AF69-B446-9DDD-355C2FFB9BA4}" type="slidenum">
              <a:rPr lang="en-US" smtClean="0"/>
              <a:t>‹#›</a:t>
            </a:fld>
            <a:endParaRPr lang="en-US"/>
          </a:p>
        </p:txBody>
      </p:sp>
      <p:sp>
        <p:nvSpPr>
          <p:cNvPr id="7" name="Rectangle 6"/>
          <p:cNvSpPr/>
          <p:nvPr/>
        </p:nvSpPr>
        <p:spPr>
          <a:xfrm>
            <a:off x="284163" y="4801575"/>
            <a:ext cx="8574087" cy="1468437"/>
          </a:xfrm>
          <a:prstGeom prst="rect">
            <a:avLst/>
          </a:prstGeom>
          <a:solidFill>
            <a:schemeClr val="tx1">
              <a:lumMod val="85000"/>
              <a:lumOff val="15000"/>
              <a:alpha val="85000"/>
            </a:schemeClr>
          </a:solidFill>
        </p:spPr>
        <p:txBody>
          <a:bodyPr vert="horz" lIns="91440" tIns="45720" rIns="182880" bIns="365760" rtlCol="0" anchor="b" anchorCtr="0">
            <a:normAutofit/>
          </a:bodyPr>
          <a:lstStyle/>
          <a:p>
            <a:pPr algn="l" defTabSz="914400" rtl="0" eaLnBrk="1" latinLnBrk="0" hangingPunct="1">
              <a:spcBef>
                <a:spcPct val="0"/>
              </a:spcBef>
              <a:buNone/>
            </a:pPr>
            <a:endParaRPr sz="4200" kern="1200">
              <a:solidFill>
                <a:schemeClr val="bg1"/>
              </a:solidFill>
              <a:latin typeface="+mj-lt"/>
              <a:ea typeface="+mj-ea"/>
              <a:cs typeface="+mj-cs"/>
            </a:endParaRPr>
          </a:p>
        </p:txBody>
      </p:sp>
      <p:grpSp>
        <p:nvGrpSpPr>
          <p:cNvPr id="8" name="Group 7"/>
          <p:cNvGrpSpPr/>
          <p:nvPr/>
        </p:nvGrpSpPr>
        <p:grpSpPr>
          <a:xfrm>
            <a:off x="284163" y="6263389"/>
            <a:ext cx="8576373" cy="137411"/>
            <a:chOff x="284163" y="1759424"/>
            <a:chExt cx="8576373" cy="137411"/>
          </a:xfrm>
        </p:grpSpPr>
        <p:sp>
          <p:nvSpPr>
            <p:cNvPr id="9" name="Rectangle 8"/>
            <p:cNvSpPr/>
            <p:nvPr/>
          </p:nvSpPr>
          <p:spPr>
            <a:xfrm>
              <a:off x="284163" y="1759424"/>
              <a:ext cx="2743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a:xfrm>
              <a:off x="3026392" y="1759424"/>
              <a:ext cx="1600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4626864" y="1759424"/>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2" name="TextBox 11"/>
          <p:cNvSpPr txBox="1"/>
          <p:nvPr/>
        </p:nvSpPr>
        <p:spPr>
          <a:xfrm>
            <a:off x="8230889" y="4801575"/>
            <a:ext cx="587020" cy="646331"/>
          </a:xfrm>
          <a:prstGeom prst="rect">
            <a:avLst/>
          </a:prstGeom>
          <a:noFill/>
        </p:spPr>
        <p:txBody>
          <a:bodyPr wrap="none" rtlCol="0">
            <a:spAutoFit/>
          </a:bodyPr>
          <a:lstStyle/>
          <a:p>
            <a:r>
              <a:rPr sz="3600">
                <a:solidFill>
                  <a:schemeClr val="bg1"/>
                </a:solidFill>
                <a:sym typeface="Wingdings"/>
              </a:rPr>
              <a:t></a:t>
            </a:r>
            <a:endParaRPr sz="3600">
              <a:solidFill>
                <a:schemeClr val="bg1"/>
              </a:solidFill>
            </a:endParaRPr>
          </a:p>
        </p:txBody>
      </p:sp>
      <p:sp>
        <p:nvSpPr>
          <p:cNvPr id="2" name="Title 1"/>
          <p:cNvSpPr>
            <a:spLocks noGrp="1"/>
          </p:cNvSpPr>
          <p:nvPr>
            <p:ph type="title"/>
          </p:nvPr>
        </p:nvSpPr>
        <p:spPr>
          <a:xfrm>
            <a:off x="430306" y="4814047"/>
            <a:ext cx="7772400" cy="1048871"/>
          </a:xfrm>
          <a:noFill/>
        </p:spPr>
        <p:txBody>
          <a:bodyPr anchor="b" anchorCtr="0">
            <a:normAutofit/>
          </a:bodyPr>
          <a:lstStyle>
            <a:lvl1pPr algn="l">
              <a:defRPr sz="4200" b="0" i="0" cap="none" baseline="0"/>
            </a:lvl1pPr>
          </a:lstStyle>
          <a:p>
            <a:r>
              <a:rPr lang="en-US" smtClean="0"/>
              <a:t>Click to edit Master title style</a:t>
            </a:r>
            <a:endParaRPr/>
          </a:p>
        </p:txBody>
      </p:sp>
      <p:sp>
        <p:nvSpPr>
          <p:cNvPr id="3" name="Text Placeholder 2"/>
          <p:cNvSpPr>
            <a:spLocks noGrp="1"/>
          </p:cNvSpPr>
          <p:nvPr>
            <p:ph type="body" idx="1"/>
          </p:nvPr>
        </p:nvSpPr>
        <p:spPr>
          <a:xfrm>
            <a:off x="470647" y="5862918"/>
            <a:ext cx="7732059" cy="403412"/>
          </a:xfrm>
        </p:spPr>
        <p:txBody>
          <a:bodyPr anchor="t" anchorCtr="0">
            <a:normAutofit/>
          </a:bodyPr>
          <a:lstStyle>
            <a:lvl1pPr marL="0" indent="0">
              <a:spcBef>
                <a:spcPts val="0"/>
              </a:spcBef>
              <a:buNone/>
              <a:defRPr sz="18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p:nvPr/>
        </p:nvSpPr>
        <p:spPr>
          <a:xfrm>
            <a:off x="284163" y="455773"/>
            <a:ext cx="8574087" cy="1133949"/>
          </a:xfrm>
          <a:prstGeom prst="rect">
            <a:avLst/>
          </a:prstGeom>
          <a:solidFill>
            <a:schemeClr val="tx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nvGrpSpPr>
          <p:cNvPr id="9" name="Group 8"/>
          <p:cNvGrpSpPr/>
          <p:nvPr/>
        </p:nvGrpSpPr>
        <p:grpSpPr>
          <a:xfrm>
            <a:off x="284163" y="1577847"/>
            <a:ext cx="8576373" cy="137411"/>
            <a:chOff x="284163" y="1577847"/>
            <a:chExt cx="8576373" cy="137411"/>
          </a:xfrm>
        </p:grpSpPr>
        <p:sp>
          <p:nvSpPr>
            <p:cNvPr id="10" name="Rectangle 9"/>
            <p:cNvSpPr/>
            <p:nvPr/>
          </p:nvSpPr>
          <p:spPr>
            <a:xfrm>
              <a:off x="284163" y="1577847"/>
              <a:ext cx="1600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1885174" y="1577847"/>
              <a:ext cx="2743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Rectangle 11"/>
            <p:cNvSpPr/>
            <p:nvPr/>
          </p:nvSpPr>
          <p:spPr>
            <a:xfrm>
              <a:off x="4626864" y="1577847"/>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403412" y="2151063"/>
            <a:ext cx="3931920" cy="3975100"/>
          </a:xfrm>
        </p:spPr>
        <p:txBody>
          <a:bodyPr>
            <a:normAutofit/>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Content Placeholder 3"/>
          <p:cNvSpPr>
            <a:spLocks noGrp="1"/>
          </p:cNvSpPr>
          <p:nvPr>
            <p:ph sz="half" idx="2"/>
          </p:nvPr>
        </p:nvSpPr>
        <p:spPr>
          <a:xfrm>
            <a:off x="4778188" y="2151063"/>
            <a:ext cx="3931920" cy="3975100"/>
          </a:xfrm>
        </p:spPr>
        <p:txBody>
          <a:bodyPr>
            <a:normAutofit/>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Date Placeholder 4"/>
          <p:cNvSpPr>
            <a:spLocks noGrp="1"/>
          </p:cNvSpPr>
          <p:nvPr>
            <p:ph type="dt" sz="half" idx="10"/>
          </p:nvPr>
        </p:nvSpPr>
        <p:spPr/>
        <p:txBody>
          <a:bodyPr/>
          <a:lstStyle/>
          <a:p>
            <a:fld id="{D2ADC6AF-8034-7342-A0DA-CB8D40ED17DC}" type="datetime1">
              <a:rPr lang="en-GB" smtClean="0"/>
              <a:t>05/03/18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87915D-AF69-B446-9DDD-355C2FFB9BA4}"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p:nvPr/>
        </p:nvSpPr>
        <p:spPr>
          <a:xfrm>
            <a:off x="284163" y="455773"/>
            <a:ext cx="8574087" cy="1133949"/>
          </a:xfrm>
          <a:prstGeom prst="rect">
            <a:avLst/>
          </a:prstGeom>
          <a:solidFill>
            <a:schemeClr val="tx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nvGrpSpPr>
          <p:cNvPr id="11" name="Group 10"/>
          <p:cNvGrpSpPr/>
          <p:nvPr/>
        </p:nvGrpSpPr>
        <p:grpSpPr>
          <a:xfrm>
            <a:off x="284163" y="1577847"/>
            <a:ext cx="8576373" cy="137411"/>
            <a:chOff x="284163" y="1577847"/>
            <a:chExt cx="8576373" cy="137411"/>
          </a:xfrm>
        </p:grpSpPr>
        <p:sp>
          <p:nvSpPr>
            <p:cNvPr id="12" name="Rectangle 11"/>
            <p:cNvSpPr/>
            <p:nvPr/>
          </p:nvSpPr>
          <p:spPr>
            <a:xfrm>
              <a:off x="284163" y="1577847"/>
              <a:ext cx="1600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3" name="Rectangle 12"/>
            <p:cNvSpPr/>
            <p:nvPr/>
          </p:nvSpPr>
          <p:spPr>
            <a:xfrm>
              <a:off x="1885174" y="1577847"/>
              <a:ext cx="2743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4" name="Rectangle 13"/>
            <p:cNvSpPr/>
            <p:nvPr/>
          </p:nvSpPr>
          <p:spPr>
            <a:xfrm>
              <a:off x="4626864" y="1577847"/>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403412" y="1735138"/>
            <a:ext cx="3931920" cy="833250"/>
          </a:xfrm>
        </p:spPr>
        <p:txBody>
          <a:bodyPr anchor="b">
            <a:noAutofit/>
          </a:bodyPr>
          <a:lstStyle>
            <a:lvl1pPr marL="0" indent="0" algn="ctr">
              <a:lnSpc>
                <a:spcPct val="100000"/>
              </a:lnSpc>
              <a:spcBef>
                <a:spcPts val="600"/>
              </a:spcBef>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03412" y="2590800"/>
            <a:ext cx="3931920" cy="3535362"/>
          </a:xfrm>
        </p:spPr>
        <p:txBody>
          <a:bodyPr>
            <a:normAutofit/>
          </a:bodyPr>
          <a:lstStyle>
            <a:lvl1pPr>
              <a:defRPr sz="2200"/>
            </a:lvl1pPr>
            <a:lvl2pPr>
              <a:defRPr sz="20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Text Placeholder 4"/>
          <p:cNvSpPr>
            <a:spLocks noGrp="1"/>
          </p:cNvSpPr>
          <p:nvPr>
            <p:ph type="body" sz="quarter" idx="3"/>
          </p:nvPr>
        </p:nvSpPr>
        <p:spPr>
          <a:xfrm>
            <a:off x="4779495" y="1735138"/>
            <a:ext cx="3931920" cy="833250"/>
          </a:xfrm>
        </p:spPr>
        <p:txBody>
          <a:bodyPr anchor="b">
            <a:noAutofit/>
          </a:bodyPr>
          <a:lstStyle>
            <a:lvl1pPr marL="0" indent="0" algn="ctr">
              <a:lnSpc>
                <a:spcPct val="100000"/>
              </a:lnSpc>
              <a:spcBef>
                <a:spcPts val="600"/>
              </a:spcBef>
              <a:buNone/>
              <a:defRPr sz="26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79495" y="2590800"/>
            <a:ext cx="3931920" cy="3535362"/>
          </a:xfrm>
        </p:spPr>
        <p:txBody>
          <a:bodyPr>
            <a:normAutofit/>
          </a:bodyPr>
          <a:lstStyle>
            <a:lvl1pPr>
              <a:defRPr sz="2200"/>
            </a:lvl1pPr>
            <a:lvl2pPr>
              <a:defRPr sz="20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7" name="Date Placeholder 6"/>
          <p:cNvSpPr>
            <a:spLocks noGrp="1"/>
          </p:cNvSpPr>
          <p:nvPr>
            <p:ph type="dt" sz="half" idx="10"/>
          </p:nvPr>
        </p:nvSpPr>
        <p:spPr/>
        <p:txBody>
          <a:bodyPr/>
          <a:lstStyle/>
          <a:p>
            <a:fld id="{80F3084F-B792-EC4C-98E3-636151A00636}" type="datetime1">
              <a:rPr lang="en-GB" smtClean="0"/>
              <a:t>05/03/18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987915D-AF69-B446-9DDD-355C2FFB9BA4}"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Rectangle 5"/>
          <p:cNvSpPr/>
          <p:nvPr/>
        </p:nvSpPr>
        <p:spPr>
          <a:xfrm>
            <a:off x="284163" y="455773"/>
            <a:ext cx="8574087" cy="1133949"/>
          </a:xfrm>
          <a:prstGeom prst="rect">
            <a:avLst/>
          </a:prstGeom>
          <a:solidFill>
            <a:schemeClr val="tx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nvGrpSpPr>
          <p:cNvPr id="7" name="Group 6"/>
          <p:cNvGrpSpPr/>
          <p:nvPr/>
        </p:nvGrpSpPr>
        <p:grpSpPr>
          <a:xfrm>
            <a:off x="284163" y="1577847"/>
            <a:ext cx="8576373" cy="137411"/>
            <a:chOff x="284163" y="1577847"/>
            <a:chExt cx="8576373" cy="137411"/>
          </a:xfrm>
        </p:grpSpPr>
        <p:sp>
          <p:nvSpPr>
            <p:cNvPr id="8" name="Rectangle 7"/>
            <p:cNvSpPr/>
            <p:nvPr/>
          </p:nvSpPr>
          <p:spPr>
            <a:xfrm>
              <a:off x="284163" y="1577847"/>
              <a:ext cx="1600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9" name="Rectangle 8"/>
            <p:cNvSpPr/>
            <p:nvPr/>
          </p:nvSpPr>
          <p:spPr>
            <a:xfrm>
              <a:off x="1885174" y="1577847"/>
              <a:ext cx="2743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a:xfrm>
              <a:off x="4626864" y="1577847"/>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447F666C-1008-4D48-BBDD-C90FFA6523AE}" type="datetime1">
              <a:rPr lang="en-GB" smtClean="0"/>
              <a:t>05/03/18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987915D-AF69-B446-9DDD-355C2FFB9BA4}"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670659-381A-7E48-BBEC-CE0B82ADE314}" type="datetime1">
              <a:rPr lang="en-GB" smtClean="0"/>
              <a:t>05/03/18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987915D-AF69-B446-9DDD-355C2FFB9BA4}" type="slidenum">
              <a:rPr lang="en-US" smtClean="0"/>
              <a:t>‹#›</a:t>
            </a:fld>
            <a:endParaRPr lang="en-US"/>
          </a:p>
        </p:txBody>
      </p:sp>
      <p:grpSp>
        <p:nvGrpSpPr>
          <p:cNvPr id="5" name="Group 4"/>
          <p:cNvGrpSpPr/>
          <p:nvPr/>
        </p:nvGrpSpPr>
        <p:grpSpPr>
          <a:xfrm>
            <a:off x="284163" y="452718"/>
            <a:ext cx="8576373" cy="137411"/>
            <a:chOff x="284163" y="1577847"/>
            <a:chExt cx="8576373" cy="137411"/>
          </a:xfrm>
        </p:grpSpPr>
        <p:sp>
          <p:nvSpPr>
            <p:cNvPr id="6" name="Rectangle 5"/>
            <p:cNvSpPr/>
            <p:nvPr/>
          </p:nvSpPr>
          <p:spPr>
            <a:xfrm>
              <a:off x="284163" y="1577847"/>
              <a:ext cx="1600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7" name="Rectangle 6"/>
            <p:cNvSpPr/>
            <p:nvPr/>
          </p:nvSpPr>
          <p:spPr>
            <a:xfrm>
              <a:off x="1885174" y="1577847"/>
              <a:ext cx="2743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8" name="Rectangle 7"/>
            <p:cNvSpPr/>
            <p:nvPr/>
          </p:nvSpPr>
          <p:spPr>
            <a:xfrm>
              <a:off x="4626864" y="1577847"/>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68941" y="1298762"/>
            <a:ext cx="4069080" cy="1162050"/>
          </a:xfrm>
          <a:noFill/>
        </p:spPr>
        <p:txBody>
          <a:bodyPr anchor="b">
            <a:noAutofit/>
          </a:bodyPr>
          <a:lstStyle>
            <a:lvl1pPr algn="ctr">
              <a:defRPr sz="3200" b="1">
                <a:solidFill>
                  <a:schemeClr val="accent2"/>
                </a:solidFill>
              </a:defRPr>
            </a:lvl1pPr>
          </a:lstStyle>
          <a:p>
            <a:r>
              <a:rPr lang="en-US" smtClean="0"/>
              <a:t>Click to edit Master title style</a:t>
            </a:r>
            <a:endParaRPr/>
          </a:p>
        </p:txBody>
      </p:sp>
      <p:sp>
        <p:nvSpPr>
          <p:cNvPr id="3" name="Content Placeholder 2"/>
          <p:cNvSpPr>
            <a:spLocks noGrp="1"/>
          </p:cNvSpPr>
          <p:nvPr>
            <p:ph idx="1"/>
          </p:nvPr>
        </p:nvSpPr>
        <p:spPr>
          <a:xfrm>
            <a:off x="4783567" y="914400"/>
            <a:ext cx="4069080" cy="5211763"/>
          </a:xfrm>
        </p:spPr>
        <p:txBody>
          <a:bodyPr>
            <a:normAutofit/>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Text Placeholder 3"/>
          <p:cNvSpPr>
            <a:spLocks noGrp="1"/>
          </p:cNvSpPr>
          <p:nvPr>
            <p:ph type="body" sz="half" idx="2"/>
          </p:nvPr>
        </p:nvSpPr>
        <p:spPr>
          <a:xfrm>
            <a:off x="268941" y="2456329"/>
            <a:ext cx="4069080" cy="318247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89116F-AFD0-AD41-9DC7-FD44D19DB274}" type="datetime1">
              <a:rPr lang="en-GB" smtClean="0"/>
              <a:t>05/03/18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6B1FF6-39B9-40F5-8B67-33C6354A3D4F}" type="slidenum">
              <a:rPr kumimoji="0" lang="en-US" smtClean="0"/>
              <a:pPr eaLnBrk="1" latinLnBrk="0" hangingPunct="1"/>
              <a:t>‹#›</a:t>
            </a:fld>
            <a:endParaRPr kumimoji="0" lang="en-US" dirty="0">
              <a:solidFill>
                <a:schemeClr val="accent3">
                  <a:shade val="75000"/>
                </a:schemeClr>
              </a:solidFill>
            </a:endParaRPr>
          </a:p>
        </p:txBody>
      </p:sp>
      <p:grpSp>
        <p:nvGrpSpPr>
          <p:cNvPr id="8" name="Group 7"/>
          <p:cNvGrpSpPr/>
          <p:nvPr/>
        </p:nvGrpSpPr>
        <p:grpSpPr>
          <a:xfrm>
            <a:off x="284163" y="452718"/>
            <a:ext cx="8576373" cy="137411"/>
            <a:chOff x="284163" y="1577847"/>
            <a:chExt cx="8576373" cy="137411"/>
          </a:xfrm>
        </p:grpSpPr>
        <p:sp>
          <p:nvSpPr>
            <p:cNvPr id="9" name="Rectangle 8"/>
            <p:cNvSpPr/>
            <p:nvPr/>
          </p:nvSpPr>
          <p:spPr>
            <a:xfrm>
              <a:off x="284163" y="1577847"/>
              <a:ext cx="1600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a:xfrm>
              <a:off x="1885174" y="1577847"/>
              <a:ext cx="2743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4626864" y="1577847"/>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284163" y="4801575"/>
            <a:ext cx="8574087" cy="1468437"/>
          </a:xfrm>
          <a:prstGeom prst="rect">
            <a:avLst/>
          </a:prstGeom>
          <a:solidFill>
            <a:schemeClr val="tx1">
              <a:lumMod val="85000"/>
              <a:lumOff val="15000"/>
              <a:alpha val="85000"/>
            </a:schemeClr>
          </a:solidFill>
        </p:spPr>
        <p:txBody>
          <a:bodyPr vert="horz" lIns="91440" tIns="45720" rIns="182880" bIns="365760" rtlCol="0" anchor="b" anchorCtr="0">
            <a:normAutofit/>
          </a:bodyPr>
          <a:lstStyle/>
          <a:p>
            <a:pPr algn="l" defTabSz="914400" rtl="0" eaLnBrk="1" latinLnBrk="0" hangingPunct="1">
              <a:spcBef>
                <a:spcPct val="0"/>
              </a:spcBef>
              <a:buNone/>
            </a:pPr>
            <a:endParaRPr sz="4200" kern="1200">
              <a:solidFill>
                <a:schemeClr val="bg1"/>
              </a:solidFill>
              <a:latin typeface="+mj-lt"/>
              <a:ea typeface="+mj-ea"/>
              <a:cs typeface="+mj-cs"/>
            </a:endParaRPr>
          </a:p>
        </p:txBody>
      </p:sp>
      <p:grpSp>
        <p:nvGrpSpPr>
          <p:cNvPr id="9" name="Group 8"/>
          <p:cNvGrpSpPr/>
          <p:nvPr/>
        </p:nvGrpSpPr>
        <p:grpSpPr>
          <a:xfrm>
            <a:off x="284163" y="6263389"/>
            <a:ext cx="8576373" cy="137411"/>
            <a:chOff x="284163" y="1759424"/>
            <a:chExt cx="8576373" cy="137411"/>
          </a:xfrm>
        </p:grpSpPr>
        <p:sp>
          <p:nvSpPr>
            <p:cNvPr id="10" name="Rectangle 9"/>
            <p:cNvSpPr/>
            <p:nvPr/>
          </p:nvSpPr>
          <p:spPr>
            <a:xfrm>
              <a:off x="284163" y="1759424"/>
              <a:ext cx="2743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3026392" y="1759424"/>
              <a:ext cx="1600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Rectangle 11"/>
            <p:cNvSpPr/>
            <p:nvPr/>
          </p:nvSpPr>
          <p:spPr>
            <a:xfrm>
              <a:off x="4626864" y="1759424"/>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a:xfrm>
            <a:off x="363071" y="4800600"/>
            <a:ext cx="8360242" cy="566738"/>
          </a:xfrm>
          <a:noFill/>
        </p:spPr>
        <p:txBody>
          <a:bodyPr vert="horz" lIns="91440" tIns="45720" rIns="91440" bIns="45720" rtlCol="0" anchor="b" anchorCtr="0">
            <a:normAutofit/>
          </a:bodyPr>
          <a:lstStyle>
            <a:lvl1pPr algn="l" defTabSz="914400" rtl="0" eaLnBrk="1" latinLnBrk="0" hangingPunct="1">
              <a:spcBef>
                <a:spcPct val="0"/>
              </a:spcBef>
              <a:buNone/>
              <a:defRPr sz="2800" b="0" i="0" kern="1200" cap="none" baseline="0">
                <a:solidFill>
                  <a:schemeClr val="bg1"/>
                </a:solidFill>
                <a:latin typeface="+mj-lt"/>
                <a:ea typeface="+mj-ea"/>
                <a:cs typeface="+mj-cs"/>
              </a:defRPr>
            </a:lvl1pPr>
          </a:lstStyle>
          <a:p>
            <a:r>
              <a:rPr lang="en-US" smtClean="0"/>
              <a:t>Click to edit Master title style</a:t>
            </a:r>
            <a:endParaRPr/>
          </a:p>
        </p:txBody>
      </p:sp>
      <p:sp>
        <p:nvSpPr>
          <p:cNvPr id="3" name="Picture Placeholder 2"/>
          <p:cNvSpPr>
            <a:spLocks noGrp="1"/>
          </p:cNvSpPr>
          <p:nvPr>
            <p:ph type="pic" idx="1"/>
          </p:nvPr>
        </p:nvSpPr>
        <p:spPr>
          <a:xfrm>
            <a:off x="284163" y="457199"/>
            <a:ext cx="8577072" cy="435254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
        <p:nvSpPr>
          <p:cNvPr id="4" name="Text Placeholder 3"/>
          <p:cNvSpPr>
            <a:spLocks noGrp="1"/>
          </p:cNvSpPr>
          <p:nvPr>
            <p:ph type="body" sz="half" idx="2"/>
          </p:nvPr>
        </p:nvSpPr>
        <p:spPr>
          <a:xfrm>
            <a:off x="419099" y="5367338"/>
            <a:ext cx="8304213" cy="804862"/>
          </a:xfrm>
        </p:spPr>
        <p:txBody>
          <a:bodyPr/>
          <a:lstStyle>
            <a:lvl1pPr marL="0" indent="0">
              <a:spcBef>
                <a:spcPts val="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B841DC7-D32B-5147-9AB3-49F01EB48C27}" type="datetime1">
              <a:rPr lang="en-GB" smtClean="0"/>
              <a:t>05/03/18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87915D-AF69-B446-9DDD-355C2FFB9BA4}"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Alt.">
    <p:spTree>
      <p:nvGrpSpPr>
        <p:cNvPr id="1" name=""/>
        <p:cNvGrpSpPr/>
        <p:nvPr/>
      </p:nvGrpSpPr>
      <p:grpSpPr>
        <a:xfrm>
          <a:off x="0" y="0"/>
          <a:ext cx="0" cy="0"/>
          <a:chOff x="0" y="0"/>
          <a:chExt cx="0" cy="0"/>
        </a:xfrm>
      </p:grpSpPr>
      <p:grpSp>
        <p:nvGrpSpPr>
          <p:cNvPr id="8" name="Group 8"/>
          <p:cNvGrpSpPr/>
          <p:nvPr/>
        </p:nvGrpSpPr>
        <p:grpSpPr>
          <a:xfrm>
            <a:off x="284163" y="4280647"/>
            <a:ext cx="8576373" cy="137411"/>
            <a:chOff x="284163" y="1759424"/>
            <a:chExt cx="8576373" cy="137411"/>
          </a:xfrm>
        </p:grpSpPr>
        <p:sp>
          <p:nvSpPr>
            <p:cNvPr id="10" name="Rectangle 9"/>
            <p:cNvSpPr/>
            <p:nvPr/>
          </p:nvSpPr>
          <p:spPr>
            <a:xfrm>
              <a:off x="284163" y="1759424"/>
              <a:ext cx="2743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3026392" y="1759424"/>
              <a:ext cx="1600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Rectangle 11"/>
            <p:cNvSpPr/>
            <p:nvPr/>
          </p:nvSpPr>
          <p:spPr>
            <a:xfrm>
              <a:off x="4626864" y="1759424"/>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a:xfrm>
            <a:off x="363071" y="4778189"/>
            <a:ext cx="8360242" cy="566738"/>
          </a:xfrm>
          <a:noFill/>
        </p:spPr>
        <p:txBody>
          <a:bodyPr anchor="b">
            <a:normAutofit/>
          </a:bodyPr>
          <a:lstStyle>
            <a:lvl1pPr algn="l">
              <a:defRPr sz="2800" b="0">
                <a:solidFill>
                  <a:schemeClr val="accent2"/>
                </a:solidFill>
              </a:defRPr>
            </a:lvl1pPr>
          </a:lstStyle>
          <a:p>
            <a:r>
              <a:rPr lang="en-US" smtClean="0"/>
              <a:t>Click to edit Master title style</a:t>
            </a:r>
            <a:endParaRPr/>
          </a:p>
        </p:txBody>
      </p:sp>
      <p:sp>
        <p:nvSpPr>
          <p:cNvPr id="3" name="Picture Placeholder 2"/>
          <p:cNvSpPr>
            <a:spLocks noGrp="1"/>
          </p:cNvSpPr>
          <p:nvPr>
            <p:ph type="pic" idx="1"/>
          </p:nvPr>
        </p:nvSpPr>
        <p:spPr>
          <a:xfrm>
            <a:off x="284163" y="457200"/>
            <a:ext cx="8577072" cy="382219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
        <p:nvSpPr>
          <p:cNvPr id="4" name="Text Placeholder 3"/>
          <p:cNvSpPr>
            <a:spLocks noGrp="1"/>
          </p:cNvSpPr>
          <p:nvPr>
            <p:ph type="body" sz="half" idx="2"/>
          </p:nvPr>
        </p:nvSpPr>
        <p:spPr>
          <a:xfrm>
            <a:off x="419099" y="5344927"/>
            <a:ext cx="8304213" cy="804862"/>
          </a:xfrm>
          <a:noFill/>
        </p:spPr>
        <p:txBody>
          <a:bodyPr/>
          <a:lstStyle>
            <a:lvl1pPr marL="0" indent="0">
              <a:spcBef>
                <a:spcPts val="0"/>
              </a:spcBef>
              <a:buNone/>
              <a:defRPr sz="1400">
                <a:solidFill>
                  <a:schemeClr val="tx1">
                    <a:lumMod val="85000"/>
                    <a:lumOff val="1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AC16F03-5671-7442-8FB8-A3BF1C7F0850}" type="datetime1">
              <a:rPr lang="en-GB" smtClean="0"/>
              <a:t>05/03/18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87915D-AF69-B446-9DDD-355C2FFB9BA4}" type="slidenum">
              <a:rPr lang="en-US" smtClean="0"/>
              <a:t>‹#›</a:t>
            </a:fld>
            <a:endParaRPr lang="en-US"/>
          </a:p>
        </p:txBody>
      </p:sp>
    </p:spTree>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ontent, Picture, and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7600" y="914400"/>
            <a:ext cx="5195047" cy="5211763"/>
          </a:xfrm>
        </p:spPr>
        <p:txBody>
          <a:bodyPr>
            <a:normAutofit/>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Date Placeholder 4"/>
          <p:cNvSpPr>
            <a:spLocks noGrp="1"/>
          </p:cNvSpPr>
          <p:nvPr>
            <p:ph type="dt" sz="half" idx="10"/>
          </p:nvPr>
        </p:nvSpPr>
        <p:spPr/>
        <p:txBody>
          <a:bodyPr/>
          <a:lstStyle/>
          <a:p>
            <a:fld id="{2AC16F03-5671-7442-8FB8-A3BF1C7F0850}" type="datetime1">
              <a:rPr lang="en-GB" smtClean="0"/>
              <a:t>05/03/18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87915D-AF69-B446-9DDD-355C2FFB9BA4}" type="slidenum">
              <a:rPr lang="en-US" smtClean="0"/>
              <a:t>‹#›</a:t>
            </a:fld>
            <a:endParaRPr lang="en-US"/>
          </a:p>
        </p:txBody>
      </p:sp>
      <p:sp>
        <p:nvSpPr>
          <p:cNvPr id="12" name="Rectangle 11"/>
          <p:cNvSpPr/>
          <p:nvPr/>
        </p:nvSpPr>
        <p:spPr>
          <a:xfrm>
            <a:off x="284163" y="4267200"/>
            <a:ext cx="2743200" cy="2120153"/>
          </a:xfrm>
          <a:prstGeom prst="rect">
            <a:avLst/>
          </a:prstGeom>
          <a:solidFill>
            <a:schemeClr val="tx1">
              <a:lumMod val="85000"/>
              <a:lumOff val="15000"/>
              <a:alpha val="85000"/>
            </a:schemeClr>
          </a:solidFill>
        </p:spPr>
        <p:txBody>
          <a:bodyPr vert="horz" lIns="91440" tIns="45720" rIns="182880" bIns="365760" rtlCol="0" anchor="b" anchorCtr="0">
            <a:normAutofit/>
          </a:bodyPr>
          <a:lstStyle/>
          <a:p>
            <a:pPr algn="l" defTabSz="914400" rtl="0" eaLnBrk="1" latinLnBrk="0" hangingPunct="1">
              <a:spcBef>
                <a:spcPct val="0"/>
              </a:spcBef>
              <a:buNone/>
            </a:pPr>
            <a:endParaRPr sz="4200" kern="1200">
              <a:solidFill>
                <a:schemeClr val="bg1"/>
              </a:solidFill>
              <a:latin typeface="+mj-lt"/>
              <a:ea typeface="+mj-ea"/>
              <a:cs typeface="+mj-cs"/>
            </a:endParaRPr>
          </a:p>
        </p:txBody>
      </p:sp>
      <p:sp>
        <p:nvSpPr>
          <p:cNvPr id="4" name="Text Placeholder 3"/>
          <p:cNvSpPr>
            <a:spLocks noGrp="1"/>
          </p:cNvSpPr>
          <p:nvPr>
            <p:ph type="body" sz="half" idx="2"/>
          </p:nvPr>
        </p:nvSpPr>
        <p:spPr>
          <a:xfrm>
            <a:off x="419101" y="4953001"/>
            <a:ext cx="2472017" cy="1246094"/>
          </a:xfrm>
        </p:spPr>
        <p:txBody>
          <a:bodyPr>
            <a:normAutofit/>
          </a:bodyPr>
          <a:lstStyle>
            <a:lvl1pPr marL="0" indent="0" algn="l">
              <a:spcBef>
                <a:spcPts val="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410764" y="4419600"/>
            <a:ext cx="2475395" cy="510988"/>
          </a:xfrm>
          <a:noFill/>
        </p:spPr>
        <p:txBody>
          <a:bodyPr anchor="b">
            <a:normAutofit/>
          </a:bodyPr>
          <a:lstStyle>
            <a:lvl1pPr algn="l">
              <a:defRPr sz="2000" b="1">
                <a:solidFill>
                  <a:schemeClr val="bg1"/>
                </a:solidFill>
              </a:defRPr>
            </a:lvl1pPr>
          </a:lstStyle>
          <a:p>
            <a:r>
              <a:rPr lang="en-US" smtClean="0"/>
              <a:t>Click to edit Master title style</a:t>
            </a:r>
            <a:endParaRPr/>
          </a:p>
        </p:txBody>
      </p:sp>
      <p:sp>
        <p:nvSpPr>
          <p:cNvPr id="14" name="Picture Placeholder 13"/>
          <p:cNvSpPr>
            <a:spLocks noGrp="1"/>
          </p:cNvSpPr>
          <p:nvPr>
            <p:ph type="pic" sz="quarter" idx="13"/>
          </p:nvPr>
        </p:nvSpPr>
        <p:spPr>
          <a:xfrm>
            <a:off x="284164" y="594360"/>
            <a:ext cx="2743200" cy="3675888"/>
          </a:xfrm>
        </p:spPr>
        <p:txBody>
          <a:bodyPr/>
          <a:lstStyle>
            <a:lvl1pPr>
              <a:buNone/>
              <a:defRPr/>
            </a:lvl1pPr>
          </a:lstStyle>
          <a:p>
            <a:r>
              <a:rPr lang="en-US" smtClean="0"/>
              <a:t>Drag picture to placeholder or click icon to add</a:t>
            </a:r>
            <a:endParaRPr/>
          </a:p>
        </p:txBody>
      </p:sp>
      <p:grpSp>
        <p:nvGrpSpPr>
          <p:cNvPr id="8" name="Group 14"/>
          <p:cNvGrpSpPr/>
          <p:nvPr/>
        </p:nvGrpSpPr>
        <p:grpSpPr>
          <a:xfrm>
            <a:off x="284163" y="461682"/>
            <a:ext cx="8576373" cy="137411"/>
            <a:chOff x="284163" y="1759424"/>
            <a:chExt cx="8576373" cy="137411"/>
          </a:xfrm>
        </p:grpSpPr>
        <p:sp>
          <p:nvSpPr>
            <p:cNvPr id="16" name="Rectangle 15"/>
            <p:cNvSpPr/>
            <p:nvPr/>
          </p:nvSpPr>
          <p:spPr>
            <a:xfrm>
              <a:off x="284163" y="1759424"/>
              <a:ext cx="2743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7" name="Rectangle 16"/>
            <p:cNvSpPr/>
            <p:nvPr/>
          </p:nvSpPr>
          <p:spPr>
            <a:xfrm>
              <a:off x="3026392" y="1759424"/>
              <a:ext cx="1600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8" name="Rectangle 17"/>
            <p:cNvSpPr/>
            <p:nvPr/>
          </p:nvSpPr>
          <p:spPr>
            <a:xfrm>
              <a:off x="4626864" y="1759424"/>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Tree>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3 Pictures with Caption">
    <p:spTree>
      <p:nvGrpSpPr>
        <p:cNvPr id="1" name=""/>
        <p:cNvGrpSpPr/>
        <p:nvPr/>
      </p:nvGrpSpPr>
      <p:grpSpPr>
        <a:xfrm>
          <a:off x="0" y="0"/>
          <a:ext cx="0" cy="0"/>
          <a:chOff x="0" y="0"/>
          <a:chExt cx="0" cy="0"/>
        </a:xfrm>
      </p:grpSpPr>
      <p:sp>
        <p:nvSpPr>
          <p:cNvPr id="8" name="Rectangle 7"/>
          <p:cNvSpPr/>
          <p:nvPr/>
        </p:nvSpPr>
        <p:spPr>
          <a:xfrm>
            <a:off x="3021013" y="4801575"/>
            <a:ext cx="5837237" cy="1468437"/>
          </a:xfrm>
          <a:prstGeom prst="rect">
            <a:avLst/>
          </a:prstGeom>
          <a:solidFill>
            <a:schemeClr val="tx1">
              <a:lumMod val="85000"/>
              <a:lumOff val="15000"/>
              <a:alpha val="85000"/>
            </a:schemeClr>
          </a:solidFill>
        </p:spPr>
        <p:txBody>
          <a:bodyPr vert="horz" lIns="91440" tIns="45720" rIns="182880" bIns="365760" rtlCol="0" anchor="b" anchorCtr="0">
            <a:normAutofit/>
          </a:bodyPr>
          <a:lstStyle/>
          <a:p>
            <a:pPr algn="l" defTabSz="914400" rtl="0" eaLnBrk="1" latinLnBrk="0" hangingPunct="1">
              <a:spcBef>
                <a:spcPct val="0"/>
              </a:spcBef>
              <a:buNone/>
            </a:pPr>
            <a:endParaRPr sz="4200" kern="1200">
              <a:solidFill>
                <a:schemeClr val="bg1"/>
              </a:solidFill>
              <a:latin typeface="+mj-lt"/>
              <a:ea typeface="+mj-ea"/>
              <a:cs typeface="+mj-cs"/>
            </a:endParaRPr>
          </a:p>
        </p:txBody>
      </p:sp>
      <p:grpSp>
        <p:nvGrpSpPr>
          <p:cNvPr id="9" name="Group 8"/>
          <p:cNvGrpSpPr/>
          <p:nvPr/>
        </p:nvGrpSpPr>
        <p:grpSpPr>
          <a:xfrm>
            <a:off x="284163" y="6263389"/>
            <a:ext cx="8576373" cy="137411"/>
            <a:chOff x="284163" y="1759424"/>
            <a:chExt cx="8576373" cy="137411"/>
          </a:xfrm>
        </p:grpSpPr>
        <p:sp>
          <p:nvSpPr>
            <p:cNvPr id="10" name="Rectangle 9"/>
            <p:cNvSpPr/>
            <p:nvPr/>
          </p:nvSpPr>
          <p:spPr>
            <a:xfrm>
              <a:off x="284163" y="1759424"/>
              <a:ext cx="2743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3026392" y="1759424"/>
              <a:ext cx="1600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Rectangle 11"/>
            <p:cNvSpPr/>
            <p:nvPr/>
          </p:nvSpPr>
          <p:spPr>
            <a:xfrm>
              <a:off x="4626864" y="1759424"/>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a:xfrm>
            <a:off x="3031661" y="4800600"/>
            <a:ext cx="5691651" cy="566738"/>
          </a:xfrm>
          <a:noFill/>
        </p:spPr>
        <p:txBody>
          <a:bodyPr vert="horz" lIns="91440" tIns="45720" rIns="91440" bIns="45720" rtlCol="0" anchor="b" anchorCtr="0">
            <a:normAutofit/>
          </a:bodyPr>
          <a:lstStyle>
            <a:lvl1pPr algn="l" defTabSz="914400" rtl="0" eaLnBrk="1" latinLnBrk="0" hangingPunct="1">
              <a:spcBef>
                <a:spcPct val="0"/>
              </a:spcBef>
              <a:buNone/>
              <a:defRPr sz="2800" b="0" i="0" kern="1200" cap="none" baseline="0">
                <a:solidFill>
                  <a:schemeClr val="bg1"/>
                </a:solidFill>
                <a:latin typeface="+mj-lt"/>
                <a:ea typeface="+mj-ea"/>
                <a:cs typeface="+mj-cs"/>
              </a:defRPr>
            </a:lvl1pPr>
          </a:lstStyle>
          <a:p>
            <a:r>
              <a:rPr lang="en-US" smtClean="0"/>
              <a:t>Click to edit Master title style</a:t>
            </a:r>
            <a:endParaRPr/>
          </a:p>
        </p:txBody>
      </p:sp>
      <p:sp>
        <p:nvSpPr>
          <p:cNvPr id="3" name="Picture Placeholder 2"/>
          <p:cNvSpPr>
            <a:spLocks noGrp="1"/>
          </p:cNvSpPr>
          <p:nvPr>
            <p:ph type="pic" idx="1"/>
          </p:nvPr>
        </p:nvSpPr>
        <p:spPr>
          <a:xfrm>
            <a:off x="3021014" y="457199"/>
            <a:ext cx="5833872" cy="4352544"/>
          </a:xfrm>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
        <p:nvSpPr>
          <p:cNvPr id="4" name="Text Placeholder 3"/>
          <p:cNvSpPr>
            <a:spLocks noGrp="1"/>
          </p:cNvSpPr>
          <p:nvPr>
            <p:ph type="body" sz="half" idx="2"/>
          </p:nvPr>
        </p:nvSpPr>
        <p:spPr>
          <a:xfrm>
            <a:off x="3069805" y="5367338"/>
            <a:ext cx="5653507" cy="804862"/>
          </a:xfrm>
        </p:spPr>
        <p:txBody>
          <a:bodyPr/>
          <a:lstStyle>
            <a:lvl1pPr marL="0" indent="0">
              <a:spcBef>
                <a:spcPts val="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AC16F03-5671-7442-8FB8-A3BF1C7F0850}" type="datetime1">
              <a:rPr lang="en-GB" smtClean="0"/>
              <a:t>05/03/18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987915D-AF69-B446-9DDD-355C2FFB9BA4}" type="slidenum">
              <a:rPr lang="en-US" smtClean="0"/>
              <a:t>‹#›</a:t>
            </a:fld>
            <a:endParaRPr lang="en-US"/>
          </a:p>
        </p:txBody>
      </p:sp>
      <p:sp>
        <p:nvSpPr>
          <p:cNvPr id="13" name="Picture Placeholder 2"/>
          <p:cNvSpPr>
            <a:spLocks noGrp="1"/>
          </p:cNvSpPr>
          <p:nvPr>
            <p:ph type="pic" idx="13"/>
          </p:nvPr>
        </p:nvSpPr>
        <p:spPr>
          <a:xfrm>
            <a:off x="284164" y="457200"/>
            <a:ext cx="2736850" cy="2907792"/>
          </a:xfrm>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
        <p:nvSpPr>
          <p:cNvPr id="14" name="Picture Placeholder 2"/>
          <p:cNvSpPr>
            <a:spLocks noGrp="1"/>
          </p:cNvSpPr>
          <p:nvPr>
            <p:ph type="pic" idx="14"/>
          </p:nvPr>
        </p:nvSpPr>
        <p:spPr>
          <a:xfrm>
            <a:off x="284164" y="3364992"/>
            <a:ext cx="2736850" cy="2898648"/>
          </a:xfrm>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Tree>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Rectangle 6"/>
          <p:cNvSpPr/>
          <p:nvPr/>
        </p:nvSpPr>
        <p:spPr>
          <a:xfrm>
            <a:off x="284163" y="455773"/>
            <a:ext cx="8574087" cy="1133949"/>
          </a:xfrm>
          <a:prstGeom prst="rect">
            <a:avLst/>
          </a:prstGeom>
          <a:solidFill>
            <a:schemeClr val="tx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nvGrpSpPr>
          <p:cNvPr id="8" name="Group 7"/>
          <p:cNvGrpSpPr/>
          <p:nvPr/>
        </p:nvGrpSpPr>
        <p:grpSpPr>
          <a:xfrm>
            <a:off x="284163" y="1577847"/>
            <a:ext cx="8576373" cy="137411"/>
            <a:chOff x="284163" y="1577847"/>
            <a:chExt cx="8576373" cy="137411"/>
          </a:xfrm>
        </p:grpSpPr>
        <p:sp>
          <p:nvSpPr>
            <p:cNvPr id="9" name="Rectangle 8"/>
            <p:cNvSpPr/>
            <p:nvPr/>
          </p:nvSpPr>
          <p:spPr>
            <a:xfrm>
              <a:off x="284163" y="1577847"/>
              <a:ext cx="1600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a:xfrm>
              <a:off x="1885174" y="1577847"/>
              <a:ext cx="2743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4626864" y="1577847"/>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a:xfrm>
            <a:off x="284163" y="2133600"/>
            <a:ext cx="8574087" cy="4013200"/>
          </a:xfrm>
        </p:spPr>
        <p:txBody>
          <a:bodyPr vert="eaVert"/>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D23525CC-C754-0942-9779-9D7A6211DB95}" type="datetime1">
              <a:rPr lang="en-GB" smtClean="0"/>
              <a:t>05/03/18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87915D-AF69-B446-9DDD-355C2FFB9BA4}" type="slidenum">
              <a:rPr lang="en-US" smtClean="0"/>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rot="5400000">
            <a:off x="5313882" y="2857535"/>
            <a:ext cx="5934615" cy="1133949"/>
          </a:xfrm>
          <a:prstGeom prst="rect">
            <a:avLst/>
          </a:prstGeom>
          <a:solidFill>
            <a:schemeClr val="tx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Vertical Title 1"/>
          <p:cNvSpPr>
            <a:spLocks noGrp="1"/>
          </p:cNvSpPr>
          <p:nvPr>
            <p:ph type="title" orient="vert"/>
          </p:nvPr>
        </p:nvSpPr>
        <p:spPr>
          <a:xfrm>
            <a:off x="7695124" y="473075"/>
            <a:ext cx="969264" cy="5921375"/>
          </a:xfrm>
        </p:spPr>
        <p:txBody>
          <a:bodyPr vert="eaVert"/>
          <a:lstStyle>
            <a:lvl1pPr algn="l">
              <a:defRPr sz="3400"/>
            </a:lvl1pPr>
          </a:lstStyle>
          <a:p>
            <a:r>
              <a:rPr lang="en-US" smtClean="0"/>
              <a:t>Click to edit Master title style</a:t>
            </a:r>
            <a:endParaRPr/>
          </a:p>
        </p:txBody>
      </p:sp>
      <p:sp>
        <p:nvSpPr>
          <p:cNvPr id="3" name="Vertical Text Placeholder 2"/>
          <p:cNvSpPr>
            <a:spLocks noGrp="1"/>
          </p:cNvSpPr>
          <p:nvPr>
            <p:ph type="body" orient="vert" idx="1"/>
          </p:nvPr>
        </p:nvSpPr>
        <p:spPr>
          <a:xfrm>
            <a:off x="284163" y="457200"/>
            <a:ext cx="6497637" cy="5937250"/>
          </a:xfrm>
        </p:spPr>
        <p:txBody>
          <a:bodyPr vert="eaVert"/>
          <a:lstStyle>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E3D81CC2-30BC-8446-A398-064CAC34D7D9}" type="datetime1">
              <a:rPr lang="en-GB" smtClean="0"/>
              <a:t>05/03/18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987915D-AF69-B446-9DDD-355C2FFB9BA4}" type="slidenum">
              <a:rPr lang="en-US" smtClean="0"/>
              <a:t>‹#›</a:t>
            </a:fld>
            <a:endParaRPr lang="en-US"/>
          </a:p>
        </p:txBody>
      </p:sp>
      <p:grpSp>
        <p:nvGrpSpPr>
          <p:cNvPr id="8" name="Group 7"/>
          <p:cNvGrpSpPr/>
          <p:nvPr/>
        </p:nvGrpSpPr>
        <p:grpSpPr>
          <a:xfrm rot="5400000">
            <a:off x="4658724" y="3355723"/>
            <a:ext cx="5934456" cy="137411"/>
            <a:chOff x="284163" y="1577847"/>
            <a:chExt cx="8576373" cy="137411"/>
          </a:xfrm>
        </p:grpSpPr>
        <p:sp>
          <p:nvSpPr>
            <p:cNvPr id="9" name="Rectangle 8"/>
            <p:cNvSpPr/>
            <p:nvPr/>
          </p:nvSpPr>
          <p:spPr>
            <a:xfrm>
              <a:off x="284163" y="1577847"/>
              <a:ext cx="1600200" cy="137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a:xfrm>
              <a:off x="1885174" y="1577847"/>
              <a:ext cx="2743200" cy="137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4626864" y="1577847"/>
              <a:ext cx="4233672" cy="13741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781503" y="2133600"/>
            <a:ext cx="7076747" cy="39925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2"/>
          </p:nvPr>
        </p:nvSpPr>
        <p:spPr>
          <a:xfrm>
            <a:off x="6794936" y="6437032"/>
            <a:ext cx="2133600" cy="365125"/>
          </a:xfrm>
          <a:prstGeom prst="rect">
            <a:avLst/>
          </a:prstGeom>
        </p:spPr>
        <p:txBody>
          <a:bodyPr vert="horz" lIns="91440" tIns="45720" rIns="91440" bIns="45720" rtlCol="0" anchor="ctr"/>
          <a:lstStyle>
            <a:lvl1pPr algn="r">
              <a:defRPr sz="1100" b="1">
                <a:solidFill>
                  <a:schemeClr val="bg1">
                    <a:lumMod val="65000"/>
                  </a:schemeClr>
                </a:solidFill>
              </a:defRPr>
            </a:lvl1pPr>
          </a:lstStyle>
          <a:p>
            <a:fld id="{2AC16F03-5671-7442-8FB8-A3BF1C7F0850}" type="datetime1">
              <a:rPr lang="en-GB" smtClean="0"/>
              <a:t>05/03/18</a:t>
            </a:fld>
            <a:endParaRPr lang="en-US"/>
          </a:p>
        </p:txBody>
      </p:sp>
      <p:sp>
        <p:nvSpPr>
          <p:cNvPr id="5" name="Footer Placeholder 4"/>
          <p:cNvSpPr>
            <a:spLocks noGrp="1"/>
          </p:cNvSpPr>
          <p:nvPr>
            <p:ph type="ftr" sz="quarter" idx="3"/>
          </p:nvPr>
        </p:nvSpPr>
        <p:spPr>
          <a:xfrm>
            <a:off x="199698" y="6437032"/>
            <a:ext cx="6124902" cy="365125"/>
          </a:xfrm>
          <a:prstGeom prst="rect">
            <a:avLst/>
          </a:prstGeom>
        </p:spPr>
        <p:txBody>
          <a:bodyPr vert="horz" lIns="91440" tIns="45720" rIns="91440" bIns="45720" rtlCol="0" anchor="ctr"/>
          <a:lstStyle>
            <a:lvl1pPr algn="l">
              <a:defRPr sz="1100" b="1">
                <a:solidFill>
                  <a:schemeClr val="bg1">
                    <a:lumMod val="65000"/>
                  </a:schemeClr>
                </a:solidFill>
              </a:defRPr>
            </a:lvl1pPr>
          </a:lstStyle>
          <a:p>
            <a:endParaRPr lang="en-US"/>
          </a:p>
        </p:txBody>
      </p:sp>
      <p:sp>
        <p:nvSpPr>
          <p:cNvPr id="6" name="Slide Number Placeholder 5"/>
          <p:cNvSpPr>
            <a:spLocks noGrp="1"/>
          </p:cNvSpPr>
          <p:nvPr>
            <p:ph type="sldNum" sz="quarter" idx="4"/>
          </p:nvPr>
        </p:nvSpPr>
        <p:spPr>
          <a:xfrm>
            <a:off x="8306459" y="167347"/>
            <a:ext cx="630621" cy="359760"/>
          </a:xfrm>
          <a:prstGeom prst="rect">
            <a:avLst/>
          </a:prstGeom>
        </p:spPr>
        <p:txBody>
          <a:bodyPr vert="horz" lIns="91440" tIns="45720" rIns="91440" bIns="45720" rtlCol="0" anchor="ctr"/>
          <a:lstStyle>
            <a:lvl1pPr algn="r">
              <a:defRPr sz="1400" b="1">
                <a:solidFill>
                  <a:schemeClr val="tx1">
                    <a:lumMod val="85000"/>
                    <a:lumOff val="15000"/>
                  </a:schemeClr>
                </a:solidFill>
              </a:defRPr>
            </a:lvl1pPr>
          </a:lstStyle>
          <a:p>
            <a:fld id="{A987915D-AF69-B446-9DDD-355C2FFB9BA4}" type="slidenum">
              <a:rPr lang="en-US" smtClean="0"/>
              <a:t>‹#›</a:t>
            </a:fld>
            <a:endParaRPr lang="en-US"/>
          </a:p>
        </p:txBody>
      </p:sp>
      <p:sp>
        <p:nvSpPr>
          <p:cNvPr id="2" name="Title Placeholder 1"/>
          <p:cNvSpPr>
            <a:spLocks noGrp="1"/>
          </p:cNvSpPr>
          <p:nvPr>
            <p:ph type="title"/>
          </p:nvPr>
        </p:nvSpPr>
        <p:spPr>
          <a:xfrm>
            <a:off x="284163" y="630382"/>
            <a:ext cx="8574087" cy="967840"/>
          </a:xfrm>
          <a:prstGeom prst="rect">
            <a:avLst/>
          </a:prstGeom>
          <a:solidFill>
            <a:schemeClr val="tx1">
              <a:lumMod val="85000"/>
              <a:lumOff val="15000"/>
              <a:alpha val="70000"/>
            </a:schemeClr>
          </a:solidFill>
        </p:spPr>
        <p:txBody>
          <a:bodyPr vert="horz" lIns="91440" tIns="45720" rIns="91440" bIns="45720" rtlCol="0" anchor="ctr">
            <a:normAutofit/>
          </a:bodyPr>
          <a:lstStyle/>
          <a:p>
            <a:r>
              <a:rPr lang="en-US" smtClean="0"/>
              <a:t>Click to edit Master title style</a:t>
            </a:r>
            <a:endParaRPr/>
          </a:p>
        </p:txBody>
      </p:sp>
    </p:spTree>
  </p:cSld>
  <p:clrMap bg1="lt1" tx1="dk1" bg2="lt2" tx2="dk2" accent1="accent1" accent2="accent2" accent3="accent3" accent4="accent4" accent5="accent5" accent6="accent6" hlink="hlink" folHlink="folHlink"/>
  <p:sldLayoutIdLst>
    <p:sldLayoutId id="2147483957" r:id="rId1"/>
    <p:sldLayoutId id="2147483958" r:id="rId2"/>
    <p:sldLayoutId id="2147483959" r:id="rId3"/>
    <p:sldLayoutId id="2147483960" r:id="rId4"/>
    <p:sldLayoutId id="2147483961" r:id="rId5"/>
    <p:sldLayoutId id="2147483962" r:id="rId6"/>
    <p:sldLayoutId id="2147483963" r:id="rId7"/>
    <p:sldLayoutId id="2147483964" r:id="rId8"/>
    <p:sldLayoutId id="2147483965" r:id="rId9"/>
    <p:sldLayoutId id="2147483966" r:id="rId10"/>
    <p:sldLayoutId id="2147483967" r:id="rId11"/>
    <p:sldLayoutId id="2147483968" r:id="rId12"/>
    <p:sldLayoutId id="2147483969" r:id="rId13"/>
    <p:sldLayoutId id="2147483970" r:id="rId14"/>
    <p:sldLayoutId id="2147483971" r:id="rId15"/>
    <p:sldLayoutId id="2147483972" r:id="rId16"/>
  </p:sldLayoutIdLst>
  <p:hf hdr="0" ftr="0" dt="0"/>
  <p:txStyles>
    <p:titleStyle>
      <a:lvl1pPr algn="r" defTabSz="914400" rtl="0" eaLnBrk="1" latinLnBrk="0" hangingPunct="1">
        <a:spcBef>
          <a:spcPct val="0"/>
        </a:spcBef>
        <a:buNone/>
        <a:defRPr sz="4200" kern="1200">
          <a:solidFill>
            <a:schemeClr val="bg1"/>
          </a:solidFill>
          <a:latin typeface="+mj-lt"/>
          <a:ea typeface="+mj-ea"/>
          <a:cs typeface="+mj-cs"/>
        </a:defRPr>
      </a:lvl1pPr>
    </p:titleStyle>
    <p:bodyStyle>
      <a:lvl1pPr marL="454025" indent="-454025" algn="l" defTabSz="914400" rtl="0" eaLnBrk="1" latinLnBrk="0" hangingPunct="1">
        <a:spcBef>
          <a:spcPts val="2000"/>
        </a:spcBef>
        <a:buClr>
          <a:schemeClr val="bg1">
            <a:lumMod val="65000"/>
          </a:schemeClr>
        </a:buClr>
        <a:buSzPct val="90000"/>
        <a:buFont typeface="Wingdings" pitchFamily="2" charset="2"/>
        <a:buChar char=""/>
        <a:defRPr sz="2400" kern="1200">
          <a:solidFill>
            <a:schemeClr val="tx1">
              <a:lumMod val="85000"/>
              <a:lumOff val="15000"/>
            </a:schemeClr>
          </a:solidFill>
          <a:latin typeface="+mn-lt"/>
          <a:ea typeface="+mn-ea"/>
          <a:cs typeface="+mn-cs"/>
        </a:defRPr>
      </a:lvl1pPr>
      <a:lvl2pPr marL="914400" indent="-457200" algn="l" defTabSz="914400" rtl="0" eaLnBrk="1" latinLnBrk="0" hangingPunct="1">
        <a:spcBef>
          <a:spcPts val="600"/>
        </a:spcBef>
        <a:buClr>
          <a:schemeClr val="tx1">
            <a:lumMod val="75000"/>
            <a:lumOff val="25000"/>
          </a:schemeClr>
        </a:buClr>
        <a:buSzPct val="90000"/>
        <a:buFont typeface="Wingdings" pitchFamily="2" charset="2"/>
        <a:buChar char=""/>
        <a:defRPr sz="2200" kern="1200">
          <a:solidFill>
            <a:schemeClr val="tx1">
              <a:lumMod val="85000"/>
              <a:lumOff val="15000"/>
            </a:schemeClr>
          </a:solidFill>
          <a:latin typeface="+mn-lt"/>
          <a:ea typeface="+mn-ea"/>
          <a:cs typeface="+mn-cs"/>
        </a:defRPr>
      </a:lvl2pPr>
      <a:lvl3pPr marL="1260475" indent="-346075" algn="l" defTabSz="914400" rtl="0" eaLnBrk="1" latinLnBrk="0" hangingPunct="1">
        <a:spcBef>
          <a:spcPts val="600"/>
        </a:spcBef>
        <a:buClr>
          <a:schemeClr val="bg1">
            <a:lumMod val="65000"/>
          </a:schemeClr>
        </a:buClr>
        <a:buSzPct val="90000"/>
        <a:buFont typeface="Wingdings" pitchFamily="2" charset="2"/>
        <a:buChar char=""/>
        <a:defRPr sz="2000" kern="1200">
          <a:solidFill>
            <a:schemeClr val="tx1">
              <a:lumMod val="85000"/>
              <a:lumOff val="15000"/>
            </a:schemeClr>
          </a:solidFill>
          <a:latin typeface="+mn-lt"/>
          <a:ea typeface="+mn-ea"/>
          <a:cs typeface="+mn-cs"/>
        </a:defRPr>
      </a:lvl3pPr>
      <a:lvl4pPr marL="1600200" indent="-339725" algn="l" defTabSz="914400" rtl="0" eaLnBrk="1" latinLnBrk="0" hangingPunct="1">
        <a:spcBef>
          <a:spcPts val="600"/>
        </a:spcBef>
        <a:buClr>
          <a:schemeClr val="tx1">
            <a:lumMod val="75000"/>
            <a:lumOff val="25000"/>
          </a:schemeClr>
        </a:buClr>
        <a:buSzPct val="90000"/>
        <a:buFont typeface="Wingdings" pitchFamily="2" charset="2"/>
        <a:buChar char=""/>
        <a:defRPr sz="1800" kern="1200">
          <a:solidFill>
            <a:schemeClr val="tx1">
              <a:lumMod val="85000"/>
              <a:lumOff val="15000"/>
            </a:schemeClr>
          </a:solidFill>
          <a:latin typeface="+mn-lt"/>
          <a:ea typeface="+mn-ea"/>
          <a:cs typeface="+mn-cs"/>
        </a:defRPr>
      </a:lvl4pPr>
      <a:lvl5pPr marL="1939925" indent="-331788" algn="l" defTabSz="914400" rtl="0" eaLnBrk="1" latinLnBrk="0" hangingPunct="1">
        <a:spcBef>
          <a:spcPts val="600"/>
        </a:spcBef>
        <a:buClr>
          <a:schemeClr val="bg1">
            <a:lumMod val="65000"/>
          </a:schemeClr>
        </a:buClr>
        <a:buSzPct val="90000"/>
        <a:buFont typeface="Wingdings" pitchFamily="2" charset="2"/>
        <a:buChar char=""/>
        <a:defRPr sz="1800" kern="1200">
          <a:solidFill>
            <a:schemeClr val="tx1">
              <a:lumMod val="85000"/>
              <a:lumOff val="15000"/>
            </a:schemeClr>
          </a:solidFill>
          <a:latin typeface="+mn-lt"/>
          <a:ea typeface="+mn-ea"/>
          <a:cs typeface="+mn-cs"/>
        </a:defRPr>
      </a:lvl5pPr>
      <a:lvl6pPr marL="2290763" indent="-344488" algn="l" defTabSz="914400" rtl="0" eaLnBrk="1" latinLnBrk="0" hangingPunct="1">
        <a:spcBef>
          <a:spcPts val="600"/>
        </a:spcBef>
        <a:buClr>
          <a:schemeClr val="tx1">
            <a:lumMod val="75000"/>
            <a:lumOff val="25000"/>
          </a:schemeClr>
        </a:buClr>
        <a:buSzPct val="90000"/>
        <a:buFont typeface="Wingdings" pitchFamily="2" charset="2"/>
        <a:buChar char=""/>
        <a:defRPr lang="en-US" sz="1800" kern="1200" dirty="0" smtClean="0">
          <a:solidFill>
            <a:schemeClr val="tx1">
              <a:lumMod val="85000"/>
              <a:lumOff val="15000"/>
            </a:schemeClr>
          </a:solidFill>
          <a:latin typeface="+mn-lt"/>
          <a:ea typeface="+mn-ea"/>
          <a:cs typeface="+mn-cs"/>
        </a:defRPr>
      </a:lvl6pPr>
      <a:lvl7pPr marL="2625725" indent="-344488" algn="l" defTabSz="914400" rtl="0" eaLnBrk="1" latinLnBrk="0" hangingPunct="1">
        <a:spcBef>
          <a:spcPts val="600"/>
        </a:spcBef>
        <a:buClr>
          <a:schemeClr val="bg1">
            <a:lumMod val="65000"/>
          </a:schemeClr>
        </a:buClr>
        <a:buSzPct val="90000"/>
        <a:buFont typeface="Wingdings" pitchFamily="2" charset="2"/>
        <a:buChar char=""/>
        <a:defRPr lang="en-US" sz="1800" kern="1200" dirty="0" smtClean="0">
          <a:solidFill>
            <a:schemeClr val="tx1">
              <a:lumMod val="85000"/>
              <a:lumOff val="15000"/>
            </a:schemeClr>
          </a:solidFill>
          <a:latin typeface="+mn-lt"/>
          <a:ea typeface="+mn-ea"/>
          <a:cs typeface="+mn-cs"/>
        </a:defRPr>
      </a:lvl7pPr>
      <a:lvl8pPr marL="2970213" indent="-344488" algn="l" defTabSz="914400" rtl="0" eaLnBrk="1" latinLnBrk="0" hangingPunct="1">
        <a:spcBef>
          <a:spcPts val="600"/>
        </a:spcBef>
        <a:buClr>
          <a:schemeClr val="tx1">
            <a:lumMod val="75000"/>
            <a:lumOff val="25000"/>
          </a:schemeClr>
        </a:buClr>
        <a:buSzPct val="90000"/>
        <a:buFont typeface="Wingdings" pitchFamily="2" charset="2"/>
        <a:buChar char=""/>
        <a:defRPr lang="en-US" sz="1800" kern="1200" dirty="0" smtClean="0">
          <a:solidFill>
            <a:schemeClr val="tx1">
              <a:lumMod val="85000"/>
              <a:lumOff val="15000"/>
            </a:schemeClr>
          </a:solidFill>
          <a:latin typeface="+mn-lt"/>
          <a:ea typeface="+mn-ea"/>
          <a:cs typeface="+mn-cs"/>
        </a:defRPr>
      </a:lvl8pPr>
      <a:lvl9pPr marL="3313113" indent="-344488" algn="l" defTabSz="914400" rtl="0" eaLnBrk="1" latinLnBrk="0" hangingPunct="1">
        <a:spcBef>
          <a:spcPts val="600"/>
        </a:spcBef>
        <a:buClr>
          <a:schemeClr val="bg1">
            <a:lumMod val="65000"/>
          </a:schemeClr>
        </a:buClr>
        <a:buSzPct val="90000"/>
        <a:buFont typeface="Wingdings" pitchFamily="2" charset="2"/>
        <a:buChar char=""/>
        <a:defRPr lang="en-US" sz="1800" kern="1200" dirty="0">
          <a:solidFill>
            <a:schemeClr val="tx1">
              <a:lumMod val="85000"/>
              <a:lumOff val="1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4" Type="http://schemas.openxmlformats.org/officeDocument/2006/relationships/hyperlink" Target="mailto:1602090@student.uwtsd.ac.uk" TargetMode="External"/><Relationship Id="rId5" Type="http://schemas.openxmlformats.org/officeDocument/2006/relationships/image" Target="../media/image1.jpeg"/><Relationship Id="rId6" Type="http://schemas.openxmlformats.org/officeDocument/2006/relationships/image" Target="../media/image2.png"/><Relationship Id="rId1" Type="http://schemas.microsoft.com/office/2007/relationships/media" Target="../media/media1.wav"/><Relationship Id="rId2" Type="http://schemas.openxmlformats.org/officeDocument/2006/relationships/audio" Target="../media/media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2.xml"/><Relationship Id="rId5" Type="http://schemas.openxmlformats.org/officeDocument/2006/relationships/image" Target="../media/image4.png"/><Relationship Id="rId6" Type="http://schemas.openxmlformats.org/officeDocument/2006/relationships/image" Target="../media/image2.png"/><Relationship Id="rId1" Type="http://schemas.microsoft.com/office/2007/relationships/media" Target="../media/media2.wav"/><Relationship Id="rId2" Type="http://schemas.openxmlformats.org/officeDocument/2006/relationships/audio" Target="../media/media2.wav"/></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3.xml"/><Relationship Id="rId5" Type="http://schemas.openxmlformats.org/officeDocument/2006/relationships/image" Target="../media/image5.png"/><Relationship Id="rId6" Type="http://schemas.openxmlformats.org/officeDocument/2006/relationships/image" Target="../media/image2.png"/><Relationship Id="rId1" Type="http://schemas.microsoft.com/office/2007/relationships/media" Target="../media/media3.wav"/><Relationship Id="rId2" Type="http://schemas.openxmlformats.org/officeDocument/2006/relationships/audio" Target="../media/media3.wav"/></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4.xml"/><Relationship Id="rId5" Type="http://schemas.openxmlformats.org/officeDocument/2006/relationships/image" Target="../media/image6.png"/><Relationship Id="rId6" Type="http://schemas.openxmlformats.org/officeDocument/2006/relationships/image" Target="../media/image2.png"/><Relationship Id="rId1" Type="http://schemas.microsoft.com/office/2007/relationships/media" Target="../media/media4.wav"/><Relationship Id="rId2" Type="http://schemas.openxmlformats.org/officeDocument/2006/relationships/audio" Target="../media/media4.wav"/></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5.xml"/><Relationship Id="rId5" Type="http://schemas.openxmlformats.org/officeDocument/2006/relationships/image" Target="../media/image2.png"/><Relationship Id="rId1" Type="http://schemas.microsoft.com/office/2007/relationships/media" Target="../media/media5.wav"/><Relationship Id="rId2" Type="http://schemas.openxmlformats.org/officeDocument/2006/relationships/audio" Target="../media/media5.wav"/></Relationships>
</file>

<file path=ppt/slides/_rels/slide7.xml.rels><?xml version="1.0" encoding="UTF-8" standalone="yes"?>
<Relationships xmlns="http://schemas.openxmlformats.org/package/2006/relationships"><Relationship Id="rId9" Type="http://schemas.openxmlformats.org/officeDocument/2006/relationships/image" Target="../media/image11.png"/><Relationship Id="rId20" Type="http://schemas.openxmlformats.org/officeDocument/2006/relationships/image" Target="../media/image22.png"/><Relationship Id="rId21" Type="http://schemas.openxmlformats.org/officeDocument/2006/relationships/image" Target="../media/image2.png"/><Relationship Id="rId10" Type="http://schemas.openxmlformats.org/officeDocument/2006/relationships/image" Target="../media/image12.png"/><Relationship Id="rId11" Type="http://schemas.openxmlformats.org/officeDocument/2006/relationships/image" Target="../media/image13.png"/><Relationship Id="rId12" Type="http://schemas.openxmlformats.org/officeDocument/2006/relationships/image" Target="../media/image14.png"/><Relationship Id="rId13" Type="http://schemas.openxmlformats.org/officeDocument/2006/relationships/image" Target="../media/image15.png"/><Relationship Id="rId14" Type="http://schemas.openxmlformats.org/officeDocument/2006/relationships/image" Target="../media/image16.png"/><Relationship Id="rId15" Type="http://schemas.openxmlformats.org/officeDocument/2006/relationships/image" Target="../media/image17.png"/><Relationship Id="rId16" Type="http://schemas.openxmlformats.org/officeDocument/2006/relationships/image" Target="../media/image18.png"/><Relationship Id="rId17" Type="http://schemas.openxmlformats.org/officeDocument/2006/relationships/image" Target="../media/image19.png"/><Relationship Id="rId18" Type="http://schemas.openxmlformats.org/officeDocument/2006/relationships/image" Target="../media/image20.png"/><Relationship Id="rId19" Type="http://schemas.openxmlformats.org/officeDocument/2006/relationships/image" Target="../media/image21.png"/><Relationship Id="rId1" Type="http://schemas.microsoft.com/office/2007/relationships/media" Target="../media/media6.wav"/><Relationship Id="rId2" Type="http://schemas.openxmlformats.org/officeDocument/2006/relationships/audio" Target="../media/media6.wav"/><Relationship Id="rId3" Type="http://schemas.openxmlformats.org/officeDocument/2006/relationships/slideLayout" Target="../slideLayouts/slideLayout2.xml"/><Relationship Id="rId4" Type="http://schemas.openxmlformats.org/officeDocument/2006/relationships/notesSlide" Target="../notesSlides/notesSlide6.xml"/><Relationship Id="rId5" Type="http://schemas.openxmlformats.org/officeDocument/2006/relationships/image" Target="../media/image7.png"/><Relationship Id="rId6" Type="http://schemas.openxmlformats.org/officeDocument/2006/relationships/image" Target="../media/image8.png"/><Relationship Id="rId7" Type="http://schemas.openxmlformats.org/officeDocument/2006/relationships/image" Target="../media/image9.png"/><Relationship Id="rId8"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7.xml"/><Relationship Id="rId5" Type="http://schemas.openxmlformats.org/officeDocument/2006/relationships/image" Target="../media/image23.png"/><Relationship Id="rId6" Type="http://schemas.openxmlformats.org/officeDocument/2006/relationships/image" Target="../media/image2.png"/><Relationship Id="rId1" Type="http://schemas.microsoft.com/office/2007/relationships/media" Target="../media/media7.wav"/><Relationship Id="rId2" Type="http://schemas.openxmlformats.org/officeDocument/2006/relationships/audio" Target="../media/media7.wav"/></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8.xml"/><Relationship Id="rId5" Type="http://schemas.openxmlformats.org/officeDocument/2006/relationships/image" Target="../media/image2.png"/><Relationship Id="rId1" Type="http://schemas.microsoft.com/office/2007/relationships/media" Target="../media/media8.wav"/><Relationship Id="rId2" Type="http://schemas.openxmlformats.org/officeDocument/2006/relationships/audio" Target="../media/media8.wav"/></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9.xml"/><Relationship Id="rId5" Type="http://schemas.openxmlformats.org/officeDocument/2006/relationships/image" Target="../media/image24.png"/><Relationship Id="rId6" Type="http://schemas.openxmlformats.org/officeDocument/2006/relationships/image" Target="../media/image2.png"/><Relationship Id="rId1" Type="http://schemas.microsoft.com/office/2007/relationships/media" Target="../media/media9.wav"/><Relationship Id="rId2" Type="http://schemas.openxmlformats.org/officeDocument/2006/relationships/audio" Target="../media/media9.wav"/></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10.xml"/><Relationship Id="rId5" Type="http://schemas.openxmlformats.org/officeDocument/2006/relationships/diagramData" Target="../diagrams/data1.xml"/><Relationship Id="rId6" Type="http://schemas.openxmlformats.org/officeDocument/2006/relationships/diagramLayout" Target="../diagrams/layout1.xml"/><Relationship Id="rId7" Type="http://schemas.openxmlformats.org/officeDocument/2006/relationships/diagramQuickStyle" Target="../diagrams/quickStyle1.xml"/><Relationship Id="rId8" Type="http://schemas.openxmlformats.org/officeDocument/2006/relationships/diagramColors" Target="../diagrams/colors1.xml"/><Relationship Id="rId9" Type="http://schemas.microsoft.com/office/2007/relationships/diagramDrawing" Target="../diagrams/drawing1.xml"/><Relationship Id="rId10" Type="http://schemas.openxmlformats.org/officeDocument/2006/relationships/image" Target="../media/image2.png"/><Relationship Id="rId1" Type="http://schemas.microsoft.com/office/2007/relationships/media" Target="../media/media10.wav"/><Relationship Id="rId2" Type="http://schemas.openxmlformats.org/officeDocument/2006/relationships/audio" Target="../media/media10.wav"/></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11.xml"/><Relationship Id="rId5" Type="http://schemas.openxmlformats.org/officeDocument/2006/relationships/diagramData" Target="../diagrams/data2.xml"/><Relationship Id="rId6" Type="http://schemas.openxmlformats.org/officeDocument/2006/relationships/diagramLayout" Target="../diagrams/layout2.xml"/><Relationship Id="rId7" Type="http://schemas.openxmlformats.org/officeDocument/2006/relationships/diagramQuickStyle" Target="../diagrams/quickStyle2.xml"/><Relationship Id="rId8" Type="http://schemas.openxmlformats.org/officeDocument/2006/relationships/diagramColors" Target="../diagrams/colors2.xml"/><Relationship Id="rId9" Type="http://schemas.microsoft.com/office/2007/relationships/diagramDrawing" Target="../diagrams/drawing2.xml"/><Relationship Id="rId10" Type="http://schemas.openxmlformats.org/officeDocument/2006/relationships/image" Target="../media/image2.png"/><Relationship Id="rId1" Type="http://schemas.microsoft.com/office/2007/relationships/media" Target="../media/media11.wav"/><Relationship Id="rId2" Type="http://schemas.openxmlformats.org/officeDocument/2006/relationships/audio" Target="../media/media11.wav"/></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12.xml"/><Relationship Id="rId5" Type="http://schemas.openxmlformats.org/officeDocument/2006/relationships/diagramData" Target="../diagrams/data3.xml"/><Relationship Id="rId6" Type="http://schemas.openxmlformats.org/officeDocument/2006/relationships/diagramLayout" Target="../diagrams/layout3.xml"/><Relationship Id="rId7" Type="http://schemas.openxmlformats.org/officeDocument/2006/relationships/diagramQuickStyle" Target="../diagrams/quickStyle3.xml"/><Relationship Id="rId8" Type="http://schemas.openxmlformats.org/officeDocument/2006/relationships/diagramColors" Target="../diagrams/colors3.xml"/><Relationship Id="rId9" Type="http://schemas.microsoft.com/office/2007/relationships/diagramDrawing" Target="../diagrams/drawing3.xml"/><Relationship Id="rId10" Type="http://schemas.openxmlformats.org/officeDocument/2006/relationships/image" Target="../media/image2.png"/><Relationship Id="rId1" Type="http://schemas.microsoft.com/office/2007/relationships/media" Target="../media/media12.wav"/><Relationship Id="rId2" Type="http://schemas.openxmlformats.org/officeDocument/2006/relationships/audio" Target="../media/media12.wav"/></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13.xml"/><Relationship Id="rId5" Type="http://schemas.openxmlformats.org/officeDocument/2006/relationships/image" Target="../media/image2.png"/><Relationship Id="rId1" Type="http://schemas.microsoft.com/office/2007/relationships/media" Target="../media/media13.wav"/><Relationship Id="rId2" Type="http://schemas.openxmlformats.org/officeDocument/2006/relationships/audio" Target="../media/media13.wav"/></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14.xml"/><Relationship Id="rId5" Type="http://schemas.openxmlformats.org/officeDocument/2006/relationships/image" Target="../media/image2.png"/><Relationship Id="rId1" Type="http://schemas.microsoft.com/office/2007/relationships/media" Target="../media/media14.wav"/><Relationship Id="rId2" Type="http://schemas.openxmlformats.org/officeDocument/2006/relationships/audio" Target="../media/media14.wav"/></Relationships>
</file>

<file path=ppt/slides/_rels/slide16.xml.rels><?xml version="1.0" encoding="UTF-8" standalone="yes"?>
<Relationships xmlns="http://schemas.openxmlformats.org/package/2006/relationships"><Relationship Id="rId3" Type="http://schemas.openxmlformats.org/officeDocument/2006/relationships/hyperlink" Target="https://www.abf.co.uk/documents/pdfs/arcr-2017/annual_results_announcement_2017.pdf" TargetMode="External"/><Relationship Id="rId4" Type="http://schemas.openxmlformats.org/officeDocument/2006/relationships/hyperlink" Target="http://ww2.cfo.com/risk-management/2016/12/top-10-cfo-risks-2017" TargetMode="External"/><Relationship Id="rId5" Type="http://schemas.openxmlformats.org/officeDocument/2006/relationships/hyperlink" Target="https://www.atkearney.com/documents/10192/12766530/The+Age+of+Focus%E2%80%93The+2017+Global+Retail+Development+Index.pdf/770c5a53-d656-4b14-bc6c-b0db5e48fdc1" TargetMode="External"/><Relationship Id="rId6" Type="http://schemas.openxmlformats.org/officeDocument/2006/relationships/hyperlink" Target="https://timesofindia.indiatimes.com/business/india-business/retail-stock-Indian-real-estate/articleshow/30109053.cms" TargetMode="External"/><Relationship Id="rId7" Type="http://schemas.openxmlformats.org/officeDocument/2006/relationships/hyperlink" Target="https://www.strategic-risk-europe.com/how-can-firms-reduce-the-effects-of-currency-fluctuations/1411969.article" TargetMode="External"/><Relationship Id="rId8" Type="http://schemas.openxmlformats.org/officeDocument/2006/relationships/hyperlink" Target="http://www.telegraph.co.uk/finance/newsbysector/retailandconsumer/7037887/Primark-ramps-up-ethical-efforts-after-expose-on-working-practices.html" TargetMode="External"/><Relationship Id="rId9" Type="http://schemas.openxmlformats.org/officeDocument/2006/relationships/hyperlink" Target="http://www.independent.co.uk/travel/news-and-advice/new-delhi-bans-lorries-air-pollution-car-restrictions-smog-public-health-emergency-a8047921.html" TargetMode="External"/><Relationship Id="rId10" Type="http://schemas.openxmlformats.org/officeDocument/2006/relationships/hyperlink" Target="http://www.consiliatechnology.com/top-cfo-concerns-2017" TargetMode="External"/><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7.xml.rels><?xml version="1.0" encoding="UTF-8" standalone="yes"?>
<Relationships xmlns="http://schemas.openxmlformats.org/package/2006/relationships"><Relationship Id="rId3" Type="http://schemas.openxmlformats.org/officeDocument/2006/relationships/hyperlink" Target="https://www2.deloitte.com/content/dam/Deloitte/in/Documents/technology-media-telecommunications/in-tmt-future-of-e-commerce-noexp.pdf" TargetMode="External"/><Relationship Id="rId4" Type="http://schemas.openxmlformats.org/officeDocument/2006/relationships/hyperlink" Target="https://www.mckinsey.com/business-functions/strategy-and-corporate-finance/our-insights/the-four-global-forces-breaking-all-the-trends" TargetMode="External"/><Relationship Id="rId5" Type="http://schemas.openxmlformats.org/officeDocument/2006/relationships/hyperlink" Target="https://www.europeanceo.com/business-and-management/corporate-social-responsibility-the-ultimate-marketing-tool" TargetMode="External"/><Relationship Id="rId6" Type="http://schemas.openxmlformats.org/officeDocument/2006/relationships/hyperlink" Target="https://retail.franchiseindia.com/news/Zara-launched-in-India.n1946/" TargetMode="External"/><Relationship Id="rId7" Type="http://schemas.openxmlformats.org/officeDocument/2006/relationships/hyperlink" Target="https://hbr.org/2016/08/a-refresher-on-marketing-myopia" TargetMode="External"/><Relationship Id="rId8" Type="http://schemas.openxmlformats.org/officeDocument/2006/relationships/hyperlink" Target="https://fashionunited.uk/news/business/primark-notes-profits-jump-thanks-to-an-excellent-summer-in-the-uk-and-international-expansion/2017110826645" TargetMode="External"/><Relationship Id="rId9" Type="http://schemas.openxmlformats.org/officeDocument/2006/relationships/hyperlink" Target="https://k3cubed.com/2017/03/17/resilience-and-knowledge-management-and-project-management-design/" TargetMode="External"/><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8.xml.rels><?xml version="1.0" encoding="UTF-8" standalone="yes"?>
<Relationships xmlns="http://schemas.openxmlformats.org/package/2006/relationships"><Relationship Id="rId3" Type="http://schemas.openxmlformats.org/officeDocument/2006/relationships/hyperlink" Target="http://smallbusiness.chron.com/benefits-detriments-swot-analysis-18468.html" TargetMode="External"/><Relationship Id="rId4" Type="http://schemas.openxmlformats.org/officeDocument/2006/relationships/hyperlink" Target="https://www.worldfirst.com/uk/blog/international-business/foreign-exchange-markets-can-impact-business" TargetMode="External"/><Relationship Id="rId5" Type="http://schemas.openxmlformats.org/officeDocument/2006/relationships/hyperlink" Target="https://hcilondon.in/pdf/India-UK%20Bilateral%20Economic%20Brief%20as%20on%20April%2011_%202017.pdf" TargetMode="External"/><Relationship Id="rId6" Type="http://schemas.openxmlformats.org/officeDocument/2006/relationships/hyperlink" Target="https://fashionunited.uk/v1/fashion/primarks-continuos-expansion/2013102312797" TargetMode="External"/><Relationship Id="rId7" Type="http://schemas.openxmlformats.org/officeDocument/2006/relationships/hyperlink" Target="http://www.independent.co.uk/news/business/news/primark-faces-new-claims-that-it-uses-sweatshop-labour-1833843.html" TargetMode="External"/><Relationship Id="rId8" Type="http://schemas.openxmlformats.org/officeDocument/2006/relationships/hyperlink" Target="http://geerthofstede.com/research-and-vsm/dimension-data-matrix" TargetMode="External"/><Relationship Id="rId9" Type="http://schemas.openxmlformats.org/officeDocument/2006/relationships/hyperlink" Target="http://www.indiaretailing.com/2017/10/15/fashion/indian-fashion-apparel-market-2016-beyond/" TargetMode="External"/><Relationship Id="rId10" Type="http://schemas.openxmlformats.org/officeDocument/2006/relationships/hyperlink" Target="https://www.ibef.org/download/Ecommerce-July-2017.pdf" TargetMode="External"/><Relationship Id="rId11" Type="http://schemas.openxmlformats.org/officeDocument/2006/relationships/hyperlink" Target="https://www.ibef.org/industry/ecommerce-presentation" TargetMode="External"/><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9.xml.rels><?xml version="1.0" encoding="UTF-8" standalone="yes"?>
<Relationships xmlns="http://schemas.openxmlformats.org/package/2006/relationships"><Relationship Id="rId3" Type="http://schemas.openxmlformats.org/officeDocument/2006/relationships/hyperlink" Target="http://www.imf.org/~/media/Files/Publications/CR/2017/cr1754.ashx" TargetMode="External"/><Relationship Id="rId4" Type="http://schemas.openxmlformats.org/officeDocument/2006/relationships/hyperlink" Target="https://uk.investing.com/currencies/usd-inr" TargetMode="External"/><Relationship Id="rId5" Type="http://schemas.openxmlformats.org/officeDocument/2006/relationships/hyperlink" Target="https://uk.investing.com/currencies/gbp-inr" TargetMode="External"/><Relationship Id="rId6" Type="http://schemas.openxmlformats.org/officeDocument/2006/relationships/hyperlink" Target="http://kfknowledgebank.kaplan.co.uk/KFKB/Wiki%20Pages/PEST(EL)%20analysis.aspx" TargetMode="External"/><Relationship Id="rId7" Type="http://schemas.openxmlformats.org/officeDocument/2006/relationships/hyperlink" Target="http://kfknowledgebank.kaplan.co.uk/KFKB/Wiki%20Pages/Porter's%20five%20forces%20model.aspx" TargetMode="External"/><Relationship Id="rId8" Type="http://schemas.openxmlformats.org/officeDocument/2006/relationships/hyperlink" Target="http://kfknowledgebank.kaplan.co.uk/KFKB/Wiki%20Pages/Porter's%20diamond%20model.aspx" TargetMode="External"/><Relationship Id="rId9" Type="http://schemas.openxmlformats.org/officeDocument/2006/relationships/hyperlink" Target="https://home.kpmg.com/ke/en/home/media/press-releases/2017/01/five-mail-challenges-faced-by-cfo.html" TargetMode="External"/><Relationship Id="rId10" Type="http://schemas.openxmlformats.org/officeDocument/2006/relationships/hyperlink" Target="https://economictimes.indiatimes.com/industry/cons-products/fashion-/-cosmetics-/-jewellery/zara-posts-slowest-sales-growth-in-india-stiff-competition-from-global-rivals-like-hm-and-gap/articleshow/53183154.cms" TargetMode="External"/><Relationship Id="rId11" Type="http://schemas.openxmlformats.org/officeDocument/2006/relationships/hyperlink" Target="https://uniwales.curatr3.com/courses/emba-international-business-copy-6338/home%23object/221672" TargetMode="External"/><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20.xml.rels><?xml version="1.0" encoding="UTF-8" standalone="yes"?>
<Relationships xmlns="http://schemas.openxmlformats.org/package/2006/relationships"><Relationship Id="rId3" Type="http://schemas.openxmlformats.org/officeDocument/2006/relationships/hyperlink" Target="https://uniwales.curatr3.com/courses/emba-international-business-copy-6338/home%23object/221683" TargetMode="External"/><Relationship Id="rId4" Type="http://schemas.openxmlformats.org/officeDocument/2006/relationships/hyperlink" Target="https://uniwales.curatr3.com/courses/emba-international-business-copy-6338%23object/221690" TargetMode="External"/><Relationship Id="rId5" Type="http://schemas.openxmlformats.org/officeDocument/2006/relationships/hyperlink" Target="http://www.oecd.org/eco/surveys/economic-survey-india.htm" TargetMode="External"/><Relationship Id="rId6" Type="http://schemas.openxmlformats.org/officeDocument/2006/relationships/hyperlink" Target="https://www.economicshelp.org/blog/9328/business/effect-exchange-rate-business" TargetMode="External"/><Relationship Id="rId7" Type="http://schemas.openxmlformats.org/officeDocument/2006/relationships/hyperlink" Target="http://www.thehindu.com/news/cities/bangalore/traffic-police-to-seize-and-penalise-lorries/article6761026.ece" TargetMode="External"/><Relationship Id="rId8" Type="http://schemas.openxmlformats.org/officeDocument/2006/relationships/hyperlink" Target="https://www.primark.com/en/our-ethics/people-production/global-sourcing-map" TargetMode="External"/><Relationship Id="rId9" Type="http://schemas.openxmlformats.org/officeDocument/2006/relationships/hyperlink" Target="https://www.pwc.com/gx/en/audit-services/publications/assets/pwc-mapping-complexity-case-study-october-2012-final.pdf" TargetMode="External"/><Relationship Id="rId10" Type="http://schemas.openxmlformats.org/officeDocument/2006/relationships/hyperlink" Target="https://uniwales.curatr3.com/courses/emba-international-business-copy-6338/home%23object/221684" TargetMode="External"/><Relationship Id="rId11" Type="http://schemas.openxmlformats.org/officeDocument/2006/relationships/hyperlink" Target="https://economictimes.indiatimes.com/industry/services/retail/Aeropostale-chooses-India-over-China-for-growth/articleshow/49699110.cms" TargetMode="External"/><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1.xml.rels><?xml version="1.0" encoding="UTF-8" standalone="yes"?>
<Relationships xmlns="http://schemas.openxmlformats.org/package/2006/relationships"><Relationship Id="rId11" Type="http://schemas.openxmlformats.org/officeDocument/2006/relationships/hyperlink" Target="https://www.statista.com/outlook/243/119/ecommerce/india%23marketStudy" TargetMode="External"/><Relationship Id="rId12" Type="http://schemas.openxmlformats.org/officeDocument/2006/relationships/hyperlink" Target="https://www.statista.com/statistics/289770/india-retail-e-commerce-sales/" TargetMode="External"/><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hyperlink" Target="https://corporate.shoppersstop.com/uploaded_files/ccad0e2-bdd3.pdf" TargetMode="External"/><Relationship Id="rId4" Type="http://schemas.openxmlformats.org/officeDocument/2006/relationships/hyperlink" Target="https://qz.com/1089559/morgan-stanley-explains-why-indias-e-commerce-market-is-a-hot-investment-opportunity" TargetMode="External"/><Relationship Id="rId5" Type="http://schemas.openxmlformats.org/officeDocument/2006/relationships/hyperlink" Target="http://indianonlineseller.com/2016/07/70-of-online-fashion-market-in-flipkarts-hands-can-small-players-survive/" TargetMode="External"/><Relationship Id="rId6" Type="http://schemas.openxmlformats.org/officeDocument/2006/relationships/hyperlink" Target="https://www.statista.com/statistics/383785/primark-revenue-worldwide" TargetMode="External"/><Relationship Id="rId7" Type="http://schemas.openxmlformats.org/officeDocument/2006/relationships/hyperlink" Target="https://www.statista.com/statistics/274251/retail-site-penetration-across-markets" TargetMode="External"/><Relationship Id="rId8" Type="http://schemas.openxmlformats.org/officeDocument/2006/relationships/hyperlink" Target="https://www.statista.com/statistics/297355/leading-e-retailers-in-india-ranked-by-annual-web-e-commerce-sales/" TargetMode="External"/><Relationship Id="rId9" Type="http://schemas.openxmlformats.org/officeDocument/2006/relationships/hyperlink" Target="https://www.statista.com/statistics/279757/apparel-market-size-projections-by-region/" TargetMode="External"/><Relationship Id="rId10" Type="http://schemas.openxmlformats.org/officeDocument/2006/relationships/hyperlink" Target="https://www.statista.com/outlook/90000000/119/apparel/india"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uniwales.curatr3.com/courses/emba-international-business-copy-6338/home%23object/221684" TargetMode="External"/><Relationship Id="rId4" Type="http://schemas.openxmlformats.org/officeDocument/2006/relationships/hyperlink" Target="https://qz.com/1076219/by-going-online-in-india-zara-itx-can-finally-reach-fashion-forward-shoppers-outside-the-metros" TargetMode="External"/><Relationship Id="rId5" Type="http://schemas.openxmlformats.org/officeDocument/2006/relationships/hyperlink" Target="http://www.economist.com/node/14301503" TargetMode="External"/><Relationship Id="rId6" Type="http://schemas.openxmlformats.org/officeDocument/2006/relationships/hyperlink" Target="https://www.theguardian.com/commentisfree/2016/nov/20/the-guardian-view-on-globalisation-its-death-is-the-making-of-it" TargetMode="External"/><Relationship Id="rId7" Type="http://schemas.openxmlformats.org/officeDocument/2006/relationships/hyperlink" Target="https://tradingeconomics.com/india/corruption-rank" TargetMode="External"/><Relationship Id="rId8" Type="http://schemas.openxmlformats.org/officeDocument/2006/relationships/hyperlink" Target="https://economictimes.indiatimes.com/small-biz/startups/losses-of-flipkart-amazon-snapdeal-would-have-allowed-isro-to-go-to-mars-24-crore-times/articleshow/56679850.cms" TargetMode="External"/><Relationship Id="rId9" Type="http://schemas.openxmlformats.org/officeDocument/2006/relationships/hyperlink" Target="https://de.slideshare.net/WazirAdvisors/wazir-report-the-road-to-2025" TargetMode="External"/><Relationship Id="rId10" Type="http://schemas.openxmlformats.org/officeDocument/2006/relationships/hyperlink" Target="https://lpi.worldbank.org/international/global" TargetMode="External"/><Relationship Id="rId11" Type="http://schemas.openxmlformats.org/officeDocument/2006/relationships/hyperlink" Target="https://data.worldbank.org/country/India" TargetMode="External"/><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notesSlide" Target="../notesSlides/notesSlide27.xml"/><Relationship Id="rId5" Type="http://schemas.openxmlformats.org/officeDocument/2006/relationships/image" Target="../media/image2.png"/><Relationship Id="rId1" Type="http://schemas.microsoft.com/office/2007/relationships/media" Target="../media/media15.wav"/><Relationship Id="rId2" Type="http://schemas.openxmlformats.org/officeDocument/2006/relationships/audio" Target="../media/media15.wav"/></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4" Type="http://schemas.openxmlformats.org/officeDocument/2006/relationships/image" Target="../media/image28.png"/><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4" Type="http://schemas.openxmlformats.org/officeDocument/2006/relationships/image" Target="../media/image30.png"/><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4" Type="http://schemas.openxmlformats.org/officeDocument/2006/relationships/image" Target="../media/image32.png"/><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2.xml.rels><?xml version="1.0" encoding="UTF-8" standalone="yes"?>
<Relationships xmlns="http://schemas.openxmlformats.org/package/2006/relationships"><Relationship Id="rId3" Type="http://schemas.openxmlformats.org/officeDocument/2006/relationships/image" Target="../media/image33.png"/><Relationship Id="rId4" Type="http://schemas.openxmlformats.org/officeDocument/2006/relationships/image" Target="../media/image34.png"/><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4.xml.rels><?xml version="1.0" encoding="UTF-8" standalone="yes"?>
<Relationships xmlns="http://schemas.openxmlformats.org/package/2006/relationships"><Relationship Id="rId3" Type="http://schemas.openxmlformats.org/officeDocument/2006/relationships/image" Target="../media/image35.png"/><Relationship Id="rId4" Type="http://schemas.openxmlformats.org/officeDocument/2006/relationships/image" Target="../media/image36.png"/><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37.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38.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39.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40.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41.png"/></Relationships>
</file>

<file path=ppt/slides/_rels/slide40.xml.rels><?xml version="1.0" encoding="UTF-8" standalone="yes"?>
<Relationships xmlns="http://schemas.openxmlformats.org/package/2006/relationships"><Relationship Id="rId3" Type="http://schemas.openxmlformats.org/officeDocument/2006/relationships/chart" Target="../charts/chart1.xml"/><Relationship Id="rId4" Type="http://schemas.openxmlformats.org/officeDocument/2006/relationships/image" Target="../media/image42.png"/><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2"/>
          <p:cNvSpPr>
            <a:spLocks noGrp="1"/>
          </p:cNvSpPr>
          <p:nvPr>
            <p:ph type="subTitle" idx="1"/>
          </p:nvPr>
        </p:nvSpPr>
        <p:spPr>
          <a:xfrm>
            <a:off x="1363313" y="2026878"/>
            <a:ext cx="6611133" cy="2473537"/>
          </a:xfrm>
        </p:spPr>
        <p:txBody>
          <a:bodyPr>
            <a:noAutofit/>
          </a:bodyPr>
          <a:lstStyle/>
          <a:p>
            <a:pPr algn="ctr"/>
            <a:endParaRPr lang="en-US" sz="1800" dirty="0" smtClean="0">
              <a:solidFill>
                <a:srgbClr val="595959"/>
              </a:solidFill>
              <a:latin typeface="Arial"/>
              <a:cs typeface="Arial"/>
            </a:endParaRPr>
          </a:p>
          <a:p>
            <a:pPr algn="ctr"/>
            <a:r>
              <a:rPr lang="en-US" sz="1600" b="1" dirty="0" smtClean="0">
                <a:solidFill>
                  <a:srgbClr val="595959"/>
                </a:solidFill>
                <a:latin typeface="Arial"/>
                <a:cs typeface="Arial"/>
              </a:rPr>
              <a:t>Assessment 1</a:t>
            </a:r>
          </a:p>
          <a:p>
            <a:pPr algn="ctr"/>
            <a:endParaRPr lang="en-US" sz="1600" b="1" dirty="0" smtClean="0">
              <a:solidFill>
                <a:srgbClr val="595959"/>
              </a:solidFill>
              <a:latin typeface="Arial"/>
              <a:cs typeface="Arial"/>
            </a:endParaRPr>
          </a:p>
          <a:p>
            <a:pPr algn="ctr"/>
            <a:r>
              <a:rPr lang="en-US" sz="1400" i="1" dirty="0" smtClean="0">
                <a:solidFill>
                  <a:srgbClr val="595959"/>
                </a:solidFill>
                <a:latin typeface="Arial"/>
                <a:cs typeface="Arial"/>
              </a:rPr>
              <a:t>Feasibility Report:  Foreign Market Research &amp; Risk Assessment for </a:t>
            </a:r>
          </a:p>
          <a:p>
            <a:pPr algn="ctr"/>
            <a:r>
              <a:rPr lang="en-US" sz="1400" i="1" dirty="0" smtClean="0">
                <a:solidFill>
                  <a:srgbClr val="595959"/>
                </a:solidFill>
                <a:latin typeface="Arial"/>
                <a:cs typeface="Arial"/>
              </a:rPr>
              <a:t>Primark’s Proposed Expansion into India</a:t>
            </a:r>
          </a:p>
          <a:p>
            <a:pPr algn="ctr"/>
            <a:endParaRPr lang="en-US" sz="1400" dirty="0" smtClean="0">
              <a:solidFill>
                <a:srgbClr val="595959"/>
              </a:solidFill>
              <a:latin typeface="Arial"/>
              <a:cs typeface="Arial"/>
            </a:endParaRPr>
          </a:p>
          <a:p>
            <a:pPr algn="ctr"/>
            <a:endParaRPr lang="en-US" sz="1400" dirty="0" smtClean="0">
              <a:solidFill>
                <a:srgbClr val="595959"/>
              </a:solidFill>
              <a:latin typeface="Arial"/>
              <a:cs typeface="Arial"/>
            </a:endParaRPr>
          </a:p>
          <a:p>
            <a:pPr algn="ctr"/>
            <a:r>
              <a:rPr lang="en-US" sz="1400" dirty="0" smtClean="0">
                <a:solidFill>
                  <a:srgbClr val="595959"/>
                </a:solidFill>
                <a:latin typeface="Arial"/>
                <a:cs typeface="Arial"/>
              </a:rPr>
              <a:t>Lee Mullins (</a:t>
            </a:r>
            <a:r>
              <a:rPr lang="en-US" sz="1400" dirty="0" smtClean="0">
                <a:solidFill>
                  <a:srgbClr val="595959"/>
                </a:solidFill>
                <a:latin typeface="Arial"/>
                <a:cs typeface="Arial"/>
                <a:hlinkClick r:id="rId4"/>
              </a:rPr>
              <a:t>1602090@student.uwtsd.ac.uk</a:t>
            </a:r>
            <a:r>
              <a:rPr lang="en-US" sz="1400" dirty="0" smtClean="0">
                <a:solidFill>
                  <a:srgbClr val="595959"/>
                </a:solidFill>
                <a:latin typeface="Arial"/>
                <a:cs typeface="Arial"/>
              </a:rPr>
              <a:t>)</a:t>
            </a:r>
          </a:p>
          <a:p>
            <a:pPr algn="ctr"/>
            <a:endParaRPr lang="en-US" sz="1400" dirty="0">
              <a:solidFill>
                <a:srgbClr val="595959"/>
              </a:solidFill>
              <a:latin typeface="Arial"/>
              <a:cs typeface="Arial"/>
            </a:endParaRPr>
          </a:p>
          <a:p>
            <a:pPr algn="ctr"/>
            <a:r>
              <a:rPr lang="en-US" sz="1400" dirty="0" smtClean="0">
                <a:solidFill>
                  <a:schemeClr val="tx1">
                    <a:lumMod val="65000"/>
                    <a:lumOff val="35000"/>
                  </a:schemeClr>
                </a:solidFill>
                <a:latin typeface="Arial"/>
                <a:cs typeface="Arial"/>
              </a:rPr>
              <a:t>Recording Time:  7m 40s</a:t>
            </a:r>
            <a:endParaRPr lang="en-US" sz="1400" dirty="0">
              <a:solidFill>
                <a:schemeClr val="tx1">
                  <a:lumMod val="65000"/>
                  <a:lumOff val="35000"/>
                </a:schemeClr>
              </a:solidFill>
              <a:latin typeface="Arial"/>
              <a:cs typeface="Arial"/>
            </a:endParaRPr>
          </a:p>
        </p:txBody>
      </p:sp>
      <p:pic>
        <p:nvPicPr>
          <p:cNvPr id="9" name="Picture 8"/>
          <p:cNvPicPr/>
          <p:nvPr/>
        </p:nvPicPr>
        <p:blipFill>
          <a:blip r:embed="rId5">
            <a:extLst>
              <a:ext uri="{28A0092B-C50C-407E-A947-70E740481C1C}">
                <a14:useLocalDpi xmlns:a14="http://schemas.microsoft.com/office/drawing/2010/main" val="0"/>
              </a:ext>
            </a:extLst>
          </a:blip>
          <a:srcRect/>
          <a:stretch>
            <a:fillRect/>
          </a:stretch>
        </p:blipFill>
        <p:spPr bwMode="auto">
          <a:xfrm>
            <a:off x="3044108" y="4817874"/>
            <a:ext cx="3193515" cy="1120436"/>
          </a:xfrm>
          <a:prstGeom prst="rect">
            <a:avLst/>
          </a:prstGeom>
          <a:noFill/>
          <a:ln>
            <a:noFill/>
          </a:ln>
        </p:spPr>
      </p:pic>
      <p:sp>
        <p:nvSpPr>
          <p:cNvPr id="2" name="Rectangle 1"/>
          <p:cNvSpPr/>
          <p:nvPr/>
        </p:nvSpPr>
        <p:spPr>
          <a:xfrm>
            <a:off x="1092322" y="891420"/>
            <a:ext cx="6959357" cy="584776"/>
          </a:xfrm>
          <a:prstGeom prst="rect">
            <a:avLst/>
          </a:prstGeom>
        </p:spPr>
        <p:txBody>
          <a:bodyPr wrap="none">
            <a:spAutoFit/>
          </a:bodyPr>
          <a:lstStyle/>
          <a:p>
            <a:pPr algn="ctr"/>
            <a:r>
              <a:rPr lang="en-US" sz="3200" dirty="0">
                <a:solidFill>
                  <a:schemeClr val="bg1"/>
                </a:solidFill>
                <a:latin typeface="Arial"/>
                <a:cs typeface="Arial"/>
              </a:rPr>
              <a:t>International </a:t>
            </a:r>
            <a:r>
              <a:rPr lang="en-US" sz="3200" dirty="0" smtClean="0">
                <a:solidFill>
                  <a:schemeClr val="bg1"/>
                </a:solidFill>
                <a:latin typeface="Arial"/>
                <a:cs typeface="Arial"/>
              </a:rPr>
              <a:t>Business - </a:t>
            </a:r>
            <a:r>
              <a:rPr lang="en-GB" sz="3200" dirty="0">
                <a:solidFill>
                  <a:schemeClr val="bg1"/>
                </a:solidFill>
                <a:latin typeface="Arial"/>
                <a:cs typeface="Arial"/>
              </a:rPr>
              <a:t>SBMA7122D</a:t>
            </a:r>
          </a:p>
        </p:txBody>
      </p:sp>
      <p:pic>
        <p:nvPicPr>
          <p:cNvPr id="4" name="Primark-Intro.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014327" y="5263471"/>
            <a:ext cx="812800" cy="812800"/>
          </a:xfrm>
          <a:prstGeom prst="rect">
            <a:avLst/>
          </a:prstGeom>
        </p:spPr>
      </p:pic>
    </p:spTree>
    <p:extLst>
      <p:ext uri="{BB962C8B-B14F-4D97-AF65-F5344CB8AC3E}">
        <p14:creationId xmlns:p14="http://schemas.microsoft.com/office/powerpoint/2010/main" val="2755785124"/>
      </p:ext>
    </p:extLst>
  </p:cSld>
  <p:clrMapOvr>
    <a:masterClrMapping/>
  </p:clrMapOvr>
  <p:timing>
    <p:tnLst>
      <p:par>
        <p:cTn xmlns:p14="http://schemas.microsoft.com/office/powerpoint/2010/mai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790"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a:xfrm>
            <a:off x="8306459" y="167347"/>
            <a:ext cx="630621" cy="359760"/>
          </a:xfrm>
        </p:spPr>
        <p:txBody>
          <a:bodyPr/>
          <a:lstStyle/>
          <a:p>
            <a:fld id="{A987915D-AF69-B446-9DDD-355C2FFB9BA4}" type="slidenum">
              <a:rPr lang="en-US" smtClean="0"/>
              <a:t>1</a:t>
            </a:fld>
            <a:endParaRPr lang="en-US" dirty="0"/>
          </a:p>
        </p:txBody>
      </p:sp>
      <p:sp>
        <p:nvSpPr>
          <p:cNvPr id="9" name="TextBox 8"/>
          <p:cNvSpPr txBox="1"/>
          <p:nvPr/>
        </p:nvSpPr>
        <p:spPr>
          <a:xfrm>
            <a:off x="449355" y="789845"/>
            <a:ext cx="6858000" cy="523220"/>
          </a:xfrm>
          <a:prstGeom prst="rect">
            <a:avLst/>
          </a:prstGeom>
          <a:noFill/>
        </p:spPr>
        <p:txBody>
          <a:bodyPr wrap="square" rtlCol="0">
            <a:spAutoFit/>
          </a:bodyPr>
          <a:lstStyle/>
          <a:p>
            <a:r>
              <a:rPr lang="en-US" sz="2800" dirty="0" smtClean="0">
                <a:solidFill>
                  <a:srgbClr val="FFFFFF"/>
                </a:solidFill>
              </a:rPr>
              <a:t>Presentation Structure</a:t>
            </a:r>
            <a:endParaRPr lang="en-US" sz="2800" dirty="0">
              <a:solidFill>
                <a:srgbClr val="FFFFFF"/>
              </a:solidFill>
            </a:endParaRPr>
          </a:p>
        </p:txBody>
      </p:sp>
      <p:sp>
        <p:nvSpPr>
          <p:cNvPr id="2" name="TextBox 1"/>
          <p:cNvSpPr txBox="1"/>
          <p:nvPr/>
        </p:nvSpPr>
        <p:spPr>
          <a:xfrm>
            <a:off x="468031" y="2016783"/>
            <a:ext cx="4499661" cy="4500462"/>
          </a:xfrm>
          <a:prstGeom prst="rect">
            <a:avLst/>
          </a:prstGeom>
          <a:noFill/>
        </p:spPr>
        <p:txBody>
          <a:bodyPr wrap="square" rtlCol="0">
            <a:spAutoFit/>
          </a:bodyPr>
          <a:lstStyle/>
          <a:p>
            <a:pPr marL="342900" indent="-342900">
              <a:lnSpc>
                <a:spcPct val="130000"/>
              </a:lnSpc>
              <a:buFont typeface="+mj-ea"/>
              <a:buAutoNum type="arabicPlain"/>
            </a:pPr>
            <a:r>
              <a:rPr lang="en-US" sz="1700" dirty="0" smtClean="0">
                <a:solidFill>
                  <a:schemeClr val="tx1">
                    <a:lumMod val="65000"/>
                    <a:lumOff val="35000"/>
                  </a:schemeClr>
                </a:solidFill>
              </a:rPr>
              <a:t>    Market Potential</a:t>
            </a:r>
          </a:p>
          <a:p>
            <a:pPr marL="342900" indent="-342900">
              <a:lnSpc>
                <a:spcPct val="130000"/>
              </a:lnSpc>
              <a:buFont typeface="+mj-ea"/>
              <a:buAutoNum type="arabicPlain"/>
            </a:pPr>
            <a:r>
              <a:rPr lang="en-US" sz="1700" dirty="0">
                <a:solidFill>
                  <a:schemeClr val="tx1">
                    <a:lumMod val="65000"/>
                    <a:lumOff val="35000"/>
                  </a:schemeClr>
                </a:solidFill>
              </a:rPr>
              <a:t> </a:t>
            </a:r>
            <a:r>
              <a:rPr lang="en-US" sz="1700" dirty="0" smtClean="0">
                <a:solidFill>
                  <a:schemeClr val="tx1">
                    <a:lumMod val="65000"/>
                    <a:lumOff val="35000"/>
                  </a:schemeClr>
                </a:solidFill>
              </a:rPr>
              <a:t>   Channel Data</a:t>
            </a:r>
          </a:p>
          <a:p>
            <a:pPr marL="342900" indent="-342900">
              <a:lnSpc>
                <a:spcPct val="130000"/>
              </a:lnSpc>
              <a:buFont typeface="+mj-ea"/>
              <a:buAutoNum type="arabicPlain"/>
            </a:pPr>
            <a:r>
              <a:rPr lang="en-US" sz="1700" dirty="0" smtClean="0">
                <a:solidFill>
                  <a:schemeClr val="tx1">
                    <a:lumMod val="65000"/>
                    <a:lumOff val="35000"/>
                  </a:schemeClr>
                </a:solidFill>
              </a:rPr>
              <a:t>    Competitive Landscape </a:t>
            </a:r>
          </a:p>
          <a:p>
            <a:pPr marL="342900" indent="-342900">
              <a:lnSpc>
                <a:spcPct val="130000"/>
              </a:lnSpc>
              <a:buFont typeface="+mj-ea"/>
              <a:buAutoNum type="arabicPlain"/>
            </a:pPr>
            <a:r>
              <a:rPr lang="en-US" sz="1700" dirty="0" smtClean="0">
                <a:solidFill>
                  <a:schemeClr val="tx1">
                    <a:lumMod val="65000"/>
                    <a:lumOff val="35000"/>
                  </a:schemeClr>
                </a:solidFill>
              </a:rPr>
              <a:t>    Competitive Analysis</a:t>
            </a:r>
          </a:p>
          <a:p>
            <a:pPr marL="342900" indent="-342900">
              <a:lnSpc>
                <a:spcPct val="130000"/>
              </a:lnSpc>
              <a:buFont typeface="+mj-ea"/>
              <a:buAutoNum type="arabicPlain"/>
            </a:pPr>
            <a:r>
              <a:rPr lang="en-US" sz="1700" dirty="0" smtClean="0">
                <a:solidFill>
                  <a:schemeClr val="tx1">
                    <a:lumMod val="65000"/>
                    <a:lumOff val="35000"/>
                  </a:schemeClr>
                </a:solidFill>
              </a:rPr>
              <a:t>    </a:t>
            </a:r>
            <a:r>
              <a:rPr lang="en-US" sz="1700" dirty="0" err="1" smtClean="0">
                <a:solidFill>
                  <a:schemeClr val="tx1">
                    <a:lumMod val="65000"/>
                    <a:lumOff val="35000"/>
                  </a:schemeClr>
                </a:solidFill>
              </a:rPr>
              <a:t>Globalisation</a:t>
            </a:r>
            <a:r>
              <a:rPr lang="en-US" sz="1700" dirty="0" smtClean="0">
                <a:solidFill>
                  <a:schemeClr val="tx1">
                    <a:lumMod val="65000"/>
                    <a:lumOff val="35000"/>
                  </a:schemeClr>
                </a:solidFill>
              </a:rPr>
              <a:t> Challenges</a:t>
            </a:r>
            <a:endParaRPr lang="en-US" sz="1700" dirty="0">
              <a:solidFill>
                <a:schemeClr val="tx1">
                  <a:lumMod val="65000"/>
                  <a:lumOff val="35000"/>
                </a:schemeClr>
              </a:solidFill>
            </a:endParaRPr>
          </a:p>
          <a:p>
            <a:pPr marL="342900" indent="-342900">
              <a:lnSpc>
                <a:spcPct val="130000"/>
              </a:lnSpc>
              <a:buFont typeface="+mj-ea"/>
              <a:buAutoNum type="arabicPlain"/>
            </a:pPr>
            <a:r>
              <a:rPr lang="en-US" sz="1700" dirty="0" smtClean="0">
                <a:solidFill>
                  <a:schemeClr val="tx1">
                    <a:lumMod val="65000"/>
                    <a:lumOff val="35000"/>
                  </a:schemeClr>
                </a:solidFill>
              </a:rPr>
              <a:t>    Cultural Comparison</a:t>
            </a:r>
          </a:p>
          <a:p>
            <a:pPr marL="342900" indent="-342900">
              <a:lnSpc>
                <a:spcPct val="130000"/>
              </a:lnSpc>
              <a:buFont typeface="+mj-ea"/>
              <a:buAutoNum type="arabicPlain"/>
            </a:pPr>
            <a:r>
              <a:rPr lang="en-US" sz="1700" dirty="0" smtClean="0">
                <a:solidFill>
                  <a:schemeClr val="tx1">
                    <a:lumMod val="65000"/>
                    <a:lumOff val="35000"/>
                  </a:schemeClr>
                </a:solidFill>
              </a:rPr>
              <a:t>    PESTEL Analysis</a:t>
            </a:r>
          </a:p>
          <a:p>
            <a:pPr marL="342900" indent="-342900">
              <a:lnSpc>
                <a:spcPct val="130000"/>
              </a:lnSpc>
              <a:buFont typeface="+mj-ea"/>
              <a:buAutoNum type="arabicPlain"/>
            </a:pPr>
            <a:r>
              <a:rPr lang="en-US" sz="1700" dirty="0" smtClean="0">
                <a:solidFill>
                  <a:schemeClr val="tx1">
                    <a:lumMod val="65000"/>
                    <a:lumOff val="35000"/>
                  </a:schemeClr>
                </a:solidFill>
              </a:rPr>
              <a:t>    Porter’s Diamond / 5 Forces</a:t>
            </a:r>
          </a:p>
          <a:p>
            <a:pPr marL="342900" indent="-342900">
              <a:lnSpc>
                <a:spcPct val="130000"/>
              </a:lnSpc>
              <a:buFont typeface="+mj-ea"/>
              <a:buAutoNum type="arabicPlain"/>
            </a:pPr>
            <a:r>
              <a:rPr lang="en-US" sz="1700" dirty="0" smtClean="0">
                <a:solidFill>
                  <a:schemeClr val="tx1">
                    <a:lumMod val="65000"/>
                    <a:lumOff val="35000"/>
                  </a:schemeClr>
                </a:solidFill>
              </a:rPr>
              <a:t>    SWOT Analysis</a:t>
            </a:r>
          </a:p>
          <a:p>
            <a:pPr marL="342900" indent="-342900">
              <a:lnSpc>
                <a:spcPct val="130000"/>
              </a:lnSpc>
              <a:buFont typeface="+mj-ea"/>
              <a:buAutoNum type="arabicPlain"/>
            </a:pPr>
            <a:r>
              <a:rPr lang="en-US" sz="1700" dirty="0" smtClean="0">
                <a:solidFill>
                  <a:schemeClr val="tx1">
                    <a:lumMod val="65000"/>
                    <a:lumOff val="35000"/>
                  </a:schemeClr>
                </a:solidFill>
              </a:rPr>
              <a:t>    Conclusion</a:t>
            </a:r>
          </a:p>
          <a:p>
            <a:pPr marL="342900" indent="-342900">
              <a:lnSpc>
                <a:spcPct val="130000"/>
              </a:lnSpc>
              <a:buFont typeface="+mj-ea"/>
              <a:buAutoNum type="arabicPlain"/>
            </a:pPr>
            <a:r>
              <a:rPr lang="en-US" sz="1700" dirty="0" smtClean="0">
                <a:solidFill>
                  <a:schemeClr val="tx1">
                    <a:lumMod val="65000"/>
                    <a:lumOff val="35000"/>
                  </a:schemeClr>
                </a:solidFill>
              </a:rPr>
              <a:t>    Recommendations</a:t>
            </a:r>
          </a:p>
          <a:p>
            <a:pPr marL="342900" indent="-342900">
              <a:lnSpc>
                <a:spcPct val="130000"/>
              </a:lnSpc>
              <a:buFont typeface="+mj-ea"/>
              <a:buAutoNum type="arabicPlain"/>
            </a:pPr>
            <a:r>
              <a:rPr lang="en-US" sz="1700" dirty="0" smtClean="0">
                <a:solidFill>
                  <a:schemeClr val="tx1">
                    <a:lumMod val="65000"/>
                    <a:lumOff val="35000"/>
                  </a:schemeClr>
                </a:solidFill>
              </a:rPr>
              <a:t>    References</a:t>
            </a:r>
          </a:p>
          <a:p>
            <a:pPr marL="342900" indent="-342900">
              <a:lnSpc>
                <a:spcPct val="130000"/>
              </a:lnSpc>
              <a:buFont typeface="+mj-ea"/>
              <a:buAutoNum type="arabicPlain"/>
            </a:pPr>
            <a:r>
              <a:rPr lang="en-US" sz="1700" dirty="0" smtClean="0">
                <a:solidFill>
                  <a:schemeClr val="tx1">
                    <a:lumMod val="65000"/>
                    <a:lumOff val="35000"/>
                  </a:schemeClr>
                </a:solidFill>
              </a:rPr>
              <a:t>    Appendix</a:t>
            </a:r>
          </a:p>
        </p:txBody>
      </p:sp>
      <p:pic>
        <p:nvPicPr>
          <p:cNvPr id="6" name="Picture 5"/>
          <p:cNvPicPr>
            <a:picLocks noChangeAspect="1"/>
          </p:cNvPicPr>
          <p:nvPr/>
        </p:nvPicPr>
        <p:blipFill>
          <a:blip r:embed="rId3"/>
          <a:stretch>
            <a:fillRect/>
          </a:stretch>
        </p:blipFill>
        <p:spPr>
          <a:xfrm>
            <a:off x="4539192" y="1867399"/>
            <a:ext cx="4329077" cy="3972083"/>
          </a:xfrm>
          <a:prstGeom prst="rect">
            <a:avLst/>
          </a:prstGeom>
        </p:spPr>
      </p:pic>
      <p:sp>
        <p:nvSpPr>
          <p:cNvPr id="4" name="Rectangle 3"/>
          <p:cNvSpPr/>
          <p:nvPr/>
        </p:nvSpPr>
        <p:spPr>
          <a:xfrm>
            <a:off x="4444774" y="5820808"/>
            <a:ext cx="4529658" cy="862544"/>
          </a:xfrm>
          <a:prstGeom prst="rect">
            <a:avLst/>
          </a:prstGeom>
        </p:spPr>
        <p:txBody>
          <a:bodyPr wrap="square">
            <a:spAutoFit/>
          </a:bodyPr>
          <a:lstStyle/>
          <a:p>
            <a:pPr algn="ctr">
              <a:lnSpc>
                <a:spcPct val="130000"/>
              </a:lnSpc>
            </a:pPr>
            <a:r>
              <a:rPr lang="en-US" sz="1300" dirty="0" smtClean="0">
                <a:solidFill>
                  <a:srgbClr val="595959"/>
                </a:solidFill>
              </a:rPr>
              <a:t>Structure based around the </a:t>
            </a:r>
            <a:r>
              <a:rPr lang="en-US" sz="1300" dirty="0">
                <a:solidFill>
                  <a:srgbClr val="595959"/>
                </a:solidFill>
              </a:rPr>
              <a:t>‘Open Systems Model’ and elements of the ‘Global Environment Scanning &amp; Strategic Decision Making Framework’ (</a:t>
            </a:r>
            <a:r>
              <a:rPr lang="en-US" sz="1300" dirty="0" err="1">
                <a:solidFill>
                  <a:srgbClr val="595959"/>
                </a:solidFill>
              </a:rPr>
              <a:t>Deresky</a:t>
            </a:r>
            <a:r>
              <a:rPr lang="en-US" sz="1300" dirty="0">
                <a:solidFill>
                  <a:srgbClr val="595959"/>
                </a:solidFill>
              </a:rPr>
              <a:t>, 2017, </a:t>
            </a:r>
            <a:r>
              <a:rPr lang="en-US" sz="1300" dirty="0" err="1">
                <a:solidFill>
                  <a:srgbClr val="595959"/>
                </a:solidFill>
              </a:rPr>
              <a:t>pp</a:t>
            </a:r>
            <a:r>
              <a:rPr lang="en-US" sz="1300" dirty="0">
                <a:solidFill>
                  <a:srgbClr val="595959"/>
                </a:solidFill>
              </a:rPr>
              <a:t> 43, 248</a:t>
            </a:r>
            <a:r>
              <a:rPr lang="en-US" sz="1300" dirty="0" smtClean="0">
                <a:solidFill>
                  <a:srgbClr val="595959"/>
                </a:solidFill>
              </a:rPr>
              <a:t>)</a:t>
            </a:r>
            <a:endParaRPr lang="en-US" sz="1300" dirty="0">
              <a:solidFill>
                <a:srgbClr val="595959"/>
              </a:solidFill>
            </a:endParaRPr>
          </a:p>
        </p:txBody>
      </p:sp>
    </p:spTree>
    <p:extLst>
      <p:ext uri="{BB962C8B-B14F-4D97-AF65-F5344CB8AC3E}">
        <p14:creationId xmlns:p14="http://schemas.microsoft.com/office/powerpoint/2010/main" val="3859736835"/>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2</a:t>
            </a:fld>
            <a:endParaRPr lang="en-US"/>
          </a:p>
        </p:txBody>
      </p:sp>
      <p:sp>
        <p:nvSpPr>
          <p:cNvPr id="9" name="TextBox 8"/>
          <p:cNvSpPr txBox="1"/>
          <p:nvPr/>
        </p:nvSpPr>
        <p:spPr>
          <a:xfrm>
            <a:off x="449355" y="789845"/>
            <a:ext cx="6858000" cy="523220"/>
          </a:xfrm>
          <a:prstGeom prst="rect">
            <a:avLst/>
          </a:prstGeom>
          <a:noFill/>
        </p:spPr>
        <p:txBody>
          <a:bodyPr wrap="square" rtlCol="0">
            <a:spAutoFit/>
          </a:bodyPr>
          <a:lstStyle/>
          <a:p>
            <a:r>
              <a:rPr lang="en-US" sz="2800" dirty="0" smtClean="0">
                <a:solidFill>
                  <a:srgbClr val="FFFFFF"/>
                </a:solidFill>
              </a:rPr>
              <a:t>Market Potential</a:t>
            </a:r>
            <a:endParaRPr lang="en-US" sz="2800" dirty="0">
              <a:solidFill>
                <a:srgbClr val="FFFFFF"/>
              </a:solidFill>
            </a:endParaRPr>
          </a:p>
        </p:txBody>
      </p:sp>
      <p:sp>
        <p:nvSpPr>
          <p:cNvPr id="6" name="TextBox 5"/>
          <p:cNvSpPr txBox="1"/>
          <p:nvPr/>
        </p:nvSpPr>
        <p:spPr>
          <a:xfrm>
            <a:off x="3904326" y="6340263"/>
            <a:ext cx="1604952" cy="307777"/>
          </a:xfrm>
          <a:prstGeom prst="rect">
            <a:avLst/>
          </a:prstGeom>
          <a:noFill/>
        </p:spPr>
        <p:txBody>
          <a:bodyPr wrap="square" rtlCol="0">
            <a:spAutoFit/>
          </a:bodyPr>
          <a:lstStyle/>
          <a:p>
            <a:r>
              <a:rPr lang="en-US" sz="1400" dirty="0" smtClean="0">
                <a:solidFill>
                  <a:srgbClr val="595959"/>
                </a:solidFill>
              </a:rPr>
              <a:t>AT Kearney (2017)</a:t>
            </a:r>
            <a:endParaRPr lang="en-US" sz="1400" dirty="0">
              <a:solidFill>
                <a:srgbClr val="595959"/>
              </a:solidFill>
            </a:endParaRPr>
          </a:p>
        </p:txBody>
      </p:sp>
      <p:sp>
        <p:nvSpPr>
          <p:cNvPr id="7" name="TextBox 6"/>
          <p:cNvSpPr txBox="1"/>
          <p:nvPr/>
        </p:nvSpPr>
        <p:spPr>
          <a:xfrm>
            <a:off x="224105" y="1942088"/>
            <a:ext cx="8712975" cy="584776"/>
          </a:xfrm>
          <a:prstGeom prst="rect">
            <a:avLst/>
          </a:prstGeom>
          <a:noFill/>
        </p:spPr>
        <p:txBody>
          <a:bodyPr wrap="square" rtlCol="0">
            <a:spAutoFit/>
          </a:bodyPr>
          <a:lstStyle/>
          <a:p>
            <a:pPr algn="ctr"/>
            <a:r>
              <a:rPr lang="en-US" sz="1600" dirty="0" smtClean="0">
                <a:solidFill>
                  <a:srgbClr val="595959"/>
                </a:solidFill>
              </a:rPr>
              <a:t>India (a BRIC nation) tops AT Kearney’s 2017 Global Retail Development Index due to a </a:t>
            </a:r>
            <a:r>
              <a:rPr lang="en-US" sz="1600" dirty="0" err="1" smtClean="0">
                <a:solidFill>
                  <a:srgbClr val="595959"/>
                </a:solidFill>
              </a:rPr>
              <a:t>favourable</a:t>
            </a:r>
            <a:r>
              <a:rPr lang="en-US" sz="1600" dirty="0" smtClean="0">
                <a:solidFill>
                  <a:srgbClr val="595959"/>
                </a:solidFill>
              </a:rPr>
              <a:t> foreign investment environment, strong economic growth and a boom in consumption</a:t>
            </a:r>
            <a:endParaRPr lang="en-US" sz="1600" dirty="0">
              <a:solidFill>
                <a:srgbClr val="595959"/>
              </a:solidFill>
            </a:endParaRPr>
          </a:p>
        </p:txBody>
      </p:sp>
      <p:pic>
        <p:nvPicPr>
          <p:cNvPr id="8" name="Picture 7"/>
          <p:cNvPicPr>
            <a:picLocks noChangeAspect="1"/>
          </p:cNvPicPr>
          <p:nvPr/>
        </p:nvPicPr>
        <p:blipFill>
          <a:blip r:embed="rId5"/>
          <a:stretch>
            <a:fillRect/>
          </a:stretch>
        </p:blipFill>
        <p:spPr>
          <a:xfrm>
            <a:off x="971118" y="2733212"/>
            <a:ext cx="7240238" cy="3494420"/>
          </a:xfrm>
          <a:prstGeom prst="rect">
            <a:avLst/>
          </a:prstGeom>
        </p:spPr>
      </p:pic>
      <p:pic>
        <p:nvPicPr>
          <p:cNvPr id="4" name="Primark-ATKearney-GRDI-1-v3.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860984" y="639151"/>
            <a:ext cx="812800" cy="812800"/>
          </a:xfrm>
          <a:prstGeom prst="rect">
            <a:avLst/>
          </a:prstGeom>
        </p:spPr>
      </p:pic>
      <p:sp>
        <p:nvSpPr>
          <p:cNvPr id="10" name="Rectangular Callout 9"/>
          <p:cNvSpPr/>
          <p:nvPr/>
        </p:nvSpPr>
        <p:spPr>
          <a:xfrm>
            <a:off x="4072410" y="342021"/>
            <a:ext cx="1617767" cy="1045740"/>
          </a:xfrm>
          <a:prstGeom prst="wedgeRectCallout">
            <a:avLst>
              <a:gd name="adj1" fmla="val -135119"/>
              <a:gd name="adj2" fmla="val 110714"/>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t>A rise from 2</a:t>
            </a:r>
            <a:r>
              <a:rPr lang="en-US" sz="1400" baseline="30000" dirty="0" smtClean="0"/>
              <a:t>nd</a:t>
            </a:r>
            <a:r>
              <a:rPr lang="en-US" sz="1400" dirty="0" smtClean="0"/>
              <a:t> place in 2016 and 15</a:t>
            </a:r>
            <a:r>
              <a:rPr lang="en-US" sz="1400" baseline="30000" dirty="0" smtClean="0"/>
              <a:t>th</a:t>
            </a:r>
            <a:r>
              <a:rPr lang="en-US" sz="1400" dirty="0" smtClean="0"/>
              <a:t> place in 2015!</a:t>
            </a:r>
            <a:endParaRPr lang="en-US" sz="1400" dirty="0"/>
          </a:p>
        </p:txBody>
      </p:sp>
    </p:spTree>
    <p:extLst>
      <p:ext uri="{BB962C8B-B14F-4D97-AF65-F5344CB8AC3E}">
        <p14:creationId xmlns:p14="http://schemas.microsoft.com/office/powerpoint/2010/main" val="3497737308"/>
      </p:ext>
    </p:extLst>
  </p:cSld>
  <p:clrMapOvr>
    <a:masterClrMapping/>
  </p:clrMapOvr>
  <p:timing>
    <p:tnLst>
      <p:par>
        <p:cTn xmlns:p14="http://schemas.microsoft.com/office/powerpoint/2010/mai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5388"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3</a:t>
            </a:fld>
            <a:endParaRPr lang="en-US"/>
          </a:p>
        </p:txBody>
      </p:sp>
      <p:sp>
        <p:nvSpPr>
          <p:cNvPr id="9" name="TextBox 8"/>
          <p:cNvSpPr txBox="1"/>
          <p:nvPr/>
        </p:nvSpPr>
        <p:spPr>
          <a:xfrm>
            <a:off x="449355" y="789845"/>
            <a:ext cx="6858000" cy="523220"/>
          </a:xfrm>
          <a:prstGeom prst="rect">
            <a:avLst/>
          </a:prstGeom>
          <a:noFill/>
        </p:spPr>
        <p:txBody>
          <a:bodyPr wrap="square" rtlCol="0">
            <a:spAutoFit/>
          </a:bodyPr>
          <a:lstStyle/>
          <a:p>
            <a:r>
              <a:rPr lang="en-US" sz="2800" dirty="0" smtClean="0">
                <a:solidFill>
                  <a:srgbClr val="FFFFFF"/>
                </a:solidFill>
              </a:rPr>
              <a:t>Market Potential</a:t>
            </a:r>
            <a:endParaRPr lang="en-US" sz="2800" dirty="0">
              <a:solidFill>
                <a:srgbClr val="FFFFFF"/>
              </a:solidFill>
            </a:endParaRPr>
          </a:p>
        </p:txBody>
      </p:sp>
      <p:sp>
        <p:nvSpPr>
          <p:cNvPr id="6" name="TextBox 5"/>
          <p:cNvSpPr txBox="1"/>
          <p:nvPr/>
        </p:nvSpPr>
        <p:spPr>
          <a:xfrm>
            <a:off x="3904326" y="6340263"/>
            <a:ext cx="1604952" cy="307777"/>
          </a:xfrm>
          <a:prstGeom prst="rect">
            <a:avLst/>
          </a:prstGeom>
          <a:noFill/>
        </p:spPr>
        <p:txBody>
          <a:bodyPr wrap="square" rtlCol="0">
            <a:spAutoFit/>
          </a:bodyPr>
          <a:lstStyle/>
          <a:p>
            <a:r>
              <a:rPr lang="en-US" sz="1400" dirty="0" smtClean="0">
                <a:solidFill>
                  <a:srgbClr val="595959"/>
                </a:solidFill>
              </a:rPr>
              <a:t>AT Kearney (2017)</a:t>
            </a:r>
            <a:endParaRPr lang="en-US" sz="1400" dirty="0">
              <a:solidFill>
                <a:srgbClr val="595959"/>
              </a:solidFill>
            </a:endParaRPr>
          </a:p>
        </p:txBody>
      </p:sp>
      <p:sp>
        <p:nvSpPr>
          <p:cNvPr id="7" name="TextBox 6"/>
          <p:cNvSpPr txBox="1"/>
          <p:nvPr/>
        </p:nvSpPr>
        <p:spPr>
          <a:xfrm>
            <a:off x="224105" y="1942088"/>
            <a:ext cx="8712975" cy="523220"/>
          </a:xfrm>
          <a:prstGeom prst="rect">
            <a:avLst/>
          </a:prstGeom>
          <a:noFill/>
        </p:spPr>
        <p:txBody>
          <a:bodyPr wrap="square" rtlCol="0">
            <a:spAutoFit/>
          </a:bodyPr>
          <a:lstStyle/>
          <a:p>
            <a:pPr algn="ctr"/>
            <a:r>
              <a:rPr lang="en-US" sz="1400" dirty="0" smtClean="0">
                <a:solidFill>
                  <a:srgbClr val="595959"/>
                </a:solidFill>
              </a:rPr>
              <a:t>Market </a:t>
            </a:r>
            <a:r>
              <a:rPr lang="en-US" sz="1400" dirty="0">
                <a:solidFill>
                  <a:srgbClr val="595959"/>
                </a:solidFill>
              </a:rPr>
              <a:t>potential is based on a weighted score of market size, market saturation, and time pressure. </a:t>
            </a:r>
            <a:r>
              <a:rPr lang="en-US" sz="1400" dirty="0" smtClean="0">
                <a:solidFill>
                  <a:srgbClr val="595959"/>
                </a:solidFill>
              </a:rPr>
              <a:t> India is a high potential, lower risk emerging market for expansion.</a:t>
            </a:r>
            <a:endParaRPr lang="en-US" sz="1400" dirty="0">
              <a:solidFill>
                <a:srgbClr val="595959"/>
              </a:solidFill>
            </a:endParaRPr>
          </a:p>
        </p:txBody>
      </p:sp>
      <p:pic>
        <p:nvPicPr>
          <p:cNvPr id="2" name="Picture 1"/>
          <p:cNvPicPr>
            <a:picLocks noChangeAspect="1"/>
          </p:cNvPicPr>
          <p:nvPr/>
        </p:nvPicPr>
        <p:blipFill>
          <a:blip r:embed="rId5"/>
          <a:stretch>
            <a:fillRect/>
          </a:stretch>
        </p:blipFill>
        <p:spPr>
          <a:xfrm>
            <a:off x="1089841" y="2502657"/>
            <a:ext cx="7052686" cy="3742732"/>
          </a:xfrm>
          <a:prstGeom prst="rect">
            <a:avLst/>
          </a:prstGeom>
        </p:spPr>
      </p:pic>
      <p:pic>
        <p:nvPicPr>
          <p:cNvPr id="4" name="Primark-ATKearney-GRDI-2-v2.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900059" y="639151"/>
            <a:ext cx="812800" cy="812800"/>
          </a:xfrm>
          <a:prstGeom prst="rect">
            <a:avLst/>
          </a:prstGeom>
        </p:spPr>
      </p:pic>
    </p:spTree>
    <p:extLst>
      <p:ext uri="{BB962C8B-B14F-4D97-AF65-F5344CB8AC3E}">
        <p14:creationId xmlns:p14="http://schemas.microsoft.com/office/powerpoint/2010/main" val="4242873357"/>
      </p:ext>
    </p:extLst>
  </p:cSld>
  <p:clrMapOvr>
    <a:masterClrMapping/>
  </p:clrMapOvr>
  <p:timing>
    <p:tnLst>
      <p:par>
        <p:cTn xmlns:p14="http://schemas.microsoft.com/office/powerpoint/2010/mai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3851"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4</a:t>
            </a:fld>
            <a:endParaRPr lang="en-US"/>
          </a:p>
        </p:txBody>
      </p:sp>
      <p:sp>
        <p:nvSpPr>
          <p:cNvPr id="9" name="TextBox 8"/>
          <p:cNvSpPr txBox="1"/>
          <p:nvPr/>
        </p:nvSpPr>
        <p:spPr>
          <a:xfrm>
            <a:off x="449355" y="789845"/>
            <a:ext cx="6858000" cy="523220"/>
          </a:xfrm>
          <a:prstGeom prst="rect">
            <a:avLst/>
          </a:prstGeom>
          <a:noFill/>
        </p:spPr>
        <p:txBody>
          <a:bodyPr wrap="square" rtlCol="0">
            <a:spAutoFit/>
          </a:bodyPr>
          <a:lstStyle/>
          <a:p>
            <a:r>
              <a:rPr lang="en-US" sz="2800" dirty="0" smtClean="0">
                <a:solidFill>
                  <a:srgbClr val="FFFFFF"/>
                </a:solidFill>
              </a:rPr>
              <a:t>Offline Channel</a:t>
            </a:r>
            <a:endParaRPr lang="en-US" sz="2800" dirty="0">
              <a:solidFill>
                <a:srgbClr val="FFFFFF"/>
              </a:solidFill>
            </a:endParaRPr>
          </a:p>
        </p:txBody>
      </p:sp>
      <p:sp>
        <p:nvSpPr>
          <p:cNvPr id="6" name="TextBox 5"/>
          <p:cNvSpPr txBox="1"/>
          <p:nvPr/>
        </p:nvSpPr>
        <p:spPr>
          <a:xfrm>
            <a:off x="2185035" y="6396285"/>
            <a:ext cx="5096641" cy="307777"/>
          </a:xfrm>
          <a:prstGeom prst="rect">
            <a:avLst/>
          </a:prstGeom>
          <a:noFill/>
        </p:spPr>
        <p:txBody>
          <a:bodyPr wrap="square" rtlCol="0">
            <a:spAutoFit/>
          </a:bodyPr>
          <a:lstStyle/>
          <a:p>
            <a:pPr algn="ctr"/>
            <a:r>
              <a:rPr lang="en-US" sz="1400" dirty="0" err="1">
                <a:solidFill>
                  <a:srgbClr val="595959"/>
                </a:solidFill>
              </a:rPr>
              <a:t>Bharuchal</a:t>
            </a:r>
            <a:r>
              <a:rPr lang="en-US" sz="1400" dirty="0">
                <a:solidFill>
                  <a:srgbClr val="595959"/>
                </a:solidFill>
              </a:rPr>
              <a:t> (2014</a:t>
            </a:r>
            <a:r>
              <a:rPr lang="en-US" sz="1400" dirty="0" smtClean="0">
                <a:solidFill>
                  <a:srgbClr val="595959"/>
                </a:solidFill>
              </a:rPr>
              <a:t>), </a:t>
            </a:r>
            <a:r>
              <a:rPr lang="en-US" sz="1400" dirty="0" err="1" smtClean="0">
                <a:solidFill>
                  <a:srgbClr val="595959"/>
                </a:solidFill>
              </a:rPr>
              <a:t>Statista</a:t>
            </a:r>
            <a:r>
              <a:rPr lang="en-US" sz="1400" dirty="0" smtClean="0">
                <a:solidFill>
                  <a:srgbClr val="595959"/>
                </a:solidFill>
              </a:rPr>
              <a:t> (2018e)</a:t>
            </a:r>
            <a:endParaRPr lang="en-US" sz="1400" dirty="0">
              <a:solidFill>
                <a:srgbClr val="595959"/>
              </a:solidFill>
            </a:endParaRPr>
          </a:p>
        </p:txBody>
      </p:sp>
      <p:sp>
        <p:nvSpPr>
          <p:cNvPr id="7" name="TextBox 6"/>
          <p:cNvSpPr txBox="1"/>
          <p:nvPr/>
        </p:nvSpPr>
        <p:spPr>
          <a:xfrm>
            <a:off x="224105" y="1867392"/>
            <a:ext cx="7094923" cy="369332"/>
          </a:xfrm>
          <a:prstGeom prst="rect">
            <a:avLst/>
          </a:prstGeom>
          <a:noFill/>
        </p:spPr>
        <p:txBody>
          <a:bodyPr wrap="square" rtlCol="0">
            <a:spAutoFit/>
          </a:bodyPr>
          <a:lstStyle/>
          <a:p>
            <a:r>
              <a:rPr lang="en-US" dirty="0" smtClean="0">
                <a:solidFill>
                  <a:srgbClr val="595959"/>
                </a:solidFill>
              </a:rPr>
              <a:t>Key offline 2018 Apparel Data:  India</a:t>
            </a:r>
            <a:endParaRPr lang="en-US" dirty="0">
              <a:solidFill>
                <a:srgbClr val="595959"/>
              </a:solidFill>
            </a:endParaRPr>
          </a:p>
        </p:txBody>
      </p:sp>
      <p:pic>
        <p:nvPicPr>
          <p:cNvPr id="2" name="Picture 1"/>
          <p:cNvPicPr>
            <a:picLocks noChangeAspect="1"/>
          </p:cNvPicPr>
          <p:nvPr/>
        </p:nvPicPr>
        <p:blipFill>
          <a:blip r:embed="rId5"/>
          <a:stretch>
            <a:fillRect/>
          </a:stretch>
        </p:blipFill>
        <p:spPr>
          <a:xfrm>
            <a:off x="1830198" y="2380987"/>
            <a:ext cx="5518622" cy="3959276"/>
          </a:xfrm>
          <a:prstGeom prst="rect">
            <a:avLst/>
          </a:prstGeom>
        </p:spPr>
      </p:pic>
      <p:sp>
        <p:nvSpPr>
          <p:cNvPr id="3" name="Rectangular Callout 2"/>
          <p:cNvSpPr/>
          <p:nvPr/>
        </p:nvSpPr>
        <p:spPr>
          <a:xfrm>
            <a:off x="7423524" y="5266051"/>
            <a:ext cx="1617767" cy="1045740"/>
          </a:xfrm>
          <a:prstGeom prst="wedgeRectCallout">
            <a:avLst>
              <a:gd name="adj1" fmla="val -73936"/>
              <a:gd name="adj2" fmla="val 17857"/>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t>Average items purchased per customer in 2018 is 18 units</a:t>
            </a:r>
            <a:endParaRPr lang="en-US" sz="1400" dirty="0"/>
          </a:p>
        </p:txBody>
      </p:sp>
      <p:sp>
        <p:nvSpPr>
          <p:cNvPr id="12" name="Rectangular Callout 11"/>
          <p:cNvSpPr/>
          <p:nvPr/>
        </p:nvSpPr>
        <p:spPr>
          <a:xfrm>
            <a:off x="156403" y="2390259"/>
            <a:ext cx="1617767" cy="1045740"/>
          </a:xfrm>
          <a:prstGeom prst="wedgeRectCallout">
            <a:avLst>
              <a:gd name="adj1" fmla="val 70365"/>
              <a:gd name="adj2" fmla="val 258929"/>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t>Average price per unit in 2018 is $3.58</a:t>
            </a:r>
            <a:endParaRPr lang="en-US" sz="1400" dirty="0"/>
          </a:p>
        </p:txBody>
      </p:sp>
      <p:sp>
        <p:nvSpPr>
          <p:cNvPr id="13" name="Rectangular Callout 12"/>
          <p:cNvSpPr/>
          <p:nvPr/>
        </p:nvSpPr>
        <p:spPr>
          <a:xfrm>
            <a:off x="7281676" y="1975288"/>
            <a:ext cx="1617767" cy="1045740"/>
          </a:xfrm>
          <a:prstGeom prst="wedgeRectCallout">
            <a:avLst>
              <a:gd name="adj1" fmla="val -69318"/>
              <a:gd name="adj2" fmla="val 98214"/>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t>Quarter the size of the US offline market</a:t>
            </a:r>
            <a:endParaRPr lang="en-US" sz="1400" dirty="0"/>
          </a:p>
        </p:txBody>
      </p:sp>
      <p:sp>
        <p:nvSpPr>
          <p:cNvPr id="10" name="Rectangular Callout 9"/>
          <p:cNvSpPr/>
          <p:nvPr/>
        </p:nvSpPr>
        <p:spPr>
          <a:xfrm>
            <a:off x="4476289" y="933696"/>
            <a:ext cx="2452328" cy="1564462"/>
          </a:xfrm>
          <a:prstGeom prst="wedgeRectCallout">
            <a:avLst>
              <a:gd name="adj1" fmla="val -69318"/>
              <a:gd name="adj2" fmla="val 98214"/>
            </a:avLst>
          </a:prstGeom>
        </p:spPr>
        <p:style>
          <a:lnRef idx="1">
            <a:schemeClr val="accent1"/>
          </a:lnRef>
          <a:fillRef idx="3">
            <a:schemeClr val="accent1"/>
          </a:fillRef>
          <a:effectRef idx="2">
            <a:schemeClr val="accent1"/>
          </a:effectRef>
          <a:fontRef idx="minor">
            <a:schemeClr val="lt1"/>
          </a:fontRef>
        </p:style>
        <p:txBody>
          <a:bodyPr rtlCol="0" anchor="ctr"/>
          <a:lstStyle/>
          <a:p>
            <a:pPr>
              <a:lnSpc>
                <a:spcPct val="130000"/>
              </a:lnSpc>
            </a:pPr>
            <a:r>
              <a:rPr lang="en-US" sz="1400" dirty="0">
                <a:solidFill>
                  <a:schemeClr val="bg1"/>
                </a:solidFill>
              </a:rPr>
              <a:t>7 Indian cities account for </a:t>
            </a:r>
            <a:r>
              <a:rPr lang="en-US" sz="1400" dirty="0" smtClean="0">
                <a:solidFill>
                  <a:schemeClr val="bg1"/>
                </a:solidFill>
              </a:rPr>
              <a:t>over 70</a:t>
            </a:r>
            <a:r>
              <a:rPr lang="en-US" sz="1400" dirty="0">
                <a:solidFill>
                  <a:schemeClr val="bg1"/>
                </a:solidFill>
              </a:rPr>
              <a:t>% of total offline apparel revenues (Delhi, Mumbai, Bangalore, Hyderabad, Kolkata, Chennai, Pune)</a:t>
            </a:r>
          </a:p>
        </p:txBody>
      </p:sp>
      <p:sp>
        <p:nvSpPr>
          <p:cNvPr id="14" name="10-Point Star 13"/>
          <p:cNvSpPr/>
          <p:nvPr/>
        </p:nvSpPr>
        <p:spPr>
          <a:xfrm>
            <a:off x="168080" y="4932850"/>
            <a:ext cx="1475370" cy="1538131"/>
          </a:xfrm>
          <a:prstGeom prst="star10">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en-US" sz="1100" dirty="0" smtClean="0"/>
              <a:t>Menswear </a:t>
            </a:r>
          </a:p>
          <a:p>
            <a:pPr algn="ctr"/>
            <a:r>
              <a:rPr lang="en-US" sz="1100" dirty="0" smtClean="0"/>
              <a:t>= 41% share</a:t>
            </a:r>
          </a:p>
          <a:p>
            <a:pPr algn="ctr"/>
            <a:r>
              <a:rPr lang="en-US" sz="1100" dirty="0" err="1" smtClean="0"/>
              <a:t>Womenswear</a:t>
            </a:r>
            <a:r>
              <a:rPr lang="en-US" sz="1100" dirty="0" smtClean="0"/>
              <a:t> = 38% share</a:t>
            </a:r>
          </a:p>
          <a:p>
            <a:pPr algn="ctr"/>
            <a:r>
              <a:rPr lang="en-US" sz="1100" dirty="0" err="1" smtClean="0"/>
              <a:t>Kidswear</a:t>
            </a:r>
            <a:r>
              <a:rPr lang="en-US" sz="1100" dirty="0" smtClean="0"/>
              <a:t> </a:t>
            </a:r>
          </a:p>
          <a:p>
            <a:pPr algn="ctr"/>
            <a:r>
              <a:rPr lang="en-US" sz="1100" dirty="0" smtClean="0"/>
              <a:t>= 21% share</a:t>
            </a:r>
          </a:p>
          <a:p>
            <a:pPr algn="ctr"/>
            <a:r>
              <a:rPr lang="en-US" sz="1100" dirty="0" smtClean="0"/>
              <a:t>(IBOF, 2017)</a:t>
            </a:r>
            <a:endParaRPr lang="en-US" sz="1100" dirty="0"/>
          </a:p>
        </p:txBody>
      </p:sp>
      <p:pic>
        <p:nvPicPr>
          <p:cNvPr id="8" name="Primark-Offline-Data-2.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900059" y="639340"/>
            <a:ext cx="812800" cy="812800"/>
          </a:xfrm>
          <a:prstGeom prst="rect">
            <a:avLst/>
          </a:prstGeom>
        </p:spPr>
      </p:pic>
      <p:sp>
        <p:nvSpPr>
          <p:cNvPr id="15" name="Rectangular Callout 14"/>
          <p:cNvSpPr/>
          <p:nvPr/>
        </p:nvSpPr>
        <p:spPr>
          <a:xfrm>
            <a:off x="7422871" y="3681775"/>
            <a:ext cx="1617767" cy="1045740"/>
          </a:xfrm>
          <a:prstGeom prst="wedgeRectCallout">
            <a:avLst>
              <a:gd name="adj1" fmla="val -91252"/>
              <a:gd name="adj2" fmla="val -28572"/>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t>2008-18 offline growth:  8.6% CAGR (Appendix 8c)</a:t>
            </a:r>
            <a:endParaRPr lang="en-US" sz="1400" dirty="0"/>
          </a:p>
        </p:txBody>
      </p:sp>
    </p:spTree>
    <p:extLst>
      <p:ext uri="{BB962C8B-B14F-4D97-AF65-F5344CB8AC3E}">
        <p14:creationId xmlns:p14="http://schemas.microsoft.com/office/powerpoint/2010/main" val="106231682"/>
      </p:ext>
    </p:extLst>
  </p:cSld>
  <p:clrMapOvr>
    <a:masterClrMapping/>
  </p:clrMapOvr>
  <p:timing>
    <p:tnLst>
      <p:par>
        <p:cTn xmlns:p14="http://schemas.microsoft.com/office/powerpoint/2010/mai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6625" fill="hold"/>
                                        <p:tgtEl>
                                          <p:spTgt spid="8"/>
                                        </p:tgtEl>
                                      </p:cBhvr>
                                    </p:cmd>
                                  </p:childTnLst>
                                </p:cTn>
                              </p:par>
                            </p:childTnLst>
                          </p:cTn>
                        </p:par>
                      </p:childTnLst>
                    </p:cTn>
                  </p:par>
                </p:childTnLst>
              </p:cTn>
              <p:nextCondLst>
                <p:cond evt="onClick" delay="0">
                  <p:tgtEl>
                    <p:spTgt spid="8"/>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5</a:t>
            </a:fld>
            <a:endParaRPr lang="en-US"/>
          </a:p>
        </p:txBody>
      </p:sp>
      <p:sp>
        <p:nvSpPr>
          <p:cNvPr id="9" name="TextBox 8"/>
          <p:cNvSpPr txBox="1"/>
          <p:nvPr/>
        </p:nvSpPr>
        <p:spPr>
          <a:xfrm>
            <a:off x="449355" y="789845"/>
            <a:ext cx="6858000" cy="523220"/>
          </a:xfrm>
          <a:prstGeom prst="rect">
            <a:avLst/>
          </a:prstGeom>
          <a:noFill/>
        </p:spPr>
        <p:txBody>
          <a:bodyPr wrap="square" rtlCol="0">
            <a:spAutoFit/>
          </a:bodyPr>
          <a:lstStyle/>
          <a:p>
            <a:r>
              <a:rPr lang="en-US" sz="2800" dirty="0" smtClean="0">
                <a:solidFill>
                  <a:srgbClr val="FFFFFF"/>
                </a:solidFill>
              </a:rPr>
              <a:t>Online Channel</a:t>
            </a:r>
            <a:endParaRPr lang="en-US" sz="2800" dirty="0">
              <a:solidFill>
                <a:srgbClr val="FFFFFF"/>
              </a:solidFill>
            </a:endParaRPr>
          </a:p>
        </p:txBody>
      </p:sp>
      <p:sp>
        <p:nvSpPr>
          <p:cNvPr id="6" name="TextBox 5"/>
          <p:cNvSpPr txBox="1"/>
          <p:nvPr/>
        </p:nvSpPr>
        <p:spPr>
          <a:xfrm>
            <a:off x="281272" y="1886065"/>
            <a:ext cx="4574362" cy="4901342"/>
          </a:xfrm>
          <a:prstGeom prst="rect">
            <a:avLst/>
          </a:prstGeom>
          <a:noFill/>
        </p:spPr>
        <p:txBody>
          <a:bodyPr wrap="square" rtlCol="0">
            <a:spAutoFit/>
          </a:bodyPr>
          <a:lstStyle/>
          <a:p>
            <a:r>
              <a:rPr lang="en-US" sz="1250" dirty="0" smtClean="0">
                <a:solidFill>
                  <a:srgbClr val="595959"/>
                </a:solidFill>
              </a:rPr>
              <a:t>The </a:t>
            </a:r>
            <a:r>
              <a:rPr lang="en-US" sz="1250" dirty="0">
                <a:solidFill>
                  <a:srgbClr val="595959"/>
                </a:solidFill>
              </a:rPr>
              <a:t>Indian </a:t>
            </a:r>
            <a:r>
              <a:rPr lang="en-US" sz="1250" dirty="0" err="1" smtClean="0">
                <a:solidFill>
                  <a:srgbClr val="595959"/>
                </a:solidFill>
              </a:rPr>
              <a:t>e</a:t>
            </a:r>
            <a:r>
              <a:rPr lang="en-US" sz="1250" dirty="0" err="1">
                <a:solidFill>
                  <a:srgbClr val="595959"/>
                </a:solidFill>
              </a:rPr>
              <a:t>C</a:t>
            </a:r>
            <a:r>
              <a:rPr lang="en-US" sz="1250" dirty="0" err="1" smtClean="0">
                <a:solidFill>
                  <a:srgbClr val="595959"/>
                </a:solidFill>
              </a:rPr>
              <a:t>ommerce</a:t>
            </a:r>
            <a:r>
              <a:rPr lang="en-US" sz="1250" dirty="0" smtClean="0">
                <a:solidFill>
                  <a:srgbClr val="595959"/>
                </a:solidFill>
              </a:rPr>
              <a:t> </a:t>
            </a:r>
            <a:r>
              <a:rPr lang="en-US" sz="1250" dirty="0">
                <a:solidFill>
                  <a:srgbClr val="595959"/>
                </a:solidFill>
              </a:rPr>
              <a:t>industry has been on an upward growth trajectory and is expected to grow to </a:t>
            </a:r>
            <a:r>
              <a:rPr lang="en-US" sz="1250" dirty="0" smtClean="0">
                <a:solidFill>
                  <a:srgbClr val="595959"/>
                </a:solidFill>
              </a:rPr>
              <a:t>$200 </a:t>
            </a:r>
            <a:r>
              <a:rPr lang="en-US" sz="1250" dirty="0">
                <a:solidFill>
                  <a:srgbClr val="595959"/>
                </a:solidFill>
              </a:rPr>
              <a:t>billion by 2026 (IBEF, </a:t>
            </a:r>
            <a:r>
              <a:rPr lang="en-US" sz="1250" dirty="0" smtClean="0">
                <a:solidFill>
                  <a:srgbClr val="595959"/>
                </a:solidFill>
              </a:rPr>
              <a:t>2018), surpassing </a:t>
            </a:r>
            <a:r>
              <a:rPr lang="en-US" sz="1250" dirty="0">
                <a:solidFill>
                  <a:srgbClr val="595959"/>
                </a:solidFill>
              </a:rPr>
              <a:t>the US to become the second largest e-commerce market in the world by </a:t>
            </a:r>
            <a:r>
              <a:rPr lang="en-US" sz="1250" dirty="0" smtClean="0">
                <a:solidFill>
                  <a:srgbClr val="595959"/>
                </a:solidFill>
              </a:rPr>
              <a:t>2034.  Internet penetration rates have also grown from 4% in 2007 to 34% </a:t>
            </a:r>
            <a:r>
              <a:rPr lang="en-US" sz="1250" dirty="0">
                <a:solidFill>
                  <a:srgbClr val="595959"/>
                </a:solidFill>
              </a:rPr>
              <a:t>in 2016 (IBEF, 2017</a:t>
            </a:r>
            <a:r>
              <a:rPr lang="en-US" sz="1250" dirty="0" smtClean="0">
                <a:solidFill>
                  <a:srgbClr val="595959"/>
                </a:solidFill>
              </a:rPr>
              <a:t>) with 14% of internet users shopping online (</a:t>
            </a:r>
            <a:r>
              <a:rPr lang="en-US" sz="1250" dirty="0" err="1" smtClean="0">
                <a:solidFill>
                  <a:srgbClr val="595959"/>
                </a:solidFill>
              </a:rPr>
              <a:t>Shushma</a:t>
            </a:r>
            <a:r>
              <a:rPr lang="en-US" sz="1250" dirty="0" smtClean="0">
                <a:solidFill>
                  <a:srgbClr val="595959"/>
                </a:solidFill>
              </a:rPr>
              <a:t>, 2017).  Apparel makes up 31% of Indian </a:t>
            </a:r>
            <a:r>
              <a:rPr lang="en-US" sz="1250" dirty="0" err="1" smtClean="0">
                <a:solidFill>
                  <a:srgbClr val="595959"/>
                </a:solidFill>
              </a:rPr>
              <a:t>eCommerce</a:t>
            </a:r>
            <a:r>
              <a:rPr lang="en-US" sz="1250" dirty="0" smtClean="0">
                <a:solidFill>
                  <a:srgbClr val="595959"/>
                </a:solidFill>
              </a:rPr>
              <a:t> sales (IBEF, 2018).</a:t>
            </a:r>
          </a:p>
          <a:p>
            <a:endParaRPr lang="en-US" sz="1250" dirty="0">
              <a:solidFill>
                <a:srgbClr val="595959"/>
              </a:solidFill>
            </a:endParaRPr>
          </a:p>
          <a:p>
            <a:r>
              <a:rPr lang="en-US" sz="1250" dirty="0">
                <a:solidFill>
                  <a:srgbClr val="595959"/>
                </a:solidFill>
              </a:rPr>
              <a:t>Retail is </a:t>
            </a:r>
            <a:r>
              <a:rPr lang="en-US" sz="1250" dirty="0" smtClean="0">
                <a:solidFill>
                  <a:srgbClr val="595959"/>
                </a:solidFill>
              </a:rPr>
              <a:t>a key focus for </a:t>
            </a:r>
            <a:r>
              <a:rPr lang="en-US" sz="1250" dirty="0" err="1" smtClean="0">
                <a:solidFill>
                  <a:srgbClr val="595959"/>
                </a:solidFill>
              </a:rPr>
              <a:t>Narendra</a:t>
            </a:r>
            <a:r>
              <a:rPr lang="en-US" sz="1250" dirty="0" smtClean="0">
                <a:solidFill>
                  <a:srgbClr val="595959"/>
                </a:solidFill>
              </a:rPr>
              <a:t> </a:t>
            </a:r>
            <a:r>
              <a:rPr lang="en-US" sz="1250" dirty="0" err="1">
                <a:solidFill>
                  <a:srgbClr val="595959"/>
                </a:solidFill>
              </a:rPr>
              <a:t>Modi’s</a:t>
            </a:r>
            <a:r>
              <a:rPr lang="en-US" sz="1250" dirty="0">
                <a:solidFill>
                  <a:srgbClr val="595959"/>
                </a:solidFill>
              </a:rPr>
              <a:t> development </a:t>
            </a:r>
            <a:r>
              <a:rPr lang="en-US" sz="1250" dirty="0" smtClean="0">
                <a:solidFill>
                  <a:srgbClr val="595959"/>
                </a:solidFill>
              </a:rPr>
              <a:t>initiatives</a:t>
            </a:r>
            <a:r>
              <a:rPr lang="en-US" sz="1250" dirty="0">
                <a:solidFill>
                  <a:srgbClr val="595959"/>
                </a:solidFill>
              </a:rPr>
              <a:t> </a:t>
            </a:r>
            <a:r>
              <a:rPr lang="en-US" sz="1250" dirty="0" smtClean="0">
                <a:solidFill>
                  <a:srgbClr val="595959"/>
                </a:solidFill>
              </a:rPr>
              <a:t>because </a:t>
            </a:r>
            <a:r>
              <a:rPr lang="en-US" sz="1250" dirty="0">
                <a:solidFill>
                  <a:srgbClr val="595959"/>
                </a:solidFill>
              </a:rPr>
              <a:t>of </a:t>
            </a:r>
            <a:r>
              <a:rPr lang="en-US" sz="1250" dirty="0" smtClean="0">
                <a:solidFill>
                  <a:srgbClr val="595959"/>
                </a:solidFill>
              </a:rPr>
              <a:t>job </a:t>
            </a:r>
            <a:r>
              <a:rPr lang="en-US" sz="1250" dirty="0">
                <a:solidFill>
                  <a:srgbClr val="595959"/>
                </a:solidFill>
              </a:rPr>
              <a:t>creation </a:t>
            </a:r>
            <a:r>
              <a:rPr lang="en-US" sz="1250" dirty="0" smtClean="0">
                <a:solidFill>
                  <a:srgbClr val="595959"/>
                </a:solidFill>
              </a:rPr>
              <a:t>potential.  According to AT Kearney (2017), relaxed </a:t>
            </a:r>
            <a:r>
              <a:rPr lang="en-US" sz="1250" dirty="0">
                <a:solidFill>
                  <a:srgbClr val="595959"/>
                </a:solidFill>
              </a:rPr>
              <a:t>rules for foreign direct investment (FDI) </a:t>
            </a:r>
            <a:r>
              <a:rPr lang="en-US" sz="1250" dirty="0" smtClean="0">
                <a:solidFill>
                  <a:srgbClr val="595959"/>
                </a:solidFill>
              </a:rPr>
              <a:t>have </a:t>
            </a:r>
            <a:r>
              <a:rPr lang="en-US" sz="1250" dirty="0">
                <a:solidFill>
                  <a:srgbClr val="595959"/>
                </a:solidFill>
              </a:rPr>
              <a:t>improved the ease of doing business in India</a:t>
            </a:r>
            <a:r>
              <a:rPr lang="en-US" sz="1250" dirty="0" smtClean="0">
                <a:solidFill>
                  <a:srgbClr val="595959"/>
                </a:solidFill>
              </a:rPr>
              <a:t>.  </a:t>
            </a:r>
            <a:r>
              <a:rPr lang="en-US" sz="1250" dirty="0">
                <a:solidFill>
                  <a:srgbClr val="595959"/>
                </a:solidFill>
              </a:rPr>
              <a:t>In the past </a:t>
            </a:r>
            <a:r>
              <a:rPr lang="en-US" sz="1250" dirty="0" smtClean="0">
                <a:solidFill>
                  <a:srgbClr val="595959"/>
                </a:solidFill>
              </a:rPr>
              <a:t>12 months, Indian government </a:t>
            </a:r>
            <a:r>
              <a:rPr lang="en-US" sz="1250" dirty="0">
                <a:solidFill>
                  <a:srgbClr val="595959"/>
                </a:solidFill>
              </a:rPr>
              <a:t>has allowed </a:t>
            </a:r>
            <a:r>
              <a:rPr lang="en-US" sz="1250" dirty="0" smtClean="0">
                <a:solidFill>
                  <a:srgbClr val="595959"/>
                </a:solidFill>
              </a:rPr>
              <a:t>100% foreign </a:t>
            </a:r>
            <a:r>
              <a:rPr lang="en-US" sz="1250" dirty="0">
                <a:solidFill>
                  <a:srgbClr val="595959"/>
                </a:solidFill>
              </a:rPr>
              <a:t>ownership in B2B e-commerce </a:t>
            </a:r>
            <a:r>
              <a:rPr lang="en-US" sz="1250" dirty="0" smtClean="0">
                <a:solidFill>
                  <a:srgbClr val="595959"/>
                </a:solidFill>
              </a:rPr>
              <a:t>businesses in </a:t>
            </a:r>
            <a:r>
              <a:rPr lang="en-US" sz="1250" dirty="0">
                <a:solidFill>
                  <a:srgbClr val="595959"/>
                </a:solidFill>
              </a:rPr>
              <a:t>India. </a:t>
            </a:r>
            <a:r>
              <a:rPr lang="en-US" sz="1250" dirty="0" smtClean="0">
                <a:solidFill>
                  <a:srgbClr val="595959"/>
                </a:solidFill>
              </a:rPr>
              <a:t> Government efforts </a:t>
            </a:r>
            <a:r>
              <a:rPr lang="en-US" sz="1250" dirty="0">
                <a:solidFill>
                  <a:srgbClr val="595959"/>
                </a:solidFill>
              </a:rPr>
              <a:t>to boost cashless </a:t>
            </a:r>
            <a:r>
              <a:rPr lang="en-US" sz="1250" dirty="0" smtClean="0">
                <a:solidFill>
                  <a:srgbClr val="595959"/>
                </a:solidFill>
              </a:rPr>
              <a:t>payments through “demonetization” and tax reform are </a:t>
            </a:r>
            <a:r>
              <a:rPr lang="en-US" sz="1250" dirty="0">
                <a:solidFill>
                  <a:srgbClr val="595959"/>
                </a:solidFill>
              </a:rPr>
              <a:t>also expected </a:t>
            </a:r>
            <a:r>
              <a:rPr lang="en-US" sz="1250" dirty="0" smtClean="0">
                <a:solidFill>
                  <a:srgbClr val="595959"/>
                </a:solidFill>
              </a:rPr>
              <a:t>to </a:t>
            </a:r>
            <a:r>
              <a:rPr lang="en-US" sz="1250" dirty="0">
                <a:solidFill>
                  <a:srgbClr val="595959"/>
                </a:solidFill>
              </a:rPr>
              <a:t>accelerate adoption of modern retail. </a:t>
            </a:r>
            <a:endParaRPr lang="en-US" sz="1250" dirty="0" smtClean="0">
              <a:solidFill>
                <a:srgbClr val="595959"/>
              </a:solidFill>
            </a:endParaRPr>
          </a:p>
          <a:p>
            <a:endParaRPr lang="en-US" sz="1250" dirty="0">
              <a:solidFill>
                <a:srgbClr val="595959"/>
              </a:solidFill>
            </a:endParaRPr>
          </a:p>
          <a:p>
            <a:r>
              <a:rPr lang="en-US" sz="1250" dirty="0" smtClean="0">
                <a:solidFill>
                  <a:srgbClr val="595959"/>
                </a:solidFill>
              </a:rPr>
              <a:t>Whilst metro cities drive most sales in terms of absolute numbers, </a:t>
            </a:r>
            <a:r>
              <a:rPr lang="en-US" sz="1250" dirty="0" err="1" smtClean="0">
                <a:solidFill>
                  <a:srgbClr val="595959"/>
                </a:solidFill>
              </a:rPr>
              <a:t>SnapDeal</a:t>
            </a:r>
            <a:r>
              <a:rPr lang="en-US" sz="1250" dirty="0" smtClean="0">
                <a:solidFill>
                  <a:srgbClr val="595959"/>
                </a:solidFill>
              </a:rPr>
              <a:t> reveal 60% of their sales and 70% of new Amazon customers are generated from emerging Tier II/III cities (IBEF, 2017; </a:t>
            </a:r>
            <a:r>
              <a:rPr lang="en-US" sz="1250" dirty="0" err="1" smtClean="0">
                <a:solidFill>
                  <a:srgbClr val="595959"/>
                </a:solidFill>
              </a:rPr>
              <a:t>Tyagi</a:t>
            </a:r>
            <a:r>
              <a:rPr lang="en-US" sz="1250" dirty="0" smtClean="0">
                <a:solidFill>
                  <a:srgbClr val="595959"/>
                </a:solidFill>
              </a:rPr>
              <a:t>, 2017).  Competitors like Shoppers Stop (2017) are investing in Omni-Channel retail in India as the number of networked devices is expected to grow by 43% (2bn devices) between 2016 and 2020 (IBEF, 2018).  Their mission is to increase profitability and acquire 10% market share by 2020</a:t>
            </a:r>
            <a:endParaRPr lang="en-US" sz="1250" dirty="0">
              <a:solidFill>
                <a:srgbClr val="595959"/>
              </a:solidFill>
            </a:endParaRPr>
          </a:p>
        </p:txBody>
      </p:sp>
      <p:sp>
        <p:nvSpPr>
          <p:cNvPr id="7" name="10-Point Star 6"/>
          <p:cNvSpPr/>
          <p:nvPr/>
        </p:nvSpPr>
        <p:spPr>
          <a:xfrm>
            <a:off x="5098416" y="1904894"/>
            <a:ext cx="1755499" cy="1717848"/>
          </a:xfrm>
          <a:prstGeom prst="star10">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en-US" sz="1400" dirty="0" smtClean="0"/>
              <a:t>6</a:t>
            </a:r>
            <a:r>
              <a:rPr lang="en-US" sz="1400" baseline="30000" dirty="0" smtClean="0"/>
              <a:t>th</a:t>
            </a:r>
            <a:r>
              <a:rPr lang="en-US" sz="1400" dirty="0" smtClean="0"/>
              <a:t> largest global online shopping penetration at 77%</a:t>
            </a:r>
          </a:p>
          <a:p>
            <a:pPr algn="ctr"/>
            <a:r>
              <a:rPr lang="en-US" sz="1400" dirty="0" smtClean="0"/>
              <a:t>(Appendix 8e)</a:t>
            </a:r>
            <a:endParaRPr lang="en-US" sz="1400" dirty="0"/>
          </a:p>
        </p:txBody>
      </p:sp>
      <p:sp>
        <p:nvSpPr>
          <p:cNvPr id="8" name="10-Point Star 7"/>
          <p:cNvSpPr/>
          <p:nvPr/>
        </p:nvSpPr>
        <p:spPr>
          <a:xfrm>
            <a:off x="7021995" y="1904894"/>
            <a:ext cx="1745384" cy="1717848"/>
          </a:xfrm>
          <a:prstGeom prst="star10">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en-US" sz="1400" dirty="0" smtClean="0"/>
              <a:t>Low mobile shopping penetration at 18%, but high growth (125%)</a:t>
            </a:r>
          </a:p>
          <a:p>
            <a:pPr algn="ctr"/>
            <a:r>
              <a:rPr lang="en-US" sz="1400" dirty="0" smtClean="0"/>
              <a:t>(Appendix 8f)</a:t>
            </a:r>
            <a:endParaRPr lang="en-US" sz="1400" dirty="0"/>
          </a:p>
        </p:txBody>
      </p:sp>
      <p:sp>
        <p:nvSpPr>
          <p:cNvPr id="10" name="10-Point Star 9"/>
          <p:cNvSpPr/>
          <p:nvPr/>
        </p:nvSpPr>
        <p:spPr>
          <a:xfrm>
            <a:off x="5098416" y="3849838"/>
            <a:ext cx="1755499" cy="1717848"/>
          </a:xfrm>
          <a:prstGeom prst="star10">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en-US" sz="1250" dirty="0" smtClean="0"/>
              <a:t>2018 Apparel </a:t>
            </a:r>
            <a:r>
              <a:rPr lang="en-US" sz="1250" dirty="0" err="1" smtClean="0"/>
              <a:t>eCommerce</a:t>
            </a:r>
            <a:r>
              <a:rPr lang="en-US" sz="1250" dirty="0" smtClean="0"/>
              <a:t> market valued at $25bn with a +15.7% CAGR until 2022</a:t>
            </a:r>
          </a:p>
          <a:p>
            <a:pPr algn="ctr"/>
            <a:r>
              <a:rPr lang="en-US" sz="1250" dirty="0" smtClean="0"/>
              <a:t>(Appendix 8d)</a:t>
            </a:r>
            <a:endParaRPr lang="en-US" sz="1250" dirty="0"/>
          </a:p>
        </p:txBody>
      </p:sp>
      <p:sp>
        <p:nvSpPr>
          <p:cNvPr id="11" name="10-Point Star 10"/>
          <p:cNvSpPr/>
          <p:nvPr/>
        </p:nvSpPr>
        <p:spPr>
          <a:xfrm>
            <a:off x="7006315" y="3849838"/>
            <a:ext cx="1755499" cy="1717848"/>
          </a:xfrm>
          <a:prstGeom prst="star10">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en-US" sz="1200" dirty="0" smtClean="0"/>
              <a:t>338.4m </a:t>
            </a:r>
            <a:r>
              <a:rPr lang="en-US" sz="1200" dirty="0" err="1" smtClean="0"/>
              <a:t>eCommerce</a:t>
            </a:r>
            <a:r>
              <a:rPr lang="en-US" sz="1200" dirty="0" smtClean="0"/>
              <a:t> users expected by 2022</a:t>
            </a:r>
          </a:p>
          <a:p>
            <a:pPr algn="ctr"/>
            <a:r>
              <a:rPr lang="en-US" sz="1200" dirty="0" smtClean="0"/>
              <a:t>(</a:t>
            </a:r>
            <a:r>
              <a:rPr lang="en-US" sz="1200" dirty="0" err="1" smtClean="0"/>
              <a:t>Statista</a:t>
            </a:r>
            <a:r>
              <a:rPr lang="en-US" sz="1200" dirty="0" smtClean="0"/>
              <a:t>, 2018f), 475m by 2026 (</a:t>
            </a:r>
            <a:r>
              <a:rPr lang="en-US" sz="1200" dirty="0" err="1" smtClean="0"/>
              <a:t>Shushma</a:t>
            </a:r>
            <a:r>
              <a:rPr lang="en-US" sz="1200" dirty="0" smtClean="0"/>
              <a:t>, 2017)</a:t>
            </a:r>
            <a:endParaRPr lang="en-US" sz="1200" dirty="0"/>
          </a:p>
        </p:txBody>
      </p:sp>
      <p:sp>
        <p:nvSpPr>
          <p:cNvPr id="2" name="Rectangle 1"/>
          <p:cNvSpPr/>
          <p:nvPr/>
        </p:nvSpPr>
        <p:spPr>
          <a:xfrm>
            <a:off x="5117092" y="5826265"/>
            <a:ext cx="3663398" cy="728283"/>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t>Combined, online platforms like Amazon, </a:t>
            </a:r>
            <a:r>
              <a:rPr lang="en-US" sz="1400" dirty="0" err="1" smtClean="0"/>
              <a:t>Flipkart</a:t>
            </a:r>
            <a:r>
              <a:rPr lang="en-US" sz="1400" dirty="0" smtClean="0"/>
              <a:t>, </a:t>
            </a:r>
            <a:r>
              <a:rPr lang="en-US" sz="1400" dirty="0" err="1" smtClean="0"/>
              <a:t>SnapDeal</a:t>
            </a:r>
            <a:r>
              <a:rPr lang="en-US" sz="1400" dirty="0" smtClean="0"/>
              <a:t> &amp; </a:t>
            </a:r>
            <a:r>
              <a:rPr lang="en-US" sz="1400" dirty="0" err="1" smtClean="0"/>
              <a:t>Myntra</a:t>
            </a:r>
            <a:r>
              <a:rPr lang="en-US" sz="1400" dirty="0" smtClean="0"/>
              <a:t> account for 74% of online apparel sales in India (</a:t>
            </a:r>
            <a:r>
              <a:rPr lang="en-US" sz="1400" dirty="0" err="1" smtClean="0"/>
              <a:t>Statista</a:t>
            </a:r>
            <a:r>
              <a:rPr lang="en-US" sz="1400" dirty="0" smtClean="0"/>
              <a:t>, 2018c)</a:t>
            </a:r>
            <a:endParaRPr lang="en-US" sz="1400" dirty="0"/>
          </a:p>
        </p:txBody>
      </p:sp>
      <p:pic>
        <p:nvPicPr>
          <p:cNvPr id="3" name="Primark-Online.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918735" y="620477"/>
            <a:ext cx="812800" cy="812800"/>
          </a:xfrm>
          <a:prstGeom prst="rect">
            <a:avLst/>
          </a:prstGeom>
        </p:spPr>
      </p:pic>
      <p:sp>
        <p:nvSpPr>
          <p:cNvPr id="12" name="Rectangle 11"/>
          <p:cNvSpPr/>
          <p:nvPr/>
        </p:nvSpPr>
        <p:spPr>
          <a:xfrm>
            <a:off x="4724921" y="643461"/>
            <a:ext cx="2916377" cy="728283"/>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t>Growth in online apparel sales is almost double the offline growth (Appendices 8c &amp; 8d)</a:t>
            </a:r>
            <a:endParaRPr lang="en-US" sz="1400" dirty="0"/>
          </a:p>
        </p:txBody>
      </p:sp>
    </p:spTree>
    <p:extLst>
      <p:ext uri="{BB962C8B-B14F-4D97-AF65-F5344CB8AC3E}">
        <p14:creationId xmlns:p14="http://schemas.microsoft.com/office/powerpoint/2010/main" val="175857218"/>
      </p:ext>
    </p:extLst>
  </p:cSld>
  <p:clrMapOvr>
    <a:masterClrMapping/>
  </p:clrMapOvr>
  <p:timing>
    <p:tnLst>
      <p:par>
        <p:cTn xmlns:p14="http://schemas.microsoft.com/office/powerpoint/2010/mai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8413"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6</a:t>
            </a:fld>
            <a:endParaRPr lang="en-US"/>
          </a:p>
        </p:txBody>
      </p:sp>
      <p:sp>
        <p:nvSpPr>
          <p:cNvPr id="9" name="TextBox 8"/>
          <p:cNvSpPr txBox="1"/>
          <p:nvPr/>
        </p:nvSpPr>
        <p:spPr>
          <a:xfrm>
            <a:off x="449355" y="789845"/>
            <a:ext cx="6858000" cy="523220"/>
          </a:xfrm>
          <a:prstGeom prst="rect">
            <a:avLst/>
          </a:prstGeom>
          <a:noFill/>
        </p:spPr>
        <p:txBody>
          <a:bodyPr wrap="square" rtlCol="0">
            <a:spAutoFit/>
          </a:bodyPr>
          <a:lstStyle/>
          <a:p>
            <a:r>
              <a:rPr lang="en-US" sz="2800" dirty="0" smtClean="0">
                <a:solidFill>
                  <a:srgbClr val="FFFFFF"/>
                </a:solidFill>
              </a:rPr>
              <a:t>Competitive Landscape</a:t>
            </a:r>
            <a:endParaRPr lang="en-US" sz="2800" dirty="0">
              <a:solidFill>
                <a:srgbClr val="FFFFFF"/>
              </a:solidFill>
            </a:endParaRPr>
          </a:p>
        </p:txBody>
      </p:sp>
      <p:sp>
        <p:nvSpPr>
          <p:cNvPr id="8" name="TextBox 7"/>
          <p:cNvSpPr txBox="1"/>
          <p:nvPr/>
        </p:nvSpPr>
        <p:spPr>
          <a:xfrm>
            <a:off x="5719952" y="1861170"/>
            <a:ext cx="2446499" cy="553998"/>
          </a:xfrm>
          <a:prstGeom prst="rect">
            <a:avLst/>
          </a:prstGeom>
          <a:noFill/>
        </p:spPr>
        <p:txBody>
          <a:bodyPr wrap="square" rtlCol="0">
            <a:spAutoFit/>
          </a:bodyPr>
          <a:lstStyle/>
          <a:p>
            <a:pPr algn="ctr">
              <a:lnSpc>
                <a:spcPct val="130000"/>
              </a:lnSpc>
            </a:pPr>
            <a:r>
              <a:rPr lang="en-US" sz="2400" b="1" dirty="0" smtClean="0">
                <a:solidFill>
                  <a:srgbClr val="800000"/>
                </a:solidFill>
              </a:rPr>
              <a:t>ONLINE </a:t>
            </a:r>
          </a:p>
        </p:txBody>
      </p:sp>
      <p:sp>
        <p:nvSpPr>
          <p:cNvPr id="6" name="TextBox 5"/>
          <p:cNvSpPr txBox="1"/>
          <p:nvPr/>
        </p:nvSpPr>
        <p:spPr>
          <a:xfrm>
            <a:off x="1235578" y="1867391"/>
            <a:ext cx="2446499" cy="553998"/>
          </a:xfrm>
          <a:prstGeom prst="rect">
            <a:avLst/>
          </a:prstGeom>
          <a:noFill/>
        </p:spPr>
        <p:txBody>
          <a:bodyPr wrap="square" rtlCol="0">
            <a:spAutoFit/>
          </a:bodyPr>
          <a:lstStyle/>
          <a:p>
            <a:pPr algn="ctr">
              <a:lnSpc>
                <a:spcPct val="130000"/>
              </a:lnSpc>
            </a:pPr>
            <a:r>
              <a:rPr lang="en-US" sz="2400" b="1" dirty="0" smtClean="0">
                <a:solidFill>
                  <a:srgbClr val="800000"/>
                </a:solidFill>
              </a:rPr>
              <a:t>OFFLINE  </a:t>
            </a:r>
            <a:endParaRPr lang="en-US" sz="2400" b="1" dirty="0">
              <a:solidFill>
                <a:srgbClr val="800000"/>
              </a:solidFill>
            </a:endParaRPr>
          </a:p>
        </p:txBody>
      </p:sp>
      <p:sp>
        <p:nvSpPr>
          <p:cNvPr id="7" name="TextBox 6"/>
          <p:cNvSpPr txBox="1"/>
          <p:nvPr/>
        </p:nvSpPr>
        <p:spPr>
          <a:xfrm>
            <a:off x="1617352" y="6335099"/>
            <a:ext cx="5759263" cy="307777"/>
          </a:xfrm>
          <a:prstGeom prst="rect">
            <a:avLst/>
          </a:prstGeom>
          <a:noFill/>
        </p:spPr>
        <p:txBody>
          <a:bodyPr wrap="square" rtlCol="0">
            <a:spAutoFit/>
          </a:bodyPr>
          <a:lstStyle/>
          <a:p>
            <a:pPr algn="ctr"/>
            <a:r>
              <a:rPr lang="en-US" sz="1400" dirty="0" err="1" smtClean="0">
                <a:solidFill>
                  <a:srgbClr val="595959"/>
                </a:solidFill>
              </a:rPr>
              <a:t>Sarkar</a:t>
            </a:r>
            <a:r>
              <a:rPr lang="en-US" sz="1400" dirty="0" smtClean="0">
                <a:solidFill>
                  <a:srgbClr val="595959"/>
                </a:solidFill>
              </a:rPr>
              <a:t> (2015), </a:t>
            </a:r>
            <a:r>
              <a:rPr lang="en-US" sz="1400" dirty="0" err="1" smtClean="0">
                <a:solidFill>
                  <a:srgbClr val="595959"/>
                </a:solidFill>
              </a:rPr>
              <a:t>Malviya</a:t>
            </a:r>
            <a:r>
              <a:rPr lang="en-US" sz="1400" dirty="0">
                <a:solidFill>
                  <a:srgbClr val="595959"/>
                </a:solidFill>
              </a:rPr>
              <a:t> </a:t>
            </a:r>
            <a:r>
              <a:rPr lang="en-US" sz="1400" dirty="0" smtClean="0">
                <a:solidFill>
                  <a:srgbClr val="595959"/>
                </a:solidFill>
              </a:rPr>
              <a:t>(2016), Singh (2016), </a:t>
            </a:r>
            <a:r>
              <a:rPr lang="en-US" sz="1400" dirty="0" err="1" smtClean="0">
                <a:solidFill>
                  <a:srgbClr val="595959"/>
                </a:solidFill>
              </a:rPr>
              <a:t>Shushma</a:t>
            </a:r>
            <a:r>
              <a:rPr lang="en-US" sz="1400" dirty="0" smtClean="0">
                <a:solidFill>
                  <a:srgbClr val="595959"/>
                </a:solidFill>
              </a:rPr>
              <a:t> (2017), IBEF (2017)</a:t>
            </a:r>
            <a:endParaRPr lang="en-US" sz="1400" dirty="0">
              <a:solidFill>
                <a:srgbClr val="595959"/>
              </a:solidFill>
            </a:endParaRPr>
          </a:p>
        </p:txBody>
      </p:sp>
      <p:pic>
        <p:nvPicPr>
          <p:cNvPr id="2" name="Picture 1"/>
          <p:cNvPicPr>
            <a:picLocks noChangeAspect="1"/>
          </p:cNvPicPr>
          <p:nvPr/>
        </p:nvPicPr>
        <p:blipFill>
          <a:blip r:embed="rId5"/>
          <a:stretch>
            <a:fillRect/>
          </a:stretch>
        </p:blipFill>
        <p:spPr>
          <a:xfrm>
            <a:off x="3048463" y="2595681"/>
            <a:ext cx="1379284" cy="533400"/>
          </a:xfrm>
          <a:prstGeom prst="rect">
            <a:avLst/>
          </a:prstGeom>
        </p:spPr>
      </p:pic>
      <p:pic>
        <p:nvPicPr>
          <p:cNvPr id="3" name="Picture 2"/>
          <p:cNvPicPr>
            <a:picLocks noChangeAspect="1"/>
          </p:cNvPicPr>
          <p:nvPr/>
        </p:nvPicPr>
        <p:blipFill>
          <a:blip r:embed="rId6"/>
          <a:stretch>
            <a:fillRect/>
          </a:stretch>
        </p:blipFill>
        <p:spPr>
          <a:xfrm>
            <a:off x="1946110" y="2574235"/>
            <a:ext cx="965200" cy="673100"/>
          </a:xfrm>
          <a:prstGeom prst="rect">
            <a:avLst/>
          </a:prstGeom>
        </p:spPr>
      </p:pic>
      <p:pic>
        <p:nvPicPr>
          <p:cNvPr id="4" name="Picture 3"/>
          <p:cNvPicPr>
            <a:picLocks noChangeAspect="1"/>
          </p:cNvPicPr>
          <p:nvPr/>
        </p:nvPicPr>
        <p:blipFill>
          <a:blip r:embed="rId7"/>
          <a:stretch>
            <a:fillRect/>
          </a:stretch>
        </p:blipFill>
        <p:spPr>
          <a:xfrm>
            <a:off x="581918" y="3523522"/>
            <a:ext cx="2259739" cy="382738"/>
          </a:xfrm>
          <a:prstGeom prst="rect">
            <a:avLst/>
          </a:prstGeom>
        </p:spPr>
      </p:pic>
      <p:pic>
        <p:nvPicPr>
          <p:cNvPr id="10" name="Picture 9"/>
          <p:cNvPicPr>
            <a:picLocks noChangeAspect="1"/>
          </p:cNvPicPr>
          <p:nvPr/>
        </p:nvPicPr>
        <p:blipFill>
          <a:blip r:embed="rId8"/>
          <a:stretch>
            <a:fillRect/>
          </a:stretch>
        </p:blipFill>
        <p:spPr>
          <a:xfrm>
            <a:off x="795608" y="4574643"/>
            <a:ext cx="879939" cy="597331"/>
          </a:xfrm>
          <a:prstGeom prst="rect">
            <a:avLst/>
          </a:prstGeom>
        </p:spPr>
      </p:pic>
      <p:pic>
        <p:nvPicPr>
          <p:cNvPr id="11" name="Picture 10"/>
          <p:cNvPicPr>
            <a:picLocks noChangeAspect="1"/>
          </p:cNvPicPr>
          <p:nvPr/>
        </p:nvPicPr>
        <p:blipFill>
          <a:blip r:embed="rId9"/>
          <a:stretch>
            <a:fillRect/>
          </a:stretch>
        </p:blipFill>
        <p:spPr>
          <a:xfrm>
            <a:off x="1192877" y="5328245"/>
            <a:ext cx="2489200" cy="495300"/>
          </a:xfrm>
          <a:prstGeom prst="rect">
            <a:avLst/>
          </a:prstGeom>
        </p:spPr>
      </p:pic>
      <p:pic>
        <p:nvPicPr>
          <p:cNvPr id="12" name="Picture 11"/>
          <p:cNvPicPr>
            <a:picLocks noChangeAspect="1"/>
          </p:cNvPicPr>
          <p:nvPr/>
        </p:nvPicPr>
        <p:blipFill>
          <a:blip r:embed="rId10"/>
          <a:stretch>
            <a:fillRect/>
          </a:stretch>
        </p:blipFill>
        <p:spPr>
          <a:xfrm>
            <a:off x="2911310" y="3523521"/>
            <a:ext cx="1645772" cy="382738"/>
          </a:xfrm>
          <a:prstGeom prst="rect">
            <a:avLst/>
          </a:prstGeom>
        </p:spPr>
      </p:pic>
      <p:pic>
        <p:nvPicPr>
          <p:cNvPr id="13" name="Picture 12"/>
          <p:cNvPicPr>
            <a:picLocks noChangeAspect="1"/>
          </p:cNvPicPr>
          <p:nvPr/>
        </p:nvPicPr>
        <p:blipFill>
          <a:blip r:embed="rId11"/>
          <a:stretch>
            <a:fillRect/>
          </a:stretch>
        </p:blipFill>
        <p:spPr>
          <a:xfrm>
            <a:off x="2130228" y="4664586"/>
            <a:ext cx="1790700" cy="444500"/>
          </a:xfrm>
          <a:prstGeom prst="rect">
            <a:avLst/>
          </a:prstGeom>
        </p:spPr>
      </p:pic>
      <p:pic>
        <p:nvPicPr>
          <p:cNvPr id="14" name="Picture 13"/>
          <p:cNvPicPr>
            <a:picLocks noChangeAspect="1"/>
          </p:cNvPicPr>
          <p:nvPr/>
        </p:nvPicPr>
        <p:blipFill>
          <a:blip r:embed="rId12"/>
          <a:stretch>
            <a:fillRect/>
          </a:stretch>
        </p:blipFill>
        <p:spPr>
          <a:xfrm>
            <a:off x="696971" y="2595681"/>
            <a:ext cx="1213648" cy="726350"/>
          </a:xfrm>
          <a:prstGeom prst="rect">
            <a:avLst/>
          </a:prstGeom>
        </p:spPr>
      </p:pic>
      <p:cxnSp>
        <p:nvCxnSpPr>
          <p:cNvPr id="16" name="Straight Connector 15"/>
          <p:cNvCxnSpPr/>
          <p:nvPr/>
        </p:nvCxnSpPr>
        <p:spPr>
          <a:xfrm>
            <a:off x="4650205" y="1998109"/>
            <a:ext cx="18676" cy="4089591"/>
          </a:xfrm>
          <a:prstGeom prst="line">
            <a:avLst/>
          </a:prstGeom>
        </p:spPr>
        <p:style>
          <a:lnRef idx="2">
            <a:schemeClr val="accent1"/>
          </a:lnRef>
          <a:fillRef idx="0">
            <a:schemeClr val="accent1"/>
          </a:fillRef>
          <a:effectRef idx="1">
            <a:schemeClr val="accent1"/>
          </a:effectRef>
          <a:fontRef idx="minor">
            <a:schemeClr val="tx1"/>
          </a:fontRef>
        </p:style>
      </p:cxnSp>
      <p:pic>
        <p:nvPicPr>
          <p:cNvPr id="17" name="Picture 16"/>
          <p:cNvPicPr>
            <a:picLocks noChangeAspect="1"/>
          </p:cNvPicPr>
          <p:nvPr/>
        </p:nvPicPr>
        <p:blipFill>
          <a:blip r:embed="rId13"/>
          <a:stretch>
            <a:fillRect/>
          </a:stretch>
        </p:blipFill>
        <p:spPr>
          <a:xfrm>
            <a:off x="4980584" y="2660349"/>
            <a:ext cx="1498600" cy="508000"/>
          </a:xfrm>
          <a:prstGeom prst="rect">
            <a:avLst/>
          </a:prstGeom>
        </p:spPr>
      </p:pic>
      <p:pic>
        <p:nvPicPr>
          <p:cNvPr id="18" name="Picture 17"/>
          <p:cNvPicPr>
            <a:picLocks noChangeAspect="1"/>
          </p:cNvPicPr>
          <p:nvPr/>
        </p:nvPicPr>
        <p:blipFill>
          <a:blip r:embed="rId14"/>
          <a:stretch>
            <a:fillRect/>
          </a:stretch>
        </p:blipFill>
        <p:spPr>
          <a:xfrm>
            <a:off x="6886360" y="2689047"/>
            <a:ext cx="1602496" cy="514709"/>
          </a:xfrm>
          <a:prstGeom prst="rect">
            <a:avLst/>
          </a:prstGeom>
        </p:spPr>
      </p:pic>
      <p:pic>
        <p:nvPicPr>
          <p:cNvPr id="19" name="Picture 18"/>
          <p:cNvPicPr>
            <a:picLocks noChangeAspect="1"/>
          </p:cNvPicPr>
          <p:nvPr/>
        </p:nvPicPr>
        <p:blipFill>
          <a:blip r:embed="rId15"/>
          <a:stretch>
            <a:fillRect/>
          </a:stretch>
        </p:blipFill>
        <p:spPr>
          <a:xfrm>
            <a:off x="4943230" y="3489912"/>
            <a:ext cx="1616086" cy="477711"/>
          </a:xfrm>
          <a:prstGeom prst="rect">
            <a:avLst/>
          </a:prstGeom>
        </p:spPr>
      </p:pic>
      <p:pic>
        <p:nvPicPr>
          <p:cNvPr id="20" name="Picture 19"/>
          <p:cNvPicPr>
            <a:picLocks noChangeAspect="1"/>
          </p:cNvPicPr>
          <p:nvPr/>
        </p:nvPicPr>
        <p:blipFill>
          <a:blip r:embed="rId16"/>
          <a:stretch>
            <a:fillRect/>
          </a:stretch>
        </p:blipFill>
        <p:spPr>
          <a:xfrm>
            <a:off x="6873726" y="3415400"/>
            <a:ext cx="1638300" cy="635000"/>
          </a:xfrm>
          <a:prstGeom prst="rect">
            <a:avLst/>
          </a:prstGeom>
        </p:spPr>
      </p:pic>
      <p:pic>
        <p:nvPicPr>
          <p:cNvPr id="21" name="Picture 20"/>
          <p:cNvPicPr>
            <a:picLocks noChangeAspect="1"/>
          </p:cNvPicPr>
          <p:nvPr/>
        </p:nvPicPr>
        <p:blipFill>
          <a:blip r:embed="rId17"/>
          <a:stretch>
            <a:fillRect/>
          </a:stretch>
        </p:blipFill>
        <p:spPr>
          <a:xfrm>
            <a:off x="4961906" y="5127760"/>
            <a:ext cx="1920923" cy="400453"/>
          </a:xfrm>
          <a:prstGeom prst="rect">
            <a:avLst/>
          </a:prstGeom>
        </p:spPr>
      </p:pic>
      <p:pic>
        <p:nvPicPr>
          <p:cNvPr id="22" name="Picture 21"/>
          <p:cNvPicPr>
            <a:picLocks noChangeAspect="1"/>
          </p:cNvPicPr>
          <p:nvPr/>
        </p:nvPicPr>
        <p:blipFill>
          <a:blip r:embed="rId18"/>
          <a:stretch>
            <a:fillRect/>
          </a:stretch>
        </p:blipFill>
        <p:spPr>
          <a:xfrm>
            <a:off x="7022220" y="4436049"/>
            <a:ext cx="1689100" cy="533400"/>
          </a:xfrm>
          <a:prstGeom prst="rect">
            <a:avLst/>
          </a:prstGeom>
        </p:spPr>
      </p:pic>
      <p:pic>
        <p:nvPicPr>
          <p:cNvPr id="23" name="Picture 22"/>
          <p:cNvPicPr>
            <a:picLocks noChangeAspect="1"/>
          </p:cNvPicPr>
          <p:nvPr/>
        </p:nvPicPr>
        <p:blipFill>
          <a:blip r:embed="rId19"/>
          <a:stretch>
            <a:fillRect/>
          </a:stretch>
        </p:blipFill>
        <p:spPr>
          <a:xfrm>
            <a:off x="4961906" y="4503931"/>
            <a:ext cx="1989601" cy="502866"/>
          </a:xfrm>
          <a:prstGeom prst="rect">
            <a:avLst/>
          </a:prstGeom>
        </p:spPr>
      </p:pic>
      <p:pic>
        <p:nvPicPr>
          <p:cNvPr id="24" name="Picture 23"/>
          <p:cNvPicPr>
            <a:picLocks noChangeAspect="1"/>
          </p:cNvPicPr>
          <p:nvPr/>
        </p:nvPicPr>
        <p:blipFill>
          <a:blip r:embed="rId20"/>
          <a:stretch>
            <a:fillRect/>
          </a:stretch>
        </p:blipFill>
        <p:spPr>
          <a:xfrm>
            <a:off x="7202196" y="5105457"/>
            <a:ext cx="1434301" cy="510188"/>
          </a:xfrm>
          <a:prstGeom prst="rect">
            <a:avLst/>
          </a:prstGeom>
        </p:spPr>
      </p:pic>
      <p:pic>
        <p:nvPicPr>
          <p:cNvPr id="26" name="Picture 25"/>
          <p:cNvPicPr>
            <a:picLocks noChangeAspect="1"/>
          </p:cNvPicPr>
          <p:nvPr/>
        </p:nvPicPr>
        <p:blipFill>
          <a:blip r:embed="rId5"/>
          <a:stretch>
            <a:fillRect/>
          </a:stretch>
        </p:blipFill>
        <p:spPr>
          <a:xfrm>
            <a:off x="7281610" y="5668234"/>
            <a:ext cx="1379284" cy="494903"/>
          </a:xfrm>
          <a:prstGeom prst="rect">
            <a:avLst/>
          </a:prstGeom>
        </p:spPr>
      </p:pic>
      <p:cxnSp>
        <p:nvCxnSpPr>
          <p:cNvPr id="27" name="Straight Connector 26"/>
          <p:cNvCxnSpPr/>
          <p:nvPr/>
        </p:nvCxnSpPr>
        <p:spPr>
          <a:xfrm flipH="1">
            <a:off x="525890" y="4233450"/>
            <a:ext cx="8144871" cy="0"/>
          </a:xfrm>
          <a:prstGeom prst="line">
            <a:avLst/>
          </a:prstGeom>
        </p:spPr>
        <p:style>
          <a:lnRef idx="2">
            <a:schemeClr val="accent1"/>
          </a:lnRef>
          <a:fillRef idx="0">
            <a:schemeClr val="accent1"/>
          </a:fillRef>
          <a:effectRef idx="1">
            <a:schemeClr val="accent1"/>
          </a:effectRef>
          <a:fontRef idx="minor">
            <a:schemeClr val="tx1"/>
          </a:fontRef>
        </p:style>
      </p:cxnSp>
      <p:pic>
        <p:nvPicPr>
          <p:cNvPr id="30" name="Picture 29"/>
          <p:cNvPicPr>
            <a:picLocks noChangeAspect="1"/>
          </p:cNvPicPr>
          <p:nvPr/>
        </p:nvPicPr>
        <p:blipFill>
          <a:blip r:embed="rId7"/>
          <a:stretch>
            <a:fillRect/>
          </a:stretch>
        </p:blipFill>
        <p:spPr>
          <a:xfrm>
            <a:off x="4811505" y="5742310"/>
            <a:ext cx="2259739" cy="382738"/>
          </a:xfrm>
          <a:prstGeom prst="rect">
            <a:avLst/>
          </a:prstGeom>
        </p:spPr>
      </p:pic>
      <p:sp>
        <p:nvSpPr>
          <p:cNvPr id="31" name="TextBox 30"/>
          <p:cNvSpPr txBox="1"/>
          <p:nvPr/>
        </p:nvSpPr>
        <p:spPr>
          <a:xfrm rot="16200000">
            <a:off x="-184571" y="2838208"/>
            <a:ext cx="1152821" cy="307777"/>
          </a:xfrm>
          <a:prstGeom prst="rect">
            <a:avLst/>
          </a:prstGeom>
          <a:noFill/>
        </p:spPr>
        <p:txBody>
          <a:bodyPr wrap="square" rtlCol="0">
            <a:spAutoFit/>
          </a:bodyPr>
          <a:lstStyle/>
          <a:p>
            <a:pPr algn="ctr"/>
            <a:r>
              <a:rPr lang="en-US" sz="1400" dirty="0" smtClean="0">
                <a:solidFill>
                  <a:srgbClr val="595959"/>
                </a:solidFill>
              </a:rPr>
              <a:t>PRIMARY</a:t>
            </a:r>
            <a:endParaRPr lang="en-US" sz="1400" dirty="0">
              <a:solidFill>
                <a:srgbClr val="595959"/>
              </a:solidFill>
            </a:endParaRPr>
          </a:p>
        </p:txBody>
      </p:sp>
      <p:sp>
        <p:nvSpPr>
          <p:cNvPr id="32" name="TextBox 31"/>
          <p:cNvSpPr txBox="1"/>
          <p:nvPr/>
        </p:nvSpPr>
        <p:spPr>
          <a:xfrm rot="16200000">
            <a:off x="-184571" y="4919164"/>
            <a:ext cx="1152821" cy="307777"/>
          </a:xfrm>
          <a:prstGeom prst="rect">
            <a:avLst/>
          </a:prstGeom>
          <a:noFill/>
        </p:spPr>
        <p:txBody>
          <a:bodyPr wrap="square" rtlCol="0">
            <a:spAutoFit/>
          </a:bodyPr>
          <a:lstStyle/>
          <a:p>
            <a:pPr algn="ctr"/>
            <a:r>
              <a:rPr lang="en-US" sz="1400" dirty="0" smtClean="0">
                <a:solidFill>
                  <a:srgbClr val="595959"/>
                </a:solidFill>
              </a:rPr>
              <a:t>SECONDARY</a:t>
            </a:r>
            <a:endParaRPr lang="en-US" sz="1400" dirty="0">
              <a:solidFill>
                <a:srgbClr val="595959"/>
              </a:solidFill>
            </a:endParaRPr>
          </a:p>
        </p:txBody>
      </p:sp>
      <p:pic>
        <p:nvPicPr>
          <p:cNvPr id="36" name="Primark-Competition-1-v2.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1"/>
          <a:stretch>
            <a:fillRect/>
          </a:stretch>
        </p:blipFill>
        <p:spPr>
          <a:xfrm>
            <a:off x="7900059" y="639151"/>
            <a:ext cx="812800" cy="812800"/>
          </a:xfrm>
          <a:prstGeom prst="rect">
            <a:avLst/>
          </a:prstGeom>
        </p:spPr>
      </p:pic>
    </p:spTree>
    <p:extLst>
      <p:ext uri="{BB962C8B-B14F-4D97-AF65-F5344CB8AC3E}">
        <p14:creationId xmlns:p14="http://schemas.microsoft.com/office/powerpoint/2010/main" val="2526410879"/>
      </p:ext>
    </p:extLst>
  </p:cSld>
  <p:clrMapOvr>
    <a:masterClrMapping/>
  </p:clrMapOvr>
  <p:timing>
    <p:tnLst>
      <p:par>
        <p:cTn xmlns:p14="http://schemas.microsoft.com/office/powerpoint/2010/main" id="1" dur="indefinite" restart="never" nodeType="tmRoot">
          <p:childTnLst>
            <p:seq concurrent="1" nextAc="seek">
              <p:cTn id="2" restart="whenNotActive" fill="hold" evtFilter="cancelBubble" nodeType="interactiveSeq">
                <p:stCondLst>
                  <p:cond evt="onClick" delay="0">
                    <p:tgtEl>
                      <p:spTgt spid="3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3910" fill="hold"/>
                                        <p:tgtEl>
                                          <p:spTgt spid="36"/>
                                        </p:tgtEl>
                                      </p:cBhvr>
                                    </p:cmd>
                                  </p:childTnLst>
                                </p:cTn>
                              </p:par>
                            </p:childTnLst>
                          </p:cTn>
                        </p:par>
                      </p:childTnLst>
                    </p:cTn>
                  </p:par>
                </p:childTnLst>
              </p:cTn>
              <p:nextCondLst>
                <p:cond evt="onClick" delay="0">
                  <p:tgtEl>
                    <p:spTgt spid="36"/>
                  </p:tgtEl>
                </p:cond>
              </p:nextCondLst>
            </p:seq>
            <p:audio>
              <p:cMediaNode vol="80000">
                <p:cTn id="7" fill="hold" display="0">
                  <p:stCondLst>
                    <p:cond delay="indefinite"/>
                  </p:stCondLst>
                  <p:endCondLst>
                    <p:cond evt="onStopAudio" delay="0">
                      <p:tgtEl>
                        <p:sldTgt/>
                      </p:tgtEl>
                    </p:cond>
                  </p:endCondLst>
                </p:cTn>
                <p:tgtEl>
                  <p:spTgt spid="36"/>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7</a:t>
            </a:fld>
            <a:endParaRPr lang="en-US"/>
          </a:p>
        </p:txBody>
      </p:sp>
      <p:sp>
        <p:nvSpPr>
          <p:cNvPr id="9" name="TextBox 8"/>
          <p:cNvSpPr txBox="1"/>
          <p:nvPr/>
        </p:nvSpPr>
        <p:spPr>
          <a:xfrm>
            <a:off x="449355" y="789845"/>
            <a:ext cx="6858000" cy="523220"/>
          </a:xfrm>
          <a:prstGeom prst="rect">
            <a:avLst/>
          </a:prstGeom>
          <a:noFill/>
        </p:spPr>
        <p:txBody>
          <a:bodyPr wrap="square" rtlCol="0">
            <a:spAutoFit/>
          </a:bodyPr>
          <a:lstStyle/>
          <a:p>
            <a:r>
              <a:rPr lang="en-US" sz="2800" dirty="0" smtClean="0">
                <a:solidFill>
                  <a:srgbClr val="FFFFFF"/>
                </a:solidFill>
              </a:rPr>
              <a:t>Competitive Analysis</a:t>
            </a:r>
            <a:endParaRPr lang="en-US" sz="2800" dirty="0">
              <a:solidFill>
                <a:srgbClr val="FFFFFF"/>
              </a:solidFill>
            </a:endParaRPr>
          </a:p>
        </p:txBody>
      </p:sp>
      <p:pic>
        <p:nvPicPr>
          <p:cNvPr id="2" name="Picture 1"/>
          <p:cNvPicPr>
            <a:picLocks noChangeAspect="1"/>
          </p:cNvPicPr>
          <p:nvPr/>
        </p:nvPicPr>
        <p:blipFill>
          <a:blip r:embed="rId5"/>
          <a:stretch>
            <a:fillRect/>
          </a:stretch>
        </p:blipFill>
        <p:spPr>
          <a:xfrm>
            <a:off x="242783" y="3480638"/>
            <a:ext cx="8509032" cy="2947031"/>
          </a:xfrm>
          <a:prstGeom prst="rect">
            <a:avLst/>
          </a:prstGeom>
        </p:spPr>
      </p:pic>
      <p:sp>
        <p:nvSpPr>
          <p:cNvPr id="7" name="Rectangular Callout 6"/>
          <p:cNvSpPr/>
          <p:nvPr/>
        </p:nvSpPr>
        <p:spPr>
          <a:xfrm>
            <a:off x="5714706" y="2042718"/>
            <a:ext cx="2670599" cy="1243895"/>
          </a:xfrm>
          <a:prstGeom prst="wedgeRectCallout">
            <a:avLst>
              <a:gd name="adj1" fmla="val 24668"/>
              <a:gd name="adj2" fmla="val 140934"/>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200" dirty="0" smtClean="0">
                <a:solidFill>
                  <a:schemeClr val="tx1"/>
                </a:solidFill>
              </a:rPr>
              <a:t>Online platforms offer greater ability to support rapid portfolio expansion and for customers to benefit from competitive prices, ancillary services (Deloitte, 2017 p7), logistical expertise and large customer followings</a:t>
            </a:r>
            <a:endParaRPr lang="en-US" sz="1200" dirty="0">
              <a:solidFill>
                <a:schemeClr val="tx1"/>
              </a:solidFill>
            </a:endParaRPr>
          </a:p>
        </p:txBody>
      </p:sp>
      <p:sp>
        <p:nvSpPr>
          <p:cNvPr id="12" name="Rectangular Callout 11"/>
          <p:cNvSpPr/>
          <p:nvPr/>
        </p:nvSpPr>
        <p:spPr>
          <a:xfrm>
            <a:off x="2988107" y="2173436"/>
            <a:ext cx="2463549" cy="1113177"/>
          </a:xfrm>
          <a:prstGeom prst="wedgeRectCallout">
            <a:avLst>
              <a:gd name="adj1" fmla="val 34928"/>
              <a:gd name="adj2" fmla="val 212192"/>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200" dirty="0" smtClean="0">
                <a:solidFill>
                  <a:schemeClr val="tx1"/>
                </a:solidFill>
              </a:rPr>
              <a:t>Primark may potentially need to step up their game and budgets with social media engagement and marketing spend to increase footfall and share from H&amp;M &amp; ZARA</a:t>
            </a:r>
            <a:endParaRPr lang="en-US" sz="1200" dirty="0">
              <a:solidFill>
                <a:schemeClr val="tx1"/>
              </a:solidFill>
            </a:endParaRPr>
          </a:p>
        </p:txBody>
      </p:sp>
      <p:sp>
        <p:nvSpPr>
          <p:cNvPr id="13" name="Rectangular Callout 12"/>
          <p:cNvSpPr/>
          <p:nvPr/>
        </p:nvSpPr>
        <p:spPr>
          <a:xfrm>
            <a:off x="318623" y="2173436"/>
            <a:ext cx="2463549" cy="1113177"/>
          </a:xfrm>
          <a:prstGeom prst="wedgeRectCallout">
            <a:avLst>
              <a:gd name="adj1" fmla="val 86477"/>
              <a:gd name="adj2" fmla="val 286004"/>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200" dirty="0" smtClean="0">
                <a:solidFill>
                  <a:schemeClr val="tx1"/>
                </a:solidFill>
              </a:rPr>
              <a:t>Great potential to quickly outperform and gain share from M&amp;S, Forever 21 &amp; Shoppers Stop</a:t>
            </a:r>
            <a:endParaRPr lang="en-US" sz="1200" dirty="0">
              <a:solidFill>
                <a:schemeClr val="tx1"/>
              </a:solidFill>
            </a:endParaRPr>
          </a:p>
        </p:txBody>
      </p:sp>
      <p:sp>
        <p:nvSpPr>
          <p:cNvPr id="15" name="Rectangle 14"/>
          <p:cNvSpPr/>
          <p:nvPr/>
        </p:nvSpPr>
        <p:spPr>
          <a:xfrm>
            <a:off x="169214" y="6465017"/>
            <a:ext cx="8825377" cy="294945"/>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200" dirty="0" smtClean="0"/>
              <a:t>Deloitte (2017, p33) reveal Indian consumers are more likely to shop with retailers who offer online shopping and brick &amp; mortar stores</a:t>
            </a:r>
            <a:endParaRPr lang="en-US" sz="1200" dirty="0"/>
          </a:p>
        </p:txBody>
      </p:sp>
      <p:pic>
        <p:nvPicPr>
          <p:cNvPr id="16" name="Primark-Competition-2-v2.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918735" y="640455"/>
            <a:ext cx="812800" cy="812800"/>
          </a:xfrm>
          <a:prstGeom prst="rect">
            <a:avLst/>
          </a:prstGeom>
        </p:spPr>
      </p:pic>
    </p:spTree>
    <p:extLst>
      <p:ext uri="{BB962C8B-B14F-4D97-AF65-F5344CB8AC3E}">
        <p14:creationId xmlns:p14="http://schemas.microsoft.com/office/powerpoint/2010/main" val="2739619464"/>
      </p:ext>
    </p:extLst>
  </p:cSld>
  <p:clrMapOvr>
    <a:masterClrMapping/>
  </p:clrMapOvr>
  <p:timing>
    <p:tnLst>
      <p:par>
        <p:cTn xmlns:p14="http://schemas.microsoft.com/office/powerpoint/2010/main" id="1" dur="indefinite" restart="never" nodeType="tmRoot">
          <p:childTnLst>
            <p:seq concurrent="1" nextAc="seek">
              <p:cTn id="2" restart="whenNotActive" fill="hold" evtFilter="cancelBubble" nodeType="interactiveSeq">
                <p:stCondLst>
                  <p:cond evt="onClick" delay="0">
                    <p:tgtEl>
                      <p:spTgt spid="1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8665" fill="hold"/>
                                        <p:tgtEl>
                                          <p:spTgt spid="16"/>
                                        </p:tgtEl>
                                      </p:cBhvr>
                                    </p:cmd>
                                  </p:childTnLst>
                                </p:cTn>
                              </p:par>
                            </p:childTnLst>
                          </p:cTn>
                        </p:par>
                      </p:childTnLst>
                    </p:cTn>
                  </p:par>
                </p:childTnLst>
              </p:cTn>
              <p:nextCondLst>
                <p:cond evt="onClick" delay="0">
                  <p:tgtEl>
                    <p:spTgt spid="16"/>
                  </p:tgtEl>
                </p:cond>
              </p:nextCondLst>
            </p:seq>
            <p:audio>
              <p:cMediaNode vol="80000">
                <p:cTn id="7" fill="hold" display="0">
                  <p:stCondLst>
                    <p:cond delay="indefinite"/>
                  </p:stCondLst>
                  <p:endCondLst>
                    <p:cond evt="onStopAudio" delay="0">
                      <p:tgtEl>
                        <p:sldTgt/>
                      </p:tgtEl>
                    </p:cond>
                  </p:endCondLst>
                </p:cTn>
                <p:tgtEl>
                  <p:spTgt spid="16"/>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8</a:t>
            </a:fld>
            <a:endParaRPr lang="en-US"/>
          </a:p>
        </p:txBody>
      </p:sp>
      <p:sp>
        <p:nvSpPr>
          <p:cNvPr id="9" name="TextBox 8"/>
          <p:cNvSpPr txBox="1"/>
          <p:nvPr/>
        </p:nvSpPr>
        <p:spPr>
          <a:xfrm>
            <a:off x="449355" y="789845"/>
            <a:ext cx="6858000" cy="523220"/>
          </a:xfrm>
          <a:prstGeom prst="rect">
            <a:avLst/>
          </a:prstGeom>
          <a:noFill/>
        </p:spPr>
        <p:txBody>
          <a:bodyPr wrap="square" rtlCol="0">
            <a:spAutoFit/>
          </a:bodyPr>
          <a:lstStyle/>
          <a:p>
            <a:r>
              <a:rPr lang="en-US" sz="2800" dirty="0" err="1" smtClean="0">
                <a:solidFill>
                  <a:srgbClr val="FFFFFF"/>
                </a:solidFill>
              </a:rPr>
              <a:t>Globalisation</a:t>
            </a:r>
            <a:r>
              <a:rPr lang="en-US" sz="2800" dirty="0" smtClean="0">
                <a:solidFill>
                  <a:srgbClr val="FFFFFF"/>
                </a:solidFill>
              </a:rPr>
              <a:t> Challenges</a:t>
            </a:r>
            <a:endParaRPr lang="en-US" sz="2800" dirty="0">
              <a:solidFill>
                <a:srgbClr val="FFFFFF"/>
              </a:solidFill>
            </a:endParaRPr>
          </a:p>
        </p:txBody>
      </p:sp>
      <p:graphicFrame>
        <p:nvGraphicFramePr>
          <p:cNvPr id="3" name="Table 2"/>
          <p:cNvGraphicFramePr>
            <a:graphicFrameLocks noGrp="1"/>
          </p:cNvGraphicFramePr>
          <p:nvPr>
            <p:extLst>
              <p:ext uri="{D42A27DB-BD31-4B8C-83A1-F6EECF244321}">
                <p14:modId xmlns:p14="http://schemas.microsoft.com/office/powerpoint/2010/main" val="1345249792"/>
              </p:ext>
            </p:extLst>
          </p:nvPr>
        </p:nvGraphicFramePr>
        <p:xfrm>
          <a:off x="317485" y="2950481"/>
          <a:ext cx="8540764" cy="2364624"/>
        </p:xfrm>
        <a:graphic>
          <a:graphicData uri="http://schemas.openxmlformats.org/drawingml/2006/table">
            <a:tbl>
              <a:tblPr/>
              <a:tblGrid>
                <a:gridCol w="605833"/>
                <a:gridCol w="2644977"/>
                <a:gridCol w="2644977"/>
                <a:gridCol w="2644977"/>
              </a:tblGrid>
              <a:tr h="333645">
                <a:tc>
                  <a:txBody>
                    <a:bodyPr/>
                    <a:lstStyle/>
                    <a:p>
                      <a:pPr algn="ctr" fontAlgn="ctr"/>
                      <a:r>
                        <a:rPr lang="en-US" sz="1400" b="1" i="0" u="none" strike="noStrike">
                          <a:solidFill>
                            <a:srgbClr val="FFFFFF"/>
                          </a:solidFill>
                          <a:effectLst/>
                          <a:latin typeface="Calibri"/>
                        </a:rPr>
                        <a:t>No</a:t>
                      </a:r>
                    </a:p>
                  </a:txBody>
                  <a:tcPr marL="12244" marR="12244" marT="122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1F497D"/>
                    </a:solidFill>
                  </a:tcPr>
                </a:tc>
                <a:tc>
                  <a:txBody>
                    <a:bodyPr/>
                    <a:lstStyle/>
                    <a:p>
                      <a:pPr algn="l" fontAlgn="ctr"/>
                      <a:r>
                        <a:rPr lang="it-IT" sz="1400" b="1" i="0" u="none" strike="noStrike">
                          <a:solidFill>
                            <a:srgbClr val="FFFFFF"/>
                          </a:solidFill>
                          <a:effectLst/>
                          <a:latin typeface="Calibri"/>
                        </a:rPr>
                        <a:t>Alloca (2017)</a:t>
                      </a:r>
                    </a:p>
                  </a:txBody>
                  <a:tcPr marL="12244" marR="12244" marT="122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1F497D"/>
                    </a:solidFill>
                  </a:tcPr>
                </a:tc>
                <a:tc>
                  <a:txBody>
                    <a:bodyPr/>
                    <a:lstStyle/>
                    <a:p>
                      <a:pPr algn="l" fontAlgn="ctr"/>
                      <a:r>
                        <a:rPr lang="it-IT" sz="1400" b="1" i="0" u="none" strike="noStrike">
                          <a:solidFill>
                            <a:srgbClr val="FFFFFF"/>
                          </a:solidFill>
                          <a:effectLst/>
                          <a:latin typeface="Calibri"/>
                        </a:rPr>
                        <a:t>Consilia (2017)</a:t>
                      </a:r>
                    </a:p>
                  </a:txBody>
                  <a:tcPr marL="12244" marR="12244" marT="122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1F497D"/>
                    </a:solidFill>
                  </a:tcPr>
                </a:tc>
                <a:tc>
                  <a:txBody>
                    <a:bodyPr/>
                    <a:lstStyle/>
                    <a:p>
                      <a:pPr algn="l" fontAlgn="ctr"/>
                      <a:r>
                        <a:rPr lang="is-IS" sz="1400" b="1" i="0" u="none" strike="noStrike">
                          <a:solidFill>
                            <a:srgbClr val="FFFFFF"/>
                          </a:solidFill>
                          <a:effectLst/>
                          <a:latin typeface="Calibri"/>
                        </a:rPr>
                        <a:t>KPMG (2017)</a:t>
                      </a:r>
                    </a:p>
                  </a:txBody>
                  <a:tcPr marL="12244" marR="12244" marT="122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1F497D"/>
                    </a:solidFill>
                  </a:tcPr>
                </a:tc>
              </a:tr>
              <a:tr h="333645">
                <a:tc>
                  <a:txBody>
                    <a:bodyPr/>
                    <a:lstStyle/>
                    <a:p>
                      <a:pPr algn="ctr" fontAlgn="ctr"/>
                      <a:r>
                        <a:rPr lang="en-US" sz="1400" b="0" i="0" u="none" strike="noStrike">
                          <a:solidFill>
                            <a:srgbClr val="000000"/>
                          </a:solidFill>
                          <a:effectLst/>
                          <a:latin typeface="Calibri"/>
                        </a:rPr>
                        <a:t>1</a:t>
                      </a:r>
                    </a:p>
                  </a:txBody>
                  <a:tcPr marL="12244" marR="12244" marT="122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400" b="0" i="0" u="none" strike="noStrike">
                          <a:solidFill>
                            <a:srgbClr val="000000"/>
                          </a:solidFill>
                          <a:effectLst/>
                          <a:latin typeface="Calibri"/>
                        </a:rPr>
                        <a:t>Economic Conditions</a:t>
                      </a:r>
                    </a:p>
                  </a:txBody>
                  <a:tcPr marL="12244" marR="12244" marT="122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400" b="0" i="0" u="none" strike="noStrike">
                          <a:solidFill>
                            <a:srgbClr val="000000"/>
                          </a:solidFill>
                          <a:effectLst/>
                          <a:latin typeface="Calibri"/>
                        </a:rPr>
                        <a:t>Risk Management</a:t>
                      </a:r>
                    </a:p>
                  </a:txBody>
                  <a:tcPr marL="12244" marR="12244" marT="122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400" b="0" i="0" u="none" strike="noStrike">
                          <a:solidFill>
                            <a:srgbClr val="000000"/>
                          </a:solidFill>
                          <a:effectLst/>
                          <a:latin typeface="Calibri"/>
                        </a:rPr>
                        <a:t>Supporting Growth</a:t>
                      </a:r>
                    </a:p>
                  </a:txBody>
                  <a:tcPr marL="12244" marR="12244" marT="122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15022">
                <a:tc>
                  <a:txBody>
                    <a:bodyPr/>
                    <a:lstStyle/>
                    <a:p>
                      <a:pPr algn="ctr" fontAlgn="ctr"/>
                      <a:r>
                        <a:rPr lang="is-IS" sz="1400" b="0" i="0" u="none" strike="noStrike">
                          <a:solidFill>
                            <a:srgbClr val="000000"/>
                          </a:solidFill>
                          <a:effectLst/>
                          <a:latin typeface="Calibri"/>
                        </a:rPr>
                        <a:t>2</a:t>
                      </a:r>
                    </a:p>
                  </a:txBody>
                  <a:tcPr marL="12244" marR="12244" marT="122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400" b="0" i="0" u="none" strike="noStrike">
                          <a:solidFill>
                            <a:srgbClr val="000000"/>
                          </a:solidFill>
                          <a:effectLst/>
                          <a:latin typeface="Calibri"/>
                        </a:rPr>
                        <a:t>Changing Regulatory Environments</a:t>
                      </a:r>
                    </a:p>
                  </a:txBody>
                  <a:tcPr marL="12244" marR="12244" marT="122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400" b="0" i="0" u="none" strike="noStrike">
                          <a:solidFill>
                            <a:srgbClr val="000000"/>
                          </a:solidFill>
                          <a:effectLst/>
                          <a:latin typeface="Calibri"/>
                        </a:rPr>
                        <a:t>Cost &amp; Profitability Management</a:t>
                      </a:r>
                    </a:p>
                  </a:txBody>
                  <a:tcPr marL="12244" marR="12244" marT="122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400" b="0" i="0" u="none" strike="noStrike">
                          <a:solidFill>
                            <a:srgbClr val="000000"/>
                          </a:solidFill>
                          <a:effectLst/>
                          <a:latin typeface="Calibri"/>
                        </a:rPr>
                        <a:t>Changing Regulatory Environments</a:t>
                      </a:r>
                    </a:p>
                  </a:txBody>
                  <a:tcPr marL="12244" marR="12244" marT="122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33645">
                <a:tc>
                  <a:txBody>
                    <a:bodyPr/>
                    <a:lstStyle/>
                    <a:p>
                      <a:pPr algn="ctr" fontAlgn="ctr"/>
                      <a:r>
                        <a:rPr lang="en-US" sz="1400" b="0" i="0" u="none" strike="noStrike">
                          <a:solidFill>
                            <a:srgbClr val="000000"/>
                          </a:solidFill>
                          <a:effectLst/>
                          <a:latin typeface="Calibri"/>
                        </a:rPr>
                        <a:t>3</a:t>
                      </a:r>
                    </a:p>
                  </a:txBody>
                  <a:tcPr marL="12244" marR="12244" marT="122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400" b="0" i="0" u="none" strike="noStrike" dirty="0">
                          <a:solidFill>
                            <a:srgbClr val="000000"/>
                          </a:solidFill>
                          <a:effectLst/>
                          <a:latin typeface="Calibri"/>
                        </a:rPr>
                        <a:t>Cyber </a:t>
                      </a:r>
                      <a:r>
                        <a:rPr lang="en-US" sz="1400" b="0" i="0" u="none" strike="noStrike" dirty="0" smtClean="0">
                          <a:solidFill>
                            <a:srgbClr val="000000"/>
                          </a:solidFill>
                          <a:effectLst/>
                          <a:latin typeface="Calibri"/>
                        </a:rPr>
                        <a:t>Threats / </a:t>
                      </a:r>
                      <a:r>
                        <a:rPr lang="en-US" sz="1400" b="0" i="0" u="none" strike="noStrike" dirty="0">
                          <a:solidFill>
                            <a:srgbClr val="000000"/>
                          </a:solidFill>
                          <a:effectLst/>
                          <a:latin typeface="Calibri"/>
                        </a:rPr>
                        <a:t>Data Security</a:t>
                      </a:r>
                    </a:p>
                  </a:txBody>
                  <a:tcPr marL="12244" marR="12244" marT="122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400" b="0" i="0" u="none" strike="noStrike">
                          <a:solidFill>
                            <a:srgbClr val="000000"/>
                          </a:solidFill>
                          <a:effectLst/>
                          <a:latin typeface="Calibri"/>
                        </a:rPr>
                        <a:t>Managing Technology</a:t>
                      </a:r>
                    </a:p>
                  </a:txBody>
                  <a:tcPr marL="12244" marR="12244" marT="122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400" b="0" i="0" u="none" strike="noStrike" dirty="0">
                          <a:solidFill>
                            <a:srgbClr val="000000"/>
                          </a:solidFill>
                          <a:effectLst/>
                          <a:latin typeface="Calibri"/>
                        </a:rPr>
                        <a:t>Data </a:t>
                      </a:r>
                      <a:r>
                        <a:rPr lang="en-US" sz="1400" b="0" i="0" u="none" strike="noStrike" dirty="0" smtClean="0">
                          <a:solidFill>
                            <a:srgbClr val="000000"/>
                          </a:solidFill>
                          <a:effectLst/>
                          <a:latin typeface="Calibri"/>
                        </a:rPr>
                        <a:t>Processing / Analysis</a:t>
                      </a:r>
                      <a:endParaRPr lang="en-US" sz="1400" b="0" i="0" u="none" strike="noStrike" dirty="0">
                        <a:solidFill>
                          <a:srgbClr val="000000"/>
                        </a:solidFill>
                        <a:effectLst/>
                        <a:latin typeface="Calibri"/>
                      </a:endParaRPr>
                    </a:p>
                  </a:txBody>
                  <a:tcPr marL="12244" marR="12244" marT="122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15022">
                <a:tc>
                  <a:txBody>
                    <a:bodyPr/>
                    <a:lstStyle/>
                    <a:p>
                      <a:pPr algn="ctr" fontAlgn="ctr"/>
                      <a:r>
                        <a:rPr lang="en-US" sz="1400" b="0" i="0" u="none" strike="noStrike">
                          <a:solidFill>
                            <a:srgbClr val="000000"/>
                          </a:solidFill>
                          <a:effectLst/>
                          <a:latin typeface="Calibri"/>
                        </a:rPr>
                        <a:t>4</a:t>
                      </a:r>
                    </a:p>
                  </a:txBody>
                  <a:tcPr marL="12244" marR="12244" marT="122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400" b="0" i="0" u="none" strike="noStrike">
                          <a:solidFill>
                            <a:srgbClr val="000000"/>
                          </a:solidFill>
                          <a:effectLst/>
                          <a:latin typeface="Calibri"/>
                        </a:rPr>
                        <a:t>Innovation Speed</a:t>
                      </a:r>
                    </a:p>
                  </a:txBody>
                  <a:tcPr marL="12244" marR="12244" marT="122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400" b="0" i="0" u="none" strike="noStrike">
                          <a:solidFill>
                            <a:srgbClr val="000000"/>
                          </a:solidFill>
                          <a:effectLst/>
                          <a:latin typeface="Calibri"/>
                        </a:rPr>
                        <a:t>Changing Regulatory Environments</a:t>
                      </a:r>
                    </a:p>
                  </a:txBody>
                  <a:tcPr marL="12244" marR="12244" marT="122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400" b="0" i="0" u="none" strike="noStrike">
                          <a:solidFill>
                            <a:srgbClr val="000000"/>
                          </a:solidFill>
                          <a:effectLst/>
                          <a:latin typeface="Calibri"/>
                        </a:rPr>
                        <a:t>Managing Technology</a:t>
                      </a:r>
                    </a:p>
                  </a:txBody>
                  <a:tcPr marL="12244" marR="12244" marT="122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33645">
                <a:tc>
                  <a:txBody>
                    <a:bodyPr/>
                    <a:lstStyle/>
                    <a:p>
                      <a:pPr algn="ctr" fontAlgn="ctr"/>
                      <a:r>
                        <a:rPr lang="en-US" sz="1400" b="0" i="0" u="none" strike="noStrike">
                          <a:solidFill>
                            <a:srgbClr val="000000"/>
                          </a:solidFill>
                          <a:effectLst/>
                          <a:latin typeface="Calibri"/>
                        </a:rPr>
                        <a:t>5</a:t>
                      </a:r>
                    </a:p>
                  </a:txBody>
                  <a:tcPr marL="12244" marR="12244" marT="122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400" b="0" i="0" u="none" strike="noStrike">
                          <a:solidFill>
                            <a:srgbClr val="000000"/>
                          </a:solidFill>
                          <a:effectLst/>
                          <a:latin typeface="Calibri"/>
                        </a:rPr>
                        <a:t>Talent Management</a:t>
                      </a:r>
                    </a:p>
                  </a:txBody>
                  <a:tcPr marL="12244" marR="12244" marT="122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1400" b="0" i="0" u="none" strike="noStrike">
                          <a:solidFill>
                            <a:srgbClr val="000000"/>
                          </a:solidFill>
                          <a:effectLst/>
                          <a:latin typeface="Calibri"/>
                        </a:rPr>
                        <a:t>Talent Management</a:t>
                      </a:r>
                    </a:p>
                  </a:txBody>
                  <a:tcPr marL="12244" marR="12244" marT="122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ctr"/>
                      <a:r>
                        <a:rPr lang="en-US" sz="1400" b="0" i="0" u="none" strike="noStrike" dirty="0">
                          <a:solidFill>
                            <a:srgbClr val="000000"/>
                          </a:solidFill>
                          <a:effectLst/>
                          <a:latin typeface="Calibri"/>
                        </a:rPr>
                        <a:t>Talent Management</a:t>
                      </a:r>
                    </a:p>
                  </a:txBody>
                  <a:tcPr marL="12244" marR="12244" marT="1224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bl>
          </a:graphicData>
        </a:graphic>
      </p:graphicFrame>
      <p:sp>
        <p:nvSpPr>
          <p:cNvPr id="4" name="TextBox 3"/>
          <p:cNvSpPr txBox="1"/>
          <p:nvPr/>
        </p:nvSpPr>
        <p:spPr>
          <a:xfrm>
            <a:off x="331880" y="2186923"/>
            <a:ext cx="7050916" cy="369332"/>
          </a:xfrm>
          <a:prstGeom prst="rect">
            <a:avLst/>
          </a:prstGeom>
          <a:noFill/>
        </p:spPr>
        <p:txBody>
          <a:bodyPr wrap="none" rtlCol="0">
            <a:spAutoFit/>
          </a:bodyPr>
          <a:lstStyle/>
          <a:p>
            <a:r>
              <a:rPr lang="en-US" b="1" dirty="0" smtClean="0">
                <a:solidFill>
                  <a:srgbClr val="595959"/>
                </a:solidFill>
              </a:rPr>
              <a:t>Top 5 International Challenges for CFO’s (further context in Appendix 4)</a:t>
            </a:r>
            <a:endParaRPr lang="en-US" b="1" dirty="0">
              <a:solidFill>
                <a:srgbClr val="595959"/>
              </a:solidFill>
            </a:endParaRPr>
          </a:p>
        </p:txBody>
      </p:sp>
      <p:sp>
        <p:nvSpPr>
          <p:cNvPr id="8" name="Rectangle 7"/>
          <p:cNvSpPr/>
          <p:nvPr/>
        </p:nvSpPr>
        <p:spPr>
          <a:xfrm>
            <a:off x="1269934" y="5774079"/>
            <a:ext cx="6667155" cy="48168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200" dirty="0" smtClean="0"/>
              <a:t>The lowest priority challenge arguably has the greatest impact on directly resolving the first 4 issues  </a:t>
            </a:r>
            <a:r>
              <a:rPr lang="en-US" sz="1200" dirty="0" smtClean="0">
                <a:solidFill>
                  <a:schemeClr val="bg1"/>
                </a:solidFill>
              </a:rPr>
              <a:t>Mullins</a:t>
            </a:r>
            <a:r>
              <a:rPr lang="en-US" sz="1200" dirty="0">
                <a:solidFill>
                  <a:schemeClr val="bg1"/>
                </a:solidFill>
              </a:rPr>
              <a:t> </a:t>
            </a:r>
            <a:r>
              <a:rPr lang="en-US" sz="1200" dirty="0" smtClean="0">
                <a:solidFill>
                  <a:schemeClr val="bg1"/>
                </a:solidFill>
              </a:rPr>
              <a:t>(2018a) </a:t>
            </a:r>
            <a:endParaRPr lang="en-US" sz="1200" dirty="0">
              <a:solidFill>
                <a:schemeClr val="bg1"/>
              </a:solidFill>
            </a:endParaRPr>
          </a:p>
        </p:txBody>
      </p:sp>
      <p:pic>
        <p:nvPicPr>
          <p:cNvPr id="10" name="Primark-Globalisation-2-v2.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918735" y="639151"/>
            <a:ext cx="812800" cy="812800"/>
          </a:xfrm>
          <a:prstGeom prst="rect">
            <a:avLst/>
          </a:prstGeom>
        </p:spPr>
      </p:pic>
    </p:spTree>
    <p:extLst>
      <p:ext uri="{BB962C8B-B14F-4D97-AF65-F5344CB8AC3E}">
        <p14:creationId xmlns:p14="http://schemas.microsoft.com/office/powerpoint/2010/main" val="297931941"/>
      </p:ext>
    </p:extLst>
  </p:cSld>
  <p:clrMapOvr>
    <a:masterClrMapping/>
  </p:clrMapOvr>
  <p:timing>
    <p:tnLst>
      <p:par>
        <p:cTn xmlns:p14="http://schemas.microsoft.com/office/powerpoint/2010/mai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1215" fill="hold"/>
                                        <p:tgtEl>
                                          <p:spTgt spid="10"/>
                                        </p:tgtEl>
                                      </p:cBhvr>
                                    </p:cmd>
                                  </p:childTnLst>
                                </p:cTn>
                              </p:par>
                            </p:childTnLst>
                          </p:cTn>
                        </p:par>
                      </p:childTnLst>
                    </p:cTn>
                  </p:par>
                </p:childTnLst>
              </p:cTn>
              <p:nextCondLst>
                <p:cond evt="onClick" delay="0">
                  <p:tgtEl>
                    <p:spTgt spid="10"/>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9</a:t>
            </a:fld>
            <a:endParaRPr lang="en-US"/>
          </a:p>
        </p:txBody>
      </p:sp>
      <p:sp>
        <p:nvSpPr>
          <p:cNvPr id="9" name="TextBox 8"/>
          <p:cNvSpPr txBox="1"/>
          <p:nvPr/>
        </p:nvSpPr>
        <p:spPr>
          <a:xfrm>
            <a:off x="449355" y="789845"/>
            <a:ext cx="6858000" cy="523220"/>
          </a:xfrm>
          <a:prstGeom prst="rect">
            <a:avLst/>
          </a:prstGeom>
          <a:noFill/>
        </p:spPr>
        <p:txBody>
          <a:bodyPr wrap="square" rtlCol="0">
            <a:spAutoFit/>
          </a:bodyPr>
          <a:lstStyle/>
          <a:p>
            <a:r>
              <a:rPr lang="en-US" sz="2800" dirty="0" smtClean="0">
                <a:solidFill>
                  <a:srgbClr val="FFFFFF"/>
                </a:solidFill>
              </a:rPr>
              <a:t>Cultural Comparison</a:t>
            </a:r>
            <a:endParaRPr lang="en-US" sz="2800" dirty="0">
              <a:solidFill>
                <a:srgbClr val="FFFFFF"/>
              </a:solidFill>
            </a:endParaRPr>
          </a:p>
        </p:txBody>
      </p:sp>
      <p:pic>
        <p:nvPicPr>
          <p:cNvPr id="8" name="Picture 7"/>
          <p:cNvPicPr>
            <a:picLocks noChangeAspect="1"/>
          </p:cNvPicPr>
          <p:nvPr/>
        </p:nvPicPr>
        <p:blipFill>
          <a:blip r:embed="rId5"/>
          <a:stretch>
            <a:fillRect/>
          </a:stretch>
        </p:blipFill>
        <p:spPr>
          <a:xfrm>
            <a:off x="280132" y="1877884"/>
            <a:ext cx="8582244" cy="4470132"/>
          </a:xfrm>
          <a:prstGeom prst="rect">
            <a:avLst/>
          </a:prstGeom>
        </p:spPr>
      </p:pic>
      <p:sp>
        <p:nvSpPr>
          <p:cNvPr id="3" name="Rectangle 2"/>
          <p:cNvSpPr/>
          <p:nvPr/>
        </p:nvSpPr>
        <p:spPr>
          <a:xfrm>
            <a:off x="4323383" y="415063"/>
            <a:ext cx="2586558" cy="1291948"/>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a:t>India’s indulgence score is based on </a:t>
            </a:r>
            <a:r>
              <a:rPr lang="en-US" sz="1400" dirty="0" smtClean="0"/>
              <a:t>data from 2007.  </a:t>
            </a:r>
            <a:r>
              <a:rPr lang="en-US" sz="1400" dirty="0"/>
              <a:t>With a reduction in poverty and surge in middle </a:t>
            </a:r>
            <a:r>
              <a:rPr lang="en-US" sz="1400" dirty="0" smtClean="0"/>
              <a:t>class population, </a:t>
            </a:r>
            <a:r>
              <a:rPr lang="en-US" sz="1400" dirty="0"/>
              <a:t>I expect this to be higher in 2018</a:t>
            </a:r>
          </a:p>
        </p:txBody>
      </p:sp>
      <p:sp>
        <p:nvSpPr>
          <p:cNvPr id="7" name="Rectangle 6"/>
          <p:cNvSpPr/>
          <p:nvPr/>
        </p:nvSpPr>
        <p:spPr>
          <a:xfrm>
            <a:off x="3940342" y="6382858"/>
            <a:ext cx="1362785" cy="307777"/>
          </a:xfrm>
          <a:prstGeom prst="rect">
            <a:avLst/>
          </a:prstGeom>
        </p:spPr>
        <p:txBody>
          <a:bodyPr wrap="none">
            <a:spAutoFit/>
          </a:bodyPr>
          <a:lstStyle/>
          <a:p>
            <a:r>
              <a:rPr lang="en-US" sz="1400" dirty="0" err="1" smtClean="0">
                <a:solidFill>
                  <a:srgbClr val="595959"/>
                </a:solidFill>
              </a:rPr>
              <a:t>Hofstede</a:t>
            </a:r>
            <a:r>
              <a:rPr lang="en-US" sz="1400" dirty="0" smtClean="0">
                <a:solidFill>
                  <a:srgbClr val="595959"/>
                </a:solidFill>
              </a:rPr>
              <a:t> (2018)</a:t>
            </a:r>
            <a:endParaRPr lang="en-US" sz="1400" dirty="0"/>
          </a:p>
        </p:txBody>
      </p:sp>
      <p:pic>
        <p:nvPicPr>
          <p:cNvPr id="11" name="Primark-Culture-3.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918844" y="639151"/>
            <a:ext cx="812800" cy="812800"/>
          </a:xfrm>
          <a:prstGeom prst="rect">
            <a:avLst/>
          </a:prstGeom>
        </p:spPr>
      </p:pic>
    </p:spTree>
    <p:extLst>
      <p:ext uri="{BB962C8B-B14F-4D97-AF65-F5344CB8AC3E}">
        <p14:creationId xmlns:p14="http://schemas.microsoft.com/office/powerpoint/2010/main" val="1675239684"/>
      </p:ext>
    </p:extLst>
  </p:cSld>
  <p:clrMapOvr>
    <a:masterClrMapping/>
  </p:clrMapOvr>
  <p:timing>
    <p:tnLst>
      <p:par>
        <p:cTn xmlns:p14="http://schemas.microsoft.com/office/powerpoint/2010/mai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5313" fill="hold"/>
                                        <p:tgtEl>
                                          <p:spTgt spid="11"/>
                                        </p:tgtEl>
                                      </p:cBhvr>
                                    </p:cmd>
                                  </p:childTnLst>
                                </p:cTn>
                              </p:par>
                            </p:childTnLst>
                          </p:cTn>
                        </p:par>
                      </p:childTnLst>
                    </p:cTn>
                  </p:par>
                </p:childTnLst>
              </p:cTn>
              <p:nextCondLst>
                <p:cond evt="onClick" delay="0">
                  <p:tgtEl>
                    <p:spTgt spid="11"/>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10</a:t>
            </a:fld>
            <a:endParaRPr lang="en-US"/>
          </a:p>
        </p:txBody>
      </p:sp>
      <p:sp>
        <p:nvSpPr>
          <p:cNvPr id="9" name="TextBox 8"/>
          <p:cNvSpPr txBox="1"/>
          <p:nvPr/>
        </p:nvSpPr>
        <p:spPr>
          <a:xfrm>
            <a:off x="449355" y="789845"/>
            <a:ext cx="6858000" cy="523220"/>
          </a:xfrm>
          <a:prstGeom prst="rect">
            <a:avLst/>
          </a:prstGeom>
          <a:noFill/>
        </p:spPr>
        <p:txBody>
          <a:bodyPr wrap="square" rtlCol="0">
            <a:spAutoFit/>
          </a:bodyPr>
          <a:lstStyle/>
          <a:p>
            <a:r>
              <a:rPr lang="en-US" sz="2800" dirty="0" smtClean="0">
                <a:solidFill>
                  <a:srgbClr val="FFFFFF"/>
                </a:solidFill>
              </a:rPr>
              <a:t>PESTEL Analysis</a:t>
            </a:r>
            <a:endParaRPr lang="en-US" sz="2800" dirty="0">
              <a:solidFill>
                <a:srgbClr val="FFFFFF"/>
              </a:solidFill>
            </a:endParaRPr>
          </a:p>
        </p:txBody>
      </p:sp>
      <p:graphicFrame>
        <p:nvGraphicFramePr>
          <p:cNvPr id="2" name="Diagram 1"/>
          <p:cNvGraphicFramePr/>
          <p:nvPr>
            <p:extLst>
              <p:ext uri="{D42A27DB-BD31-4B8C-83A1-F6EECF244321}">
                <p14:modId xmlns:p14="http://schemas.microsoft.com/office/powerpoint/2010/main" val="1308467023"/>
              </p:ext>
            </p:extLst>
          </p:nvPr>
        </p:nvGraphicFramePr>
        <p:xfrm>
          <a:off x="317483" y="1848717"/>
          <a:ext cx="8460009" cy="493458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8" name="Primark-PESTEL-3.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7881383" y="639151"/>
            <a:ext cx="812800" cy="812800"/>
          </a:xfrm>
          <a:prstGeom prst="rect">
            <a:avLst/>
          </a:prstGeom>
        </p:spPr>
      </p:pic>
    </p:spTree>
    <p:extLst>
      <p:ext uri="{BB962C8B-B14F-4D97-AF65-F5344CB8AC3E}">
        <p14:creationId xmlns:p14="http://schemas.microsoft.com/office/powerpoint/2010/main" val="1442132016"/>
      </p:ext>
    </p:extLst>
  </p:cSld>
  <p:clrMapOvr>
    <a:masterClrMapping/>
  </p:clrMapOvr>
  <p:timing>
    <p:tnLst>
      <p:par>
        <p:cTn xmlns:p14="http://schemas.microsoft.com/office/powerpoint/2010/mai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3866" fill="hold"/>
                                        <p:tgtEl>
                                          <p:spTgt spid="8"/>
                                        </p:tgtEl>
                                      </p:cBhvr>
                                    </p:cmd>
                                  </p:childTnLst>
                                </p:cTn>
                              </p:par>
                            </p:childTnLst>
                          </p:cTn>
                        </p:par>
                      </p:childTnLst>
                    </p:cTn>
                  </p:par>
                </p:childTnLst>
              </p:cTn>
              <p:nextCondLst>
                <p:cond evt="onClick" delay="0">
                  <p:tgtEl>
                    <p:spTgt spid="8"/>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11</a:t>
            </a:fld>
            <a:endParaRPr lang="en-US"/>
          </a:p>
        </p:txBody>
      </p:sp>
      <p:sp>
        <p:nvSpPr>
          <p:cNvPr id="9" name="TextBox 8"/>
          <p:cNvSpPr txBox="1"/>
          <p:nvPr/>
        </p:nvSpPr>
        <p:spPr>
          <a:xfrm>
            <a:off x="449355" y="789845"/>
            <a:ext cx="6858000" cy="523220"/>
          </a:xfrm>
          <a:prstGeom prst="rect">
            <a:avLst/>
          </a:prstGeom>
          <a:noFill/>
        </p:spPr>
        <p:txBody>
          <a:bodyPr wrap="square" rtlCol="0">
            <a:spAutoFit/>
          </a:bodyPr>
          <a:lstStyle/>
          <a:p>
            <a:r>
              <a:rPr lang="en-US" sz="2800" dirty="0" smtClean="0">
                <a:solidFill>
                  <a:srgbClr val="FFFFFF"/>
                </a:solidFill>
              </a:rPr>
              <a:t>Porter’s Diamond / 5 Forces</a:t>
            </a:r>
            <a:endParaRPr lang="en-US" sz="2800" dirty="0">
              <a:solidFill>
                <a:srgbClr val="FFFFFF"/>
              </a:solidFill>
            </a:endParaRPr>
          </a:p>
        </p:txBody>
      </p:sp>
      <p:graphicFrame>
        <p:nvGraphicFramePr>
          <p:cNvPr id="19" name="Diagram 18"/>
          <p:cNvGraphicFramePr/>
          <p:nvPr>
            <p:extLst>
              <p:ext uri="{D42A27DB-BD31-4B8C-83A1-F6EECF244321}">
                <p14:modId xmlns:p14="http://schemas.microsoft.com/office/powerpoint/2010/main" val="3878625878"/>
              </p:ext>
            </p:extLst>
          </p:nvPr>
        </p:nvGraphicFramePr>
        <p:xfrm>
          <a:off x="5996110" y="2040708"/>
          <a:ext cx="2940969" cy="288920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21" name="Rectangle 20"/>
          <p:cNvSpPr/>
          <p:nvPr/>
        </p:nvSpPr>
        <p:spPr>
          <a:xfrm>
            <a:off x="206164" y="5223447"/>
            <a:ext cx="8786943" cy="1485022"/>
          </a:xfrm>
          <a:prstGeom prst="rect">
            <a:avLst/>
          </a:prstGeom>
        </p:spPr>
        <p:txBody>
          <a:bodyPr wrap="square">
            <a:spAutoFit/>
          </a:bodyPr>
          <a:lstStyle/>
          <a:p>
            <a:pPr marL="285750" indent="-285750">
              <a:lnSpc>
                <a:spcPct val="130000"/>
              </a:lnSpc>
              <a:buFont typeface="Wingdings" charset="2"/>
              <a:buChar char="Ø"/>
            </a:pPr>
            <a:r>
              <a:rPr lang="en-US" sz="1000" b="1" dirty="0" smtClean="0">
                <a:solidFill>
                  <a:schemeClr val="tx1">
                    <a:lumMod val="65000"/>
                    <a:lumOff val="35000"/>
                  </a:schemeClr>
                </a:solidFill>
              </a:rPr>
              <a:t>COMPETITIVE RIVALRY</a:t>
            </a:r>
            <a:r>
              <a:rPr lang="en-US" sz="1000" dirty="0" smtClean="0">
                <a:solidFill>
                  <a:schemeClr val="tx1">
                    <a:lumMod val="65000"/>
                    <a:lumOff val="35000"/>
                  </a:schemeClr>
                </a:solidFill>
              </a:rPr>
              <a:t>:  Intense but concentrated in a mature offline market.  Several players fighting for share in an immature online environment, but only 4 with credibility</a:t>
            </a:r>
            <a:endParaRPr lang="en-US" sz="1000" dirty="0">
              <a:solidFill>
                <a:schemeClr val="tx1">
                  <a:lumMod val="65000"/>
                  <a:lumOff val="35000"/>
                </a:schemeClr>
              </a:solidFill>
            </a:endParaRPr>
          </a:p>
          <a:p>
            <a:pPr marL="285750" indent="-285750">
              <a:lnSpc>
                <a:spcPct val="130000"/>
              </a:lnSpc>
              <a:buFont typeface="Wingdings" charset="2"/>
              <a:buChar char="Ø"/>
            </a:pPr>
            <a:r>
              <a:rPr lang="en-US" sz="1000" b="1" dirty="0" smtClean="0">
                <a:solidFill>
                  <a:schemeClr val="tx1">
                    <a:lumMod val="65000"/>
                    <a:lumOff val="35000"/>
                  </a:schemeClr>
                </a:solidFill>
              </a:rPr>
              <a:t>THREAT OF NEW ENTRANTS</a:t>
            </a:r>
            <a:r>
              <a:rPr lang="en-US" sz="1000" dirty="0" smtClean="0">
                <a:solidFill>
                  <a:schemeClr val="tx1">
                    <a:lumMod val="65000"/>
                    <a:lumOff val="35000"/>
                  </a:schemeClr>
                </a:solidFill>
              </a:rPr>
              <a:t>:  Fast fashion market rapidly growing with relaxed government policies but low Primark margins are unlikely to attract like for like competition offline as this would require substantial investment.  Need to monitor how premium brands and online competitors develop a USP against the big 4</a:t>
            </a:r>
          </a:p>
          <a:p>
            <a:pPr marL="285750" indent="-285750">
              <a:lnSpc>
                <a:spcPct val="130000"/>
              </a:lnSpc>
              <a:buFont typeface="Wingdings" charset="2"/>
              <a:buChar char="Ø"/>
            </a:pPr>
            <a:r>
              <a:rPr lang="en-US" sz="1000" b="1" dirty="0" smtClean="0">
                <a:solidFill>
                  <a:schemeClr val="tx1">
                    <a:lumMod val="65000"/>
                    <a:lumOff val="35000"/>
                  </a:schemeClr>
                </a:solidFill>
              </a:rPr>
              <a:t>THREAT OF SUBSTITUTES</a:t>
            </a:r>
            <a:r>
              <a:rPr lang="en-US" sz="1000" dirty="0" smtClean="0">
                <a:solidFill>
                  <a:schemeClr val="tx1">
                    <a:lumMod val="65000"/>
                    <a:lumOff val="35000"/>
                  </a:schemeClr>
                </a:solidFill>
              </a:rPr>
              <a:t>:  No substitute for low priced fast fashion</a:t>
            </a:r>
          </a:p>
          <a:p>
            <a:pPr marL="285750" indent="-285750">
              <a:lnSpc>
                <a:spcPct val="130000"/>
              </a:lnSpc>
              <a:buFont typeface="Wingdings" charset="2"/>
              <a:buChar char="Ø"/>
            </a:pPr>
            <a:r>
              <a:rPr lang="en-US" sz="1000" b="1" dirty="0" smtClean="0">
                <a:solidFill>
                  <a:schemeClr val="tx1">
                    <a:lumMod val="65000"/>
                    <a:lumOff val="35000"/>
                  </a:schemeClr>
                </a:solidFill>
              </a:rPr>
              <a:t>BARGAINING POWER OF SUPPLIERS</a:t>
            </a:r>
            <a:r>
              <a:rPr lang="en-US" sz="1000" dirty="0" smtClean="0">
                <a:solidFill>
                  <a:schemeClr val="tx1">
                    <a:lumMod val="65000"/>
                    <a:lumOff val="35000"/>
                  </a:schemeClr>
                </a:solidFill>
              </a:rPr>
              <a:t>:  Diverse and complex global supply chain encourages competition with no supplier having control over prices</a:t>
            </a:r>
          </a:p>
          <a:p>
            <a:pPr marL="285750" indent="-285750">
              <a:lnSpc>
                <a:spcPct val="130000"/>
              </a:lnSpc>
              <a:buFont typeface="Wingdings" charset="2"/>
              <a:buChar char="Ø"/>
            </a:pPr>
            <a:r>
              <a:rPr lang="en-US" sz="1000" b="1" dirty="0" smtClean="0">
                <a:solidFill>
                  <a:schemeClr val="tx1">
                    <a:lumMod val="65000"/>
                    <a:lumOff val="35000"/>
                  </a:schemeClr>
                </a:solidFill>
              </a:rPr>
              <a:t>BARGAINING POWER OF BUYERS</a:t>
            </a:r>
            <a:r>
              <a:rPr lang="en-US" sz="1000" dirty="0" smtClean="0">
                <a:solidFill>
                  <a:schemeClr val="tx1">
                    <a:lumMod val="65000"/>
                    <a:lumOff val="35000"/>
                  </a:schemeClr>
                </a:solidFill>
              </a:rPr>
              <a:t>:  Wide variety of fast fashion products in a market where customers are price sensitive with no major brand loyalty</a:t>
            </a:r>
          </a:p>
        </p:txBody>
      </p:sp>
      <p:grpSp>
        <p:nvGrpSpPr>
          <p:cNvPr id="23" name="Group 22"/>
          <p:cNvGrpSpPr/>
          <p:nvPr/>
        </p:nvGrpSpPr>
        <p:grpSpPr>
          <a:xfrm>
            <a:off x="432540" y="1999729"/>
            <a:ext cx="5244819" cy="3052877"/>
            <a:chOff x="357836" y="1904740"/>
            <a:chExt cx="8462243" cy="4752205"/>
          </a:xfrm>
        </p:grpSpPr>
        <p:sp>
          <p:nvSpPr>
            <p:cNvPr id="24" name="Oval 23"/>
            <p:cNvSpPr/>
            <p:nvPr/>
          </p:nvSpPr>
          <p:spPr>
            <a:xfrm>
              <a:off x="393327" y="1904740"/>
              <a:ext cx="2015806" cy="1083088"/>
            </a:xfrm>
            <a:prstGeom prst="ellipse">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b="1" u="sng" dirty="0" smtClean="0"/>
                <a:t>Government</a:t>
              </a:r>
            </a:p>
            <a:p>
              <a:pPr algn="ctr"/>
              <a:r>
                <a:rPr lang="en-US" sz="800" dirty="0" smtClean="0"/>
                <a:t>Education</a:t>
              </a:r>
              <a:endParaRPr lang="en-US" sz="800" dirty="0"/>
            </a:p>
            <a:p>
              <a:pPr algn="ctr"/>
              <a:r>
                <a:rPr lang="en-US" sz="800" dirty="0" smtClean="0"/>
                <a:t>Economic policy</a:t>
              </a:r>
            </a:p>
            <a:p>
              <a:pPr algn="ctr"/>
              <a:r>
                <a:rPr lang="en-US" sz="800" dirty="0" smtClean="0"/>
                <a:t>Regulations &amp; Support</a:t>
              </a:r>
            </a:p>
          </p:txBody>
        </p:sp>
        <p:sp>
          <p:nvSpPr>
            <p:cNvPr id="25" name="Rectangle 24"/>
            <p:cNvSpPr/>
            <p:nvPr/>
          </p:nvSpPr>
          <p:spPr>
            <a:xfrm>
              <a:off x="3342925" y="1904740"/>
              <a:ext cx="2502520" cy="153126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000" b="1" u="sng" dirty="0" smtClean="0"/>
                <a:t>Strategy, Structure &amp; Rivalry</a:t>
              </a:r>
            </a:p>
            <a:p>
              <a:pPr algn="ctr"/>
              <a:r>
                <a:rPr lang="en-US" sz="800" dirty="0" err="1" smtClean="0"/>
                <a:t>Omnichannel</a:t>
              </a:r>
              <a:r>
                <a:rPr lang="en-US" sz="800" dirty="0" smtClean="0"/>
                <a:t> competition &amp; diversity</a:t>
              </a:r>
            </a:p>
            <a:p>
              <a:pPr algn="ctr"/>
              <a:r>
                <a:rPr lang="en-US" sz="800" dirty="0" smtClean="0"/>
                <a:t>Leadership</a:t>
              </a:r>
            </a:p>
            <a:p>
              <a:pPr algn="ctr"/>
              <a:r>
                <a:rPr lang="en-US" sz="800" dirty="0" smtClean="0"/>
                <a:t>Legal Compliance</a:t>
              </a:r>
            </a:p>
            <a:p>
              <a:pPr algn="ctr"/>
              <a:r>
                <a:rPr lang="en-US" sz="800" dirty="0" smtClean="0"/>
                <a:t>Business partnerships</a:t>
              </a:r>
            </a:p>
          </p:txBody>
        </p:sp>
        <p:sp>
          <p:nvSpPr>
            <p:cNvPr id="26" name="Rectangle 25"/>
            <p:cNvSpPr/>
            <p:nvPr/>
          </p:nvSpPr>
          <p:spPr>
            <a:xfrm>
              <a:off x="357836" y="3473350"/>
              <a:ext cx="2502520" cy="1652332"/>
            </a:xfrm>
            <a:prstGeom prst="rect">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en-US" sz="1000" b="1" u="sng" dirty="0" smtClean="0"/>
                <a:t>Factor Conditions:</a:t>
              </a:r>
            </a:p>
            <a:p>
              <a:pPr algn="ctr"/>
              <a:r>
                <a:rPr lang="en-US" sz="1000" dirty="0" smtClean="0"/>
                <a:t>Human capital</a:t>
              </a:r>
            </a:p>
            <a:p>
              <a:pPr algn="ctr"/>
              <a:r>
                <a:rPr lang="en-US" sz="1000" dirty="0" smtClean="0"/>
                <a:t>Financial capital</a:t>
              </a:r>
            </a:p>
            <a:p>
              <a:pPr algn="ctr"/>
              <a:r>
                <a:rPr lang="en-US" sz="1000" dirty="0" smtClean="0"/>
                <a:t>Manufactured capital</a:t>
              </a:r>
            </a:p>
            <a:p>
              <a:pPr algn="ctr"/>
              <a:r>
                <a:rPr lang="en-US" sz="1000" dirty="0" smtClean="0"/>
                <a:t>Infrastructure</a:t>
              </a:r>
            </a:p>
          </p:txBody>
        </p:sp>
        <p:sp>
          <p:nvSpPr>
            <p:cNvPr id="27" name="Rectangle 26"/>
            <p:cNvSpPr/>
            <p:nvPr/>
          </p:nvSpPr>
          <p:spPr>
            <a:xfrm>
              <a:off x="6317559" y="3473349"/>
              <a:ext cx="2502520" cy="1652333"/>
            </a:xfrm>
            <a:prstGeom prst="rect">
              <a:avLst/>
            </a:prstGeom>
            <a:solidFill>
              <a:srgbClr val="3366FF"/>
            </a:solidFill>
            <a:ln>
              <a:solidFill>
                <a:srgbClr val="0000FF"/>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000" b="1" u="sng" dirty="0" smtClean="0"/>
                <a:t>Demand Conditions:</a:t>
              </a:r>
            </a:p>
            <a:p>
              <a:pPr algn="ctr"/>
              <a:r>
                <a:rPr lang="en-US" sz="700" dirty="0" smtClean="0"/>
                <a:t>Population change</a:t>
              </a:r>
            </a:p>
            <a:p>
              <a:pPr algn="ctr"/>
              <a:r>
                <a:rPr lang="en-US" sz="700" dirty="0" smtClean="0"/>
                <a:t>Disposable income/poverty levels</a:t>
              </a:r>
            </a:p>
            <a:p>
              <a:pPr algn="ctr"/>
              <a:r>
                <a:rPr lang="en-US" sz="700" dirty="0" smtClean="0"/>
                <a:t>Access to technology</a:t>
              </a:r>
            </a:p>
            <a:p>
              <a:pPr algn="ctr"/>
              <a:r>
                <a:rPr lang="en-US" sz="700" dirty="0" smtClean="0"/>
                <a:t>Proximity to cities</a:t>
              </a:r>
            </a:p>
            <a:p>
              <a:pPr algn="ctr"/>
              <a:r>
                <a:rPr lang="en-US" sz="700" dirty="0" smtClean="0"/>
                <a:t>Diversity &amp; quality of product portfolio</a:t>
              </a:r>
            </a:p>
            <a:p>
              <a:pPr algn="ctr"/>
              <a:r>
                <a:rPr lang="en-US" sz="700" dirty="0" smtClean="0"/>
                <a:t>Pricing</a:t>
              </a:r>
            </a:p>
            <a:p>
              <a:pPr algn="ctr"/>
              <a:r>
                <a:rPr lang="en-US" sz="700" dirty="0" smtClean="0"/>
                <a:t>Social responsibility</a:t>
              </a:r>
              <a:endParaRPr lang="en-US" sz="700" dirty="0"/>
            </a:p>
          </p:txBody>
        </p:sp>
        <p:sp>
          <p:nvSpPr>
            <p:cNvPr id="28" name="Rectangle 27"/>
            <p:cNvSpPr/>
            <p:nvPr/>
          </p:nvSpPr>
          <p:spPr>
            <a:xfrm>
              <a:off x="3342925" y="5125683"/>
              <a:ext cx="2502520" cy="1531262"/>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1000" b="1" u="sng" dirty="0" smtClean="0"/>
                <a:t>Supporting Industries</a:t>
              </a:r>
            </a:p>
            <a:p>
              <a:pPr algn="ctr"/>
              <a:r>
                <a:rPr lang="en-US" sz="1000" dirty="0" smtClean="0"/>
                <a:t>Logistics</a:t>
              </a:r>
            </a:p>
            <a:p>
              <a:pPr algn="ctr"/>
              <a:r>
                <a:rPr lang="en-US" sz="1000" dirty="0" smtClean="0"/>
                <a:t>Manufacturing</a:t>
              </a:r>
            </a:p>
            <a:p>
              <a:pPr algn="ctr"/>
              <a:r>
                <a:rPr lang="en-US" sz="1000" dirty="0" smtClean="0"/>
                <a:t>IT, Technology &amp; Data</a:t>
              </a:r>
            </a:p>
            <a:p>
              <a:pPr algn="ctr"/>
              <a:r>
                <a:rPr lang="en-US" sz="1000" dirty="0" smtClean="0"/>
                <a:t>Fashion Design</a:t>
              </a:r>
            </a:p>
          </p:txBody>
        </p:sp>
        <p:sp>
          <p:nvSpPr>
            <p:cNvPr id="29" name="Oval 28"/>
            <p:cNvSpPr/>
            <p:nvPr/>
          </p:nvSpPr>
          <p:spPr>
            <a:xfrm>
              <a:off x="7175546" y="5455795"/>
              <a:ext cx="1587419" cy="1083088"/>
            </a:xfrm>
            <a:prstGeom prst="ellipse">
              <a:avLst/>
            </a:prstGeom>
          </p:spPr>
          <p:style>
            <a:lnRef idx="1">
              <a:schemeClr val="dk1"/>
            </a:lnRef>
            <a:fillRef idx="3">
              <a:schemeClr val="dk1"/>
            </a:fillRef>
            <a:effectRef idx="2">
              <a:schemeClr val="dk1"/>
            </a:effectRef>
            <a:fontRef idx="minor">
              <a:schemeClr val="lt1"/>
            </a:fontRef>
          </p:style>
          <p:txBody>
            <a:bodyPr rtlCol="0" anchor="ctr"/>
            <a:lstStyle/>
            <a:p>
              <a:pPr algn="ctr"/>
              <a:r>
                <a:rPr lang="en-US" sz="1000" b="1" u="sng" dirty="0" smtClean="0"/>
                <a:t>Chance</a:t>
              </a:r>
              <a:endParaRPr lang="en-US" sz="1000" b="1" u="sng" dirty="0"/>
            </a:p>
          </p:txBody>
        </p:sp>
        <p:cxnSp>
          <p:nvCxnSpPr>
            <p:cNvPr id="30" name="Straight Arrow Connector 29"/>
            <p:cNvCxnSpPr>
              <a:stCxn id="25" idx="2"/>
              <a:endCxn id="28" idx="0"/>
            </p:cNvCxnSpPr>
            <p:nvPr/>
          </p:nvCxnSpPr>
          <p:spPr>
            <a:xfrm>
              <a:off x="4594185" y="3436002"/>
              <a:ext cx="0" cy="1689681"/>
            </a:xfrm>
            <a:prstGeom prst="straightConnector1">
              <a:avLst/>
            </a:prstGeom>
            <a:ln>
              <a:headEnd type="arrow"/>
              <a:tailEnd type="arrow"/>
            </a:ln>
          </p:spPr>
          <p:style>
            <a:lnRef idx="2">
              <a:schemeClr val="accent1"/>
            </a:lnRef>
            <a:fillRef idx="0">
              <a:schemeClr val="accent1"/>
            </a:fillRef>
            <a:effectRef idx="1">
              <a:schemeClr val="accent1"/>
            </a:effectRef>
            <a:fontRef idx="minor">
              <a:schemeClr val="tx1"/>
            </a:fontRef>
          </p:style>
        </p:cxnSp>
        <p:cxnSp>
          <p:nvCxnSpPr>
            <p:cNvPr id="31" name="Straight Arrow Connector 30"/>
            <p:cNvCxnSpPr>
              <a:stCxn id="26" idx="3"/>
              <a:endCxn id="27" idx="1"/>
            </p:cNvCxnSpPr>
            <p:nvPr/>
          </p:nvCxnSpPr>
          <p:spPr>
            <a:xfrm>
              <a:off x="2860356" y="4299516"/>
              <a:ext cx="3457203" cy="0"/>
            </a:xfrm>
            <a:prstGeom prst="straightConnector1">
              <a:avLst/>
            </a:prstGeom>
            <a:ln>
              <a:headEnd type="arrow"/>
              <a:tailEnd type="arrow"/>
            </a:ln>
          </p:spPr>
          <p:style>
            <a:lnRef idx="2">
              <a:schemeClr val="accent1"/>
            </a:lnRef>
            <a:fillRef idx="0">
              <a:schemeClr val="accent1"/>
            </a:fillRef>
            <a:effectRef idx="1">
              <a:schemeClr val="accent1"/>
            </a:effectRef>
            <a:fontRef idx="minor">
              <a:schemeClr val="tx1"/>
            </a:fontRef>
          </p:style>
        </p:cxnSp>
        <p:cxnSp>
          <p:nvCxnSpPr>
            <p:cNvPr id="32" name="Straight Arrow Connector 31"/>
            <p:cNvCxnSpPr>
              <a:stCxn id="25" idx="3"/>
              <a:endCxn id="27" idx="0"/>
            </p:cNvCxnSpPr>
            <p:nvPr/>
          </p:nvCxnSpPr>
          <p:spPr>
            <a:xfrm>
              <a:off x="5845445" y="2670371"/>
              <a:ext cx="1723374" cy="802978"/>
            </a:xfrm>
            <a:prstGeom prst="straightConnector1">
              <a:avLst/>
            </a:prstGeom>
            <a:ln>
              <a:headEnd type="arrow"/>
              <a:tailEnd type="arrow"/>
            </a:ln>
          </p:spPr>
          <p:style>
            <a:lnRef idx="2">
              <a:schemeClr val="accent1"/>
            </a:lnRef>
            <a:fillRef idx="0">
              <a:schemeClr val="accent1"/>
            </a:fillRef>
            <a:effectRef idx="1">
              <a:schemeClr val="accent1"/>
            </a:effectRef>
            <a:fontRef idx="minor">
              <a:schemeClr val="tx1"/>
            </a:fontRef>
          </p:style>
        </p:cxnSp>
        <p:cxnSp>
          <p:nvCxnSpPr>
            <p:cNvPr id="33" name="Straight Arrow Connector 32"/>
            <p:cNvCxnSpPr>
              <a:stCxn id="27" idx="2"/>
              <a:endCxn id="28" idx="3"/>
            </p:cNvCxnSpPr>
            <p:nvPr/>
          </p:nvCxnSpPr>
          <p:spPr>
            <a:xfrm flipH="1">
              <a:off x="5845445" y="5125682"/>
              <a:ext cx="1723374" cy="765632"/>
            </a:xfrm>
            <a:prstGeom prst="straightConnector1">
              <a:avLst/>
            </a:prstGeom>
            <a:ln>
              <a:headEnd type="arrow"/>
              <a:tailEnd type="arrow"/>
            </a:ln>
          </p:spPr>
          <p:style>
            <a:lnRef idx="2">
              <a:schemeClr val="accent1"/>
            </a:lnRef>
            <a:fillRef idx="0">
              <a:schemeClr val="accent1"/>
            </a:fillRef>
            <a:effectRef idx="1">
              <a:schemeClr val="accent1"/>
            </a:effectRef>
            <a:fontRef idx="minor">
              <a:schemeClr val="tx1"/>
            </a:fontRef>
          </p:style>
        </p:cxnSp>
        <p:cxnSp>
          <p:nvCxnSpPr>
            <p:cNvPr id="34" name="Straight Arrow Connector 33"/>
            <p:cNvCxnSpPr>
              <a:stCxn id="28" idx="1"/>
              <a:endCxn id="26" idx="2"/>
            </p:cNvCxnSpPr>
            <p:nvPr/>
          </p:nvCxnSpPr>
          <p:spPr>
            <a:xfrm flipH="1" flipV="1">
              <a:off x="1609096" y="5125682"/>
              <a:ext cx="1733829" cy="765632"/>
            </a:xfrm>
            <a:prstGeom prst="straightConnector1">
              <a:avLst/>
            </a:prstGeom>
            <a:ln>
              <a:headEnd type="arrow"/>
              <a:tailEnd type="arrow"/>
            </a:ln>
          </p:spPr>
          <p:style>
            <a:lnRef idx="2">
              <a:schemeClr val="accent1"/>
            </a:lnRef>
            <a:fillRef idx="0">
              <a:schemeClr val="accent1"/>
            </a:fillRef>
            <a:effectRef idx="1">
              <a:schemeClr val="accent1"/>
            </a:effectRef>
            <a:fontRef idx="minor">
              <a:schemeClr val="tx1"/>
            </a:fontRef>
          </p:style>
        </p:cxnSp>
        <p:cxnSp>
          <p:nvCxnSpPr>
            <p:cNvPr id="35" name="Straight Arrow Connector 34"/>
            <p:cNvCxnSpPr>
              <a:stCxn id="26" idx="0"/>
              <a:endCxn id="25" idx="1"/>
            </p:cNvCxnSpPr>
            <p:nvPr/>
          </p:nvCxnSpPr>
          <p:spPr>
            <a:xfrm flipV="1">
              <a:off x="1609096" y="2670371"/>
              <a:ext cx="1733829" cy="802979"/>
            </a:xfrm>
            <a:prstGeom prst="straightConnector1">
              <a:avLst/>
            </a:prstGeom>
            <a:ln>
              <a:headEnd type="arrow"/>
              <a:tailEnd type="arrow"/>
            </a:ln>
          </p:spPr>
          <p:style>
            <a:lnRef idx="2">
              <a:schemeClr val="accent1"/>
            </a:lnRef>
            <a:fillRef idx="0">
              <a:schemeClr val="accent1"/>
            </a:fillRef>
            <a:effectRef idx="1">
              <a:schemeClr val="accent1"/>
            </a:effectRef>
            <a:fontRef idx="minor">
              <a:schemeClr val="tx1"/>
            </a:fontRef>
          </p:style>
        </p:cxnSp>
      </p:grpSp>
      <p:pic>
        <p:nvPicPr>
          <p:cNvPr id="4" name="Primark-Porters-Diamond-3.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7918735" y="639151"/>
            <a:ext cx="812800" cy="812800"/>
          </a:xfrm>
          <a:prstGeom prst="rect">
            <a:avLst/>
          </a:prstGeom>
        </p:spPr>
      </p:pic>
    </p:spTree>
    <p:extLst>
      <p:ext uri="{BB962C8B-B14F-4D97-AF65-F5344CB8AC3E}">
        <p14:creationId xmlns:p14="http://schemas.microsoft.com/office/powerpoint/2010/main" val="3165839131"/>
      </p:ext>
    </p:extLst>
  </p:cSld>
  <p:clrMapOvr>
    <a:masterClrMapping/>
  </p:clrMapOvr>
  <p:timing>
    <p:tnLst>
      <p:par>
        <p:cTn xmlns:p14="http://schemas.microsoft.com/office/powerpoint/2010/mai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6266"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12</a:t>
            </a:fld>
            <a:endParaRPr lang="en-US"/>
          </a:p>
        </p:txBody>
      </p:sp>
      <p:sp>
        <p:nvSpPr>
          <p:cNvPr id="9" name="TextBox 8"/>
          <p:cNvSpPr txBox="1"/>
          <p:nvPr/>
        </p:nvSpPr>
        <p:spPr>
          <a:xfrm>
            <a:off x="449355" y="789845"/>
            <a:ext cx="6858000" cy="523220"/>
          </a:xfrm>
          <a:prstGeom prst="rect">
            <a:avLst/>
          </a:prstGeom>
          <a:noFill/>
        </p:spPr>
        <p:txBody>
          <a:bodyPr wrap="square" rtlCol="0">
            <a:spAutoFit/>
          </a:bodyPr>
          <a:lstStyle/>
          <a:p>
            <a:r>
              <a:rPr lang="en-US" sz="2800" dirty="0" smtClean="0">
                <a:solidFill>
                  <a:srgbClr val="FFFFFF"/>
                </a:solidFill>
              </a:rPr>
              <a:t>SWOT Analysis</a:t>
            </a:r>
            <a:endParaRPr lang="en-US" sz="2800" dirty="0">
              <a:solidFill>
                <a:srgbClr val="FFFFFF"/>
              </a:solidFill>
            </a:endParaRPr>
          </a:p>
        </p:txBody>
      </p:sp>
      <p:graphicFrame>
        <p:nvGraphicFramePr>
          <p:cNvPr id="11" name="Diagram 10"/>
          <p:cNvGraphicFramePr/>
          <p:nvPr>
            <p:extLst>
              <p:ext uri="{D42A27DB-BD31-4B8C-83A1-F6EECF244321}">
                <p14:modId xmlns:p14="http://schemas.microsoft.com/office/powerpoint/2010/main" val="2260928767"/>
              </p:ext>
            </p:extLst>
          </p:nvPr>
        </p:nvGraphicFramePr>
        <p:xfrm>
          <a:off x="203200" y="1893302"/>
          <a:ext cx="8737600" cy="471726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Primark-SWOT-2.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7900059" y="640453"/>
            <a:ext cx="812800" cy="812800"/>
          </a:xfrm>
          <a:prstGeom prst="rect">
            <a:avLst/>
          </a:prstGeom>
        </p:spPr>
      </p:pic>
    </p:spTree>
    <p:extLst>
      <p:ext uri="{BB962C8B-B14F-4D97-AF65-F5344CB8AC3E}">
        <p14:creationId xmlns:p14="http://schemas.microsoft.com/office/powerpoint/2010/main" val="3480414450"/>
      </p:ext>
    </p:extLst>
  </p:cSld>
  <p:clrMapOvr>
    <a:masterClrMapping/>
  </p:clrMapOvr>
  <p:timing>
    <p:tnLst>
      <p:par>
        <p:cTn xmlns:p14="http://schemas.microsoft.com/office/powerpoint/2010/mai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5569"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13</a:t>
            </a:fld>
            <a:endParaRPr lang="en-US"/>
          </a:p>
        </p:txBody>
      </p:sp>
      <p:sp>
        <p:nvSpPr>
          <p:cNvPr id="9" name="TextBox 8"/>
          <p:cNvSpPr txBox="1"/>
          <p:nvPr/>
        </p:nvSpPr>
        <p:spPr>
          <a:xfrm>
            <a:off x="449355" y="789845"/>
            <a:ext cx="6858000" cy="523220"/>
          </a:xfrm>
          <a:prstGeom prst="rect">
            <a:avLst/>
          </a:prstGeom>
          <a:noFill/>
        </p:spPr>
        <p:txBody>
          <a:bodyPr wrap="square" rtlCol="0">
            <a:spAutoFit/>
          </a:bodyPr>
          <a:lstStyle/>
          <a:p>
            <a:r>
              <a:rPr lang="en-US" sz="2800" dirty="0" smtClean="0">
                <a:solidFill>
                  <a:srgbClr val="FFFFFF"/>
                </a:solidFill>
              </a:rPr>
              <a:t>Conclusion</a:t>
            </a:r>
            <a:endParaRPr lang="en-US" sz="2800" dirty="0">
              <a:solidFill>
                <a:srgbClr val="FFFFFF"/>
              </a:solidFill>
            </a:endParaRPr>
          </a:p>
        </p:txBody>
      </p:sp>
      <p:graphicFrame>
        <p:nvGraphicFramePr>
          <p:cNvPr id="3" name="Table 2"/>
          <p:cNvGraphicFramePr>
            <a:graphicFrameLocks noGrp="1"/>
          </p:cNvGraphicFramePr>
          <p:nvPr>
            <p:extLst>
              <p:ext uri="{D42A27DB-BD31-4B8C-83A1-F6EECF244321}">
                <p14:modId xmlns:p14="http://schemas.microsoft.com/office/powerpoint/2010/main" val="2003516348"/>
              </p:ext>
            </p:extLst>
          </p:nvPr>
        </p:nvGraphicFramePr>
        <p:xfrm>
          <a:off x="318623" y="2710585"/>
          <a:ext cx="8487725" cy="3788482"/>
        </p:xfrm>
        <a:graphic>
          <a:graphicData uri="http://schemas.openxmlformats.org/drawingml/2006/table">
            <a:tbl>
              <a:tblPr/>
              <a:tblGrid>
                <a:gridCol w="426880"/>
                <a:gridCol w="8060845"/>
              </a:tblGrid>
              <a:tr h="248082">
                <a:tc>
                  <a:txBody>
                    <a:bodyPr/>
                    <a:lstStyle/>
                    <a:p>
                      <a:pPr algn="ctr" fontAlgn="ctr"/>
                      <a:r>
                        <a:rPr lang="en-US" sz="1200" b="1" i="0" u="none" strike="noStrike">
                          <a:solidFill>
                            <a:srgbClr val="FFFFFF"/>
                          </a:solidFill>
                          <a:effectLst/>
                          <a:latin typeface="Calibri"/>
                        </a:rPr>
                        <a:t>No</a:t>
                      </a:r>
                    </a:p>
                  </a:txBody>
                  <a:tcPr marL="7753" marR="7753" marT="775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1F497D"/>
                    </a:solidFill>
                  </a:tcPr>
                </a:tc>
                <a:tc>
                  <a:txBody>
                    <a:bodyPr/>
                    <a:lstStyle/>
                    <a:p>
                      <a:pPr algn="l" fontAlgn="ctr"/>
                      <a:r>
                        <a:rPr lang="en-US" sz="1200" b="1" i="0" u="none" strike="noStrike">
                          <a:solidFill>
                            <a:srgbClr val="FFFFFF"/>
                          </a:solidFill>
                          <a:effectLst/>
                          <a:latin typeface="Calibri"/>
                        </a:rPr>
                        <a:t>Conclusions</a:t>
                      </a:r>
                    </a:p>
                  </a:txBody>
                  <a:tcPr marL="7753" marR="7753" marT="775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1F497D"/>
                    </a:solidFill>
                  </a:tcPr>
                </a:tc>
              </a:tr>
              <a:tr h="403133">
                <a:tc>
                  <a:txBody>
                    <a:bodyPr/>
                    <a:lstStyle/>
                    <a:p>
                      <a:pPr algn="ctr" fontAlgn="ctr"/>
                      <a:r>
                        <a:rPr lang="en-US" sz="1200" b="0" i="0" u="none" strike="noStrike">
                          <a:solidFill>
                            <a:srgbClr val="595959"/>
                          </a:solidFill>
                          <a:effectLst/>
                          <a:latin typeface="Calibri"/>
                        </a:rPr>
                        <a:t>1</a:t>
                      </a:r>
                    </a:p>
                  </a:txBody>
                  <a:tcPr marL="7753" marR="7753" marT="775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200" b="0" i="0" u="none" strike="noStrike" dirty="0">
                          <a:solidFill>
                            <a:srgbClr val="595959"/>
                          </a:solidFill>
                          <a:effectLst/>
                          <a:latin typeface="Calibri"/>
                        </a:rPr>
                        <a:t>India’s economic boom gives rise to elevated </a:t>
                      </a:r>
                      <a:r>
                        <a:rPr lang="en-US" sz="1200" b="0" i="0" u="none" strike="noStrike" dirty="0" smtClean="0">
                          <a:solidFill>
                            <a:srgbClr val="595959"/>
                          </a:solidFill>
                          <a:effectLst/>
                          <a:latin typeface="Calibri"/>
                        </a:rPr>
                        <a:t>education, wellbeing, spending </a:t>
                      </a:r>
                      <a:r>
                        <a:rPr lang="en-US" sz="1200" b="0" i="0" u="none" strike="noStrike" dirty="0">
                          <a:solidFill>
                            <a:srgbClr val="595959"/>
                          </a:solidFill>
                          <a:effectLst/>
                          <a:latin typeface="Calibri"/>
                        </a:rPr>
                        <a:t>and strong </a:t>
                      </a:r>
                      <a:r>
                        <a:rPr lang="en-US" sz="1200" b="0" i="0" u="none" strike="noStrike" dirty="0" smtClean="0">
                          <a:solidFill>
                            <a:srgbClr val="595959"/>
                          </a:solidFill>
                          <a:effectLst/>
                          <a:latin typeface="Calibri"/>
                        </a:rPr>
                        <a:t>offline </a:t>
                      </a:r>
                      <a:r>
                        <a:rPr lang="en-US" sz="1200" b="0" i="0" u="none" strike="noStrike" dirty="0">
                          <a:solidFill>
                            <a:srgbClr val="595959"/>
                          </a:solidFill>
                          <a:effectLst/>
                          <a:latin typeface="Calibri"/>
                        </a:rPr>
                        <a:t>growth in the Indian apparel </a:t>
                      </a:r>
                      <a:r>
                        <a:rPr lang="en-US" sz="1200" b="0" i="0" u="none" strike="noStrike" dirty="0" smtClean="0">
                          <a:solidFill>
                            <a:srgbClr val="595959"/>
                          </a:solidFill>
                          <a:effectLst/>
                          <a:latin typeface="Calibri"/>
                        </a:rPr>
                        <a:t>market, </a:t>
                      </a:r>
                      <a:r>
                        <a:rPr lang="en-US" sz="1200" b="0" i="0" u="none" strike="noStrike" dirty="0">
                          <a:solidFill>
                            <a:srgbClr val="595959"/>
                          </a:solidFill>
                          <a:effectLst/>
                          <a:latin typeface="Calibri"/>
                        </a:rPr>
                        <a:t>but online sales are expected to </a:t>
                      </a:r>
                      <a:r>
                        <a:rPr lang="en-US" sz="1200" b="0" i="0" u="none" strike="noStrike" dirty="0" smtClean="0">
                          <a:solidFill>
                            <a:srgbClr val="595959"/>
                          </a:solidFill>
                          <a:effectLst/>
                          <a:latin typeface="Calibri"/>
                        </a:rPr>
                        <a:t>accelerate at double the speed of recent offline growth rates over </a:t>
                      </a:r>
                      <a:r>
                        <a:rPr lang="en-US" sz="1200" b="0" i="0" u="none" strike="noStrike" dirty="0">
                          <a:solidFill>
                            <a:srgbClr val="595959"/>
                          </a:solidFill>
                          <a:effectLst/>
                          <a:latin typeface="Calibri"/>
                        </a:rPr>
                        <a:t>the next 7 years (15.7% CAGR) as tier II/III city infrastructure improves and online/mobile penetration rates increase.  </a:t>
                      </a:r>
                    </a:p>
                  </a:txBody>
                  <a:tcPr marL="7753" marR="7753" marT="775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34143">
                <a:tc>
                  <a:txBody>
                    <a:bodyPr/>
                    <a:lstStyle/>
                    <a:p>
                      <a:pPr algn="ctr" fontAlgn="ctr"/>
                      <a:r>
                        <a:rPr lang="is-IS" sz="1200" b="0" i="0" u="none" strike="noStrike">
                          <a:solidFill>
                            <a:srgbClr val="595959"/>
                          </a:solidFill>
                          <a:effectLst/>
                          <a:latin typeface="Calibri"/>
                        </a:rPr>
                        <a:t>2</a:t>
                      </a:r>
                    </a:p>
                  </a:txBody>
                  <a:tcPr marL="7753" marR="7753" marT="775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200" b="0" i="0" u="none" strike="noStrike" dirty="0">
                          <a:solidFill>
                            <a:srgbClr val="595959"/>
                          </a:solidFill>
                          <a:effectLst/>
                          <a:latin typeface="Calibri"/>
                        </a:rPr>
                        <a:t>Government are making it more attractive for overseas businesses to </a:t>
                      </a:r>
                      <a:r>
                        <a:rPr lang="en-US" sz="1200" b="0" i="0" u="none" strike="noStrike" dirty="0" smtClean="0">
                          <a:solidFill>
                            <a:srgbClr val="595959"/>
                          </a:solidFill>
                          <a:effectLst/>
                          <a:latin typeface="Calibri"/>
                        </a:rPr>
                        <a:t>own and invest </a:t>
                      </a:r>
                      <a:r>
                        <a:rPr lang="en-US" sz="1200" b="0" i="0" u="none" strike="noStrike" dirty="0">
                          <a:solidFill>
                            <a:srgbClr val="595959"/>
                          </a:solidFill>
                          <a:effectLst/>
                          <a:latin typeface="Calibri"/>
                        </a:rPr>
                        <a:t>in order to increase adoption of modern e-retail processes with lower operational costs</a:t>
                      </a:r>
                    </a:p>
                  </a:txBody>
                  <a:tcPr marL="7753" marR="7753" marT="775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27130">
                <a:tc>
                  <a:txBody>
                    <a:bodyPr/>
                    <a:lstStyle/>
                    <a:p>
                      <a:pPr algn="ctr" fontAlgn="ctr"/>
                      <a:r>
                        <a:rPr lang="en-US" sz="1200" b="0" i="0" u="none" strike="noStrike">
                          <a:solidFill>
                            <a:srgbClr val="595959"/>
                          </a:solidFill>
                          <a:effectLst/>
                          <a:latin typeface="Calibri"/>
                        </a:rPr>
                        <a:t>3</a:t>
                      </a:r>
                    </a:p>
                  </a:txBody>
                  <a:tcPr marL="7753" marR="7753" marT="775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200" b="0" i="0" u="none" strike="noStrike">
                          <a:solidFill>
                            <a:srgbClr val="595959"/>
                          </a:solidFill>
                          <a:effectLst/>
                          <a:latin typeface="Calibri"/>
                        </a:rPr>
                        <a:t>Competition is intense but consolidated around a few primary players – sufficient room to differentiate/grow/disrupt</a:t>
                      </a:r>
                    </a:p>
                  </a:txBody>
                  <a:tcPr marL="7753" marR="7753" marT="775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3587">
                <a:tc>
                  <a:txBody>
                    <a:bodyPr/>
                    <a:lstStyle/>
                    <a:p>
                      <a:pPr algn="ctr" fontAlgn="ctr"/>
                      <a:r>
                        <a:rPr lang="en-US" sz="1200" b="0" i="0" u="none" strike="noStrike">
                          <a:solidFill>
                            <a:srgbClr val="595959"/>
                          </a:solidFill>
                          <a:effectLst/>
                          <a:latin typeface="Calibri"/>
                        </a:rPr>
                        <a:t>4</a:t>
                      </a:r>
                    </a:p>
                  </a:txBody>
                  <a:tcPr marL="7753" marR="7753" marT="775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200" b="0" i="0" u="none" strike="noStrike">
                          <a:solidFill>
                            <a:srgbClr val="595959"/>
                          </a:solidFill>
                          <a:effectLst/>
                          <a:latin typeface="Calibri"/>
                        </a:rPr>
                        <a:t>Availability of buildings in prime locations may make it tough to compete with offline competitors in traditional tier I metros</a:t>
                      </a:r>
                    </a:p>
                  </a:txBody>
                  <a:tcPr marL="7753" marR="7753" marT="775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7071">
                <a:tc>
                  <a:txBody>
                    <a:bodyPr/>
                    <a:lstStyle/>
                    <a:p>
                      <a:pPr algn="ctr" fontAlgn="ctr"/>
                      <a:r>
                        <a:rPr lang="en-US" sz="1200" b="0" i="0" u="none" strike="noStrike">
                          <a:solidFill>
                            <a:srgbClr val="595959"/>
                          </a:solidFill>
                          <a:effectLst/>
                          <a:latin typeface="Calibri"/>
                        </a:rPr>
                        <a:t>5</a:t>
                      </a:r>
                    </a:p>
                  </a:txBody>
                  <a:tcPr marL="7753" marR="7753" marT="775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200" b="0" i="0" u="none" strike="noStrike" dirty="0">
                          <a:solidFill>
                            <a:srgbClr val="595959"/>
                          </a:solidFill>
                          <a:effectLst/>
                          <a:latin typeface="Calibri"/>
                        </a:rPr>
                        <a:t>Expansion demands attention </a:t>
                      </a:r>
                      <a:r>
                        <a:rPr lang="en-US" sz="1200" b="0" i="0" u="none" strike="noStrike" dirty="0" smtClean="0">
                          <a:solidFill>
                            <a:srgbClr val="595959"/>
                          </a:solidFill>
                          <a:effectLst/>
                          <a:latin typeface="Calibri"/>
                        </a:rPr>
                        <a:t>around different </a:t>
                      </a:r>
                      <a:r>
                        <a:rPr lang="en-US" sz="1200" b="0" i="0" u="none" strike="noStrike" dirty="0">
                          <a:solidFill>
                            <a:srgbClr val="595959"/>
                          </a:solidFill>
                          <a:effectLst/>
                          <a:latin typeface="Calibri"/>
                        </a:rPr>
                        <a:t>cultural, operational, technological, legal and financial complexities</a:t>
                      </a:r>
                    </a:p>
                  </a:txBody>
                  <a:tcPr marL="7753" marR="7753" marT="775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54163">
                <a:tc>
                  <a:txBody>
                    <a:bodyPr/>
                    <a:lstStyle/>
                    <a:p>
                      <a:pPr algn="ctr" fontAlgn="ctr"/>
                      <a:r>
                        <a:rPr lang="en-US" sz="1200" b="0" i="0" u="none" strike="noStrike">
                          <a:solidFill>
                            <a:srgbClr val="595959"/>
                          </a:solidFill>
                          <a:effectLst/>
                          <a:latin typeface="Calibri"/>
                        </a:rPr>
                        <a:t>6</a:t>
                      </a:r>
                    </a:p>
                  </a:txBody>
                  <a:tcPr marL="7753" marR="7753" marT="775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200" b="0" i="0" u="none" strike="noStrike" dirty="0">
                          <a:solidFill>
                            <a:srgbClr val="595959"/>
                          </a:solidFill>
                          <a:effectLst/>
                          <a:latin typeface="Calibri"/>
                        </a:rPr>
                        <a:t>Analytical assessments suggest management factors are </a:t>
                      </a:r>
                      <a:r>
                        <a:rPr lang="en-US" sz="1200" b="0" i="0" u="none" strike="noStrike" dirty="0" smtClean="0">
                          <a:solidFill>
                            <a:srgbClr val="595959"/>
                          </a:solidFill>
                          <a:effectLst/>
                          <a:latin typeface="Calibri"/>
                        </a:rPr>
                        <a:t>arguably more </a:t>
                      </a:r>
                      <a:r>
                        <a:rPr lang="en-US" sz="1200" b="0" i="0" u="none" strike="noStrike" dirty="0">
                          <a:solidFill>
                            <a:srgbClr val="595959"/>
                          </a:solidFill>
                          <a:effectLst/>
                          <a:latin typeface="Calibri"/>
                        </a:rPr>
                        <a:t>important than geography to help reduce the adverse impact of </a:t>
                      </a:r>
                      <a:r>
                        <a:rPr lang="en-US" sz="1200" b="0" i="0" u="none" strike="noStrike" dirty="0" err="1">
                          <a:solidFill>
                            <a:srgbClr val="595959"/>
                          </a:solidFill>
                          <a:effectLst/>
                          <a:latin typeface="Calibri"/>
                        </a:rPr>
                        <a:t>globalisation</a:t>
                      </a:r>
                      <a:endParaRPr lang="en-US" sz="1200" b="0" i="0" u="none" strike="noStrike" dirty="0">
                        <a:solidFill>
                          <a:srgbClr val="595959"/>
                        </a:solidFill>
                        <a:effectLst/>
                        <a:latin typeface="Calibri"/>
                      </a:endParaRPr>
                    </a:p>
                  </a:txBody>
                  <a:tcPr marL="7753" marR="7753" marT="775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759750">
                <a:tc>
                  <a:txBody>
                    <a:bodyPr/>
                    <a:lstStyle/>
                    <a:p>
                      <a:pPr algn="ctr" fontAlgn="ctr"/>
                      <a:r>
                        <a:rPr lang="en-US" sz="1200" b="0" i="0" u="none" strike="noStrike">
                          <a:solidFill>
                            <a:srgbClr val="595959"/>
                          </a:solidFill>
                          <a:effectLst/>
                          <a:latin typeface="Calibri"/>
                        </a:rPr>
                        <a:t>7</a:t>
                      </a:r>
                    </a:p>
                  </a:txBody>
                  <a:tcPr marL="7753" marR="7753" marT="775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200" b="0" i="0" u="none" strike="noStrike" dirty="0" smtClean="0">
                          <a:solidFill>
                            <a:srgbClr val="595959"/>
                          </a:solidFill>
                          <a:effectLst/>
                          <a:latin typeface="Calibri"/>
                        </a:rPr>
                        <a:t>CSR in India has potential, but doesn’t guarantee competitive advantage.  Ethics</a:t>
                      </a:r>
                      <a:r>
                        <a:rPr lang="en-US" sz="1200" b="0" i="0" u="none" strike="noStrike" dirty="0">
                          <a:solidFill>
                            <a:srgbClr val="595959"/>
                          </a:solidFill>
                          <a:effectLst/>
                          <a:latin typeface="Calibri"/>
                        </a:rPr>
                        <a:t>/CSR relates to a poorly understood concept of shared </a:t>
                      </a:r>
                      <a:r>
                        <a:rPr lang="en-US" sz="1200" b="0" i="0" u="none" strike="noStrike" dirty="0" smtClean="0">
                          <a:solidFill>
                            <a:srgbClr val="595959"/>
                          </a:solidFill>
                          <a:effectLst/>
                          <a:latin typeface="Calibri"/>
                        </a:rPr>
                        <a:t>value</a:t>
                      </a:r>
                      <a:r>
                        <a:rPr lang="en-US" sz="1200" b="0" i="0" u="none" strike="noStrike" baseline="0" dirty="0" smtClean="0">
                          <a:solidFill>
                            <a:srgbClr val="595959"/>
                          </a:solidFill>
                          <a:effectLst/>
                          <a:latin typeface="Calibri"/>
                        </a:rPr>
                        <a:t> </a:t>
                      </a:r>
                      <a:r>
                        <a:rPr lang="en-US" sz="1200" b="0" i="0" u="none" strike="noStrike" dirty="0" smtClean="0">
                          <a:solidFill>
                            <a:srgbClr val="595959"/>
                          </a:solidFill>
                          <a:effectLst/>
                          <a:latin typeface="Calibri"/>
                        </a:rPr>
                        <a:t>and </a:t>
                      </a:r>
                      <a:r>
                        <a:rPr lang="en-US" sz="1200" b="0" i="0" u="none" strike="noStrike" dirty="0">
                          <a:solidFill>
                            <a:srgbClr val="595959"/>
                          </a:solidFill>
                          <a:effectLst/>
                          <a:latin typeface="Calibri"/>
                        </a:rPr>
                        <a:t>connections between societal and economic progress (Hooley et al, 2017, </a:t>
                      </a:r>
                      <a:r>
                        <a:rPr lang="en-US" sz="1200" b="0" i="0" u="none" strike="noStrike" dirty="0" err="1">
                          <a:solidFill>
                            <a:srgbClr val="595959"/>
                          </a:solidFill>
                          <a:effectLst/>
                          <a:latin typeface="Calibri"/>
                        </a:rPr>
                        <a:t>pp</a:t>
                      </a:r>
                      <a:r>
                        <a:rPr lang="en-US" sz="1200" b="0" i="0" u="none" strike="noStrike" dirty="0">
                          <a:solidFill>
                            <a:srgbClr val="595959"/>
                          </a:solidFill>
                          <a:effectLst/>
                          <a:latin typeface="Calibri"/>
                        </a:rPr>
                        <a:t> 460-</a:t>
                      </a:r>
                      <a:r>
                        <a:rPr lang="en-US" sz="1200" b="0" i="0" u="none" strike="noStrike" dirty="0" smtClean="0">
                          <a:solidFill>
                            <a:srgbClr val="595959"/>
                          </a:solidFill>
                          <a:effectLst/>
                          <a:latin typeface="Calibri"/>
                        </a:rPr>
                        <a:t>464)</a:t>
                      </a:r>
                      <a:r>
                        <a:rPr lang="en-US" sz="1200" b="0" i="0" u="none" strike="noStrike" dirty="0">
                          <a:solidFill>
                            <a:srgbClr val="595959"/>
                          </a:solidFill>
                          <a:effectLst/>
                          <a:latin typeface="Calibri"/>
                        </a:rPr>
                        <a:t>.  Whilst frameworks like the CSR Pyramid have been developed to help embrace such responsibilities (Carroll, 1991), Stone (2018) argues that ethical policies are not always </a:t>
                      </a:r>
                      <a:r>
                        <a:rPr lang="en-US" sz="1200" b="0" i="0" u="none" strike="noStrike" dirty="0" err="1">
                          <a:solidFill>
                            <a:srgbClr val="595959"/>
                          </a:solidFill>
                          <a:effectLst/>
                          <a:latin typeface="Calibri"/>
                        </a:rPr>
                        <a:t>favourable</a:t>
                      </a:r>
                      <a:r>
                        <a:rPr lang="en-US" sz="1200" b="0" i="0" u="none" strike="noStrike" dirty="0">
                          <a:solidFill>
                            <a:srgbClr val="595959"/>
                          </a:solidFill>
                          <a:effectLst/>
                          <a:latin typeface="Calibri"/>
                        </a:rPr>
                        <a:t> in the absence of global regulation.  </a:t>
                      </a:r>
                      <a:r>
                        <a:rPr lang="en-US" sz="1200" b="0" i="0" u="none" strike="noStrike" dirty="0" err="1">
                          <a:solidFill>
                            <a:srgbClr val="595959"/>
                          </a:solidFill>
                          <a:effectLst/>
                          <a:latin typeface="Calibri"/>
                        </a:rPr>
                        <a:t>Kotler</a:t>
                      </a:r>
                      <a:r>
                        <a:rPr lang="en-US" sz="1200" b="0" i="0" u="none" strike="noStrike" dirty="0">
                          <a:solidFill>
                            <a:srgbClr val="595959"/>
                          </a:solidFill>
                          <a:effectLst/>
                          <a:latin typeface="Calibri"/>
                        </a:rPr>
                        <a:t> et al (2017, </a:t>
                      </a:r>
                      <a:r>
                        <a:rPr lang="en-US" sz="1200" b="0" i="0" u="none" strike="noStrike" dirty="0" err="1">
                          <a:solidFill>
                            <a:srgbClr val="595959"/>
                          </a:solidFill>
                          <a:effectLst/>
                          <a:latin typeface="Calibri"/>
                        </a:rPr>
                        <a:t>pp</a:t>
                      </a:r>
                      <a:r>
                        <a:rPr lang="en-US" sz="1200" b="0" i="0" u="none" strike="noStrike" dirty="0">
                          <a:solidFill>
                            <a:srgbClr val="595959"/>
                          </a:solidFill>
                          <a:effectLst/>
                          <a:latin typeface="Calibri"/>
                        </a:rPr>
                        <a:t> 99-100) reveal that whilst the media has kept Primark’s ethical </a:t>
                      </a:r>
                      <a:r>
                        <a:rPr lang="en-US" sz="1200" b="0" i="0" u="none" strike="noStrike" dirty="0" err="1">
                          <a:solidFill>
                            <a:srgbClr val="595959"/>
                          </a:solidFill>
                          <a:effectLst/>
                          <a:latin typeface="Calibri"/>
                        </a:rPr>
                        <a:t>behaviour</a:t>
                      </a:r>
                      <a:r>
                        <a:rPr lang="en-US" sz="1200" b="0" i="0" u="none" strike="noStrike" dirty="0">
                          <a:solidFill>
                            <a:srgbClr val="595959"/>
                          </a:solidFill>
                          <a:effectLst/>
                          <a:latin typeface="Calibri"/>
                        </a:rPr>
                        <a:t> under scrutiny, a cheap-chic model continues to attract global consumers.  IBOF (2017) believes a widespread pollution problem in the country is more likely to upset Indian consumers above their legacy failings around adverse working conditions, rates of pay and in the worst cases, death.</a:t>
                      </a:r>
                    </a:p>
                  </a:txBody>
                  <a:tcPr marL="7753" marR="7753" marT="775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
        <p:nvSpPr>
          <p:cNvPr id="6" name="Rectangle 5"/>
          <p:cNvSpPr/>
          <p:nvPr/>
        </p:nvSpPr>
        <p:spPr>
          <a:xfrm>
            <a:off x="2932056" y="1983272"/>
            <a:ext cx="3286891" cy="481687"/>
          </a:xfrm>
          <a:prstGeom prst="rect">
            <a:avLst/>
          </a:prstGeom>
          <a:solidFill>
            <a:schemeClr val="accent5"/>
          </a:solidFill>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1200" dirty="0" smtClean="0">
                <a:solidFill>
                  <a:schemeClr val="bg1"/>
                </a:solidFill>
              </a:rPr>
              <a:t>OVERALL RISK OF EXPANSION:  LOW </a:t>
            </a:r>
          </a:p>
          <a:p>
            <a:pPr algn="ctr"/>
            <a:r>
              <a:rPr lang="en-US" sz="1200" dirty="0" smtClean="0">
                <a:solidFill>
                  <a:schemeClr val="bg1"/>
                </a:solidFill>
              </a:rPr>
              <a:t>(under suitable management)</a:t>
            </a:r>
            <a:endParaRPr lang="en-US" sz="1200" dirty="0">
              <a:solidFill>
                <a:schemeClr val="bg1"/>
              </a:solidFill>
            </a:endParaRPr>
          </a:p>
        </p:txBody>
      </p:sp>
      <p:pic>
        <p:nvPicPr>
          <p:cNvPr id="7" name="Primark-Conclusion-2.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937411" y="639151"/>
            <a:ext cx="812800" cy="812800"/>
          </a:xfrm>
          <a:prstGeom prst="rect">
            <a:avLst/>
          </a:prstGeom>
        </p:spPr>
      </p:pic>
    </p:spTree>
    <p:extLst>
      <p:ext uri="{BB962C8B-B14F-4D97-AF65-F5344CB8AC3E}">
        <p14:creationId xmlns:p14="http://schemas.microsoft.com/office/powerpoint/2010/main" val="3149015558"/>
      </p:ext>
    </p:extLst>
  </p:cSld>
  <p:clrMapOvr>
    <a:masterClrMapping/>
  </p:clrMapOvr>
  <p:timing>
    <p:tnLst>
      <p:par>
        <p:cTn xmlns:p14="http://schemas.microsoft.com/office/powerpoint/2010/mai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2816" fill="hold"/>
                                        <p:tgtEl>
                                          <p:spTgt spid="7"/>
                                        </p:tgtEl>
                                      </p:cBhvr>
                                    </p:cmd>
                                  </p:childTnLst>
                                </p:cTn>
                              </p:par>
                            </p:childTnLst>
                          </p:cTn>
                        </p:par>
                      </p:childTnLst>
                    </p:cTn>
                  </p:par>
                </p:childTnLst>
              </p:cTn>
              <p:nextCondLst>
                <p:cond evt="onClick" delay="0">
                  <p:tgtEl>
                    <p:spTgt spid="7"/>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14</a:t>
            </a:fld>
            <a:endParaRPr lang="en-US"/>
          </a:p>
        </p:txBody>
      </p:sp>
      <p:sp>
        <p:nvSpPr>
          <p:cNvPr id="9" name="TextBox 8"/>
          <p:cNvSpPr txBox="1"/>
          <p:nvPr/>
        </p:nvSpPr>
        <p:spPr>
          <a:xfrm>
            <a:off x="449355" y="789845"/>
            <a:ext cx="6858000" cy="523220"/>
          </a:xfrm>
          <a:prstGeom prst="rect">
            <a:avLst/>
          </a:prstGeom>
          <a:noFill/>
        </p:spPr>
        <p:txBody>
          <a:bodyPr wrap="square" rtlCol="0">
            <a:spAutoFit/>
          </a:bodyPr>
          <a:lstStyle/>
          <a:p>
            <a:r>
              <a:rPr lang="en-US" sz="2800" dirty="0" smtClean="0">
                <a:solidFill>
                  <a:srgbClr val="FFFFFF"/>
                </a:solidFill>
              </a:rPr>
              <a:t>Recommendations</a:t>
            </a:r>
            <a:endParaRPr lang="en-US" sz="2800" dirty="0">
              <a:solidFill>
                <a:srgbClr val="FFFFFF"/>
              </a:solidFill>
            </a:endParaRPr>
          </a:p>
        </p:txBody>
      </p:sp>
      <p:graphicFrame>
        <p:nvGraphicFramePr>
          <p:cNvPr id="3" name="Table 2"/>
          <p:cNvGraphicFramePr>
            <a:graphicFrameLocks noGrp="1"/>
          </p:cNvGraphicFramePr>
          <p:nvPr>
            <p:extLst>
              <p:ext uri="{D42A27DB-BD31-4B8C-83A1-F6EECF244321}">
                <p14:modId xmlns:p14="http://schemas.microsoft.com/office/powerpoint/2010/main" val="2482555189"/>
              </p:ext>
            </p:extLst>
          </p:nvPr>
        </p:nvGraphicFramePr>
        <p:xfrm>
          <a:off x="281270" y="1964240"/>
          <a:ext cx="8618458" cy="4791648"/>
        </p:xfrm>
        <a:graphic>
          <a:graphicData uri="http://schemas.openxmlformats.org/drawingml/2006/table">
            <a:tbl>
              <a:tblPr/>
              <a:tblGrid>
                <a:gridCol w="316347"/>
                <a:gridCol w="8302111"/>
              </a:tblGrid>
              <a:tr h="206068">
                <a:tc>
                  <a:txBody>
                    <a:bodyPr/>
                    <a:lstStyle/>
                    <a:p>
                      <a:pPr algn="ctr" fontAlgn="ctr"/>
                      <a:r>
                        <a:rPr lang="en-US" sz="1150" b="1" i="0" u="none" strike="noStrike">
                          <a:solidFill>
                            <a:srgbClr val="FFFFFF"/>
                          </a:solidFill>
                          <a:effectLst/>
                          <a:latin typeface="Calibri"/>
                        </a:rPr>
                        <a:t>No</a:t>
                      </a:r>
                    </a:p>
                  </a:txBody>
                  <a:tcPr marL="6440" marR="6440" marT="64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1F497D"/>
                    </a:solidFill>
                  </a:tcPr>
                </a:tc>
                <a:tc>
                  <a:txBody>
                    <a:bodyPr/>
                    <a:lstStyle/>
                    <a:p>
                      <a:pPr algn="l" fontAlgn="ctr"/>
                      <a:r>
                        <a:rPr lang="en-US" sz="1150" b="1" i="0" u="none" strike="noStrike">
                          <a:solidFill>
                            <a:srgbClr val="FFFFFF"/>
                          </a:solidFill>
                          <a:effectLst/>
                          <a:latin typeface="Calibri"/>
                        </a:rPr>
                        <a:t>Recommendations</a:t>
                      </a:r>
                    </a:p>
                  </a:txBody>
                  <a:tcPr marL="6440" marR="6440" marT="64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1F497D"/>
                    </a:solidFill>
                  </a:tcPr>
                </a:tc>
              </a:tr>
              <a:tr h="334860">
                <a:tc>
                  <a:txBody>
                    <a:bodyPr/>
                    <a:lstStyle/>
                    <a:p>
                      <a:pPr algn="ctr" fontAlgn="ctr"/>
                      <a:r>
                        <a:rPr lang="en-US" sz="1150" b="0" i="0" u="none" strike="noStrike">
                          <a:solidFill>
                            <a:srgbClr val="595959"/>
                          </a:solidFill>
                          <a:effectLst/>
                          <a:latin typeface="Calibri"/>
                        </a:rPr>
                        <a:t>1</a:t>
                      </a:r>
                    </a:p>
                  </a:txBody>
                  <a:tcPr marL="6440" marR="6440" marT="64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150" b="0" i="0" u="none" strike="noStrike" dirty="0" smtClean="0">
                          <a:solidFill>
                            <a:srgbClr val="595959"/>
                          </a:solidFill>
                          <a:effectLst/>
                          <a:latin typeface="Calibri"/>
                        </a:rPr>
                        <a:t>Shortlist 4 options for </a:t>
                      </a:r>
                      <a:r>
                        <a:rPr lang="en-US" sz="1150" b="0" i="0" u="none" strike="noStrike" dirty="0">
                          <a:solidFill>
                            <a:srgbClr val="595959"/>
                          </a:solidFill>
                          <a:effectLst/>
                          <a:latin typeface="Calibri"/>
                        </a:rPr>
                        <a:t>offline channel </a:t>
                      </a:r>
                      <a:r>
                        <a:rPr lang="en-US" sz="1150" b="0" i="0" u="none" strike="noStrike" dirty="0" smtClean="0">
                          <a:solidFill>
                            <a:srgbClr val="595959"/>
                          </a:solidFill>
                          <a:effectLst/>
                          <a:latin typeface="Calibri"/>
                        </a:rPr>
                        <a:t>control:</a:t>
                      </a:r>
                      <a:r>
                        <a:rPr lang="en-US" sz="1150" b="0" i="0" u="none" strike="noStrike" baseline="0" dirty="0" smtClean="0">
                          <a:solidFill>
                            <a:srgbClr val="595959"/>
                          </a:solidFill>
                          <a:effectLst/>
                          <a:latin typeface="Calibri"/>
                        </a:rPr>
                        <a:t>  </a:t>
                      </a:r>
                      <a:r>
                        <a:rPr lang="en-US" sz="1150" b="0" i="0" u="none" strike="noStrike" dirty="0" smtClean="0">
                          <a:solidFill>
                            <a:srgbClr val="595959"/>
                          </a:solidFill>
                          <a:effectLst/>
                          <a:latin typeface="Calibri"/>
                        </a:rPr>
                        <a:t>fully </a:t>
                      </a:r>
                      <a:r>
                        <a:rPr lang="en-US" sz="1150" b="0" i="0" u="none" strike="noStrike" dirty="0">
                          <a:solidFill>
                            <a:srgbClr val="595959"/>
                          </a:solidFill>
                          <a:effectLst/>
                          <a:latin typeface="Calibri"/>
                        </a:rPr>
                        <a:t>owned subsidiaries or strategic alliances (joint ventures, licensing and franchising) as an entry prospect as </a:t>
                      </a:r>
                      <a:r>
                        <a:rPr lang="en-US" sz="1150" b="0" i="0" u="none" strike="noStrike" dirty="0" smtClean="0">
                          <a:solidFill>
                            <a:srgbClr val="595959"/>
                          </a:solidFill>
                          <a:effectLst/>
                          <a:latin typeface="Calibri"/>
                        </a:rPr>
                        <a:t>the latter limits </a:t>
                      </a:r>
                      <a:r>
                        <a:rPr lang="en-US" sz="1150" b="0" i="0" u="none" strike="noStrike" dirty="0">
                          <a:solidFill>
                            <a:srgbClr val="595959"/>
                          </a:solidFill>
                          <a:effectLst/>
                          <a:latin typeface="Calibri"/>
                        </a:rPr>
                        <a:t>financial risk and </a:t>
                      </a:r>
                      <a:r>
                        <a:rPr lang="en-US" sz="1150" b="0" i="0" u="none" strike="noStrike" dirty="0" err="1">
                          <a:solidFill>
                            <a:srgbClr val="595959"/>
                          </a:solidFill>
                          <a:effectLst/>
                          <a:latin typeface="Calibri"/>
                        </a:rPr>
                        <a:t>utilises</a:t>
                      </a:r>
                      <a:r>
                        <a:rPr lang="en-US" sz="1150" b="0" i="0" u="none" strike="noStrike" dirty="0">
                          <a:solidFill>
                            <a:srgbClr val="595959"/>
                          </a:solidFill>
                          <a:effectLst/>
                          <a:latin typeface="Calibri"/>
                        </a:rPr>
                        <a:t> local </a:t>
                      </a:r>
                      <a:r>
                        <a:rPr lang="en-US" sz="1150" b="0" i="0" u="none" strike="noStrike" dirty="0" smtClean="0">
                          <a:solidFill>
                            <a:srgbClr val="595959"/>
                          </a:solidFill>
                          <a:effectLst/>
                          <a:latin typeface="Calibri"/>
                        </a:rPr>
                        <a:t>expertise.</a:t>
                      </a:r>
                      <a:r>
                        <a:rPr lang="en-US" sz="1150" b="0" i="0" u="none" strike="noStrike" baseline="0" dirty="0" smtClean="0">
                          <a:solidFill>
                            <a:srgbClr val="595959"/>
                          </a:solidFill>
                          <a:effectLst/>
                          <a:latin typeface="Calibri"/>
                        </a:rPr>
                        <a:t>  Prepare for complexity around cross-border negotiation strategy for offline partnerships in light of different cultural contexts </a:t>
                      </a:r>
                      <a:r>
                        <a:rPr lang="en-US" sz="1150" b="0" i="0" u="none" strike="noStrike" baseline="0" dirty="0" smtClean="0">
                          <a:solidFill>
                            <a:srgbClr val="595959"/>
                          </a:solidFill>
                          <a:effectLst/>
                          <a:latin typeface="Calibri"/>
                        </a:rPr>
                        <a:t>(Mullins</a:t>
                      </a:r>
                      <a:r>
                        <a:rPr lang="en-US" sz="1150" b="0" i="0" u="none" strike="noStrike" baseline="0" dirty="0" smtClean="0">
                          <a:solidFill>
                            <a:srgbClr val="595959"/>
                          </a:solidFill>
                          <a:effectLst/>
                          <a:latin typeface="Calibri"/>
                        </a:rPr>
                        <a:t>, 2018c)</a:t>
                      </a:r>
                      <a:endParaRPr lang="en-US" sz="1150" b="0" i="0" u="none" strike="noStrike" dirty="0">
                        <a:solidFill>
                          <a:srgbClr val="595959"/>
                        </a:solidFill>
                        <a:effectLst/>
                        <a:latin typeface="Calibri"/>
                      </a:endParaRPr>
                    </a:p>
                  </a:txBody>
                  <a:tcPr marL="6440" marR="6440" marT="64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60619">
                <a:tc>
                  <a:txBody>
                    <a:bodyPr/>
                    <a:lstStyle/>
                    <a:p>
                      <a:pPr algn="ctr" fontAlgn="ctr"/>
                      <a:r>
                        <a:rPr lang="is-IS" sz="1150" b="0" i="0" u="none" strike="noStrike">
                          <a:solidFill>
                            <a:srgbClr val="595959"/>
                          </a:solidFill>
                          <a:effectLst/>
                          <a:latin typeface="Calibri"/>
                        </a:rPr>
                        <a:t>2</a:t>
                      </a:r>
                    </a:p>
                  </a:txBody>
                  <a:tcPr marL="6440" marR="6440" marT="64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150" b="0" i="0" u="none" strike="noStrike">
                          <a:solidFill>
                            <a:srgbClr val="595959"/>
                          </a:solidFill>
                          <a:effectLst/>
                          <a:latin typeface="Calibri"/>
                        </a:rPr>
                        <a:t>Before investing into digital transformation and cyber security, gauge consumer appetite and capability by partnering with major platforms like Amazon, Flipkart, SnapDeal and Myntra (economies of scale).  If further growth is viable from direct sales, utilise India’s comparative advantage in technological services for improved quality and efficiency, lower labour costs and clustered industry expertise (Regenwetter, 2018)</a:t>
                      </a:r>
                    </a:p>
                  </a:txBody>
                  <a:tcPr marL="6440" marR="6440" marT="64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34488">
                <a:tc>
                  <a:txBody>
                    <a:bodyPr/>
                    <a:lstStyle/>
                    <a:p>
                      <a:pPr algn="ctr" fontAlgn="ctr"/>
                      <a:r>
                        <a:rPr lang="en-US" sz="1150" b="0" i="0" u="none" strike="noStrike">
                          <a:solidFill>
                            <a:srgbClr val="595959"/>
                          </a:solidFill>
                          <a:effectLst/>
                          <a:latin typeface="Calibri"/>
                        </a:rPr>
                        <a:t>3</a:t>
                      </a:r>
                    </a:p>
                  </a:txBody>
                  <a:tcPr marL="6440" marR="6440" marT="64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150" b="0" i="0" u="none" strike="noStrike" dirty="0">
                          <a:solidFill>
                            <a:srgbClr val="595959"/>
                          </a:solidFill>
                          <a:effectLst/>
                          <a:latin typeface="Calibri"/>
                        </a:rPr>
                        <a:t>Allow for increased budgets in </a:t>
                      </a:r>
                      <a:r>
                        <a:rPr lang="en-US" sz="1150" b="0" i="0" u="none" strike="noStrike" dirty="0" smtClean="0">
                          <a:solidFill>
                            <a:srgbClr val="595959"/>
                          </a:solidFill>
                          <a:effectLst/>
                          <a:latin typeface="Calibri"/>
                        </a:rPr>
                        <a:t>an</a:t>
                      </a:r>
                      <a:r>
                        <a:rPr lang="en-US" sz="1150" b="0" i="0" u="none" strike="noStrike" baseline="0" dirty="0" smtClean="0">
                          <a:solidFill>
                            <a:srgbClr val="595959"/>
                          </a:solidFill>
                          <a:effectLst/>
                          <a:latin typeface="Calibri"/>
                        </a:rPr>
                        <a:t> unfamiliar </a:t>
                      </a:r>
                      <a:r>
                        <a:rPr lang="en-US" sz="1150" b="0" i="0" u="none" strike="noStrike" dirty="0" smtClean="0">
                          <a:solidFill>
                            <a:srgbClr val="595959"/>
                          </a:solidFill>
                          <a:effectLst/>
                          <a:latin typeface="Calibri"/>
                        </a:rPr>
                        <a:t>(</a:t>
                      </a:r>
                      <a:r>
                        <a:rPr lang="en-US" sz="1150" b="0" i="0" u="none" strike="noStrike" dirty="0">
                          <a:solidFill>
                            <a:srgbClr val="595959"/>
                          </a:solidFill>
                          <a:effectLst/>
                          <a:latin typeface="Calibri"/>
                        </a:rPr>
                        <a:t>emerging) market and develop a robust marketing/consumer engagement strategy </a:t>
                      </a:r>
                      <a:r>
                        <a:rPr lang="en-US" sz="1150" b="0" i="0" u="none" strike="noStrike" dirty="0" smtClean="0">
                          <a:solidFill>
                            <a:srgbClr val="595959"/>
                          </a:solidFill>
                          <a:effectLst/>
                          <a:latin typeface="Calibri"/>
                        </a:rPr>
                        <a:t>to build brand awareness and</a:t>
                      </a:r>
                      <a:r>
                        <a:rPr lang="en-US" sz="1150" b="0" i="0" u="none" strike="noStrike" baseline="0" dirty="0" smtClean="0">
                          <a:solidFill>
                            <a:srgbClr val="595959"/>
                          </a:solidFill>
                          <a:effectLst/>
                          <a:latin typeface="Calibri"/>
                        </a:rPr>
                        <a:t> </a:t>
                      </a:r>
                      <a:r>
                        <a:rPr lang="en-US" sz="1150" b="0" i="0" u="none" strike="noStrike" dirty="0" smtClean="0">
                          <a:solidFill>
                            <a:srgbClr val="595959"/>
                          </a:solidFill>
                          <a:effectLst/>
                          <a:latin typeface="Calibri"/>
                        </a:rPr>
                        <a:t>reduce </a:t>
                      </a:r>
                      <a:r>
                        <a:rPr lang="en-US" sz="1150" b="0" i="0" u="none" strike="noStrike" dirty="0">
                          <a:solidFill>
                            <a:srgbClr val="595959"/>
                          </a:solidFill>
                          <a:effectLst/>
                          <a:latin typeface="Calibri"/>
                        </a:rPr>
                        <a:t>the risk of marketing myopia - a focus on short-sightedness </a:t>
                      </a:r>
                      <a:r>
                        <a:rPr lang="en-US" sz="1150" b="0" i="0" u="none" strike="noStrike" dirty="0" err="1">
                          <a:solidFill>
                            <a:srgbClr val="595959"/>
                          </a:solidFill>
                          <a:effectLst/>
                          <a:latin typeface="Calibri"/>
                        </a:rPr>
                        <a:t>vs</a:t>
                      </a:r>
                      <a:r>
                        <a:rPr lang="en-US" sz="1150" b="0" i="0" u="none" strike="noStrike" dirty="0">
                          <a:solidFill>
                            <a:srgbClr val="595959"/>
                          </a:solidFill>
                          <a:effectLst/>
                          <a:latin typeface="Calibri"/>
                        </a:rPr>
                        <a:t> consumer needs (Gallo, 2016).  New STP approaches probably required in light of a male dominance in the market (41% share), different to a female dominance in western nations.</a:t>
                      </a:r>
                    </a:p>
                  </a:txBody>
                  <a:tcPr marL="6440" marR="6440" marT="64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8947">
                <a:tc>
                  <a:txBody>
                    <a:bodyPr/>
                    <a:lstStyle/>
                    <a:p>
                      <a:pPr algn="ctr" fontAlgn="ctr"/>
                      <a:r>
                        <a:rPr lang="en-US" sz="1150" b="0" i="0" u="none" strike="noStrike">
                          <a:solidFill>
                            <a:srgbClr val="595959"/>
                          </a:solidFill>
                          <a:effectLst/>
                          <a:latin typeface="Calibri"/>
                        </a:rPr>
                        <a:t>4</a:t>
                      </a:r>
                    </a:p>
                  </a:txBody>
                  <a:tcPr marL="6440" marR="6440" marT="64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150" b="0" i="0" u="none" strike="noStrike" dirty="0">
                          <a:solidFill>
                            <a:srgbClr val="595959"/>
                          </a:solidFill>
                          <a:effectLst/>
                          <a:latin typeface="Calibri"/>
                        </a:rPr>
                        <a:t>Develop a city and logistics strategy for physical store expansion in light of building and infrastructure </a:t>
                      </a:r>
                      <a:r>
                        <a:rPr lang="en-US" sz="1150" b="0" i="0" u="none" strike="noStrike" dirty="0" smtClean="0">
                          <a:solidFill>
                            <a:srgbClr val="595959"/>
                          </a:solidFill>
                          <a:effectLst/>
                          <a:latin typeface="Calibri"/>
                        </a:rPr>
                        <a:t>challenges</a:t>
                      </a:r>
                      <a:endParaRPr lang="en-US" sz="1150" b="0" i="0" u="none" strike="noStrike" dirty="0">
                        <a:solidFill>
                          <a:srgbClr val="595959"/>
                        </a:solidFill>
                        <a:effectLst/>
                        <a:latin typeface="Calibri"/>
                      </a:endParaRPr>
                    </a:p>
                  </a:txBody>
                  <a:tcPr marL="6440" marR="6440" marT="64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80309">
                <a:tc>
                  <a:txBody>
                    <a:bodyPr/>
                    <a:lstStyle/>
                    <a:p>
                      <a:pPr algn="ctr" fontAlgn="ctr"/>
                      <a:r>
                        <a:rPr lang="en-US" sz="1150" b="0" i="0" u="none" strike="noStrike">
                          <a:solidFill>
                            <a:srgbClr val="595959"/>
                          </a:solidFill>
                          <a:effectLst/>
                          <a:latin typeface="Calibri"/>
                        </a:rPr>
                        <a:t>5</a:t>
                      </a:r>
                    </a:p>
                  </a:txBody>
                  <a:tcPr marL="6440" marR="6440" marT="64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150" b="0" i="0" u="none" strike="noStrike">
                          <a:solidFill>
                            <a:srgbClr val="595959"/>
                          </a:solidFill>
                          <a:effectLst/>
                          <a:latin typeface="Calibri"/>
                        </a:rPr>
                        <a:t>Partner with specialised organisations who can explain, manage and improve compliance with cross-border legal, tax and environmental processes (PWC, 2012)</a:t>
                      </a:r>
                    </a:p>
                  </a:txBody>
                  <a:tcPr marL="6440" marR="6440" marT="64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850029">
                <a:tc>
                  <a:txBody>
                    <a:bodyPr/>
                    <a:lstStyle/>
                    <a:p>
                      <a:pPr algn="ctr" fontAlgn="ctr"/>
                      <a:r>
                        <a:rPr lang="en-US" sz="1150" b="0" i="0" u="none" strike="noStrike">
                          <a:solidFill>
                            <a:srgbClr val="595959"/>
                          </a:solidFill>
                          <a:effectLst/>
                          <a:latin typeface="Calibri"/>
                        </a:rPr>
                        <a:t>6</a:t>
                      </a:r>
                    </a:p>
                  </a:txBody>
                  <a:tcPr marL="6440" marR="6440" marT="64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150" b="0" i="0" u="none" strike="noStrike" dirty="0">
                          <a:solidFill>
                            <a:srgbClr val="595959"/>
                          </a:solidFill>
                          <a:effectLst/>
                          <a:latin typeface="Calibri"/>
                        </a:rPr>
                        <a:t>As </a:t>
                      </a:r>
                      <a:r>
                        <a:rPr lang="en-US" sz="1150" b="0" i="0" u="none" strike="noStrike" dirty="0" smtClean="0">
                          <a:solidFill>
                            <a:srgbClr val="595959"/>
                          </a:solidFill>
                          <a:effectLst/>
                          <a:latin typeface="Calibri"/>
                        </a:rPr>
                        <a:t>noted by </a:t>
                      </a:r>
                      <a:r>
                        <a:rPr lang="en-US" sz="1150" b="0" i="0" u="none" strike="noStrike" dirty="0">
                          <a:solidFill>
                            <a:srgbClr val="595959"/>
                          </a:solidFill>
                          <a:effectLst/>
                          <a:latin typeface="Calibri"/>
                        </a:rPr>
                        <a:t>Mullins (2018b), actively monitor exchange rates and negate the impact of FOREX volatility by:</a:t>
                      </a:r>
                      <a:br>
                        <a:rPr lang="en-US" sz="1150" b="0" i="0" u="none" strike="noStrike" dirty="0">
                          <a:solidFill>
                            <a:srgbClr val="595959"/>
                          </a:solidFill>
                          <a:effectLst/>
                          <a:latin typeface="Calibri"/>
                        </a:rPr>
                      </a:br>
                      <a:r>
                        <a:rPr lang="en-US" sz="1150" b="0" i="0" u="none" strike="noStrike" dirty="0">
                          <a:solidFill>
                            <a:srgbClr val="595959"/>
                          </a:solidFill>
                          <a:effectLst/>
                          <a:latin typeface="Calibri"/>
                        </a:rPr>
                        <a:t>•  Negotiating forward contracts to control costs (</a:t>
                      </a:r>
                      <a:r>
                        <a:rPr lang="en-US" sz="1150" b="0" i="0" u="none" strike="noStrike" dirty="0" err="1">
                          <a:solidFill>
                            <a:srgbClr val="595959"/>
                          </a:solidFill>
                          <a:effectLst/>
                          <a:latin typeface="Calibri"/>
                        </a:rPr>
                        <a:t>Pettinger</a:t>
                      </a:r>
                      <a:r>
                        <a:rPr lang="en-US" sz="1150" b="0" i="0" u="none" strike="noStrike" dirty="0">
                          <a:solidFill>
                            <a:srgbClr val="595959"/>
                          </a:solidFill>
                          <a:effectLst/>
                          <a:latin typeface="Calibri"/>
                        </a:rPr>
                        <a:t>, 2017)</a:t>
                      </a:r>
                      <a:br>
                        <a:rPr lang="en-US" sz="1150" b="0" i="0" u="none" strike="noStrike" dirty="0">
                          <a:solidFill>
                            <a:srgbClr val="595959"/>
                          </a:solidFill>
                          <a:effectLst/>
                          <a:latin typeface="Calibri"/>
                        </a:rPr>
                      </a:br>
                      <a:r>
                        <a:rPr lang="en-US" sz="1150" b="0" i="0" u="none" strike="noStrike" dirty="0">
                          <a:solidFill>
                            <a:srgbClr val="595959"/>
                          </a:solidFill>
                          <a:effectLst/>
                          <a:latin typeface="Calibri"/>
                        </a:rPr>
                        <a:t>•  Adopting sophisticated cost-</a:t>
                      </a:r>
                      <a:r>
                        <a:rPr lang="en-US" sz="1150" b="0" i="0" u="none" strike="noStrike" dirty="0" err="1">
                          <a:solidFill>
                            <a:srgbClr val="595959"/>
                          </a:solidFill>
                          <a:effectLst/>
                          <a:latin typeface="Calibri"/>
                        </a:rPr>
                        <a:t>modelling</a:t>
                      </a:r>
                      <a:r>
                        <a:rPr lang="en-US" sz="1150" b="0" i="0" u="none" strike="noStrike" dirty="0">
                          <a:solidFill>
                            <a:srgbClr val="595959"/>
                          </a:solidFill>
                          <a:effectLst/>
                          <a:latin typeface="Calibri"/>
                        </a:rPr>
                        <a:t> techniques, applying a continuous emphasis on cost-efficiency/productivity, understanding cost implications and improving agility across different parts of the international supply chain, matching the currency for which a business is buying materials and selling products (so costs remain proportional to the in-market selling price), tendering the business in times of need, switching suppliers, improving relationships and asking suppliers for support and dual sourcing (</a:t>
                      </a:r>
                      <a:r>
                        <a:rPr lang="en-US" sz="1150" b="0" i="0" u="none" strike="noStrike" dirty="0" err="1">
                          <a:solidFill>
                            <a:srgbClr val="595959"/>
                          </a:solidFill>
                          <a:effectLst/>
                          <a:latin typeface="Calibri"/>
                        </a:rPr>
                        <a:t>Bulman</a:t>
                      </a:r>
                      <a:r>
                        <a:rPr lang="en-US" sz="1150" b="0" i="0" u="none" strike="noStrike" dirty="0">
                          <a:solidFill>
                            <a:srgbClr val="595959"/>
                          </a:solidFill>
                          <a:effectLst/>
                          <a:latin typeface="Calibri"/>
                        </a:rPr>
                        <a:t>, 2015)</a:t>
                      </a:r>
                      <a:br>
                        <a:rPr lang="en-US" sz="1150" b="0" i="0" u="none" strike="noStrike" dirty="0">
                          <a:solidFill>
                            <a:srgbClr val="595959"/>
                          </a:solidFill>
                          <a:effectLst/>
                          <a:latin typeface="Calibri"/>
                        </a:rPr>
                      </a:br>
                      <a:r>
                        <a:rPr lang="en-US" sz="1150" b="0" i="0" u="none" strike="noStrike" dirty="0">
                          <a:solidFill>
                            <a:srgbClr val="595959"/>
                          </a:solidFill>
                          <a:effectLst/>
                          <a:latin typeface="Calibri"/>
                        </a:rPr>
                        <a:t>•  Changing payment schedules, spot transfers and taking out loans in foreign currencies to minimize the effects of debt (Hardy, 2017)</a:t>
                      </a:r>
                    </a:p>
                  </a:txBody>
                  <a:tcPr marL="6440" marR="6440" marT="64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13657">
                <a:tc>
                  <a:txBody>
                    <a:bodyPr/>
                    <a:lstStyle/>
                    <a:p>
                      <a:pPr algn="ctr" fontAlgn="ctr"/>
                      <a:r>
                        <a:rPr lang="en-US" sz="1150" b="0" i="0" u="none" strike="noStrike">
                          <a:solidFill>
                            <a:srgbClr val="595959"/>
                          </a:solidFill>
                          <a:effectLst/>
                          <a:latin typeface="Calibri"/>
                        </a:rPr>
                        <a:t>7</a:t>
                      </a:r>
                    </a:p>
                  </a:txBody>
                  <a:tcPr marL="6440" marR="6440" marT="64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150" b="0" i="0" u="none" strike="noStrike" dirty="0">
                          <a:solidFill>
                            <a:srgbClr val="595959"/>
                          </a:solidFill>
                          <a:effectLst/>
                          <a:latin typeface="Calibri"/>
                        </a:rPr>
                        <a:t>Define a talent management strategy and partner with local agencies to get the right people, knowledge, tools, skills &amp; competencies in place (Henderson, 2011, </a:t>
                      </a:r>
                      <a:r>
                        <a:rPr lang="en-US" sz="1150" b="0" i="0" u="none" strike="noStrike" dirty="0" smtClean="0">
                          <a:solidFill>
                            <a:srgbClr val="595959"/>
                          </a:solidFill>
                          <a:effectLst/>
                          <a:latin typeface="Calibri"/>
                        </a:rPr>
                        <a:t>pp213,217).</a:t>
                      </a:r>
                      <a:r>
                        <a:rPr lang="en-US" sz="1150" b="0" i="0" u="none" strike="noStrike" baseline="0" dirty="0" smtClean="0">
                          <a:solidFill>
                            <a:srgbClr val="595959"/>
                          </a:solidFill>
                          <a:effectLst/>
                          <a:latin typeface="Calibri"/>
                        </a:rPr>
                        <a:t>  </a:t>
                      </a:r>
                      <a:r>
                        <a:rPr lang="en-US" sz="1150" b="0" i="0" u="none" strike="noStrike" baseline="0" dirty="0" err="1" smtClean="0">
                          <a:solidFill>
                            <a:srgbClr val="595959"/>
                          </a:solidFill>
                          <a:effectLst/>
                          <a:latin typeface="Calibri"/>
                        </a:rPr>
                        <a:t>Regiocentric</a:t>
                      </a:r>
                      <a:r>
                        <a:rPr lang="en-US" sz="1150" b="0" i="0" u="none" strike="noStrike" baseline="0" dirty="0" smtClean="0">
                          <a:solidFill>
                            <a:srgbClr val="595959"/>
                          </a:solidFill>
                          <a:effectLst/>
                          <a:latin typeface="Calibri"/>
                        </a:rPr>
                        <a:t> strategies seem practical based on cultural analysis and convergence potential</a:t>
                      </a:r>
                      <a:endParaRPr lang="en-US" sz="1150" b="0" i="0" u="none" strike="noStrike" dirty="0">
                        <a:solidFill>
                          <a:srgbClr val="595959"/>
                        </a:solidFill>
                        <a:effectLst/>
                        <a:latin typeface="Calibri"/>
                      </a:endParaRPr>
                    </a:p>
                  </a:txBody>
                  <a:tcPr marL="6440" marR="6440" marT="64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88568">
                <a:tc>
                  <a:txBody>
                    <a:bodyPr/>
                    <a:lstStyle/>
                    <a:p>
                      <a:pPr algn="ctr" fontAlgn="ctr"/>
                      <a:r>
                        <a:rPr lang="en-US" sz="1150" b="0" i="0" u="none" strike="noStrike">
                          <a:solidFill>
                            <a:srgbClr val="595959"/>
                          </a:solidFill>
                          <a:effectLst/>
                          <a:latin typeface="Calibri"/>
                        </a:rPr>
                        <a:t>8</a:t>
                      </a:r>
                    </a:p>
                  </a:txBody>
                  <a:tcPr marL="6440" marR="6440" marT="64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1150" b="0" i="0" u="none" strike="noStrike" dirty="0">
                          <a:solidFill>
                            <a:srgbClr val="595959"/>
                          </a:solidFill>
                          <a:effectLst/>
                          <a:latin typeface="Calibri"/>
                        </a:rPr>
                        <a:t>Listen to the </a:t>
                      </a:r>
                      <a:r>
                        <a:rPr lang="en-US" sz="1150" b="0" i="0" u="none" strike="noStrike" dirty="0" smtClean="0">
                          <a:solidFill>
                            <a:srgbClr val="595959"/>
                          </a:solidFill>
                          <a:effectLst/>
                          <a:latin typeface="Calibri"/>
                        </a:rPr>
                        <a:t>people pulse on </a:t>
                      </a:r>
                      <a:r>
                        <a:rPr lang="en-US" sz="1150" b="0" i="0" u="none" strike="noStrike" dirty="0">
                          <a:solidFill>
                            <a:srgbClr val="595959"/>
                          </a:solidFill>
                          <a:effectLst/>
                          <a:latin typeface="Calibri"/>
                        </a:rPr>
                        <a:t>what is in the national </a:t>
                      </a:r>
                      <a:r>
                        <a:rPr lang="en-US" sz="1150" b="0" i="0" u="none" strike="noStrike" dirty="0" smtClean="0">
                          <a:solidFill>
                            <a:srgbClr val="595959"/>
                          </a:solidFill>
                          <a:effectLst/>
                          <a:latin typeface="Calibri"/>
                        </a:rPr>
                        <a:t>interest given the high bargaining power of buyers:  </a:t>
                      </a:r>
                      <a:r>
                        <a:rPr lang="en-US" sz="1150" b="0" i="0" u="none" strike="noStrike" dirty="0">
                          <a:solidFill>
                            <a:srgbClr val="595959"/>
                          </a:solidFill>
                          <a:effectLst/>
                          <a:latin typeface="Calibri"/>
                        </a:rPr>
                        <a:t>Develop/promote ethical policies around waste reduction and eco-friendly manufacturing.  ‘Triple bottom line’ thinking may develop morale, creativity, collaboration, innovation, productivity, network expansion and resilience (</a:t>
                      </a:r>
                      <a:r>
                        <a:rPr lang="en-US" sz="1150" b="0" i="0" u="none" strike="noStrike" dirty="0" err="1">
                          <a:solidFill>
                            <a:srgbClr val="595959"/>
                          </a:solidFill>
                          <a:effectLst/>
                          <a:latin typeface="Calibri"/>
                        </a:rPr>
                        <a:t>EuropeanCEO</a:t>
                      </a:r>
                      <a:r>
                        <a:rPr lang="en-US" sz="1150" b="0" i="0" u="none" strike="noStrike" dirty="0">
                          <a:solidFill>
                            <a:srgbClr val="595959"/>
                          </a:solidFill>
                          <a:effectLst/>
                          <a:latin typeface="Calibri"/>
                        </a:rPr>
                        <a:t>, 2015</a:t>
                      </a:r>
                      <a:r>
                        <a:rPr lang="en-US" sz="1150" b="0" i="0" u="none" strike="noStrike" dirty="0" smtClean="0">
                          <a:solidFill>
                            <a:srgbClr val="595959"/>
                          </a:solidFill>
                          <a:effectLst/>
                          <a:latin typeface="Calibri"/>
                        </a:rPr>
                        <a:t>)</a:t>
                      </a:r>
                      <a:r>
                        <a:rPr lang="en-US" sz="1150" b="0" i="0" u="none" strike="noStrike" baseline="0" dirty="0" smtClean="0">
                          <a:solidFill>
                            <a:srgbClr val="595959"/>
                          </a:solidFill>
                          <a:effectLst/>
                          <a:latin typeface="Calibri"/>
                        </a:rPr>
                        <a:t> in a market with high future potential</a:t>
                      </a:r>
                      <a:endParaRPr lang="en-US" sz="1150" b="0" i="0" u="none" strike="noStrike" dirty="0">
                        <a:solidFill>
                          <a:srgbClr val="595959"/>
                        </a:solidFill>
                        <a:effectLst/>
                        <a:latin typeface="Calibri"/>
                      </a:endParaRPr>
                    </a:p>
                  </a:txBody>
                  <a:tcPr marL="6440" marR="6440" marT="644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pic>
        <p:nvPicPr>
          <p:cNvPr id="6" name="Primark-Recs-2.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937411" y="620477"/>
            <a:ext cx="812800" cy="812800"/>
          </a:xfrm>
          <a:prstGeom prst="rect">
            <a:avLst/>
          </a:prstGeom>
        </p:spPr>
      </p:pic>
    </p:spTree>
    <p:extLst>
      <p:ext uri="{BB962C8B-B14F-4D97-AF65-F5344CB8AC3E}">
        <p14:creationId xmlns:p14="http://schemas.microsoft.com/office/powerpoint/2010/main" val="2447332332"/>
      </p:ext>
    </p:extLst>
  </p:cSld>
  <p:clrMapOvr>
    <a:masterClrMapping/>
  </p:clrMapOvr>
  <p:timing>
    <p:tnLst>
      <p:par>
        <p:cTn xmlns:p14="http://schemas.microsoft.com/office/powerpoint/2010/mai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0783"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15</a:t>
            </a:fld>
            <a:endParaRPr lang="en-US"/>
          </a:p>
        </p:txBody>
      </p:sp>
      <p:sp>
        <p:nvSpPr>
          <p:cNvPr id="9" name="TextBox 8"/>
          <p:cNvSpPr txBox="1"/>
          <p:nvPr/>
        </p:nvSpPr>
        <p:spPr>
          <a:xfrm>
            <a:off x="449355" y="789845"/>
            <a:ext cx="6858000" cy="523220"/>
          </a:xfrm>
          <a:prstGeom prst="rect">
            <a:avLst/>
          </a:prstGeom>
          <a:noFill/>
        </p:spPr>
        <p:txBody>
          <a:bodyPr wrap="square" rtlCol="0">
            <a:spAutoFit/>
          </a:bodyPr>
          <a:lstStyle/>
          <a:p>
            <a:r>
              <a:rPr lang="en-US" sz="2800" dirty="0" smtClean="0">
                <a:solidFill>
                  <a:srgbClr val="FFFFFF"/>
                </a:solidFill>
              </a:rPr>
              <a:t>References</a:t>
            </a:r>
            <a:endParaRPr lang="en-US" sz="2800" dirty="0">
              <a:solidFill>
                <a:srgbClr val="FFFFFF"/>
              </a:solidFill>
            </a:endParaRPr>
          </a:p>
        </p:txBody>
      </p:sp>
      <p:sp>
        <p:nvSpPr>
          <p:cNvPr id="2" name="TextBox 1"/>
          <p:cNvSpPr txBox="1"/>
          <p:nvPr/>
        </p:nvSpPr>
        <p:spPr>
          <a:xfrm>
            <a:off x="280133" y="1960762"/>
            <a:ext cx="8656947" cy="4693594"/>
          </a:xfrm>
          <a:prstGeom prst="rect">
            <a:avLst/>
          </a:prstGeom>
          <a:noFill/>
        </p:spPr>
        <p:txBody>
          <a:bodyPr wrap="square" rtlCol="0">
            <a:spAutoFit/>
          </a:bodyPr>
          <a:lstStyle/>
          <a:p>
            <a:pPr marL="285750" indent="-285750">
              <a:buFont typeface="Arial"/>
              <a:buChar char="•"/>
            </a:pPr>
            <a:r>
              <a:rPr lang="en-GB" sz="1250" dirty="0" smtClean="0"/>
              <a:t>ABF (2017).  “Associated British Food </a:t>
            </a:r>
            <a:r>
              <a:rPr lang="en-GB" sz="1250" dirty="0" err="1" smtClean="0"/>
              <a:t>plc</a:t>
            </a:r>
            <a:r>
              <a:rPr lang="en-GB" sz="1250" dirty="0"/>
              <a:t>:</a:t>
            </a:r>
            <a:r>
              <a:rPr lang="en-GB" sz="1250" dirty="0" smtClean="0"/>
              <a:t> Annual Results Announcement – 2017” [online].  </a:t>
            </a:r>
            <a:r>
              <a:rPr lang="en-GB" sz="1250" dirty="0"/>
              <a:t>Available at </a:t>
            </a:r>
            <a:r>
              <a:rPr lang="en-GB" sz="1250" dirty="0">
                <a:hlinkClick r:id="rId3"/>
              </a:rPr>
              <a:t>https://www.abf.co.uk/documents/pdfs/arcr-2017/annual_results_announcement_2017.</a:t>
            </a:r>
            <a:r>
              <a:rPr lang="en-GB" sz="1250" dirty="0" smtClean="0">
                <a:hlinkClick r:id="rId3"/>
              </a:rPr>
              <a:t>pdf</a:t>
            </a:r>
            <a:r>
              <a:rPr lang="en-GB" sz="1250" dirty="0" smtClean="0"/>
              <a:t> (Accessed 16/02/2018)</a:t>
            </a:r>
          </a:p>
          <a:p>
            <a:pPr marL="285750" lvl="0" indent="-285750">
              <a:buFont typeface="Arial"/>
              <a:buChar char="•"/>
            </a:pPr>
            <a:r>
              <a:rPr lang="en-US" sz="1250" dirty="0" err="1">
                <a:solidFill>
                  <a:srgbClr val="000000"/>
                </a:solidFill>
              </a:rPr>
              <a:t>Allocca</a:t>
            </a:r>
            <a:r>
              <a:rPr lang="en-US" sz="1250" dirty="0"/>
              <a:t>, S. (2017).  “Top 10 CFO risks for 2017” [online].  Available at </a:t>
            </a:r>
            <a:r>
              <a:rPr lang="en-US" sz="1250" u="sng" dirty="0">
                <a:hlinkClick r:id="rId4"/>
              </a:rPr>
              <a:t>http://ww2.cfo.com/risk-management/2016/12/top-10-cfo-risks-2017</a:t>
            </a:r>
            <a:r>
              <a:rPr lang="en-US" sz="1250" dirty="0"/>
              <a:t> (Accessed </a:t>
            </a:r>
            <a:r>
              <a:rPr lang="en-US" sz="1250" dirty="0" smtClean="0"/>
              <a:t>26 </a:t>
            </a:r>
            <a:r>
              <a:rPr lang="en-US" sz="1250" dirty="0"/>
              <a:t>February 2018</a:t>
            </a:r>
            <a:r>
              <a:rPr lang="en-US" sz="1250" dirty="0" smtClean="0"/>
              <a:t>)</a:t>
            </a:r>
            <a:endParaRPr lang="en-GB" sz="1250" dirty="0" smtClean="0"/>
          </a:p>
          <a:p>
            <a:pPr marL="285750" indent="-285750">
              <a:buFont typeface="Arial"/>
              <a:buChar char="•"/>
            </a:pPr>
            <a:r>
              <a:rPr lang="en-GB" sz="1250" dirty="0" smtClean="0">
                <a:solidFill>
                  <a:srgbClr val="000000"/>
                </a:solidFill>
              </a:rPr>
              <a:t>AT Kearney </a:t>
            </a:r>
            <a:r>
              <a:rPr lang="en-GB" sz="1250" dirty="0" smtClean="0"/>
              <a:t>(2017).  “The 2017 Global Retail Development Index” [online].  </a:t>
            </a:r>
            <a:r>
              <a:rPr lang="en-GB" sz="1250" dirty="0"/>
              <a:t>Available at </a:t>
            </a:r>
            <a:r>
              <a:rPr lang="en-GB" sz="1250" dirty="0">
                <a:hlinkClick r:id="rId5"/>
              </a:rPr>
              <a:t>https://www.atkearney.com/documents/10192/12766530/The+Age+of+Focus–The+2017+Global+Retail+Development+Index.pdf/770c5a53-d656-4b14-bc6c-</a:t>
            </a:r>
            <a:r>
              <a:rPr lang="en-GB" sz="1250" dirty="0" smtClean="0">
                <a:hlinkClick r:id="rId5"/>
              </a:rPr>
              <a:t>b0db5e48fdc1</a:t>
            </a:r>
            <a:r>
              <a:rPr lang="en-GB" sz="1250" dirty="0" smtClean="0"/>
              <a:t> (Accessed 17/02/2017)</a:t>
            </a:r>
          </a:p>
          <a:p>
            <a:pPr marL="285750" indent="-285750">
              <a:buFont typeface="Arial"/>
              <a:buChar char="•"/>
            </a:pPr>
            <a:r>
              <a:rPr lang="en-GB" sz="1250" dirty="0" err="1" smtClean="0">
                <a:solidFill>
                  <a:srgbClr val="000000"/>
                </a:solidFill>
              </a:rPr>
              <a:t>Bharuchal</a:t>
            </a:r>
            <a:r>
              <a:rPr lang="en-GB" sz="1250" dirty="0" smtClean="0"/>
              <a:t>, N. (2014).  “Top 7 metros account for over 70% of India’s total retail stock” [online].  </a:t>
            </a:r>
            <a:r>
              <a:rPr lang="en-GB" sz="1250" dirty="0"/>
              <a:t>Available at </a:t>
            </a:r>
            <a:r>
              <a:rPr lang="en-GB" sz="1250" dirty="0">
                <a:hlinkClick r:id="rId6"/>
              </a:rPr>
              <a:t>https://timesofindia.indiatimes.com/business/india-business/retail-stock-Indian-real-estate/articleshow/30109053.</a:t>
            </a:r>
            <a:r>
              <a:rPr lang="en-GB" sz="1250" dirty="0" smtClean="0">
                <a:hlinkClick r:id="rId6"/>
              </a:rPr>
              <a:t>cms</a:t>
            </a:r>
            <a:r>
              <a:rPr lang="en-GB" sz="1250" dirty="0" smtClean="0"/>
              <a:t> (Accessed 17/02/2018)</a:t>
            </a:r>
          </a:p>
          <a:p>
            <a:pPr marL="285750" lvl="0" indent="-285750">
              <a:buFont typeface="Arial"/>
              <a:buChar char="•"/>
            </a:pPr>
            <a:r>
              <a:rPr lang="en-US" sz="1250" dirty="0" err="1">
                <a:solidFill>
                  <a:srgbClr val="000000"/>
                </a:solidFill>
              </a:rPr>
              <a:t>Bulman</a:t>
            </a:r>
            <a:r>
              <a:rPr lang="en-US" sz="1250" dirty="0"/>
              <a:t>, P. (2015).  “How can firms reduce the effects of currency fluctuations?” [online].  Available at </a:t>
            </a:r>
            <a:r>
              <a:rPr lang="en-US" sz="1250" u="sng" dirty="0">
                <a:hlinkClick r:id="rId7"/>
              </a:rPr>
              <a:t>https://www.strategic-risk-europe.com/how-can-firms-reduce-the-effects-of-currency-fluctuations/1411969.article</a:t>
            </a:r>
            <a:r>
              <a:rPr lang="en-US" sz="1250" dirty="0"/>
              <a:t> (Accessed 21/02/2018</a:t>
            </a:r>
            <a:r>
              <a:rPr lang="en-US" sz="1250" dirty="0" smtClean="0"/>
              <a:t>)</a:t>
            </a:r>
            <a:endParaRPr lang="en-GB" sz="1250" dirty="0" smtClean="0"/>
          </a:p>
          <a:p>
            <a:pPr marL="285750" indent="-285750">
              <a:buFont typeface="Arial"/>
              <a:buChar char="•"/>
            </a:pPr>
            <a:r>
              <a:rPr lang="en-GB" sz="1250" dirty="0" smtClean="0">
                <a:solidFill>
                  <a:srgbClr val="000000"/>
                </a:solidFill>
              </a:rPr>
              <a:t>Butler</a:t>
            </a:r>
            <a:r>
              <a:rPr lang="en-GB" sz="1250" dirty="0" smtClean="0"/>
              <a:t>, S. (2010).  “Primark “ramps up” ethical efforts after expose on working practices” [online].  </a:t>
            </a:r>
            <a:r>
              <a:rPr lang="en-GB" sz="1250" dirty="0"/>
              <a:t>Available at </a:t>
            </a:r>
            <a:r>
              <a:rPr lang="en-GB" sz="1250" dirty="0">
                <a:hlinkClick r:id="rId8"/>
              </a:rPr>
              <a:t>http://www.telegraph.co.uk/finance/newsbysector/retailandconsumer/7037887/Primark-ramps-up-ethical-efforts-after-expose-on-working-</a:t>
            </a:r>
            <a:r>
              <a:rPr lang="en-GB" sz="1250" dirty="0" smtClean="0">
                <a:hlinkClick r:id="rId8"/>
              </a:rPr>
              <a:t>practices.html</a:t>
            </a:r>
            <a:r>
              <a:rPr lang="en-GB" sz="1250" dirty="0" smtClean="0"/>
              <a:t> (Accessed 24/02/2018)</a:t>
            </a:r>
          </a:p>
          <a:p>
            <a:pPr marL="285750" indent="-285750">
              <a:buFont typeface="Arial"/>
              <a:buChar char="•"/>
            </a:pPr>
            <a:r>
              <a:rPr lang="en-US" sz="1250" dirty="0">
                <a:solidFill>
                  <a:srgbClr val="000000"/>
                </a:solidFill>
                <a:cs typeface="Arial"/>
              </a:rPr>
              <a:t>Carroll</a:t>
            </a:r>
            <a:r>
              <a:rPr lang="en-US" sz="1250" dirty="0">
                <a:cs typeface="Arial"/>
              </a:rPr>
              <a:t>, A.B. (1991).  “The Pyramid of Corporate Social Responsibility:  Towards the Moral management of </a:t>
            </a:r>
            <a:r>
              <a:rPr lang="en-US" sz="1250" dirty="0" err="1">
                <a:cs typeface="Arial"/>
              </a:rPr>
              <a:t>Organisational</a:t>
            </a:r>
            <a:r>
              <a:rPr lang="en-US" sz="1250" dirty="0">
                <a:cs typeface="Arial"/>
              </a:rPr>
              <a:t> Stakeholders”, Business Horizons, </a:t>
            </a:r>
            <a:r>
              <a:rPr lang="en-US" sz="1250" dirty="0" err="1">
                <a:cs typeface="Arial"/>
              </a:rPr>
              <a:t>Vol</a:t>
            </a:r>
            <a:r>
              <a:rPr lang="en-US" sz="1250" dirty="0">
                <a:cs typeface="Arial"/>
              </a:rPr>
              <a:t> 34, Issue 4, </a:t>
            </a:r>
            <a:r>
              <a:rPr lang="en-US" sz="1250" dirty="0" err="1">
                <a:cs typeface="Arial"/>
              </a:rPr>
              <a:t>pp</a:t>
            </a:r>
            <a:r>
              <a:rPr lang="en-US" sz="1250" dirty="0">
                <a:cs typeface="Arial"/>
              </a:rPr>
              <a:t> 39-</a:t>
            </a:r>
            <a:r>
              <a:rPr lang="en-US" sz="1250" dirty="0" smtClean="0">
                <a:cs typeface="Arial"/>
              </a:rPr>
              <a:t>42</a:t>
            </a:r>
            <a:endParaRPr lang="en-GB" sz="1250" dirty="0" smtClean="0"/>
          </a:p>
          <a:p>
            <a:pPr marL="285750" indent="-285750">
              <a:buFont typeface="Arial"/>
              <a:buChar char="•"/>
            </a:pPr>
            <a:r>
              <a:rPr lang="en-GB" sz="1250" dirty="0" smtClean="0">
                <a:solidFill>
                  <a:srgbClr val="000000"/>
                </a:solidFill>
              </a:rPr>
              <a:t>Coffey</a:t>
            </a:r>
            <a:r>
              <a:rPr lang="en-GB" sz="1250" dirty="0" smtClean="0"/>
              <a:t>, H. (2017). “New Delhi Bans Lorries After Air Pollution Triggers Public Health Emergency” [online]. Available </a:t>
            </a:r>
            <a:r>
              <a:rPr lang="en-GB" sz="1250" dirty="0"/>
              <a:t>at </a:t>
            </a:r>
            <a:r>
              <a:rPr lang="en-GB" sz="1250" dirty="0">
                <a:hlinkClick r:id="rId9"/>
              </a:rPr>
              <a:t>http://www.independent.co.uk/travel/news-and-advice/new-delhi-bans-lorries-air-pollution-car</a:t>
            </a:r>
            <a:r>
              <a:rPr lang="en-GB" sz="1250" dirty="0" smtClean="0">
                <a:hlinkClick r:id="rId9"/>
              </a:rPr>
              <a:t>-restrictions-smog</a:t>
            </a:r>
            <a:r>
              <a:rPr lang="en-GB" sz="1250" dirty="0">
                <a:hlinkClick r:id="rId9"/>
              </a:rPr>
              <a:t>-public-health-emergency-a8047921.</a:t>
            </a:r>
            <a:r>
              <a:rPr lang="en-GB" sz="1250" dirty="0" smtClean="0">
                <a:hlinkClick r:id="rId9"/>
              </a:rPr>
              <a:t>html</a:t>
            </a:r>
            <a:r>
              <a:rPr lang="en-GB" sz="1250" dirty="0" smtClean="0"/>
              <a:t> (Accessed 24/02/2018)</a:t>
            </a:r>
          </a:p>
          <a:p>
            <a:pPr marL="285750" lvl="0" indent="-285750">
              <a:buFont typeface="Arial"/>
              <a:buChar char="•"/>
            </a:pPr>
            <a:r>
              <a:rPr lang="en-US" sz="1250" dirty="0" err="1">
                <a:solidFill>
                  <a:srgbClr val="000000"/>
                </a:solidFill>
              </a:rPr>
              <a:t>Consilia</a:t>
            </a:r>
            <a:r>
              <a:rPr lang="en-US" sz="1250" dirty="0">
                <a:solidFill>
                  <a:srgbClr val="000000"/>
                </a:solidFill>
              </a:rPr>
              <a:t> </a:t>
            </a:r>
            <a:r>
              <a:rPr lang="en-US" sz="1250" dirty="0"/>
              <a:t>(2017).  “Top 5 CFO concerns in 2017” [online].  Available at </a:t>
            </a:r>
            <a:r>
              <a:rPr lang="en-US" sz="1250" u="sng" dirty="0">
                <a:hlinkClick r:id="rId10"/>
              </a:rPr>
              <a:t>http://www.consiliatechnology.com/top-cfo-concerns-2017</a:t>
            </a:r>
            <a:r>
              <a:rPr lang="en-US" sz="1250" dirty="0"/>
              <a:t> (Accessed 06 February 2018</a:t>
            </a:r>
            <a:r>
              <a:rPr lang="en-US" sz="1250" dirty="0" smtClean="0"/>
              <a:t>)</a:t>
            </a:r>
            <a:endParaRPr lang="en-GB" sz="1250" dirty="0" smtClean="0"/>
          </a:p>
        </p:txBody>
      </p:sp>
    </p:spTree>
    <p:extLst>
      <p:ext uri="{BB962C8B-B14F-4D97-AF65-F5344CB8AC3E}">
        <p14:creationId xmlns:p14="http://schemas.microsoft.com/office/powerpoint/2010/main" val="175857218"/>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16</a:t>
            </a:fld>
            <a:endParaRPr lang="en-US"/>
          </a:p>
        </p:txBody>
      </p:sp>
      <p:sp>
        <p:nvSpPr>
          <p:cNvPr id="9" name="TextBox 8"/>
          <p:cNvSpPr txBox="1"/>
          <p:nvPr/>
        </p:nvSpPr>
        <p:spPr>
          <a:xfrm>
            <a:off x="449355" y="789845"/>
            <a:ext cx="6858000" cy="523220"/>
          </a:xfrm>
          <a:prstGeom prst="rect">
            <a:avLst/>
          </a:prstGeom>
          <a:noFill/>
        </p:spPr>
        <p:txBody>
          <a:bodyPr wrap="square" rtlCol="0">
            <a:spAutoFit/>
          </a:bodyPr>
          <a:lstStyle/>
          <a:p>
            <a:r>
              <a:rPr lang="en-US" sz="2800" dirty="0" smtClean="0">
                <a:solidFill>
                  <a:srgbClr val="FFFFFF"/>
                </a:solidFill>
              </a:rPr>
              <a:t>References</a:t>
            </a:r>
            <a:endParaRPr lang="en-US" sz="2800" dirty="0">
              <a:solidFill>
                <a:srgbClr val="FFFFFF"/>
              </a:solidFill>
            </a:endParaRPr>
          </a:p>
        </p:txBody>
      </p:sp>
      <p:sp>
        <p:nvSpPr>
          <p:cNvPr id="2" name="TextBox 1"/>
          <p:cNvSpPr txBox="1"/>
          <p:nvPr/>
        </p:nvSpPr>
        <p:spPr>
          <a:xfrm>
            <a:off x="449355" y="1942088"/>
            <a:ext cx="8272111" cy="4893648"/>
          </a:xfrm>
          <a:prstGeom prst="rect">
            <a:avLst/>
          </a:prstGeom>
          <a:noFill/>
        </p:spPr>
        <p:txBody>
          <a:bodyPr wrap="square" rtlCol="0">
            <a:spAutoFit/>
          </a:bodyPr>
          <a:lstStyle/>
          <a:p>
            <a:pPr marL="285750" indent="-285750">
              <a:buFont typeface="Arial"/>
              <a:buChar char="•"/>
            </a:pPr>
            <a:r>
              <a:rPr lang="en-GB" sz="1250" dirty="0">
                <a:solidFill>
                  <a:srgbClr val="000000"/>
                </a:solidFill>
              </a:rPr>
              <a:t>Daniels</a:t>
            </a:r>
            <a:r>
              <a:rPr lang="en-GB" sz="1250" dirty="0"/>
              <a:t>, J.D., </a:t>
            </a:r>
            <a:r>
              <a:rPr lang="en-GB" sz="1250" dirty="0" err="1"/>
              <a:t>Radebaugh</a:t>
            </a:r>
            <a:r>
              <a:rPr lang="en-GB" sz="1250" dirty="0"/>
              <a:t>, L.H. &amp; Sullivan, D.P. (2013).  “International Business – Environments and Operations”, 13</a:t>
            </a:r>
            <a:r>
              <a:rPr lang="en-GB" sz="1250" baseline="30000" dirty="0"/>
              <a:t>th</a:t>
            </a:r>
            <a:r>
              <a:rPr lang="en-GB" sz="1250" dirty="0"/>
              <a:t> edition, Pearson, </a:t>
            </a:r>
            <a:r>
              <a:rPr lang="en-GB" sz="1250" dirty="0" err="1"/>
              <a:t>pp</a:t>
            </a:r>
            <a:r>
              <a:rPr lang="en-GB" sz="1250" dirty="0"/>
              <a:t> </a:t>
            </a:r>
            <a:r>
              <a:rPr lang="en-GB" sz="1250" dirty="0">
                <a:solidFill>
                  <a:srgbClr val="000000"/>
                </a:solidFill>
              </a:rPr>
              <a:t>229,236</a:t>
            </a:r>
          </a:p>
          <a:p>
            <a:pPr marL="285750" indent="-285750">
              <a:buFont typeface="Arial"/>
              <a:buChar char="•"/>
            </a:pPr>
            <a:r>
              <a:rPr lang="en-GB" sz="1250" dirty="0" smtClean="0">
                <a:solidFill>
                  <a:srgbClr val="000000"/>
                </a:solidFill>
              </a:rPr>
              <a:t>Deloitte </a:t>
            </a:r>
            <a:r>
              <a:rPr lang="en-GB" sz="1250" dirty="0"/>
              <a:t>(2017).  “Future of </a:t>
            </a:r>
            <a:r>
              <a:rPr lang="en-GB" sz="1250" dirty="0" err="1"/>
              <a:t>eCommerce</a:t>
            </a:r>
            <a:r>
              <a:rPr lang="en-GB" sz="1250" dirty="0"/>
              <a:t>:  Uncovering Innovation”, </a:t>
            </a:r>
            <a:r>
              <a:rPr lang="en-GB" sz="1250" dirty="0" err="1">
                <a:solidFill>
                  <a:srgbClr val="000000"/>
                </a:solidFill>
              </a:rPr>
              <a:t>pp</a:t>
            </a:r>
            <a:r>
              <a:rPr lang="en-GB" sz="1250" dirty="0">
                <a:solidFill>
                  <a:srgbClr val="000000"/>
                </a:solidFill>
              </a:rPr>
              <a:t> 7, 25, 33 [</a:t>
            </a:r>
            <a:r>
              <a:rPr lang="en-GB" sz="1250" dirty="0"/>
              <a:t>online].  Available at </a:t>
            </a:r>
            <a:r>
              <a:rPr lang="en-GB" sz="1250" dirty="0">
                <a:hlinkClick r:id="rId3"/>
              </a:rPr>
              <a:t>https://www2.deloitte.com/content/dam/Deloitte/in/Documents/technology-media-telecommunications/in-tmt-future-of-e-commerce-noexp.pdf</a:t>
            </a:r>
            <a:r>
              <a:rPr lang="en-GB" sz="1250" dirty="0"/>
              <a:t> (Accessed 26/02/2018)</a:t>
            </a:r>
          </a:p>
          <a:p>
            <a:pPr marL="285750" indent="-285750">
              <a:buFont typeface="Arial"/>
              <a:buChar char="•"/>
            </a:pPr>
            <a:r>
              <a:rPr lang="en-US" sz="1250" dirty="0" err="1" smtClean="0">
                <a:solidFill>
                  <a:srgbClr val="000000"/>
                </a:solidFill>
              </a:rPr>
              <a:t>Deresky</a:t>
            </a:r>
            <a:r>
              <a:rPr lang="en-US" sz="1250" dirty="0"/>
              <a:t>, H. (2017).  “International Management:  Managing Across Borders and Cultures”, 9</a:t>
            </a:r>
            <a:r>
              <a:rPr lang="en-US" sz="1250" baseline="30000" dirty="0"/>
              <a:t>th</a:t>
            </a:r>
            <a:r>
              <a:rPr lang="en-US" sz="1250" dirty="0"/>
              <a:t> Edition, Pearson, </a:t>
            </a:r>
            <a:r>
              <a:rPr lang="en-US" sz="1250" dirty="0" err="1">
                <a:solidFill>
                  <a:srgbClr val="000000"/>
                </a:solidFill>
              </a:rPr>
              <a:t>pp</a:t>
            </a:r>
            <a:r>
              <a:rPr lang="en-US" sz="1250" dirty="0">
                <a:solidFill>
                  <a:srgbClr val="000000"/>
                </a:solidFill>
              </a:rPr>
              <a:t> 25-29, </a:t>
            </a:r>
            <a:r>
              <a:rPr lang="en-US" sz="1250" dirty="0" smtClean="0">
                <a:solidFill>
                  <a:srgbClr val="000000"/>
                </a:solidFill>
              </a:rPr>
              <a:t>36,39,43,248,251</a:t>
            </a:r>
            <a:endParaRPr lang="en-US" sz="1250" dirty="0">
              <a:solidFill>
                <a:srgbClr val="000000"/>
              </a:solidFill>
            </a:endParaRPr>
          </a:p>
          <a:p>
            <a:pPr marL="285750" lvl="0" indent="-285750">
              <a:buFont typeface="Arial"/>
              <a:buChar char="•"/>
            </a:pPr>
            <a:r>
              <a:rPr lang="en-US" sz="1250" dirty="0" smtClean="0">
                <a:solidFill>
                  <a:srgbClr val="000000"/>
                </a:solidFill>
              </a:rPr>
              <a:t>Dobbs</a:t>
            </a:r>
            <a:r>
              <a:rPr lang="en-US" sz="1250" dirty="0"/>
              <a:t>, R., </a:t>
            </a:r>
            <a:r>
              <a:rPr lang="en-US" sz="1250" dirty="0" err="1"/>
              <a:t>Manyika</a:t>
            </a:r>
            <a:r>
              <a:rPr lang="en-US" sz="1250" dirty="0"/>
              <a:t>, J. &amp; </a:t>
            </a:r>
            <a:r>
              <a:rPr lang="en-US" sz="1250" dirty="0" err="1"/>
              <a:t>Woetzel</a:t>
            </a:r>
            <a:r>
              <a:rPr lang="en-US" sz="1250" dirty="0"/>
              <a:t>, J. (2015).  “The four global forces breaking all the trends” [online].  Available at </a:t>
            </a:r>
            <a:r>
              <a:rPr lang="en-US" sz="1250" u="sng" dirty="0">
                <a:hlinkClick r:id="rId4"/>
              </a:rPr>
              <a:t>https://www.mckinsey.com/business-functions/strategy-and-corporate-finance/our-insights/the-four-global-forces-breaking-all-the-trends</a:t>
            </a:r>
            <a:r>
              <a:rPr lang="en-US" sz="1250" dirty="0"/>
              <a:t> (Accessed 24 February 2018</a:t>
            </a:r>
            <a:r>
              <a:rPr lang="en-US" sz="1250" dirty="0" smtClean="0"/>
              <a:t>)</a:t>
            </a:r>
          </a:p>
          <a:p>
            <a:pPr marL="285750" indent="-285750">
              <a:buFont typeface="Arial"/>
              <a:buChar char="•"/>
            </a:pPr>
            <a:r>
              <a:rPr lang="en-US" sz="1250" dirty="0" err="1">
                <a:solidFill>
                  <a:srgbClr val="000000"/>
                </a:solidFill>
                <a:cs typeface="Arial"/>
              </a:rPr>
              <a:t>EuropeanCEO</a:t>
            </a:r>
            <a:r>
              <a:rPr lang="en-US" sz="1250" dirty="0">
                <a:solidFill>
                  <a:srgbClr val="000000"/>
                </a:solidFill>
                <a:cs typeface="Arial"/>
              </a:rPr>
              <a:t> </a:t>
            </a:r>
            <a:r>
              <a:rPr lang="en-US" sz="1250" dirty="0">
                <a:cs typeface="Arial"/>
              </a:rPr>
              <a:t>(2015).  ‘</a:t>
            </a:r>
            <a:r>
              <a:rPr lang="en-US" sz="1250" dirty="0" err="1">
                <a:cs typeface="Arial"/>
              </a:rPr>
              <a:t>Corproate</a:t>
            </a:r>
            <a:r>
              <a:rPr lang="en-US" sz="1250" dirty="0">
                <a:cs typeface="Arial"/>
              </a:rPr>
              <a:t> social responsibility:  the ultimate marketing tool’ [online].  Available at </a:t>
            </a:r>
            <a:r>
              <a:rPr lang="en-US" sz="1250" u="sng" dirty="0">
                <a:cs typeface="Arial"/>
                <a:hlinkClick r:id="rId5"/>
              </a:rPr>
              <a:t>https://www.europeanceo.com/business-and-management/corporate-social-responsibility-the-ultimate-marketing-tool</a:t>
            </a:r>
            <a:r>
              <a:rPr lang="en-US" sz="1250" dirty="0">
                <a:cs typeface="Arial"/>
              </a:rPr>
              <a:t> (Accessed </a:t>
            </a:r>
            <a:r>
              <a:rPr lang="en-US" sz="1250" dirty="0" smtClean="0">
                <a:cs typeface="Arial"/>
              </a:rPr>
              <a:t>01/03/2018)</a:t>
            </a:r>
            <a:endParaRPr lang="en-US" sz="1250" dirty="0"/>
          </a:p>
          <a:p>
            <a:pPr marL="285750" indent="-285750">
              <a:buFont typeface="Arial"/>
              <a:buChar char="•"/>
            </a:pPr>
            <a:r>
              <a:rPr lang="en-US" sz="1250" dirty="0" err="1" smtClean="0">
                <a:solidFill>
                  <a:srgbClr val="000000"/>
                </a:solidFill>
              </a:rPr>
              <a:t>FranchiseIndia</a:t>
            </a:r>
            <a:r>
              <a:rPr lang="en-US" sz="1250" dirty="0" smtClean="0">
                <a:solidFill>
                  <a:srgbClr val="000000"/>
                </a:solidFill>
              </a:rPr>
              <a:t> </a:t>
            </a:r>
            <a:r>
              <a:rPr lang="en-US" sz="1250" dirty="0"/>
              <a:t>(no date).  “Zara launched in India” [online].  Available at </a:t>
            </a:r>
            <a:r>
              <a:rPr lang="en-US" sz="1250" dirty="0">
                <a:hlinkClick r:id="rId6"/>
              </a:rPr>
              <a:t>https://retail.franchiseindia.com/news/Zara-launched-in-India.n1946/</a:t>
            </a:r>
            <a:r>
              <a:rPr lang="en-US" sz="1250" dirty="0"/>
              <a:t> (Accessed 17/02/2018</a:t>
            </a:r>
            <a:r>
              <a:rPr lang="en-US" sz="1250" dirty="0" smtClean="0"/>
              <a:t>)</a:t>
            </a:r>
          </a:p>
          <a:p>
            <a:pPr marL="285750" lvl="0" indent="-285750">
              <a:buFont typeface="Arial"/>
              <a:buChar char="•"/>
            </a:pPr>
            <a:r>
              <a:rPr lang="en-US" sz="1250" dirty="0">
                <a:solidFill>
                  <a:srgbClr val="000000"/>
                </a:solidFill>
              </a:rPr>
              <a:t>Gallo </a:t>
            </a:r>
            <a:r>
              <a:rPr lang="en-US" sz="1250" dirty="0"/>
              <a:t>(2016).  “ A refresher on marketing myopia”, Harvard Business Review [online].  Available at </a:t>
            </a:r>
            <a:r>
              <a:rPr lang="en-US" sz="1250" u="sng" dirty="0">
                <a:hlinkClick r:id="rId7"/>
              </a:rPr>
              <a:t>https://hbr.org/2016/08/a-refresher-on-marketing-myopia</a:t>
            </a:r>
            <a:r>
              <a:rPr lang="en-US" sz="1250" dirty="0"/>
              <a:t> (Accessed </a:t>
            </a:r>
            <a:r>
              <a:rPr lang="en-US" sz="1250" dirty="0" smtClean="0"/>
              <a:t>01/03/2018)</a:t>
            </a:r>
            <a:endParaRPr lang="en-GB" sz="1250" dirty="0"/>
          </a:p>
          <a:p>
            <a:pPr marL="285750" indent="-285750">
              <a:buFont typeface="Arial"/>
              <a:buChar char="•"/>
            </a:pPr>
            <a:r>
              <a:rPr lang="en-GB" sz="1250" dirty="0">
                <a:solidFill>
                  <a:srgbClr val="000000"/>
                </a:solidFill>
              </a:rPr>
              <a:t>Gonzalez-Rodriguez, </a:t>
            </a:r>
            <a:r>
              <a:rPr lang="en-GB" sz="1250" dirty="0"/>
              <a:t>A. (2017).  “Primark notes profits jump thanks to an “excellent” summer in the UK and international expansion” [online].  Available at </a:t>
            </a:r>
            <a:r>
              <a:rPr lang="en-GB" sz="1250" dirty="0">
                <a:hlinkClick r:id="rId8"/>
              </a:rPr>
              <a:t>https://fashionunited.uk/news/business/primark-notes-profits-jump-thanks-to-an-excellent-summer-in-the-uk-and-international-expansion/2017110826645</a:t>
            </a:r>
            <a:r>
              <a:rPr lang="en-GB" sz="1250" dirty="0"/>
              <a:t> (Accessed 16/02/2018</a:t>
            </a:r>
            <a:r>
              <a:rPr lang="en-GB" sz="1250" dirty="0" smtClean="0"/>
              <a:t>)</a:t>
            </a:r>
          </a:p>
          <a:p>
            <a:pPr marL="285750" indent="-285750">
              <a:buFont typeface="Arial"/>
              <a:buChar char="•"/>
            </a:pPr>
            <a:r>
              <a:rPr lang="en-GB" sz="1250" dirty="0" smtClean="0">
                <a:solidFill>
                  <a:srgbClr val="000000"/>
                </a:solidFill>
              </a:rPr>
              <a:t>Griffiths</a:t>
            </a:r>
            <a:r>
              <a:rPr lang="en-GB" sz="1250" dirty="0" smtClean="0"/>
              <a:t>, D. (2017).  “Resilience and Knowledge Management and Project Management Design” [online].  </a:t>
            </a:r>
            <a:r>
              <a:rPr lang="en-GB" sz="1250" dirty="0"/>
              <a:t>Available at </a:t>
            </a:r>
            <a:r>
              <a:rPr lang="en-GB" sz="1250" dirty="0">
                <a:hlinkClick r:id="rId9"/>
              </a:rPr>
              <a:t>https://k3cubed.com/2017/03/17/resilience-and-knowledge-management-and-project-management-design</a:t>
            </a:r>
            <a:r>
              <a:rPr lang="en-GB" sz="1250" dirty="0" smtClean="0">
                <a:hlinkClick r:id="rId9"/>
              </a:rPr>
              <a:t>/</a:t>
            </a:r>
            <a:r>
              <a:rPr lang="en-GB" sz="1250" dirty="0" smtClean="0"/>
              <a:t> (Accessed 24/02/2018)</a:t>
            </a:r>
            <a:endParaRPr lang="en-GB" sz="1250" dirty="0"/>
          </a:p>
        </p:txBody>
      </p:sp>
    </p:spTree>
    <p:extLst>
      <p:ext uri="{BB962C8B-B14F-4D97-AF65-F5344CB8AC3E}">
        <p14:creationId xmlns:p14="http://schemas.microsoft.com/office/powerpoint/2010/main" val="1007444625"/>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17</a:t>
            </a:fld>
            <a:endParaRPr lang="en-US"/>
          </a:p>
        </p:txBody>
      </p:sp>
      <p:sp>
        <p:nvSpPr>
          <p:cNvPr id="9" name="TextBox 8"/>
          <p:cNvSpPr txBox="1"/>
          <p:nvPr/>
        </p:nvSpPr>
        <p:spPr>
          <a:xfrm>
            <a:off x="449355" y="789845"/>
            <a:ext cx="6858000" cy="523220"/>
          </a:xfrm>
          <a:prstGeom prst="rect">
            <a:avLst/>
          </a:prstGeom>
          <a:noFill/>
        </p:spPr>
        <p:txBody>
          <a:bodyPr wrap="square" rtlCol="0">
            <a:spAutoFit/>
          </a:bodyPr>
          <a:lstStyle/>
          <a:p>
            <a:r>
              <a:rPr lang="en-US" sz="2800" dirty="0" smtClean="0">
                <a:solidFill>
                  <a:srgbClr val="FFFFFF"/>
                </a:solidFill>
              </a:rPr>
              <a:t>References</a:t>
            </a:r>
            <a:endParaRPr lang="en-US" sz="2800" dirty="0">
              <a:solidFill>
                <a:srgbClr val="FFFFFF"/>
              </a:solidFill>
            </a:endParaRPr>
          </a:p>
        </p:txBody>
      </p:sp>
      <p:sp>
        <p:nvSpPr>
          <p:cNvPr id="2" name="TextBox 1"/>
          <p:cNvSpPr txBox="1"/>
          <p:nvPr/>
        </p:nvSpPr>
        <p:spPr>
          <a:xfrm>
            <a:off x="412003" y="1886066"/>
            <a:ext cx="8487725" cy="4708981"/>
          </a:xfrm>
          <a:prstGeom prst="rect">
            <a:avLst/>
          </a:prstGeom>
          <a:noFill/>
        </p:spPr>
        <p:txBody>
          <a:bodyPr wrap="square" rtlCol="0">
            <a:spAutoFit/>
          </a:bodyPr>
          <a:lstStyle/>
          <a:p>
            <a:pPr marL="285750" indent="-285750">
              <a:buFont typeface="Arial"/>
              <a:buChar char="•"/>
            </a:pPr>
            <a:r>
              <a:rPr lang="en-GB" sz="1250" dirty="0">
                <a:solidFill>
                  <a:srgbClr val="000000"/>
                </a:solidFill>
              </a:rPr>
              <a:t>Harbour</a:t>
            </a:r>
            <a:r>
              <a:rPr lang="en-GB" sz="1250" dirty="0"/>
              <a:t>, S. (no date).  “What are the benefits and detriments of SWOT analysis” [online].  Available at </a:t>
            </a:r>
            <a:r>
              <a:rPr lang="en-GB" sz="1250" dirty="0">
                <a:hlinkClick r:id="rId3"/>
              </a:rPr>
              <a:t>http://smallbusiness.chron.com/benefits-detriments-swot-analysis-18468.html</a:t>
            </a:r>
            <a:r>
              <a:rPr lang="en-GB" sz="1250" dirty="0"/>
              <a:t> (Accessed 24/02/2018)</a:t>
            </a:r>
          </a:p>
          <a:p>
            <a:pPr marL="285750" lvl="0" indent="-285750">
              <a:buFont typeface="Arial"/>
              <a:buChar char="•"/>
            </a:pPr>
            <a:r>
              <a:rPr lang="en-US" sz="1250" dirty="0">
                <a:solidFill>
                  <a:srgbClr val="000000"/>
                </a:solidFill>
              </a:rPr>
              <a:t>Hardy</a:t>
            </a:r>
            <a:r>
              <a:rPr lang="en-US" sz="1250" dirty="0"/>
              <a:t>, E. (2017).  “How foreign exchange markets can impact business”, </a:t>
            </a:r>
            <a:r>
              <a:rPr lang="en-US" sz="1250" dirty="0" err="1"/>
              <a:t>WorldFirst</a:t>
            </a:r>
            <a:r>
              <a:rPr lang="en-US" sz="1250" dirty="0"/>
              <a:t>, August 18th.  Available at </a:t>
            </a:r>
            <a:r>
              <a:rPr lang="en-US" sz="1250" u="sng" dirty="0">
                <a:hlinkClick r:id="rId4"/>
              </a:rPr>
              <a:t>https://www.worldfirst.com/uk/blog/international-business/foreign-exchange-markets-can-impact-business</a:t>
            </a:r>
            <a:r>
              <a:rPr lang="en-US" sz="1250" dirty="0"/>
              <a:t> (Accessed 21/02/2018)</a:t>
            </a:r>
            <a:endParaRPr lang="en-GB" sz="1250" dirty="0"/>
          </a:p>
          <a:p>
            <a:pPr marL="285750" indent="-285750">
              <a:buFont typeface="Arial"/>
              <a:buChar char="•"/>
            </a:pPr>
            <a:r>
              <a:rPr lang="en-GB" sz="1250" dirty="0">
                <a:solidFill>
                  <a:srgbClr val="000000"/>
                </a:solidFill>
              </a:rPr>
              <a:t>HCI </a:t>
            </a:r>
            <a:r>
              <a:rPr lang="en-GB" sz="1250" dirty="0"/>
              <a:t>(2017).  “Brief on India-UK Bilateral Economic Relations’ [online].  Available at </a:t>
            </a:r>
            <a:r>
              <a:rPr lang="en-GB" sz="1250" dirty="0">
                <a:hlinkClick r:id="rId5"/>
              </a:rPr>
              <a:t>https://hcilondon.in/pdf/India-UK%20Bilateral%20Economic%20Brief%20as%20on%20April%2011_%202017.pdf</a:t>
            </a:r>
            <a:r>
              <a:rPr lang="en-GB" sz="1250" dirty="0"/>
              <a:t> (Accessed 17/02/2017)</a:t>
            </a:r>
          </a:p>
          <a:p>
            <a:pPr marL="285750" indent="-285750">
              <a:buFont typeface="Arial"/>
              <a:buChar char="•"/>
            </a:pPr>
            <a:r>
              <a:rPr lang="en-GB" sz="1250" dirty="0">
                <a:solidFill>
                  <a:srgbClr val="000000"/>
                </a:solidFill>
              </a:rPr>
              <a:t>Henderson</a:t>
            </a:r>
            <a:r>
              <a:rPr lang="en-GB" sz="1250" dirty="0"/>
              <a:t>, I (2011), Human Resource Management for MBA students, 2</a:t>
            </a:r>
            <a:r>
              <a:rPr lang="en-GB" sz="1250" baseline="30000" dirty="0"/>
              <a:t>nd</a:t>
            </a:r>
            <a:r>
              <a:rPr lang="en-GB" sz="1250" dirty="0"/>
              <a:t> edition, CIPD, </a:t>
            </a:r>
            <a:r>
              <a:rPr lang="en-GB" sz="1250" dirty="0" err="1"/>
              <a:t>pp</a:t>
            </a:r>
            <a:r>
              <a:rPr lang="en-GB" sz="1250" dirty="0"/>
              <a:t> 213,217</a:t>
            </a:r>
          </a:p>
          <a:p>
            <a:pPr marL="285750" indent="-285750">
              <a:buFont typeface="Arial"/>
              <a:buChar char="•"/>
            </a:pPr>
            <a:r>
              <a:rPr lang="en-GB" sz="1250" dirty="0" err="1">
                <a:solidFill>
                  <a:srgbClr val="000000"/>
                </a:solidFill>
              </a:rPr>
              <a:t>Hendriksz</a:t>
            </a:r>
            <a:r>
              <a:rPr lang="en-GB" sz="1250" dirty="0">
                <a:solidFill>
                  <a:srgbClr val="000000"/>
                </a:solidFill>
              </a:rPr>
              <a:t> </a:t>
            </a:r>
            <a:r>
              <a:rPr lang="en-GB" sz="1250" dirty="0"/>
              <a:t>(2013).  “Primark’s continuous expansion” [online].  Available at </a:t>
            </a:r>
            <a:r>
              <a:rPr lang="en-GB" sz="1250" dirty="0">
                <a:hlinkClick r:id="rId6"/>
              </a:rPr>
              <a:t>https://fashionunited.uk/v1/fashion/primarks-continuos-expansion/2013102312797</a:t>
            </a:r>
            <a:r>
              <a:rPr lang="en-GB" sz="1250" dirty="0"/>
              <a:t> (Accessed 16/02/2018)</a:t>
            </a:r>
          </a:p>
          <a:p>
            <a:pPr marL="285750" indent="-285750">
              <a:buFont typeface="Arial"/>
              <a:buChar char="•"/>
            </a:pPr>
            <a:r>
              <a:rPr lang="en-GB" sz="1250" dirty="0" smtClean="0">
                <a:solidFill>
                  <a:srgbClr val="000000"/>
                </a:solidFill>
              </a:rPr>
              <a:t>Hickman</a:t>
            </a:r>
            <a:r>
              <a:rPr lang="en-GB" sz="1250" dirty="0"/>
              <a:t>, M. (2009).  “Primark faces new claims that is uses sweatshop labour” [online].  Available at </a:t>
            </a:r>
            <a:r>
              <a:rPr lang="en-GB" sz="1250" dirty="0">
                <a:hlinkClick r:id="rId7"/>
              </a:rPr>
              <a:t>http://www.independent.co.uk/news/business/news/primark-faces-new-claims-that-it-uses-sweatshop-labour-1833843.html</a:t>
            </a:r>
            <a:r>
              <a:rPr lang="en-GB" sz="1250" dirty="0"/>
              <a:t> (Accessed 24/02/2018)</a:t>
            </a:r>
            <a:endParaRPr lang="en-US" sz="1250" dirty="0"/>
          </a:p>
          <a:p>
            <a:pPr marL="285750" lvl="0" indent="-285750">
              <a:buFont typeface="Arial"/>
              <a:buChar char="•"/>
            </a:pPr>
            <a:r>
              <a:rPr lang="en-US" sz="1250" dirty="0" err="1">
                <a:solidFill>
                  <a:srgbClr val="000000"/>
                </a:solidFill>
              </a:rPr>
              <a:t>Hofstede</a:t>
            </a:r>
            <a:r>
              <a:rPr lang="en-US" sz="1250" dirty="0"/>
              <a:t>, G. (2018), “Dimension Data Matrix” [online], Available at </a:t>
            </a:r>
            <a:r>
              <a:rPr lang="en-US" sz="1250" dirty="0">
                <a:hlinkClick r:id="rId8"/>
              </a:rPr>
              <a:t>http://geerthofstede.com/research-and-vsm/dimension-data-matrix</a:t>
            </a:r>
            <a:r>
              <a:rPr lang="en-US" sz="1250" dirty="0"/>
              <a:t> (Accessed 16/02/2018)</a:t>
            </a:r>
          </a:p>
          <a:p>
            <a:pPr marL="285750" indent="-285750">
              <a:buFont typeface="Arial"/>
              <a:buChar char="•"/>
            </a:pPr>
            <a:r>
              <a:rPr lang="en-US" sz="1250" dirty="0" smtClean="0">
                <a:solidFill>
                  <a:srgbClr val="000000"/>
                </a:solidFill>
              </a:rPr>
              <a:t>Hooley </a:t>
            </a:r>
            <a:r>
              <a:rPr lang="en-US" sz="1250" dirty="0"/>
              <a:t>et al (2017). “Marketing Strategy &amp; Competitive Positioning”, Sixth Edition, Pearson, </a:t>
            </a:r>
            <a:r>
              <a:rPr lang="en-US" sz="1250" dirty="0" err="1" smtClean="0"/>
              <a:t>pp</a:t>
            </a:r>
            <a:r>
              <a:rPr lang="en-US" sz="1250" dirty="0" smtClean="0"/>
              <a:t> 461-464</a:t>
            </a:r>
            <a:endParaRPr lang="en-US" sz="1250" dirty="0"/>
          </a:p>
          <a:p>
            <a:pPr marL="285750" lvl="0" indent="-285750">
              <a:buFont typeface="Arial"/>
              <a:buChar char="•"/>
            </a:pPr>
            <a:r>
              <a:rPr lang="en-US" sz="1250" dirty="0" smtClean="0">
                <a:solidFill>
                  <a:srgbClr val="000000"/>
                </a:solidFill>
              </a:rPr>
              <a:t>IBOF </a:t>
            </a:r>
            <a:r>
              <a:rPr lang="en-US" sz="1250" dirty="0">
                <a:solidFill>
                  <a:srgbClr val="000000"/>
                </a:solidFill>
              </a:rPr>
              <a:t>(2017).  “The Indian fashion apparel market – 2017 and beyond” [online].  Available at </a:t>
            </a:r>
            <a:r>
              <a:rPr lang="en-US" sz="1250" dirty="0">
                <a:solidFill>
                  <a:srgbClr val="FF0000"/>
                </a:solidFill>
                <a:hlinkClick r:id="rId9"/>
              </a:rPr>
              <a:t>http://www.indiaretailing.com/2017/10/15/fashion/indian-fashion-apparel-market-2016-beyond/</a:t>
            </a:r>
            <a:r>
              <a:rPr lang="en-US" sz="1250" dirty="0">
                <a:solidFill>
                  <a:srgbClr val="FF0000"/>
                </a:solidFill>
              </a:rPr>
              <a:t> </a:t>
            </a:r>
            <a:r>
              <a:rPr lang="en-US" sz="1250" dirty="0">
                <a:solidFill>
                  <a:srgbClr val="000000"/>
                </a:solidFill>
              </a:rPr>
              <a:t>(Accessed 26/02/2018)</a:t>
            </a:r>
            <a:endParaRPr lang="en-GB" sz="1250" dirty="0">
              <a:solidFill>
                <a:srgbClr val="000000"/>
              </a:solidFill>
            </a:endParaRPr>
          </a:p>
          <a:p>
            <a:pPr marL="285750" lvl="0" indent="-285750">
              <a:buFont typeface="Arial"/>
              <a:buChar char="•"/>
            </a:pPr>
            <a:r>
              <a:rPr lang="en-US" sz="1250" dirty="0" err="1">
                <a:solidFill>
                  <a:srgbClr val="000000"/>
                </a:solidFill>
              </a:rPr>
              <a:t>Kotler</a:t>
            </a:r>
            <a:r>
              <a:rPr lang="en-US" sz="1250" dirty="0">
                <a:solidFill>
                  <a:srgbClr val="000000"/>
                </a:solidFill>
              </a:rPr>
              <a:t> </a:t>
            </a:r>
            <a:r>
              <a:rPr lang="en-US" sz="1250" dirty="0"/>
              <a:t>et al (2017), “Principles of Marketing”, 7</a:t>
            </a:r>
            <a:r>
              <a:rPr lang="en-US" sz="1250" baseline="30000" dirty="0"/>
              <a:t>th</a:t>
            </a:r>
            <a:r>
              <a:rPr lang="en-US" sz="1250" dirty="0"/>
              <a:t> European Edition, Pearson, </a:t>
            </a:r>
            <a:r>
              <a:rPr lang="en-US" sz="1250" dirty="0" err="1"/>
              <a:t>pp</a:t>
            </a:r>
            <a:r>
              <a:rPr lang="en-US" sz="1250" dirty="0"/>
              <a:t> 99-100</a:t>
            </a:r>
          </a:p>
          <a:p>
            <a:pPr marL="285750" indent="-285750">
              <a:buFont typeface="Arial"/>
              <a:buChar char="•"/>
            </a:pPr>
            <a:r>
              <a:rPr lang="en-US" sz="1250" dirty="0" smtClean="0">
                <a:solidFill>
                  <a:srgbClr val="000000"/>
                </a:solidFill>
              </a:rPr>
              <a:t>IBEF </a:t>
            </a:r>
            <a:r>
              <a:rPr lang="en-US" sz="1250" dirty="0"/>
              <a:t>(2017).  “Ecommerce-July 2017 Report” [online].  Available at </a:t>
            </a:r>
            <a:r>
              <a:rPr lang="en-US" sz="1250" dirty="0">
                <a:hlinkClick r:id="rId10"/>
              </a:rPr>
              <a:t>https://www.ibef.org/download/Ecommerce-July-2017.pdf</a:t>
            </a:r>
            <a:r>
              <a:rPr lang="en-US" sz="1250" dirty="0"/>
              <a:t> (Accessed 14/02/2018)</a:t>
            </a:r>
          </a:p>
          <a:p>
            <a:pPr marL="285750" indent="-285750">
              <a:buFont typeface="Arial"/>
              <a:buChar char="•"/>
            </a:pPr>
            <a:r>
              <a:rPr lang="en-US" sz="1250" dirty="0" smtClean="0">
                <a:solidFill>
                  <a:srgbClr val="000000"/>
                </a:solidFill>
              </a:rPr>
              <a:t>IBEF </a:t>
            </a:r>
            <a:r>
              <a:rPr lang="en-US" sz="1250" dirty="0"/>
              <a:t>(</a:t>
            </a:r>
            <a:r>
              <a:rPr lang="en-US" sz="1250" dirty="0" smtClean="0"/>
              <a:t>2018)</a:t>
            </a:r>
            <a:r>
              <a:rPr lang="en-US" sz="1250" dirty="0"/>
              <a:t>.  “Indian Ecommerce Industry Analysis” [online].  Available at </a:t>
            </a:r>
            <a:r>
              <a:rPr lang="en-US" sz="1250" dirty="0">
                <a:hlinkClick r:id="rId11"/>
              </a:rPr>
              <a:t>https://www.ibef.org/industry/ecommerce-presentation</a:t>
            </a:r>
            <a:r>
              <a:rPr lang="en-US" sz="1250" dirty="0"/>
              <a:t> (Accessed 14/02/2018</a:t>
            </a:r>
            <a:r>
              <a:rPr lang="en-US" sz="1250" dirty="0" smtClean="0"/>
              <a:t>)</a:t>
            </a:r>
            <a:endParaRPr lang="en-US" sz="1250" dirty="0"/>
          </a:p>
        </p:txBody>
      </p:sp>
    </p:spTree>
    <p:extLst>
      <p:ext uri="{BB962C8B-B14F-4D97-AF65-F5344CB8AC3E}">
        <p14:creationId xmlns:p14="http://schemas.microsoft.com/office/powerpoint/2010/main" val="1691057318"/>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18</a:t>
            </a:fld>
            <a:endParaRPr lang="en-US"/>
          </a:p>
        </p:txBody>
      </p:sp>
      <p:sp>
        <p:nvSpPr>
          <p:cNvPr id="9" name="TextBox 8"/>
          <p:cNvSpPr txBox="1"/>
          <p:nvPr/>
        </p:nvSpPr>
        <p:spPr>
          <a:xfrm>
            <a:off x="449355" y="789845"/>
            <a:ext cx="6858000" cy="523220"/>
          </a:xfrm>
          <a:prstGeom prst="rect">
            <a:avLst/>
          </a:prstGeom>
          <a:noFill/>
        </p:spPr>
        <p:txBody>
          <a:bodyPr wrap="square" rtlCol="0">
            <a:spAutoFit/>
          </a:bodyPr>
          <a:lstStyle/>
          <a:p>
            <a:r>
              <a:rPr lang="en-US" sz="2800" dirty="0" smtClean="0">
                <a:solidFill>
                  <a:srgbClr val="FFFFFF"/>
                </a:solidFill>
              </a:rPr>
              <a:t>References</a:t>
            </a:r>
            <a:endParaRPr lang="en-US" sz="2800" dirty="0">
              <a:solidFill>
                <a:srgbClr val="FFFFFF"/>
              </a:solidFill>
            </a:endParaRPr>
          </a:p>
        </p:txBody>
      </p:sp>
      <p:sp>
        <p:nvSpPr>
          <p:cNvPr id="2" name="TextBox 1"/>
          <p:cNvSpPr txBox="1"/>
          <p:nvPr/>
        </p:nvSpPr>
        <p:spPr>
          <a:xfrm>
            <a:off x="298809" y="1960762"/>
            <a:ext cx="8638272" cy="4516621"/>
          </a:xfrm>
          <a:prstGeom prst="rect">
            <a:avLst/>
          </a:prstGeom>
          <a:noFill/>
        </p:spPr>
        <p:txBody>
          <a:bodyPr wrap="square" rtlCol="0">
            <a:spAutoFit/>
          </a:bodyPr>
          <a:lstStyle/>
          <a:p>
            <a:pPr marL="285750" indent="-285750">
              <a:buFont typeface="Arial"/>
              <a:buChar char="•"/>
            </a:pPr>
            <a:r>
              <a:rPr lang="en-US" sz="1250" dirty="0">
                <a:solidFill>
                  <a:srgbClr val="000000"/>
                </a:solidFill>
              </a:rPr>
              <a:t>IMF </a:t>
            </a:r>
            <a:r>
              <a:rPr lang="en-US" sz="1250" dirty="0"/>
              <a:t>(2017).  “India IMF Country Report, No 17/54” [online].  Available at </a:t>
            </a:r>
            <a:r>
              <a:rPr lang="en-US" sz="1250" dirty="0">
                <a:hlinkClick r:id="rId3"/>
              </a:rPr>
              <a:t>http://www.imf.org/~/media/Files/Publications/CR/2017/cr1754.ashx</a:t>
            </a:r>
            <a:r>
              <a:rPr lang="en-US" sz="1250" dirty="0"/>
              <a:t> (Accessed 17/02/2018)</a:t>
            </a:r>
          </a:p>
          <a:p>
            <a:pPr marL="285750" indent="-285750">
              <a:buFont typeface="Arial"/>
              <a:buChar char="•"/>
            </a:pPr>
            <a:r>
              <a:rPr lang="en-US" sz="1250" dirty="0" err="1">
                <a:solidFill>
                  <a:srgbClr val="000000"/>
                </a:solidFill>
              </a:rPr>
              <a:t>Investing.com</a:t>
            </a:r>
            <a:r>
              <a:rPr lang="en-US" sz="1250" dirty="0">
                <a:solidFill>
                  <a:srgbClr val="000000"/>
                </a:solidFill>
              </a:rPr>
              <a:t> </a:t>
            </a:r>
            <a:r>
              <a:rPr lang="en-US" sz="1250" dirty="0"/>
              <a:t>(2018a).  “USD/INR Overview” [online].  Available at </a:t>
            </a:r>
            <a:r>
              <a:rPr lang="en-US" sz="1250" dirty="0">
                <a:hlinkClick r:id="rId4"/>
              </a:rPr>
              <a:t>https://uk.investing.com/currencies/usd-inr</a:t>
            </a:r>
            <a:r>
              <a:rPr lang="en-US" sz="1250" dirty="0"/>
              <a:t> (Accessed 24/02/2018)</a:t>
            </a:r>
          </a:p>
          <a:p>
            <a:pPr marL="285750" indent="-285750">
              <a:buFont typeface="Arial"/>
              <a:buChar char="•"/>
            </a:pPr>
            <a:r>
              <a:rPr lang="en-US" sz="1250" dirty="0" err="1">
                <a:solidFill>
                  <a:srgbClr val="000000"/>
                </a:solidFill>
              </a:rPr>
              <a:t>Investing.com</a:t>
            </a:r>
            <a:r>
              <a:rPr lang="en-US" sz="1250" dirty="0">
                <a:solidFill>
                  <a:srgbClr val="000000"/>
                </a:solidFill>
              </a:rPr>
              <a:t> </a:t>
            </a:r>
            <a:r>
              <a:rPr lang="en-US" sz="1250" dirty="0"/>
              <a:t>(2018b).  “GBP/INR Overview” [online].  Available at </a:t>
            </a:r>
            <a:r>
              <a:rPr lang="en-US" sz="1250" dirty="0">
                <a:hlinkClick r:id="rId5"/>
              </a:rPr>
              <a:t>https://uk.investing.com/currencies/gbp-inr</a:t>
            </a:r>
            <a:r>
              <a:rPr lang="en-US" sz="1250" dirty="0"/>
              <a:t> (Accessed 24/02/2018)</a:t>
            </a:r>
          </a:p>
          <a:p>
            <a:pPr marL="285750" indent="-285750">
              <a:buFont typeface="Arial"/>
              <a:buChar char="•"/>
            </a:pPr>
            <a:r>
              <a:rPr lang="en-US" sz="1250" dirty="0">
                <a:solidFill>
                  <a:srgbClr val="000000"/>
                </a:solidFill>
              </a:rPr>
              <a:t>Kaplan </a:t>
            </a:r>
            <a:r>
              <a:rPr lang="en-US" sz="1250" dirty="0"/>
              <a:t>(2018a).  “PEST(EL) Analysis” [online].  Available at </a:t>
            </a:r>
            <a:r>
              <a:rPr lang="en-US" sz="1250" dirty="0">
                <a:hlinkClick r:id="rId6"/>
              </a:rPr>
              <a:t>http://kfknowledgebank.kaplan.co.uk/KFKB/Wiki%20Pages/PEST(EL)%20analysis.aspx</a:t>
            </a:r>
            <a:r>
              <a:rPr lang="en-US" sz="1250" dirty="0"/>
              <a:t> (Accessed 24/02/2018)</a:t>
            </a:r>
          </a:p>
          <a:p>
            <a:pPr marL="285750" indent="-285750">
              <a:buFont typeface="Arial"/>
              <a:buChar char="•"/>
            </a:pPr>
            <a:r>
              <a:rPr lang="en-US" sz="1250" dirty="0" smtClean="0">
                <a:solidFill>
                  <a:srgbClr val="000000"/>
                </a:solidFill>
              </a:rPr>
              <a:t>Kaplan </a:t>
            </a:r>
            <a:r>
              <a:rPr lang="en-US" sz="1250" dirty="0"/>
              <a:t>(2018b).  “Porter’s 5 Forces model” [online].  Available at </a:t>
            </a:r>
            <a:r>
              <a:rPr lang="en-US" sz="1250" dirty="0">
                <a:hlinkClick r:id="rId7"/>
              </a:rPr>
              <a:t>http://kfknowledgebank.kaplan.co.uk/KFKB/Wiki%20Pages/Porter%27s%20five%20forces%20model.aspx</a:t>
            </a:r>
            <a:r>
              <a:rPr lang="en-US" sz="1250" dirty="0"/>
              <a:t> (Accessed 24/02/2018)</a:t>
            </a:r>
          </a:p>
          <a:p>
            <a:pPr marL="285750" indent="-285750">
              <a:buFont typeface="Arial"/>
              <a:buChar char="•"/>
            </a:pPr>
            <a:r>
              <a:rPr lang="en-US" sz="1250" dirty="0">
                <a:solidFill>
                  <a:srgbClr val="000000"/>
                </a:solidFill>
              </a:rPr>
              <a:t>Kaplan </a:t>
            </a:r>
            <a:r>
              <a:rPr lang="en-US" sz="1250" dirty="0"/>
              <a:t>(2018c).  “Porter’s Diamond Model” [online].  Available at </a:t>
            </a:r>
            <a:r>
              <a:rPr lang="en-US" sz="1250" dirty="0">
                <a:hlinkClick r:id="rId8"/>
              </a:rPr>
              <a:t>http://kfknowledgebank.kaplan.co.uk/KFKB/Wiki%20Pages/Porter%27s%20diamond%20model.aspx</a:t>
            </a:r>
            <a:r>
              <a:rPr lang="en-US" sz="1250" dirty="0"/>
              <a:t> (Accessed 24/02/2018)</a:t>
            </a:r>
          </a:p>
          <a:p>
            <a:pPr marL="285750" lvl="0" indent="-285750">
              <a:buFont typeface="Arial"/>
              <a:buChar char="•"/>
            </a:pPr>
            <a:r>
              <a:rPr lang="en-US" sz="1250" dirty="0" smtClean="0">
                <a:solidFill>
                  <a:srgbClr val="000000"/>
                </a:solidFill>
              </a:rPr>
              <a:t>KPMG </a:t>
            </a:r>
            <a:r>
              <a:rPr lang="en-US" sz="1250" dirty="0"/>
              <a:t>(2017).  “Five main challenges faced by CFO’s” [online].  Available at </a:t>
            </a:r>
            <a:r>
              <a:rPr lang="en-US" sz="1250" u="sng" dirty="0">
                <a:hlinkClick r:id="rId9"/>
              </a:rPr>
              <a:t>https://home.kpmg.com/ke/en/home/media/press-releases/2017/01/five-mail-challenges-faced-by-cfo.html</a:t>
            </a:r>
            <a:r>
              <a:rPr lang="en-US" sz="1250" dirty="0"/>
              <a:t> (Accessed 06 February 2018)</a:t>
            </a:r>
            <a:endParaRPr lang="en-GB" sz="1250" dirty="0"/>
          </a:p>
          <a:p>
            <a:pPr marL="285750" indent="-285750">
              <a:buFont typeface="Arial"/>
              <a:buChar char="•"/>
            </a:pPr>
            <a:r>
              <a:rPr lang="en-US" sz="1250" dirty="0" err="1" smtClean="0">
                <a:solidFill>
                  <a:srgbClr val="000000"/>
                </a:solidFill>
              </a:rPr>
              <a:t>Malviya</a:t>
            </a:r>
            <a:r>
              <a:rPr lang="en-US" sz="1250" dirty="0"/>
              <a:t>, S. (2016).  “Zara posts slowest growth in India:  Stiff competition from global rivals like H&amp;M and GAP” [online].  Available at </a:t>
            </a:r>
            <a:r>
              <a:rPr lang="en-US" sz="1250" dirty="0">
                <a:hlinkClick r:id="rId10"/>
              </a:rPr>
              <a:t>https://economictimes.indiatimes.com/industry/cons-products/fashion-/-cosmetics</a:t>
            </a:r>
            <a:r>
              <a:rPr lang="en-US" sz="1250" dirty="0" smtClean="0">
                <a:hlinkClick r:id="rId10"/>
              </a:rPr>
              <a:t>-/</a:t>
            </a:r>
            <a:r>
              <a:rPr lang="en-US" sz="1250" dirty="0">
                <a:hlinkClick r:id="rId10"/>
              </a:rPr>
              <a:t>-jewellery/zara-posts-slowest-sales-growth-in-india-stiff-competition-from-global-rivals-like-hm-and-gap/articleshow/53183154.cms</a:t>
            </a:r>
            <a:r>
              <a:rPr lang="en-US" sz="1250" dirty="0"/>
              <a:t> (Accessed 17/02/2018</a:t>
            </a:r>
            <a:r>
              <a:rPr lang="en-US" sz="1250" dirty="0" smtClean="0"/>
              <a:t>)</a:t>
            </a:r>
          </a:p>
          <a:p>
            <a:pPr marL="285750" indent="-285750">
              <a:buFont typeface="Arial"/>
              <a:buChar char="•"/>
            </a:pPr>
            <a:r>
              <a:rPr lang="en-US" sz="1250" dirty="0" smtClean="0">
                <a:solidFill>
                  <a:srgbClr val="000000"/>
                </a:solidFill>
              </a:rPr>
              <a:t>Mullins</a:t>
            </a:r>
            <a:r>
              <a:rPr lang="en-US" sz="1250" dirty="0"/>
              <a:t>, L. (2018a).  “Step 2.3:  PWC – The Complexity Mapping International Business”, </a:t>
            </a:r>
            <a:r>
              <a:rPr lang="en-US" sz="1250" dirty="0" err="1"/>
              <a:t>Curatr</a:t>
            </a:r>
            <a:r>
              <a:rPr lang="en-US" sz="1250" dirty="0"/>
              <a:t> forum entry posted 06/02/2018, </a:t>
            </a:r>
            <a:r>
              <a:rPr lang="en-US" sz="1250" dirty="0">
                <a:hlinkClick r:id="rId11"/>
              </a:rPr>
              <a:t>https://uniwales.curatr3.com/courses/emba-international-business-copy-6338/home#object/221672</a:t>
            </a:r>
            <a:r>
              <a:rPr lang="en-US" sz="1250" dirty="0"/>
              <a:t> (Accessed 24/02/2018</a:t>
            </a:r>
            <a:r>
              <a:rPr lang="en-US" sz="1250" dirty="0" smtClean="0"/>
              <a:t>)</a:t>
            </a:r>
            <a:endParaRPr lang="en-US" sz="1250" dirty="0"/>
          </a:p>
        </p:txBody>
      </p:sp>
    </p:spTree>
    <p:extLst>
      <p:ext uri="{BB962C8B-B14F-4D97-AF65-F5344CB8AC3E}">
        <p14:creationId xmlns:p14="http://schemas.microsoft.com/office/powerpoint/2010/main" val="3768643567"/>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19</a:t>
            </a:fld>
            <a:endParaRPr lang="en-US"/>
          </a:p>
        </p:txBody>
      </p:sp>
      <p:sp>
        <p:nvSpPr>
          <p:cNvPr id="9" name="TextBox 8"/>
          <p:cNvSpPr txBox="1"/>
          <p:nvPr/>
        </p:nvSpPr>
        <p:spPr>
          <a:xfrm>
            <a:off x="449355" y="789845"/>
            <a:ext cx="6858000" cy="523220"/>
          </a:xfrm>
          <a:prstGeom prst="rect">
            <a:avLst/>
          </a:prstGeom>
          <a:noFill/>
        </p:spPr>
        <p:txBody>
          <a:bodyPr wrap="square" rtlCol="0">
            <a:spAutoFit/>
          </a:bodyPr>
          <a:lstStyle/>
          <a:p>
            <a:r>
              <a:rPr lang="en-US" sz="2800" dirty="0" smtClean="0">
                <a:solidFill>
                  <a:srgbClr val="FFFFFF"/>
                </a:solidFill>
              </a:rPr>
              <a:t>References</a:t>
            </a:r>
            <a:endParaRPr lang="en-US" sz="2800" dirty="0">
              <a:solidFill>
                <a:srgbClr val="FFFFFF"/>
              </a:solidFill>
            </a:endParaRPr>
          </a:p>
        </p:txBody>
      </p:sp>
      <p:sp>
        <p:nvSpPr>
          <p:cNvPr id="2" name="TextBox 1"/>
          <p:cNvSpPr txBox="1"/>
          <p:nvPr/>
        </p:nvSpPr>
        <p:spPr>
          <a:xfrm>
            <a:off x="317484" y="1848718"/>
            <a:ext cx="8619595" cy="5093702"/>
          </a:xfrm>
          <a:prstGeom prst="rect">
            <a:avLst/>
          </a:prstGeom>
          <a:noFill/>
        </p:spPr>
        <p:txBody>
          <a:bodyPr wrap="square" rtlCol="0">
            <a:spAutoFit/>
          </a:bodyPr>
          <a:lstStyle/>
          <a:p>
            <a:pPr marL="285750" indent="-285750">
              <a:buFont typeface="Arial"/>
              <a:buChar char="•"/>
            </a:pPr>
            <a:r>
              <a:rPr lang="en-US" sz="1250" dirty="0" smtClean="0">
                <a:solidFill>
                  <a:srgbClr val="000000"/>
                </a:solidFill>
              </a:rPr>
              <a:t>Mullins</a:t>
            </a:r>
            <a:r>
              <a:rPr lang="en-US" sz="1250" dirty="0"/>
              <a:t>, L. (2018b).  “Step 3.6:  Exchange Rate Theory”, </a:t>
            </a:r>
            <a:r>
              <a:rPr lang="en-US" sz="1250" dirty="0" err="1"/>
              <a:t>Curatr</a:t>
            </a:r>
            <a:r>
              <a:rPr lang="en-US" sz="1250" dirty="0"/>
              <a:t> forum entry posted 22/02/2018, </a:t>
            </a:r>
            <a:r>
              <a:rPr lang="en-US" sz="1250" dirty="0">
                <a:hlinkClick r:id="rId3"/>
              </a:rPr>
              <a:t>https://uniwales.curatr3.com/courses/emba-international-business-copy-6338/home#object/221683</a:t>
            </a:r>
            <a:r>
              <a:rPr lang="en-US" sz="1250" dirty="0"/>
              <a:t> (Accessed 26/02/2018</a:t>
            </a:r>
            <a:r>
              <a:rPr lang="en-US" sz="1250" dirty="0" smtClean="0"/>
              <a:t>)</a:t>
            </a:r>
          </a:p>
          <a:p>
            <a:pPr marL="285750" indent="-285750">
              <a:buFont typeface="Arial"/>
              <a:buChar char="•"/>
            </a:pPr>
            <a:r>
              <a:rPr lang="en-US" sz="1250" dirty="0" smtClean="0"/>
              <a:t>Mullins, L. </a:t>
            </a:r>
            <a:r>
              <a:rPr lang="en-US" sz="1250" dirty="0"/>
              <a:t>(</a:t>
            </a:r>
            <a:r>
              <a:rPr lang="en-US" sz="1250" dirty="0" smtClean="0"/>
              <a:t>2018c).  “Step 5.2:  Negotiating:  The tope 10 ways that culture </a:t>
            </a:r>
            <a:r>
              <a:rPr lang="en-US" sz="1250" dirty="0" err="1" smtClean="0"/>
              <a:t>canaffect</a:t>
            </a:r>
            <a:r>
              <a:rPr lang="en-US" sz="1250" dirty="0" smtClean="0"/>
              <a:t> your negotiation”, </a:t>
            </a:r>
            <a:r>
              <a:rPr lang="en-US" sz="1250" dirty="0" err="1" smtClean="0"/>
              <a:t>Curatr</a:t>
            </a:r>
            <a:r>
              <a:rPr lang="en-US" sz="1250" dirty="0" smtClean="0"/>
              <a:t> forum </a:t>
            </a:r>
            <a:r>
              <a:rPr lang="en-US" sz="1250" dirty="0"/>
              <a:t>entry posted 05/03/2018, </a:t>
            </a:r>
            <a:r>
              <a:rPr lang="en-US" sz="1250" dirty="0">
                <a:hlinkClick r:id="rId4"/>
              </a:rPr>
              <a:t>https://uniwales.curatr3.com/courses/emba-international-business-copy-6338#object/</a:t>
            </a:r>
            <a:r>
              <a:rPr lang="en-US" sz="1250" dirty="0" smtClean="0">
                <a:hlinkClick r:id="rId4"/>
              </a:rPr>
              <a:t>221690</a:t>
            </a:r>
            <a:r>
              <a:rPr lang="en-US" sz="1250" dirty="0" smtClean="0"/>
              <a:t> (Accessed 05/03/2018)</a:t>
            </a:r>
            <a:endParaRPr lang="en-US" sz="1250" dirty="0"/>
          </a:p>
          <a:p>
            <a:pPr marL="285750" indent="-285750">
              <a:buFont typeface="Arial"/>
              <a:buChar char="•"/>
            </a:pPr>
            <a:r>
              <a:rPr lang="en-US" sz="1250" dirty="0">
                <a:solidFill>
                  <a:srgbClr val="000000"/>
                </a:solidFill>
              </a:rPr>
              <a:t>OECD </a:t>
            </a:r>
            <a:r>
              <a:rPr lang="en-US" sz="1250" dirty="0"/>
              <a:t>(2017).  “Economic Survey of India – 2017” [online].  Available at </a:t>
            </a:r>
            <a:r>
              <a:rPr lang="en-US" sz="1250" dirty="0">
                <a:hlinkClick r:id="rId5"/>
              </a:rPr>
              <a:t>http://www.oecd.org/eco/surveys/economic-survey-india.htm</a:t>
            </a:r>
            <a:r>
              <a:rPr lang="en-US" sz="1250" dirty="0"/>
              <a:t> (Accessed 16/02/2018)</a:t>
            </a:r>
          </a:p>
          <a:p>
            <a:pPr marL="285750" lvl="0" indent="-285750">
              <a:buFont typeface="Arial"/>
              <a:buChar char="•"/>
            </a:pPr>
            <a:r>
              <a:rPr lang="en-US" sz="1250" dirty="0" err="1">
                <a:solidFill>
                  <a:srgbClr val="000000"/>
                </a:solidFill>
              </a:rPr>
              <a:t>Pettinger</a:t>
            </a:r>
            <a:r>
              <a:rPr lang="en-US" sz="1250" dirty="0"/>
              <a:t>, T. (2017).  “Effect of the exchange rate on business”, Economics Help, July 4th.  Available at </a:t>
            </a:r>
            <a:r>
              <a:rPr lang="en-US" sz="1250" u="sng" dirty="0">
                <a:hlinkClick r:id="rId6"/>
              </a:rPr>
              <a:t>https://www.economicshelp.org/blog/9328/business/effect-exchange-rate-business</a:t>
            </a:r>
            <a:r>
              <a:rPr lang="en-US" sz="1250" dirty="0"/>
              <a:t> (Accessed 21/02/2018)</a:t>
            </a:r>
            <a:endParaRPr lang="en-GB" sz="1250" dirty="0"/>
          </a:p>
          <a:p>
            <a:pPr marL="285750" indent="-285750">
              <a:buFont typeface="Arial"/>
              <a:buChar char="•"/>
            </a:pPr>
            <a:r>
              <a:rPr lang="en-US" sz="1250" dirty="0" err="1" smtClean="0">
                <a:solidFill>
                  <a:srgbClr val="000000"/>
                </a:solidFill>
              </a:rPr>
              <a:t>Phadnis</a:t>
            </a:r>
            <a:r>
              <a:rPr lang="en-US" sz="1250" dirty="0"/>
              <a:t>, I.G. (2015).  “Traffic police to seize and penalize lorries” [online].  Available at </a:t>
            </a:r>
            <a:r>
              <a:rPr lang="en-US" sz="1250" dirty="0">
                <a:hlinkClick r:id="rId7"/>
              </a:rPr>
              <a:t>http://www.thehindu.com/news/cities/bangalore/traffic-police-to-seize-and-penalise-lorries/article6761026.ece</a:t>
            </a:r>
            <a:r>
              <a:rPr lang="en-US" sz="1250" dirty="0"/>
              <a:t> (Accessed 24/02/2018)</a:t>
            </a:r>
          </a:p>
          <a:p>
            <a:pPr marL="285750" lvl="0" indent="-285750">
              <a:buFont typeface="Arial"/>
              <a:buChar char="•"/>
            </a:pPr>
            <a:r>
              <a:rPr lang="en-US" sz="1250" dirty="0">
                <a:solidFill>
                  <a:srgbClr val="000000"/>
                </a:solidFill>
              </a:rPr>
              <a:t>Phillips, J &amp; Phillips</a:t>
            </a:r>
            <a:r>
              <a:rPr lang="en-US" sz="1250" dirty="0"/>
              <a:t>, P. (2016), “How HR can have an impact in non-traditional areas”, Emerald Group Publishing, </a:t>
            </a:r>
            <a:r>
              <a:rPr lang="en-US" sz="1250" dirty="0" err="1"/>
              <a:t>Vol</a:t>
            </a:r>
            <a:r>
              <a:rPr lang="en-US" sz="1250" dirty="0"/>
              <a:t> 15, </a:t>
            </a:r>
            <a:r>
              <a:rPr lang="en-US" sz="1250" dirty="0" err="1"/>
              <a:t>pp</a:t>
            </a:r>
            <a:r>
              <a:rPr lang="en-US" sz="1250" dirty="0"/>
              <a:t> 5-13</a:t>
            </a:r>
          </a:p>
          <a:p>
            <a:pPr marL="285750" indent="-285750">
              <a:buFont typeface="Arial"/>
              <a:buChar char="•"/>
            </a:pPr>
            <a:r>
              <a:rPr lang="en-US" sz="1250" dirty="0">
                <a:solidFill>
                  <a:srgbClr val="000000"/>
                </a:solidFill>
              </a:rPr>
              <a:t>Primark </a:t>
            </a:r>
            <a:r>
              <a:rPr lang="en-US" sz="1250" dirty="0"/>
              <a:t>(2018).  “Global Sourcing Map: [online].  Available at </a:t>
            </a:r>
            <a:r>
              <a:rPr lang="en-US" sz="1250" dirty="0">
                <a:hlinkClick r:id="rId8"/>
              </a:rPr>
              <a:t>https://www.primark.com/en/our-ethics/people-production/global-sourcing-map</a:t>
            </a:r>
            <a:r>
              <a:rPr lang="en-US" sz="1250" dirty="0"/>
              <a:t> (Accessed 16/02/2018</a:t>
            </a:r>
            <a:r>
              <a:rPr lang="en-US" sz="1250" dirty="0" smtClean="0"/>
              <a:t>)</a:t>
            </a:r>
          </a:p>
          <a:p>
            <a:pPr marL="285750" lvl="0" indent="-285750">
              <a:buFont typeface="Arial"/>
              <a:buChar char="•"/>
            </a:pPr>
            <a:r>
              <a:rPr lang="en-US" sz="1250" dirty="0">
                <a:solidFill>
                  <a:srgbClr val="000000"/>
                </a:solidFill>
              </a:rPr>
              <a:t>PWC </a:t>
            </a:r>
            <a:r>
              <a:rPr lang="en-US" sz="1250" dirty="0"/>
              <a:t>(2012).  “Why global businesses need global audit networks” [online].  Available at </a:t>
            </a:r>
            <a:r>
              <a:rPr lang="en-US" sz="1250" dirty="0">
                <a:hlinkClick r:id="rId9"/>
              </a:rPr>
              <a:t>https://www.pwc.com/gx/en/audit-services/publications/assets/pwc-mapping-complexity-case-study-october-2012-</a:t>
            </a:r>
            <a:r>
              <a:rPr lang="en-US" sz="1250" dirty="0" smtClean="0">
                <a:hlinkClick r:id="rId9"/>
              </a:rPr>
              <a:t>final.pdf</a:t>
            </a:r>
            <a:r>
              <a:rPr lang="en-US" sz="1250" dirty="0" smtClean="0"/>
              <a:t> (</a:t>
            </a:r>
            <a:r>
              <a:rPr lang="en-US" sz="1250" dirty="0"/>
              <a:t>Accessed </a:t>
            </a:r>
            <a:r>
              <a:rPr lang="en-US" sz="1250" dirty="0" smtClean="0"/>
              <a:t>21/02/2018)</a:t>
            </a:r>
            <a:endParaRPr lang="en-US" sz="1250" dirty="0"/>
          </a:p>
          <a:p>
            <a:pPr marL="285750" indent="-285750">
              <a:buFont typeface="Arial"/>
              <a:buChar char="•"/>
            </a:pPr>
            <a:r>
              <a:rPr lang="en-US" sz="1250" dirty="0" err="1">
                <a:solidFill>
                  <a:srgbClr val="000000"/>
                </a:solidFill>
              </a:rPr>
              <a:t>Regenwetter</a:t>
            </a:r>
            <a:r>
              <a:rPr lang="en-US" sz="1250" dirty="0"/>
              <a:t>, P. (2018).  “Step 3.3:  International Trade Theory – University of South Africa discussion on absolute and comparative advantage”, </a:t>
            </a:r>
            <a:r>
              <a:rPr lang="en-US" sz="1250" dirty="0" err="1"/>
              <a:t>Curatr</a:t>
            </a:r>
            <a:r>
              <a:rPr lang="en-US" sz="1250" dirty="0"/>
              <a:t> forum entry posted 21/02/2018, </a:t>
            </a:r>
            <a:r>
              <a:rPr lang="en-US" sz="1250" dirty="0">
                <a:hlinkClick r:id="rId10"/>
              </a:rPr>
              <a:t>https://uniwales.curatr3.com/courses/emba-international-business-copy-6338/home#object/221684</a:t>
            </a:r>
            <a:r>
              <a:rPr lang="en-US" sz="1250" dirty="0"/>
              <a:t> (Accessed 26/02/2018</a:t>
            </a:r>
            <a:r>
              <a:rPr lang="en-US" sz="1250" dirty="0" smtClean="0"/>
              <a:t>)</a:t>
            </a:r>
          </a:p>
          <a:p>
            <a:pPr marL="285750" indent="-285750">
              <a:buFont typeface="Arial"/>
              <a:buChar char="•"/>
            </a:pPr>
            <a:r>
              <a:rPr lang="en-US" sz="1250" dirty="0" err="1" smtClean="0">
                <a:solidFill>
                  <a:srgbClr val="000000"/>
                </a:solidFill>
              </a:rPr>
              <a:t>Sarkar</a:t>
            </a:r>
            <a:r>
              <a:rPr lang="en-US" sz="1250" dirty="0"/>
              <a:t>, J. (2015).  “</a:t>
            </a:r>
            <a:r>
              <a:rPr lang="en-US" sz="1250" dirty="0" err="1"/>
              <a:t>Aeropostale</a:t>
            </a:r>
            <a:r>
              <a:rPr lang="en-US" sz="1250" dirty="0"/>
              <a:t> chooses India over China for growth” [online].  Available at </a:t>
            </a:r>
            <a:r>
              <a:rPr lang="en-US" sz="1250" dirty="0">
                <a:hlinkClick r:id="rId11"/>
              </a:rPr>
              <a:t>https://economictimes.indiatimes.com/industry/services/retail/Aeropostale-chooses-India-over-China-for-growth/articleshow/49699110.cms</a:t>
            </a:r>
            <a:r>
              <a:rPr lang="en-US" sz="1250" dirty="0"/>
              <a:t> (Accessed 17/02/2018</a:t>
            </a:r>
            <a:r>
              <a:rPr lang="en-US" sz="1250" dirty="0" smtClean="0"/>
              <a:t>)</a:t>
            </a:r>
            <a:endParaRPr lang="en-US" sz="1250" dirty="0"/>
          </a:p>
        </p:txBody>
      </p:sp>
    </p:spTree>
    <p:extLst>
      <p:ext uri="{BB962C8B-B14F-4D97-AF65-F5344CB8AC3E}">
        <p14:creationId xmlns:p14="http://schemas.microsoft.com/office/powerpoint/2010/main" val="2444331311"/>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20</a:t>
            </a:fld>
            <a:endParaRPr lang="en-US"/>
          </a:p>
        </p:txBody>
      </p:sp>
      <p:sp>
        <p:nvSpPr>
          <p:cNvPr id="9" name="TextBox 8"/>
          <p:cNvSpPr txBox="1"/>
          <p:nvPr/>
        </p:nvSpPr>
        <p:spPr>
          <a:xfrm>
            <a:off x="449355" y="789845"/>
            <a:ext cx="6858000" cy="523220"/>
          </a:xfrm>
          <a:prstGeom prst="rect">
            <a:avLst/>
          </a:prstGeom>
          <a:noFill/>
        </p:spPr>
        <p:txBody>
          <a:bodyPr wrap="square" rtlCol="0">
            <a:spAutoFit/>
          </a:bodyPr>
          <a:lstStyle/>
          <a:p>
            <a:r>
              <a:rPr lang="en-US" sz="2800" dirty="0" smtClean="0">
                <a:solidFill>
                  <a:srgbClr val="FFFFFF"/>
                </a:solidFill>
              </a:rPr>
              <a:t>References</a:t>
            </a:r>
            <a:endParaRPr lang="en-US" sz="2800" dirty="0">
              <a:solidFill>
                <a:srgbClr val="FFFFFF"/>
              </a:solidFill>
            </a:endParaRPr>
          </a:p>
        </p:txBody>
      </p:sp>
      <p:sp>
        <p:nvSpPr>
          <p:cNvPr id="2" name="TextBox 1"/>
          <p:cNvSpPr txBox="1"/>
          <p:nvPr/>
        </p:nvSpPr>
        <p:spPr>
          <a:xfrm>
            <a:off x="298809" y="1886066"/>
            <a:ext cx="8638272" cy="4708981"/>
          </a:xfrm>
          <a:prstGeom prst="rect">
            <a:avLst/>
          </a:prstGeom>
          <a:noFill/>
        </p:spPr>
        <p:txBody>
          <a:bodyPr wrap="square" rtlCol="0">
            <a:spAutoFit/>
          </a:bodyPr>
          <a:lstStyle/>
          <a:p>
            <a:pPr marL="285750" indent="-285750">
              <a:buFont typeface="Arial"/>
              <a:buChar char="•"/>
            </a:pPr>
            <a:r>
              <a:rPr lang="en-US" sz="1250" dirty="0" smtClean="0">
                <a:solidFill>
                  <a:srgbClr val="000000"/>
                </a:solidFill>
              </a:rPr>
              <a:t>Shoppers </a:t>
            </a:r>
            <a:r>
              <a:rPr lang="en-US" sz="1250" dirty="0">
                <a:solidFill>
                  <a:srgbClr val="000000"/>
                </a:solidFill>
              </a:rPr>
              <a:t>Stop </a:t>
            </a:r>
            <a:r>
              <a:rPr lang="en-US" sz="1250" dirty="0"/>
              <a:t>(2017).  “2016-17 Annual Report” [online].  Available at </a:t>
            </a:r>
            <a:r>
              <a:rPr lang="en-US" sz="1250" dirty="0">
                <a:hlinkClick r:id="rId3"/>
              </a:rPr>
              <a:t>https://corporate.shoppersstop.com/uploaded_files/ccad0e2-bdd3.pdf</a:t>
            </a:r>
            <a:r>
              <a:rPr lang="en-US" sz="1250" dirty="0"/>
              <a:t> (Accessed 26/02/2018)</a:t>
            </a:r>
          </a:p>
          <a:p>
            <a:pPr marL="285750" indent="-285750">
              <a:buFont typeface="Arial"/>
              <a:buChar char="•"/>
            </a:pPr>
            <a:r>
              <a:rPr lang="en-US" sz="1250" dirty="0" err="1">
                <a:solidFill>
                  <a:srgbClr val="000000"/>
                </a:solidFill>
              </a:rPr>
              <a:t>Shushma</a:t>
            </a:r>
            <a:r>
              <a:rPr lang="en-US" sz="1250" dirty="0"/>
              <a:t>, U.N. (2017).  “Morgan Stanley explains why India’s e-Commerce market is a hot investment opportunity” [online].  Available at </a:t>
            </a:r>
            <a:r>
              <a:rPr lang="en-US" sz="1250" dirty="0">
                <a:hlinkClick r:id="rId4"/>
              </a:rPr>
              <a:t>https://qz.com/1089559/morgan-stanley-explains-why-indias-e-commerce-market-is-a-hot-investment-opportunity</a:t>
            </a:r>
            <a:r>
              <a:rPr lang="en-US" sz="1250" dirty="0"/>
              <a:t> (Accessed 17/02/2017)</a:t>
            </a:r>
          </a:p>
          <a:p>
            <a:pPr marL="285750" indent="-285750">
              <a:buFont typeface="Arial"/>
              <a:buChar char="•"/>
            </a:pPr>
            <a:r>
              <a:rPr lang="en-US" sz="1250" dirty="0">
                <a:solidFill>
                  <a:srgbClr val="000000"/>
                </a:solidFill>
              </a:rPr>
              <a:t>Singh</a:t>
            </a:r>
            <a:r>
              <a:rPr lang="en-US" sz="1250" dirty="0"/>
              <a:t>, S. (2016).  “70% of online fashion market in </a:t>
            </a:r>
            <a:r>
              <a:rPr lang="en-US" sz="1250" dirty="0" err="1"/>
              <a:t>Flipkart’s</a:t>
            </a:r>
            <a:r>
              <a:rPr lang="en-US" sz="1250" dirty="0"/>
              <a:t> hands; can small players survive?” [online].  Available at </a:t>
            </a:r>
            <a:r>
              <a:rPr lang="en-US" sz="1250" dirty="0">
                <a:hlinkClick r:id="rId5"/>
              </a:rPr>
              <a:t>http://indianonlineseller.com/2016/07/70-of-online-fashion-market-in-flipkarts-hands-can-small-players-survive/</a:t>
            </a:r>
            <a:r>
              <a:rPr lang="en-US" sz="1250" dirty="0"/>
              <a:t> (Accessed 27/02/2018) </a:t>
            </a:r>
          </a:p>
          <a:p>
            <a:pPr marL="285750" indent="-285750">
              <a:buFont typeface="Arial"/>
              <a:buChar char="•"/>
            </a:pPr>
            <a:r>
              <a:rPr lang="en-US" sz="1250" dirty="0" err="1" smtClean="0">
                <a:solidFill>
                  <a:srgbClr val="000000"/>
                </a:solidFill>
              </a:rPr>
              <a:t>Statista</a:t>
            </a:r>
            <a:r>
              <a:rPr lang="en-US" sz="1250" dirty="0" smtClean="0">
                <a:solidFill>
                  <a:srgbClr val="000000"/>
                </a:solidFill>
              </a:rPr>
              <a:t> </a:t>
            </a:r>
            <a:r>
              <a:rPr lang="en-US" sz="1250" dirty="0"/>
              <a:t>(2018a).  “Revenue of Primark worldwide from financial year 2007 to 2017 (in million GBP)” [online].  Available at </a:t>
            </a:r>
            <a:r>
              <a:rPr lang="en-US" sz="1250" dirty="0">
                <a:hlinkClick r:id="rId6"/>
              </a:rPr>
              <a:t>https://www.statista.com/statistics/383785/primark-revenue-worldwide</a:t>
            </a:r>
            <a:r>
              <a:rPr lang="en-US" sz="1250" dirty="0"/>
              <a:t> (Accessed 14/02/2018)</a:t>
            </a:r>
          </a:p>
          <a:p>
            <a:pPr marL="285750" indent="-285750">
              <a:buFont typeface="Arial"/>
              <a:buChar char="•"/>
            </a:pPr>
            <a:r>
              <a:rPr lang="en-US" sz="1250" dirty="0" err="1">
                <a:solidFill>
                  <a:srgbClr val="000000"/>
                </a:solidFill>
              </a:rPr>
              <a:t>Statista</a:t>
            </a:r>
            <a:r>
              <a:rPr lang="en-US" sz="1250" dirty="0">
                <a:solidFill>
                  <a:srgbClr val="000000"/>
                </a:solidFill>
              </a:rPr>
              <a:t> </a:t>
            </a:r>
            <a:r>
              <a:rPr lang="en-US" sz="1250" dirty="0"/>
              <a:t>(2018b).  “Global markets with the highest online shopping penetration rate as of 2</a:t>
            </a:r>
            <a:r>
              <a:rPr lang="en-US" sz="1250" baseline="30000" dirty="0"/>
              <a:t>nd</a:t>
            </a:r>
            <a:r>
              <a:rPr lang="en-US" sz="1250" dirty="0"/>
              <a:t> quarter 2017” [online].  Available at </a:t>
            </a:r>
            <a:r>
              <a:rPr lang="en-US" sz="1250" dirty="0">
                <a:hlinkClick r:id="rId7"/>
              </a:rPr>
              <a:t>https://www.statista.com/statistics/274251/retail-site-penetration-across-markets</a:t>
            </a:r>
            <a:r>
              <a:rPr lang="en-US" sz="1250" dirty="0"/>
              <a:t> (Accessed 14/02/2018)</a:t>
            </a:r>
          </a:p>
          <a:p>
            <a:pPr marL="285750" indent="-285750">
              <a:buFont typeface="Arial"/>
              <a:buChar char="•"/>
            </a:pPr>
            <a:r>
              <a:rPr lang="en-US" sz="1250" dirty="0" err="1" smtClean="0">
                <a:solidFill>
                  <a:srgbClr val="000000"/>
                </a:solidFill>
              </a:rPr>
              <a:t>Statista</a:t>
            </a:r>
            <a:r>
              <a:rPr lang="en-US" sz="1250" dirty="0" smtClean="0">
                <a:solidFill>
                  <a:srgbClr val="000000"/>
                </a:solidFill>
              </a:rPr>
              <a:t> </a:t>
            </a:r>
            <a:r>
              <a:rPr lang="en-US" sz="1250" dirty="0"/>
              <a:t>(2018c).  “Leading online stores in India in 2016, ranked by net </a:t>
            </a:r>
            <a:r>
              <a:rPr lang="en-US" sz="1250" dirty="0" err="1"/>
              <a:t>eCommerce</a:t>
            </a:r>
            <a:r>
              <a:rPr lang="en-US" sz="1250" dirty="0"/>
              <a:t> sales (in millions $)” [online].  Available at </a:t>
            </a:r>
            <a:r>
              <a:rPr lang="en-US" sz="1250" dirty="0">
                <a:hlinkClick r:id="rId8"/>
              </a:rPr>
              <a:t>https://www.statista.com/statistics/297355/leading-e-retailers-in-india-ranked-by-annual-web</a:t>
            </a:r>
            <a:r>
              <a:rPr lang="en-US" sz="1250" dirty="0" smtClean="0">
                <a:hlinkClick r:id="rId8"/>
              </a:rPr>
              <a:t>-e</a:t>
            </a:r>
            <a:r>
              <a:rPr lang="en-US" sz="1250" dirty="0">
                <a:hlinkClick r:id="rId8"/>
              </a:rPr>
              <a:t>-commerce-sales/</a:t>
            </a:r>
            <a:r>
              <a:rPr lang="en-US" sz="1250" dirty="0"/>
              <a:t> (Accessed 26/02/2018</a:t>
            </a:r>
            <a:r>
              <a:rPr lang="en-US" sz="1250" dirty="0" smtClean="0"/>
              <a:t>)</a:t>
            </a:r>
          </a:p>
          <a:p>
            <a:pPr marL="285750" indent="-285750">
              <a:buFont typeface="Arial"/>
              <a:buChar char="•"/>
            </a:pPr>
            <a:r>
              <a:rPr lang="en-US" sz="1250" dirty="0" err="1" smtClean="0">
                <a:solidFill>
                  <a:srgbClr val="000000"/>
                </a:solidFill>
              </a:rPr>
              <a:t>Statista</a:t>
            </a:r>
            <a:r>
              <a:rPr lang="en-US" sz="1250" dirty="0" smtClean="0">
                <a:solidFill>
                  <a:srgbClr val="000000"/>
                </a:solidFill>
              </a:rPr>
              <a:t> </a:t>
            </a:r>
            <a:r>
              <a:rPr lang="en-US" sz="1250" dirty="0" smtClean="0"/>
              <a:t>(2018d).  “Global apparel market size projections from 2012 to 2025, by region, in $</a:t>
            </a:r>
            <a:r>
              <a:rPr lang="en-US" sz="1250" dirty="0" err="1" smtClean="0"/>
              <a:t>bn</a:t>
            </a:r>
            <a:r>
              <a:rPr lang="en-US" sz="1250" dirty="0" smtClean="0"/>
              <a:t>” [online].  </a:t>
            </a:r>
            <a:r>
              <a:rPr lang="en-US" sz="1250" dirty="0"/>
              <a:t>Available at </a:t>
            </a:r>
            <a:r>
              <a:rPr lang="en-US" sz="1250" dirty="0">
                <a:hlinkClick r:id="rId9"/>
              </a:rPr>
              <a:t>https://www.statista.com/statistics/279757/apparel-market-size-projections-by-region</a:t>
            </a:r>
            <a:r>
              <a:rPr lang="en-US" sz="1250" dirty="0" smtClean="0">
                <a:hlinkClick r:id="rId9"/>
              </a:rPr>
              <a:t>/</a:t>
            </a:r>
            <a:r>
              <a:rPr lang="en-US" sz="1250" dirty="0" smtClean="0"/>
              <a:t> (Accessed 27/02/2018)</a:t>
            </a:r>
          </a:p>
          <a:p>
            <a:pPr marL="285750" indent="-285750">
              <a:buFont typeface="Arial"/>
              <a:buChar char="•"/>
            </a:pPr>
            <a:r>
              <a:rPr lang="en-US" sz="1250" dirty="0" err="1">
                <a:solidFill>
                  <a:srgbClr val="000000"/>
                </a:solidFill>
              </a:rPr>
              <a:t>Statista</a:t>
            </a:r>
            <a:r>
              <a:rPr lang="en-US" sz="1250" dirty="0">
                <a:solidFill>
                  <a:srgbClr val="000000"/>
                </a:solidFill>
              </a:rPr>
              <a:t> </a:t>
            </a:r>
            <a:r>
              <a:rPr lang="en-US" sz="1250" dirty="0"/>
              <a:t>(2018e).  “Apparel-India” [online].  Available at </a:t>
            </a:r>
            <a:r>
              <a:rPr lang="en-US" sz="1250" dirty="0">
                <a:hlinkClick r:id="rId10"/>
              </a:rPr>
              <a:t>https://www.statista.com/outlook/90000000/119/apparel/india#</a:t>
            </a:r>
            <a:r>
              <a:rPr lang="en-US" sz="1250" dirty="0"/>
              <a:t> (Accessed 27/02/2018</a:t>
            </a:r>
            <a:r>
              <a:rPr lang="en-US" sz="1250" dirty="0" smtClean="0"/>
              <a:t>)</a:t>
            </a:r>
          </a:p>
          <a:p>
            <a:pPr marL="285750" indent="-285750">
              <a:buFont typeface="Arial"/>
              <a:buChar char="•"/>
            </a:pPr>
            <a:r>
              <a:rPr lang="en-US" sz="1250" dirty="0" err="1">
                <a:solidFill>
                  <a:srgbClr val="000000"/>
                </a:solidFill>
              </a:rPr>
              <a:t>Statista</a:t>
            </a:r>
            <a:r>
              <a:rPr lang="en-US" sz="1250" dirty="0">
                <a:solidFill>
                  <a:srgbClr val="000000"/>
                </a:solidFill>
              </a:rPr>
              <a:t> </a:t>
            </a:r>
            <a:r>
              <a:rPr lang="en-US" sz="1250" dirty="0"/>
              <a:t>(2018f).  “</a:t>
            </a:r>
            <a:r>
              <a:rPr lang="en-US" sz="1250" dirty="0" err="1"/>
              <a:t>eCommerce</a:t>
            </a:r>
            <a:r>
              <a:rPr lang="en-US" sz="1250" dirty="0"/>
              <a:t>” [online].  Available at </a:t>
            </a:r>
            <a:r>
              <a:rPr lang="en-US" sz="1250" dirty="0">
                <a:hlinkClick r:id="rId11"/>
              </a:rPr>
              <a:t>https://www.statista.com/outlook/243/119/ecommerce/india#marketStudy</a:t>
            </a:r>
            <a:r>
              <a:rPr lang="en-US" sz="1250" dirty="0"/>
              <a:t> (Accessed 01/03/2018)</a:t>
            </a:r>
          </a:p>
          <a:p>
            <a:pPr marL="285750" indent="-285750">
              <a:buFont typeface="Arial"/>
              <a:buChar char="•"/>
            </a:pPr>
            <a:r>
              <a:rPr lang="en-US" sz="1250" dirty="0" err="1">
                <a:solidFill>
                  <a:srgbClr val="000000"/>
                </a:solidFill>
              </a:rPr>
              <a:t>Statista</a:t>
            </a:r>
            <a:r>
              <a:rPr lang="en-US" sz="1250" dirty="0">
                <a:solidFill>
                  <a:srgbClr val="000000"/>
                </a:solidFill>
              </a:rPr>
              <a:t> </a:t>
            </a:r>
            <a:r>
              <a:rPr lang="en-US" sz="1250" dirty="0"/>
              <a:t>(2018g).  “Retail </a:t>
            </a:r>
            <a:r>
              <a:rPr lang="en-US" sz="1250" dirty="0" err="1"/>
              <a:t>eCommerce</a:t>
            </a:r>
            <a:r>
              <a:rPr lang="en-US" sz="1250" dirty="0"/>
              <a:t> sales in India from 2016-2022 (in million USD)” [online].  Available at </a:t>
            </a:r>
            <a:r>
              <a:rPr lang="en-US" sz="1250" dirty="0">
                <a:hlinkClick r:id="rId12"/>
              </a:rPr>
              <a:t>https://www.statista.com/statistics/289770/india-retail-e-commerce-sales/</a:t>
            </a:r>
            <a:r>
              <a:rPr lang="en-US" sz="1250" dirty="0"/>
              <a:t> (Accessed 01/03/2018</a:t>
            </a:r>
            <a:r>
              <a:rPr lang="en-US" sz="1250" dirty="0" smtClean="0"/>
              <a:t>)</a:t>
            </a:r>
            <a:endParaRPr lang="en-US" sz="1250" dirty="0"/>
          </a:p>
        </p:txBody>
      </p:sp>
    </p:spTree>
    <p:extLst>
      <p:ext uri="{BB962C8B-B14F-4D97-AF65-F5344CB8AC3E}">
        <p14:creationId xmlns:p14="http://schemas.microsoft.com/office/powerpoint/2010/main" val="1572535114"/>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21</a:t>
            </a:fld>
            <a:endParaRPr lang="en-US"/>
          </a:p>
        </p:txBody>
      </p:sp>
      <p:sp>
        <p:nvSpPr>
          <p:cNvPr id="9" name="TextBox 8"/>
          <p:cNvSpPr txBox="1"/>
          <p:nvPr/>
        </p:nvSpPr>
        <p:spPr>
          <a:xfrm>
            <a:off x="449355" y="789845"/>
            <a:ext cx="6858000" cy="523220"/>
          </a:xfrm>
          <a:prstGeom prst="rect">
            <a:avLst/>
          </a:prstGeom>
          <a:noFill/>
        </p:spPr>
        <p:txBody>
          <a:bodyPr wrap="square" rtlCol="0">
            <a:spAutoFit/>
          </a:bodyPr>
          <a:lstStyle/>
          <a:p>
            <a:r>
              <a:rPr lang="en-US" sz="2800" dirty="0" smtClean="0">
                <a:solidFill>
                  <a:srgbClr val="FFFFFF"/>
                </a:solidFill>
              </a:rPr>
              <a:t>References</a:t>
            </a:r>
            <a:endParaRPr lang="en-US" sz="2800" dirty="0">
              <a:solidFill>
                <a:srgbClr val="FFFFFF"/>
              </a:solidFill>
            </a:endParaRPr>
          </a:p>
        </p:txBody>
      </p:sp>
      <p:sp>
        <p:nvSpPr>
          <p:cNvPr id="2" name="TextBox 1"/>
          <p:cNvSpPr txBox="1"/>
          <p:nvPr/>
        </p:nvSpPr>
        <p:spPr>
          <a:xfrm>
            <a:off x="280133" y="1904740"/>
            <a:ext cx="8656947" cy="4693594"/>
          </a:xfrm>
          <a:prstGeom prst="rect">
            <a:avLst/>
          </a:prstGeom>
          <a:noFill/>
        </p:spPr>
        <p:txBody>
          <a:bodyPr wrap="square" rtlCol="0">
            <a:spAutoFit/>
          </a:bodyPr>
          <a:lstStyle/>
          <a:p>
            <a:pPr marL="285750" indent="-285750">
              <a:buFont typeface="Arial"/>
              <a:buChar char="•"/>
            </a:pPr>
            <a:r>
              <a:rPr lang="en-US" sz="1250" dirty="0" smtClean="0">
                <a:solidFill>
                  <a:srgbClr val="000000"/>
                </a:solidFill>
              </a:rPr>
              <a:t>Stone</a:t>
            </a:r>
            <a:r>
              <a:rPr lang="en-US" sz="1250" dirty="0"/>
              <a:t>, M. (2018).  “Step 4.1The Guardian:  In a </a:t>
            </a:r>
            <a:r>
              <a:rPr lang="en-US" sz="1250" dirty="0" err="1"/>
              <a:t>globalised</a:t>
            </a:r>
            <a:r>
              <a:rPr lang="en-US" sz="1250" dirty="0"/>
              <a:t> world, we need </a:t>
            </a:r>
            <a:r>
              <a:rPr lang="en-US" sz="1250" dirty="0" err="1"/>
              <a:t>globalised</a:t>
            </a:r>
            <a:r>
              <a:rPr lang="en-US" sz="1250" dirty="0"/>
              <a:t> regulation”, </a:t>
            </a:r>
            <a:r>
              <a:rPr lang="en-US" sz="1250" dirty="0" err="1"/>
              <a:t>Curatr</a:t>
            </a:r>
            <a:r>
              <a:rPr lang="en-US" sz="1250" dirty="0"/>
              <a:t> forum entry posted 26/02/2018, </a:t>
            </a:r>
            <a:r>
              <a:rPr lang="en-US" sz="1250" dirty="0">
                <a:hlinkClick r:id="rId3"/>
              </a:rPr>
              <a:t>https://uniwales.curatr3.com/courses/emba-international-business-copy-6338/home#object/221684</a:t>
            </a:r>
            <a:r>
              <a:rPr lang="en-US" sz="1250" dirty="0"/>
              <a:t> (Accessed 26/02/2018)</a:t>
            </a:r>
          </a:p>
          <a:p>
            <a:pPr marL="285750" indent="-285750">
              <a:buFont typeface="Arial"/>
              <a:buChar char="•"/>
            </a:pPr>
            <a:r>
              <a:rPr lang="en-US" sz="1250" dirty="0" err="1">
                <a:solidFill>
                  <a:srgbClr val="000000"/>
                </a:solidFill>
              </a:rPr>
              <a:t>Tandon</a:t>
            </a:r>
            <a:r>
              <a:rPr lang="en-US" sz="1250" dirty="0"/>
              <a:t>, S. (2017).  “By going online in India, Zara can finally reach fashion-forward shoppers outside the metros” [online].  Available at </a:t>
            </a:r>
            <a:r>
              <a:rPr lang="en-US" sz="1250" dirty="0">
                <a:hlinkClick r:id="rId4"/>
              </a:rPr>
              <a:t>https://qz.com/1076219/by-going-online-in-india-zara-itx-can-finally-reach-fashion-forward-shoppers-outside-the-metros</a:t>
            </a:r>
            <a:r>
              <a:rPr lang="en-US" sz="1250" dirty="0"/>
              <a:t> (Accessed 17/02/2017)</a:t>
            </a:r>
          </a:p>
          <a:p>
            <a:pPr marL="285750" indent="-285750">
              <a:buFont typeface="Arial"/>
              <a:buChar char="•"/>
            </a:pPr>
            <a:r>
              <a:rPr lang="en-US" sz="1250" dirty="0">
                <a:solidFill>
                  <a:srgbClr val="000000"/>
                </a:solidFill>
              </a:rPr>
              <a:t>The Economist </a:t>
            </a:r>
            <a:r>
              <a:rPr lang="en-US" sz="1250" dirty="0"/>
              <a:t>(2009).  “SWOT Analysis” [online].  Available at </a:t>
            </a:r>
            <a:r>
              <a:rPr lang="en-US" sz="1250" dirty="0">
                <a:hlinkClick r:id="rId5"/>
              </a:rPr>
              <a:t>http://www.economist.com/node/14301503</a:t>
            </a:r>
            <a:r>
              <a:rPr lang="en-US" sz="1250" dirty="0"/>
              <a:t> (Accessed 24/02/2018)</a:t>
            </a:r>
          </a:p>
          <a:p>
            <a:pPr marL="285750" lvl="0" indent="-285750">
              <a:buFont typeface="Arial"/>
              <a:buChar char="•"/>
            </a:pPr>
            <a:r>
              <a:rPr lang="en-US" sz="1250" dirty="0" smtClean="0">
                <a:solidFill>
                  <a:srgbClr val="000000"/>
                </a:solidFill>
              </a:rPr>
              <a:t>The </a:t>
            </a:r>
            <a:r>
              <a:rPr lang="en-US" sz="1250" dirty="0">
                <a:solidFill>
                  <a:srgbClr val="000000"/>
                </a:solidFill>
              </a:rPr>
              <a:t>Guardian </a:t>
            </a:r>
            <a:r>
              <a:rPr lang="en-US" sz="1250" dirty="0"/>
              <a:t>(2016).  “The Guardian view on globalization: its death is the making of it” [online].  Available at </a:t>
            </a:r>
            <a:r>
              <a:rPr lang="en-US" sz="1250" u="sng" dirty="0">
                <a:hlinkClick r:id="rId6"/>
              </a:rPr>
              <a:t>https://www.theguardian.com/commentisfree/2016/nov/20/the-guardian-view-on-globalisation-its-death-is-the-making-of-it</a:t>
            </a:r>
            <a:r>
              <a:rPr lang="en-US" sz="1250" dirty="0"/>
              <a:t> (Accessed 06 February 2018)</a:t>
            </a:r>
          </a:p>
          <a:p>
            <a:pPr marL="285750" indent="-285750">
              <a:buFont typeface="Arial"/>
              <a:buChar char="•"/>
            </a:pPr>
            <a:r>
              <a:rPr lang="en-US" sz="1250" dirty="0" err="1">
                <a:solidFill>
                  <a:srgbClr val="000000"/>
                </a:solidFill>
              </a:rPr>
              <a:t>TradingEconomics</a:t>
            </a:r>
            <a:r>
              <a:rPr lang="en-US" sz="1250" dirty="0">
                <a:solidFill>
                  <a:srgbClr val="3366FF"/>
                </a:solidFill>
              </a:rPr>
              <a:t> </a:t>
            </a:r>
            <a:r>
              <a:rPr lang="en-US" sz="1250" dirty="0"/>
              <a:t>(2018).  “India Corruption Rank” [online].  Available at </a:t>
            </a:r>
            <a:r>
              <a:rPr lang="en-US" sz="1250" dirty="0">
                <a:hlinkClick r:id="rId7"/>
              </a:rPr>
              <a:t>https://tradingeconomics.com/india/corruption-rank</a:t>
            </a:r>
            <a:r>
              <a:rPr lang="en-US" sz="1250" dirty="0"/>
              <a:t> (Accessed 17/02/2018)</a:t>
            </a:r>
          </a:p>
          <a:p>
            <a:pPr marL="285750" indent="-285750">
              <a:buFont typeface="Arial"/>
              <a:buChar char="•"/>
            </a:pPr>
            <a:r>
              <a:rPr lang="en-US" sz="1250" dirty="0" err="1" smtClean="0">
                <a:solidFill>
                  <a:srgbClr val="000000"/>
                </a:solidFill>
              </a:rPr>
              <a:t>Tyagi</a:t>
            </a:r>
            <a:r>
              <a:rPr lang="en-US" sz="1250" dirty="0"/>
              <a:t>, C. (2017).  “Losses of </a:t>
            </a:r>
            <a:r>
              <a:rPr lang="en-US" sz="1250" dirty="0" err="1"/>
              <a:t>Flipkart</a:t>
            </a:r>
            <a:r>
              <a:rPr lang="en-US" sz="1250" dirty="0"/>
              <a:t>, Amazon &amp; </a:t>
            </a:r>
            <a:r>
              <a:rPr lang="en-US" sz="1250" dirty="0" err="1"/>
              <a:t>Snapdeal</a:t>
            </a:r>
            <a:r>
              <a:rPr lang="en-US" sz="1250" dirty="0"/>
              <a:t> would have allowed ISRO to go to Mars 24 times” [online].  Available at </a:t>
            </a:r>
            <a:r>
              <a:rPr lang="en-US" sz="1250" dirty="0">
                <a:hlinkClick r:id="rId8"/>
              </a:rPr>
              <a:t>https://economictimes.indiatimes.com/small-biz/startups/losses-of-flipkart-amazon-snapdeal</a:t>
            </a:r>
            <a:r>
              <a:rPr lang="en-US" sz="1250" dirty="0" smtClean="0">
                <a:hlinkClick r:id="rId8"/>
              </a:rPr>
              <a:t>-would</a:t>
            </a:r>
            <a:r>
              <a:rPr lang="en-US" sz="1250" dirty="0">
                <a:hlinkClick r:id="rId8"/>
              </a:rPr>
              <a:t>-have-allowed-isro-to-go-to-mars-24-crore-times/articleshow/56679850.cms</a:t>
            </a:r>
            <a:r>
              <a:rPr lang="en-US" sz="1250" dirty="0"/>
              <a:t> (Accessed 26/02/2018)</a:t>
            </a:r>
          </a:p>
          <a:p>
            <a:pPr marL="285750" indent="-285750">
              <a:buFont typeface="Arial"/>
              <a:buChar char="•"/>
            </a:pPr>
            <a:r>
              <a:rPr lang="en-US" sz="1250" dirty="0" smtClean="0">
                <a:solidFill>
                  <a:srgbClr val="000000"/>
                </a:solidFill>
              </a:rPr>
              <a:t>WAZIR </a:t>
            </a:r>
            <a:r>
              <a:rPr lang="en-US" sz="1250" dirty="0" smtClean="0"/>
              <a:t>(2013).  “The Road to 2025” [online].  </a:t>
            </a:r>
            <a:r>
              <a:rPr lang="en-US" sz="1250" dirty="0"/>
              <a:t>Available at </a:t>
            </a:r>
            <a:r>
              <a:rPr lang="en-US" sz="1250" dirty="0">
                <a:hlinkClick r:id="rId9"/>
              </a:rPr>
              <a:t>https://de.slideshare.net/WazirAdvisors/wazir-report-the-road-to-</a:t>
            </a:r>
            <a:r>
              <a:rPr lang="en-US" sz="1250" dirty="0" smtClean="0">
                <a:hlinkClick r:id="rId9"/>
              </a:rPr>
              <a:t>2025</a:t>
            </a:r>
            <a:r>
              <a:rPr lang="en-US" sz="1250" dirty="0" smtClean="0"/>
              <a:t> (Accessed 27/02/2018)</a:t>
            </a:r>
          </a:p>
          <a:p>
            <a:pPr marL="285750" indent="-285750">
              <a:buFont typeface="Arial"/>
              <a:buChar char="•"/>
            </a:pPr>
            <a:r>
              <a:rPr lang="en-US" sz="1250" dirty="0" err="1" smtClean="0">
                <a:solidFill>
                  <a:srgbClr val="000000"/>
                </a:solidFill>
              </a:rPr>
              <a:t>WorldBank</a:t>
            </a:r>
            <a:r>
              <a:rPr lang="en-US" sz="1250" dirty="0" smtClean="0">
                <a:solidFill>
                  <a:srgbClr val="000000"/>
                </a:solidFill>
              </a:rPr>
              <a:t> </a:t>
            </a:r>
            <a:r>
              <a:rPr lang="en-US" sz="1250" dirty="0" smtClean="0"/>
              <a:t>(2016).  “Global Rankings 2016” [online].  </a:t>
            </a:r>
            <a:r>
              <a:rPr lang="en-US" sz="1250" dirty="0"/>
              <a:t>Available at </a:t>
            </a:r>
            <a:r>
              <a:rPr lang="en-US" sz="1250" dirty="0">
                <a:hlinkClick r:id="rId10"/>
              </a:rPr>
              <a:t>https://lpi.worldbank.org/international/</a:t>
            </a:r>
            <a:r>
              <a:rPr lang="en-US" sz="1250" dirty="0" smtClean="0">
                <a:hlinkClick r:id="rId10"/>
              </a:rPr>
              <a:t>global</a:t>
            </a:r>
            <a:r>
              <a:rPr lang="en-US" sz="1250" dirty="0" smtClean="0"/>
              <a:t> (Accessed 26/02/2018)</a:t>
            </a:r>
            <a:endParaRPr lang="en-US" sz="1250" dirty="0"/>
          </a:p>
          <a:p>
            <a:pPr marL="285750" indent="-285750">
              <a:buFont typeface="Arial"/>
              <a:buChar char="•"/>
            </a:pPr>
            <a:r>
              <a:rPr lang="en-US" sz="1250" dirty="0" err="1" smtClean="0">
                <a:solidFill>
                  <a:srgbClr val="000000"/>
                </a:solidFill>
              </a:rPr>
              <a:t>WorldBank</a:t>
            </a:r>
            <a:r>
              <a:rPr lang="en-US" sz="1250" dirty="0" smtClean="0">
                <a:solidFill>
                  <a:srgbClr val="000000"/>
                </a:solidFill>
              </a:rPr>
              <a:t> </a:t>
            </a:r>
            <a:r>
              <a:rPr lang="en-US" sz="1250" dirty="0" smtClean="0"/>
              <a:t>(2018).  “India” [online].  </a:t>
            </a:r>
            <a:r>
              <a:rPr lang="en-US" sz="1250" dirty="0"/>
              <a:t>Available at </a:t>
            </a:r>
            <a:r>
              <a:rPr lang="en-US" sz="1250" dirty="0">
                <a:hlinkClick r:id="rId11"/>
              </a:rPr>
              <a:t>https://data.worldbank.org/country/</a:t>
            </a:r>
            <a:r>
              <a:rPr lang="en-US" sz="1250" dirty="0" smtClean="0">
                <a:hlinkClick r:id="rId11"/>
              </a:rPr>
              <a:t>India</a:t>
            </a:r>
            <a:r>
              <a:rPr lang="en-US" sz="1250" dirty="0" smtClean="0"/>
              <a:t> (Accessed 14/02/2018)</a:t>
            </a:r>
            <a:endParaRPr lang="en-US" sz="1250" dirty="0"/>
          </a:p>
        </p:txBody>
      </p:sp>
    </p:spTree>
    <p:extLst>
      <p:ext uri="{BB962C8B-B14F-4D97-AF65-F5344CB8AC3E}">
        <p14:creationId xmlns:p14="http://schemas.microsoft.com/office/powerpoint/2010/main" val="481520356"/>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22</a:t>
            </a:fld>
            <a:endParaRPr lang="en-US"/>
          </a:p>
        </p:txBody>
      </p:sp>
      <p:sp>
        <p:nvSpPr>
          <p:cNvPr id="4" name="TextBox 3"/>
          <p:cNvSpPr txBox="1"/>
          <p:nvPr/>
        </p:nvSpPr>
        <p:spPr>
          <a:xfrm>
            <a:off x="971122" y="2987828"/>
            <a:ext cx="7129901" cy="1689693"/>
          </a:xfrm>
          <a:prstGeom prst="rect">
            <a:avLst/>
          </a:prstGeom>
          <a:noFill/>
        </p:spPr>
        <p:txBody>
          <a:bodyPr wrap="square" rtlCol="0">
            <a:spAutoFit/>
          </a:bodyPr>
          <a:lstStyle/>
          <a:p>
            <a:pPr algn="ctr">
              <a:lnSpc>
                <a:spcPct val="130000"/>
              </a:lnSpc>
            </a:pPr>
            <a:r>
              <a:rPr lang="en-US" sz="6600" dirty="0" smtClean="0">
                <a:solidFill>
                  <a:schemeClr val="tx1">
                    <a:lumMod val="65000"/>
                    <a:lumOff val="35000"/>
                  </a:schemeClr>
                </a:solidFill>
              </a:rPr>
              <a:t>APPENDIX</a:t>
            </a:r>
          </a:p>
          <a:p>
            <a:endParaRPr lang="en-US" dirty="0" smtClean="0">
              <a:solidFill>
                <a:schemeClr val="tx1">
                  <a:lumMod val="65000"/>
                  <a:lumOff val="35000"/>
                </a:schemeClr>
              </a:solidFill>
            </a:endParaRPr>
          </a:p>
        </p:txBody>
      </p:sp>
    </p:spTree>
    <p:extLst>
      <p:ext uri="{BB962C8B-B14F-4D97-AF65-F5344CB8AC3E}">
        <p14:creationId xmlns:p14="http://schemas.microsoft.com/office/powerpoint/2010/main" val="175857218"/>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23</a:t>
            </a:fld>
            <a:endParaRPr lang="en-US"/>
          </a:p>
        </p:txBody>
      </p:sp>
      <p:sp>
        <p:nvSpPr>
          <p:cNvPr id="9" name="TextBox 8"/>
          <p:cNvSpPr txBox="1"/>
          <p:nvPr/>
        </p:nvSpPr>
        <p:spPr>
          <a:xfrm>
            <a:off x="449355" y="789845"/>
            <a:ext cx="6858000" cy="523220"/>
          </a:xfrm>
          <a:prstGeom prst="rect">
            <a:avLst/>
          </a:prstGeom>
          <a:noFill/>
        </p:spPr>
        <p:txBody>
          <a:bodyPr wrap="square" rtlCol="0">
            <a:spAutoFit/>
          </a:bodyPr>
          <a:lstStyle/>
          <a:p>
            <a:r>
              <a:rPr lang="en-US" sz="2800" dirty="0" smtClean="0">
                <a:solidFill>
                  <a:srgbClr val="FFFFFF"/>
                </a:solidFill>
              </a:rPr>
              <a:t>Appendix 1:  </a:t>
            </a:r>
            <a:r>
              <a:rPr lang="en-US" sz="2800" dirty="0" err="1" smtClean="0">
                <a:solidFill>
                  <a:srgbClr val="FFFFFF"/>
                </a:solidFill>
              </a:rPr>
              <a:t>Organisation</a:t>
            </a:r>
            <a:r>
              <a:rPr lang="en-US" sz="2800" dirty="0" smtClean="0">
                <a:solidFill>
                  <a:srgbClr val="FFFFFF"/>
                </a:solidFill>
              </a:rPr>
              <a:t> Background</a:t>
            </a:r>
            <a:endParaRPr lang="en-US" sz="2800" dirty="0">
              <a:solidFill>
                <a:srgbClr val="FFFFFF"/>
              </a:solidFill>
            </a:endParaRPr>
          </a:p>
        </p:txBody>
      </p:sp>
      <p:sp>
        <p:nvSpPr>
          <p:cNvPr id="4" name="TextBox 3"/>
          <p:cNvSpPr txBox="1"/>
          <p:nvPr/>
        </p:nvSpPr>
        <p:spPr>
          <a:xfrm>
            <a:off x="728345" y="2222197"/>
            <a:ext cx="7806365" cy="3600986"/>
          </a:xfrm>
          <a:prstGeom prst="rect">
            <a:avLst/>
          </a:prstGeom>
          <a:noFill/>
        </p:spPr>
        <p:txBody>
          <a:bodyPr wrap="square" rtlCol="0">
            <a:spAutoFit/>
          </a:bodyPr>
          <a:lstStyle/>
          <a:p>
            <a:pPr>
              <a:lnSpc>
                <a:spcPct val="130000"/>
              </a:lnSpc>
            </a:pPr>
            <a:r>
              <a:rPr lang="en-US" sz="1600" dirty="0" smtClean="0">
                <a:solidFill>
                  <a:srgbClr val="595959"/>
                </a:solidFill>
              </a:rPr>
              <a:t>Primark is an </a:t>
            </a:r>
            <a:r>
              <a:rPr lang="en-US" sz="1600" dirty="0">
                <a:solidFill>
                  <a:srgbClr val="595959"/>
                </a:solidFill>
              </a:rPr>
              <a:t>I</a:t>
            </a:r>
            <a:r>
              <a:rPr lang="en-US" sz="1600" dirty="0" smtClean="0">
                <a:solidFill>
                  <a:srgbClr val="595959"/>
                </a:solidFill>
              </a:rPr>
              <a:t>rish clothing retailer owned by Associated British Foods, </a:t>
            </a:r>
            <a:r>
              <a:rPr lang="en-US" sz="1600" dirty="0" err="1" smtClean="0">
                <a:solidFill>
                  <a:srgbClr val="595959"/>
                </a:solidFill>
              </a:rPr>
              <a:t>specialising</a:t>
            </a:r>
            <a:r>
              <a:rPr lang="en-US" sz="1600" dirty="0" smtClean="0">
                <a:solidFill>
                  <a:srgbClr val="595959"/>
                </a:solidFill>
              </a:rPr>
              <a:t> in cheap chic fast fashion within the children’s, men’s, women’s, </a:t>
            </a:r>
            <a:r>
              <a:rPr lang="en-US" sz="1600" dirty="0" err="1" smtClean="0">
                <a:solidFill>
                  <a:srgbClr val="595959"/>
                </a:solidFill>
              </a:rPr>
              <a:t>homeware</a:t>
            </a:r>
            <a:r>
              <a:rPr lang="en-US" sz="1600" dirty="0" smtClean="0">
                <a:solidFill>
                  <a:srgbClr val="595959"/>
                </a:solidFill>
              </a:rPr>
              <a:t>, footwear and accessories sectors.</a:t>
            </a:r>
          </a:p>
          <a:p>
            <a:pPr>
              <a:lnSpc>
                <a:spcPct val="130000"/>
              </a:lnSpc>
            </a:pPr>
            <a:endParaRPr lang="en-US" sz="1600" dirty="0">
              <a:solidFill>
                <a:srgbClr val="595959"/>
              </a:solidFill>
            </a:endParaRPr>
          </a:p>
          <a:p>
            <a:pPr>
              <a:lnSpc>
                <a:spcPct val="130000"/>
              </a:lnSpc>
            </a:pPr>
            <a:r>
              <a:rPr lang="en-US" sz="1600" dirty="0" smtClean="0">
                <a:solidFill>
                  <a:srgbClr val="595959"/>
                </a:solidFill>
              </a:rPr>
              <a:t>Primark’s international presence is increasing offline and they have complex global supply chain operations (Appendix 3)</a:t>
            </a:r>
          </a:p>
          <a:p>
            <a:pPr>
              <a:lnSpc>
                <a:spcPct val="130000"/>
              </a:lnSpc>
            </a:pPr>
            <a:endParaRPr lang="en-US" sz="1600" dirty="0" smtClean="0">
              <a:solidFill>
                <a:srgbClr val="595959"/>
              </a:solidFill>
            </a:endParaRPr>
          </a:p>
          <a:p>
            <a:pPr marL="285750" indent="-285750">
              <a:lnSpc>
                <a:spcPct val="130000"/>
              </a:lnSpc>
              <a:buFont typeface="Wingdings" charset="2"/>
              <a:buChar char="Ø"/>
            </a:pPr>
            <a:r>
              <a:rPr lang="en-US" sz="1600" dirty="0" smtClean="0">
                <a:solidFill>
                  <a:srgbClr val="595959"/>
                </a:solidFill>
              </a:rPr>
              <a:t> Dominant UK &amp; </a:t>
            </a:r>
            <a:r>
              <a:rPr lang="en-US" sz="1600" dirty="0">
                <a:solidFill>
                  <a:srgbClr val="595959"/>
                </a:solidFill>
              </a:rPr>
              <a:t>I</a:t>
            </a:r>
            <a:r>
              <a:rPr lang="en-US" sz="1600" dirty="0" smtClean="0">
                <a:solidFill>
                  <a:srgbClr val="595959"/>
                </a:solidFill>
              </a:rPr>
              <a:t>reland Operations (219 stores)</a:t>
            </a:r>
          </a:p>
          <a:p>
            <a:pPr marL="285750" indent="-285750">
              <a:lnSpc>
                <a:spcPct val="130000"/>
              </a:lnSpc>
              <a:buFont typeface="Wingdings" charset="2"/>
              <a:buChar char="Ø"/>
            </a:pPr>
            <a:r>
              <a:rPr lang="en-US" sz="1600" dirty="0" smtClean="0">
                <a:solidFill>
                  <a:srgbClr val="595959"/>
                </a:solidFill>
              </a:rPr>
              <a:t> Successful European Expansion (118 stores)</a:t>
            </a:r>
          </a:p>
          <a:p>
            <a:pPr marL="285750" indent="-285750">
              <a:lnSpc>
                <a:spcPct val="130000"/>
              </a:lnSpc>
              <a:buFont typeface="Wingdings" charset="2"/>
              <a:buChar char="Ø"/>
            </a:pPr>
            <a:r>
              <a:rPr lang="en-US" sz="1600" dirty="0" smtClean="0">
                <a:solidFill>
                  <a:srgbClr val="595959"/>
                </a:solidFill>
              </a:rPr>
              <a:t> Recent East Coast US expansion (8 stores)</a:t>
            </a:r>
          </a:p>
          <a:p>
            <a:pPr marL="285750" indent="-285750">
              <a:lnSpc>
                <a:spcPct val="130000"/>
              </a:lnSpc>
              <a:buFont typeface="Wingdings" charset="2"/>
              <a:buChar char="Ø"/>
            </a:pPr>
            <a:r>
              <a:rPr lang="en-US" sz="1600" dirty="0" smtClean="0">
                <a:solidFill>
                  <a:srgbClr val="595959"/>
                </a:solidFill>
              </a:rPr>
              <a:t> Showcasing capability on a community platform but no online sales functionality</a:t>
            </a:r>
            <a:endParaRPr lang="en-US" dirty="0" smtClean="0">
              <a:solidFill>
                <a:srgbClr val="595959"/>
              </a:solidFill>
            </a:endParaRPr>
          </a:p>
        </p:txBody>
      </p:sp>
      <p:sp>
        <p:nvSpPr>
          <p:cNvPr id="3" name="Rectangle 2"/>
          <p:cNvSpPr/>
          <p:nvPr/>
        </p:nvSpPr>
        <p:spPr>
          <a:xfrm>
            <a:off x="3938202" y="6064097"/>
            <a:ext cx="1147269" cy="338554"/>
          </a:xfrm>
          <a:prstGeom prst="rect">
            <a:avLst/>
          </a:prstGeom>
        </p:spPr>
        <p:txBody>
          <a:bodyPr wrap="none">
            <a:spAutoFit/>
          </a:bodyPr>
          <a:lstStyle/>
          <a:p>
            <a:r>
              <a:rPr lang="en-US" sz="1600" dirty="0">
                <a:solidFill>
                  <a:srgbClr val="595959"/>
                </a:solidFill>
              </a:rPr>
              <a:t>(ABF, 2017)</a:t>
            </a:r>
          </a:p>
        </p:txBody>
      </p:sp>
    </p:spTree>
    <p:extLst>
      <p:ext uri="{BB962C8B-B14F-4D97-AF65-F5344CB8AC3E}">
        <p14:creationId xmlns:p14="http://schemas.microsoft.com/office/powerpoint/2010/main" val="1510117662"/>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24</a:t>
            </a:fld>
            <a:endParaRPr lang="en-US"/>
          </a:p>
        </p:txBody>
      </p:sp>
      <p:sp>
        <p:nvSpPr>
          <p:cNvPr id="9" name="TextBox 8"/>
          <p:cNvSpPr txBox="1"/>
          <p:nvPr/>
        </p:nvSpPr>
        <p:spPr>
          <a:xfrm>
            <a:off x="449355" y="789845"/>
            <a:ext cx="6858000" cy="523220"/>
          </a:xfrm>
          <a:prstGeom prst="rect">
            <a:avLst/>
          </a:prstGeom>
          <a:noFill/>
        </p:spPr>
        <p:txBody>
          <a:bodyPr wrap="square" rtlCol="0">
            <a:spAutoFit/>
          </a:bodyPr>
          <a:lstStyle/>
          <a:p>
            <a:r>
              <a:rPr lang="en-US" sz="2800" dirty="0" smtClean="0">
                <a:solidFill>
                  <a:srgbClr val="FFFFFF"/>
                </a:solidFill>
              </a:rPr>
              <a:t>Appendix 2:  Financial Background</a:t>
            </a:r>
          </a:p>
        </p:txBody>
      </p:sp>
      <p:pic>
        <p:nvPicPr>
          <p:cNvPr id="2" name="Picture 1"/>
          <p:cNvPicPr>
            <a:picLocks noChangeAspect="1"/>
          </p:cNvPicPr>
          <p:nvPr/>
        </p:nvPicPr>
        <p:blipFill>
          <a:blip r:embed="rId3"/>
          <a:stretch>
            <a:fillRect/>
          </a:stretch>
        </p:blipFill>
        <p:spPr>
          <a:xfrm>
            <a:off x="1305666" y="2371743"/>
            <a:ext cx="6561955" cy="4024542"/>
          </a:xfrm>
          <a:prstGeom prst="rect">
            <a:avLst/>
          </a:prstGeom>
        </p:spPr>
      </p:pic>
      <p:sp>
        <p:nvSpPr>
          <p:cNvPr id="3" name="TextBox 2"/>
          <p:cNvSpPr txBox="1"/>
          <p:nvPr/>
        </p:nvSpPr>
        <p:spPr>
          <a:xfrm>
            <a:off x="224105" y="1886066"/>
            <a:ext cx="6088219" cy="369332"/>
          </a:xfrm>
          <a:prstGeom prst="rect">
            <a:avLst/>
          </a:prstGeom>
          <a:noFill/>
        </p:spPr>
        <p:txBody>
          <a:bodyPr wrap="square" rtlCol="0">
            <a:spAutoFit/>
          </a:bodyPr>
          <a:lstStyle/>
          <a:p>
            <a:r>
              <a:rPr lang="en-US" dirty="0" smtClean="0">
                <a:solidFill>
                  <a:srgbClr val="595959"/>
                </a:solidFill>
              </a:rPr>
              <a:t>Primark’s Worldwide Revenue Growth from 2007 – 2017</a:t>
            </a:r>
            <a:endParaRPr lang="en-US" dirty="0">
              <a:solidFill>
                <a:srgbClr val="595959"/>
              </a:solidFill>
            </a:endParaRPr>
          </a:p>
        </p:txBody>
      </p:sp>
      <p:sp>
        <p:nvSpPr>
          <p:cNvPr id="4" name="TextBox 3"/>
          <p:cNvSpPr txBox="1"/>
          <p:nvPr/>
        </p:nvSpPr>
        <p:spPr>
          <a:xfrm>
            <a:off x="3474778" y="6414959"/>
            <a:ext cx="2669456" cy="307777"/>
          </a:xfrm>
          <a:prstGeom prst="rect">
            <a:avLst/>
          </a:prstGeom>
          <a:noFill/>
        </p:spPr>
        <p:txBody>
          <a:bodyPr wrap="square" rtlCol="0">
            <a:spAutoFit/>
          </a:bodyPr>
          <a:lstStyle/>
          <a:p>
            <a:r>
              <a:rPr lang="en-US" sz="1400" dirty="0" err="1" smtClean="0">
                <a:solidFill>
                  <a:srgbClr val="595959"/>
                </a:solidFill>
              </a:rPr>
              <a:t>Statista</a:t>
            </a:r>
            <a:r>
              <a:rPr lang="en-US" sz="1400" dirty="0" smtClean="0">
                <a:solidFill>
                  <a:srgbClr val="595959"/>
                </a:solidFill>
              </a:rPr>
              <a:t> (2018a), ABF (2017)</a:t>
            </a:r>
            <a:endParaRPr lang="en-US" sz="1400" dirty="0">
              <a:solidFill>
                <a:srgbClr val="595959"/>
              </a:solidFill>
            </a:endParaRPr>
          </a:p>
        </p:txBody>
      </p:sp>
      <p:sp>
        <p:nvSpPr>
          <p:cNvPr id="7" name="Right Arrow 126"/>
          <p:cNvSpPr/>
          <p:nvPr/>
        </p:nvSpPr>
        <p:spPr bwMode="auto">
          <a:xfrm rot="20380320">
            <a:off x="1947439" y="3161317"/>
            <a:ext cx="5555722" cy="836442"/>
          </a:xfrm>
          <a:custGeom>
            <a:avLst/>
            <a:gdLst>
              <a:gd name="connsiteX0" fmla="*/ 0 w 6599433"/>
              <a:gd name="connsiteY0" fmla="*/ 349038 h 1396150"/>
              <a:gd name="connsiteX1" fmla="*/ 5901358 w 6599433"/>
              <a:gd name="connsiteY1" fmla="*/ 349038 h 1396150"/>
              <a:gd name="connsiteX2" fmla="*/ 5901358 w 6599433"/>
              <a:gd name="connsiteY2" fmla="*/ 0 h 1396150"/>
              <a:gd name="connsiteX3" fmla="*/ 6599433 w 6599433"/>
              <a:gd name="connsiteY3" fmla="*/ 698075 h 1396150"/>
              <a:gd name="connsiteX4" fmla="*/ 5901358 w 6599433"/>
              <a:gd name="connsiteY4" fmla="*/ 1396150 h 1396150"/>
              <a:gd name="connsiteX5" fmla="*/ 5901358 w 6599433"/>
              <a:gd name="connsiteY5" fmla="*/ 1047113 h 1396150"/>
              <a:gd name="connsiteX6" fmla="*/ 0 w 6599433"/>
              <a:gd name="connsiteY6" fmla="*/ 1047113 h 1396150"/>
              <a:gd name="connsiteX7" fmla="*/ 0 w 6599433"/>
              <a:gd name="connsiteY7" fmla="*/ 349038 h 1396150"/>
              <a:gd name="connsiteX0" fmla="*/ 0 w 6599433"/>
              <a:gd name="connsiteY0" fmla="*/ 1051403 h 1396150"/>
              <a:gd name="connsiteX1" fmla="*/ 5901358 w 6599433"/>
              <a:gd name="connsiteY1" fmla="*/ 349038 h 1396150"/>
              <a:gd name="connsiteX2" fmla="*/ 5901358 w 6599433"/>
              <a:gd name="connsiteY2" fmla="*/ 0 h 1396150"/>
              <a:gd name="connsiteX3" fmla="*/ 6599433 w 6599433"/>
              <a:gd name="connsiteY3" fmla="*/ 698075 h 1396150"/>
              <a:gd name="connsiteX4" fmla="*/ 5901358 w 6599433"/>
              <a:gd name="connsiteY4" fmla="*/ 1396150 h 1396150"/>
              <a:gd name="connsiteX5" fmla="*/ 5901358 w 6599433"/>
              <a:gd name="connsiteY5" fmla="*/ 1047113 h 1396150"/>
              <a:gd name="connsiteX6" fmla="*/ 0 w 6599433"/>
              <a:gd name="connsiteY6" fmla="*/ 1047113 h 1396150"/>
              <a:gd name="connsiteX7" fmla="*/ 0 w 6599433"/>
              <a:gd name="connsiteY7" fmla="*/ 1051403 h 1396150"/>
              <a:gd name="connsiteX0" fmla="*/ 0 w 6599433"/>
              <a:gd name="connsiteY0" fmla="*/ 1051403 h 1396150"/>
              <a:gd name="connsiteX1" fmla="*/ 5901358 w 6599433"/>
              <a:gd name="connsiteY1" fmla="*/ 349038 h 1396150"/>
              <a:gd name="connsiteX2" fmla="*/ 5901358 w 6599433"/>
              <a:gd name="connsiteY2" fmla="*/ 0 h 1396150"/>
              <a:gd name="connsiteX3" fmla="*/ 6599433 w 6599433"/>
              <a:gd name="connsiteY3" fmla="*/ 698075 h 1396150"/>
              <a:gd name="connsiteX4" fmla="*/ 5901358 w 6599433"/>
              <a:gd name="connsiteY4" fmla="*/ 1396150 h 1396150"/>
              <a:gd name="connsiteX5" fmla="*/ 5901358 w 6599433"/>
              <a:gd name="connsiteY5" fmla="*/ 1047113 h 1396150"/>
              <a:gd name="connsiteX6" fmla="*/ 0 w 6599433"/>
              <a:gd name="connsiteY6" fmla="*/ 1047113 h 1396150"/>
              <a:gd name="connsiteX7" fmla="*/ 0 w 6599433"/>
              <a:gd name="connsiteY7" fmla="*/ 1051403 h 1396150"/>
              <a:gd name="connsiteX0" fmla="*/ 0 w 6599433"/>
              <a:gd name="connsiteY0" fmla="*/ 1051403 h 1396150"/>
              <a:gd name="connsiteX1" fmla="*/ 5901358 w 6599433"/>
              <a:gd name="connsiteY1" fmla="*/ 349038 h 1396150"/>
              <a:gd name="connsiteX2" fmla="*/ 5901358 w 6599433"/>
              <a:gd name="connsiteY2" fmla="*/ 0 h 1396150"/>
              <a:gd name="connsiteX3" fmla="*/ 6599433 w 6599433"/>
              <a:gd name="connsiteY3" fmla="*/ 698075 h 1396150"/>
              <a:gd name="connsiteX4" fmla="*/ 5901358 w 6599433"/>
              <a:gd name="connsiteY4" fmla="*/ 1396150 h 1396150"/>
              <a:gd name="connsiteX5" fmla="*/ 5901358 w 6599433"/>
              <a:gd name="connsiteY5" fmla="*/ 1047113 h 1396150"/>
              <a:gd name="connsiteX6" fmla="*/ 0 w 6599433"/>
              <a:gd name="connsiteY6" fmla="*/ 1047113 h 1396150"/>
              <a:gd name="connsiteX7" fmla="*/ 0 w 6599433"/>
              <a:gd name="connsiteY7" fmla="*/ 1051403 h 1396150"/>
              <a:gd name="connsiteX0" fmla="*/ 13252 w 6599433"/>
              <a:gd name="connsiteY0" fmla="*/ 680342 h 1396150"/>
              <a:gd name="connsiteX1" fmla="*/ 5901358 w 6599433"/>
              <a:gd name="connsiteY1" fmla="*/ 349038 h 1396150"/>
              <a:gd name="connsiteX2" fmla="*/ 5901358 w 6599433"/>
              <a:gd name="connsiteY2" fmla="*/ 0 h 1396150"/>
              <a:gd name="connsiteX3" fmla="*/ 6599433 w 6599433"/>
              <a:gd name="connsiteY3" fmla="*/ 698075 h 1396150"/>
              <a:gd name="connsiteX4" fmla="*/ 5901358 w 6599433"/>
              <a:gd name="connsiteY4" fmla="*/ 1396150 h 1396150"/>
              <a:gd name="connsiteX5" fmla="*/ 5901358 w 6599433"/>
              <a:gd name="connsiteY5" fmla="*/ 1047113 h 1396150"/>
              <a:gd name="connsiteX6" fmla="*/ 0 w 6599433"/>
              <a:gd name="connsiteY6" fmla="*/ 1047113 h 1396150"/>
              <a:gd name="connsiteX7" fmla="*/ 13252 w 6599433"/>
              <a:gd name="connsiteY7" fmla="*/ 680342 h 1396150"/>
              <a:gd name="connsiteX0" fmla="*/ 13252 w 6599433"/>
              <a:gd name="connsiteY0" fmla="*/ 680342 h 1396150"/>
              <a:gd name="connsiteX1" fmla="*/ 5901358 w 6599433"/>
              <a:gd name="connsiteY1" fmla="*/ 349038 h 1396150"/>
              <a:gd name="connsiteX2" fmla="*/ 5901358 w 6599433"/>
              <a:gd name="connsiteY2" fmla="*/ 0 h 1396150"/>
              <a:gd name="connsiteX3" fmla="*/ 6599433 w 6599433"/>
              <a:gd name="connsiteY3" fmla="*/ 698075 h 1396150"/>
              <a:gd name="connsiteX4" fmla="*/ 5901358 w 6599433"/>
              <a:gd name="connsiteY4" fmla="*/ 1396150 h 1396150"/>
              <a:gd name="connsiteX5" fmla="*/ 5901358 w 6599433"/>
              <a:gd name="connsiteY5" fmla="*/ 1047113 h 1396150"/>
              <a:gd name="connsiteX6" fmla="*/ 0 w 6599433"/>
              <a:gd name="connsiteY6" fmla="*/ 1047113 h 1396150"/>
              <a:gd name="connsiteX7" fmla="*/ 13252 w 6599433"/>
              <a:gd name="connsiteY7" fmla="*/ 680342 h 1396150"/>
              <a:gd name="connsiteX0" fmla="*/ 13252 w 6599433"/>
              <a:gd name="connsiteY0" fmla="*/ 680342 h 1396150"/>
              <a:gd name="connsiteX1" fmla="*/ 5901358 w 6599433"/>
              <a:gd name="connsiteY1" fmla="*/ 349038 h 1396150"/>
              <a:gd name="connsiteX2" fmla="*/ 5901358 w 6599433"/>
              <a:gd name="connsiteY2" fmla="*/ 0 h 1396150"/>
              <a:gd name="connsiteX3" fmla="*/ 6599433 w 6599433"/>
              <a:gd name="connsiteY3" fmla="*/ 698075 h 1396150"/>
              <a:gd name="connsiteX4" fmla="*/ 5901358 w 6599433"/>
              <a:gd name="connsiteY4" fmla="*/ 1396150 h 1396150"/>
              <a:gd name="connsiteX5" fmla="*/ 5901358 w 6599433"/>
              <a:gd name="connsiteY5" fmla="*/ 1047113 h 1396150"/>
              <a:gd name="connsiteX6" fmla="*/ 0 w 6599433"/>
              <a:gd name="connsiteY6" fmla="*/ 1047113 h 1396150"/>
              <a:gd name="connsiteX7" fmla="*/ 13252 w 6599433"/>
              <a:gd name="connsiteY7" fmla="*/ 680342 h 1396150"/>
              <a:gd name="connsiteX0" fmla="*/ 0 w 6599433"/>
              <a:gd name="connsiteY0" fmla="*/ 1051403 h 1396150"/>
              <a:gd name="connsiteX1" fmla="*/ 5901358 w 6599433"/>
              <a:gd name="connsiteY1" fmla="*/ 349038 h 1396150"/>
              <a:gd name="connsiteX2" fmla="*/ 5901358 w 6599433"/>
              <a:gd name="connsiteY2" fmla="*/ 0 h 1396150"/>
              <a:gd name="connsiteX3" fmla="*/ 6599433 w 6599433"/>
              <a:gd name="connsiteY3" fmla="*/ 698075 h 1396150"/>
              <a:gd name="connsiteX4" fmla="*/ 5901358 w 6599433"/>
              <a:gd name="connsiteY4" fmla="*/ 1396150 h 1396150"/>
              <a:gd name="connsiteX5" fmla="*/ 5901358 w 6599433"/>
              <a:gd name="connsiteY5" fmla="*/ 1047113 h 1396150"/>
              <a:gd name="connsiteX6" fmla="*/ 0 w 6599433"/>
              <a:gd name="connsiteY6" fmla="*/ 1047113 h 1396150"/>
              <a:gd name="connsiteX7" fmla="*/ 0 w 6599433"/>
              <a:gd name="connsiteY7" fmla="*/ 1051403 h 1396150"/>
              <a:gd name="connsiteX0" fmla="*/ 0 w 6599433"/>
              <a:gd name="connsiteY0" fmla="*/ 1104411 h 1449158"/>
              <a:gd name="connsiteX1" fmla="*/ 5901358 w 6599433"/>
              <a:gd name="connsiteY1" fmla="*/ 402046 h 1449158"/>
              <a:gd name="connsiteX2" fmla="*/ 5808592 w 6599433"/>
              <a:gd name="connsiteY2" fmla="*/ 0 h 1449158"/>
              <a:gd name="connsiteX3" fmla="*/ 6599433 w 6599433"/>
              <a:gd name="connsiteY3" fmla="*/ 751083 h 1449158"/>
              <a:gd name="connsiteX4" fmla="*/ 5901358 w 6599433"/>
              <a:gd name="connsiteY4" fmla="*/ 1449158 h 1449158"/>
              <a:gd name="connsiteX5" fmla="*/ 5901358 w 6599433"/>
              <a:gd name="connsiteY5" fmla="*/ 1100121 h 1449158"/>
              <a:gd name="connsiteX6" fmla="*/ 0 w 6599433"/>
              <a:gd name="connsiteY6" fmla="*/ 1100121 h 1449158"/>
              <a:gd name="connsiteX7" fmla="*/ 0 w 6599433"/>
              <a:gd name="connsiteY7" fmla="*/ 1104411 h 1449158"/>
              <a:gd name="connsiteX0" fmla="*/ 0 w 6519920"/>
              <a:gd name="connsiteY0" fmla="*/ 1104411 h 1449158"/>
              <a:gd name="connsiteX1" fmla="*/ 5901358 w 6519920"/>
              <a:gd name="connsiteY1" fmla="*/ 402046 h 1449158"/>
              <a:gd name="connsiteX2" fmla="*/ 5808592 w 6519920"/>
              <a:gd name="connsiteY2" fmla="*/ 0 h 1449158"/>
              <a:gd name="connsiteX3" fmla="*/ 6519920 w 6519920"/>
              <a:gd name="connsiteY3" fmla="*/ 605309 h 1449158"/>
              <a:gd name="connsiteX4" fmla="*/ 5901358 w 6519920"/>
              <a:gd name="connsiteY4" fmla="*/ 1449158 h 1449158"/>
              <a:gd name="connsiteX5" fmla="*/ 5901358 w 6519920"/>
              <a:gd name="connsiteY5" fmla="*/ 1100121 h 1449158"/>
              <a:gd name="connsiteX6" fmla="*/ 0 w 6519920"/>
              <a:gd name="connsiteY6" fmla="*/ 1100121 h 1449158"/>
              <a:gd name="connsiteX7" fmla="*/ 0 w 6519920"/>
              <a:gd name="connsiteY7" fmla="*/ 1104411 h 1449158"/>
              <a:gd name="connsiteX0" fmla="*/ 0 w 6519920"/>
              <a:gd name="connsiteY0" fmla="*/ 1104411 h 1449158"/>
              <a:gd name="connsiteX1" fmla="*/ 5821845 w 6519920"/>
              <a:gd name="connsiteY1" fmla="*/ 428551 h 1449158"/>
              <a:gd name="connsiteX2" fmla="*/ 5808592 w 6519920"/>
              <a:gd name="connsiteY2" fmla="*/ 0 h 1449158"/>
              <a:gd name="connsiteX3" fmla="*/ 6519920 w 6519920"/>
              <a:gd name="connsiteY3" fmla="*/ 605309 h 1449158"/>
              <a:gd name="connsiteX4" fmla="*/ 5901358 w 6519920"/>
              <a:gd name="connsiteY4" fmla="*/ 1449158 h 1449158"/>
              <a:gd name="connsiteX5" fmla="*/ 5901358 w 6519920"/>
              <a:gd name="connsiteY5" fmla="*/ 1100121 h 1449158"/>
              <a:gd name="connsiteX6" fmla="*/ 0 w 6519920"/>
              <a:gd name="connsiteY6" fmla="*/ 1100121 h 1449158"/>
              <a:gd name="connsiteX7" fmla="*/ 0 w 6519920"/>
              <a:gd name="connsiteY7" fmla="*/ 1104411 h 1449158"/>
              <a:gd name="connsiteX0" fmla="*/ 0 w 6519920"/>
              <a:gd name="connsiteY0" fmla="*/ 1024898 h 1369645"/>
              <a:gd name="connsiteX1" fmla="*/ 5821845 w 6519920"/>
              <a:gd name="connsiteY1" fmla="*/ 349038 h 1369645"/>
              <a:gd name="connsiteX2" fmla="*/ 5729079 w 6519920"/>
              <a:gd name="connsiteY2" fmla="*/ 0 h 1369645"/>
              <a:gd name="connsiteX3" fmla="*/ 6519920 w 6519920"/>
              <a:gd name="connsiteY3" fmla="*/ 525796 h 1369645"/>
              <a:gd name="connsiteX4" fmla="*/ 5901358 w 6519920"/>
              <a:gd name="connsiteY4" fmla="*/ 1369645 h 1369645"/>
              <a:gd name="connsiteX5" fmla="*/ 5901358 w 6519920"/>
              <a:gd name="connsiteY5" fmla="*/ 1020608 h 1369645"/>
              <a:gd name="connsiteX6" fmla="*/ 0 w 6519920"/>
              <a:gd name="connsiteY6" fmla="*/ 1020608 h 1369645"/>
              <a:gd name="connsiteX7" fmla="*/ 0 w 6519920"/>
              <a:gd name="connsiteY7" fmla="*/ 1024898 h 1369645"/>
              <a:gd name="connsiteX0" fmla="*/ 0 w 6519920"/>
              <a:gd name="connsiteY0" fmla="*/ 1024898 h 1369645"/>
              <a:gd name="connsiteX1" fmla="*/ 5821845 w 6519920"/>
              <a:gd name="connsiteY1" fmla="*/ 349038 h 1369645"/>
              <a:gd name="connsiteX2" fmla="*/ 5729079 w 6519920"/>
              <a:gd name="connsiteY2" fmla="*/ 0 h 1369645"/>
              <a:gd name="connsiteX3" fmla="*/ 6519920 w 6519920"/>
              <a:gd name="connsiteY3" fmla="*/ 525796 h 1369645"/>
              <a:gd name="connsiteX4" fmla="*/ 5901358 w 6519920"/>
              <a:gd name="connsiteY4" fmla="*/ 1369645 h 1369645"/>
              <a:gd name="connsiteX5" fmla="*/ 5954367 w 6519920"/>
              <a:gd name="connsiteY5" fmla="*/ 1007356 h 1369645"/>
              <a:gd name="connsiteX6" fmla="*/ 0 w 6519920"/>
              <a:gd name="connsiteY6" fmla="*/ 1020608 h 1369645"/>
              <a:gd name="connsiteX7" fmla="*/ 0 w 6519920"/>
              <a:gd name="connsiteY7" fmla="*/ 1024898 h 1369645"/>
              <a:gd name="connsiteX0" fmla="*/ 0 w 6519920"/>
              <a:gd name="connsiteY0" fmla="*/ 1024898 h 1369645"/>
              <a:gd name="connsiteX1" fmla="*/ 5746979 w 6519920"/>
              <a:gd name="connsiteY1" fmla="*/ 412539 h 1369645"/>
              <a:gd name="connsiteX2" fmla="*/ 5729079 w 6519920"/>
              <a:gd name="connsiteY2" fmla="*/ 0 h 1369645"/>
              <a:gd name="connsiteX3" fmla="*/ 6519920 w 6519920"/>
              <a:gd name="connsiteY3" fmla="*/ 525796 h 1369645"/>
              <a:gd name="connsiteX4" fmla="*/ 5901358 w 6519920"/>
              <a:gd name="connsiteY4" fmla="*/ 1369645 h 1369645"/>
              <a:gd name="connsiteX5" fmla="*/ 5954367 w 6519920"/>
              <a:gd name="connsiteY5" fmla="*/ 1007356 h 1369645"/>
              <a:gd name="connsiteX6" fmla="*/ 0 w 6519920"/>
              <a:gd name="connsiteY6" fmla="*/ 1020608 h 1369645"/>
              <a:gd name="connsiteX7" fmla="*/ 0 w 6519920"/>
              <a:gd name="connsiteY7" fmla="*/ 1024898 h 1369645"/>
              <a:gd name="connsiteX0" fmla="*/ 0 w 6519920"/>
              <a:gd name="connsiteY0" fmla="*/ 1024898 h 1369645"/>
              <a:gd name="connsiteX1" fmla="*/ 5746979 w 6519920"/>
              <a:gd name="connsiteY1" fmla="*/ 412539 h 1369645"/>
              <a:gd name="connsiteX2" fmla="*/ 5729079 w 6519920"/>
              <a:gd name="connsiteY2" fmla="*/ 0 h 1369645"/>
              <a:gd name="connsiteX3" fmla="*/ 6519920 w 6519920"/>
              <a:gd name="connsiteY3" fmla="*/ 525796 h 1369645"/>
              <a:gd name="connsiteX4" fmla="*/ 5901358 w 6519920"/>
              <a:gd name="connsiteY4" fmla="*/ 1369645 h 1369645"/>
              <a:gd name="connsiteX5" fmla="*/ 5822934 w 6519920"/>
              <a:gd name="connsiteY5" fmla="*/ 972292 h 1369645"/>
              <a:gd name="connsiteX6" fmla="*/ 0 w 6519920"/>
              <a:gd name="connsiteY6" fmla="*/ 1020608 h 1369645"/>
              <a:gd name="connsiteX7" fmla="*/ 0 w 6519920"/>
              <a:gd name="connsiteY7" fmla="*/ 1024898 h 1369645"/>
              <a:gd name="connsiteX0" fmla="*/ 5745 w 6519920"/>
              <a:gd name="connsiteY0" fmla="*/ 796306 h 1369645"/>
              <a:gd name="connsiteX1" fmla="*/ 5746979 w 6519920"/>
              <a:gd name="connsiteY1" fmla="*/ 412539 h 1369645"/>
              <a:gd name="connsiteX2" fmla="*/ 5729079 w 6519920"/>
              <a:gd name="connsiteY2" fmla="*/ 0 h 1369645"/>
              <a:gd name="connsiteX3" fmla="*/ 6519920 w 6519920"/>
              <a:gd name="connsiteY3" fmla="*/ 525796 h 1369645"/>
              <a:gd name="connsiteX4" fmla="*/ 5901358 w 6519920"/>
              <a:gd name="connsiteY4" fmla="*/ 1369645 h 1369645"/>
              <a:gd name="connsiteX5" fmla="*/ 5822934 w 6519920"/>
              <a:gd name="connsiteY5" fmla="*/ 972292 h 1369645"/>
              <a:gd name="connsiteX6" fmla="*/ 0 w 6519920"/>
              <a:gd name="connsiteY6" fmla="*/ 1020608 h 1369645"/>
              <a:gd name="connsiteX7" fmla="*/ 5745 w 6519920"/>
              <a:gd name="connsiteY7" fmla="*/ 796306 h 1369645"/>
              <a:gd name="connsiteX0" fmla="*/ 8227 w 6522402"/>
              <a:gd name="connsiteY0" fmla="*/ 796306 h 1369645"/>
              <a:gd name="connsiteX1" fmla="*/ 5749461 w 6522402"/>
              <a:gd name="connsiteY1" fmla="*/ 412539 h 1369645"/>
              <a:gd name="connsiteX2" fmla="*/ 5731561 w 6522402"/>
              <a:gd name="connsiteY2" fmla="*/ 0 h 1369645"/>
              <a:gd name="connsiteX3" fmla="*/ 6522402 w 6522402"/>
              <a:gd name="connsiteY3" fmla="*/ 525796 h 1369645"/>
              <a:gd name="connsiteX4" fmla="*/ 5903840 w 6522402"/>
              <a:gd name="connsiteY4" fmla="*/ 1369645 h 1369645"/>
              <a:gd name="connsiteX5" fmla="*/ 5825416 w 6522402"/>
              <a:gd name="connsiteY5" fmla="*/ 972292 h 1369645"/>
              <a:gd name="connsiteX6" fmla="*/ 0 w 6522402"/>
              <a:gd name="connsiteY6" fmla="*/ 787358 h 1369645"/>
              <a:gd name="connsiteX7" fmla="*/ 8227 w 6522402"/>
              <a:gd name="connsiteY7" fmla="*/ 796306 h 1369645"/>
              <a:gd name="connsiteX0" fmla="*/ 8227 w 6522402"/>
              <a:gd name="connsiteY0" fmla="*/ 796306 h 1369645"/>
              <a:gd name="connsiteX1" fmla="*/ 5749461 w 6522402"/>
              <a:gd name="connsiteY1" fmla="*/ 412539 h 1369645"/>
              <a:gd name="connsiteX2" fmla="*/ 5731561 w 6522402"/>
              <a:gd name="connsiteY2" fmla="*/ 0 h 1369645"/>
              <a:gd name="connsiteX3" fmla="*/ 6522402 w 6522402"/>
              <a:gd name="connsiteY3" fmla="*/ 525796 h 1369645"/>
              <a:gd name="connsiteX4" fmla="*/ 5903840 w 6522402"/>
              <a:gd name="connsiteY4" fmla="*/ 1369645 h 1369645"/>
              <a:gd name="connsiteX5" fmla="*/ 5825416 w 6522402"/>
              <a:gd name="connsiteY5" fmla="*/ 972292 h 1369645"/>
              <a:gd name="connsiteX6" fmla="*/ 0 w 6522402"/>
              <a:gd name="connsiteY6" fmla="*/ 787358 h 1369645"/>
              <a:gd name="connsiteX7" fmla="*/ 8227 w 6522402"/>
              <a:gd name="connsiteY7" fmla="*/ 796306 h 1369645"/>
              <a:gd name="connsiteX0" fmla="*/ 52672 w 6522402"/>
              <a:gd name="connsiteY0" fmla="*/ 447940 h 1369645"/>
              <a:gd name="connsiteX1" fmla="*/ 5749461 w 6522402"/>
              <a:gd name="connsiteY1" fmla="*/ 412539 h 1369645"/>
              <a:gd name="connsiteX2" fmla="*/ 5731561 w 6522402"/>
              <a:gd name="connsiteY2" fmla="*/ 0 h 1369645"/>
              <a:gd name="connsiteX3" fmla="*/ 6522402 w 6522402"/>
              <a:gd name="connsiteY3" fmla="*/ 525796 h 1369645"/>
              <a:gd name="connsiteX4" fmla="*/ 5903840 w 6522402"/>
              <a:gd name="connsiteY4" fmla="*/ 1369645 h 1369645"/>
              <a:gd name="connsiteX5" fmla="*/ 5825416 w 6522402"/>
              <a:gd name="connsiteY5" fmla="*/ 972292 h 1369645"/>
              <a:gd name="connsiteX6" fmla="*/ 0 w 6522402"/>
              <a:gd name="connsiteY6" fmla="*/ 787358 h 1369645"/>
              <a:gd name="connsiteX7" fmla="*/ 52672 w 6522402"/>
              <a:gd name="connsiteY7" fmla="*/ 447940 h 1369645"/>
              <a:gd name="connsiteX0" fmla="*/ 52672 w 6522402"/>
              <a:gd name="connsiteY0" fmla="*/ 447940 h 1369645"/>
              <a:gd name="connsiteX1" fmla="*/ 5749461 w 6522402"/>
              <a:gd name="connsiteY1" fmla="*/ 412539 h 1369645"/>
              <a:gd name="connsiteX2" fmla="*/ 5731561 w 6522402"/>
              <a:gd name="connsiteY2" fmla="*/ 0 h 1369645"/>
              <a:gd name="connsiteX3" fmla="*/ 6522402 w 6522402"/>
              <a:gd name="connsiteY3" fmla="*/ 525796 h 1369645"/>
              <a:gd name="connsiteX4" fmla="*/ 5903840 w 6522402"/>
              <a:gd name="connsiteY4" fmla="*/ 1369645 h 1369645"/>
              <a:gd name="connsiteX5" fmla="*/ 5825416 w 6522402"/>
              <a:gd name="connsiteY5" fmla="*/ 972292 h 1369645"/>
              <a:gd name="connsiteX6" fmla="*/ 0 w 6522402"/>
              <a:gd name="connsiteY6" fmla="*/ 787358 h 1369645"/>
              <a:gd name="connsiteX7" fmla="*/ 52672 w 6522402"/>
              <a:gd name="connsiteY7" fmla="*/ 447940 h 1369645"/>
              <a:gd name="connsiteX0" fmla="*/ 2 w 6522402"/>
              <a:gd name="connsiteY0" fmla="*/ 791649 h 1369645"/>
              <a:gd name="connsiteX1" fmla="*/ 5749461 w 6522402"/>
              <a:gd name="connsiteY1" fmla="*/ 412539 h 1369645"/>
              <a:gd name="connsiteX2" fmla="*/ 5731561 w 6522402"/>
              <a:gd name="connsiteY2" fmla="*/ 0 h 1369645"/>
              <a:gd name="connsiteX3" fmla="*/ 6522402 w 6522402"/>
              <a:gd name="connsiteY3" fmla="*/ 525796 h 1369645"/>
              <a:gd name="connsiteX4" fmla="*/ 5903840 w 6522402"/>
              <a:gd name="connsiteY4" fmla="*/ 1369645 h 1369645"/>
              <a:gd name="connsiteX5" fmla="*/ 5825416 w 6522402"/>
              <a:gd name="connsiteY5" fmla="*/ 972292 h 1369645"/>
              <a:gd name="connsiteX6" fmla="*/ 0 w 6522402"/>
              <a:gd name="connsiteY6" fmla="*/ 787358 h 1369645"/>
              <a:gd name="connsiteX7" fmla="*/ 2 w 6522402"/>
              <a:gd name="connsiteY7" fmla="*/ 791649 h 1369645"/>
              <a:gd name="connsiteX0" fmla="*/ 526456 w 6522402"/>
              <a:gd name="connsiteY0" fmla="*/ 1089691 h 1369645"/>
              <a:gd name="connsiteX1" fmla="*/ 5749461 w 6522402"/>
              <a:gd name="connsiteY1" fmla="*/ 412539 h 1369645"/>
              <a:gd name="connsiteX2" fmla="*/ 5731561 w 6522402"/>
              <a:gd name="connsiteY2" fmla="*/ 0 h 1369645"/>
              <a:gd name="connsiteX3" fmla="*/ 6522402 w 6522402"/>
              <a:gd name="connsiteY3" fmla="*/ 525796 h 1369645"/>
              <a:gd name="connsiteX4" fmla="*/ 5903840 w 6522402"/>
              <a:gd name="connsiteY4" fmla="*/ 1369645 h 1369645"/>
              <a:gd name="connsiteX5" fmla="*/ 5825416 w 6522402"/>
              <a:gd name="connsiteY5" fmla="*/ 972292 h 1369645"/>
              <a:gd name="connsiteX6" fmla="*/ 0 w 6522402"/>
              <a:gd name="connsiteY6" fmla="*/ 787358 h 1369645"/>
              <a:gd name="connsiteX7" fmla="*/ 526456 w 6522402"/>
              <a:gd name="connsiteY7" fmla="*/ 1089691 h 1369645"/>
              <a:gd name="connsiteX0" fmla="*/ 1 w 5995947"/>
              <a:gd name="connsiteY0" fmla="*/ 1089691 h 1495192"/>
              <a:gd name="connsiteX1" fmla="*/ 5223006 w 5995947"/>
              <a:gd name="connsiteY1" fmla="*/ 412539 h 1495192"/>
              <a:gd name="connsiteX2" fmla="*/ 5205106 w 5995947"/>
              <a:gd name="connsiteY2" fmla="*/ 0 h 1495192"/>
              <a:gd name="connsiteX3" fmla="*/ 5995947 w 5995947"/>
              <a:gd name="connsiteY3" fmla="*/ 525796 h 1495192"/>
              <a:gd name="connsiteX4" fmla="*/ 5377385 w 5995947"/>
              <a:gd name="connsiteY4" fmla="*/ 1369645 h 1495192"/>
              <a:gd name="connsiteX5" fmla="*/ 5298961 w 5995947"/>
              <a:gd name="connsiteY5" fmla="*/ 972292 h 1495192"/>
              <a:gd name="connsiteX6" fmla="*/ 17642 w 5995947"/>
              <a:gd name="connsiteY6" fmla="*/ 1121148 h 1495192"/>
              <a:gd name="connsiteX7" fmla="*/ 1 w 5995947"/>
              <a:gd name="connsiteY7" fmla="*/ 1089691 h 1495192"/>
              <a:gd name="connsiteX0" fmla="*/ 1 w 5995947"/>
              <a:gd name="connsiteY0" fmla="*/ 1089691 h 1577319"/>
              <a:gd name="connsiteX1" fmla="*/ 5223006 w 5995947"/>
              <a:gd name="connsiteY1" fmla="*/ 412539 h 1577319"/>
              <a:gd name="connsiteX2" fmla="*/ 5205106 w 5995947"/>
              <a:gd name="connsiteY2" fmla="*/ 0 h 1577319"/>
              <a:gd name="connsiteX3" fmla="*/ 5995947 w 5995947"/>
              <a:gd name="connsiteY3" fmla="*/ 525796 h 1577319"/>
              <a:gd name="connsiteX4" fmla="*/ 5377385 w 5995947"/>
              <a:gd name="connsiteY4" fmla="*/ 1369645 h 1577319"/>
              <a:gd name="connsiteX5" fmla="*/ 5298961 w 5995947"/>
              <a:gd name="connsiteY5" fmla="*/ 972292 h 1577319"/>
              <a:gd name="connsiteX6" fmla="*/ 17642 w 5995947"/>
              <a:gd name="connsiteY6" fmla="*/ 1121148 h 1577319"/>
              <a:gd name="connsiteX7" fmla="*/ 1 w 5995947"/>
              <a:gd name="connsiteY7" fmla="*/ 1089691 h 1577319"/>
              <a:gd name="connsiteX0" fmla="*/ 1 w 5995947"/>
              <a:gd name="connsiteY0" fmla="*/ 1089691 h 1577319"/>
              <a:gd name="connsiteX1" fmla="*/ 5223006 w 5995947"/>
              <a:gd name="connsiteY1" fmla="*/ 412539 h 1577319"/>
              <a:gd name="connsiteX2" fmla="*/ 5205106 w 5995947"/>
              <a:gd name="connsiteY2" fmla="*/ 0 h 1577319"/>
              <a:gd name="connsiteX3" fmla="*/ 5995947 w 5995947"/>
              <a:gd name="connsiteY3" fmla="*/ 525796 h 1577319"/>
              <a:gd name="connsiteX4" fmla="*/ 5377385 w 5995947"/>
              <a:gd name="connsiteY4" fmla="*/ 1369645 h 1577319"/>
              <a:gd name="connsiteX5" fmla="*/ 5298961 w 5995947"/>
              <a:gd name="connsiteY5" fmla="*/ 972292 h 1577319"/>
              <a:gd name="connsiteX6" fmla="*/ 17642 w 5995947"/>
              <a:gd name="connsiteY6" fmla="*/ 1121148 h 1577319"/>
              <a:gd name="connsiteX7" fmla="*/ 1 w 5995947"/>
              <a:gd name="connsiteY7" fmla="*/ 1089691 h 1577319"/>
              <a:gd name="connsiteX0" fmla="*/ 1 w 5995947"/>
              <a:gd name="connsiteY0" fmla="*/ 941840 h 1429468"/>
              <a:gd name="connsiteX1" fmla="*/ 5223006 w 5995947"/>
              <a:gd name="connsiteY1" fmla="*/ 264688 h 1429468"/>
              <a:gd name="connsiteX2" fmla="*/ 5079492 w 5995947"/>
              <a:gd name="connsiteY2" fmla="*/ 0 h 1429468"/>
              <a:gd name="connsiteX3" fmla="*/ 5995947 w 5995947"/>
              <a:gd name="connsiteY3" fmla="*/ 377945 h 1429468"/>
              <a:gd name="connsiteX4" fmla="*/ 5377385 w 5995947"/>
              <a:gd name="connsiteY4" fmla="*/ 1221794 h 1429468"/>
              <a:gd name="connsiteX5" fmla="*/ 5298961 w 5995947"/>
              <a:gd name="connsiteY5" fmla="*/ 824441 h 1429468"/>
              <a:gd name="connsiteX6" fmla="*/ 17642 w 5995947"/>
              <a:gd name="connsiteY6" fmla="*/ 973297 h 1429468"/>
              <a:gd name="connsiteX7" fmla="*/ 1 w 5995947"/>
              <a:gd name="connsiteY7" fmla="*/ 941840 h 1429468"/>
              <a:gd name="connsiteX0" fmla="*/ 1 w 5849020"/>
              <a:gd name="connsiteY0" fmla="*/ 941840 h 1429468"/>
              <a:gd name="connsiteX1" fmla="*/ 5223006 w 5849020"/>
              <a:gd name="connsiteY1" fmla="*/ 264688 h 1429468"/>
              <a:gd name="connsiteX2" fmla="*/ 5079492 w 5849020"/>
              <a:gd name="connsiteY2" fmla="*/ 0 h 1429468"/>
              <a:gd name="connsiteX3" fmla="*/ 5849020 w 5849020"/>
              <a:gd name="connsiteY3" fmla="*/ 230364 h 1429468"/>
              <a:gd name="connsiteX4" fmla="*/ 5377385 w 5849020"/>
              <a:gd name="connsiteY4" fmla="*/ 1221794 h 1429468"/>
              <a:gd name="connsiteX5" fmla="*/ 5298961 w 5849020"/>
              <a:gd name="connsiteY5" fmla="*/ 824441 h 1429468"/>
              <a:gd name="connsiteX6" fmla="*/ 17642 w 5849020"/>
              <a:gd name="connsiteY6" fmla="*/ 973297 h 1429468"/>
              <a:gd name="connsiteX7" fmla="*/ 1 w 5849020"/>
              <a:gd name="connsiteY7" fmla="*/ 941840 h 1429468"/>
              <a:gd name="connsiteX0" fmla="*/ 1 w 5849020"/>
              <a:gd name="connsiteY0" fmla="*/ 941840 h 1429468"/>
              <a:gd name="connsiteX1" fmla="*/ 5223006 w 5849020"/>
              <a:gd name="connsiteY1" fmla="*/ 264688 h 1429468"/>
              <a:gd name="connsiteX2" fmla="*/ 5079492 w 5849020"/>
              <a:gd name="connsiteY2" fmla="*/ 0 h 1429468"/>
              <a:gd name="connsiteX3" fmla="*/ 5849020 w 5849020"/>
              <a:gd name="connsiteY3" fmla="*/ 230364 h 1429468"/>
              <a:gd name="connsiteX4" fmla="*/ 5391408 w 5849020"/>
              <a:gd name="connsiteY4" fmla="*/ 1088051 h 1429468"/>
              <a:gd name="connsiteX5" fmla="*/ 5298961 w 5849020"/>
              <a:gd name="connsiteY5" fmla="*/ 824441 h 1429468"/>
              <a:gd name="connsiteX6" fmla="*/ 17642 w 5849020"/>
              <a:gd name="connsiteY6" fmla="*/ 973297 h 1429468"/>
              <a:gd name="connsiteX7" fmla="*/ 1 w 5849020"/>
              <a:gd name="connsiteY7" fmla="*/ 941840 h 1429468"/>
              <a:gd name="connsiteX0" fmla="*/ 1 w 5849020"/>
              <a:gd name="connsiteY0" fmla="*/ 941840 h 1421204"/>
              <a:gd name="connsiteX1" fmla="*/ 5223006 w 5849020"/>
              <a:gd name="connsiteY1" fmla="*/ 264688 h 1421204"/>
              <a:gd name="connsiteX2" fmla="*/ 5079492 w 5849020"/>
              <a:gd name="connsiteY2" fmla="*/ 0 h 1421204"/>
              <a:gd name="connsiteX3" fmla="*/ 5849020 w 5849020"/>
              <a:gd name="connsiteY3" fmla="*/ 230364 h 1421204"/>
              <a:gd name="connsiteX4" fmla="*/ 5391408 w 5849020"/>
              <a:gd name="connsiteY4" fmla="*/ 1088051 h 1421204"/>
              <a:gd name="connsiteX5" fmla="*/ 5374132 w 5849020"/>
              <a:gd name="connsiteY5" fmla="*/ 802597 h 1421204"/>
              <a:gd name="connsiteX6" fmla="*/ 17642 w 5849020"/>
              <a:gd name="connsiteY6" fmla="*/ 973297 h 1421204"/>
              <a:gd name="connsiteX7" fmla="*/ 1 w 5849020"/>
              <a:gd name="connsiteY7" fmla="*/ 941840 h 1421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849020" h="1421204">
                <a:moveTo>
                  <a:pt x="1" y="941840"/>
                </a:moveTo>
                <a:cubicBezTo>
                  <a:pt x="2470322" y="1318345"/>
                  <a:pt x="3653514" y="922832"/>
                  <a:pt x="5223006" y="264688"/>
                </a:cubicBezTo>
                <a:lnTo>
                  <a:pt x="5079492" y="0"/>
                </a:lnTo>
                <a:lnTo>
                  <a:pt x="5849020" y="230364"/>
                </a:lnTo>
                <a:lnTo>
                  <a:pt x="5391408" y="1088051"/>
                </a:lnTo>
                <a:lnTo>
                  <a:pt x="5374132" y="802597"/>
                </a:lnTo>
                <a:cubicBezTo>
                  <a:pt x="4088930" y="1415676"/>
                  <a:pt x="2458022" y="1739360"/>
                  <a:pt x="17642" y="973297"/>
                </a:cubicBezTo>
                <a:cubicBezTo>
                  <a:pt x="17643" y="974727"/>
                  <a:pt x="0" y="940410"/>
                  <a:pt x="1" y="941840"/>
                </a:cubicBezTo>
                <a:close/>
              </a:path>
            </a:pathLst>
          </a:custGeom>
          <a:solidFill>
            <a:schemeClr val="accent2">
              <a:alpha val="50000"/>
            </a:schemeClr>
          </a:solidFill>
          <a:ln w="9525" cap="flat" cmpd="sng" algn="ctr">
            <a:noFill/>
            <a:prstDash val="solid"/>
            <a:round/>
            <a:headEnd type="none" w="med" len="med"/>
            <a:tailEnd type="none" w="med" len="med"/>
          </a:ln>
          <a:effectLst/>
        </p:spPr>
        <p:txBody>
          <a:bodyPr vert="horz" wrap="square" lIns="86493" tIns="43247" rIns="86493" bIns="43247" numCol="1" rtlCol="0" anchor="t" anchorCtr="0" compatLnSpc="1">
            <a:prstTxWarp prst="textNoShape">
              <a:avLst/>
            </a:prstTxWarp>
          </a:bodyPr>
          <a:lstStyle/>
          <a:p>
            <a:pPr algn="ctr" defTabSz="864931" eaLnBrk="0" fontAlgn="base" hangingPunct="0">
              <a:spcBef>
                <a:spcPct val="0"/>
              </a:spcBef>
              <a:spcAft>
                <a:spcPct val="0"/>
              </a:spcAft>
            </a:pPr>
            <a:endParaRPr lang="en-US" sz="2300">
              <a:latin typeface="Times New Roman" pitchFamily="18" charset="0"/>
            </a:endParaRPr>
          </a:p>
        </p:txBody>
      </p:sp>
      <p:sp>
        <p:nvSpPr>
          <p:cNvPr id="8" name="TextBox 7"/>
          <p:cNvSpPr txBox="1"/>
          <p:nvPr/>
        </p:nvSpPr>
        <p:spPr>
          <a:xfrm>
            <a:off x="2964115" y="3139334"/>
            <a:ext cx="1880422" cy="307777"/>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en-US" sz="1400" dirty="0" smtClean="0"/>
              <a:t>10 Year CAGR:  +18.5%</a:t>
            </a:r>
            <a:endParaRPr lang="en-US" sz="1400" dirty="0"/>
          </a:p>
        </p:txBody>
      </p:sp>
      <p:sp>
        <p:nvSpPr>
          <p:cNvPr id="6" name="Rectangular Callout 5"/>
          <p:cNvSpPr/>
          <p:nvPr/>
        </p:nvSpPr>
        <p:spPr>
          <a:xfrm>
            <a:off x="356454" y="4257656"/>
            <a:ext cx="1081561" cy="858999"/>
          </a:xfrm>
          <a:prstGeom prst="wedgeRectCallout">
            <a:avLst>
              <a:gd name="adj1" fmla="val 84497"/>
              <a:gd name="adj2" fmla="val 158152"/>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TextBox 10"/>
          <p:cNvSpPr txBox="1"/>
          <p:nvPr/>
        </p:nvSpPr>
        <p:spPr>
          <a:xfrm>
            <a:off x="449355" y="4358282"/>
            <a:ext cx="877748" cy="646331"/>
          </a:xfrm>
          <a:prstGeom prst="rect">
            <a:avLst/>
          </a:prstGeom>
          <a:noFill/>
        </p:spPr>
        <p:txBody>
          <a:bodyPr wrap="square" rtlCol="0">
            <a:spAutoFit/>
          </a:bodyPr>
          <a:lstStyle/>
          <a:p>
            <a:r>
              <a:rPr lang="en-US" sz="1200" dirty="0" smtClean="0"/>
              <a:t>2006 - EU expansion begins</a:t>
            </a:r>
            <a:endParaRPr lang="en-US" sz="1200" dirty="0"/>
          </a:p>
        </p:txBody>
      </p:sp>
      <p:sp>
        <p:nvSpPr>
          <p:cNvPr id="12" name="Rectangular Callout 11"/>
          <p:cNvSpPr/>
          <p:nvPr/>
        </p:nvSpPr>
        <p:spPr>
          <a:xfrm>
            <a:off x="7765678" y="4227566"/>
            <a:ext cx="1081561" cy="858999"/>
          </a:xfrm>
          <a:prstGeom prst="wedgeRectCallout">
            <a:avLst>
              <a:gd name="adj1" fmla="val -172784"/>
              <a:gd name="adj2" fmla="val 158153"/>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TextBox 12"/>
          <p:cNvSpPr txBox="1"/>
          <p:nvPr/>
        </p:nvSpPr>
        <p:spPr>
          <a:xfrm>
            <a:off x="7859058" y="4339608"/>
            <a:ext cx="877748" cy="646331"/>
          </a:xfrm>
          <a:prstGeom prst="rect">
            <a:avLst/>
          </a:prstGeom>
          <a:noFill/>
        </p:spPr>
        <p:txBody>
          <a:bodyPr wrap="square" rtlCol="0">
            <a:spAutoFit/>
          </a:bodyPr>
          <a:lstStyle/>
          <a:p>
            <a:r>
              <a:rPr lang="en-US" sz="1200" dirty="0" smtClean="0"/>
              <a:t>2015 – US expansion begins</a:t>
            </a:r>
            <a:endParaRPr lang="en-US" sz="1200" dirty="0"/>
          </a:p>
        </p:txBody>
      </p:sp>
      <p:sp>
        <p:nvSpPr>
          <p:cNvPr id="14" name="10-Point Star 13"/>
          <p:cNvSpPr/>
          <p:nvPr/>
        </p:nvSpPr>
        <p:spPr>
          <a:xfrm>
            <a:off x="7784354" y="2297047"/>
            <a:ext cx="1263263" cy="1232480"/>
          </a:xfrm>
          <a:prstGeom prst="star10">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en-US" sz="1200" dirty="0" smtClean="0"/>
              <a:t>Rev:</a:t>
            </a:r>
          </a:p>
          <a:p>
            <a:pPr algn="ctr"/>
            <a:r>
              <a:rPr lang="en-US" sz="1200" dirty="0" smtClean="0"/>
              <a:t>£7,053m</a:t>
            </a:r>
            <a:endParaRPr lang="en-US" sz="1200" dirty="0"/>
          </a:p>
        </p:txBody>
      </p:sp>
      <p:sp>
        <p:nvSpPr>
          <p:cNvPr id="15" name="10-Point Star 14"/>
          <p:cNvSpPr/>
          <p:nvPr/>
        </p:nvSpPr>
        <p:spPr>
          <a:xfrm>
            <a:off x="7803030" y="5415439"/>
            <a:ext cx="1210570" cy="1232601"/>
          </a:xfrm>
          <a:prstGeom prst="star10">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en-US" sz="1200" dirty="0" smtClean="0"/>
              <a:t>Current Ratio (Liquidity):  3.1</a:t>
            </a:r>
            <a:endParaRPr lang="en-US" sz="1200" dirty="0"/>
          </a:p>
        </p:txBody>
      </p:sp>
      <p:sp>
        <p:nvSpPr>
          <p:cNvPr id="16" name="10-Point Star 15"/>
          <p:cNvSpPr/>
          <p:nvPr/>
        </p:nvSpPr>
        <p:spPr>
          <a:xfrm>
            <a:off x="149406" y="2371743"/>
            <a:ext cx="1233725" cy="1265526"/>
          </a:xfrm>
          <a:prstGeom prst="star10">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en-US" sz="1200" dirty="0"/>
              <a:t>Op Profit: </a:t>
            </a:r>
          </a:p>
          <a:p>
            <a:pPr algn="ctr"/>
            <a:r>
              <a:rPr lang="en-US" sz="1200" dirty="0"/>
              <a:t>£735m</a:t>
            </a:r>
          </a:p>
          <a:p>
            <a:pPr algn="ctr"/>
            <a:r>
              <a:rPr lang="en-US" sz="1200" dirty="0" smtClean="0"/>
              <a:t>Net Profit: </a:t>
            </a:r>
          </a:p>
          <a:p>
            <a:pPr algn="ctr"/>
            <a:r>
              <a:rPr lang="en-US" sz="1200" dirty="0"/>
              <a:t>£</a:t>
            </a:r>
            <a:r>
              <a:rPr lang="en-US" sz="1200" dirty="0" smtClean="0"/>
              <a:t>729m (10.3%)</a:t>
            </a:r>
            <a:endParaRPr lang="en-US" sz="1200" dirty="0"/>
          </a:p>
        </p:txBody>
      </p:sp>
      <p:sp>
        <p:nvSpPr>
          <p:cNvPr id="17" name="10-Point Star 16"/>
          <p:cNvSpPr/>
          <p:nvPr/>
        </p:nvSpPr>
        <p:spPr>
          <a:xfrm>
            <a:off x="149406" y="5415439"/>
            <a:ext cx="1233725" cy="1307297"/>
          </a:xfrm>
          <a:prstGeom prst="star10">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en-US" sz="1200" dirty="0" smtClean="0"/>
              <a:t>Net Assets:</a:t>
            </a:r>
          </a:p>
          <a:p>
            <a:pPr algn="ctr"/>
            <a:r>
              <a:rPr lang="en-US" sz="1200" dirty="0" smtClean="0"/>
              <a:t>£2,863m</a:t>
            </a:r>
          </a:p>
          <a:p>
            <a:pPr algn="ctr"/>
            <a:r>
              <a:rPr lang="en-US" sz="1200" dirty="0" smtClean="0"/>
              <a:t>Return on Assets: 17.2%</a:t>
            </a:r>
            <a:endParaRPr lang="en-US" sz="1200" dirty="0"/>
          </a:p>
        </p:txBody>
      </p:sp>
      <p:sp>
        <p:nvSpPr>
          <p:cNvPr id="18" name="TextBox 17"/>
          <p:cNvSpPr txBox="1"/>
          <p:nvPr/>
        </p:nvSpPr>
        <p:spPr>
          <a:xfrm>
            <a:off x="5658679" y="1867392"/>
            <a:ext cx="3261541" cy="246221"/>
          </a:xfrm>
          <a:prstGeom prst="rect">
            <a:avLst/>
          </a:prstGeom>
          <a:noFill/>
        </p:spPr>
        <p:txBody>
          <a:bodyPr wrap="square" rtlCol="0">
            <a:spAutoFit/>
          </a:bodyPr>
          <a:lstStyle/>
          <a:p>
            <a:pPr algn="r"/>
            <a:r>
              <a:rPr lang="en-US" sz="1000" dirty="0" smtClean="0">
                <a:solidFill>
                  <a:srgbClr val="595959"/>
                </a:solidFill>
              </a:rPr>
              <a:t>CAGR = Compound Annual </a:t>
            </a:r>
            <a:r>
              <a:rPr lang="en-US" sz="1000" dirty="0">
                <a:solidFill>
                  <a:srgbClr val="595959"/>
                </a:solidFill>
              </a:rPr>
              <a:t>G</a:t>
            </a:r>
            <a:r>
              <a:rPr lang="en-US" sz="1000" dirty="0" smtClean="0">
                <a:solidFill>
                  <a:srgbClr val="595959"/>
                </a:solidFill>
              </a:rPr>
              <a:t>rowth Rate</a:t>
            </a:r>
            <a:endParaRPr lang="en-US" sz="1000" dirty="0">
              <a:solidFill>
                <a:srgbClr val="595959"/>
              </a:solidFill>
            </a:endParaRPr>
          </a:p>
        </p:txBody>
      </p:sp>
    </p:spTree>
    <p:extLst>
      <p:ext uri="{BB962C8B-B14F-4D97-AF65-F5344CB8AC3E}">
        <p14:creationId xmlns:p14="http://schemas.microsoft.com/office/powerpoint/2010/main" val="175857218"/>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25</a:t>
            </a:fld>
            <a:endParaRPr lang="en-US"/>
          </a:p>
        </p:txBody>
      </p:sp>
      <p:sp>
        <p:nvSpPr>
          <p:cNvPr id="9" name="TextBox 8"/>
          <p:cNvSpPr txBox="1"/>
          <p:nvPr/>
        </p:nvSpPr>
        <p:spPr>
          <a:xfrm>
            <a:off x="449355" y="789845"/>
            <a:ext cx="6858000" cy="523220"/>
          </a:xfrm>
          <a:prstGeom prst="rect">
            <a:avLst/>
          </a:prstGeom>
          <a:noFill/>
        </p:spPr>
        <p:txBody>
          <a:bodyPr wrap="square" rtlCol="0">
            <a:spAutoFit/>
          </a:bodyPr>
          <a:lstStyle/>
          <a:p>
            <a:r>
              <a:rPr lang="en-US" sz="2800" dirty="0" smtClean="0">
                <a:solidFill>
                  <a:srgbClr val="FFFFFF"/>
                </a:solidFill>
              </a:rPr>
              <a:t>Appendix 3:  Global Supply Chain</a:t>
            </a:r>
            <a:endParaRPr lang="en-US" sz="2800" dirty="0">
              <a:solidFill>
                <a:srgbClr val="FFFFFF"/>
              </a:solidFill>
            </a:endParaRPr>
          </a:p>
        </p:txBody>
      </p:sp>
      <p:pic>
        <p:nvPicPr>
          <p:cNvPr id="4" name="Picture 3"/>
          <p:cNvPicPr>
            <a:picLocks noChangeAspect="1"/>
          </p:cNvPicPr>
          <p:nvPr/>
        </p:nvPicPr>
        <p:blipFill>
          <a:blip r:embed="rId3"/>
          <a:stretch>
            <a:fillRect/>
          </a:stretch>
        </p:blipFill>
        <p:spPr>
          <a:xfrm>
            <a:off x="0" y="1930316"/>
            <a:ext cx="9144000" cy="4261784"/>
          </a:xfrm>
          <a:prstGeom prst="rect">
            <a:avLst/>
          </a:prstGeom>
        </p:spPr>
      </p:pic>
      <p:sp>
        <p:nvSpPr>
          <p:cNvPr id="6" name="TextBox 5"/>
          <p:cNvSpPr txBox="1"/>
          <p:nvPr/>
        </p:nvSpPr>
        <p:spPr>
          <a:xfrm>
            <a:off x="3904326" y="6340263"/>
            <a:ext cx="1604952" cy="307777"/>
          </a:xfrm>
          <a:prstGeom prst="rect">
            <a:avLst/>
          </a:prstGeom>
          <a:noFill/>
        </p:spPr>
        <p:txBody>
          <a:bodyPr wrap="square" rtlCol="0">
            <a:spAutoFit/>
          </a:bodyPr>
          <a:lstStyle/>
          <a:p>
            <a:r>
              <a:rPr lang="en-US" sz="1400" dirty="0" smtClean="0">
                <a:solidFill>
                  <a:srgbClr val="595959"/>
                </a:solidFill>
              </a:rPr>
              <a:t>Primark (2018)</a:t>
            </a:r>
            <a:endParaRPr lang="en-US" sz="1400" dirty="0">
              <a:solidFill>
                <a:srgbClr val="595959"/>
              </a:solidFill>
            </a:endParaRPr>
          </a:p>
        </p:txBody>
      </p:sp>
    </p:spTree>
    <p:extLst>
      <p:ext uri="{BB962C8B-B14F-4D97-AF65-F5344CB8AC3E}">
        <p14:creationId xmlns:p14="http://schemas.microsoft.com/office/powerpoint/2010/main" val="2433501645"/>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26</a:t>
            </a:fld>
            <a:endParaRPr lang="en-US"/>
          </a:p>
        </p:txBody>
      </p:sp>
      <p:sp>
        <p:nvSpPr>
          <p:cNvPr id="9" name="TextBox 8"/>
          <p:cNvSpPr txBox="1"/>
          <p:nvPr/>
        </p:nvSpPr>
        <p:spPr>
          <a:xfrm>
            <a:off x="449355" y="789845"/>
            <a:ext cx="7693170" cy="523220"/>
          </a:xfrm>
          <a:prstGeom prst="rect">
            <a:avLst/>
          </a:prstGeom>
          <a:noFill/>
        </p:spPr>
        <p:txBody>
          <a:bodyPr wrap="square" rtlCol="0">
            <a:spAutoFit/>
          </a:bodyPr>
          <a:lstStyle/>
          <a:p>
            <a:r>
              <a:rPr lang="en-US" sz="2800" dirty="0" smtClean="0">
                <a:solidFill>
                  <a:srgbClr val="FFFFFF"/>
                </a:solidFill>
              </a:rPr>
              <a:t>Appendix 4:  </a:t>
            </a:r>
            <a:r>
              <a:rPr lang="en-US" sz="2800" dirty="0" err="1" smtClean="0">
                <a:solidFill>
                  <a:srgbClr val="FFFFFF"/>
                </a:solidFill>
              </a:rPr>
              <a:t>Globalisation</a:t>
            </a:r>
            <a:r>
              <a:rPr lang="en-US" sz="2800" dirty="0" smtClean="0">
                <a:solidFill>
                  <a:srgbClr val="FFFFFF"/>
                </a:solidFill>
              </a:rPr>
              <a:t> (in context)</a:t>
            </a:r>
            <a:endParaRPr lang="en-US" sz="2800" dirty="0">
              <a:solidFill>
                <a:srgbClr val="FFFFFF"/>
              </a:solidFill>
            </a:endParaRPr>
          </a:p>
        </p:txBody>
      </p:sp>
      <p:sp>
        <p:nvSpPr>
          <p:cNvPr id="6" name="TextBox 5"/>
          <p:cNvSpPr txBox="1"/>
          <p:nvPr/>
        </p:nvSpPr>
        <p:spPr>
          <a:xfrm>
            <a:off x="280132" y="1886065"/>
            <a:ext cx="8656947" cy="4763611"/>
          </a:xfrm>
          <a:prstGeom prst="rect">
            <a:avLst/>
          </a:prstGeom>
          <a:noFill/>
        </p:spPr>
        <p:txBody>
          <a:bodyPr wrap="square" rtlCol="0">
            <a:spAutoFit/>
          </a:bodyPr>
          <a:lstStyle/>
          <a:p>
            <a:pPr marL="285750" indent="-285750">
              <a:lnSpc>
                <a:spcPct val="130000"/>
              </a:lnSpc>
              <a:buFont typeface="Arial"/>
              <a:buChar char="•"/>
            </a:pPr>
            <a:r>
              <a:rPr lang="en-US" sz="1300" dirty="0" smtClean="0">
                <a:solidFill>
                  <a:srgbClr val="595959"/>
                </a:solidFill>
              </a:rPr>
              <a:t>International expansion requires a need to engage with customers, competitors, suppliers &amp; competitors across borders with different cultural, operational, compliance and financial complexities</a:t>
            </a:r>
          </a:p>
          <a:p>
            <a:pPr marL="285750" indent="-285750">
              <a:lnSpc>
                <a:spcPct val="130000"/>
              </a:lnSpc>
              <a:buFont typeface="Arial"/>
              <a:buChar char="•"/>
            </a:pPr>
            <a:r>
              <a:rPr lang="en-US" sz="1300" dirty="0" smtClean="0">
                <a:solidFill>
                  <a:srgbClr val="595959"/>
                </a:solidFill>
              </a:rPr>
              <a:t>Technology can improve market integration but increases the need for cyber security and data analysis.  Issues can result in brand degradation and changing consumer </a:t>
            </a:r>
            <a:r>
              <a:rPr lang="en-US" sz="1300" dirty="0" err="1" smtClean="0">
                <a:solidFill>
                  <a:srgbClr val="595959"/>
                </a:solidFill>
              </a:rPr>
              <a:t>behaviour</a:t>
            </a:r>
            <a:r>
              <a:rPr lang="en-US" sz="1300" dirty="0" smtClean="0">
                <a:solidFill>
                  <a:srgbClr val="595959"/>
                </a:solidFill>
              </a:rPr>
              <a:t> (Deloitte, 2017, p25)</a:t>
            </a:r>
          </a:p>
          <a:p>
            <a:pPr marL="285750" indent="-285750">
              <a:lnSpc>
                <a:spcPct val="130000"/>
              </a:lnSpc>
              <a:buFont typeface="Arial"/>
              <a:buChar char="•"/>
            </a:pPr>
            <a:r>
              <a:rPr lang="en-US" sz="1300" dirty="0">
                <a:solidFill>
                  <a:srgbClr val="595959"/>
                </a:solidFill>
              </a:rPr>
              <a:t>The Guardian (2016) discusses how developed nation’s declining share of global GDP moves towards emerging MINT &amp; BRIC nations who are innovating, acquiring, becoming more politically stable, changing their approach to regulation and picking up more of the fallout from traditional industries, reducing the impact of wealth inequality (</a:t>
            </a:r>
            <a:r>
              <a:rPr lang="en-US" sz="1300" dirty="0" err="1">
                <a:solidFill>
                  <a:srgbClr val="595959"/>
                </a:solidFill>
              </a:rPr>
              <a:t>Deresky</a:t>
            </a:r>
            <a:r>
              <a:rPr lang="en-US" sz="1300" dirty="0">
                <a:solidFill>
                  <a:srgbClr val="595959"/>
                </a:solidFill>
              </a:rPr>
              <a:t>, 2017, </a:t>
            </a:r>
            <a:r>
              <a:rPr lang="en-US" sz="1300" dirty="0" err="1">
                <a:solidFill>
                  <a:srgbClr val="595959"/>
                </a:solidFill>
              </a:rPr>
              <a:t>pp</a:t>
            </a:r>
            <a:r>
              <a:rPr lang="en-US" sz="1300" dirty="0">
                <a:solidFill>
                  <a:srgbClr val="595959"/>
                </a:solidFill>
              </a:rPr>
              <a:t> 25-29)</a:t>
            </a:r>
            <a:r>
              <a:rPr lang="en-GB" sz="1300" dirty="0">
                <a:solidFill>
                  <a:srgbClr val="595959"/>
                </a:solidFill>
              </a:rPr>
              <a:t>.  This impacts strategy, </a:t>
            </a:r>
            <a:r>
              <a:rPr lang="en-GB" sz="1300" dirty="0" smtClean="0">
                <a:solidFill>
                  <a:srgbClr val="595959"/>
                </a:solidFill>
              </a:rPr>
              <a:t>policy, </a:t>
            </a:r>
            <a:r>
              <a:rPr lang="en-GB" sz="1300" dirty="0" err="1" smtClean="0">
                <a:solidFill>
                  <a:srgbClr val="595959"/>
                </a:solidFill>
              </a:rPr>
              <a:t>competitivity</a:t>
            </a:r>
            <a:r>
              <a:rPr lang="en-GB" sz="1300" dirty="0" smtClean="0">
                <a:solidFill>
                  <a:srgbClr val="595959"/>
                </a:solidFill>
              </a:rPr>
              <a:t> and social development on </a:t>
            </a:r>
            <a:r>
              <a:rPr lang="en-GB" sz="1300" dirty="0">
                <a:solidFill>
                  <a:srgbClr val="595959"/>
                </a:solidFill>
              </a:rPr>
              <a:t>the world stage.</a:t>
            </a:r>
            <a:endParaRPr lang="en-US" sz="1300" dirty="0">
              <a:solidFill>
                <a:srgbClr val="595959"/>
              </a:solidFill>
            </a:endParaRPr>
          </a:p>
          <a:p>
            <a:pPr marL="285750" indent="-285750">
              <a:lnSpc>
                <a:spcPct val="130000"/>
              </a:lnSpc>
              <a:buFont typeface="Arial"/>
              <a:buChar char="•"/>
            </a:pPr>
            <a:r>
              <a:rPr lang="en-US" sz="1300" dirty="0" smtClean="0">
                <a:solidFill>
                  <a:srgbClr val="595959"/>
                </a:solidFill>
              </a:rPr>
              <a:t>Governments play a significant role in setting self-preserving policies that offer protection against market </a:t>
            </a:r>
            <a:r>
              <a:rPr lang="en-US" sz="1300" dirty="0" err="1" smtClean="0">
                <a:solidFill>
                  <a:srgbClr val="595959"/>
                </a:solidFill>
              </a:rPr>
              <a:t>destabilisation</a:t>
            </a:r>
            <a:r>
              <a:rPr lang="en-US" sz="1300" dirty="0" smtClean="0">
                <a:solidFill>
                  <a:srgbClr val="595959"/>
                </a:solidFill>
              </a:rPr>
              <a:t> and threats to sovereignty, growth and environmental stress (Daniels et al, 2013, p229).  Trade relationships can change (</a:t>
            </a:r>
            <a:r>
              <a:rPr lang="en-US" sz="1300" dirty="0" err="1" smtClean="0">
                <a:solidFill>
                  <a:srgbClr val="595959"/>
                </a:solidFill>
              </a:rPr>
              <a:t>e.g</a:t>
            </a:r>
            <a:r>
              <a:rPr lang="en-US" sz="1300" dirty="0" smtClean="0">
                <a:solidFill>
                  <a:srgbClr val="595959"/>
                </a:solidFill>
              </a:rPr>
              <a:t> free-trade </a:t>
            </a:r>
            <a:r>
              <a:rPr lang="en-US" sz="1300" dirty="0" err="1" smtClean="0">
                <a:solidFill>
                  <a:srgbClr val="595959"/>
                </a:solidFill>
              </a:rPr>
              <a:t>vs</a:t>
            </a:r>
            <a:r>
              <a:rPr lang="en-US" sz="1300" dirty="0" smtClean="0">
                <a:solidFill>
                  <a:srgbClr val="595959"/>
                </a:solidFill>
              </a:rPr>
              <a:t> protectionism). </a:t>
            </a:r>
            <a:r>
              <a:rPr lang="en-US" sz="1300" dirty="0">
                <a:solidFill>
                  <a:srgbClr val="595959"/>
                </a:solidFill>
              </a:rPr>
              <a:t> </a:t>
            </a:r>
            <a:r>
              <a:rPr lang="en-US" sz="1300" dirty="0" smtClean="0">
                <a:solidFill>
                  <a:srgbClr val="595959"/>
                </a:solidFill>
              </a:rPr>
              <a:t>Economies are therefore dynamic, subject to a variety of market forces and risks which can quickly impact </a:t>
            </a:r>
            <a:r>
              <a:rPr lang="en-US" sz="1300" dirty="0" err="1" smtClean="0">
                <a:solidFill>
                  <a:srgbClr val="595959"/>
                </a:solidFill>
              </a:rPr>
              <a:t>organisational</a:t>
            </a:r>
            <a:r>
              <a:rPr lang="en-US" sz="1300" dirty="0" smtClean="0">
                <a:solidFill>
                  <a:srgbClr val="595959"/>
                </a:solidFill>
              </a:rPr>
              <a:t> performance, such as FOREX appreciation/depreciation (Appendix 7a/7b)</a:t>
            </a:r>
          </a:p>
          <a:p>
            <a:pPr marL="285750" indent="-285750">
              <a:lnSpc>
                <a:spcPct val="130000"/>
              </a:lnSpc>
              <a:buFont typeface="Arial"/>
              <a:buChar char="•"/>
            </a:pPr>
            <a:r>
              <a:rPr lang="en-US" sz="1300" dirty="0" smtClean="0">
                <a:solidFill>
                  <a:srgbClr val="595959"/>
                </a:solidFill>
              </a:rPr>
              <a:t>Dobbs </a:t>
            </a:r>
            <a:r>
              <a:rPr lang="en-US" sz="1300" dirty="0">
                <a:solidFill>
                  <a:srgbClr val="595959"/>
                </a:solidFill>
              </a:rPr>
              <a:t>et al (2015) discuss </a:t>
            </a:r>
            <a:r>
              <a:rPr lang="en-US" sz="1300" dirty="0" smtClean="0">
                <a:solidFill>
                  <a:srgbClr val="595959"/>
                </a:solidFill>
              </a:rPr>
              <a:t>how 4 </a:t>
            </a:r>
            <a:r>
              <a:rPr lang="en-US" sz="1300" dirty="0">
                <a:solidFill>
                  <a:srgbClr val="595959"/>
                </a:solidFill>
              </a:rPr>
              <a:t>disruptive </a:t>
            </a:r>
            <a:r>
              <a:rPr lang="en-US" sz="1300" dirty="0" smtClean="0">
                <a:solidFill>
                  <a:srgbClr val="595959"/>
                </a:solidFill>
              </a:rPr>
              <a:t>forces are </a:t>
            </a:r>
            <a:r>
              <a:rPr lang="en-US" sz="1300" dirty="0">
                <a:solidFill>
                  <a:srgbClr val="595959"/>
                </a:solidFill>
              </a:rPr>
              <a:t>driving </a:t>
            </a:r>
            <a:r>
              <a:rPr lang="en-US" sz="1300" dirty="0" smtClean="0">
                <a:solidFill>
                  <a:srgbClr val="595959"/>
                </a:solidFill>
              </a:rPr>
              <a:t>accelerated change </a:t>
            </a:r>
            <a:r>
              <a:rPr lang="en-US" sz="1300" dirty="0">
                <a:solidFill>
                  <a:srgbClr val="595959"/>
                </a:solidFill>
              </a:rPr>
              <a:t>in the global economy, </a:t>
            </a:r>
            <a:r>
              <a:rPr lang="en-US" sz="1300" dirty="0" smtClean="0">
                <a:solidFill>
                  <a:srgbClr val="595959"/>
                </a:solidFill>
              </a:rPr>
              <a:t>3000 </a:t>
            </a:r>
            <a:r>
              <a:rPr lang="en-US" sz="1300" dirty="0">
                <a:solidFill>
                  <a:srgbClr val="595959"/>
                </a:solidFill>
              </a:rPr>
              <a:t>times </a:t>
            </a:r>
            <a:r>
              <a:rPr lang="en-US" sz="1300" dirty="0" smtClean="0">
                <a:solidFill>
                  <a:srgbClr val="595959"/>
                </a:solidFill>
              </a:rPr>
              <a:t>greater than the </a:t>
            </a:r>
            <a:r>
              <a:rPr lang="en-US" sz="1300" dirty="0">
                <a:solidFill>
                  <a:srgbClr val="595959"/>
                </a:solidFill>
              </a:rPr>
              <a:t>impact of the Industrial Revolution</a:t>
            </a:r>
            <a:r>
              <a:rPr lang="en-US" sz="1300" dirty="0" smtClean="0">
                <a:solidFill>
                  <a:srgbClr val="595959"/>
                </a:solidFill>
              </a:rPr>
              <a:t>.  Around </a:t>
            </a:r>
            <a:r>
              <a:rPr lang="en-US" sz="1300" dirty="0">
                <a:solidFill>
                  <a:srgbClr val="595959"/>
                </a:solidFill>
              </a:rPr>
              <a:t>half of the world’s largest companies </a:t>
            </a:r>
            <a:r>
              <a:rPr lang="en-US" sz="1300" dirty="0" smtClean="0">
                <a:solidFill>
                  <a:srgbClr val="595959"/>
                </a:solidFill>
              </a:rPr>
              <a:t>are </a:t>
            </a:r>
            <a:r>
              <a:rPr lang="en-US" sz="1300" dirty="0">
                <a:solidFill>
                  <a:srgbClr val="595959"/>
                </a:solidFill>
              </a:rPr>
              <a:t>expected to reside in emerging </a:t>
            </a:r>
            <a:r>
              <a:rPr lang="en-US" sz="1300" dirty="0" smtClean="0">
                <a:solidFill>
                  <a:srgbClr val="595959"/>
                </a:solidFill>
              </a:rPr>
              <a:t>markets by 2025, </a:t>
            </a:r>
            <a:r>
              <a:rPr lang="en-US" sz="1300" dirty="0">
                <a:solidFill>
                  <a:srgbClr val="595959"/>
                </a:solidFill>
              </a:rPr>
              <a:t>with half of the global GDP growth expected to move towards 440 small to mid sized cities. </a:t>
            </a:r>
            <a:endParaRPr lang="en-US" sz="1300" dirty="0" smtClean="0">
              <a:solidFill>
                <a:srgbClr val="595959"/>
              </a:solidFill>
            </a:endParaRPr>
          </a:p>
          <a:p>
            <a:pPr marL="285750" indent="-285750">
              <a:lnSpc>
                <a:spcPct val="130000"/>
              </a:lnSpc>
              <a:buFont typeface="Arial"/>
              <a:buChar char="•"/>
            </a:pPr>
            <a:r>
              <a:rPr lang="en-US" sz="1300" dirty="0" smtClean="0">
                <a:solidFill>
                  <a:srgbClr val="595959"/>
                </a:solidFill>
              </a:rPr>
              <a:t>Capital flows are impacted by changing situational factors and environmental volatility.  </a:t>
            </a:r>
            <a:r>
              <a:rPr lang="en-US" sz="1300" dirty="0">
                <a:solidFill>
                  <a:srgbClr val="595959"/>
                </a:solidFill>
              </a:rPr>
              <a:t>F</a:t>
            </a:r>
            <a:r>
              <a:rPr lang="en-US" sz="1300" dirty="0" smtClean="0">
                <a:solidFill>
                  <a:srgbClr val="595959"/>
                </a:solidFill>
              </a:rPr>
              <a:t>actors that determine an </a:t>
            </a:r>
            <a:r>
              <a:rPr lang="en-US" sz="1300" dirty="0" err="1" smtClean="0">
                <a:solidFill>
                  <a:srgbClr val="595959"/>
                </a:solidFill>
              </a:rPr>
              <a:t>organisation’s</a:t>
            </a:r>
            <a:r>
              <a:rPr lang="en-US" sz="1300" dirty="0" smtClean="0">
                <a:solidFill>
                  <a:srgbClr val="595959"/>
                </a:solidFill>
              </a:rPr>
              <a:t> competitive advantage and ability to pull itself through times of uncertainty are a function of its people:  Competence, Competency &amp; Capability (Phillips &amp; Phillips, 2016; Griffiths, 2017; </a:t>
            </a:r>
            <a:r>
              <a:rPr lang="en-US" sz="1300" dirty="0" err="1" smtClean="0">
                <a:solidFill>
                  <a:srgbClr val="595959"/>
                </a:solidFill>
              </a:rPr>
              <a:t>Deresky</a:t>
            </a:r>
            <a:r>
              <a:rPr lang="en-US" sz="1300" dirty="0" smtClean="0">
                <a:solidFill>
                  <a:srgbClr val="595959"/>
                </a:solidFill>
              </a:rPr>
              <a:t>, 2017 p251)</a:t>
            </a:r>
          </a:p>
        </p:txBody>
      </p:sp>
    </p:spTree>
    <p:extLst>
      <p:ext uri="{BB962C8B-B14F-4D97-AF65-F5344CB8AC3E}">
        <p14:creationId xmlns:p14="http://schemas.microsoft.com/office/powerpoint/2010/main" val="2319931864"/>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27</a:t>
            </a:fld>
            <a:endParaRPr lang="en-US"/>
          </a:p>
        </p:txBody>
      </p:sp>
      <p:sp>
        <p:nvSpPr>
          <p:cNvPr id="9" name="TextBox 8"/>
          <p:cNvSpPr txBox="1"/>
          <p:nvPr/>
        </p:nvSpPr>
        <p:spPr>
          <a:xfrm>
            <a:off x="449355" y="789845"/>
            <a:ext cx="6858000" cy="523220"/>
          </a:xfrm>
          <a:prstGeom prst="rect">
            <a:avLst/>
          </a:prstGeom>
          <a:noFill/>
        </p:spPr>
        <p:txBody>
          <a:bodyPr wrap="square" rtlCol="0">
            <a:spAutoFit/>
          </a:bodyPr>
          <a:lstStyle/>
          <a:p>
            <a:r>
              <a:rPr lang="en-US" sz="2800" dirty="0" smtClean="0">
                <a:solidFill>
                  <a:srgbClr val="FFFFFF"/>
                </a:solidFill>
              </a:rPr>
              <a:t>Appendix 5:  ZARA Case Study</a:t>
            </a:r>
            <a:endParaRPr lang="en-US" sz="2800" dirty="0">
              <a:solidFill>
                <a:srgbClr val="FFFFFF"/>
              </a:solidFill>
            </a:endParaRPr>
          </a:p>
        </p:txBody>
      </p:sp>
      <p:sp>
        <p:nvSpPr>
          <p:cNvPr id="6" name="TextBox 5"/>
          <p:cNvSpPr txBox="1"/>
          <p:nvPr/>
        </p:nvSpPr>
        <p:spPr>
          <a:xfrm>
            <a:off x="1381986" y="6340263"/>
            <a:ext cx="6293648" cy="307777"/>
          </a:xfrm>
          <a:prstGeom prst="rect">
            <a:avLst/>
          </a:prstGeom>
          <a:noFill/>
        </p:spPr>
        <p:txBody>
          <a:bodyPr wrap="square" rtlCol="0">
            <a:spAutoFit/>
          </a:bodyPr>
          <a:lstStyle/>
          <a:p>
            <a:pPr algn="ctr"/>
            <a:r>
              <a:rPr lang="en-US" sz="1400" dirty="0" err="1" smtClean="0">
                <a:solidFill>
                  <a:srgbClr val="595959"/>
                </a:solidFill>
              </a:rPr>
              <a:t>FranchiseIndia</a:t>
            </a:r>
            <a:r>
              <a:rPr lang="en-US" sz="1400" dirty="0" smtClean="0">
                <a:solidFill>
                  <a:srgbClr val="595959"/>
                </a:solidFill>
              </a:rPr>
              <a:t> (no date), </a:t>
            </a:r>
            <a:r>
              <a:rPr lang="en-US" sz="1400" dirty="0" err="1" smtClean="0">
                <a:solidFill>
                  <a:srgbClr val="595959"/>
                </a:solidFill>
              </a:rPr>
              <a:t>Malviya</a:t>
            </a:r>
            <a:r>
              <a:rPr lang="en-US" sz="1400" dirty="0" smtClean="0">
                <a:solidFill>
                  <a:srgbClr val="595959"/>
                </a:solidFill>
              </a:rPr>
              <a:t> (2016), </a:t>
            </a:r>
            <a:r>
              <a:rPr lang="en-US" sz="1400" dirty="0" err="1" smtClean="0">
                <a:solidFill>
                  <a:srgbClr val="595959"/>
                </a:solidFill>
              </a:rPr>
              <a:t>Tandon</a:t>
            </a:r>
            <a:r>
              <a:rPr lang="en-US" sz="1400" dirty="0" smtClean="0">
                <a:solidFill>
                  <a:srgbClr val="595959"/>
                </a:solidFill>
              </a:rPr>
              <a:t> (2017)</a:t>
            </a:r>
            <a:endParaRPr lang="en-US" sz="1400" dirty="0">
              <a:solidFill>
                <a:srgbClr val="595959"/>
              </a:solidFill>
            </a:endParaRPr>
          </a:p>
        </p:txBody>
      </p:sp>
      <p:sp>
        <p:nvSpPr>
          <p:cNvPr id="10" name="TextBox 9"/>
          <p:cNvSpPr txBox="1"/>
          <p:nvPr/>
        </p:nvSpPr>
        <p:spPr>
          <a:xfrm>
            <a:off x="224104" y="2044255"/>
            <a:ext cx="8826516" cy="3921073"/>
          </a:xfrm>
          <a:prstGeom prst="rect">
            <a:avLst/>
          </a:prstGeom>
          <a:noFill/>
        </p:spPr>
        <p:txBody>
          <a:bodyPr wrap="square" rtlCol="0">
            <a:spAutoFit/>
          </a:bodyPr>
          <a:lstStyle/>
          <a:p>
            <a:pPr marL="285750" indent="-285750">
              <a:lnSpc>
                <a:spcPct val="130000"/>
              </a:lnSpc>
              <a:buFont typeface="Wingdings" charset="2"/>
              <a:buChar char="Ø"/>
            </a:pPr>
            <a:r>
              <a:rPr lang="en-US" sz="1600" dirty="0" smtClean="0">
                <a:solidFill>
                  <a:srgbClr val="595959"/>
                </a:solidFill>
              </a:rPr>
              <a:t>Launched </a:t>
            </a:r>
            <a:r>
              <a:rPr lang="en-US" sz="1600" dirty="0">
                <a:solidFill>
                  <a:srgbClr val="595959"/>
                </a:solidFill>
              </a:rPr>
              <a:t>offline in India in </a:t>
            </a:r>
            <a:r>
              <a:rPr lang="en-US" sz="1600" dirty="0" smtClean="0">
                <a:solidFill>
                  <a:srgbClr val="595959"/>
                </a:solidFill>
              </a:rPr>
              <a:t>2010 in recognition of </a:t>
            </a:r>
            <a:r>
              <a:rPr lang="en-US" sz="1600" dirty="0">
                <a:solidFill>
                  <a:srgbClr val="595959"/>
                </a:solidFill>
              </a:rPr>
              <a:t>the fact Indian youth are increasingly embracing western style </a:t>
            </a:r>
            <a:r>
              <a:rPr lang="en-US" sz="1600" dirty="0" smtClean="0">
                <a:solidFill>
                  <a:srgbClr val="595959"/>
                </a:solidFill>
              </a:rPr>
              <a:t>clothing.  Now have 20 stores in Delhi, Mumbai, Bangalore, Hyderabad, </a:t>
            </a:r>
            <a:r>
              <a:rPr lang="en-US" sz="1600" dirty="0" err="1" smtClean="0">
                <a:solidFill>
                  <a:srgbClr val="595959"/>
                </a:solidFill>
              </a:rPr>
              <a:t>Surat</a:t>
            </a:r>
            <a:r>
              <a:rPr lang="en-US" sz="1600" dirty="0" smtClean="0">
                <a:solidFill>
                  <a:srgbClr val="595959"/>
                </a:solidFill>
              </a:rPr>
              <a:t>, Chennai, Pune and Chandigarh</a:t>
            </a:r>
          </a:p>
          <a:p>
            <a:pPr marL="285750" indent="-285750">
              <a:lnSpc>
                <a:spcPct val="130000"/>
              </a:lnSpc>
              <a:buFont typeface="Wingdings" charset="2"/>
              <a:buChar char="Ø"/>
            </a:pPr>
            <a:r>
              <a:rPr lang="en-US" sz="1600" dirty="0" smtClean="0">
                <a:solidFill>
                  <a:srgbClr val="595959"/>
                </a:solidFill>
              </a:rPr>
              <a:t>2016 sales of 842 </a:t>
            </a:r>
            <a:r>
              <a:rPr lang="en-US" sz="1600" dirty="0" err="1" smtClean="0">
                <a:solidFill>
                  <a:srgbClr val="595959"/>
                </a:solidFill>
              </a:rPr>
              <a:t>Crore</a:t>
            </a:r>
            <a:r>
              <a:rPr lang="en-US" sz="1600" dirty="0" smtClean="0">
                <a:solidFill>
                  <a:srgbClr val="595959"/>
                </a:solidFill>
              </a:rPr>
              <a:t> (</a:t>
            </a:r>
            <a:r>
              <a:rPr lang="en-US" sz="1600" dirty="0" err="1" smtClean="0">
                <a:solidFill>
                  <a:srgbClr val="595959"/>
                </a:solidFill>
              </a:rPr>
              <a:t>approx</a:t>
            </a:r>
            <a:r>
              <a:rPr lang="en-US" sz="1600" dirty="0" smtClean="0">
                <a:solidFill>
                  <a:srgbClr val="595959"/>
                </a:solidFill>
              </a:rPr>
              <a:t> £93m) with consistent double digit </a:t>
            </a:r>
            <a:r>
              <a:rPr lang="en-US" sz="1600" dirty="0" err="1" smtClean="0">
                <a:solidFill>
                  <a:srgbClr val="595959"/>
                </a:solidFill>
              </a:rPr>
              <a:t>YoY</a:t>
            </a:r>
            <a:r>
              <a:rPr lang="en-US" sz="1600" dirty="0" smtClean="0">
                <a:solidFill>
                  <a:srgbClr val="595959"/>
                </a:solidFill>
              </a:rPr>
              <a:t> revenue growth over the last 5 years</a:t>
            </a:r>
          </a:p>
          <a:p>
            <a:pPr marL="285750" indent="-285750">
              <a:lnSpc>
                <a:spcPct val="130000"/>
              </a:lnSpc>
              <a:buFont typeface="Wingdings" charset="2"/>
              <a:buChar char="Ø"/>
            </a:pPr>
            <a:r>
              <a:rPr lang="en-US" sz="1600" dirty="0" smtClean="0">
                <a:solidFill>
                  <a:srgbClr val="595959"/>
                </a:solidFill>
              </a:rPr>
              <a:t>Average annual sales per store = 42 </a:t>
            </a:r>
            <a:r>
              <a:rPr lang="en-US" sz="1600" dirty="0" err="1" smtClean="0">
                <a:solidFill>
                  <a:srgbClr val="595959"/>
                </a:solidFill>
              </a:rPr>
              <a:t>Crore</a:t>
            </a:r>
            <a:r>
              <a:rPr lang="en-US" sz="1600" dirty="0" smtClean="0">
                <a:solidFill>
                  <a:srgbClr val="595959"/>
                </a:solidFill>
              </a:rPr>
              <a:t> </a:t>
            </a:r>
            <a:r>
              <a:rPr lang="en-US" sz="1600" dirty="0">
                <a:solidFill>
                  <a:srgbClr val="595959"/>
                </a:solidFill>
              </a:rPr>
              <a:t>(</a:t>
            </a:r>
            <a:r>
              <a:rPr lang="en-US" sz="1600" dirty="0" err="1">
                <a:solidFill>
                  <a:srgbClr val="595959"/>
                </a:solidFill>
              </a:rPr>
              <a:t>approx</a:t>
            </a:r>
            <a:r>
              <a:rPr lang="en-US" sz="1600" dirty="0">
                <a:solidFill>
                  <a:srgbClr val="595959"/>
                </a:solidFill>
              </a:rPr>
              <a:t> </a:t>
            </a:r>
            <a:r>
              <a:rPr lang="en-US" sz="1600" dirty="0" smtClean="0">
                <a:solidFill>
                  <a:srgbClr val="595959"/>
                </a:solidFill>
              </a:rPr>
              <a:t>£4.7m</a:t>
            </a:r>
            <a:r>
              <a:rPr lang="en-US" sz="1600" dirty="0">
                <a:solidFill>
                  <a:srgbClr val="595959"/>
                </a:solidFill>
              </a:rPr>
              <a:t>) </a:t>
            </a:r>
            <a:endParaRPr lang="en-US" sz="1600" dirty="0" smtClean="0">
              <a:solidFill>
                <a:srgbClr val="595959"/>
              </a:solidFill>
            </a:endParaRPr>
          </a:p>
          <a:p>
            <a:pPr marL="285750" indent="-285750">
              <a:lnSpc>
                <a:spcPct val="130000"/>
              </a:lnSpc>
              <a:buFont typeface="Wingdings" charset="2"/>
              <a:buChar char="Ø"/>
            </a:pPr>
            <a:r>
              <a:rPr lang="en-US" sz="1600" dirty="0" err="1" smtClean="0">
                <a:solidFill>
                  <a:srgbClr val="595959"/>
                </a:solidFill>
              </a:rPr>
              <a:t>Inditex</a:t>
            </a:r>
            <a:r>
              <a:rPr lang="en-US" sz="1600" dirty="0" smtClean="0">
                <a:solidFill>
                  <a:srgbClr val="595959"/>
                </a:solidFill>
              </a:rPr>
              <a:t> (the parent company behind ZARA) launched in India under a joint venture with Trent Ltd, a TATA group company (51% </a:t>
            </a:r>
            <a:r>
              <a:rPr lang="en-US" sz="1600" dirty="0" err="1" smtClean="0">
                <a:solidFill>
                  <a:srgbClr val="595959"/>
                </a:solidFill>
              </a:rPr>
              <a:t>vs</a:t>
            </a:r>
            <a:r>
              <a:rPr lang="en-US" sz="1600" dirty="0" smtClean="0">
                <a:solidFill>
                  <a:srgbClr val="595959"/>
                </a:solidFill>
              </a:rPr>
              <a:t> 49% holding)</a:t>
            </a:r>
          </a:p>
          <a:p>
            <a:pPr marL="285750" indent="-285750">
              <a:lnSpc>
                <a:spcPct val="130000"/>
              </a:lnSpc>
              <a:buFont typeface="Wingdings" charset="2"/>
              <a:buChar char="Ø"/>
            </a:pPr>
            <a:r>
              <a:rPr lang="en-US" sz="1600" dirty="0" smtClean="0">
                <a:solidFill>
                  <a:srgbClr val="595959"/>
                </a:solidFill>
              </a:rPr>
              <a:t>Back</a:t>
            </a:r>
            <a:r>
              <a:rPr lang="en-US" sz="1600" dirty="0">
                <a:solidFill>
                  <a:srgbClr val="595959"/>
                </a:solidFill>
              </a:rPr>
              <a:t>-end logistics and merchandise sourcing are handled by </a:t>
            </a:r>
            <a:r>
              <a:rPr lang="en-US" sz="1600" dirty="0" err="1">
                <a:solidFill>
                  <a:srgbClr val="595959"/>
                </a:solidFill>
              </a:rPr>
              <a:t>Inditex</a:t>
            </a:r>
            <a:r>
              <a:rPr lang="en-US" sz="1600" dirty="0">
                <a:solidFill>
                  <a:srgbClr val="595959"/>
                </a:solidFill>
              </a:rPr>
              <a:t>, while the Tata expertise is mainly for identifying real estate and </a:t>
            </a:r>
            <a:r>
              <a:rPr lang="en-US" sz="1600" dirty="0" smtClean="0">
                <a:solidFill>
                  <a:srgbClr val="595959"/>
                </a:solidFill>
              </a:rPr>
              <a:t>locations</a:t>
            </a:r>
          </a:p>
          <a:p>
            <a:pPr marL="285750" indent="-285750">
              <a:lnSpc>
                <a:spcPct val="130000"/>
              </a:lnSpc>
              <a:buFont typeface="Wingdings" charset="2"/>
              <a:buChar char="Ø"/>
            </a:pPr>
            <a:r>
              <a:rPr lang="en-US" sz="1600" dirty="0" smtClean="0">
                <a:solidFill>
                  <a:srgbClr val="595959"/>
                </a:solidFill>
              </a:rPr>
              <a:t>Primary blocker for further offline expansion is the availability of high quality retail spaces</a:t>
            </a:r>
          </a:p>
          <a:p>
            <a:pPr marL="285750" indent="-285750">
              <a:lnSpc>
                <a:spcPct val="130000"/>
              </a:lnSpc>
              <a:buFont typeface="Wingdings" charset="2"/>
              <a:buChar char="Ø"/>
            </a:pPr>
            <a:r>
              <a:rPr lang="en-US" sz="1600" dirty="0" smtClean="0">
                <a:solidFill>
                  <a:srgbClr val="595959"/>
                </a:solidFill>
              </a:rPr>
              <a:t>Launched online in 2017 in light of evolving trends and digital sales forecasts</a:t>
            </a:r>
          </a:p>
        </p:txBody>
      </p:sp>
      <p:pic>
        <p:nvPicPr>
          <p:cNvPr id="3" name="Primark-ZARA-2.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937411" y="639151"/>
            <a:ext cx="812800" cy="812800"/>
          </a:xfrm>
          <a:prstGeom prst="rect">
            <a:avLst/>
          </a:prstGeom>
        </p:spPr>
      </p:pic>
    </p:spTree>
    <p:extLst>
      <p:ext uri="{BB962C8B-B14F-4D97-AF65-F5344CB8AC3E}">
        <p14:creationId xmlns:p14="http://schemas.microsoft.com/office/powerpoint/2010/main" val="1932835224"/>
      </p:ext>
    </p:extLst>
  </p:cSld>
  <p:clrMapOvr>
    <a:masterClrMapping/>
  </p:clrMapOvr>
  <p:timing>
    <p:tnLst>
      <p:par>
        <p:cTn xmlns:p14="http://schemas.microsoft.com/office/powerpoint/2010/mai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9833"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28</a:t>
            </a:fld>
            <a:endParaRPr lang="en-US"/>
          </a:p>
        </p:txBody>
      </p:sp>
      <p:sp>
        <p:nvSpPr>
          <p:cNvPr id="9" name="TextBox 8"/>
          <p:cNvSpPr txBox="1"/>
          <p:nvPr/>
        </p:nvSpPr>
        <p:spPr>
          <a:xfrm>
            <a:off x="449355" y="789845"/>
            <a:ext cx="6858000" cy="523220"/>
          </a:xfrm>
          <a:prstGeom prst="rect">
            <a:avLst/>
          </a:prstGeom>
          <a:noFill/>
        </p:spPr>
        <p:txBody>
          <a:bodyPr wrap="square" rtlCol="0">
            <a:spAutoFit/>
          </a:bodyPr>
          <a:lstStyle/>
          <a:p>
            <a:r>
              <a:rPr lang="en-US" sz="2800" dirty="0" smtClean="0">
                <a:solidFill>
                  <a:srgbClr val="FFFFFF"/>
                </a:solidFill>
              </a:rPr>
              <a:t>Appendix 6a:  Population &amp; GDP</a:t>
            </a:r>
            <a:endParaRPr lang="en-US" sz="2800" dirty="0">
              <a:solidFill>
                <a:srgbClr val="FFFFFF"/>
              </a:solidFill>
            </a:endParaRPr>
          </a:p>
        </p:txBody>
      </p:sp>
      <p:sp>
        <p:nvSpPr>
          <p:cNvPr id="6" name="TextBox 5"/>
          <p:cNvSpPr txBox="1"/>
          <p:nvPr/>
        </p:nvSpPr>
        <p:spPr>
          <a:xfrm>
            <a:off x="3697740" y="6209545"/>
            <a:ext cx="1774186" cy="338554"/>
          </a:xfrm>
          <a:prstGeom prst="rect">
            <a:avLst/>
          </a:prstGeom>
          <a:noFill/>
        </p:spPr>
        <p:txBody>
          <a:bodyPr wrap="square" rtlCol="0">
            <a:spAutoFit/>
          </a:bodyPr>
          <a:lstStyle/>
          <a:p>
            <a:r>
              <a:rPr lang="en-US" sz="1600" dirty="0" err="1" smtClean="0">
                <a:solidFill>
                  <a:srgbClr val="595959"/>
                </a:solidFill>
              </a:rPr>
              <a:t>WorldBank</a:t>
            </a:r>
            <a:r>
              <a:rPr lang="en-US" sz="1600" dirty="0" smtClean="0">
                <a:solidFill>
                  <a:srgbClr val="595959"/>
                </a:solidFill>
              </a:rPr>
              <a:t> (2018)</a:t>
            </a:r>
            <a:endParaRPr lang="en-US" sz="1600" dirty="0">
              <a:solidFill>
                <a:srgbClr val="595959"/>
              </a:solidFill>
            </a:endParaRPr>
          </a:p>
        </p:txBody>
      </p:sp>
      <p:pic>
        <p:nvPicPr>
          <p:cNvPr id="14" name="Picture 13"/>
          <p:cNvPicPr>
            <a:picLocks noChangeAspect="1"/>
          </p:cNvPicPr>
          <p:nvPr/>
        </p:nvPicPr>
        <p:blipFill rotWithShape="1">
          <a:blip r:embed="rId3"/>
          <a:srcRect b="1455"/>
          <a:stretch/>
        </p:blipFill>
        <p:spPr>
          <a:xfrm>
            <a:off x="281271" y="2221299"/>
            <a:ext cx="4294226" cy="3099493"/>
          </a:xfrm>
          <a:prstGeom prst="rect">
            <a:avLst/>
          </a:prstGeom>
        </p:spPr>
      </p:pic>
      <p:pic>
        <p:nvPicPr>
          <p:cNvPr id="15" name="Picture 14"/>
          <p:cNvPicPr>
            <a:picLocks noChangeAspect="1"/>
          </p:cNvPicPr>
          <p:nvPr/>
        </p:nvPicPr>
        <p:blipFill>
          <a:blip r:embed="rId4"/>
          <a:stretch>
            <a:fillRect/>
          </a:stretch>
        </p:blipFill>
        <p:spPr>
          <a:xfrm>
            <a:off x="4507277" y="2183951"/>
            <a:ext cx="4322052" cy="3174189"/>
          </a:xfrm>
          <a:prstGeom prst="rect">
            <a:avLst/>
          </a:prstGeom>
        </p:spPr>
      </p:pic>
      <p:sp>
        <p:nvSpPr>
          <p:cNvPr id="20" name="TextBox 19"/>
          <p:cNvSpPr txBox="1"/>
          <p:nvPr/>
        </p:nvSpPr>
        <p:spPr>
          <a:xfrm>
            <a:off x="1048822" y="5633662"/>
            <a:ext cx="2462185" cy="338554"/>
          </a:xfrm>
          <a:prstGeom prst="rect">
            <a:avLst/>
          </a:prstGeom>
          <a:noFill/>
        </p:spPr>
        <p:txBody>
          <a:bodyPr wrap="square" rtlCol="0">
            <a:spAutoFit/>
          </a:bodyPr>
          <a:lstStyle/>
          <a:p>
            <a:pPr marL="285750" indent="-285750">
              <a:buFont typeface="Arial"/>
              <a:buChar char="•"/>
            </a:pPr>
            <a:r>
              <a:rPr lang="en-US" sz="1600" dirty="0" smtClean="0">
                <a:solidFill>
                  <a:srgbClr val="595959"/>
                </a:solidFill>
              </a:rPr>
              <a:t>1.32bn population</a:t>
            </a:r>
            <a:endParaRPr lang="en-US" sz="1600" dirty="0">
              <a:solidFill>
                <a:srgbClr val="595959"/>
              </a:solidFill>
            </a:endParaRPr>
          </a:p>
        </p:txBody>
      </p:sp>
      <p:sp>
        <p:nvSpPr>
          <p:cNvPr id="21" name="TextBox 20"/>
          <p:cNvSpPr txBox="1"/>
          <p:nvPr/>
        </p:nvSpPr>
        <p:spPr>
          <a:xfrm>
            <a:off x="5117089" y="5645334"/>
            <a:ext cx="3021286" cy="338554"/>
          </a:xfrm>
          <a:prstGeom prst="rect">
            <a:avLst/>
          </a:prstGeom>
          <a:noFill/>
        </p:spPr>
        <p:txBody>
          <a:bodyPr wrap="square" rtlCol="0">
            <a:spAutoFit/>
          </a:bodyPr>
          <a:lstStyle/>
          <a:p>
            <a:pPr marL="285750" indent="-285750">
              <a:buFont typeface="Arial"/>
              <a:buChar char="•"/>
            </a:pPr>
            <a:r>
              <a:rPr lang="en-US" sz="1600" dirty="0" smtClean="0">
                <a:solidFill>
                  <a:srgbClr val="595959"/>
                </a:solidFill>
              </a:rPr>
              <a:t>Rapidly growing GDP:  $2.2tn</a:t>
            </a:r>
            <a:endParaRPr lang="en-US" sz="1600" dirty="0">
              <a:solidFill>
                <a:srgbClr val="595959"/>
              </a:solidFill>
            </a:endParaRPr>
          </a:p>
        </p:txBody>
      </p:sp>
    </p:spTree>
    <p:extLst>
      <p:ext uri="{BB962C8B-B14F-4D97-AF65-F5344CB8AC3E}">
        <p14:creationId xmlns:p14="http://schemas.microsoft.com/office/powerpoint/2010/main" val="175857218"/>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29</a:t>
            </a:fld>
            <a:endParaRPr lang="en-US"/>
          </a:p>
        </p:txBody>
      </p:sp>
      <p:sp>
        <p:nvSpPr>
          <p:cNvPr id="9" name="TextBox 8"/>
          <p:cNvSpPr txBox="1"/>
          <p:nvPr/>
        </p:nvSpPr>
        <p:spPr>
          <a:xfrm>
            <a:off x="449355" y="789845"/>
            <a:ext cx="6858000" cy="523220"/>
          </a:xfrm>
          <a:prstGeom prst="rect">
            <a:avLst/>
          </a:prstGeom>
          <a:noFill/>
        </p:spPr>
        <p:txBody>
          <a:bodyPr wrap="square" rtlCol="0">
            <a:spAutoFit/>
          </a:bodyPr>
          <a:lstStyle/>
          <a:p>
            <a:r>
              <a:rPr lang="en-US" sz="2800" dirty="0" smtClean="0">
                <a:solidFill>
                  <a:srgbClr val="FFFFFF"/>
                </a:solidFill>
              </a:rPr>
              <a:t>Appendix 6b</a:t>
            </a:r>
            <a:r>
              <a:rPr lang="en-US" sz="2800" dirty="0">
                <a:solidFill>
                  <a:srgbClr val="FFFFFF"/>
                </a:solidFill>
              </a:rPr>
              <a:t>:  </a:t>
            </a:r>
            <a:r>
              <a:rPr lang="en-US" sz="2800" dirty="0" smtClean="0">
                <a:solidFill>
                  <a:srgbClr val="FFFFFF"/>
                </a:solidFill>
              </a:rPr>
              <a:t>GDP Growth &amp; GNI per capita</a:t>
            </a:r>
            <a:endParaRPr lang="en-US" sz="2800" dirty="0">
              <a:solidFill>
                <a:srgbClr val="FFFFFF"/>
              </a:solidFill>
            </a:endParaRPr>
          </a:p>
        </p:txBody>
      </p:sp>
      <p:sp>
        <p:nvSpPr>
          <p:cNvPr id="6" name="TextBox 5"/>
          <p:cNvSpPr txBox="1"/>
          <p:nvPr/>
        </p:nvSpPr>
        <p:spPr>
          <a:xfrm>
            <a:off x="2129012" y="6340263"/>
            <a:ext cx="4911661" cy="338554"/>
          </a:xfrm>
          <a:prstGeom prst="rect">
            <a:avLst/>
          </a:prstGeom>
          <a:noFill/>
        </p:spPr>
        <p:txBody>
          <a:bodyPr wrap="square" rtlCol="0">
            <a:spAutoFit/>
          </a:bodyPr>
          <a:lstStyle/>
          <a:p>
            <a:pPr algn="ctr"/>
            <a:r>
              <a:rPr lang="en-US" sz="1600" dirty="0" smtClean="0">
                <a:solidFill>
                  <a:srgbClr val="595959"/>
                </a:solidFill>
              </a:rPr>
              <a:t>IBOF (2017), </a:t>
            </a:r>
            <a:r>
              <a:rPr lang="en-US" sz="1600" dirty="0" err="1" smtClean="0">
                <a:solidFill>
                  <a:srgbClr val="595959"/>
                </a:solidFill>
              </a:rPr>
              <a:t>WorldBank</a:t>
            </a:r>
            <a:r>
              <a:rPr lang="en-US" sz="1600" dirty="0" smtClean="0">
                <a:solidFill>
                  <a:srgbClr val="595959"/>
                </a:solidFill>
              </a:rPr>
              <a:t> (2018)</a:t>
            </a:r>
            <a:endParaRPr lang="en-US" sz="1600" dirty="0">
              <a:solidFill>
                <a:srgbClr val="595959"/>
              </a:solidFill>
            </a:endParaRPr>
          </a:p>
        </p:txBody>
      </p:sp>
      <p:pic>
        <p:nvPicPr>
          <p:cNvPr id="16" name="Picture 15"/>
          <p:cNvPicPr>
            <a:picLocks noChangeAspect="1"/>
          </p:cNvPicPr>
          <p:nvPr/>
        </p:nvPicPr>
        <p:blipFill>
          <a:blip r:embed="rId3"/>
          <a:stretch>
            <a:fillRect/>
          </a:stretch>
        </p:blipFill>
        <p:spPr>
          <a:xfrm>
            <a:off x="4724906" y="2097611"/>
            <a:ext cx="4134934" cy="3050362"/>
          </a:xfrm>
          <a:prstGeom prst="rect">
            <a:avLst/>
          </a:prstGeom>
        </p:spPr>
      </p:pic>
      <p:sp>
        <p:nvSpPr>
          <p:cNvPr id="10" name="TextBox 9"/>
          <p:cNvSpPr txBox="1"/>
          <p:nvPr/>
        </p:nvSpPr>
        <p:spPr>
          <a:xfrm>
            <a:off x="597616" y="5577640"/>
            <a:ext cx="4046843" cy="492443"/>
          </a:xfrm>
          <a:prstGeom prst="rect">
            <a:avLst/>
          </a:prstGeom>
          <a:noFill/>
        </p:spPr>
        <p:txBody>
          <a:bodyPr wrap="square" rtlCol="0">
            <a:spAutoFit/>
          </a:bodyPr>
          <a:lstStyle/>
          <a:p>
            <a:pPr marL="285750" indent="-285750">
              <a:buFont typeface="Arial"/>
              <a:buChar char="•"/>
            </a:pPr>
            <a:r>
              <a:rPr lang="en-US" sz="1300" dirty="0" smtClean="0">
                <a:solidFill>
                  <a:srgbClr val="595959"/>
                </a:solidFill>
              </a:rPr>
              <a:t>7.2%, 7.5% &amp; 7.7% GDP growth expected between 2017 and 2019, outperforming the US, EU and Japan</a:t>
            </a:r>
            <a:endParaRPr lang="en-US" sz="1300" dirty="0">
              <a:solidFill>
                <a:srgbClr val="595959"/>
              </a:solidFill>
            </a:endParaRPr>
          </a:p>
        </p:txBody>
      </p:sp>
      <p:sp>
        <p:nvSpPr>
          <p:cNvPr id="11" name="TextBox 10"/>
          <p:cNvSpPr txBox="1"/>
          <p:nvPr/>
        </p:nvSpPr>
        <p:spPr>
          <a:xfrm>
            <a:off x="5285172" y="5589312"/>
            <a:ext cx="3230863" cy="292388"/>
          </a:xfrm>
          <a:prstGeom prst="rect">
            <a:avLst/>
          </a:prstGeom>
          <a:noFill/>
        </p:spPr>
        <p:txBody>
          <a:bodyPr wrap="square" rtlCol="0">
            <a:spAutoFit/>
          </a:bodyPr>
          <a:lstStyle/>
          <a:p>
            <a:pPr marL="285750" indent="-285750">
              <a:buFont typeface="Arial"/>
              <a:buChar char="•"/>
            </a:pPr>
            <a:r>
              <a:rPr lang="en-US" sz="1300" dirty="0" smtClean="0">
                <a:solidFill>
                  <a:srgbClr val="595959"/>
                </a:solidFill>
              </a:rPr>
              <a:t>Rapidly growing GNI per capita ($1.67k)</a:t>
            </a:r>
            <a:endParaRPr lang="en-US" sz="1300" dirty="0">
              <a:solidFill>
                <a:srgbClr val="595959"/>
              </a:solidFill>
            </a:endParaRPr>
          </a:p>
        </p:txBody>
      </p:sp>
      <p:pic>
        <p:nvPicPr>
          <p:cNvPr id="2" name="Picture 1"/>
          <p:cNvPicPr>
            <a:picLocks noChangeAspect="1"/>
          </p:cNvPicPr>
          <p:nvPr/>
        </p:nvPicPr>
        <p:blipFill>
          <a:blip r:embed="rId4"/>
          <a:stretch>
            <a:fillRect/>
          </a:stretch>
        </p:blipFill>
        <p:spPr>
          <a:xfrm>
            <a:off x="236920" y="2078936"/>
            <a:ext cx="4407539" cy="3461355"/>
          </a:xfrm>
          <a:prstGeom prst="rect">
            <a:avLst/>
          </a:prstGeom>
        </p:spPr>
      </p:pic>
      <p:sp>
        <p:nvSpPr>
          <p:cNvPr id="12" name="Rectangular Callout 11"/>
          <p:cNvSpPr/>
          <p:nvPr/>
        </p:nvSpPr>
        <p:spPr>
          <a:xfrm>
            <a:off x="5586988" y="2766180"/>
            <a:ext cx="1914782" cy="1233620"/>
          </a:xfrm>
          <a:prstGeom prst="wedgeRectCallout">
            <a:avLst>
              <a:gd name="adj1" fmla="val 92587"/>
              <a:gd name="adj2" fmla="val -180"/>
            </a:avLst>
          </a:prstGeom>
          <a:noFill/>
          <a:ln>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200" dirty="0" smtClean="0">
                <a:solidFill>
                  <a:srgbClr val="595959"/>
                </a:solidFill>
              </a:rPr>
              <a:t>Lower corruption in India (</a:t>
            </a:r>
            <a:r>
              <a:rPr lang="en-US" sz="1200" dirty="0" err="1" smtClean="0">
                <a:solidFill>
                  <a:srgbClr val="595959"/>
                </a:solidFill>
              </a:rPr>
              <a:t>TradingEconomics</a:t>
            </a:r>
            <a:r>
              <a:rPr lang="en-US" sz="1200" dirty="0" smtClean="0">
                <a:solidFill>
                  <a:srgbClr val="595959"/>
                </a:solidFill>
              </a:rPr>
              <a:t>, 2018) correlates to stronger GDP and GNI per capita growth (Daniels et al, 2017, p236)</a:t>
            </a:r>
            <a:endParaRPr lang="en-US" sz="1200" dirty="0">
              <a:solidFill>
                <a:srgbClr val="595959"/>
              </a:solidFill>
            </a:endParaRPr>
          </a:p>
        </p:txBody>
      </p:sp>
    </p:spTree>
    <p:extLst>
      <p:ext uri="{BB962C8B-B14F-4D97-AF65-F5344CB8AC3E}">
        <p14:creationId xmlns:p14="http://schemas.microsoft.com/office/powerpoint/2010/main" val="375634238"/>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30</a:t>
            </a:fld>
            <a:endParaRPr lang="en-US"/>
          </a:p>
        </p:txBody>
      </p:sp>
      <p:sp>
        <p:nvSpPr>
          <p:cNvPr id="9" name="TextBox 8"/>
          <p:cNvSpPr txBox="1"/>
          <p:nvPr/>
        </p:nvSpPr>
        <p:spPr>
          <a:xfrm>
            <a:off x="449355" y="789845"/>
            <a:ext cx="6858000" cy="523220"/>
          </a:xfrm>
          <a:prstGeom prst="rect">
            <a:avLst/>
          </a:prstGeom>
          <a:noFill/>
        </p:spPr>
        <p:txBody>
          <a:bodyPr wrap="square" rtlCol="0">
            <a:spAutoFit/>
          </a:bodyPr>
          <a:lstStyle/>
          <a:p>
            <a:r>
              <a:rPr lang="en-US" sz="2800" dirty="0" smtClean="0">
                <a:solidFill>
                  <a:srgbClr val="FFFFFF"/>
                </a:solidFill>
              </a:rPr>
              <a:t>Appendix 6c</a:t>
            </a:r>
            <a:r>
              <a:rPr lang="en-US" sz="2800" dirty="0">
                <a:solidFill>
                  <a:srgbClr val="FFFFFF"/>
                </a:solidFill>
              </a:rPr>
              <a:t>:  </a:t>
            </a:r>
            <a:r>
              <a:rPr lang="en-US" sz="2800" dirty="0" smtClean="0">
                <a:solidFill>
                  <a:srgbClr val="FFFFFF"/>
                </a:solidFill>
              </a:rPr>
              <a:t>Poverty &amp; Education</a:t>
            </a:r>
            <a:endParaRPr lang="en-US" sz="2800" dirty="0">
              <a:solidFill>
                <a:srgbClr val="FFFFFF"/>
              </a:solidFill>
            </a:endParaRPr>
          </a:p>
        </p:txBody>
      </p:sp>
      <p:sp>
        <p:nvSpPr>
          <p:cNvPr id="6" name="TextBox 5"/>
          <p:cNvSpPr txBox="1"/>
          <p:nvPr/>
        </p:nvSpPr>
        <p:spPr>
          <a:xfrm>
            <a:off x="3641712" y="6284241"/>
            <a:ext cx="1774186" cy="338554"/>
          </a:xfrm>
          <a:prstGeom prst="rect">
            <a:avLst/>
          </a:prstGeom>
          <a:noFill/>
        </p:spPr>
        <p:txBody>
          <a:bodyPr wrap="square" rtlCol="0">
            <a:spAutoFit/>
          </a:bodyPr>
          <a:lstStyle/>
          <a:p>
            <a:r>
              <a:rPr lang="en-US" sz="1600" dirty="0" err="1" smtClean="0">
                <a:solidFill>
                  <a:srgbClr val="595959"/>
                </a:solidFill>
              </a:rPr>
              <a:t>WorldBank</a:t>
            </a:r>
            <a:r>
              <a:rPr lang="en-US" sz="1600" dirty="0" smtClean="0">
                <a:solidFill>
                  <a:srgbClr val="595959"/>
                </a:solidFill>
              </a:rPr>
              <a:t> (2018)</a:t>
            </a:r>
            <a:endParaRPr lang="en-US" sz="1600" dirty="0">
              <a:solidFill>
                <a:srgbClr val="595959"/>
              </a:solidFill>
            </a:endParaRPr>
          </a:p>
        </p:txBody>
      </p:sp>
      <p:pic>
        <p:nvPicPr>
          <p:cNvPr id="17" name="Picture 16"/>
          <p:cNvPicPr>
            <a:picLocks noChangeAspect="1"/>
          </p:cNvPicPr>
          <p:nvPr/>
        </p:nvPicPr>
        <p:blipFill>
          <a:blip r:embed="rId3"/>
          <a:stretch>
            <a:fillRect/>
          </a:stretch>
        </p:blipFill>
        <p:spPr>
          <a:xfrm>
            <a:off x="4616389" y="2172306"/>
            <a:ext cx="4273160" cy="3149863"/>
          </a:xfrm>
          <a:prstGeom prst="rect">
            <a:avLst/>
          </a:prstGeom>
        </p:spPr>
      </p:pic>
      <p:pic>
        <p:nvPicPr>
          <p:cNvPr id="10" name="Picture 9"/>
          <p:cNvPicPr>
            <a:picLocks noChangeAspect="1"/>
          </p:cNvPicPr>
          <p:nvPr/>
        </p:nvPicPr>
        <p:blipFill>
          <a:blip r:embed="rId4"/>
          <a:stretch>
            <a:fillRect/>
          </a:stretch>
        </p:blipFill>
        <p:spPr>
          <a:xfrm>
            <a:off x="221234" y="2153633"/>
            <a:ext cx="4364575" cy="3187211"/>
          </a:xfrm>
          <a:prstGeom prst="rect">
            <a:avLst/>
          </a:prstGeom>
        </p:spPr>
      </p:pic>
      <p:sp>
        <p:nvSpPr>
          <p:cNvPr id="11" name="TextBox 10"/>
          <p:cNvSpPr txBox="1"/>
          <p:nvPr/>
        </p:nvSpPr>
        <p:spPr>
          <a:xfrm>
            <a:off x="955442" y="5577640"/>
            <a:ext cx="2798334" cy="584776"/>
          </a:xfrm>
          <a:prstGeom prst="rect">
            <a:avLst/>
          </a:prstGeom>
          <a:noFill/>
        </p:spPr>
        <p:txBody>
          <a:bodyPr wrap="square" rtlCol="0">
            <a:spAutoFit/>
          </a:bodyPr>
          <a:lstStyle/>
          <a:p>
            <a:pPr marL="285750" indent="-285750">
              <a:buFont typeface="Arial"/>
              <a:buChar char="•"/>
            </a:pPr>
            <a:r>
              <a:rPr lang="en-US" sz="1600" dirty="0" smtClean="0">
                <a:solidFill>
                  <a:srgbClr val="595959"/>
                </a:solidFill>
              </a:rPr>
              <a:t>Declining population below the poverty line (21.9%)</a:t>
            </a:r>
            <a:endParaRPr lang="en-US" sz="1600" dirty="0">
              <a:solidFill>
                <a:srgbClr val="595959"/>
              </a:solidFill>
            </a:endParaRPr>
          </a:p>
        </p:txBody>
      </p:sp>
      <p:sp>
        <p:nvSpPr>
          <p:cNvPr id="12" name="TextBox 11"/>
          <p:cNvSpPr txBox="1"/>
          <p:nvPr/>
        </p:nvSpPr>
        <p:spPr>
          <a:xfrm>
            <a:off x="5285172" y="5577640"/>
            <a:ext cx="3230863" cy="584776"/>
          </a:xfrm>
          <a:prstGeom prst="rect">
            <a:avLst/>
          </a:prstGeom>
          <a:noFill/>
        </p:spPr>
        <p:txBody>
          <a:bodyPr wrap="square" rtlCol="0">
            <a:spAutoFit/>
          </a:bodyPr>
          <a:lstStyle/>
          <a:p>
            <a:pPr marL="285750" indent="-285750">
              <a:buFont typeface="Arial"/>
              <a:buChar char="•"/>
            </a:pPr>
            <a:r>
              <a:rPr lang="en-US" sz="1600" dirty="0" smtClean="0">
                <a:solidFill>
                  <a:srgbClr val="595959"/>
                </a:solidFill>
              </a:rPr>
              <a:t>Increasing child enrollment into primary education</a:t>
            </a:r>
            <a:endParaRPr lang="en-US" sz="1600" dirty="0">
              <a:solidFill>
                <a:srgbClr val="595959"/>
              </a:solidFill>
            </a:endParaRPr>
          </a:p>
        </p:txBody>
      </p:sp>
    </p:spTree>
    <p:extLst>
      <p:ext uri="{BB962C8B-B14F-4D97-AF65-F5344CB8AC3E}">
        <p14:creationId xmlns:p14="http://schemas.microsoft.com/office/powerpoint/2010/main" val="375634238"/>
      </p:ext>
    </p:extLst>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31</a:t>
            </a:fld>
            <a:endParaRPr lang="en-US"/>
          </a:p>
        </p:txBody>
      </p:sp>
      <p:sp>
        <p:nvSpPr>
          <p:cNvPr id="9" name="TextBox 8"/>
          <p:cNvSpPr txBox="1"/>
          <p:nvPr/>
        </p:nvSpPr>
        <p:spPr>
          <a:xfrm>
            <a:off x="449355" y="789845"/>
            <a:ext cx="6858000" cy="523220"/>
          </a:xfrm>
          <a:prstGeom prst="rect">
            <a:avLst/>
          </a:prstGeom>
          <a:noFill/>
        </p:spPr>
        <p:txBody>
          <a:bodyPr wrap="square" rtlCol="0">
            <a:spAutoFit/>
          </a:bodyPr>
          <a:lstStyle/>
          <a:p>
            <a:r>
              <a:rPr lang="en-US" sz="2800" dirty="0" smtClean="0">
                <a:solidFill>
                  <a:srgbClr val="FFFFFF"/>
                </a:solidFill>
              </a:rPr>
              <a:t>Appendix 7a:  FOREX Volatility (INR – Rupee)</a:t>
            </a:r>
            <a:endParaRPr lang="en-US" sz="2800" dirty="0">
              <a:solidFill>
                <a:srgbClr val="FFFFFF"/>
              </a:solidFill>
            </a:endParaRPr>
          </a:p>
        </p:txBody>
      </p:sp>
      <p:pic>
        <p:nvPicPr>
          <p:cNvPr id="4" name="Picture 3"/>
          <p:cNvPicPr>
            <a:picLocks noChangeAspect="1"/>
          </p:cNvPicPr>
          <p:nvPr/>
        </p:nvPicPr>
        <p:blipFill>
          <a:blip r:embed="rId3"/>
          <a:stretch>
            <a:fillRect/>
          </a:stretch>
        </p:blipFill>
        <p:spPr>
          <a:xfrm>
            <a:off x="4506820" y="3417335"/>
            <a:ext cx="4375716" cy="2503794"/>
          </a:xfrm>
          <a:prstGeom prst="rect">
            <a:avLst/>
          </a:prstGeom>
        </p:spPr>
      </p:pic>
      <p:pic>
        <p:nvPicPr>
          <p:cNvPr id="6" name="Picture 5"/>
          <p:cNvPicPr>
            <a:picLocks noChangeAspect="1"/>
          </p:cNvPicPr>
          <p:nvPr/>
        </p:nvPicPr>
        <p:blipFill>
          <a:blip r:embed="rId4"/>
          <a:stretch>
            <a:fillRect/>
          </a:stretch>
        </p:blipFill>
        <p:spPr>
          <a:xfrm>
            <a:off x="280140" y="3454684"/>
            <a:ext cx="4295365" cy="2473812"/>
          </a:xfrm>
          <a:prstGeom prst="rect">
            <a:avLst/>
          </a:prstGeom>
        </p:spPr>
      </p:pic>
      <p:sp>
        <p:nvSpPr>
          <p:cNvPr id="8" name="TextBox 7"/>
          <p:cNvSpPr txBox="1"/>
          <p:nvPr/>
        </p:nvSpPr>
        <p:spPr>
          <a:xfrm>
            <a:off x="1383127" y="6091760"/>
            <a:ext cx="1941110" cy="307777"/>
          </a:xfrm>
          <a:prstGeom prst="rect">
            <a:avLst/>
          </a:prstGeom>
          <a:noFill/>
        </p:spPr>
        <p:txBody>
          <a:bodyPr wrap="square" rtlCol="0">
            <a:spAutoFit/>
          </a:bodyPr>
          <a:lstStyle/>
          <a:p>
            <a:r>
              <a:rPr lang="en-US" sz="1400" dirty="0" err="1" smtClean="0">
                <a:solidFill>
                  <a:srgbClr val="595959"/>
                </a:solidFill>
              </a:rPr>
              <a:t>Investing.com</a:t>
            </a:r>
            <a:r>
              <a:rPr lang="en-US" sz="1400" dirty="0" smtClean="0">
                <a:solidFill>
                  <a:srgbClr val="595959"/>
                </a:solidFill>
              </a:rPr>
              <a:t> (2018a)</a:t>
            </a:r>
            <a:endParaRPr lang="en-US" sz="1400" dirty="0">
              <a:solidFill>
                <a:srgbClr val="595959"/>
              </a:solidFill>
            </a:endParaRPr>
          </a:p>
        </p:txBody>
      </p:sp>
      <p:sp>
        <p:nvSpPr>
          <p:cNvPr id="11" name="TextBox 10"/>
          <p:cNvSpPr txBox="1"/>
          <p:nvPr/>
        </p:nvSpPr>
        <p:spPr>
          <a:xfrm>
            <a:off x="5700175" y="6090271"/>
            <a:ext cx="1941110" cy="307777"/>
          </a:xfrm>
          <a:prstGeom prst="rect">
            <a:avLst/>
          </a:prstGeom>
          <a:noFill/>
        </p:spPr>
        <p:txBody>
          <a:bodyPr wrap="square" rtlCol="0">
            <a:spAutoFit/>
          </a:bodyPr>
          <a:lstStyle/>
          <a:p>
            <a:r>
              <a:rPr lang="en-US" sz="1400" dirty="0" err="1" smtClean="0">
                <a:solidFill>
                  <a:srgbClr val="595959"/>
                </a:solidFill>
              </a:rPr>
              <a:t>Investing.com</a:t>
            </a:r>
            <a:r>
              <a:rPr lang="en-US" sz="1400" dirty="0" smtClean="0">
                <a:solidFill>
                  <a:srgbClr val="595959"/>
                </a:solidFill>
              </a:rPr>
              <a:t> (2018b)</a:t>
            </a:r>
            <a:endParaRPr lang="en-US" sz="1400" dirty="0">
              <a:solidFill>
                <a:srgbClr val="595959"/>
              </a:solidFill>
            </a:endParaRPr>
          </a:p>
        </p:txBody>
      </p:sp>
      <p:sp>
        <p:nvSpPr>
          <p:cNvPr id="12" name="Rectangular Callout 11"/>
          <p:cNvSpPr/>
          <p:nvPr/>
        </p:nvSpPr>
        <p:spPr>
          <a:xfrm>
            <a:off x="4818246" y="1922274"/>
            <a:ext cx="1914782" cy="1233620"/>
          </a:xfrm>
          <a:prstGeom prst="wedgeRectCallout">
            <a:avLst>
              <a:gd name="adj1" fmla="val 38944"/>
              <a:gd name="adj2" fmla="val 169360"/>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t>Daily volatility with a general 12 month GBP appreciation against the Indian Rupee</a:t>
            </a:r>
            <a:endParaRPr lang="en-US" sz="1400" dirty="0"/>
          </a:p>
        </p:txBody>
      </p:sp>
      <p:sp>
        <p:nvSpPr>
          <p:cNvPr id="13" name="Rectangular Callout 12"/>
          <p:cNvSpPr/>
          <p:nvPr/>
        </p:nvSpPr>
        <p:spPr>
          <a:xfrm>
            <a:off x="2072982" y="1922274"/>
            <a:ext cx="1805745" cy="1233620"/>
          </a:xfrm>
          <a:prstGeom prst="wedgeRectCallout">
            <a:avLst>
              <a:gd name="adj1" fmla="val -34154"/>
              <a:gd name="adj2" fmla="val 149682"/>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t>Daily volatility with a general 12 month USD depreciation against the Indian Rupee</a:t>
            </a:r>
            <a:endParaRPr lang="en-US" sz="1400" dirty="0"/>
          </a:p>
        </p:txBody>
      </p:sp>
      <p:sp>
        <p:nvSpPr>
          <p:cNvPr id="14" name="Rectangular Callout 13"/>
          <p:cNvSpPr/>
          <p:nvPr/>
        </p:nvSpPr>
        <p:spPr>
          <a:xfrm>
            <a:off x="6894274" y="1925282"/>
            <a:ext cx="1914782" cy="1233620"/>
          </a:xfrm>
          <a:prstGeom prst="wedgeRectCallout">
            <a:avLst>
              <a:gd name="adj1" fmla="val 24314"/>
              <a:gd name="adj2" fmla="val 114865"/>
            </a:avLst>
          </a:prstGeom>
          <a:noFill/>
          <a:ln>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solidFill>
                  <a:schemeClr val="tx1"/>
                </a:solidFill>
              </a:rPr>
              <a:t>Good time for investment!  More INR for your Sterling</a:t>
            </a:r>
            <a:endParaRPr lang="en-US" sz="1400" dirty="0">
              <a:solidFill>
                <a:schemeClr val="tx1"/>
              </a:solidFill>
            </a:endParaRPr>
          </a:p>
        </p:txBody>
      </p:sp>
    </p:spTree>
    <p:extLst>
      <p:ext uri="{BB962C8B-B14F-4D97-AF65-F5344CB8AC3E}">
        <p14:creationId xmlns:p14="http://schemas.microsoft.com/office/powerpoint/2010/main" val="2501773327"/>
      </p:ext>
    </p:extLst>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32</a:t>
            </a:fld>
            <a:endParaRPr lang="en-US"/>
          </a:p>
        </p:txBody>
      </p:sp>
      <p:sp>
        <p:nvSpPr>
          <p:cNvPr id="9" name="TextBox 8"/>
          <p:cNvSpPr txBox="1"/>
          <p:nvPr/>
        </p:nvSpPr>
        <p:spPr>
          <a:xfrm>
            <a:off x="449355" y="789845"/>
            <a:ext cx="6858000" cy="523220"/>
          </a:xfrm>
          <a:prstGeom prst="rect">
            <a:avLst/>
          </a:prstGeom>
          <a:noFill/>
        </p:spPr>
        <p:txBody>
          <a:bodyPr wrap="square" rtlCol="0">
            <a:spAutoFit/>
          </a:bodyPr>
          <a:lstStyle/>
          <a:p>
            <a:r>
              <a:rPr lang="en-US" sz="2800" dirty="0" smtClean="0">
                <a:solidFill>
                  <a:srgbClr val="FFFFFF"/>
                </a:solidFill>
              </a:rPr>
              <a:t>Appendix 7b:  FOREX Risks</a:t>
            </a:r>
            <a:endParaRPr lang="en-US" sz="2800" dirty="0">
              <a:solidFill>
                <a:srgbClr val="FFFFFF"/>
              </a:solidFill>
            </a:endParaRPr>
          </a:p>
        </p:txBody>
      </p:sp>
      <p:sp>
        <p:nvSpPr>
          <p:cNvPr id="2" name="Rectangle 1"/>
          <p:cNvSpPr/>
          <p:nvPr/>
        </p:nvSpPr>
        <p:spPr>
          <a:xfrm>
            <a:off x="298808" y="2207924"/>
            <a:ext cx="8638271" cy="3539430"/>
          </a:xfrm>
          <a:prstGeom prst="rect">
            <a:avLst/>
          </a:prstGeom>
        </p:spPr>
        <p:txBody>
          <a:bodyPr wrap="square">
            <a:spAutoFit/>
          </a:bodyPr>
          <a:lstStyle/>
          <a:p>
            <a:r>
              <a:rPr lang="en-US" sz="1600" dirty="0" smtClean="0">
                <a:solidFill>
                  <a:srgbClr val="595959"/>
                </a:solidFill>
              </a:rPr>
              <a:t>Exchange </a:t>
            </a:r>
            <a:r>
              <a:rPr lang="en-US" sz="1600" dirty="0">
                <a:solidFill>
                  <a:srgbClr val="595959"/>
                </a:solidFill>
              </a:rPr>
              <a:t>rate fluctuations can expose businesses in 4 areas:  transactional risks, translational risks, credit risks and liquidity </a:t>
            </a:r>
            <a:r>
              <a:rPr lang="en-US" sz="1600" dirty="0" smtClean="0">
                <a:solidFill>
                  <a:srgbClr val="595959"/>
                </a:solidFill>
              </a:rPr>
              <a:t>risks.</a:t>
            </a:r>
            <a:r>
              <a:rPr lang="en-GB" sz="1600" dirty="0" smtClean="0">
                <a:solidFill>
                  <a:srgbClr val="595959"/>
                </a:solidFill>
              </a:rPr>
              <a:t>  </a:t>
            </a:r>
            <a:r>
              <a:rPr lang="en-US" sz="1600" dirty="0" smtClean="0">
                <a:solidFill>
                  <a:srgbClr val="595959"/>
                </a:solidFill>
              </a:rPr>
              <a:t>Other currency appreciation/depreciation factors include:</a:t>
            </a:r>
            <a:endParaRPr lang="en-GB" sz="1600" dirty="0">
              <a:solidFill>
                <a:srgbClr val="595959"/>
              </a:solidFill>
            </a:endParaRPr>
          </a:p>
          <a:p>
            <a:r>
              <a:rPr lang="en-US" sz="1600" dirty="0">
                <a:solidFill>
                  <a:srgbClr val="595959"/>
                </a:solidFill>
              </a:rPr>
              <a:t> </a:t>
            </a:r>
            <a:endParaRPr lang="en-GB" sz="1600" dirty="0">
              <a:solidFill>
                <a:srgbClr val="595959"/>
              </a:solidFill>
            </a:endParaRPr>
          </a:p>
          <a:p>
            <a:pPr marL="285750" lvl="0" indent="-285750">
              <a:buFont typeface="Arial"/>
              <a:buChar char="•"/>
            </a:pPr>
            <a:r>
              <a:rPr lang="en-US" sz="1600" dirty="0">
                <a:solidFill>
                  <a:srgbClr val="595959"/>
                </a:solidFill>
              </a:rPr>
              <a:t>Elasticity of demand:  the nature and price sensitivity of a product plays a key role in demand </a:t>
            </a:r>
            <a:r>
              <a:rPr lang="en-US" sz="1600" dirty="0" smtClean="0">
                <a:solidFill>
                  <a:srgbClr val="595959"/>
                </a:solidFill>
              </a:rPr>
              <a:t>changes</a:t>
            </a:r>
          </a:p>
          <a:p>
            <a:pPr lvl="0"/>
            <a:endParaRPr lang="en-GB" sz="1600" dirty="0">
              <a:solidFill>
                <a:srgbClr val="595959"/>
              </a:solidFill>
            </a:endParaRPr>
          </a:p>
          <a:p>
            <a:pPr marL="285750" lvl="0" indent="-285750">
              <a:buFont typeface="Arial"/>
              <a:buChar char="•"/>
            </a:pPr>
            <a:r>
              <a:rPr lang="en-US" sz="1600" dirty="0" smtClean="0">
                <a:solidFill>
                  <a:srgbClr val="595959"/>
                </a:solidFill>
              </a:rPr>
              <a:t>The </a:t>
            </a:r>
            <a:r>
              <a:rPr lang="en-US" sz="1600" dirty="0">
                <a:solidFill>
                  <a:srgbClr val="595959"/>
                </a:solidFill>
              </a:rPr>
              <a:t>economic climate of other countries/world economy:  even after a depreciation, </a:t>
            </a:r>
            <a:r>
              <a:rPr lang="en-US" sz="1600" dirty="0" smtClean="0">
                <a:solidFill>
                  <a:srgbClr val="595959"/>
                </a:solidFill>
              </a:rPr>
              <a:t>trade can </a:t>
            </a:r>
            <a:r>
              <a:rPr lang="en-US" sz="1600" dirty="0">
                <a:solidFill>
                  <a:srgbClr val="595959"/>
                </a:solidFill>
              </a:rPr>
              <a:t>be weak in times of a </a:t>
            </a:r>
            <a:r>
              <a:rPr lang="en-US" sz="1600" dirty="0" smtClean="0">
                <a:solidFill>
                  <a:srgbClr val="595959"/>
                </a:solidFill>
              </a:rPr>
              <a:t>recession</a:t>
            </a:r>
          </a:p>
          <a:p>
            <a:pPr lvl="0"/>
            <a:endParaRPr lang="en-GB" sz="1600" dirty="0">
              <a:solidFill>
                <a:srgbClr val="595959"/>
              </a:solidFill>
            </a:endParaRPr>
          </a:p>
          <a:p>
            <a:pPr marL="285750" lvl="0" indent="-285750">
              <a:buFont typeface="Arial"/>
              <a:buChar char="•"/>
            </a:pPr>
            <a:r>
              <a:rPr lang="en-US" sz="1600" dirty="0" smtClean="0">
                <a:solidFill>
                  <a:srgbClr val="595959"/>
                </a:solidFill>
              </a:rPr>
              <a:t>The </a:t>
            </a:r>
            <a:r>
              <a:rPr lang="en-US" sz="1600" dirty="0">
                <a:solidFill>
                  <a:srgbClr val="595959"/>
                </a:solidFill>
              </a:rPr>
              <a:t>proportion of raw materials imported by </a:t>
            </a:r>
            <a:r>
              <a:rPr lang="en-US" sz="1600" dirty="0" smtClean="0">
                <a:solidFill>
                  <a:srgbClr val="595959"/>
                </a:solidFill>
              </a:rPr>
              <a:t>a manufacturer</a:t>
            </a:r>
          </a:p>
          <a:p>
            <a:pPr lvl="0"/>
            <a:endParaRPr lang="en-GB" sz="1600" dirty="0">
              <a:solidFill>
                <a:srgbClr val="595959"/>
              </a:solidFill>
            </a:endParaRPr>
          </a:p>
          <a:p>
            <a:pPr marL="285750" lvl="0" indent="-285750">
              <a:buFont typeface="Arial"/>
              <a:buChar char="•"/>
            </a:pPr>
            <a:r>
              <a:rPr lang="en-US" sz="1600" dirty="0" smtClean="0">
                <a:solidFill>
                  <a:srgbClr val="595959"/>
                </a:solidFill>
              </a:rPr>
              <a:t>The </a:t>
            </a:r>
            <a:r>
              <a:rPr lang="en-US" sz="1600" dirty="0">
                <a:solidFill>
                  <a:srgbClr val="595959"/>
                </a:solidFill>
              </a:rPr>
              <a:t>reason behind a currency appreciation or </a:t>
            </a:r>
            <a:r>
              <a:rPr lang="en-US" sz="1600" dirty="0" smtClean="0">
                <a:solidFill>
                  <a:srgbClr val="595959"/>
                </a:solidFill>
              </a:rPr>
              <a:t>depreciation</a:t>
            </a:r>
          </a:p>
          <a:p>
            <a:pPr lvl="0"/>
            <a:endParaRPr lang="en-GB" sz="1600" dirty="0">
              <a:solidFill>
                <a:srgbClr val="595959"/>
              </a:solidFill>
            </a:endParaRPr>
          </a:p>
          <a:p>
            <a:pPr marL="285750" lvl="0" indent="-285750">
              <a:buFont typeface="Arial"/>
              <a:buChar char="•"/>
            </a:pPr>
            <a:r>
              <a:rPr lang="en-US" sz="1600" dirty="0" smtClean="0">
                <a:solidFill>
                  <a:srgbClr val="595959"/>
                </a:solidFill>
              </a:rPr>
              <a:t>The </a:t>
            </a:r>
            <a:r>
              <a:rPr lang="en-US" sz="1600" dirty="0">
                <a:solidFill>
                  <a:srgbClr val="595959"/>
                </a:solidFill>
              </a:rPr>
              <a:t>effects of inflation changes</a:t>
            </a:r>
            <a:r>
              <a:rPr lang="en-GB" sz="1600" dirty="0">
                <a:solidFill>
                  <a:srgbClr val="595959"/>
                </a:solidFill>
              </a:rPr>
              <a:t> </a:t>
            </a:r>
            <a:r>
              <a:rPr lang="en-GB" sz="1600" dirty="0" smtClean="0">
                <a:solidFill>
                  <a:srgbClr val="595959"/>
                </a:solidFill>
              </a:rPr>
              <a:t>(</a:t>
            </a:r>
            <a:r>
              <a:rPr lang="en-GB" sz="1600" dirty="0" err="1" smtClean="0">
                <a:solidFill>
                  <a:srgbClr val="595959"/>
                </a:solidFill>
              </a:rPr>
              <a:t>e.g</a:t>
            </a:r>
            <a:r>
              <a:rPr lang="en-GB" sz="1600" dirty="0" smtClean="0">
                <a:solidFill>
                  <a:srgbClr val="595959"/>
                </a:solidFill>
              </a:rPr>
              <a:t> demand-pull/cost-push)</a:t>
            </a:r>
          </a:p>
        </p:txBody>
      </p:sp>
      <p:sp>
        <p:nvSpPr>
          <p:cNvPr id="3" name="Rectangle 2"/>
          <p:cNvSpPr/>
          <p:nvPr/>
        </p:nvSpPr>
        <p:spPr>
          <a:xfrm>
            <a:off x="3859158" y="6193805"/>
            <a:ext cx="1320995" cy="338554"/>
          </a:xfrm>
          <a:prstGeom prst="rect">
            <a:avLst/>
          </a:prstGeom>
        </p:spPr>
        <p:txBody>
          <a:bodyPr wrap="none">
            <a:spAutoFit/>
          </a:bodyPr>
          <a:lstStyle/>
          <a:p>
            <a:r>
              <a:rPr lang="en-US" sz="1600" dirty="0">
                <a:solidFill>
                  <a:srgbClr val="595959"/>
                </a:solidFill>
              </a:rPr>
              <a:t>(Hardy, 2017) </a:t>
            </a:r>
            <a:endParaRPr lang="en-US" sz="1600" dirty="0"/>
          </a:p>
        </p:txBody>
      </p:sp>
    </p:spTree>
    <p:extLst>
      <p:ext uri="{BB962C8B-B14F-4D97-AF65-F5344CB8AC3E}">
        <p14:creationId xmlns:p14="http://schemas.microsoft.com/office/powerpoint/2010/main" val="111118805"/>
      </p:ext>
    </p:extLst>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33</a:t>
            </a:fld>
            <a:endParaRPr lang="en-US"/>
          </a:p>
        </p:txBody>
      </p:sp>
      <p:sp>
        <p:nvSpPr>
          <p:cNvPr id="9" name="TextBox 8"/>
          <p:cNvSpPr txBox="1"/>
          <p:nvPr/>
        </p:nvSpPr>
        <p:spPr>
          <a:xfrm>
            <a:off x="449355" y="789845"/>
            <a:ext cx="6858000" cy="523220"/>
          </a:xfrm>
          <a:prstGeom prst="rect">
            <a:avLst/>
          </a:prstGeom>
          <a:noFill/>
        </p:spPr>
        <p:txBody>
          <a:bodyPr wrap="square" rtlCol="0">
            <a:spAutoFit/>
          </a:bodyPr>
          <a:lstStyle/>
          <a:p>
            <a:r>
              <a:rPr lang="en-US" sz="2800" dirty="0" smtClean="0">
                <a:solidFill>
                  <a:srgbClr val="FFFFFF"/>
                </a:solidFill>
              </a:rPr>
              <a:t>Appendix 8a:  Apparel Market Growth</a:t>
            </a:r>
            <a:endParaRPr lang="en-US" sz="2800" dirty="0">
              <a:solidFill>
                <a:srgbClr val="FFFFFF"/>
              </a:solidFill>
            </a:endParaRPr>
          </a:p>
        </p:txBody>
      </p:sp>
      <p:sp>
        <p:nvSpPr>
          <p:cNvPr id="3" name="Rectangle 2"/>
          <p:cNvSpPr/>
          <p:nvPr/>
        </p:nvSpPr>
        <p:spPr>
          <a:xfrm>
            <a:off x="3246712" y="6307060"/>
            <a:ext cx="2728632" cy="338554"/>
          </a:xfrm>
          <a:prstGeom prst="rect">
            <a:avLst/>
          </a:prstGeom>
        </p:spPr>
        <p:txBody>
          <a:bodyPr wrap="none">
            <a:spAutoFit/>
          </a:bodyPr>
          <a:lstStyle/>
          <a:p>
            <a:r>
              <a:rPr lang="en-US" sz="1600" dirty="0" smtClean="0">
                <a:solidFill>
                  <a:schemeClr val="tx1">
                    <a:lumMod val="65000"/>
                    <a:lumOff val="35000"/>
                  </a:schemeClr>
                </a:solidFill>
              </a:rPr>
              <a:t>(WAZIR, 2013; </a:t>
            </a:r>
            <a:r>
              <a:rPr lang="en-US" sz="1600" dirty="0" err="1" smtClean="0">
                <a:solidFill>
                  <a:schemeClr val="tx1">
                    <a:lumMod val="65000"/>
                    <a:lumOff val="35000"/>
                  </a:schemeClr>
                </a:solidFill>
              </a:rPr>
              <a:t>Statista</a:t>
            </a:r>
            <a:r>
              <a:rPr lang="en-US" sz="1600" dirty="0" smtClean="0">
                <a:solidFill>
                  <a:schemeClr val="tx1">
                    <a:lumMod val="65000"/>
                    <a:lumOff val="35000"/>
                  </a:schemeClr>
                </a:solidFill>
              </a:rPr>
              <a:t>, 2018d) </a:t>
            </a:r>
            <a:endParaRPr lang="en-US" sz="1600" dirty="0">
              <a:solidFill>
                <a:schemeClr val="tx1">
                  <a:lumMod val="65000"/>
                  <a:lumOff val="35000"/>
                </a:schemeClr>
              </a:solidFill>
            </a:endParaRPr>
          </a:p>
        </p:txBody>
      </p:sp>
      <p:pic>
        <p:nvPicPr>
          <p:cNvPr id="6" name="Picture 5"/>
          <p:cNvPicPr>
            <a:picLocks noChangeAspect="1"/>
          </p:cNvPicPr>
          <p:nvPr/>
        </p:nvPicPr>
        <p:blipFill>
          <a:blip r:embed="rId3"/>
          <a:stretch>
            <a:fillRect/>
          </a:stretch>
        </p:blipFill>
        <p:spPr>
          <a:xfrm>
            <a:off x="3321416" y="3564820"/>
            <a:ext cx="5821100" cy="2632780"/>
          </a:xfrm>
          <a:prstGeom prst="rect">
            <a:avLst/>
          </a:prstGeom>
        </p:spPr>
      </p:pic>
      <p:pic>
        <p:nvPicPr>
          <p:cNvPr id="7" name="Picture 6"/>
          <p:cNvPicPr>
            <a:picLocks noChangeAspect="1"/>
          </p:cNvPicPr>
          <p:nvPr/>
        </p:nvPicPr>
        <p:blipFill>
          <a:blip r:embed="rId4"/>
          <a:stretch>
            <a:fillRect/>
          </a:stretch>
        </p:blipFill>
        <p:spPr>
          <a:xfrm>
            <a:off x="275724" y="2387515"/>
            <a:ext cx="4578639" cy="2094230"/>
          </a:xfrm>
          <a:prstGeom prst="rect">
            <a:avLst/>
          </a:prstGeom>
        </p:spPr>
      </p:pic>
      <p:sp>
        <p:nvSpPr>
          <p:cNvPr id="10" name="Rectangular Callout 9"/>
          <p:cNvSpPr/>
          <p:nvPr/>
        </p:nvSpPr>
        <p:spPr>
          <a:xfrm>
            <a:off x="5686731" y="1939339"/>
            <a:ext cx="1620624" cy="1213805"/>
          </a:xfrm>
          <a:prstGeom prst="wedgeRectCallout">
            <a:avLst>
              <a:gd name="adj1" fmla="val -121948"/>
              <a:gd name="adj2" fmla="val 71905"/>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TextBox 7"/>
          <p:cNvSpPr txBox="1"/>
          <p:nvPr/>
        </p:nvSpPr>
        <p:spPr>
          <a:xfrm>
            <a:off x="5807259" y="2200775"/>
            <a:ext cx="1388039" cy="738664"/>
          </a:xfrm>
          <a:prstGeom prst="rect">
            <a:avLst/>
          </a:prstGeom>
          <a:noFill/>
        </p:spPr>
        <p:txBody>
          <a:bodyPr wrap="square" rtlCol="0">
            <a:spAutoFit/>
          </a:bodyPr>
          <a:lstStyle/>
          <a:p>
            <a:pPr algn="ctr"/>
            <a:r>
              <a:rPr lang="en-US" sz="1400" dirty="0" smtClean="0">
                <a:solidFill>
                  <a:srgbClr val="595959"/>
                </a:solidFill>
              </a:rPr>
              <a:t>Fastest growth of the major economies</a:t>
            </a:r>
            <a:endParaRPr lang="en-US" sz="1400" dirty="0">
              <a:solidFill>
                <a:srgbClr val="595959"/>
              </a:solidFill>
            </a:endParaRPr>
          </a:p>
        </p:txBody>
      </p:sp>
      <p:sp>
        <p:nvSpPr>
          <p:cNvPr id="11" name="Rectangle 10"/>
          <p:cNvSpPr/>
          <p:nvPr/>
        </p:nvSpPr>
        <p:spPr>
          <a:xfrm>
            <a:off x="282363" y="1808273"/>
            <a:ext cx="4572000" cy="523220"/>
          </a:xfrm>
          <a:prstGeom prst="rect">
            <a:avLst/>
          </a:prstGeom>
        </p:spPr>
        <p:txBody>
          <a:bodyPr>
            <a:spAutoFit/>
          </a:bodyPr>
          <a:lstStyle/>
          <a:p>
            <a:r>
              <a:rPr lang="en-US" sz="1400" dirty="0">
                <a:solidFill>
                  <a:srgbClr val="595959"/>
                </a:solidFill>
              </a:rPr>
              <a:t>Global apparel market size projections from 2012 to 2025, by region (in billion U.S. dollars)</a:t>
            </a:r>
          </a:p>
        </p:txBody>
      </p:sp>
      <p:sp>
        <p:nvSpPr>
          <p:cNvPr id="12" name="Rectangular Callout 11"/>
          <p:cNvSpPr/>
          <p:nvPr/>
        </p:nvSpPr>
        <p:spPr>
          <a:xfrm>
            <a:off x="449355" y="4836807"/>
            <a:ext cx="2743501" cy="1624372"/>
          </a:xfrm>
          <a:prstGeom prst="wedgeRectCallout">
            <a:avLst>
              <a:gd name="adj1" fmla="val 61857"/>
              <a:gd name="adj2" fmla="val -16903"/>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TextBox 12"/>
          <p:cNvSpPr txBox="1"/>
          <p:nvPr/>
        </p:nvSpPr>
        <p:spPr>
          <a:xfrm>
            <a:off x="616292" y="4967525"/>
            <a:ext cx="2464507" cy="1384995"/>
          </a:xfrm>
          <a:prstGeom prst="rect">
            <a:avLst/>
          </a:prstGeom>
          <a:noFill/>
        </p:spPr>
        <p:txBody>
          <a:bodyPr wrap="square" rtlCol="0">
            <a:spAutoFit/>
          </a:bodyPr>
          <a:lstStyle/>
          <a:p>
            <a:pPr algn="ctr"/>
            <a:r>
              <a:rPr lang="en-US" sz="1400" dirty="0" smtClean="0">
                <a:solidFill>
                  <a:srgbClr val="595959"/>
                </a:solidFill>
              </a:rPr>
              <a:t>Studies show countries experiencing a per capita GDP of more than $2500 experience a spur in economic growth led by consumer spending.  India will achieve this by 2020</a:t>
            </a:r>
            <a:endParaRPr lang="en-US" sz="1400" dirty="0">
              <a:solidFill>
                <a:srgbClr val="595959"/>
              </a:solidFill>
            </a:endParaRPr>
          </a:p>
        </p:txBody>
      </p:sp>
    </p:spTree>
    <p:extLst>
      <p:ext uri="{BB962C8B-B14F-4D97-AF65-F5344CB8AC3E}">
        <p14:creationId xmlns:p14="http://schemas.microsoft.com/office/powerpoint/2010/main" val="4097858264"/>
      </p:ext>
    </p:extLst>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34</a:t>
            </a:fld>
            <a:endParaRPr lang="en-US"/>
          </a:p>
        </p:txBody>
      </p:sp>
      <p:sp>
        <p:nvSpPr>
          <p:cNvPr id="9" name="TextBox 8"/>
          <p:cNvSpPr txBox="1"/>
          <p:nvPr/>
        </p:nvSpPr>
        <p:spPr>
          <a:xfrm>
            <a:off x="449355" y="789845"/>
            <a:ext cx="6858000" cy="523220"/>
          </a:xfrm>
          <a:prstGeom prst="rect">
            <a:avLst/>
          </a:prstGeom>
          <a:noFill/>
        </p:spPr>
        <p:txBody>
          <a:bodyPr wrap="square" rtlCol="0">
            <a:spAutoFit/>
          </a:bodyPr>
          <a:lstStyle/>
          <a:p>
            <a:r>
              <a:rPr lang="en-US" sz="2800" dirty="0" smtClean="0">
                <a:solidFill>
                  <a:srgbClr val="FFFFFF"/>
                </a:solidFill>
              </a:rPr>
              <a:t>Appendix 8b:  Revenue Per Capita</a:t>
            </a:r>
            <a:endParaRPr lang="en-US" sz="2800" dirty="0">
              <a:solidFill>
                <a:srgbClr val="FFFFFF"/>
              </a:solidFill>
            </a:endParaRPr>
          </a:p>
        </p:txBody>
      </p:sp>
      <p:sp>
        <p:nvSpPr>
          <p:cNvPr id="3" name="Rectangle 2"/>
          <p:cNvSpPr/>
          <p:nvPr/>
        </p:nvSpPr>
        <p:spPr>
          <a:xfrm>
            <a:off x="3806992" y="6269712"/>
            <a:ext cx="1547619" cy="338554"/>
          </a:xfrm>
          <a:prstGeom prst="rect">
            <a:avLst/>
          </a:prstGeom>
        </p:spPr>
        <p:txBody>
          <a:bodyPr wrap="none">
            <a:spAutoFit/>
          </a:bodyPr>
          <a:lstStyle/>
          <a:p>
            <a:r>
              <a:rPr lang="en-US" sz="1600" dirty="0" smtClean="0">
                <a:solidFill>
                  <a:schemeClr val="tx1">
                    <a:lumMod val="65000"/>
                    <a:lumOff val="35000"/>
                  </a:schemeClr>
                </a:solidFill>
              </a:rPr>
              <a:t>(</a:t>
            </a:r>
            <a:r>
              <a:rPr lang="en-US" sz="1600" dirty="0" err="1" smtClean="0">
                <a:solidFill>
                  <a:schemeClr val="tx1">
                    <a:lumMod val="65000"/>
                    <a:lumOff val="35000"/>
                  </a:schemeClr>
                </a:solidFill>
              </a:rPr>
              <a:t>Statista</a:t>
            </a:r>
            <a:r>
              <a:rPr lang="en-US" sz="1600" dirty="0" smtClean="0">
                <a:solidFill>
                  <a:schemeClr val="tx1">
                    <a:lumMod val="65000"/>
                    <a:lumOff val="35000"/>
                  </a:schemeClr>
                </a:solidFill>
              </a:rPr>
              <a:t>, 2018e) </a:t>
            </a:r>
            <a:endParaRPr lang="en-US" sz="1600" dirty="0">
              <a:solidFill>
                <a:schemeClr val="tx1">
                  <a:lumMod val="65000"/>
                  <a:lumOff val="35000"/>
                </a:schemeClr>
              </a:solidFill>
            </a:endParaRPr>
          </a:p>
        </p:txBody>
      </p:sp>
      <p:pic>
        <p:nvPicPr>
          <p:cNvPr id="14" name="Picture 13"/>
          <p:cNvPicPr>
            <a:picLocks noChangeAspect="1"/>
          </p:cNvPicPr>
          <p:nvPr/>
        </p:nvPicPr>
        <p:blipFill>
          <a:blip r:embed="rId3"/>
          <a:stretch>
            <a:fillRect/>
          </a:stretch>
        </p:blipFill>
        <p:spPr>
          <a:xfrm>
            <a:off x="1269935" y="2107764"/>
            <a:ext cx="6629809" cy="3976432"/>
          </a:xfrm>
          <a:prstGeom prst="rect">
            <a:avLst/>
          </a:prstGeom>
        </p:spPr>
      </p:pic>
      <p:sp>
        <p:nvSpPr>
          <p:cNvPr id="16" name="Right Arrow 126"/>
          <p:cNvSpPr/>
          <p:nvPr/>
        </p:nvSpPr>
        <p:spPr bwMode="auto">
          <a:xfrm rot="20872460">
            <a:off x="2119145" y="3101163"/>
            <a:ext cx="5081699" cy="689959"/>
          </a:xfrm>
          <a:custGeom>
            <a:avLst/>
            <a:gdLst>
              <a:gd name="connsiteX0" fmla="*/ 0 w 6599433"/>
              <a:gd name="connsiteY0" fmla="*/ 349038 h 1396150"/>
              <a:gd name="connsiteX1" fmla="*/ 5901358 w 6599433"/>
              <a:gd name="connsiteY1" fmla="*/ 349038 h 1396150"/>
              <a:gd name="connsiteX2" fmla="*/ 5901358 w 6599433"/>
              <a:gd name="connsiteY2" fmla="*/ 0 h 1396150"/>
              <a:gd name="connsiteX3" fmla="*/ 6599433 w 6599433"/>
              <a:gd name="connsiteY3" fmla="*/ 698075 h 1396150"/>
              <a:gd name="connsiteX4" fmla="*/ 5901358 w 6599433"/>
              <a:gd name="connsiteY4" fmla="*/ 1396150 h 1396150"/>
              <a:gd name="connsiteX5" fmla="*/ 5901358 w 6599433"/>
              <a:gd name="connsiteY5" fmla="*/ 1047113 h 1396150"/>
              <a:gd name="connsiteX6" fmla="*/ 0 w 6599433"/>
              <a:gd name="connsiteY6" fmla="*/ 1047113 h 1396150"/>
              <a:gd name="connsiteX7" fmla="*/ 0 w 6599433"/>
              <a:gd name="connsiteY7" fmla="*/ 349038 h 1396150"/>
              <a:gd name="connsiteX0" fmla="*/ 0 w 6599433"/>
              <a:gd name="connsiteY0" fmla="*/ 1051403 h 1396150"/>
              <a:gd name="connsiteX1" fmla="*/ 5901358 w 6599433"/>
              <a:gd name="connsiteY1" fmla="*/ 349038 h 1396150"/>
              <a:gd name="connsiteX2" fmla="*/ 5901358 w 6599433"/>
              <a:gd name="connsiteY2" fmla="*/ 0 h 1396150"/>
              <a:gd name="connsiteX3" fmla="*/ 6599433 w 6599433"/>
              <a:gd name="connsiteY3" fmla="*/ 698075 h 1396150"/>
              <a:gd name="connsiteX4" fmla="*/ 5901358 w 6599433"/>
              <a:gd name="connsiteY4" fmla="*/ 1396150 h 1396150"/>
              <a:gd name="connsiteX5" fmla="*/ 5901358 w 6599433"/>
              <a:gd name="connsiteY5" fmla="*/ 1047113 h 1396150"/>
              <a:gd name="connsiteX6" fmla="*/ 0 w 6599433"/>
              <a:gd name="connsiteY6" fmla="*/ 1047113 h 1396150"/>
              <a:gd name="connsiteX7" fmla="*/ 0 w 6599433"/>
              <a:gd name="connsiteY7" fmla="*/ 1051403 h 1396150"/>
              <a:gd name="connsiteX0" fmla="*/ 0 w 6599433"/>
              <a:gd name="connsiteY0" fmla="*/ 1051403 h 1396150"/>
              <a:gd name="connsiteX1" fmla="*/ 5901358 w 6599433"/>
              <a:gd name="connsiteY1" fmla="*/ 349038 h 1396150"/>
              <a:gd name="connsiteX2" fmla="*/ 5901358 w 6599433"/>
              <a:gd name="connsiteY2" fmla="*/ 0 h 1396150"/>
              <a:gd name="connsiteX3" fmla="*/ 6599433 w 6599433"/>
              <a:gd name="connsiteY3" fmla="*/ 698075 h 1396150"/>
              <a:gd name="connsiteX4" fmla="*/ 5901358 w 6599433"/>
              <a:gd name="connsiteY4" fmla="*/ 1396150 h 1396150"/>
              <a:gd name="connsiteX5" fmla="*/ 5901358 w 6599433"/>
              <a:gd name="connsiteY5" fmla="*/ 1047113 h 1396150"/>
              <a:gd name="connsiteX6" fmla="*/ 0 w 6599433"/>
              <a:gd name="connsiteY6" fmla="*/ 1047113 h 1396150"/>
              <a:gd name="connsiteX7" fmla="*/ 0 w 6599433"/>
              <a:gd name="connsiteY7" fmla="*/ 1051403 h 1396150"/>
              <a:gd name="connsiteX0" fmla="*/ 0 w 6599433"/>
              <a:gd name="connsiteY0" fmla="*/ 1051403 h 1396150"/>
              <a:gd name="connsiteX1" fmla="*/ 5901358 w 6599433"/>
              <a:gd name="connsiteY1" fmla="*/ 349038 h 1396150"/>
              <a:gd name="connsiteX2" fmla="*/ 5901358 w 6599433"/>
              <a:gd name="connsiteY2" fmla="*/ 0 h 1396150"/>
              <a:gd name="connsiteX3" fmla="*/ 6599433 w 6599433"/>
              <a:gd name="connsiteY3" fmla="*/ 698075 h 1396150"/>
              <a:gd name="connsiteX4" fmla="*/ 5901358 w 6599433"/>
              <a:gd name="connsiteY4" fmla="*/ 1396150 h 1396150"/>
              <a:gd name="connsiteX5" fmla="*/ 5901358 w 6599433"/>
              <a:gd name="connsiteY5" fmla="*/ 1047113 h 1396150"/>
              <a:gd name="connsiteX6" fmla="*/ 0 w 6599433"/>
              <a:gd name="connsiteY6" fmla="*/ 1047113 h 1396150"/>
              <a:gd name="connsiteX7" fmla="*/ 0 w 6599433"/>
              <a:gd name="connsiteY7" fmla="*/ 1051403 h 1396150"/>
              <a:gd name="connsiteX0" fmla="*/ 13252 w 6599433"/>
              <a:gd name="connsiteY0" fmla="*/ 680342 h 1396150"/>
              <a:gd name="connsiteX1" fmla="*/ 5901358 w 6599433"/>
              <a:gd name="connsiteY1" fmla="*/ 349038 h 1396150"/>
              <a:gd name="connsiteX2" fmla="*/ 5901358 w 6599433"/>
              <a:gd name="connsiteY2" fmla="*/ 0 h 1396150"/>
              <a:gd name="connsiteX3" fmla="*/ 6599433 w 6599433"/>
              <a:gd name="connsiteY3" fmla="*/ 698075 h 1396150"/>
              <a:gd name="connsiteX4" fmla="*/ 5901358 w 6599433"/>
              <a:gd name="connsiteY4" fmla="*/ 1396150 h 1396150"/>
              <a:gd name="connsiteX5" fmla="*/ 5901358 w 6599433"/>
              <a:gd name="connsiteY5" fmla="*/ 1047113 h 1396150"/>
              <a:gd name="connsiteX6" fmla="*/ 0 w 6599433"/>
              <a:gd name="connsiteY6" fmla="*/ 1047113 h 1396150"/>
              <a:gd name="connsiteX7" fmla="*/ 13252 w 6599433"/>
              <a:gd name="connsiteY7" fmla="*/ 680342 h 1396150"/>
              <a:gd name="connsiteX0" fmla="*/ 13252 w 6599433"/>
              <a:gd name="connsiteY0" fmla="*/ 680342 h 1396150"/>
              <a:gd name="connsiteX1" fmla="*/ 5901358 w 6599433"/>
              <a:gd name="connsiteY1" fmla="*/ 349038 h 1396150"/>
              <a:gd name="connsiteX2" fmla="*/ 5901358 w 6599433"/>
              <a:gd name="connsiteY2" fmla="*/ 0 h 1396150"/>
              <a:gd name="connsiteX3" fmla="*/ 6599433 w 6599433"/>
              <a:gd name="connsiteY3" fmla="*/ 698075 h 1396150"/>
              <a:gd name="connsiteX4" fmla="*/ 5901358 w 6599433"/>
              <a:gd name="connsiteY4" fmla="*/ 1396150 h 1396150"/>
              <a:gd name="connsiteX5" fmla="*/ 5901358 w 6599433"/>
              <a:gd name="connsiteY5" fmla="*/ 1047113 h 1396150"/>
              <a:gd name="connsiteX6" fmla="*/ 0 w 6599433"/>
              <a:gd name="connsiteY6" fmla="*/ 1047113 h 1396150"/>
              <a:gd name="connsiteX7" fmla="*/ 13252 w 6599433"/>
              <a:gd name="connsiteY7" fmla="*/ 680342 h 1396150"/>
              <a:gd name="connsiteX0" fmla="*/ 13252 w 6599433"/>
              <a:gd name="connsiteY0" fmla="*/ 680342 h 1396150"/>
              <a:gd name="connsiteX1" fmla="*/ 5901358 w 6599433"/>
              <a:gd name="connsiteY1" fmla="*/ 349038 h 1396150"/>
              <a:gd name="connsiteX2" fmla="*/ 5901358 w 6599433"/>
              <a:gd name="connsiteY2" fmla="*/ 0 h 1396150"/>
              <a:gd name="connsiteX3" fmla="*/ 6599433 w 6599433"/>
              <a:gd name="connsiteY3" fmla="*/ 698075 h 1396150"/>
              <a:gd name="connsiteX4" fmla="*/ 5901358 w 6599433"/>
              <a:gd name="connsiteY4" fmla="*/ 1396150 h 1396150"/>
              <a:gd name="connsiteX5" fmla="*/ 5901358 w 6599433"/>
              <a:gd name="connsiteY5" fmla="*/ 1047113 h 1396150"/>
              <a:gd name="connsiteX6" fmla="*/ 0 w 6599433"/>
              <a:gd name="connsiteY6" fmla="*/ 1047113 h 1396150"/>
              <a:gd name="connsiteX7" fmla="*/ 13252 w 6599433"/>
              <a:gd name="connsiteY7" fmla="*/ 680342 h 1396150"/>
              <a:gd name="connsiteX0" fmla="*/ 0 w 6599433"/>
              <a:gd name="connsiteY0" fmla="*/ 1051403 h 1396150"/>
              <a:gd name="connsiteX1" fmla="*/ 5901358 w 6599433"/>
              <a:gd name="connsiteY1" fmla="*/ 349038 h 1396150"/>
              <a:gd name="connsiteX2" fmla="*/ 5901358 w 6599433"/>
              <a:gd name="connsiteY2" fmla="*/ 0 h 1396150"/>
              <a:gd name="connsiteX3" fmla="*/ 6599433 w 6599433"/>
              <a:gd name="connsiteY3" fmla="*/ 698075 h 1396150"/>
              <a:gd name="connsiteX4" fmla="*/ 5901358 w 6599433"/>
              <a:gd name="connsiteY4" fmla="*/ 1396150 h 1396150"/>
              <a:gd name="connsiteX5" fmla="*/ 5901358 w 6599433"/>
              <a:gd name="connsiteY5" fmla="*/ 1047113 h 1396150"/>
              <a:gd name="connsiteX6" fmla="*/ 0 w 6599433"/>
              <a:gd name="connsiteY6" fmla="*/ 1047113 h 1396150"/>
              <a:gd name="connsiteX7" fmla="*/ 0 w 6599433"/>
              <a:gd name="connsiteY7" fmla="*/ 1051403 h 1396150"/>
              <a:gd name="connsiteX0" fmla="*/ 0 w 6599433"/>
              <a:gd name="connsiteY0" fmla="*/ 1104411 h 1449158"/>
              <a:gd name="connsiteX1" fmla="*/ 5901358 w 6599433"/>
              <a:gd name="connsiteY1" fmla="*/ 402046 h 1449158"/>
              <a:gd name="connsiteX2" fmla="*/ 5808592 w 6599433"/>
              <a:gd name="connsiteY2" fmla="*/ 0 h 1449158"/>
              <a:gd name="connsiteX3" fmla="*/ 6599433 w 6599433"/>
              <a:gd name="connsiteY3" fmla="*/ 751083 h 1449158"/>
              <a:gd name="connsiteX4" fmla="*/ 5901358 w 6599433"/>
              <a:gd name="connsiteY4" fmla="*/ 1449158 h 1449158"/>
              <a:gd name="connsiteX5" fmla="*/ 5901358 w 6599433"/>
              <a:gd name="connsiteY5" fmla="*/ 1100121 h 1449158"/>
              <a:gd name="connsiteX6" fmla="*/ 0 w 6599433"/>
              <a:gd name="connsiteY6" fmla="*/ 1100121 h 1449158"/>
              <a:gd name="connsiteX7" fmla="*/ 0 w 6599433"/>
              <a:gd name="connsiteY7" fmla="*/ 1104411 h 1449158"/>
              <a:gd name="connsiteX0" fmla="*/ 0 w 6519920"/>
              <a:gd name="connsiteY0" fmla="*/ 1104411 h 1449158"/>
              <a:gd name="connsiteX1" fmla="*/ 5901358 w 6519920"/>
              <a:gd name="connsiteY1" fmla="*/ 402046 h 1449158"/>
              <a:gd name="connsiteX2" fmla="*/ 5808592 w 6519920"/>
              <a:gd name="connsiteY2" fmla="*/ 0 h 1449158"/>
              <a:gd name="connsiteX3" fmla="*/ 6519920 w 6519920"/>
              <a:gd name="connsiteY3" fmla="*/ 605309 h 1449158"/>
              <a:gd name="connsiteX4" fmla="*/ 5901358 w 6519920"/>
              <a:gd name="connsiteY4" fmla="*/ 1449158 h 1449158"/>
              <a:gd name="connsiteX5" fmla="*/ 5901358 w 6519920"/>
              <a:gd name="connsiteY5" fmla="*/ 1100121 h 1449158"/>
              <a:gd name="connsiteX6" fmla="*/ 0 w 6519920"/>
              <a:gd name="connsiteY6" fmla="*/ 1100121 h 1449158"/>
              <a:gd name="connsiteX7" fmla="*/ 0 w 6519920"/>
              <a:gd name="connsiteY7" fmla="*/ 1104411 h 1449158"/>
              <a:gd name="connsiteX0" fmla="*/ 0 w 6519920"/>
              <a:gd name="connsiteY0" fmla="*/ 1104411 h 1449158"/>
              <a:gd name="connsiteX1" fmla="*/ 5821845 w 6519920"/>
              <a:gd name="connsiteY1" fmla="*/ 428551 h 1449158"/>
              <a:gd name="connsiteX2" fmla="*/ 5808592 w 6519920"/>
              <a:gd name="connsiteY2" fmla="*/ 0 h 1449158"/>
              <a:gd name="connsiteX3" fmla="*/ 6519920 w 6519920"/>
              <a:gd name="connsiteY3" fmla="*/ 605309 h 1449158"/>
              <a:gd name="connsiteX4" fmla="*/ 5901358 w 6519920"/>
              <a:gd name="connsiteY4" fmla="*/ 1449158 h 1449158"/>
              <a:gd name="connsiteX5" fmla="*/ 5901358 w 6519920"/>
              <a:gd name="connsiteY5" fmla="*/ 1100121 h 1449158"/>
              <a:gd name="connsiteX6" fmla="*/ 0 w 6519920"/>
              <a:gd name="connsiteY6" fmla="*/ 1100121 h 1449158"/>
              <a:gd name="connsiteX7" fmla="*/ 0 w 6519920"/>
              <a:gd name="connsiteY7" fmla="*/ 1104411 h 1449158"/>
              <a:gd name="connsiteX0" fmla="*/ 0 w 6519920"/>
              <a:gd name="connsiteY0" fmla="*/ 1024898 h 1369645"/>
              <a:gd name="connsiteX1" fmla="*/ 5821845 w 6519920"/>
              <a:gd name="connsiteY1" fmla="*/ 349038 h 1369645"/>
              <a:gd name="connsiteX2" fmla="*/ 5729079 w 6519920"/>
              <a:gd name="connsiteY2" fmla="*/ 0 h 1369645"/>
              <a:gd name="connsiteX3" fmla="*/ 6519920 w 6519920"/>
              <a:gd name="connsiteY3" fmla="*/ 525796 h 1369645"/>
              <a:gd name="connsiteX4" fmla="*/ 5901358 w 6519920"/>
              <a:gd name="connsiteY4" fmla="*/ 1369645 h 1369645"/>
              <a:gd name="connsiteX5" fmla="*/ 5901358 w 6519920"/>
              <a:gd name="connsiteY5" fmla="*/ 1020608 h 1369645"/>
              <a:gd name="connsiteX6" fmla="*/ 0 w 6519920"/>
              <a:gd name="connsiteY6" fmla="*/ 1020608 h 1369645"/>
              <a:gd name="connsiteX7" fmla="*/ 0 w 6519920"/>
              <a:gd name="connsiteY7" fmla="*/ 1024898 h 1369645"/>
              <a:gd name="connsiteX0" fmla="*/ 0 w 6519920"/>
              <a:gd name="connsiteY0" fmla="*/ 1024898 h 1369645"/>
              <a:gd name="connsiteX1" fmla="*/ 5821845 w 6519920"/>
              <a:gd name="connsiteY1" fmla="*/ 349038 h 1369645"/>
              <a:gd name="connsiteX2" fmla="*/ 5729079 w 6519920"/>
              <a:gd name="connsiteY2" fmla="*/ 0 h 1369645"/>
              <a:gd name="connsiteX3" fmla="*/ 6519920 w 6519920"/>
              <a:gd name="connsiteY3" fmla="*/ 525796 h 1369645"/>
              <a:gd name="connsiteX4" fmla="*/ 5901358 w 6519920"/>
              <a:gd name="connsiteY4" fmla="*/ 1369645 h 1369645"/>
              <a:gd name="connsiteX5" fmla="*/ 5954367 w 6519920"/>
              <a:gd name="connsiteY5" fmla="*/ 1007356 h 1369645"/>
              <a:gd name="connsiteX6" fmla="*/ 0 w 6519920"/>
              <a:gd name="connsiteY6" fmla="*/ 1020608 h 1369645"/>
              <a:gd name="connsiteX7" fmla="*/ 0 w 6519920"/>
              <a:gd name="connsiteY7" fmla="*/ 1024898 h 1369645"/>
              <a:gd name="connsiteX0" fmla="*/ 0 w 6519920"/>
              <a:gd name="connsiteY0" fmla="*/ 1024898 h 1369645"/>
              <a:gd name="connsiteX1" fmla="*/ 5746979 w 6519920"/>
              <a:gd name="connsiteY1" fmla="*/ 412539 h 1369645"/>
              <a:gd name="connsiteX2" fmla="*/ 5729079 w 6519920"/>
              <a:gd name="connsiteY2" fmla="*/ 0 h 1369645"/>
              <a:gd name="connsiteX3" fmla="*/ 6519920 w 6519920"/>
              <a:gd name="connsiteY3" fmla="*/ 525796 h 1369645"/>
              <a:gd name="connsiteX4" fmla="*/ 5901358 w 6519920"/>
              <a:gd name="connsiteY4" fmla="*/ 1369645 h 1369645"/>
              <a:gd name="connsiteX5" fmla="*/ 5954367 w 6519920"/>
              <a:gd name="connsiteY5" fmla="*/ 1007356 h 1369645"/>
              <a:gd name="connsiteX6" fmla="*/ 0 w 6519920"/>
              <a:gd name="connsiteY6" fmla="*/ 1020608 h 1369645"/>
              <a:gd name="connsiteX7" fmla="*/ 0 w 6519920"/>
              <a:gd name="connsiteY7" fmla="*/ 1024898 h 1369645"/>
              <a:gd name="connsiteX0" fmla="*/ 0 w 6519920"/>
              <a:gd name="connsiteY0" fmla="*/ 1024898 h 1369645"/>
              <a:gd name="connsiteX1" fmla="*/ 5746979 w 6519920"/>
              <a:gd name="connsiteY1" fmla="*/ 412539 h 1369645"/>
              <a:gd name="connsiteX2" fmla="*/ 5729079 w 6519920"/>
              <a:gd name="connsiteY2" fmla="*/ 0 h 1369645"/>
              <a:gd name="connsiteX3" fmla="*/ 6519920 w 6519920"/>
              <a:gd name="connsiteY3" fmla="*/ 525796 h 1369645"/>
              <a:gd name="connsiteX4" fmla="*/ 5901358 w 6519920"/>
              <a:gd name="connsiteY4" fmla="*/ 1369645 h 1369645"/>
              <a:gd name="connsiteX5" fmla="*/ 5822934 w 6519920"/>
              <a:gd name="connsiteY5" fmla="*/ 972292 h 1369645"/>
              <a:gd name="connsiteX6" fmla="*/ 0 w 6519920"/>
              <a:gd name="connsiteY6" fmla="*/ 1020608 h 1369645"/>
              <a:gd name="connsiteX7" fmla="*/ 0 w 6519920"/>
              <a:gd name="connsiteY7" fmla="*/ 1024898 h 1369645"/>
              <a:gd name="connsiteX0" fmla="*/ 5745 w 6519920"/>
              <a:gd name="connsiteY0" fmla="*/ 796306 h 1369645"/>
              <a:gd name="connsiteX1" fmla="*/ 5746979 w 6519920"/>
              <a:gd name="connsiteY1" fmla="*/ 412539 h 1369645"/>
              <a:gd name="connsiteX2" fmla="*/ 5729079 w 6519920"/>
              <a:gd name="connsiteY2" fmla="*/ 0 h 1369645"/>
              <a:gd name="connsiteX3" fmla="*/ 6519920 w 6519920"/>
              <a:gd name="connsiteY3" fmla="*/ 525796 h 1369645"/>
              <a:gd name="connsiteX4" fmla="*/ 5901358 w 6519920"/>
              <a:gd name="connsiteY4" fmla="*/ 1369645 h 1369645"/>
              <a:gd name="connsiteX5" fmla="*/ 5822934 w 6519920"/>
              <a:gd name="connsiteY5" fmla="*/ 972292 h 1369645"/>
              <a:gd name="connsiteX6" fmla="*/ 0 w 6519920"/>
              <a:gd name="connsiteY6" fmla="*/ 1020608 h 1369645"/>
              <a:gd name="connsiteX7" fmla="*/ 5745 w 6519920"/>
              <a:gd name="connsiteY7" fmla="*/ 796306 h 1369645"/>
              <a:gd name="connsiteX0" fmla="*/ 8227 w 6522402"/>
              <a:gd name="connsiteY0" fmla="*/ 796306 h 1369645"/>
              <a:gd name="connsiteX1" fmla="*/ 5749461 w 6522402"/>
              <a:gd name="connsiteY1" fmla="*/ 412539 h 1369645"/>
              <a:gd name="connsiteX2" fmla="*/ 5731561 w 6522402"/>
              <a:gd name="connsiteY2" fmla="*/ 0 h 1369645"/>
              <a:gd name="connsiteX3" fmla="*/ 6522402 w 6522402"/>
              <a:gd name="connsiteY3" fmla="*/ 525796 h 1369645"/>
              <a:gd name="connsiteX4" fmla="*/ 5903840 w 6522402"/>
              <a:gd name="connsiteY4" fmla="*/ 1369645 h 1369645"/>
              <a:gd name="connsiteX5" fmla="*/ 5825416 w 6522402"/>
              <a:gd name="connsiteY5" fmla="*/ 972292 h 1369645"/>
              <a:gd name="connsiteX6" fmla="*/ 0 w 6522402"/>
              <a:gd name="connsiteY6" fmla="*/ 787358 h 1369645"/>
              <a:gd name="connsiteX7" fmla="*/ 8227 w 6522402"/>
              <a:gd name="connsiteY7" fmla="*/ 796306 h 1369645"/>
              <a:gd name="connsiteX0" fmla="*/ 8227 w 6522402"/>
              <a:gd name="connsiteY0" fmla="*/ 796306 h 1369645"/>
              <a:gd name="connsiteX1" fmla="*/ 5749461 w 6522402"/>
              <a:gd name="connsiteY1" fmla="*/ 412539 h 1369645"/>
              <a:gd name="connsiteX2" fmla="*/ 5731561 w 6522402"/>
              <a:gd name="connsiteY2" fmla="*/ 0 h 1369645"/>
              <a:gd name="connsiteX3" fmla="*/ 6522402 w 6522402"/>
              <a:gd name="connsiteY3" fmla="*/ 525796 h 1369645"/>
              <a:gd name="connsiteX4" fmla="*/ 5903840 w 6522402"/>
              <a:gd name="connsiteY4" fmla="*/ 1369645 h 1369645"/>
              <a:gd name="connsiteX5" fmla="*/ 5825416 w 6522402"/>
              <a:gd name="connsiteY5" fmla="*/ 972292 h 1369645"/>
              <a:gd name="connsiteX6" fmla="*/ 0 w 6522402"/>
              <a:gd name="connsiteY6" fmla="*/ 787358 h 1369645"/>
              <a:gd name="connsiteX7" fmla="*/ 8227 w 6522402"/>
              <a:gd name="connsiteY7" fmla="*/ 796306 h 1369645"/>
              <a:gd name="connsiteX0" fmla="*/ 52672 w 6522402"/>
              <a:gd name="connsiteY0" fmla="*/ 447940 h 1369645"/>
              <a:gd name="connsiteX1" fmla="*/ 5749461 w 6522402"/>
              <a:gd name="connsiteY1" fmla="*/ 412539 h 1369645"/>
              <a:gd name="connsiteX2" fmla="*/ 5731561 w 6522402"/>
              <a:gd name="connsiteY2" fmla="*/ 0 h 1369645"/>
              <a:gd name="connsiteX3" fmla="*/ 6522402 w 6522402"/>
              <a:gd name="connsiteY3" fmla="*/ 525796 h 1369645"/>
              <a:gd name="connsiteX4" fmla="*/ 5903840 w 6522402"/>
              <a:gd name="connsiteY4" fmla="*/ 1369645 h 1369645"/>
              <a:gd name="connsiteX5" fmla="*/ 5825416 w 6522402"/>
              <a:gd name="connsiteY5" fmla="*/ 972292 h 1369645"/>
              <a:gd name="connsiteX6" fmla="*/ 0 w 6522402"/>
              <a:gd name="connsiteY6" fmla="*/ 787358 h 1369645"/>
              <a:gd name="connsiteX7" fmla="*/ 52672 w 6522402"/>
              <a:gd name="connsiteY7" fmla="*/ 447940 h 1369645"/>
              <a:gd name="connsiteX0" fmla="*/ 52672 w 6522402"/>
              <a:gd name="connsiteY0" fmla="*/ 447940 h 1369645"/>
              <a:gd name="connsiteX1" fmla="*/ 5749461 w 6522402"/>
              <a:gd name="connsiteY1" fmla="*/ 412539 h 1369645"/>
              <a:gd name="connsiteX2" fmla="*/ 5731561 w 6522402"/>
              <a:gd name="connsiteY2" fmla="*/ 0 h 1369645"/>
              <a:gd name="connsiteX3" fmla="*/ 6522402 w 6522402"/>
              <a:gd name="connsiteY3" fmla="*/ 525796 h 1369645"/>
              <a:gd name="connsiteX4" fmla="*/ 5903840 w 6522402"/>
              <a:gd name="connsiteY4" fmla="*/ 1369645 h 1369645"/>
              <a:gd name="connsiteX5" fmla="*/ 5825416 w 6522402"/>
              <a:gd name="connsiteY5" fmla="*/ 972292 h 1369645"/>
              <a:gd name="connsiteX6" fmla="*/ 0 w 6522402"/>
              <a:gd name="connsiteY6" fmla="*/ 787358 h 1369645"/>
              <a:gd name="connsiteX7" fmla="*/ 52672 w 6522402"/>
              <a:gd name="connsiteY7" fmla="*/ 447940 h 1369645"/>
              <a:gd name="connsiteX0" fmla="*/ 2 w 6522402"/>
              <a:gd name="connsiteY0" fmla="*/ 791649 h 1369645"/>
              <a:gd name="connsiteX1" fmla="*/ 5749461 w 6522402"/>
              <a:gd name="connsiteY1" fmla="*/ 412539 h 1369645"/>
              <a:gd name="connsiteX2" fmla="*/ 5731561 w 6522402"/>
              <a:gd name="connsiteY2" fmla="*/ 0 h 1369645"/>
              <a:gd name="connsiteX3" fmla="*/ 6522402 w 6522402"/>
              <a:gd name="connsiteY3" fmla="*/ 525796 h 1369645"/>
              <a:gd name="connsiteX4" fmla="*/ 5903840 w 6522402"/>
              <a:gd name="connsiteY4" fmla="*/ 1369645 h 1369645"/>
              <a:gd name="connsiteX5" fmla="*/ 5825416 w 6522402"/>
              <a:gd name="connsiteY5" fmla="*/ 972292 h 1369645"/>
              <a:gd name="connsiteX6" fmla="*/ 0 w 6522402"/>
              <a:gd name="connsiteY6" fmla="*/ 787358 h 1369645"/>
              <a:gd name="connsiteX7" fmla="*/ 2 w 6522402"/>
              <a:gd name="connsiteY7" fmla="*/ 791649 h 1369645"/>
              <a:gd name="connsiteX0" fmla="*/ 526456 w 6522402"/>
              <a:gd name="connsiteY0" fmla="*/ 1089691 h 1369645"/>
              <a:gd name="connsiteX1" fmla="*/ 5749461 w 6522402"/>
              <a:gd name="connsiteY1" fmla="*/ 412539 h 1369645"/>
              <a:gd name="connsiteX2" fmla="*/ 5731561 w 6522402"/>
              <a:gd name="connsiteY2" fmla="*/ 0 h 1369645"/>
              <a:gd name="connsiteX3" fmla="*/ 6522402 w 6522402"/>
              <a:gd name="connsiteY3" fmla="*/ 525796 h 1369645"/>
              <a:gd name="connsiteX4" fmla="*/ 5903840 w 6522402"/>
              <a:gd name="connsiteY4" fmla="*/ 1369645 h 1369645"/>
              <a:gd name="connsiteX5" fmla="*/ 5825416 w 6522402"/>
              <a:gd name="connsiteY5" fmla="*/ 972292 h 1369645"/>
              <a:gd name="connsiteX6" fmla="*/ 0 w 6522402"/>
              <a:gd name="connsiteY6" fmla="*/ 787358 h 1369645"/>
              <a:gd name="connsiteX7" fmla="*/ 526456 w 6522402"/>
              <a:gd name="connsiteY7" fmla="*/ 1089691 h 1369645"/>
              <a:gd name="connsiteX0" fmla="*/ 1 w 5995947"/>
              <a:gd name="connsiteY0" fmla="*/ 1089691 h 1495192"/>
              <a:gd name="connsiteX1" fmla="*/ 5223006 w 5995947"/>
              <a:gd name="connsiteY1" fmla="*/ 412539 h 1495192"/>
              <a:gd name="connsiteX2" fmla="*/ 5205106 w 5995947"/>
              <a:gd name="connsiteY2" fmla="*/ 0 h 1495192"/>
              <a:gd name="connsiteX3" fmla="*/ 5995947 w 5995947"/>
              <a:gd name="connsiteY3" fmla="*/ 525796 h 1495192"/>
              <a:gd name="connsiteX4" fmla="*/ 5377385 w 5995947"/>
              <a:gd name="connsiteY4" fmla="*/ 1369645 h 1495192"/>
              <a:gd name="connsiteX5" fmla="*/ 5298961 w 5995947"/>
              <a:gd name="connsiteY5" fmla="*/ 972292 h 1495192"/>
              <a:gd name="connsiteX6" fmla="*/ 17642 w 5995947"/>
              <a:gd name="connsiteY6" fmla="*/ 1121148 h 1495192"/>
              <a:gd name="connsiteX7" fmla="*/ 1 w 5995947"/>
              <a:gd name="connsiteY7" fmla="*/ 1089691 h 1495192"/>
              <a:gd name="connsiteX0" fmla="*/ 1 w 5995947"/>
              <a:gd name="connsiteY0" fmla="*/ 1089691 h 1577319"/>
              <a:gd name="connsiteX1" fmla="*/ 5223006 w 5995947"/>
              <a:gd name="connsiteY1" fmla="*/ 412539 h 1577319"/>
              <a:gd name="connsiteX2" fmla="*/ 5205106 w 5995947"/>
              <a:gd name="connsiteY2" fmla="*/ 0 h 1577319"/>
              <a:gd name="connsiteX3" fmla="*/ 5995947 w 5995947"/>
              <a:gd name="connsiteY3" fmla="*/ 525796 h 1577319"/>
              <a:gd name="connsiteX4" fmla="*/ 5377385 w 5995947"/>
              <a:gd name="connsiteY4" fmla="*/ 1369645 h 1577319"/>
              <a:gd name="connsiteX5" fmla="*/ 5298961 w 5995947"/>
              <a:gd name="connsiteY5" fmla="*/ 972292 h 1577319"/>
              <a:gd name="connsiteX6" fmla="*/ 17642 w 5995947"/>
              <a:gd name="connsiteY6" fmla="*/ 1121148 h 1577319"/>
              <a:gd name="connsiteX7" fmla="*/ 1 w 5995947"/>
              <a:gd name="connsiteY7" fmla="*/ 1089691 h 1577319"/>
              <a:gd name="connsiteX0" fmla="*/ 1 w 5995947"/>
              <a:gd name="connsiteY0" fmla="*/ 1089691 h 1577319"/>
              <a:gd name="connsiteX1" fmla="*/ 5223006 w 5995947"/>
              <a:gd name="connsiteY1" fmla="*/ 412539 h 1577319"/>
              <a:gd name="connsiteX2" fmla="*/ 5205106 w 5995947"/>
              <a:gd name="connsiteY2" fmla="*/ 0 h 1577319"/>
              <a:gd name="connsiteX3" fmla="*/ 5995947 w 5995947"/>
              <a:gd name="connsiteY3" fmla="*/ 525796 h 1577319"/>
              <a:gd name="connsiteX4" fmla="*/ 5377385 w 5995947"/>
              <a:gd name="connsiteY4" fmla="*/ 1369645 h 1577319"/>
              <a:gd name="connsiteX5" fmla="*/ 5298961 w 5995947"/>
              <a:gd name="connsiteY5" fmla="*/ 972292 h 1577319"/>
              <a:gd name="connsiteX6" fmla="*/ 17642 w 5995947"/>
              <a:gd name="connsiteY6" fmla="*/ 1121148 h 1577319"/>
              <a:gd name="connsiteX7" fmla="*/ 1 w 5995947"/>
              <a:gd name="connsiteY7" fmla="*/ 1089691 h 1577319"/>
              <a:gd name="connsiteX0" fmla="*/ 1 w 5995947"/>
              <a:gd name="connsiteY0" fmla="*/ 941840 h 1429468"/>
              <a:gd name="connsiteX1" fmla="*/ 5223006 w 5995947"/>
              <a:gd name="connsiteY1" fmla="*/ 264688 h 1429468"/>
              <a:gd name="connsiteX2" fmla="*/ 5079492 w 5995947"/>
              <a:gd name="connsiteY2" fmla="*/ 0 h 1429468"/>
              <a:gd name="connsiteX3" fmla="*/ 5995947 w 5995947"/>
              <a:gd name="connsiteY3" fmla="*/ 377945 h 1429468"/>
              <a:gd name="connsiteX4" fmla="*/ 5377385 w 5995947"/>
              <a:gd name="connsiteY4" fmla="*/ 1221794 h 1429468"/>
              <a:gd name="connsiteX5" fmla="*/ 5298961 w 5995947"/>
              <a:gd name="connsiteY5" fmla="*/ 824441 h 1429468"/>
              <a:gd name="connsiteX6" fmla="*/ 17642 w 5995947"/>
              <a:gd name="connsiteY6" fmla="*/ 973297 h 1429468"/>
              <a:gd name="connsiteX7" fmla="*/ 1 w 5995947"/>
              <a:gd name="connsiteY7" fmla="*/ 941840 h 1429468"/>
              <a:gd name="connsiteX0" fmla="*/ 1 w 5849020"/>
              <a:gd name="connsiteY0" fmla="*/ 941840 h 1429468"/>
              <a:gd name="connsiteX1" fmla="*/ 5223006 w 5849020"/>
              <a:gd name="connsiteY1" fmla="*/ 264688 h 1429468"/>
              <a:gd name="connsiteX2" fmla="*/ 5079492 w 5849020"/>
              <a:gd name="connsiteY2" fmla="*/ 0 h 1429468"/>
              <a:gd name="connsiteX3" fmla="*/ 5849020 w 5849020"/>
              <a:gd name="connsiteY3" fmla="*/ 230364 h 1429468"/>
              <a:gd name="connsiteX4" fmla="*/ 5377385 w 5849020"/>
              <a:gd name="connsiteY4" fmla="*/ 1221794 h 1429468"/>
              <a:gd name="connsiteX5" fmla="*/ 5298961 w 5849020"/>
              <a:gd name="connsiteY5" fmla="*/ 824441 h 1429468"/>
              <a:gd name="connsiteX6" fmla="*/ 17642 w 5849020"/>
              <a:gd name="connsiteY6" fmla="*/ 973297 h 1429468"/>
              <a:gd name="connsiteX7" fmla="*/ 1 w 5849020"/>
              <a:gd name="connsiteY7" fmla="*/ 941840 h 1429468"/>
              <a:gd name="connsiteX0" fmla="*/ 1 w 5849020"/>
              <a:gd name="connsiteY0" fmla="*/ 941840 h 1429468"/>
              <a:gd name="connsiteX1" fmla="*/ 5223006 w 5849020"/>
              <a:gd name="connsiteY1" fmla="*/ 264688 h 1429468"/>
              <a:gd name="connsiteX2" fmla="*/ 5079492 w 5849020"/>
              <a:gd name="connsiteY2" fmla="*/ 0 h 1429468"/>
              <a:gd name="connsiteX3" fmla="*/ 5849020 w 5849020"/>
              <a:gd name="connsiteY3" fmla="*/ 230364 h 1429468"/>
              <a:gd name="connsiteX4" fmla="*/ 5391408 w 5849020"/>
              <a:gd name="connsiteY4" fmla="*/ 1088051 h 1429468"/>
              <a:gd name="connsiteX5" fmla="*/ 5298961 w 5849020"/>
              <a:gd name="connsiteY5" fmla="*/ 824441 h 1429468"/>
              <a:gd name="connsiteX6" fmla="*/ 17642 w 5849020"/>
              <a:gd name="connsiteY6" fmla="*/ 973297 h 1429468"/>
              <a:gd name="connsiteX7" fmla="*/ 1 w 5849020"/>
              <a:gd name="connsiteY7" fmla="*/ 941840 h 1429468"/>
              <a:gd name="connsiteX0" fmla="*/ 1 w 5849020"/>
              <a:gd name="connsiteY0" fmla="*/ 941840 h 1421204"/>
              <a:gd name="connsiteX1" fmla="*/ 5223006 w 5849020"/>
              <a:gd name="connsiteY1" fmla="*/ 264688 h 1421204"/>
              <a:gd name="connsiteX2" fmla="*/ 5079492 w 5849020"/>
              <a:gd name="connsiteY2" fmla="*/ 0 h 1421204"/>
              <a:gd name="connsiteX3" fmla="*/ 5849020 w 5849020"/>
              <a:gd name="connsiteY3" fmla="*/ 230364 h 1421204"/>
              <a:gd name="connsiteX4" fmla="*/ 5391408 w 5849020"/>
              <a:gd name="connsiteY4" fmla="*/ 1088051 h 1421204"/>
              <a:gd name="connsiteX5" fmla="*/ 5374132 w 5849020"/>
              <a:gd name="connsiteY5" fmla="*/ 802597 h 1421204"/>
              <a:gd name="connsiteX6" fmla="*/ 17642 w 5849020"/>
              <a:gd name="connsiteY6" fmla="*/ 973297 h 1421204"/>
              <a:gd name="connsiteX7" fmla="*/ 1 w 5849020"/>
              <a:gd name="connsiteY7" fmla="*/ 941840 h 1421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849020" h="1421204">
                <a:moveTo>
                  <a:pt x="1" y="941840"/>
                </a:moveTo>
                <a:cubicBezTo>
                  <a:pt x="2470322" y="1318345"/>
                  <a:pt x="3653514" y="922832"/>
                  <a:pt x="5223006" y="264688"/>
                </a:cubicBezTo>
                <a:lnTo>
                  <a:pt x="5079492" y="0"/>
                </a:lnTo>
                <a:lnTo>
                  <a:pt x="5849020" y="230364"/>
                </a:lnTo>
                <a:lnTo>
                  <a:pt x="5391408" y="1088051"/>
                </a:lnTo>
                <a:lnTo>
                  <a:pt x="5374132" y="802597"/>
                </a:lnTo>
                <a:cubicBezTo>
                  <a:pt x="4088930" y="1415676"/>
                  <a:pt x="2458022" y="1739360"/>
                  <a:pt x="17642" y="973297"/>
                </a:cubicBezTo>
                <a:cubicBezTo>
                  <a:pt x="17643" y="974727"/>
                  <a:pt x="0" y="940410"/>
                  <a:pt x="1" y="941840"/>
                </a:cubicBezTo>
                <a:close/>
              </a:path>
            </a:pathLst>
          </a:custGeom>
          <a:solidFill>
            <a:schemeClr val="accent2">
              <a:alpha val="50000"/>
            </a:schemeClr>
          </a:solidFill>
          <a:ln w="9525" cap="flat" cmpd="sng" algn="ctr">
            <a:noFill/>
            <a:prstDash val="solid"/>
            <a:round/>
            <a:headEnd type="none" w="med" len="med"/>
            <a:tailEnd type="none" w="med" len="med"/>
          </a:ln>
          <a:effectLst/>
        </p:spPr>
        <p:txBody>
          <a:bodyPr vert="horz" wrap="square" lIns="86493" tIns="43247" rIns="86493" bIns="43247" numCol="1" rtlCol="0" anchor="t" anchorCtr="0" compatLnSpc="1">
            <a:prstTxWarp prst="textNoShape">
              <a:avLst/>
            </a:prstTxWarp>
          </a:bodyPr>
          <a:lstStyle/>
          <a:p>
            <a:pPr algn="ctr" defTabSz="864931" eaLnBrk="0" fontAlgn="base" hangingPunct="0">
              <a:spcBef>
                <a:spcPct val="0"/>
              </a:spcBef>
              <a:spcAft>
                <a:spcPct val="0"/>
              </a:spcAft>
            </a:pPr>
            <a:endParaRPr lang="en-US" sz="2300">
              <a:latin typeface="Times New Roman" pitchFamily="18" charset="0"/>
            </a:endParaRPr>
          </a:p>
        </p:txBody>
      </p:sp>
      <p:sp>
        <p:nvSpPr>
          <p:cNvPr id="17" name="TextBox 16"/>
          <p:cNvSpPr txBox="1"/>
          <p:nvPr/>
        </p:nvSpPr>
        <p:spPr>
          <a:xfrm>
            <a:off x="2478553" y="3206464"/>
            <a:ext cx="1880422" cy="307777"/>
          </a:xfrm>
          <a:prstGeom prst="rect">
            <a:avLst/>
          </a:prstGeom>
          <a:ln>
            <a:solidFill>
              <a:srgbClr val="990000"/>
            </a:solidFill>
          </a:ln>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en-US" sz="1400" dirty="0" smtClean="0"/>
              <a:t>11 Year CAGR:  +12.2%</a:t>
            </a:r>
            <a:endParaRPr lang="en-US" sz="1400" dirty="0"/>
          </a:p>
        </p:txBody>
      </p:sp>
    </p:spTree>
    <p:extLst>
      <p:ext uri="{BB962C8B-B14F-4D97-AF65-F5344CB8AC3E}">
        <p14:creationId xmlns:p14="http://schemas.microsoft.com/office/powerpoint/2010/main" val="1119152244"/>
      </p:ext>
    </p:extLst>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35</a:t>
            </a:fld>
            <a:endParaRPr lang="en-US"/>
          </a:p>
        </p:txBody>
      </p:sp>
      <p:sp>
        <p:nvSpPr>
          <p:cNvPr id="9" name="TextBox 8"/>
          <p:cNvSpPr txBox="1"/>
          <p:nvPr/>
        </p:nvSpPr>
        <p:spPr>
          <a:xfrm>
            <a:off x="449355" y="789845"/>
            <a:ext cx="6858000" cy="523220"/>
          </a:xfrm>
          <a:prstGeom prst="rect">
            <a:avLst/>
          </a:prstGeom>
          <a:noFill/>
        </p:spPr>
        <p:txBody>
          <a:bodyPr wrap="square" rtlCol="0">
            <a:spAutoFit/>
          </a:bodyPr>
          <a:lstStyle/>
          <a:p>
            <a:r>
              <a:rPr lang="en-US" sz="2800" dirty="0" smtClean="0">
                <a:solidFill>
                  <a:srgbClr val="FFFFFF"/>
                </a:solidFill>
              </a:rPr>
              <a:t>Appendix 8c:  </a:t>
            </a:r>
            <a:r>
              <a:rPr lang="en-US" sz="2800" dirty="0">
                <a:solidFill>
                  <a:srgbClr val="FFFFFF"/>
                </a:solidFill>
              </a:rPr>
              <a:t>Offline </a:t>
            </a:r>
            <a:r>
              <a:rPr lang="en-US" sz="2800" dirty="0" smtClean="0">
                <a:solidFill>
                  <a:srgbClr val="FFFFFF"/>
                </a:solidFill>
              </a:rPr>
              <a:t>Sales Growth</a:t>
            </a:r>
            <a:endParaRPr lang="en-US" sz="2800" dirty="0">
              <a:solidFill>
                <a:srgbClr val="FFFFFF"/>
              </a:solidFill>
            </a:endParaRPr>
          </a:p>
        </p:txBody>
      </p:sp>
      <p:sp>
        <p:nvSpPr>
          <p:cNvPr id="3" name="Rectangle 2"/>
          <p:cNvSpPr/>
          <p:nvPr/>
        </p:nvSpPr>
        <p:spPr>
          <a:xfrm>
            <a:off x="3806992" y="6307060"/>
            <a:ext cx="1508145" cy="338554"/>
          </a:xfrm>
          <a:prstGeom prst="rect">
            <a:avLst/>
          </a:prstGeom>
        </p:spPr>
        <p:txBody>
          <a:bodyPr wrap="none">
            <a:spAutoFit/>
          </a:bodyPr>
          <a:lstStyle/>
          <a:p>
            <a:r>
              <a:rPr lang="en-US" sz="1600" dirty="0" smtClean="0">
                <a:solidFill>
                  <a:schemeClr val="tx1">
                    <a:lumMod val="65000"/>
                    <a:lumOff val="35000"/>
                  </a:schemeClr>
                </a:solidFill>
              </a:rPr>
              <a:t>(</a:t>
            </a:r>
            <a:r>
              <a:rPr lang="en-US" sz="1600" dirty="0" err="1" smtClean="0">
                <a:solidFill>
                  <a:schemeClr val="tx1">
                    <a:lumMod val="65000"/>
                    <a:lumOff val="35000"/>
                  </a:schemeClr>
                </a:solidFill>
              </a:rPr>
              <a:t>Statista</a:t>
            </a:r>
            <a:r>
              <a:rPr lang="en-US" sz="1600" dirty="0" smtClean="0">
                <a:solidFill>
                  <a:schemeClr val="tx1">
                    <a:lumMod val="65000"/>
                    <a:lumOff val="35000"/>
                  </a:schemeClr>
                </a:solidFill>
              </a:rPr>
              <a:t>, 2018f) </a:t>
            </a:r>
            <a:endParaRPr lang="en-US" sz="1600" dirty="0">
              <a:solidFill>
                <a:schemeClr val="tx1">
                  <a:lumMod val="65000"/>
                  <a:lumOff val="35000"/>
                </a:schemeClr>
              </a:solidFill>
            </a:endParaRPr>
          </a:p>
        </p:txBody>
      </p:sp>
      <p:pic>
        <p:nvPicPr>
          <p:cNvPr id="2" name="Picture 1"/>
          <p:cNvPicPr>
            <a:picLocks noChangeAspect="1"/>
          </p:cNvPicPr>
          <p:nvPr/>
        </p:nvPicPr>
        <p:blipFill>
          <a:blip r:embed="rId3"/>
          <a:stretch>
            <a:fillRect/>
          </a:stretch>
        </p:blipFill>
        <p:spPr>
          <a:xfrm>
            <a:off x="1438014" y="2340879"/>
            <a:ext cx="6108813" cy="3842474"/>
          </a:xfrm>
          <a:prstGeom prst="rect">
            <a:avLst/>
          </a:prstGeom>
        </p:spPr>
      </p:pic>
      <p:sp>
        <p:nvSpPr>
          <p:cNvPr id="6" name="Rectangle 5"/>
          <p:cNvSpPr/>
          <p:nvPr/>
        </p:nvSpPr>
        <p:spPr>
          <a:xfrm>
            <a:off x="225243" y="1905669"/>
            <a:ext cx="7899744" cy="338554"/>
          </a:xfrm>
          <a:prstGeom prst="rect">
            <a:avLst/>
          </a:prstGeom>
        </p:spPr>
        <p:txBody>
          <a:bodyPr wrap="square">
            <a:spAutoFit/>
          </a:bodyPr>
          <a:lstStyle/>
          <a:p>
            <a:r>
              <a:rPr lang="en-US" sz="1600" dirty="0">
                <a:solidFill>
                  <a:srgbClr val="595959"/>
                </a:solidFill>
              </a:rPr>
              <a:t>Revenue of clothing store retail </a:t>
            </a:r>
            <a:r>
              <a:rPr lang="en-US" sz="1600" dirty="0" smtClean="0">
                <a:solidFill>
                  <a:srgbClr val="595959"/>
                </a:solidFill>
              </a:rPr>
              <a:t>in </a:t>
            </a:r>
            <a:r>
              <a:rPr lang="en-US" sz="1600" dirty="0">
                <a:solidFill>
                  <a:srgbClr val="595959"/>
                </a:solidFill>
              </a:rPr>
              <a:t>India from 2008 to 2018 (in </a:t>
            </a:r>
            <a:r>
              <a:rPr lang="en-US" sz="1600" dirty="0" smtClean="0">
                <a:solidFill>
                  <a:srgbClr val="595959"/>
                </a:solidFill>
              </a:rPr>
              <a:t>$m)</a:t>
            </a:r>
            <a:endParaRPr lang="en-US" sz="1600" dirty="0">
              <a:solidFill>
                <a:srgbClr val="595959"/>
              </a:solidFill>
            </a:endParaRPr>
          </a:p>
        </p:txBody>
      </p:sp>
      <p:sp>
        <p:nvSpPr>
          <p:cNvPr id="10" name="Right Arrow 126"/>
          <p:cNvSpPr/>
          <p:nvPr/>
        </p:nvSpPr>
        <p:spPr bwMode="auto">
          <a:xfrm rot="20872460">
            <a:off x="2119145" y="3101163"/>
            <a:ext cx="5081699" cy="689959"/>
          </a:xfrm>
          <a:custGeom>
            <a:avLst/>
            <a:gdLst>
              <a:gd name="connsiteX0" fmla="*/ 0 w 6599433"/>
              <a:gd name="connsiteY0" fmla="*/ 349038 h 1396150"/>
              <a:gd name="connsiteX1" fmla="*/ 5901358 w 6599433"/>
              <a:gd name="connsiteY1" fmla="*/ 349038 h 1396150"/>
              <a:gd name="connsiteX2" fmla="*/ 5901358 w 6599433"/>
              <a:gd name="connsiteY2" fmla="*/ 0 h 1396150"/>
              <a:gd name="connsiteX3" fmla="*/ 6599433 w 6599433"/>
              <a:gd name="connsiteY3" fmla="*/ 698075 h 1396150"/>
              <a:gd name="connsiteX4" fmla="*/ 5901358 w 6599433"/>
              <a:gd name="connsiteY4" fmla="*/ 1396150 h 1396150"/>
              <a:gd name="connsiteX5" fmla="*/ 5901358 w 6599433"/>
              <a:gd name="connsiteY5" fmla="*/ 1047113 h 1396150"/>
              <a:gd name="connsiteX6" fmla="*/ 0 w 6599433"/>
              <a:gd name="connsiteY6" fmla="*/ 1047113 h 1396150"/>
              <a:gd name="connsiteX7" fmla="*/ 0 w 6599433"/>
              <a:gd name="connsiteY7" fmla="*/ 349038 h 1396150"/>
              <a:gd name="connsiteX0" fmla="*/ 0 w 6599433"/>
              <a:gd name="connsiteY0" fmla="*/ 1051403 h 1396150"/>
              <a:gd name="connsiteX1" fmla="*/ 5901358 w 6599433"/>
              <a:gd name="connsiteY1" fmla="*/ 349038 h 1396150"/>
              <a:gd name="connsiteX2" fmla="*/ 5901358 w 6599433"/>
              <a:gd name="connsiteY2" fmla="*/ 0 h 1396150"/>
              <a:gd name="connsiteX3" fmla="*/ 6599433 w 6599433"/>
              <a:gd name="connsiteY3" fmla="*/ 698075 h 1396150"/>
              <a:gd name="connsiteX4" fmla="*/ 5901358 w 6599433"/>
              <a:gd name="connsiteY4" fmla="*/ 1396150 h 1396150"/>
              <a:gd name="connsiteX5" fmla="*/ 5901358 w 6599433"/>
              <a:gd name="connsiteY5" fmla="*/ 1047113 h 1396150"/>
              <a:gd name="connsiteX6" fmla="*/ 0 w 6599433"/>
              <a:gd name="connsiteY6" fmla="*/ 1047113 h 1396150"/>
              <a:gd name="connsiteX7" fmla="*/ 0 w 6599433"/>
              <a:gd name="connsiteY7" fmla="*/ 1051403 h 1396150"/>
              <a:gd name="connsiteX0" fmla="*/ 0 w 6599433"/>
              <a:gd name="connsiteY0" fmla="*/ 1051403 h 1396150"/>
              <a:gd name="connsiteX1" fmla="*/ 5901358 w 6599433"/>
              <a:gd name="connsiteY1" fmla="*/ 349038 h 1396150"/>
              <a:gd name="connsiteX2" fmla="*/ 5901358 w 6599433"/>
              <a:gd name="connsiteY2" fmla="*/ 0 h 1396150"/>
              <a:gd name="connsiteX3" fmla="*/ 6599433 w 6599433"/>
              <a:gd name="connsiteY3" fmla="*/ 698075 h 1396150"/>
              <a:gd name="connsiteX4" fmla="*/ 5901358 w 6599433"/>
              <a:gd name="connsiteY4" fmla="*/ 1396150 h 1396150"/>
              <a:gd name="connsiteX5" fmla="*/ 5901358 w 6599433"/>
              <a:gd name="connsiteY5" fmla="*/ 1047113 h 1396150"/>
              <a:gd name="connsiteX6" fmla="*/ 0 w 6599433"/>
              <a:gd name="connsiteY6" fmla="*/ 1047113 h 1396150"/>
              <a:gd name="connsiteX7" fmla="*/ 0 w 6599433"/>
              <a:gd name="connsiteY7" fmla="*/ 1051403 h 1396150"/>
              <a:gd name="connsiteX0" fmla="*/ 0 w 6599433"/>
              <a:gd name="connsiteY0" fmla="*/ 1051403 h 1396150"/>
              <a:gd name="connsiteX1" fmla="*/ 5901358 w 6599433"/>
              <a:gd name="connsiteY1" fmla="*/ 349038 h 1396150"/>
              <a:gd name="connsiteX2" fmla="*/ 5901358 w 6599433"/>
              <a:gd name="connsiteY2" fmla="*/ 0 h 1396150"/>
              <a:gd name="connsiteX3" fmla="*/ 6599433 w 6599433"/>
              <a:gd name="connsiteY3" fmla="*/ 698075 h 1396150"/>
              <a:gd name="connsiteX4" fmla="*/ 5901358 w 6599433"/>
              <a:gd name="connsiteY4" fmla="*/ 1396150 h 1396150"/>
              <a:gd name="connsiteX5" fmla="*/ 5901358 w 6599433"/>
              <a:gd name="connsiteY5" fmla="*/ 1047113 h 1396150"/>
              <a:gd name="connsiteX6" fmla="*/ 0 w 6599433"/>
              <a:gd name="connsiteY6" fmla="*/ 1047113 h 1396150"/>
              <a:gd name="connsiteX7" fmla="*/ 0 w 6599433"/>
              <a:gd name="connsiteY7" fmla="*/ 1051403 h 1396150"/>
              <a:gd name="connsiteX0" fmla="*/ 13252 w 6599433"/>
              <a:gd name="connsiteY0" fmla="*/ 680342 h 1396150"/>
              <a:gd name="connsiteX1" fmla="*/ 5901358 w 6599433"/>
              <a:gd name="connsiteY1" fmla="*/ 349038 h 1396150"/>
              <a:gd name="connsiteX2" fmla="*/ 5901358 w 6599433"/>
              <a:gd name="connsiteY2" fmla="*/ 0 h 1396150"/>
              <a:gd name="connsiteX3" fmla="*/ 6599433 w 6599433"/>
              <a:gd name="connsiteY3" fmla="*/ 698075 h 1396150"/>
              <a:gd name="connsiteX4" fmla="*/ 5901358 w 6599433"/>
              <a:gd name="connsiteY4" fmla="*/ 1396150 h 1396150"/>
              <a:gd name="connsiteX5" fmla="*/ 5901358 w 6599433"/>
              <a:gd name="connsiteY5" fmla="*/ 1047113 h 1396150"/>
              <a:gd name="connsiteX6" fmla="*/ 0 w 6599433"/>
              <a:gd name="connsiteY6" fmla="*/ 1047113 h 1396150"/>
              <a:gd name="connsiteX7" fmla="*/ 13252 w 6599433"/>
              <a:gd name="connsiteY7" fmla="*/ 680342 h 1396150"/>
              <a:gd name="connsiteX0" fmla="*/ 13252 w 6599433"/>
              <a:gd name="connsiteY0" fmla="*/ 680342 h 1396150"/>
              <a:gd name="connsiteX1" fmla="*/ 5901358 w 6599433"/>
              <a:gd name="connsiteY1" fmla="*/ 349038 h 1396150"/>
              <a:gd name="connsiteX2" fmla="*/ 5901358 w 6599433"/>
              <a:gd name="connsiteY2" fmla="*/ 0 h 1396150"/>
              <a:gd name="connsiteX3" fmla="*/ 6599433 w 6599433"/>
              <a:gd name="connsiteY3" fmla="*/ 698075 h 1396150"/>
              <a:gd name="connsiteX4" fmla="*/ 5901358 w 6599433"/>
              <a:gd name="connsiteY4" fmla="*/ 1396150 h 1396150"/>
              <a:gd name="connsiteX5" fmla="*/ 5901358 w 6599433"/>
              <a:gd name="connsiteY5" fmla="*/ 1047113 h 1396150"/>
              <a:gd name="connsiteX6" fmla="*/ 0 w 6599433"/>
              <a:gd name="connsiteY6" fmla="*/ 1047113 h 1396150"/>
              <a:gd name="connsiteX7" fmla="*/ 13252 w 6599433"/>
              <a:gd name="connsiteY7" fmla="*/ 680342 h 1396150"/>
              <a:gd name="connsiteX0" fmla="*/ 13252 w 6599433"/>
              <a:gd name="connsiteY0" fmla="*/ 680342 h 1396150"/>
              <a:gd name="connsiteX1" fmla="*/ 5901358 w 6599433"/>
              <a:gd name="connsiteY1" fmla="*/ 349038 h 1396150"/>
              <a:gd name="connsiteX2" fmla="*/ 5901358 w 6599433"/>
              <a:gd name="connsiteY2" fmla="*/ 0 h 1396150"/>
              <a:gd name="connsiteX3" fmla="*/ 6599433 w 6599433"/>
              <a:gd name="connsiteY3" fmla="*/ 698075 h 1396150"/>
              <a:gd name="connsiteX4" fmla="*/ 5901358 w 6599433"/>
              <a:gd name="connsiteY4" fmla="*/ 1396150 h 1396150"/>
              <a:gd name="connsiteX5" fmla="*/ 5901358 w 6599433"/>
              <a:gd name="connsiteY5" fmla="*/ 1047113 h 1396150"/>
              <a:gd name="connsiteX6" fmla="*/ 0 w 6599433"/>
              <a:gd name="connsiteY6" fmla="*/ 1047113 h 1396150"/>
              <a:gd name="connsiteX7" fmla="*/ 13252 w 6599433"/>
              <a:gd name="connsiteY7" fmla="*/ 680342 h 1396150"/>
              <a:gd name="connsiteX0" fmla="*/ 0 w 6599433"/>
              <a:gd name="connsiteY0" fmla="*/ 1051403 h 1396150"/>
              <a:gd name="connsiteX1" fmla="*/ 5901358 w 6599433"/>
              <a:gd name="connsiteY1" fmla="*/ 349038 h 1396150"/>
              <a:gd name="connsiteX2" fmla="*/ 5901358 w 6599433"/>
              <a:gd name="connsiteY2" fmla="*/ 0 h 1396150"/>
              <a:gd name="connsiteX3" fmla="*/ 6599433 w 6599433"/>
              <a:gd name="connsiteY3" fmla="*/ 698075 h 1396150"/>
              <a:gd name="connsiteX4" fmla="*/ 5901358 w 6599433"/>
              <a:gd name="connsiteY4" fmla="*/ 1396150 h 1396150"/>
              <a:gd name="connsiteX5" fmla="*/ 5901358 w 6599433"/>
              <a:gd name="connsiteY5" fmla="*/ 1047113 h 1396150"/>
              <a:gd name="connsiteX6" fmla="*/ 0 w 6599433"/>
              <a:gd name="connsiteY6" fmla="*/ 1047113 h 1396150"/>
              <a:gd name="connsiteX7" fmla="*/ 0 w 6599433"/>
              <a:gd name="connsiteY7" fmla="*/ 1051403 h 1396150"/>
              <a:gd name="connsiteX0" fmla="*/ 0 w 6599433"/>
              <a:gd name="connsiteY0" fmla="*/ 1104411 h 1449158"/>
              <a:gd name="connsiteX1" fmla="*/ 5901358 w 6599433"/>
              <a:gd name="connsiteY1" fmla="*/ 402046 h 1449158"/>
              <a:gd name="connsiteX2" fmla="*/ 5808592 w 6599433"/>
              <a:gd name="connsiteY2" fmla="*/ 0 h 1449158"/>
              <a:gd name="connsiteX3" fmla="*/ 6599433 w 6599433"/>
              <a:gd name="connsiteY3" fmla="*/ 751083 h 1449158"/>
              <a:gd name="connsiteX4" fmla="*/ 5901358 w 6599433"/>
              <a:gd name="connsiteY4" fmla="*/ 1449158 h 1449158"/>
              <a:gd name="connsiteX5" fmla="*/ 5901358 w 6599433"/>
              <a:gd name="connsiteY5" fmla="*/ 1100121 h 1449158"/>
              <a:gd name="connsiteX6" fmla="*/ 0 w 6599433"/>
              <a:gd name="connsiteY6" fmla="*/ 1100121 h 1449158"/>
              <a:gd name="connsiteX7" fmla="*/ 0 w 6599433"/>
              <a:gd name="connsiteY7" fmla="*/ 1104411 h 1449158"/>
              <a:gd name="connsiteX0" fmla="*/ 0 w 6519920"/>
              <a:gd name="connsiteY0" fmla="*/ 1104411 h 1449158"/>
              <a:gd name="connsiteX1" fmla="*/ 5901358 w 6519920"/>
              <a:gd name="connsiteY1" fmla="*/ 402046 h 1449158"/>
              <a:gd name="connsiteX2" fmla="*/ 5808592 w 6519920"/>
              <a:gd name="connsiteY2" fmla="*/ 0 h 1449158"/>
              <a:gd name="connsiteX3" fmla="*/ 6519920 w 6519920"/>
              <a:gd name="connsiteY3" fmla="*/ 605309 h 1449158"/>
              <a:gd name="connsiteX4" fmla="*/ 5901358 w 6519920"/>
              <a:gd name="connsiteY4" fmla="*/ 1449158 h 1449158"/>
              <a:gd name="connsiteX5" fmla="*/ 5901358 w 6519920"/>
              <a:gd name="connsiteY5" fmla="*/ 1100121 h 1449158"/>
              <a:gd name="connsiteX6" fmla="*/ 0 w 6519920"/>
              <a:gd name="connsiteY6" fmla="*/ 1100121 h 1449158"/>
              <a:gd name="connsiteX7" fmla="*/ 0 w 6519920"/>
              <a:gd name="connsiteY7" fmla="*/ 1104411 h 1449158"/>
              <a:gd name="connsiteX0" fmla="*/ 0 w 6519920"/>
              <a:gd name="connsiteY0" fmla="*/ 1104411 h 1449158"/>
              <a:gd name="connsiteX1" fmla="*/ 5821845 w 6519920"/>
              <a:gd name="connsiteY1" fmla="*/ 428551 h 1449158"/>
              <a:gd name="connsiteX2" fmla="*/ 5808592 w 6519920"/>
              <a:gd name="connsiteY2" fmla="*/ 0 h 1449158"/>
              <a:gd name="connsiteX3" fmla="*/ 6519920 w 6519920"/>
              <a:gd name="connsiteY3" fmla="*/ 605309 h 1449158"/>
              <a:gd name="connsiteX4" fmla="*/ 5901358 w 6519920"/>
              <a:gd name="connsiteY4" fmla="*/ 1449158 h 1449158"/>
              <a:gd name="connsiteX5" fmla="*/ 5901358 w 6519920"/>
              <a:gd name="connsiteY5" fmla="*/ 1100121 h 1449158"/>
              <a:gd name="connsiteX6" fmla="*/ 0 w 6519920"/>
              <a:gd name="connsiteY6" fmla="*/ 1100121 h 1449158"/>
              <a:gd name="connsiteX7" fmla="*/ 0 w 6519920"/>
              <a:gd name="connsiteY7" fmla="*/ 1104411 h 1449158"/>
              <a:gd name="connsiteX0" fmla="*/ 0 w 6519920"/>
              <a:gd name="connsiteY0" fmla="*/ 1024898 h 1369645"/>
              <a:gd name="connsiteX1" fmla="*/ 5821845 w 6519920"/>
              <a:gd name="connsiteY1" fmla="*/ 349038 h 1369645"/>
              <a:gd name="connsiteX2" fmla="*/ 5729079 w 6519920"/>
              <a:gd name="connsiteY2" fmla="*/ 0 h 1369645"/>
              <a:gd name="connsiteX3" fmla="*/ 6519920 w 6519920"/>
              <a:gd name="connsiteY3" fmla="*/ 525796 h 1369645"/>
              <a:gd name="connsiteX4" fmla="*/ 5901358 w 6519920"/>
              <a:gd name="connsiteY4" fmla="*/ 1369645 h 1369645"/>
              <a:gd name="connsiteX5" fmla="*/ 5901358 w 6519920"/>
              <a:gd name="connsiteY5" fmla="*/ 1020608 h 1369645"/>
              <a:gd name="connsiteX6" fmla="*/ 0 w 6519920"/>
              <a:gd name="connsiteY6" fmla="*/ 1020608 h 1369645"/>
              <a:gd name="connsiteX7" fmla="*/ 0 w 6519920"/>
              <a:gd name="connsiteY7" fmla="*/ 1024898 h 1369645"/>
              <a:gd name="connsiteX0" fmla="*/ 0 w 6519920"/>
              <a:gd name="connsiteY0" fmla="*/ 1024898 h 1369645"/>
              <a:gd name="connsiteX1" fmla="*/ 5821845 w 6519920"/>
              <a:gd name="connsiteY1" fmla="*/ 349038 h 1369645"/>
              <a:gd name="connsiteX2" fmla="*/ 5729079 w 6519920"/>
              <a:gd name="connsiteY2" fmla="*/ 0 h 1369645"/>
              <a:gd name="connsiteX3" fmla="*/ 6519920 w 6519920"/>
              <a:gd name="connsiteY3" fmla="*/ 525796 h 1369645"/>
              <a:gd name="connsiteX4" fmla="*/ 5901358 w 6519920"/>
              <a:gd name="connsiteY4" fmla="*/ 1369645 h 1369645"/>
              <a:gd name="connsiteX5" fmla="*/ 5954367 w 6519920"/>
              <a:gd name="connsiteY5" fmla="*/ 1007356 h 1369645"/>
              <a:gd name="connsiteX6" fmla="*/ 0 w 6519920"/>
              <a:gd name="connsiteY6" fmla="*/ 1020608 h 1369645"/>
              <a:gd name="connsiteX7" fmla="*/ 0 w 6519920"/>
              <a:gd name="connsiteY7" fmla="*/ 1024898 h 1369645"/>
              <a:gd name="connsiteX0" fmla="*/ 0 w 6519920"/>
              <a:gd name="connsiteY0" fmla="*/ 1024898 h 1369645"/>
              <a:gd name="connsiteX1" fmla="*/ 5746979 w 6519920"/>
              <a:gd name="connsiteY1" fmla="*/ 412539 h 1369645"/>
              <a:gd name="connsiteX2" fmla="*/ 5729079 w 6519920"/>
              <a:gd name="connsiteY2" fmla="*/ 0 h 1369645"/>
              <a:gd name="connsiteX3" fmla="*/ 6519920 w 6519920"/>
              <a:gd name="connsiteY3" fmla="*/ 525796 h 1369645"/>
              <a:gd name="connsiteX4" fmla="*/ 5901358 w 6519920"/>
              <a:gd name="connsiteY4" fmla="*/ 1369645 h 1369645"/>
              <a:gd name="connsiteX5" fmla="*/ 5954367 w 6519920"/>
              <a:gd name="connsiteY5" fmla="*/ 1007356 h 1369645"/>
              <a:gd name="connsiteX6" fmla="*/ 0 w 6519920"/>
              <a:gd name="connsiteY6" fmla="*/ 1020608 h 1369645"/>
              <a:gd name="connsiteX7" fmla="*/ 0 w 6519920"/>
              <a:gd name="connsiteY7" fmla="*/ 1024898 h 1369645"/>
              <a:gd name="connsiteX0" fmla="*/ 0 w 6519920"/>
              <a:gd name="connsiteY0" fmla="*/ 1024898 h 1369645"/>
              <a:gd name="connsiteX1" fmla="*/ 5746979 w 6519920"/>
              <a:gd name="connsiteY1" fmla="*/ 412539 h 1369645"/>
              <a:gd name="connsiteX2" fmla="*/ 5729079 w 6519920"/>
              <a:gd name="connsiteY2" fmla="*/ 0 h 1369645"/>
              <a:gd name="connsiteX3" fmla="*/ 6519920 w 6519920"/>
              <a:gd name="connsiteY3" fmla="*/ 525796 h 1369645"/>
              <a:gd name="connsiteX4" fmla="*/ 5901358 w 6519920"/>
              <a:gd name="connsiteY4" fmla="*/ 1369645 h 1369645"/>
              <a:gd name="connsiteX5" fmla="*/ 5822934 w 6519920"/>
              <a:gd name="connsiteY5" fmla="*/ 972292 h 1369645"/>
              <a:gd name="connsiteX6" fmla="*/ 0 w 6519920"/>
              <a:gd name="connsiteY6" fmla="*/ 1020608 h 1369645"/>
              <a:gd name="connsiteX7" fmla="*/ 0 w 6519920"/>
              <a:gd name="connsiteY7" fmla="*/ 1024898 h 1369645"/>
              <a:gd name="connsiteX0" fmla="*/ 5745 w 6519920"/>
              <a:gd name="connsiteY0" fmla="*/ 796306 h 1369645"/>
              <a:gd name="connsiteX1" fmla="*/ 5746979 w 6519920"/>
              <a:gd name="connsiteY1" fmla="*/ 412539 h 1369645"/>
              <a:gd name="connsiteX2" fmla="*/ 5729079 w 6519920"/>
              <a:gd name="connsiteY2" fmla="*/ 0 h 1369645"/>
              <a:gd name="connsiteX3" fmla="*/ 6519920 w 6519920"/>
              <a:gd name="connsiteY3" fmla="*/ 525796 h 1369645"/>
              <a:gd name="connsiteX4" fmla="*/ 5901358 w 6519920"/>
              <a:gd name="connsiteY4" fmla="*/ 1369645 h 1369645"/>
              <a:gd name="connsiteX5" fmla="*/ 5822934 w 6519920"/>
              <a:gd name="connsiteY5" fmla="*/ 972292 h 1369645"/>
              <a:gd name="connsiteX6" fmla="*/ 0 w 6519920"/>
              <a:gd name="connsiteY6" fmla="*/ 1020608 h 1369645"/>
              <a:gd name="connsiteX7" fmla="*/ 5745 w 6519920"/>
              <a:gd name="connsiteY7" fmla="*/ 796306 h 1369645"/>
              <a:gd name="connsiteX0" fmla="*/ 8227 w 6522402"/>
              <a:gd name="connsiteY0" fmla="*/ 796306 h 1369645"/>
              <a:gd name="connsiteX1" fmla="*/ 5749461 w 6522402"/>
              <a:gd name="connsiteY1" fmla="*/ 412539 h 1369645"/>
              <a:gd name="connsiteX2" fmla="*/ 5731561 w 6522402"/>
              <a:gd name="connsiteY2" fmla="*/ 0 h 1369645"/>
              <a:gd name="connsiteX3" fmla="*/ 6522402 w 6522402"/>
              <a:gd name="connsiteY3" fmla="*/ 525796 h 1369645"/>
              <a:gd name="connsiteX4" fmla="*/ 5903840 w 6522402"/>
              <a:gd name="connsiteY4" fmla="*/ 1369645 h 1369645"/>
              <a:gd name="connsiteX5" fmla="*/ 5825416 w 6522402"/>
              <a:gd name="connsiteY5" fmla="*/ 972292 h 1369645"/>
              <a:gd name="connsiteX6" fmla="*/ 0 w 6522402"/>
              <a:gd name="connsiteY6" fmla="*/ 787358 h 1369645"/>
              <a:gd name="connsiteX7" fmla="*/ 8227 w 6522402"/>
              <a:gd name="connsiteY7" fmla="*/ 796306 h 1369645"/>
              <a:gd name="connsiteX0" fmla="*/ 8227 w 6522402"/>
              <a:gd name="connsiteY0" fmla="*/ 796306 h 1369645"/>
              <a:gd name="connsiteX1" fmla="*/ 5749461 w 6522402"/>
              <a:gd name="connsiteY1" fmla="*/ 412539 h 1369645"/>
              <a:gd name="connsiteX2" fmla="*/ 5731561 w 6522402"/>
              <a:gd name="connsiteY2" fmla="*/ 0 h 1369645"/>
              <a:gd name="connsiteX3" fmla="*/ 6522402 w 6522402"/>
              <a:gd name="connsiteY3" fmla="*/ 525796 h 1369645"/>
              <a:gd name="connsiteX4" fmla="*/ 5903840 w 6522402"/>
              <a:gd name="connsiteY4" fmla="*/ 1369645 h 1369645"/>
              <a:gd name="connsiteX5" fmla="*/ 5825416 w 6522402"/>
              <a:gd name="connsiteY5" fmla="*/ 972292 h 1369645"/>
              <a:gd name="connsiteX6" fmla="*/ 0 w 6522402"/>
              <a:gd name="connsiteY6" fmla="*/ 787358 h 1369645"/>
              <a:gd name="connsiteX7" fmla="*/ 8227 w 6522402"/>
              <a:gd name="connsiteY7" fmla="*/ 796306 h 1369645"/>
              <a:gd name="connsiteX0" fmla="*/ 52672 w 6522402"/>
              <a:gd name="connsiteY0" fmla="*/ 447940 h 1369645"/>
              <a:gd name="connsiteX1" fmla="*/ 5749461 w 6522402"/>
              <a:gd name="connsiteY1" fmla="*/ 412539 h 1369645"/>
              <a:gd name="connsiteX2" fmla="*/ 5731561 w 6522402"/>
              <a:gd name="connsiteY2" fmla="*/ 0 h 1369645"/>
              <a:gd name="connsiteX3" fmla="*/ 6522402 w 6522402"/>
              <a:gd name="connsiteY3" fmla="*/ 525796 h 1369645"/>
              <a:gd name="connsiteX4" fmla="*/ 5903840 w 6522402"/>
              <a:gd name="connsiteY4" fmla="*/ 1369645 h 1369645"/>
              <a:gd name="connsiteX5" fmla="*/ 5825416 w 6522402"/>
              <a:gd name="connsiteY5" fmla="*/ 972292 h 1369645"/>
              <a:gd name="connsiteX6" fmla="*/ 0 w 6522402"/>
              <a:gd name="connsiteY6" fmla="*/ 787358 h 1369645"/>
              <a:gd name="connsiteX7" fmla="*/ 52672 w 6522402"/>
              <a:gd name="connsiteY7" fmla="*/ 447940 h 1369645"/>
              <a:gd name="connsiteX0" fmla="*/ 52672 w 6522402"/>
              <a:gd name="connsiteY0" fmla="*/ 447940 h 1369645"/>
              <a:gd name="connsiteX1" fmla="*/ 5749461 w 6522402"/>
              <a:gd name="connsiteY1" fmla="*/ 412539 h 1369645"/>
              <a:gd name="connsiteX2" fmla="*/ 5731561 w 6522402"/>
              <a:gd name="connsiteY2" fmla="*/ 0 h 1369645"/>
              <a:gd name="connsiteX3" fmla="*/ 6522402 w 6522402"/>
              <a:gd name="connsiteY3" fmla="*/ 525796 h 1369645"/>
              <a:gd name="connsiteX4" fmla="*/ 5903840 w 6522402"/>
              <a:gd name="connsiteY4" fmla="*/ 1369645 h 1369645"/>
              <a:gd name="connsiteX5" fmla="*/ 5825416 w 6522402"/>
              <a:gd name="connsiteY5" fmla="*/ 972292 h 1369645"/>
              <a:gd name="connsiteX6" fmla="*/ 0 w 6522402"/>
              <a:gd name="connsiteY6" fmla="*/ 787358 h 1369645"/>
              <a:gd name="connsiteX7" fmla="*/ 52672 w 6522402"/>
              <a:gd name="connsiteY7" fmla="*/ 447940 h 1369645"/>
              <a:gd name="connsiteX0" fmla="*/ 2 w 6522402"/>
              <a:gd name="connsiteY0" fmla="*/ 791649 h 1369645"/>
              <a:gd name="connsiteX1" fmla="*/ 5749461 w 6522402"/>
              <a:gd name="connsiteY1" fmla="*/ 412539 h 1369645"/>
              <a:gd name="connsiteX2" fmla="*/ 5731561 w 6522402"/>
              <a:gd name="connsiteY2" fmla="*/ 0 h 1369645"/>
              <a:gd name="connsiteX3" fmla="*/ 6522402 w 6522402"/>
              <a:gd name="connsiteY3" fmla="*/ 525796 h 1369645"/>
              <a:gd name="connsiteX4" fmla="*/ 5903840 w 6522402"/>
              <a:gd name="connsiteY4" fmla="*/ 1369645 h 1369645"/>
              <a:gd name="connsiteX5" fmla="*/ 5825416 w 6522402"/>
              <a:gd name="connsiteY5" fmla="*/ 972292 h 1369645"/>
              <a:gd name="connsiteX6" fmla="*/ 0 w 6522402"/>
              <a:gd name="connsiteY6" fmla="*/ 787358 h 1369645"/>
              <a:gd name="connsiteX7" fmla="*/ 2 w 6522402"/>
              <a:gd name="connsiteY7" fmla="*/ 791649 h 1369645"/>
              <a:gd name="connsiteX0" fmla="*/ 526456 w 6522402"/>
              <a:gd name="connsiteY0" fmla="*/ 1089691 h 1369645"/>
              <a:gd name="connsiteX1" fmla="*/ 5749461 w 6522402"/>
              <a:gd name="connsiteY1" fmla="*/ 412539 h 1369645"/>
              <a:gd name="connsiteX2" fmla="*/ 5731561 w 6522402"/>
              <a:gd name="connsiteY2" fmla="*/ 0 h 1369645"/>
              <a:gd name="connsiteX3" fmla="*/ 6522402 w 6522402"/>
              <a:gd name="connsiteY3" fmla="*/ 525796 h 1369645"/>
              <a:gd name="connsiteX4" fmla="*/ 5903840 w 6522402"/>
              <a:gd name="connsiteY4" fmla="*/ 1369645 h 1369645"/>
              <a:gd name="connsiteX5" fmla="*/ 5825416 w 6522402"/>
              <a:gd name="connsiteY5" fmla="*/ 972292 h 1369645"/>
              <a:gd name="connsiteX6" fmla="*/ 0 w 6522402"/>
              <a:gd name="connsiteY6" fmla="*/ 787358 h 1369645"/>
              <a:gd name="connsiteX7" fmla="*/ 526456 w 6522402"/>
              <a:gd name="connsiteY7" fmla="*/ 1089691 h 1369645"/>
              <a:gd name="connsiteX0" fmla="*/ 1 w 5995947"/>
              <a:gd name="connsiteY0" fmla="*/ 1089691 h 1495192"/>
              <a:gd name="connsiteX1" fmla="*/ 5223006 w 5995947"/>
              <a:gd name="connsiteY1" fmla="*/ 412539 h 1495192"/>
              <a:gd name="connsiteX2" fmla="*/ 5205106 w 5995947"/>
              <a:gd name="connsiteY2" fmla="*/ 0 h 1495192"/>
              <a:gd name="connsiteX3" fmla="*/ 5995947 w 5995947"/>
              <a:gd name="connsiteY3" fmla="*/ 525796 h 1495192"/>
              <a:gd name="connsiteX4" fmla="*/ 5377385 w 5995947"/>
              <a:gd name="connsiteY4" fmla="*/ 1369645 h 1495192"/>
              <a:gd name="connsiteX5" fmla="*/ 5298961 w 5995947"/>
              <a:gd name="connsiteY5" fmla="*/ 972292 h 1495192"/>
              <a:gd name="connsiteX6" fmla="*/ 17642 w 5995947"/>
              <a:gd name="connsiteY6" fmla="*/ 1121148 h 1495192"/>
              <a:gd name="connsiteX7" fmla="*/ 1 w 5995947"/>
              <a:gd name="connsiteY7" fmla="*/ 1089691 h 1495192"/>
              <a:gd name="connsiteX0" fmla="*/ 1 w 5995947"/>
              <a:gd name="connsiteY0" fmla="*/ 1089691 h 1577319"/>
              <a:gd name="connsiteX1" fmla="*/ 5223006 w 5995947"/>
              <a:gd name="connsiteY1" fmla="*/ 412539 h 1577319"/>
              <a:gd name="connsiteX2" fmla="*/ 5205106 w 5995947"/>
              <a:gd name="connsiteY2" fmla="*/ 0 h 1577319"/>
              <a:gd name="connsiteX3" fmla="*/ 5995947 w 5995947"/>
              <a:gd name="connsiteY3" fmla="*/ 525796 h 1577319"/>
              <a:gd name="connsiteX4" fmla="*/ 5377385 w 5995947"/>
              <a:gd name="connsiteY4" fmla="*/ 1369645 h 1577319"/>
              <a:gd name="connsiteX5" fmla="*/ 5298961 w 5995947"/>
              <a:gd name="connsiteY5" fmla="*/ 972292 h 1577319"/>
              <a:gd name="connsiteX6" fmla="*/ 17642 w 5995947"/>
              <a:gd name="connsiteY6" fmla="*/ 1121148 h 1577319"/>
              <a:gd name="connsiteX7" fmla="*/ 1 w 5995947"/>
              <a:gd name="connsiteY7" fmla="*/ 1089691 h 1577319"/>
              <a:gd name="connsiteX0" fmla="*/ 1 w 5995947"/>
              <a:gd name="connsiteY0" fmla="*/ 1089691 h 1577319"/>
              <a:gd name="connsiteX1" fmla="*/ 5223006 w 5995947"/>
              <a:gd name="connsiteY1" fmla="*/ 412539 h 1577319"/>
              <a:gd name="connsiteX2" fmla="*/ 5205106 w 5995947"/>
              <a:gd name="connsiteY2" fmla="*/ 0 h 1577319"/>
              <a:gd name="connsiteX3" fmla="*/ 5995947 w 5995947"/>
              <a:gd name="connsiteY3" fmla="*/ 525796 h 1577319"/>
              <a:gd name="connsiteX4" fmla="*/ 5377385 w 5995947"/>
              <a:gd name="connsiteY4" fmla="*/ 1369645 h 1577319"/>
              <a:gd name="connsiteX5" fmla="*/ 5298961 w 5995947"/>
              <a:gd name="connsiteY5" fmla="*/ 972292 h 1577319"/>
              <a:gd name="connsiteX6" fmla="*/ 17642 w 5995947"/>
              <a:gd name="connsiteY6" fmla="*/ 1121148 h 1577319"/>
              <a:gd name="connsiteX7" fmla="*/ 1 w 5995947"/>
              <a:gd name="connsiteY7" fmla="*/ 1089691 h 1577319"/>
              <a:gd name="connsiteX0" fmla="*/ 1 w 5995947"/>
              <a:gd name="connsiteY0" fmla="*/ 941840 h 1429468"/>
              <a:gd name="connsiteX1" fmla="*/ 5223006 w 5995947"/>
              <a:gd name="connsiteY1" fmla="*/ 264688 h 1429468"/>
              <a:gd name="connsiteX2" fmla="*/ 5079492 w 5995947"/>
              <a:gd name="connsiteY2" fmla="*/ 0 h 1429468"/>
              <a:gd name="connsiteX3" fmla="*/ 5995947 w 5995947"/>
              <a:gd name="connsiteY3" fmla="*/ 377945 h 1429468"/>
              <a:gd name="connsiteX4" fmla="*/ 5377385 w 5995947"/>
              <a:gd name="connsiteY4" fmla="*/ 1221794 h 1429468"/>
              <a:gd name="connsiteX5" fmla="*/ 5298961 w 5995947"/>
              <a:gd name="connsiteY5" fmla="*/ 824441 h 1429468"/>
              <a:gd name="connsiteX6" fmla="*/ 17642 w 5995947"/>
              <a:gd name="connsiteY6" fmla="*/ 973297 h 1429468"/>
              <a:gd name="connsiteX7" fmla="*/ 1 w 5995947"/>
              <a:gd name="connsiteY7" fmla="*/ 941840 h 1429468"/>
              <a:gd name="connsiteX0" fmla="*/ 1 w 5849020"/>
              <a:gd name="connsiteY0" fmla="*/ 941840 h 1429468"/>
              <a:gd name="connsiteX1" fmla="*/ 5223006 w 5849020"/>
              <a:gd name="connsiteY1" fmla="*/ 264688 h 1429468"/>
              <a:gd name="connsiteX2" fmla="*/ 5079492 w 5849020"/>
              <a:gd name="connsiteY2" fmla="*/ 0 h 1429468"/>
              <a:gd name="connsiteX3" fmla="*/ 5849020 w 5849020"/>
              <a:gd name="connsiteY3" fmla="*/ 230364 h 1429468"/>
              <a:gd name="connsiteX4" fmla="*/ 5377385 w 5849020"/>
              <a:gd name="connsiteY4" fmla="*/ 1221794 h 1429468"/>
              <a:gd name="connsiteX5" fmla="*/ 5298961 w 5849020"/>
              <a:gd name="connsiteY5" fmla="*/ 824441 h 1429468"/>
              <a:gd name="connsiteX6" fmla="*/ 17642 w 5849020"/>
              <a:gd name="connsiteY6" fmla="*/ 973297 h 1429468"/>
              <a:gd name="connsiteX7" fmla="*/ 1 w 5849020"/>
              <a:gd name="connsiteY7" fmla="*/ 941840 h 1429468"/>
              <a:gd name="connsiteX0" fmla="*/ 1 w 5849020"/>
              <a:gd name="connsiteY0" fmla="*/ 941840 h 1429468"/>
              <a:gd name="connsiteX1" fmla="*/ 5223006 w 5849020"/>
              <a:gd name="connsiteY1" fmla="*/ 264688 h 1429468"/>
              <a:gd name="connsiteX2" fmla="*/ 5079492 w 5849020"/>
              <a:gd name="connsiteY2" fmla="*/ 0 h 1429468"/>
              <a:gd name="connsiteX3" fmla="*/ 5849020 w 5849020"/>
              <a:gd name="connsiteY3" fmla="*/ 230364 h 1429468"/>
              <a:gd name="connsiteX4" fmla="*/ 5391408 w 5849020"/>
              <a:gd name="connsiteY4" fmla="*/ 1088051 h 1429468"/>
              <a:gd name="connsiteX5" fmla="*/ 5298961 w 5849020"/>
              <a:gd name="connsiteY5" fmla="*/ 824441 h 1429468"/>
              <a:gd name="connsiteX6" fmla="*/ 17642 w 5849020"/>
              <a:gd name="connsiteY6" fmla="*/ 973297 h 1429468"/>
              <a:gd name="connsiteX7" fmla="*/ 1 w 5849020"/>
              <a:gd name="connsiteY7" fmla="*/ 941840 h 1429468"/>
              <a:gd name="connsiteX0" fmla="*/ 1 w 5849020"/>
              <a:gd name="connsiteY0" fmla="*/ 941840 h 1421204"/>
              <a:gd name="connsiteX1" fmla="*/ 5223006 w 5849020"/>
              <a:gd name="connsiteY1" fmla="*/ 264688 h 1421204"/>
              <a:gd name="connsiteX2" fmla="*/ 5079492 w 5849020"/>
              <a:gd name="connsiteY2" fmla="*/ 0 h 1421204"/>
              <a:gd name="connsiteX3" fmla="*/ 5849020 w 5849020"/>
              <a:gd name="connsiteY3" fmla="*/ 230364 h 1421204"/>
              <a:gd name="connsiteX4" fmla="*/ 5391408 w 5849020"/>
              <a:gd name="connsiteY4" fmla="*/ 1088051 h 1421204"/>
              <a:gd name="connsiteX5" fmla="*/ 5374132 w 5849020"/>
              <a:gd name="connsiteY5" fmla="*/ 802597 h 1421204"/>
              <a:gd name="connsiteX6" fmla="*/ 17642 w 5849020"/>
              <a:gd name="connsiteY6" fmla="*/ 973297 h 1421204"/>
              <a:gd name="connsiteX7" fmla="*/ 1 w 5849020"/>
              <a:gd name="connsiteY7" fmla="*/ 941840 h 1421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849020" h="1421204">
                <a:moveTo>
                  <a:pt x="1" y="941840"/>
                </a:moveTo>
                <a:cubicBezTo>
                  <a:pt x="2470322" y="1318345"/>
                  <a:pt x="3653514" y="922832"/>
                  <a:pt x="5223006" y="264688"/>
                </a:cubicBezTo>
                <a:lnTo>
                  <a:pt x="5079492" y="0"/>
                </a:lnTo>
                <a:lnTo>
                  <a:pt x="5849020" y="230364"/>
                </a:lnTo>
                <a:lnTo>
                  <a:pt x="5391408" y="1088051"/>
                </a:lnTo>
                <a:lnTo>
                  <a:pt x="5374132" y="802597"/>
                </a:lnTo>
                <a:cubicBezTo>
                  <a:pt x="4088930" y="1415676"/>
                  <a:pt x="2458022" y="1739360"/>
                  <a:pt x="17642" y="973297"/>
                </a:cubicBezTo>
                <a:cubicBezTo>
                  <a:pt x="17643" y="974727"/>
                  <a:pt x="0" y="940410"/>
                  <a:pt x="1" y="941840"/>
                </a:cubicBezTo>
                <a:close/>
              </a:path>
            </a:pathLst>
          </a:custGeom>
          <a:solidFill>
            <a:schemeClr val="accent2">
              <a:alpha val="50000"/>
            </a:schemeClr>
          </a:solidFill>
          <a:ln w="9525" cap="flat" cmpd="sng" algn="ctr">
            <a:noFill/>
            <a:prstDash val="solid"/>
            <a:round/>
            <a:headEnd type="none" w="med" len="med"/>
            <a:tailEnd type="none" w="med" len="med"/>
          </a:ln>
          <a:effectLst/>
        </p:spPr>
        <p:txBody>
          <a:bodyPr vert="horz" wrap="square" lIns="86493" tIns="43247" rIns="86493" bIns="43247" numCol="1" rtlCol="0" anchor="t" anchorCtr="0" compatLnSpc="1">
            <a:prstTxWarp prst="textNoShape">
              <a:avLst/>
            </a:prstTxWarp>
          </a:bodyPr>
          <a:lstStyle/>
          <a:p>
            <a:pPr algn="ctr" defTabSz="864931" eaLnBrk="0" fontAlgn="base" hangingPunct="0">
              <a:spcBef>
                <a:spcPct val="0"/>
              </a:spcBef>
              <a:spcAft>
                <a:spcPct val="0"/>
              </a:spcAft>
            </a:pPr>
            <a:endParaRPr lang="en-US" sz="2300">
              <a:latin typeface="Times New Roman" pitchFamily="18" charset="0"/>
            </a:endParaRPr>
          </a:p>
        </p:txBody>
      </p:sp>
      <p:sp>
        <p:nvSpPr>
          <p:cNvPr id="11" name="TextBox 10"/>
          <p:cNvSpPr txBox="1"/>
          <p:nvPr/>
        </p:nvSpPr>
        <p:spPr>
          <a:xfrm>
            <a:off x="2866781" y="3052575"/>
            <a:ext cx="1880422" cy="307777"/>
          </a:xfrm>
          <a:prstGeom prst="rect">
            <a:avLst/>
          </a:prstGeom>
          <a:ln>
            <a:solidFill>
              <a:srgbClr val="990000"/>
            </a:solidFill>
          </a:ln>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en-US" sz="1400" dirty="0" smtClean="0"/>
              <a:t>10 Year CAGR:  +</a:t>
            </a:r>
            <a:r>
              <a:rPr lang="en-US" sz="1400" dirty="0"/>
              <a:t>8</a:t>
            </a:r>
            <a:r>
              <a:rPr lang="en-US" sz="1400" dirty="0" smtClean="0"/>
              <a:t>.6%</a:t>
            </a:r>
            <a:endParaRPr lang="en-US" sz="1400" dirty="0"/>
          </a:p>
        </p:txBody>
      </p:sp>
    </p:spTree>
    <p:extLst>
      <p:ext uri="{BB962C8B-B14F-4D97-AF65-F5344CB8AC3E}">
        <p14:creationId xmlns:p14="http://schemas.microsoft.com/office/powerpoint/2010/main" val="1022850833"/>
      </p:ext>
    </p:extLst>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36</a:t>
            </a:fld>
            <a:endParaRPr lang="en-US"/>
          </a:p>
        </p:txBody>
      </p:sp>
      <p:sp>
        <p:nvSpPr>
          <p:cNvPr id="9" name="TextBox 8"/>
          <p:cNvSpPr txBox="1"/>
          <p:nvPr/>
        </p:nvSpPr>
        <p:spPr>
          <a:xfrm>
            <a:off x="449355" y="789845"/>
            <a:ext cx="6858000" cy="523220"/>
          </a:xfrm>
          <a:prstGeom prst="rect">
            <a:avLst/>
          </a:prstGeom>
          <a:noFill/>
        </p:spPr>
        <p:txBody>
          <a:bodyPr wrap="square" rtlCol="0">
            <a:spAutoFit/>
          </a:bodyPr>
          <a:lstStyle/>
          <a:p>
            <a:r>
              <a:rPr lang="en-US" sz="2800" dirty="0" smtClean="0">
                <a:solidFill>
                  <a:srgbClr val="FFFFFF"/>
                </a:solidFill>
              </a:rPr>
              <a:t>Appendix 8d:  </a:t>
            </a:r>
            <a:r>
              <a:rPr lang="en-US" sz="2800" dirty="0">
                <a:solidFill>
                  <a:srgbClr val="FFFFFF"/>
                </a:solidFill>
              </a:rPr>
              <a:t>Online </a:t>
            </a:r>
            <a:r>
              <a:rPr lang="en-US" sz="2800" dirty="0" smtClean="0">
                <a:solidFill>
                  <a:srgbClr val="FFFFFF"/>
                </a:solidFill>
              </a:rPr>
              <a:t>Sales Growth</a:t>
            </a:r>
            <a:endParaRPr lang="en-US" sz="2800" dirty="0">
              <a:solidFill>
                <a:srgbClr val="FFFFFF"/>
              </a:solidFill>
            </a:endParaRPr>
          </a:p>
        </p:txBody>
      </p:sp>
      <p:sp>
        <p:nvSpPr>
          <p:cNvPr id="6" name="TextBox 5"/>
          <p:cNvSpPr txBox="1"/>
          <p:nvPr/>
        </p:nvSpPr>
        <p:spPr>
          <a:xfrm>
            <a:off x="3941678" y="6340263"/>
            <a:ext cx="1343495" cy="307777"/>
          </a:xfrm>
          <a:prstGeom prst="rect">
            <a:avLst/>
          </a:prstGeom>
          <a:noFill/>
        </p:spPr>
        <p:txBody>
          <a:bodyPr wrap="square" rtlCol="0">
            <a:spAutoFit/>
          </a:bodyPr>
          <a:lstStyle/>
          <a:p>
            <a:r>
              <a:rPr lang="en-US" sz="1400" dirty="0" err="1" smtClean="0">
                <a:solidFill>
                  <a:srgbClr val="595959"/>
                </a:solidFill>
              </a:rPr>
              <a:t>Statista</a:t>
            </a:r>
            <a:r>
              <a:rPr lang="en-US" sz="1400" dirty="0" smtClean="0">
                <a:solidFill>
                  <a:srgbClr val="595959"/>
                </a:solidFill>
              </a:rPr>
              <a:t> (2018g)</a:t>
            </a:r>
            <a:endParaRPr lang="en-US" sz="1400" dirty="0">
              <a:solidFill>
                <a:srgbClr val="595959"/>
              </a:solidFill>
            </a:endParaRPr>
          </a:p>
        </p:txBody>
      </p:sp>
      <p:sp>
        <p:nvSpPr>
          <p:cNvPr id="7" name="TextBox 6"/>
          <p:cNvSpPr txBox="1"/>
          <p:nvPr/>
        </p:nvSpPr>
        <p:spPr>
          <a:xfrm>
            <a:off x="224105" y="1942088"/>
            <a:ext cx="7094923" cy="369332"/>
          </a:xfrm>
          <a:prstGeom prst="rect">
            <a:avLst/>
          </a:prstGeom>
          <a:noFill/>
        </p:spPr>
        <p:txBody>
          <a:bodyPr wrap="square" rtlCol="0">
            <a:spAutoFit/>
          </a:bodyPr>
          <a:lstStyle/>
          <a:p>
            <a:r>
              <a:rPr lang="en-US" dirty="0" smtClean="0">
                <a:solidFill>
                  <a:srgbClr val="595959"/>
                </a:solidFill>
              </a:rPr>
              <a:t>Projected e-commerce sales in India (2016-2022) in $</a:t>
            </a:r>
            <a:r>
              <a:rPr lang="en-US" dirty="0" err="1" smtClean="0">
                <a:solidFill>
                  <a:srgbClr val="595959"/>
                </a:solidFill>
              </a:rPr>
              <a:t>mn</a:t>
            </a:r>
            <a:endParaRPr lang="en-US" dirty="0">
              <a:solidFill>
                <a:srgbClr val="595959"/>
              </a:solidFill>
            </a:endParaRPr>
          </a:p>
        </p:txBody>
      </p:sp>
      <p:pic>
        <p:nvPicPr>
          <p:cNvPr id="8" name="Picture 7"/>
          <p:cNvPicPr>
            <a:picLocks noChangeAspect="1"/>
          </p:cNvPicPr>
          <p:nvPr/>
        </p:nvPicPr>
        <p:blipFill>
          <a:blip r:embed="rId3"/>
          <a:stretch>
            <a:fillRect/>
          </a:stretch>
        </p:blipFill>
        <p:spPr>
          <a:xfrm>
            <a:off x="1295868" y="2494666"/>
            <a:ext cx="6088862" cy="3845597"/>
          </a:xfrm>
          <a:prstGeom prst="rect">
            <a:avLst/>
          </a:prstGeom>
        </p:spPr>
      </p:pic>
      <p:sp>
        <p:nvSpPr>
          <p:cNvPr id="10" name="Right Arrow 126"/>
          <p:cNvSpPr/>
          <p:nvPr/>
        </p:nvSpPr>
        <p:spPr bwMode="auto">
          <a:xfrm rot="20380320">
            <a:off x="1801653" y="3306577"/>
            <a:ext cx="5081699" cy="689959"/>
          </a:xfrm>
          <a:custGeom>
            <a:avLst/>
            <a:gdLst>
              <a:gd name="connsiteX0" fmla="*/ 0 w 6599433"/>
              <a:gd name="connsiteY0" fmla="*/ 349038 h 1396150"/>
              <a:gd name="connsiteX1" fmla="*/ 5901358 w 6599433"/>
              <a:gd name="connsiteY1" fmla="*/ 349038 h 1396150"/>
              <a:gd name="connsiteX2" fmla="*/ 5901358 w 6599433"/>
              <a:gd name="connsiteY2" fmla="*/ 0 h 1396150"/>
              <a:gd name="connsiteX3" fmla="*/ 6599433 w 6599433"/>
              <a:gd name="connsiteY3" fmla="*/ 698075 h 1396150"/>
              <a:gd name="connsiteX4" fmla="*/ 5901358 w 6599433"/>
              <a:gd name="connsiteY4" fmla="*/ 1396150 h 1396150"/>
              <a:gd name="connsiteX5" fmla="*/ 5901358 w 6599433"/>
              <a:gd name="connsiteY5" fmla="*/ 1047113 h 1396150"/>
              <a:gd name="connsiteX6" fmla="*/ 0 w 6599433"/>
              <a:gd name="connsiteY6" fmla="*/ 1047113 h 1396150"/>
              <a:gd name="connsiteX7" fmla="*/ 0 w 6599433"/>
              <a:gd name="connsiteY7" fmla="*/ 349038 h 1396150"/>
              <a:gd name="connsiteX0" fmla="*/ 0 w 6599433"/>
              <a:gd name="connsiteY0" fmla="*/ 1051403 h 1396150"/>
              <a:gd name="connsiteX1" fmla="*/ 5901358 w 6599433"/>
              <a:gd name="connsiteY1" fmla="*/ 349038 h 1396150"/>
              <a:gd name="connsiteX2" fmla="*/ 5901358 w 6599433"/>
              <a:gd name="connsiteY2" fmla="*/ 0 h 1396150"/>
              <a:gd name="connsiteX3" fmla="*/ 6599433 w 6599433"/>
              <a:gd name="connsiteY3" fmla="*/ 698075 h 1396150"/>
              <a:gd name="connsiteX4" fmla="*/ 5901358 w 6599433"/>
              <a:gd name="connsiteY4" fmla="*/ 1396150 h 1396150"/>
              <a:gd name="connsiteX5" fmla="*/ 5901358 w 6599433"/>
              <a:gd name="connsiteY5" fmla="*/ 1047113 h 1396150"/>
              <a:gd name="connsiteX6" fmla="*/ 0 w 6599433"/>
              <a:gd name="connsiteY6" fmla="*/ 1047113 h 1396150"/>
              <a:gd name="connsiteX7" fmla="*/ 0 w 6599433"/>
              <a:gd name="connsiteY7" fmla="*/ 1051403 h 1396150"/>
              <a:gd name="connsiteX0" fmla="*/ 0 w 6599433"/>
              <a:gd name="connsiteY0" fmla="*/ 1051403 h 1396150"/>
              <a:gd name="connsiteX1" fmla="*/ 5901358 w 6599433"/>
              <a:gd name="connsiteY1" fmla="*/ 349038 h 1396150"/>
              <a:gd name="connsiteX2" fmla="*/ 5901358 w 6599433"/>
              <a:gd name="connsiteY2" fmla="*/ 0 h 1396150"/>
              <a:gd name="connsiteX3" fmla="*/ 6599433 w 6599433"/>
              <a:gd name="connsiteY3" fmla="*/ 698075 h 1396150"/>
              <a:gd name="connsiteX4" fmla="*/ 5901358 w 6599433"/>
              <a:gd name="connsiteY4" fmla="*/ 1396150 h 1396150"/>
              <a:gd name="connsiteX5" fmla="*/ 5901358 w 6599433"/>
              <a:gd name="connsiteY5" fmla="*/ 1047113 h 1396150"/>
              <a:gd name="connsiteX6" fmla="*/ 0 w 6599433"/>
              <a:gd name="connsiteY6" fmla="*/ 1047113 h 1396150"/>
              <a:gd name="connsiteX7" fmla="*/ 0 w 6599433"/>
              <a:gd name="connsiteY7" fmla="*/ 1051403 h 1396150"/>
              <a:gd name="connsiteX0" fmla="*/ 0 w 6599433"/>
              <a:gd name="connsiteY0" fmla="*/ 1051403 h 1396150"/>
              <a:gd name="connsiteX1" fmla="*/ 5901358 w 6599433"/>
              <a:gd name="connsiteY1" fmla="*/ 349038 h 1396150"/>
              <a:gd name="connsiteX2" fmla="*/ 5901358 w 6599433"/>
              <a:gd name="connsiteY2" fmla="*/ 0 h 1396150"/>
              <a:gd name="connsiteX3" fmla="*/ 6599433 w 6599433"/>
              <a:gd name="connsiteY3" fmla="*/ 698075 h 1396150"/>
              <a:gd name="connsiteX4" fmla="*/ 5901358 w 6599433"/>
              <a:gd name="connsiteY4" fmla="*/ 1396150 h 1396150"/>
              <a:gd name="connsiteX5" fmla="*/ 5901358 w 6599433"/>
              <a:gd name="connsiteY5" fmla="*/ 1047113 h 1396150"/>
              <a:gd name="connsiteX6" fmla="*/ 0 w 6599433"/>
              <a:gd name="connsiteY6" fmla="*/ 1047113 h 1396150"/>
              <a:gd name="connsiteX7" fmla="*/ 0 w 6599433"/>
              <a:gd name="connsiteY7" fmla="*/ 1051403 h 1396150"/>
              <a:gd name="connsiteX0" fmla="*/ 13252 w 6599433"/>
              <a:gd name="connsiteY0" fmla="*/ 680342 h 1396150"/>
              <a:gd name="connsiteX1" fmla="*/ 5901358 w 6599433"/>
              <a:gd name="connsiteY1" fmla="*/ 349038 h 1396150"/>
              <a:gd name="connsiteX2" fmla="*/ 5901358 w 6599433"/>
              <a:gd name="connsiteY2" fmla="*/ 0 h 1396150"/>
              <a:gd name="connsiteX3" fmla="*/ 6599433 w 6599433"/>
              <a:gd name="connsiteY3" fmla="*/ 698075 h 1396150"/>
              <a:gd name="connsiteX4" fmla="*/ 5901358 w 6599433"/>
              <a:gd name="connsiteY4" fmla="*/ 1396150 h 1396150"/>
              <a:gd name="connsiteX5" fmla="*/ 5901358 w 6599433"/>
              <a:gd name="connsiteY5" fmla="*/ 1047113 h 1396150"/>
              <a:gd name="connsiteX6" fmla="*/ 0 w 6599433"/>
              <a:gd name="connsiteY6" fmla="*/ 1047113 h 1396150"/>
              <a:gd name="connsiteX7" fmla="*/ 13252 w 6599433"/>
              <a:gd name="connsiteY7" fmla="*/ 680342 h 1396150"/>
              <a:gd name="connsiteX0" fmla="*/ 13252 w 6599433"/>
              <a:gd name="connsiteY0" fmla="*/ 680342 h 1396150"/>
              <a:gd name="connsiteX1" fmla="*/ 5901358 w 6599433"/>
              <a:gd name="connsiteY1" fmla="*/ 349038 h 1396150"/>
              <a:gd name="connsiteX2" fmla="*/ 5901358 w 6599433"/>
              <a:gd name="connsiteY2" fmla="*/ 0 h 1396150"/>
              <a:gd name="connsiteX3" fmla="*/ 6599433 w 6599433"/>
              <a:gd name="connsiteY3" fmla="*/ 698075 h 1396150"/>
              <a:gd name="connsiteX4" fmla="*/ 5901358 w 6599433"/>
              <a:gd name="connsiteY4" fmla="*/ 1396150 h 1396150"/>
              <a:gd name="connsiteX5" fmla="*/ 5901358 w 6599433"/>
              <a:gd name="connsiteY5" fmla="*/ 1047113 h 1396150"/>
              <a:gd name="connsiteX6" fmla="*/ 0 w 6599433"/>
              <a:gd name="connsiteY6" fmla="*/ 1047113 h 1396150"/>
              <a:gd name="connsiteX7" fmla="*/ 13252 w 6599433"/>
              <a:gd name="connsiteY7" fmla="*/ 680342 h 1396150"/>
              <a:gd name="connsiteX0" fmla="*/ 13252 w 6599433"/>
              <a:gd name="connsiteY0" fmla="*/ 680342 h 1396150"/>
              <a:gd name="connsiteX1" fmla="*/ 5901358 w 6599433"/>
              <a:gd name="connsiteY1" fmla="*/ 349038 h 1396150"/>
              <a:gd name="connsiteX2" fmla="*/ 5901358 w 6599433"/>
              <a:gd name="connsiteY2" fmla="*/ 0 h 1396150"/>
              <a:gd name="connsiteX3" fmla="*/ 6599433 w 6599433"/>
              <a:gd name="connsiteY3" fmla="*/ 698075 h 1396150"/>
              <a:gd name="connsiteX4" fmla="*/ 5901358 w 6599433"/>
              <a:gd name="connsiteY4" fmla="*/ 1396150 h 1396150"/>
              <a:gd name="connsiteX5" fmla="*/ 5901358 w 6599433"/>
              <a:gd name="connsiteY5" fmla="*/ 1047113 h 1396150"/>
              <a:gd name="connsiteX6" fmla="*/ 0 w 6599433"/>
              <a:gd name="connsiteY6" fmla="*/ 1047113 h 1396150"/>
              <a:gd name="connsiteX7" fmla="*/ 13252 w 6599433"/>
              <a:gd name="connsiteY7" fmla="*/ 680342 h 1396150"/>
              <a:gd name="connsiteX0" fmla="*/ 0 w 6599433"/>
              <a:gd name="connsiteY0" fmla="*/ 1051403 h 1396150"/>
              <a:gd name="connsiteX1" fmla="*/ 5901358 w 6599433"/>
              <a:gd name="connsiteY1" fmla="*/ 349038 h 1396150"/>
              <a:gd name="connsiteX2" fmla="*/ 5901358 w 6599433"/>
              <a:gd name="connsiteY2" fmla="*/ 0 h 1396150"/>
              <a:gd name="connsiteX3" fmla="*/ 6599433 w 6599433"/>
              <a:gd name="connsiteY3" fmla="*/ 698075 h 1396150"/>
              <a:gd name="connsiteX4" fmla="*/ 5901358 w 6599433"/>
              <a:gd name="connsiteY4" fmla="*/ 1396150 h 1396150"/>
              <a:gd name="connsiteX5" fmla="*/ 5901358 w 6599433"/>
              <a:gd name="connsiteY5" fmla="*/ 1047113 h 1396150"/>
              <a:gd name="connsiteX6" fmla="*/ 0 w 6599433"/>
              <a:gd name="connsiteY6" fmla="*/ 1047113 h 1396150"/>
              <a:gd name="connsiteX7" fmla="*/ 0 w 6599433"/>
              <a:gd name="connsiteY7" fmla="*/ 1051403 h 1396150"/>
              <a:gd name="connsiteX0" fmla="*/ 0 w 6599433"/>
              <a:gd name="connsiteY0" fmla="*/ 1104411 h 1449158"/>
              <a:gd name="connsiteX1" fmla="*/ 5901358 w 6599433"/>
              <a:gd name="connsiteY1" fmla="*/ 402046 h 1449158"/>
              <a:gd name="connsiteX2" fmla="*/ 5808592 w 6599433"/>
              <a:gd name="connsiteY2" fmla="*/ 0 h 1449158"/>
              <a:gd name="connsiteX3" fmla="*/ 6599433 w 6599433"/>
              <a:gd name="connsiteY3" fmla="*/ 751083 h 1449158"/>
              <a:gd name="connsiteX4" fmla="*/ 5901358 w 6599433"/>
              <a:gd name="connsiteY4" fmla="*/ 1449158 h 1449158"/>
              <a:gd name="connsiteX5" fmla="*/ 5901358 w 6599433"/>
              <a:gd name="connsiteY5" fmla="*/ 1100121 h 1449158"/>
              <a:gd name="connsiteX6" fmla="*/ 0 w 6599433"/>
              <a:gd name="connsiteY6" fmla="*/ 1100121 h 1449158"/>
              <a:gd name="connsiteX7" fmla="*/ 0 w 6599433"/>
              <a:gd name="connsiteY7" fmla="*/ 1104411 h 1449158"/>
              <a:gd name="connsiteX0" fmla="*/ 0 w 6519920"/>
              <a:gd name="connsiteY0" fmla="*/ 1104411 h 1449158"/>
              <a:gd name="connsiteX1" fmla="*/ 5901358 w 6519920"/>
              <a:gd name="connsiteY1" fmla="*/ 402046 h 1449158"/>
              <a:gd name="connsiteX2" fmla="*/ 5808592 w 6519920"/>
              <a:gd name="connsiteY2" fmla="*/ 0 h 1449158"/>
              <a:gd name="connsiteX3" fmla="*/ 6519920 w 6519920"/>
              <a:gd name="connsiteY3" fmla="*/ 605309 h 1449158"/>
              <a:gd name="connsiteX4" fmla="*/ 5901358 w 6519920"/>
              <a:gd name="connsiteY4" fmla="*/ 1449158 h 1449158"/>
              <a:gd name="connsiteX5" fmla="*/ 5901358 w 6519920"/>
              <a:gd name="connsiteY5" fmla="*/ 1100121 h 1449158"/>
              <a:gd name="connsiteX6" fmla="*/ 0 w 6519920"/>
              <a:gd name="connsiteY6" fmla="*/ 1100121 h 1449158"/>
              <a:gd name="connsiteX7" fmla="*/ 0 w 6519920"/>
              <a:gd name="connsiteY7" fmla="*/ 1104411 h 1449158"/>
              <a:gd name="connsiteX0" fmla="*/ 0 w 6519920"/>
              <a:gd name="connsiteY0" fmla="*/ 1104411 h 1449158"/>
              <a:gd name="connsiteX1" fmla="*/ 5821845 w 6519920"/>
              <a:gd name="connsiteY1" fmla="*/ 428551 h 1449158"/>
              <a:gd name="connsiteX2" fmla="*/ 5808592 w 6519920"/>
              <a:gd name="connsiteY2" fmla="*/ 0 h 1449158"/>
              <a:gd name="connsiteX3" fmla="*/ 6519920 w 6519920"/>
              <a:gd name="connsiteY3" fmla="*/ 605309 h 1449158"/>
              <a:gd name="connsiteX4" fmla="*/ 5901358 w 6519920"/>
              <a:gd name="connsiteY4" fmla="*/ 1449158 h 1449158"/>
              <a:gd name="connsiteX5" fmla="*/ 5901358 w 6519920"/>
              <a:gd name="connsiteY5" fmla="*/ 1100121 h 1449158"/>
              <a:gd name="connsiteX6" fmla="*/ 0 w 6519920"/>
              <a:gd name="connsiteY6" fmla="*/ 1100121 h 1449158"/>
              <a:gd name="connsiteX7" fmla="*/ 0 w 6519920"/>
              <a:gd name="connsiteY7" fmla="*/ 1104411 h 1449158"/>
              <a:gd name="connsiteX0" fmla="*/ 0 w 6519920"/>
              <a:gd name="connsiteY0" fmla="*/ 1024898 h 1369645"/>
              <a:gd name="connsiteX1" fmla="*/ 5821845 w 6519920"/>
              <a:gd name="connsiteY1" fmla="*/ 349038 h 1369645"/>
              <a:gd name="connsiteX2" fmla="*/ 5729079 w 6519920"/>
              <a:gd name="connsiteY2" fmla="*/ 0 h 1369645"/>
              <a:gd name="connsiteX3" fmla="*/ 6519920 w 6519920"/>
              <a:gd name="connsiteY3" fmla="*/ 525796 h 1369645"/>
              <a:gd name="connsiteX4" fmla="*/ 5901358 w 6519920"/>
              <a:gd name="connsiteY4" fmla="*/ 1369645 h 1369645"/>
              <a:gd name="connsiteX5" fmla="*/ 5901358 w 6519920"/>
              <a:gd name="connsiteY5" fmla="*/ 1020608 h 1369645"/>
              <a:gd name="connsiteX6" fmla="*/ 0 w 6519920"/>
              <a:gd name="connsiteY6" fmla="*/ 1020608 h 1369645"/>
              <a:gd name="connsiteX7" fmla="*/ 0 w 6519920"/>
              <a:gd name="connsiteY7" fmla="*/ 1024898 h 1369645"/>
              <a:gd name="connsiteX0" fmla="*/ 0 w 6519920"/>
              <a:gd name="connsiteY0" fmla="*/ 1024898 h 1369645"/>
              <a:gd name="connsiteX1" fmla="*/ 5821845 w 6519920"/>
              <a:gd name="connsiteY1" fmla="*/ 349038 h 1369645"/>
              <a:gd name="connsiteX2" fmla="*/ 5729079 w 6519920"/>
              <a:gd name="connsiteY2" fmla="*/ 0 h 1369645"/>
              <a:gd name="connsiteX3" fmla="*/ 6519920 w 6519920"/>
              <a:gd name="connsiteY3" fmla="*/ 525796 h 1369645"/>
              <a:gd name="connsiteX4" fmla="*/ 5901358 w 6519920"/>
              <a:gd name="connsiteY4" fmla="*/ 1369645 h 1369645"/>
              <a:gd name="connsiteX5" fmla="*/ 5954367 w 6519920"/>
              <a:gd name="connsiteY5" fmla="*/ 1007356 h 1369645"/>
              <a:gd name="connsiteX6" fmla="*/ 0 w 6519920"/>
              <a:gd name="connsiteY6" fmla="*/ 1020608 h 1369645"/>
              <a:gd name="connsiteX7" fmla="*/ 0 w 6519920"/>
              <a:gd name="connsiteY7" fmla="*/ 1024898 h 1369645"/>
              <a:gd name="connsiteX0" fmla="*/ 0 w 6519920"/>
              <a:gd name="connsiteY0" fmla="*/ 1024898 h 1369645"/>
              <a:gd name="connsiteX1" fmla="*/ 5746979 w 6519920"/>
              <a:gd name="connsiteY1" fmla="*/ 412539 h 1369645"/>
              <a:gd name="connsiteX2" fmla="*/ 5729079 w 6519920"/>
              <a:gd name="connsiteY2" fmla="*/ 0 h 1369645"/>
              <a:gd name="connsiteX3" fmla="*/ 6519920 w 6519920"/>
              <a:gd name="connsiteY3" fmla="*/ 525796 h 1369645"/>
              <a:gd name="connsiteX4" fmla="*/ 5901358 w 6519920"/>
              <a:gd name="connsiteY4" fmla="*/ 1369645 h 1369645"/>
              <a:gd name="connsiteX5" fmla="*/ 5954367 w 6519920"/>
              <a:gd name="connsiteY5" fmla="*/ 1007356 h 1369645"/>
              <a:gd name="connsiteX6" fmla="*/ 0 w 6519920"/>
              <a:gd name="connsiteY6" fmla="*/ 1020608 h 1369645"/>
              <a:gd name="connsiteX7" fmla="*/ 0 w 6519920"/>
              <a:gd name="connsiteY7" fmla="*/ 1024898 h 1369645"/>
              <a:gd name="connsiteX0" fmla="*/ 0 w 6519920"/>
              <a:gd name="connsiteY0" fmla="*/ 1024898 h 1369645"/>
              <a:gd name="connsiteX1" fmla="*/ 5746979 w 6519920"/>
              <a:gd name="connsiteY1" fmla="*/ 412539 h 1369645"/>
              <a:gd name="connsiteX2" fmla="*/ 5729079 w 6519920"/>
              <a:gd name="connsiteY2" fmla="*/ 0 h 1369645"/>
              <a:gd name="connsiteX3" fmla="*/ 6519920 w 6519920"/>
              <a:gd name="connsiteY3" fmla="*/ 525796 h 1369645"/>
              <a:gd name="connsiteX4" fmla="*/ 5901358 w 6519920"/>
              <a:gd name="connsiteY4" fmla="*/ 1369645 h 1369645"/>
              <a:gd name="connsiteX5" fmla="*/ 5822934 w 6519920"/>
              <a:gd name="connsiteY5" fmla="*/ 972292 h 1369645"/>
              <a:gd name="connsiteX6" fmla="*/ 0 w 6519920"/>
              <a:gd name="connsiteY6" fmla="*/ 1020608 h 1369645"/>
              <a:gd name="connsiteX7" fmla="*/ 0 w 6519920"/>
              <a:gd name="connsiteY7" fmla="*/ 1024898 h 1369645"/>
              <a:gd name="connsiteX0" fmla="*/ 5745 w 6519920"/>
              <a:gd name="connsiteY0" fmla="*/ 796306 h 1369645"/>
              <a:gd name="connsiteX1" fmla="*/ 5746979 w 6519920"/>
              <a:gd name="connsiteY1" fmla="*/ 412539 h 1369645"/>
              <a:gd name="connsiteX2" fmla="*/ 5729079 w 6519920"/>
              <a:gd name="connsiteY2" fmla="*/ 0 h 1369645"/>
              <a:gd name="connsiteX3" fmla="*/ 6519920 w 6519920"/>
              <a:gd name="connsiteY3" fmla="*/ 525796 h 1369645"/>
              <a:gd name="connsiteX4" fmla="*/ 5901358 w 6519920"/>
              <a:gd name="connsiteY4" fmla="*/ 1369645 h 1369645"/>
              <a:gd name="connsiteX5" fmla="*/ 5822934 w 6519920"/>
              <a:gd name="connsiteY5" fmla="*/ 972292 h 1369645"/>
              <a:gd name="connsiteX6" fmla="*/ 0 w 6519920"/>
              <a:gd name="connsiteY6" fmla="*/ 1020608 h 1369645"/>
              <a:gd name="connsiteX7" fmla="*/ 5745 w 6519920"/>
              <a:gd name="connsiteY7" fmla="*/ 796306 h 1369645"/>
              <a:gd name="connsiteX0" fmla="*/ 8227 w 6522402"/>
              <a:gd name="connsiteY0" fmla="*/ 796306 h 1369645"/>
              <a:gd name="connsiteX1" fmla="*/ 5749461 w 6522402"/>
              <a:gd name="connsiteY1" fmla="*/ 412539 h 1369645"/>
              <a:gd name="connsiteX2" fmla="*/ 5731561 w 6522402"/>
              <a:gd name="connsiteY2" fmla="*/ 0 h 1369645"/>
              <a:gd name="connsiteX3" fmla="*/ 6522402 w 6522402"/>
              <a:gd name="connsiteY3" fmla="*/ 525796 h 1369645"/>
              <a:gd name="connsiteX4" fmla="*/ 5903840 w 6522402"/>
              <a:gd name="connsiteY4" fmla="*/ 1369645 h 1369645"/>
              <a:gd name="connsiteX5" fmla="*/ 5825416 w 6522402"/>
              <a:gd name="connsiteY5" fmla="*/ 972292 h 1369645"/>
              <a:gd name="connsiteX6" fmla="*/ 0 w 6522402"/>
              <a:gd name="connsiteY6" fmla="*/ 787358 h 1369645"/>
              <a:gd name="connsiteX7" fmla="*/ 8227 w 6522402"/>
              <a:gd name="connsiteY7" fmla="*/ 796306 h 1369645"/>
              <a:gd name="connsiteX0" fmla="*/ 8227 w 6522402"/>
              <a:gd name="connsiteY0" fmla="*/ 796306 h 1369645"/>
              <a:gd name="connsiteX1" fmla="*/ 5749461 w 6522402"/>
              <a:gd name="connsiteY1" fmla="*/ 412539 h 1369645"/>
              <a:gd name="connsiteX2" fmla="*/ 5731561 w 6522402"/>
              <a:gd name="connsiteY2" fmla="*/ 0 h 1369645"/>
              <a:gd name="connsiteX3" fmla="*/ 6522402 w 6522402"/>
              <a:gd name="connsiteY3" fmla="*/ 525796 h 1369645"/>
              <a:gd name="connsiteX4" fmla="*/ 5903840 w 6522402"/>
              <a:gd name="connsiteY4" fmla="*/ 1369645 h 1369645"/>
              <a:gd name="connsiteX5" fmla="*/ 5825416 w 6522402"/>
              <a:gd name="connsiteY5" fmla="*/ 972292 h 1369645"/>
              <a:gd name="connsiteX6" fmla="*/ 0 w 6522402"/>
              <a:gd name="connsiteY6" fmla="*/ 787358 h 1369645"/>
              <a:gd name="connsiteX7" fmla="*/ 8227 w 6522402"/>
              <a:gd name="connsiteY7" fmla="*/ 796306 h 1369645"/>
              <a:gd name="connsiteX0" fmla="*/ 52672 w 6522402"/>
              <a:gd name="connsiteY0" fmla="*/ 447940 h 1369645"/>
              <a:gd name="connsiteX1" fmla="*/ 5749461 w 6522402"/>
              <a:gd name="connsiteY1" fmla="*/ 412539 h 1369645"/>
              <a:gd name="connsiteX2" fmla="*/ 5731561 w 6522402"/>
              <a:gd name="connsiteY2" fmla="*/ 0 h 1369645"/>
              <a:gd name="connsiteX3" fmla="*/ 6522402 w 6522402"/>
              <a:gd name="connsiteY3" fmla="*/ 525796 h 1369645"/>
              <a:gd name="connsiteX4" fmla="*/ 5903840 w 6522402"/>
              <a:gd name="connsiteY4" fmla="*/ 1369645 h 1369645"/>
              <a:gd name="connsiteX5" fmla="*/ 5825416 w 6522402"/>
              <a:gd name="connsiteY5" fmla="*/ 972292 h 1369645"/>
              <a:gd name="connsiteX6" fmla="*/ 0 w 6522402"/>
              <a:gd name="connsiteY6" fmla="*/ 787358 h 1369645"/>
              <a:gd name="connsiteX7" fmla="*/ 52672 w 6522402"/>
              <a:gd name="connsiteY7" fmla="*/ 447940 h 1369645"/>
              <a:gd name="connsiteX0" fmla="*/ 52672 w 6522402"/>
              <a:gd name="connsiteY0" fmla="*/ 447940 h 1369645"/>
              <a:gd name="connsiteX1" fmla="*/ 5749461 w 6522402"/>
              <a:gd name="connsiteY1" fmla="*/ 412539 h 1369645"/>
              <a:gd name="connsiteX2" fmla="*/ 5731561 w 6522402"/>
              <a:gd name="connsiteY2" fmla="*/ 0 h 1369645"/>
              <a:gd name="connsiteX3" fmla="*/ 6522402 w 6522402"/>
              <a:gd name="connsiteY3" fmla="*/ 525796 h 1369645"/>
              <a:gd name="connsiteX4" fmla="*/ 5903840 w 6522402"/>
              <a:gd name="connsiteY4" fmla="*/ 1369645 h 1369645"/>
              <a:gd name="connsiteX5" fmla="*/ 5825416 w 6522402"/>
              <a:gd name="connsiteY5" fmla="*/ 972292 h 1369645"/>
              <a:gd name="connsiteX6" fmla="*/ 0 w 6522402"/>
              <a:gd name="connsiteY6" fmla="*/ 787358 h 1369645"/>
              <a:gd name="connsiteX7" fmla="*/ 52672 w 6522402"/>
              <a:gd name="connsiteY7" fmla="*/ 447940 h 1369645"/>
              <a:gd name="connsiteX0" fmla="*/ 2 w 6522402"/>
              <a:gd name="connsiteY0" fmla="*/ 791649 h 1369645"/>
              <a:gd name="connsiteX1" fmla="*/ 5749461 w 6522402"/>
              <a:gd name="connsiteY1" fmla="*/ 412539 h 1369645"/>
              <a:gd name="connsiteX2" fmla="*/ 5731561 w 6522402"/>
              <a:gd name="connsiteY2" fmla="*/ 0 h 1369645"/>
              <a:gd name="connsiteX3" fmla="*/ 6522402 w 6522402"/>
              <a:gd name="connsiteY3" fmla="*/ 525796 h 1369645"/>
              <a:gd name="connsiteX4" fmla="*/ 5903840 w 6522402"/>
              <a:gd name="connsiteY4" fmla="*/ 1369645 h 1369645"/>
              <a:gd name="connsiteX5" fmla="*/ 5825416 w 6522402"/>
              <a:gd name="connsiteY5" fmla="*/ 972292 h 1369645"/>
              <a:gd name="connsiteX6" fmla="*/ 0 w 6522402"/>
              <a:gd name="connsiteY6" fmla="*/ 787358 h 1369645"/>
              <a:gd name="connsiteX7" fmla="*/ 2 w 6522402"/>
              <a:gd name="connsiteY7" fmla="*/ 791649 h 1369645"/>
              <a:gd name="connsiteX0" fmla="*/ 526456 w 6522402"/>
              <a:gd name="connsiteY0" fmla="*/ 1089691 h 1369645"/>
              <a:gd name="connsiteX1" fmla="*/ 5749461 w 6522402"/>
              <a:gd name="connsiteY1" fmla="*/ 412539 h 1369645"/>
              <a:gd name="connsiteX2" fmla="*/ 5731561 w 6522402"/>
              <a:gd name="connsiteY2" fmla="*/ 0 h 1369645"/>
              <a:gd name="connsiteX3" fmla="*/ 6522402 w 6522402"/>
              <a:gd name="connsiteY3" fmla="*/ 525796 h 1369645"/>
              <a:gd name="connsiteX4" fmla="*/ 5903840 w 6522402"/>
              <a:gd name="connsiteY4" fmla="*/ 1369645 h 1369645"/>
              <a:gd name="connsiteX5" fmla="*/ 5825416 w 6522402"/>
              <a:gd name="connsiteY5" fmla="*/ 972292 h 1369645"/>
              <a:gd name="connsiteX6" fmla="*/ 0 w 6522402"/>
              <a:gd name="connsiteY6" fmla="*/ 787358 h 1369645"/>
              <a:gd name="connsiteX7" fmla="*/ 526456 w 6522402"/>
              <a:gd name="connsiteY7" fmla="*/ 1089691 h 1369645"/>
              <a:gd name="connsiteX0" fmla="*/ 1 w 5995947"/>
              <a:gd name="connsiteY0" fmla="*/ 1089691 h 1495192"/>
              <a:gd name="connsiteX1" fmla="*/ 5223006 w 5995947"/>
              <a:gd name="connsiteY1" fmla="*/ 412539 h 1495192"/>
              <a:gd name="connsiteX2" fmla="*/ 5205106 w 5995947"/>
              <a:gd name="connsiteY2" fmla="*/ 0 h 1495192"/>
              <a:gd name="connsiteX3" fmla="*/ 5995947 w 5995947"/>
              <a:gd name="connsiteY3" fmla="*/ 525796 h 1495192"/>
              <a:gd name="connsiteX4" fmla="*/ 5377385 w 5995947"/>
              <a:gd name="connsiteY4" fmla="*/ 1369645 h 1495192"/>
              <a:gd name="connsiteX5" fmla="*/ 5298961 w 5995947"/>
              <a:gd name="connsiteY5" fmla="*/ 972292 h 1495192"/>
              <a:gd name="connsiteX6" fmla="*/ 17642 w 5995947"/>
              <a:gd name="connsiteY6" fmla="*/ 1121148 h 1495192"/>
              <a:gd name="connsiteX7" fmla="*/ 1 w 5995947"/>
              <a:gd name="connsiteY7" fmla="*/ 1089691 h 1495192"/>
              <a:gd name="connsiteX0" fmla="*/ 1 w 5995947"/>
              <a:gd name="connsiteY0" fmla="*/ 1089691 h 1577319"/>
              <a:gd name="connsiteX1" fmla="*/ 5223006 w 5995947"/>
              <a:gd name="connsiteY1" fmla="*/ 412539 h 1577319"/>
              <a:gd name="connsiteX2" fmla="*/ 5205106 w 5995947"/>
              <a:gd name="connsiteY2" fmla="*/ 0 h 1577319"/>
              <a:gd name="connsiteX3" fmla="*/ 5995947 w 5995947"/>
              <a:gd name="connsiteY3" fmla="*/ 525796 h 1577319"/>
              <a:gd name="connsiteX4" fmla="*/ 5377385 w 5995947"/>
              <a:gd name="connsiteY4" fmla="*/ 1369645 h 1577319"/>
              <a:gd name="connsiteX5" fmla="*/ 5298961 w 5995947"/>
              <a:gd name="connsiteY5" fmla="*/ 972292 h 1577319"/>
              <a:gd name="connsiteX6" fmla="*/ 17642 w 5995947"/>
              <a:gd name="connsiteY6" fmla="*/ 1121148 h 1577319"/>
              <a:gd name="connsiteX7" fmla="*/ 1 w 5995947"/>
              <a:gd name="connsiteY7" fmla="*/ 1089691 h 1577319"/>
              <a:gd name="connsiteX0" fmla="*/ 1 w 5995947"/>
              <a:gd name="connsiteY0" fmla="*/ 1089691 h 1577319"/>
              <a:gd name="connsiteX1" fmla="*/ 5223006 w 5995947"/>
              <a:gd name="connsiteY1" fmla="*/ 412539 h 1577319"/>
              <a:gd name="connsiteX2" fmla="*/ 5205106 w 5995947"/>
              <a:gd name="connsiteY2" fmla="*/ 0 h 1577319"/>
              <a:gd name="connsiteX3" fmla="*/ 5995947 w 5995947"/>
              <a:gd name="connsiteY3" fmla="*/ 525796 h 1577319"/>
              <a:gd name="connsiteX4" fmla="*/ 5377385 w 5995947"/>
              <a:gd name="connsiteY4" fmla="*/ 1369645 h 1577319"/>
              <a:gd name="connsiteX5" fmla="*/ 5298961 w 5995947"/>
              <a:gd name="connsiteY5" fmla="*/ 972292 h 1577319"/>
              <a:gd name="connsiteX6" fmla="*/ 17642 w 5995947"/>
              <a:gd name="connsiteY6" fmla="*/ 1121148 h 1577319"/>
              <a:gd name="connsiteX7" fmla="*/ 1 w 5995947"/>
              <a:gd name="connsiteY7" fmla="*/ 1089691 h 1577319"/>
              <a:gd name="connsiteX0" fmla="*/ 1 w 5995947"/>
              <a:gd name="connsiteY0" fmla="*/ 941840 h 1429468"/>
              <a:gd name="connsiteX1" fmla="*/ 5223006 w 5995947"/>
              <a:gd name="connsiteY1" fmla="*/ 264688 h 1429468"/>
              <a:gd name="connsiteX2" fmla="*/ 5079492 w 5995947"/>
              <a:gd name="connsiteY2" fmla="*/ 0 h 1429468"/>
              <a:gd name="connsiteX3" fmla="*/ 5995947 w 5995947"/>
              <a:gd name="connsiteY3" fmla="*/ 377945 h 1429468"/>
              <a:gd name="connsiteX4" fmla="*/ 5377385 w 5995947"/>
              <a:gd name="connsiteY4" fmla="*/ 1221794 h 1429468"/>
              <a:gd name="connsiteX5" fmla="*/ 5298961 w 5995947"/>
              <a:gd name="connsiteY5" fmla="*/ 824441 h 1429468"/>
              <a:gd name="connsiteX6" fmla="*/ 17642 w 5995947"/>
              <a:gd name="connsiteY6" fmla="*/ 973297 h 1429468"/>
              <a:gd name="connsiteX7" fmla="*/ 1 w 5995947"/>
              <a:gd name="connsiteY7" fmla="*/ 941840 h 1429468"/>
              <a:gd name="connsiteX0" fmla="*/ 1 w 5849020"/>
              <a:gd name="connsiteY0" fmla="*/ 941840 h 1429468"/>
              <a:gd name="connsiteX1" fmla="*/ 5223006 w 5849020"/>
              <a:gd name="connsiteY1" fmla="*/ 264688 h 1429468"/>
              <a:gd name="connsiteX2" fmla="*/ 5079492 w 5849020"/>
              <a:gd name="connsiteY2" fmla="*/ 0 h 1429468"/>
              <a:gd name="connsiteX3" fmla="*/ 5849020 w 5849020"/>
              <a:gd name="connsiteY3" fmla="*/ 230364 h 1429468"/>
              <a:gd name="connsiteX4" fmla="*/ 5377385 w 5849020"/>
              <a:gd name="connsiteY4" fmla="*/ 1221794 h 1429468"/>
              <a:gd name="connsiteX5" fmla="*/ 5298961 w 5849020"/>
              <a:gd name="connsiteY5" fmla="*/ 824441 h 1429468"/>
              <a:gd name="connsiteX6" fmla="*/ 17642 w 5849020"/>
              <a:gd name="connsiteY6" fmla="*/ 973297 h 1429468"/>
              <a:gd name="connsiteX7" fmla="*/ 1 w 5849020"/>
              <a:gd name="connsiteY7" fmla="*/ 941840 h 1429468"/>
              <a:gd name="connsiteX0" fmla="*/ 1 w 5849020"/>
              <a:gd name="connsiteY0" fmla="*/ 941840 h 1429468"/>
              <a:gd name="connsiteX1" fmla="*/ 5223006 w 5849020"/>
              <a:gd name="connsiteY1" fmla="*/ 264688 h 1429468"/>
              <a:gd name="connsiteX2" fmla="*/ 5079492 w 5849020"/>
              <a:gd name="connsiteY2" fmla="*/ 0 h 1429468"/>
              <a:gd name="connsiteX3" fmla="*/ 5849020 w 5849020"/>
              <a:gd name="connsiteY3" fmla="*/ 230364 h 1429468"/>
              <a:gd name="connsiteX4" fmla="*/ 5391408 w 5849020"/>
              <a:gd name="connsiteY4" fmla="*/ 1088051 h 1429468"/>
              <a:gd name="connsiteX5" fmla="*/ 5298961 w 5849020"/>
              <a:gd name="connsiteY5" fmla="*/ 824441 h 1429468"/>
              <a:gd name="connsiteX6" fmla="*/ 17642 w 5849020"/>
              <a:gd name="connsiteY6" fmla="*/ 973297 h 1429468"/>
              <a:gd name="connsiteX7" fmla="*/ 1 w 5849020"/>
              <a:gd name="connsiteY7" fmla="*/ 941840 h 1429468"/>
              <a:gd name="connsiteX0" fmla="*/ 1 w 5849020"/>
              <a:gd name="connsiteY0" fmla="*/ 941840 h 1421204"/>
              <a:gd name="connsiteX1" fmla="*/ 5223006 w 5849020"/>
              <a:gd name="connsiteY1" fmla="*/ 264688 h 1421204"/>
              <a:gd name="connsiteX2" fmla="*/ 5079492 w 5849020"/>
              <a:gd name="connsiteY2" fmla="*/ 0 h 1421204"/>
              <a:gd name="connsiteX3" fmla="*/ 5849020 w 5849020"/>
              <a:gd name="connsiteY3" fmla="*/ 230364 h 1421204"/>
              <a:gd name="connsiteX4" fmla="*/ 5391408 w 5849020"/>
              <a:gd name="connsiteY4" fmla="*/ 1088051 h 1421204"/>
              <a:gd name="connsiteX5" fmla="*/ 5374132 w 5849020"/>
              <a:gd name="connsiteY5" fmla="*/ 802597 h 1421204"/>
              <a:gd name="connsiteX6" fmla="*/ 17642 w 5849020"/>
              <a:gd name="connsiteY6" fmla="*/ 973297 h 1421204"/>
              <a:gd name="connsiteX7" fmla="*/ 1 w 5849020"/>
              <a:gd name="connsiteY7" fmla="*/ 941840 h 1421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849020" h="1421204">
                <a:moveTo>
                  <a:pt x="1" y="941840"/>
                </a:moveTo>
                <a:cubicBezTo>
                  <a:pt x="2470322" y="1318345"/>
                  <a:pt x="3653514" y="922832"/>
                  <a:pt x="5223006" y="264688"/>
                </a:cubicBezTo>
                <a:lnTo>
                  <a:pt x="5079492" y="0"/>
                </a:lnTo>
                <a:lnTo>
                  <a:pt x="5849020" y="230364"/>
                </a:lnTo>
                <a:lnTo>
                  <a:pt x="5391408" y="1088051"/>
                </a:lnTo>
                <a:lnTo>
                  <a:pt x="5374132" y="802597"/>
                </a:lnTo>
                <a:cubicBezTo>
                  <a:pt x="4088930" y="1415676"/>
                  <a:pt x="2458022" y="1739360"/>
                  <a:pt x="17642" y="973297"/>
                </a:cubicBezTo>
                <a:cubicBezTo>
                  <a:pt x="17643" y="974727"/>
                  <a:pt x="0" y="940410"/>
                  <a:pt x="1" y="941840"/>
                </a:cubicBezTo>
                <a:close/>
              </a:path>
            </a:pathLst>
          </a:custGeom>
          <a:solidFill>
            <a:schemeClr val="accent2">
              <a:alpha val="50000"/>
            </a:schemeClr>
          </a:solidFill>
          <a:ln w="9525" cap="flat" cmpd="sng" algn="ctr">
            <a:noFill/>
            <a:prstDash val="solid"/>
            <a:round/>
            <a:headEnd type="none" w="med" len="med"/>
            <a:tailEnd type="none" w="med" len="med"/>
          </a:ln>
          <a:effectLst/>
        </p:spPr>
        <p:txBody>
          <a:bodyPr vert="horz" wrap="square" lIns="86493" tIns="43247" rIns="86493" bIns="43247" numCol="1" rtlCol="0" anchor="t" anchorCtr="0" compatLnSpc="1">
            <a:prstTxWarp prst="textNoShape">
              <a:avLst/>
            </a:prstTxWarp>
          </a:bodyPr>
          <a:lstStyle/>
          <a:p>
            <a:pPr algn="ctr" defTabSz="864931" eaLnBrk="0" fontAlgn="base" hangingPunct="0">
              <a:spcBef>
                <a:spcPct val="0"/>
              </a:spcBef>
              <a:spcAft>
                <a:spcPct val="0"/>
              </a:spcAft>
            </a:pPr>
            <a:endParaRPr lang="en-US" sz="2300">
              <a:latin typeface="Times New Roman" pitchFamily="18" charset="0"/>
            </a:endParaRPr>
          </a:p>
        </p:txBody>
      </p:sp>
      <p:sp>
        <p:nvSpPr>
          <p:cNvPr id="11" name="TextBox 10"/>
          <p:cNvSpPr txBox="1"/>
          <p:nvPr/>
        </p:nvSpPr>
        <p:spPr>
          <a:xfrm>
            <a:off x="2478553" y="3318508"/>
            <a:ext cx="1880422" cy="307777"/>
          </a:xfrm>
          <a:prstGeom prst="rect">
            <a:avLst/>
          </a:prstGeom>
          <a:ln>
            <a:solidFill>
              <a:srgbClr val="990000"/>
            </a:solidFill>
          </a:ln>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en-US" sz="1400" dirty="0"/>
              <a:t>7</a:t>
            </a:r>
            <a:r>
              <a:rPr lang="en-US" sz="1400" dirty="0" smtClean="0"/>
              <a:t> Year CAGR:  +15.7%</a:t>
            </a:r>
            <a:endParaRPr lang="en-US" sz="1400" dirty="0"/>
          </a:p>
        </p:txBody>
      </p:sp>
    </p:spTree>
    <p:extLst>
      <p:ext uri="{BB962C8B-B14F-4D97-AF65-F5344CB8AC3E}">
        <p14:creationId xmlns:p14="http://schemas.microsoft.com/office/powerpoint/2010/main" val="3698503661"/>
      </p:ext>
    </p:extLst>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37</a:t>
            </a:fld>
            <a:endParaRPr lang="en-US"/>
          </a:p>
        </p:txBody>
      </p:sp>
      <p:sp>
        <p:nvSpPr>
          <p:cNvPr id="9" name="TextBox 8"/>
          <p:cNvSpPr txBox="1"/>
          <p:nvPr/>
        </p:nvSpPr>
        <p:spPr>
          <a:xfrm>
            <a:off x="449355" y="789845"/>
            <a:ext cx="6858000" cy="523220"/>
          </a:xfrm>
          <a:prstGeom prst="rect">
            <a:avLst/>
          </a:prstGeom>
          <a:noFill/>
        </p:spPr>
        <p:txBody>
          <a:bodyPr wrap="square" rtlCol="0">
            <a:spAutoFit/>
          </a:bodyPr>
          <a:lstStyle/>
          <a:p>
            <a:r>
              <a:rPr lang="en-US" sz="2800" dirty="0" smtClean="0">
                <a:solidFill>
                  <a:srgbClr val="FFFFFF"/>
                </a:solidFill>
              </a:rPr>
              <a:t>Appendix 8e:  </a:t>
            </a:r>
            <a:r>
              <a:rPr lang="en-US" sz="2800" dirty="0">
                <a:solidFill>
                  <a:srgbClr val="FFFFFF"/>
                </a:solidFill>
              </a:rPr>
              <a:t>Online </a:t>
            </a:r>
            <a:r>
              <a:rPr lang="en-US" sz="2800" dirty="0" smtClean="0">
                <a:solidFill>
                  <a:srgbClr val="FFFFFF"/>
                </a:solidFill>
              </a:rPr>
              <a:t>Shopping Penetration</a:t>
            </a:r>
            <a:endParaRPr lang="en-US" sz="2800" dirty="0">
              <a:solidFill>
                <a:srgbClr val="FFFFFF"/>
              </a:solidFill>
            </a:endParaRPr>
          </a:p>
        </p:txBody>
      </p:sp>
      <p:pic>
        <p:nvPicPr>
          <p:cNvPr id="2" name="Picture 1"/>
          <p:cNvPicPr>
            <a:picLocks noChangeAspect="1"/>
          </p:cNvPicPr>
          <p:nvPr/>
        </p:nvPicPr>
        <p:blipFill>
          <a:blip r:embed="rId3"/>
          <a:stretch>
            <a:fillRect/>
          </a:stretch>
        </p:blipFill>
        <p:spPr>
          <a:xfrm>
            <a:off x="1494043" y="2619991"/>
            <a:ext cx="5824985" cy="3697883"/>
          </a:xfrm>
          <a:prstGeom prst="rect">
            <a:avLst/>
          </a:prstGeom>
        </p:spPr>
      </p:pic>
      <p:sp>
        <p:nvSpPr>
          <p:cNvPr id="6" name="TextBox 5"/>
          <p:cNvSpPr txBox="1"/>
          <p:nvPr/>
        </p:nvSpPr>
        <p:spPr>
          <a:xfrm>
            <a:off x="3904326" y="6340263"/>
            <a:ext cx="1343495" cy="307777"/>
          </a:xfrm>
          <a:prstGeom prst="rect">
            <a:avLst/>
          </a:prstGeom>
          <a:noFill/>
        </p:spPr>
        <p:txBody>
          <a:bodyPr wrap="square" rtlCol="0">
            <a:spAutoFit/>
          </a:bodyPr>
          <a:lstStyle/>
          <a:p>
            <a:r>
              <a:rPr lang="en-US" sz="1400" dirty="0" err="1" smtClean="0">
                <a:solidFill>
                  <a:srgbClr val="595959"/>
                </a:solidFill>
              </a:rPr>
              <a:t>Statista</a:t>
            </a:r>
            <a:r>
              <a:rPr lang="en-US" sz="1400" dirty="0" smtClean="0">
                <a:solidFill>
                  <a:srgbClr val="595959"/>
                </a:solidFill>
              </a:rPr>
              <a:t> (2018b)</a:t>
            </a:r>
            <a:endParaRPr lang="en-US" sz="1400" dirty="0">
              <a:solidFill>
                <a:srgbClr val="595959"/>
              </a:solidFill>
            </a:endParaRPr>
          </a:p>
        </p:txBody>
      </p:sp>
      <p:sp>
        <p:nvSpPr>
          <p:cNvPr id="7" name="TextBox 6"/>
          <p:cNvSpPr txBox="1"/>
          <p:nvPr/>
        </p:nvSpPr>
        <p:spPr>
          <a:xfrm>
            <a:off x="224105" y="1942088"/>
            <a:ext cx="7094923" cy="369332"/>
          </a:xfrm>
          <a:prstGeom prst="rect">
            <a:avLst/>
          </a:prstGeom>
          <a:noFill/>
        </p:spPr>
        <p:txBody>
          <a:bodyPr wrap="square" rtlCol="0">
            <a:spAutoFit/>
          </a:bodyPr>
          <a:lstStyle/>
          <a:p>
            <a:r>
              <a:rPr lang="en-US" dirty="0" smtClean="0">
                <a:solidFill>
                  <a:srgbClr val="595959"/>
                </a:solidFill>
              </a:rPr>
              <a:t>Global Markets with highest online shopping penetration rates (Q2 2017) </a:t>
            </a:r>
            <a:endParaRPr lang="en-US" dirty="0">
              <a:solidFill>
                <a:srgbClr val="595959"/>
              </a:solidFill>
            </a:endParaRPr>
          </a:p>
        </p:txBody>
      </p:sp>
      <p:sp>
        <p:nvSpPr>
          <p:cNvPr id="3" name="TextBox 2"/>
          <p:cNvSpPr txBox="1"/>
          <p:nvPr/>
        </p:nvSpPr>
        <p:spPr>
          <a:xfrm>
            <a:off x="7288679" y="4070917"/>
            <a:ext cx="1488813" cy="954107"/>
          </a:xfrm>
          <a:prstGeom prst="rect">
            <a:avLst/>
          </a:prstGeom>
          <a:noFill/>
        </p:spPr>
        <p:txBody>
          <a:bodyPr wrap="square" rtlCol="0">
            <a:spAutoFit/>
          </a:bodyPr>
          <a:lstStyle/>
          <a:p>
            <a:r>
              <a:rPr lang="en-US" sz="1400" dirty="0" smtClean="0"/>
              <a:t>India has the 6</a:t>
            </a:r>
            <a:r>
              <a:rPr lang="en-US" sz="1400" baseline="30000" dirty="0" smtClean="0"/>
              <a:t>th</a:t>
            </a:r>
            <a:r>
              <a:rPr lang="en-US" sz="1400" dirty="0" smtClean="0"/>
              <a:t> largest online shopping penetration rate</a:t>
            </a:r>
            <a:endParaRPr lang="en-US" sz="1400" dirty="0"/>
          </a:p>
        </p:txBody>
      </p:sp>
      <p:sp>
        <p:nvSpPr>
          <p:cNvPr id="4" name="Rectangular Callout 3"/>
          <p:cNvSpPr/>
          <p:nvPr/>
        </p:nvSpPr>
        <p:spPr>
          <a:xfrm>
            <a:off x="7156868" y="3940198"/>
            <a:ext cx="1620624" cy="1213805"/>
          </a:xfrm>
          <a:prstGeom prst="wedgeRectCallout">
            <a:avLst>
              <a:gd name="adj1" fmla="val -101205"/>
              <a:gd name="adj2" fmla="val -403"/>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49928335"/>
      </p:ext>
    </p:extLst>
  </p:cSld>
  <p:clrMapOvr>
    <a:masterClrMapping/>
  </p:clrMapOvr>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38</a:t>
            </a:fld>
            <a:endParaRPr lang="en-US"/>
          </a:p>
        </p:txBody>
      </p:sp>
      <p:sp>
        <p:nvSpPr>
          <p:cNvPr id="9" name="TextBox 8"/>
          <p:cNvSpPr txBox="1"/>
          <p:nvPr/>
        </p:nvSpPr>
        <p:spPr>
          <a:xfrm>
            <a:off x="449355" y="789845"/>
            <a:ext cx="6858000" cy="523220"/>
          </a:xfrm>
          <a:prstGeom prst="rect">
            <a:avLst/>
          </a:prstGeom>
          <a:noFill/>
        </p:spPr>
        <p:txBody>
          <a:bodyPr wrap="square" rtlCol="0">
            <a:spAutoFit/>
          </a:bodyPr>
          <a:lstStyle/>
          <a:p>
            <a:r>
              <a:rPr lang="en-US" sz="2800" dirty="0" smtClean="0">
                <a:solidFill>
                  <a:srgbClr val="FFFFFF"/>
                </a:solidFill>
              </a:rPr>
              <a:t>Appendix 8f:  Mobile Penetration</a:t>
            </a:r>
            <a:endParaRPr lang="en-US" sz="2800" dirty="0">
              <a:solidFill>
                <a:srgbClr val="FFFFFF"/>
              </a:solidFill>
            </a:endParaRPr>
          </a:p>
        </p:txBody>
      </p:sp>
      <p:sp>
        <p:nvSpPr>
          <p:cNvPr id="6" name="TextBox 5"/>
          <p:cNvSpPr txBox="1"/>
          <p:nvPr/>
        </p:nvSpPr>
        <p:spPr>
          <a:xfrm>
            <a:off x="3437426" y="6302915"/>
            <a:ext cx="1567600" cy="307777"/>
          </a:xfrm>
          <a:prstGeom prst="rect">
            <a:avLst/>
          </a:prstGeom>
          <a:noFill/>
        </p:spPr>
        <p:txBody>
          <a:bodyPr wrap="square" rtlCol="0">
            <a:spAutoFit/>
          </a:bodyPr>
          <a:lstStyle/>
          <a:p>
            <a:r>
              <a:rPr lang="en-US" sz="1400" dirty="0" smtClean="0">
                <a:solidFill>
                  <a:srgbClr val="595959"/>
                </a:solidFill>
              </a:rPr>
              <a:t>AT Kearney (2017)</a:t>
            </a:r>
            <a:endParaRPr lang="en-US" sz="1400" dirty="0">
              <a:solidFill>
                <a:srgbClr val="595959"/>
              </a:solidFill>
            </a:endParaRPr>
          </a:p>
        </p:txBody>
      </p:sp>
      <p:sp>
        <p:nvSpPr>
          <p:cNvPr id="7" name="TextBox 6"/>
          <p:cNvSpPr txBox="1"/>
          <p:nvPr/>
        </p:nvSpPr>
        <p:spPr>
          <a:xfrm>
            <a:off x="224105" y="1942088"/>
            <a:ext cx="8553388" cy="338554"/>
          </a:xfrm>
          <a:prstGeom prst="rect">
            <a:avLst/>
          </a:prstGeom>
          <a:noFill/>
        </p:spPr>
        <p:txBody>
          <a:bodyPr wrap="square" rtlCol="0">
            <a:spAutoFit/>
          </a:bodyPr>
          <a:lstStyle/>
          <a:p>
            <a:pPr algn="ctr"/>
            <a:r>
              <a:rPr lang="en-US" sz="1600" dirty="0" smtClean="0">
                <a:solidFill>
                  <a:schemeClr val="tx1">
                    <a:lumMod val="65000"/>
                    <a:lumOff val="35000"/>
                  </a:schemeClr>
                </a:solidFill>
              </a:rPr>
              <a:t>Emerging markets outperform developed markets in growth of mobile shopping</a:t>
            </a:r>
            <a:endParaRPr lang="en-US" sz="1600" dirty="0">
              <a:solidFill>
                <a:schemeClr val="tx1">
                  <a:lumMod val="65000"/>
                  <a:lumOff val="35000"/>
                </a:schemeClr>
              </a:solidFill>
            </a:endParaRPr>
          </a:p>
        </p:txBody>
      </p:sp>
      <p:pic>
        <p:nvPicPr>
          <p:cNvPr id="8" name="Picture 7"/>
          <p:cNvPicPr>
            <a:picLocks noChangeAspect="1"/>
          </p:cNvPicPr>
          <p:nvPr/>
        </p:nvPicPr>
        <p:blipFill>
          <a:blip r:embed="rId3"/>
          <a:stretch>
            <a:fillRect/>
          </a:stretch>
        </p:blipFill>
        <p:spPr>
          <a:xfrm>
            <a:off x="1195220" y="2503734"/>
            <a:ext cx="5913134" cy="3703831"/>
          </a:xfrm>
          <a:prstGeom prst="rect">
            <a:avLst/>
          </a:prstGeom>
        </p:spPr>
      </p:pic>
      <p:sp>
        <p:nvSpPr>
          <p:cNvPr id="10" name="TextBox 9"/>
          <p:cNvSpPr txBox="1"/>
          <p:nvPr/>
        </p:nvSpPr>
        <p:spPr>
          <a:xfrm>
            <a:off x="6784427" y="3697437"/>
            <a:ext cx="1488813" cy="1169551"/>
          </a:xfrm>
          <a:prstGeom prst="rect">
            <a:avLst/>
          </a:prstGeom>
          <a:noFill/>
        </p:spPr>
        <p:txBody>
          <a:bodyPr wrap="square" rtlCol="0">
            <a:spAutoFit/>
          </a:bodyPr>
          <a:lstStyle/>
          <a:p>
            <a:pPr algn="ctr"/>
            <a:r>
              <a:rPr lang="en-US" sz="1400" dirty="0" smtClean="0"/>
              <a:t>India </a:t>
            </a:r>
            <a:r>
              <a:rPr lang="en-US" sz="1400" dirty="0"/>
              <a:t>has low mobile penetration with great growth potential</a:t>
            </a:r>
          </a:p>
        </p:txBody>
      </p:sp>
      <p:sp>
        <p:nvSpPr>
          <p:cNvPr id="11" name="Rectangular Callout 10"/>
          <p:cNvSpPr/>
          <p:nvPr/>
        </p:nvSpPr>
        <p:spPr>
          <a:xfrm>
            <a:off x="6689968" y="3492023"/>
            <a:ext cx="1620624" cy="1549936"/>
          </a:xfrm>
          <a:prstGeom prst="wedgeRectCallout">
            <a:avLst>
              <a:gd name="adj1" fmla="val -140386"/>
              <a:gd name="adj2" fmla="val 56223"/>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99161484"/>
      </p:ext>
    </p:extLst>
  </p:cSld>
  <p:clrMapOvr>
    <a:masterClrMapping/>
  </p:clrMapOvr>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39</a:t>
            </a:fld>
            <a:endParaRPr lang="en-US"/>
          </a:p>
        </p:txBody>
      </p:sp>
      <p:sp>
        <p:nvSpPr>
          <p:cNvPr id="9" name="TextBox 8"/>
          <p:cNvSpPr txBox="1"/>
          <p:nvPr/>
        </p:nvSpPr>
        <p:spPr>
          <a:xfrm>
            <a:off x="449355" y="789845"/>
            <a:ext cx="6858000" cy="523220"/>
          </a:xfrm>
          <a:prstGeom prst="rect">
            <a:avLst/>
          </a:prstGeom>
          <a:noFill/>
        </p:spPr>
        <p:txBody>
          <a:bodyPr wrap="square" rtlCol="0">
            <a:spAutoFit/>
          </a:bodyPr>
          <a:lstStyle/>
          <a:p>
            <a:r>
              <a:rPr lang="en-US" sz="2800" dirty="0" smtClean="0">
                <a:solidFill>
                  <a:srgbClr val="FFFFFF"/>
                </a:solidFill>
              </a:rPr>
              <a:t>Appendix 8g:  Online Platform Sales</a:t>
            </a:r>
            <a:endParaRPr lang="en-US" sz="2800" dirty="0">
              <a:solidFill>
                <a:srgbClr val="FFFFFF"/>
              </a:solidFill>
            </a:endParaRPr>
          </a:p>
        </p:txBody>
      </p:sp>
      <p:sp>
        <p:nvSpPr>
          <p:cNvPr id="6" name="TextBox 5"/>
          <p:cNvSpPr txBox="1"/>
          <p:nvPr/>
        </p:nvSpPr>
        <p:spPr>
          <a:xfrm>
            <a:off x="3736242" y="6414959"/>
            <a:ext cx="1567600" cy="307777"/>
          </a:xfrm>
          <a:prstGeom prst="rect">
            <a:avLst/>
          </a:prstGeom>
          <a:noFill/>
        </p:spPr>
        <p:txBody>
          <a:bodyPr wrap="square" rtlCol="0">
            <a:spAutoFit/>
          </a:bodyPr>
          <a:lstStyle/>
          <a:p>
            <a:pPr algn="ctr"/>
            <a:r>
              <a:rPr lang="en-US" sz="1400" dirty="0" err="1" smtClean="0">
                <a:solidFill>
                  <a:srgbClr val="595959"/>
                </a:solidFill>
              </a:rPr>
              <a:t>Statista</a:t>
            </a:r>
            <a:r>
              <a:rPr lang="en-US" sz="1400" dirty="0" smtClean="0">
                <a:solidFill>
                  <a:srgbClr val="595959"/>
                </a:solidFill>
              </a:rPr>
              <a:t> (2018c)</a:t>
            </a:r>
            <a:endParaRPr lang="en-US" sz="1400" dirty="0">
              <a:solidFill>
                <a:srgbClr val="595959"/>
              </a:solidFill>
            </a:endParaRPr>
          </a:p>
        </p:txBody>
      </p:sp>
      <p:sp>
        <p:nvSpPr>
          <p:cNvPr id="10" name="TextBox 9"/>
          <p:cNvSpPr txBox="1"/>
          <p:nvPr/>
        </p:nvSpPr>
        <p:spPr>
          <a:xfrm>
            <a:off x="5192040" y="2024008"/>
            <a:ext cx="1488813" cy="738664"/>
          </a:xfrm>
          <a:prstGeom prst="rect">
            <a:avLst/>
          </a:prstGeom>
          <a:noFill/>
        </p:spPr>
        <p:txBody>
          <a:bodyPr wrap="square" rtlCol="0">
            <a:spAutoFit/>
          </a:bodyPr>
          <a:lstStyle/>
          <a:p>
            <a:pPr algn="ctr"/>
            <a:r>
              <a:rPr lang="en-US" sz="1400" dirty="0" smtClean="0"/>
              <a:t>Top 4 platforms account for 74% of online sales</a:t>
            </a:r>
            <a:endParaRPr lang="en-US" sz="1400" dirty="0"/>
          </a:p>
        </p:txBody>
      </p:sp>
      <p:sp>
        <p:nvSpPr>
          <p:cNvPr id="11" name="Rectangular Callout 10"/>
          <p:cNvSpPr/>
          <p:nvPr/>
        </p:nvSpPr>
        <p:spPr>
          <a:xfrm>
            <a:off x="5177590" y="1837269"/>
            <a:ext cx="1620624" cy="1176459"/>
          </a:xfrm>
          <a:prstGeom prst="wedgeRectCallout">
            <a:avLst>
              <a:gd name="adj1" fmla="val -130015"/>
              <a:gd name="adj2" fmla="val 76857"/>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aphicFrame>
        <p:nvGraphicFramePr>
          <p:cNvPr id="12" name="Chart 11"/>
          <p:cNvGraphicFramePr>
            <a:graphicFrameLocks/>
          </p:cNvGraphicFramePr>
          <p:nvPr>
            <p:extLst>
              <p:ext uri="{D42A27DB-BD31-4B8C-83A1-F6EECF244321}">
                <p14:modId xmlns:p14="http://schemas.microsoft.com/office/powerpoint/2010/main" val="1283104790"/>
              </p:ext>
            </p:extLst>
          </p:nvPr>
        </p:nvGraphicFramePr>
        <p:xfrm>
          <a:off x="-1359978" y="2005335"/>
          <a:ext cx="7653550" cy="4745756"/>
        </p:xfrm>
        <a:graphic>
          <a:graphicData uri="http://schemas.openxmlformats.org/drawingml/2006/chart">
            <c:chart xmlns:c="http://schemas.openxmlformats.org/drawingml/2006/chart" xmlns:r="http://schemas.openxmlformats.org/officeDocument/2006/relationships" r:id="rId3"/>
          </a:graphicData>
        </a:graphic>
      </p:graphicFrame>
      <p:pic>
        <p:nvPicPr>
          <p:cNvPr id="3" name="Picture 2"/>
          <p:cNvPicPr>
            <a:picLocks noChangeAspect="1"/>
          </p:cNvPicPr>
          <p:nvPr/>
        </p:nvPicPr>
        <p:blipFill>
          <a:blip r:embed="rId4"/>
          <a:stretch>
            <a:fillRect/>
          </a:stretch>
        </p:blipFill>
        <p:spPr>
          <a:xfrm>
            <a:off x="4515366" y="3358428"/>
            <a:ext cx="4388714" cy="2834532"/>
          </a:xfrm>
          <a:prstGeom prst="rect">
            <a:avLst/>
          </a:prstGeom>
        </p:spPr>
      </p:pic>
    </p:spTree>
    <p:extLst>
      <p:ext uri="{BB962C8B-B14F-4D97-AF65-F5344CB8AC3E}">
        <p14:creationId xmlns:p14="http://schemas.microsoft.com/office/powerpoint/2010/main" val="2734331572"/>
      </p:ext>
    </p:extLst>
  </p:cSld>
  <p:clrMapOvr>
    <a:masterClrMapping/>
  </p:clrMapOvr>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87915D-AF69-B446-9DDD-355C2FFB9BA4}" type="slidenum">
              <a:rPr lang="en-US" smtClean="0"/>
              <a:t>40</a:t>
            </a:fld>
            <a:endParaRPr lang="en-US"/>
          </a:p>
        </p:txBody>
      </p:sp>
      <p:sp>
        <p:nvSpPr>
          <p:cNvPr id="9" name="TextBox 8"/>
          <p:cNvSpPr txBox="1"/>
          <p:nvPr/>
        </p:nvSpPr>
        <p:spPr>
          <a:xfrm>
            <a:off x="449355" y="789845"/>
            <a:ext cx="6858000" cy="523220"/>
          </a:xfrm>
          <a:prstGeom prst="rect">
            <a:avLst/>
          </a:prstGeom>
          <a:noFill/>
        </p:spPr>
        <p:txBody>
          <a:bodyPr wrap="square" rtlCol="0">
            <a:spAutoFit/>
          </a:bodyPr>
          <a:lstStyle/>
          <a:p>
            <a:r>
              <a:rPr lang="en-US" sz="2800" dirty="0" smtClean="0">
                <a:solidFill>
                  <a:srgbClr val="FFFFFF"/>
                </a:solidFill>
              </a:rPr>
              <a:t>Appendix 9:  Criticisms of Analytical </a:t>
            </a:r>
            <a:r>
              <a:rPr lang="en-US" sz="2800" dirty="0">
                <a:solidFill>
                  <a:srgbClr val="FFFFFF"/>
                </a:solidFill>
              </a:rPr>
              <a:t>M</a:t>
            </a:r>
            <a:r>
              <a:rPr lang="en-US" sz="2800" dirty="0" smtClean="0">
                <a:solidFill>
                  <a:srgbClr val="FFFFFF"/>
                </a:solidFill>
              </a:rPr>
              <a:t>odels</a:t>
            </a:r>
            <a:endParaRPr lang="en-US" sz="2800" dirty="0">
              <a:solidFill>
                <a:srgbClr val="FFFFFF"/>
              </a:solidFill>
            </a:endParaRPr>
          </a:p>
        </p:txBody>
      </p:sp>
      <p:sp>
        <p:nvSpPr>
          <p:cNvPr id="6" name="TextBox 5"/>
          <p:cNvSpPr txBox="1"/>
          <p:nvPr/>
        </p:nvSpPr>
        <p:spPr>
          <a:xfrm>
            <a:off x="261456" y="1774021"/>
            <a:ext cx="8675623" cy="4834016"/>
          </a:xfrm>
          <a:prstGeom prst="rect">
            <a:avLst/>
          </a:prstGeom>
          <a:noFill/>
        </p:spPr>
        <p:txBody>
          <a:bodyPr wrap="square" rtlCol="0">
            <a:spAutoFit/>
          </a:bodyPr>
          <a:lstStyle/>
          <a:p>
            <a:pPr>
              <a:lnSpc>
                <a:spcPct val="130000"/>
              </a:lnSpc>
            </a:pPr>
            <a:r>
              <a:rPr lang="en-US" sz="1250" b="1" u="sng" dirty="0" smtClean="0">
                <a:solidFill>
                  <a:srgbClr val="595959"/>
                </a:solidFill>
              </a:rPr>
              <a:t>PESTEL </a:t>
            </a:r>
            <a:r>
              <a:rPr lang="en-US" sz="1250" b="1" u="sng" dirty="0">
                <a:solidFill>
                  <a:srgbClr val="595959"/>
                </a:solidFill>
              </a:rPr>
              <a:t>(Kaplan, 2018a)</a:t>
            </a:r>
          </a:p>
          <a:p>
            <a:pPr marL="285750" indent="-285750">
              <a:lnSpc>
                <a:spcPct val="130000"/>
              </a:lnSpc>
              <a:buFont typeface="Arial"/>
              <a:buChar char="•"/>
            </a:pPr>
            <a:r>
              <a:rPr lang="en-US" sz="1250" dirty="0">
                <a:solidFill>
                  <a:srgbClr val="595959"/>
                </a:solidFill>
              </a:rPr>
              <a:t>Useful for identifying sources of industrial change to highlight growth opportunity, but does not guarantee that a firm can make profits in that industry and </a:t>
            </a:r>
            <a:r>
              <a:rPr lang="en-US" sz="1250" dirty="0" smtClean="0">
                <a:solidFill>
                  <a:srgbClr val="595959"/>
                </a:solidFill>
              </a:rPr>
              <a:t>country.  PESTEL influences may affect industries differently</a:t>
            </a:r>
            <a:endParaRPr lang="en-US" sz="1250" dirty="0">
              <a:solidFill>
                <a:srgbClr val="595959"/>
              </a:solidFill>
            </a:endParaRPr>
          </a:p>
          <a:p>
            <a:pPr>
              <a:lnSpc>
                <a:spcPct val="130000"/>
              </a:lnSpc>
            </a:pPr>
            <a:endParaRPr lang="en-US" sz="1250" dirty="0" smtClean="0">
              <a:solidFill>
                <a:srgbClr val="595959"/>
              </a:solidFill>
            </a:endParaRPr>
          </a:p>
          <a:p>
            <a:pPr>
              <a:lnSpc>
                <a:spcPct val="130000"/>
              </a:lnSpc>
            </a:pPr>
            <a:r>
              <a:rPr lang="en-US" sz="1250" b="1" u="sng" dirty="0" smtClean="0">
                <a:solidFill>
                  <a:srgbClr val="595959"/>
                </a:solidFill>
              </a:rPr>
              <a:t>PORTER’S 5 FORCES (Kaplan, 2018b)</a:t>
            </a:r>
          </a:p>
          <a:p>
            <a:pPr marL="285750" indent="-285750">
              <a:lnSpc>
                <a:spcPct val="130000"/>
              </a:lnSpc>
              <a:buFont typeface="Arial"/>
              <a:buChar char="•"/>
            </a:pPr>
            <a:r>
              <a:rPr lang="en-US" sz="1250" dirty="0" smtClean="0">
                <a:solidFill>
                  <a:srgbClr val="595959"/>
                </a:solidFill>
              </a:rPr>
              <a:t>Implies each of the 5 forces can reduce industry profitability and the </a:t>
            </a:r>
            <a:r>
              <a:rPr lang="en-US" sz="1250" dirty="0" err="1" smtClean="0">
                <a:solidFill>
                  <a:srgbClr val="595959"/>
                </a:solidFill>
              </a:rPr>
              <a:t>organisation’s</a:t>
            </a:r>
            <a:r>
              <a:rPr lang="en-US" sz="1250" dirty="0" smtClean="0">
                <a:solidFill>
                  <a:srgbClr val="595959"/>
                </a:solidFill>
              </a:rPr>
              <a:t> share of profit.  Potential to distract managers from seeing customers as partners rather than objects to be fought over in the name of sustainable competitive advantage</a:t>
            </a:r>
          </a:p>
          <a:p>
            <a:pPr>
              <a:lnSpc>
                <a:spcPct val="130000"/>
              </a:lnSpc>
            </a:pPr>
            <a:endParaRPr lang="en-US" sz="1250" dirty="0">
              <a:solidFill>
                <a:srgbClr val="595959"/>
              </a:solidFill>
            </a:endParaRPr>
          </a:p>
          <a:p>
            <a:pPr>
              <a:lnSpc>
                <a:spcPct val="130000"/>
              </a:lnSpc>
            </a:pPr>
            <a:r>
              <a:rPr lang="en-US" sz="1250" b="1" u="sng" dirty="0">
                <a:solidFill>
                  <a:srgbClr val="595959"/>
                </a:solidFill>
              </a:rPr>
              <a:t>PORTER’S DIAMOND (Kaplan, 2018c)</a:t>
            </a:r>
          </a:p>
          <a:p>
            <a:pPr marL="285750" indent="-285750">
              <a:lnSpc>
                <a:spcPct val="130000"/>
              </a:lnSpc>
              <a:buFont typeface="Arial"/>
              <a:buChar char="•"/>
            </a:pPr>
            <a:r>
              <a:rPr lang="en-US" sz="1250" dirty="0">
                <a:solidFill>
                  <a:srgbClr val="595959"/>
                </a:solidFill>
              </a:rPr>
              <a:t>Porter developed the model by looking at manufacturers, banks and consultancy firms in 10 developed countries.  Indian retail is a different industry in an emerging market</a:t>
            </a:r>
          </a:p>
          <a:p>
            <a:pPr marL="285750" indent="-285750">
              <a:lnSpc>
                <a:spcPct val="130000"/>
              </a:lnSpc>
              <a:buFont typeface="Arial"/>
              <a:buChar char="•"/>
            </a:pPr>
            <a:r>
              <a:rPr lang="en-US" sz="1250" dirty="0">
                <a:solidFill>
                  <a:srgbClr val="595959"/>
                </a:solidFill>
              </a:rPr>
              <a:t>Porter argues inbound FDI does not increase domestic competition as domestic players lack capability to defend their market</a:t>
            </a:r>
          </a:p>
          <a:p>
            <a:pPr marL="285750" indent="-285750">
              <a:lnSpc>
                <a:spcPct val="130000"/>
              </a:lnSpc>
              <a:buFont typeface="Arial"/>
              <a:buChar char="•"/>
            </a:pPr>
            <a:r>
              <a:rPr lang="en-US" sz="1250" dirty="0">
                <a:solidFill>
                  <a:srgbClr val="595959"/>
                </a:solidFill>
              </a:rPr>
              <a:t>The diamond can be influenced by factors outside the country</a:t>
            </a:r>
          </a:p>
          <a:p>
            <a:pPr marL="285750" indent="-285750">
              <a:lnSpc>
                <a:spcPct val="130000"/>
              </a:lnSpc>
              <a:buFont typeface="Arial"/>
              <a:buChar char="•"/>
            </a:pPr>
            <a:r>
              <a:rPr lang="en-US" sz="1250" dirty="0">
                <a:solidFill>
                  <a:srgbClr val="595959"/>
                </a:solidFill>
              </a:rPr>
              <a:t>Not all firms are successful, suggesting management can be more important than geographical </a:t>
            </a:r>
            <a:r>
              <a:rPr lang="en-US" sz="1250" dirty="0" smtClean="0">
                <a:solidFill>
                  <a:srgbClr val="595959"/>
                </a:solidFill>
              </a:rPr>
              <a:t>location</a:t>
            </a:r>
          </a:p>
          <a:p>
            <a:pPr>
              <a:lnSpc>
                <a:spcPct val="130000"/>
              </a:lnSpc>
            </a:pPr>
            <a:endParaRPr lang="en-US" sz="1250" dirty="0">
              <a:solidFill>
                <a:srgbClr val="595959"/>
              </a:solidFill>
            </a:endParaRPr>
          </a:p>
          <a:p>
            <a:pPr>
              <a:lnSpc>
                <a:spcPct val="130000"/>
              </a:lnSpc>
            </a:pPr>
            <a:r>
              <a:rPr lang="en-US" sz="1250" b="1" u="sng" dirty="0" smtClean="0">
                <a:solidFill>
                  <a:srgbClr val="595959"/>
                </a:solidFill>
              </a:rPr>
              <a:t>SWOT (The Economist, 2009), </a:t>
            </a:r>
            <a:r>
              <a:rPr lang="en-US" sz="1250" b="1" u="sng" dirty="0" err="1" smtClean="0">
                <a:solidFill>
                  <a:srgbClr val="595959"/>
                </a:solidFill>
              </a:rPr>
              <a:t>Harbour</a:t>
            </a:r>
            <a:r>
              <a:rPr lang="en-US" sz="1250" b="1" u="sng" dirty="0" smtClean="0">
                <a:solidFill>
                  <a:srgbClr val="595959"/>
                </a:solidFill>
              </a:rPr>
              <a:t> (no date)</a:t>
            </a:r>
          </a:p>
          <a:p>
            <a:pPr marL="285750" indent="-285750">
              <a:lnSpc>
                <a:spcPct val="130000"/>
              </a:lnSpc>
              <a:buFont typeface="Arial"/>
              <a:buChar char="•"/>
            </a:pPr>
            <a:r>
              <a:rPr lang="en-US" sz="1250" dirty="0" smtClean="0">
                <a:solidFill>
                  <a:srgbClr val="595959"/>
                </a:solidFill>
              </a:rPr>
              <a:t>Analysis relies on subjective judgment &amp; bias, lacks weighting factors, can become quickly outdated as a business grows and too one dimensional as some factors can be both a strength and a weakness</a:t>
            </a:r>
          </a:p>
        </p:txBody>
      </p:sp>
    </p:spTree>
    <p:extLst>
      <p:ext uri="{BB962C8B-B14F-4D97-AF65-F5344CB8AC3E}">
        <p14:creationId xmlns:p14="http://schemas.microsoft.com/office/powerpoint/2010/main" val="4030847166"/>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Spectrum">
  <a:themeElements>
    <a:clrScheme name="Spectrum">
      <a:dk1>
        <a:sysClr val="windowText" lastClr="000000"/>
      </a:dk1>
      <a:lt1>
        <a:sysClr val="window" lastClr="FFFFFF"/>
      </a:lt1>
      <a:dk2>
        <a:srgbClr val="252731"/>
      </a:dk2>
      <a:lt2>
        <a:srgbClr val="EAE7E4"/>
      </a:lt2>
      <a:accent1>
        <a:srgbClr val="990000"/>
      </a:accent1>
      <a:accent2>
        <a:srgbClr val="FF6600"/>
      </a:accent2>
      <a:accent3>
        <a:srgbClr val="FFBA00"/>
      </a:accent3>
      <a:accent4>
        <a:srgbClr val="99CC00"/>
      </a:accent4>
      <a:accent5>
        <a:srgbClr val="528A02"/>
      </a:accent5>
      <a:accent6>
        <a:srgbClr val="333333"/>
      </a:accent6>
      <a:hlink>
        <a:srgbClr val="660000"/>
      </a:hlink>
      <a:folHlink>
        <a:srgbClr val="CC3300"/>
      </a:folHlink>
    </a:clrScheme>
    <a:fontScheme name="Spectrum">
      <a:majorFont>
        <a:latin typeface="Corbel"/>
        <a:ea typeface=""/>
        <a:cs typeface=""/>
        <a:font script="Jpan" typeface="ＭＳ ゴシック"/>
        <a:font script="Hans" typeface="宋体"/>
        <a:font script="Hant" typeface="新細明體"/>
      </a:majorFont>
      <a:minorFont>
        <a:latin typeface="Calibri"/>
        <a:ea typeface=""/>
        <a:cs typeface=""/>
        <a:font script="Jpan" typeface="ＭＳ ゴシック"/>
        <a:font script="Hans" typeface="宋体"/>
        <a:font script="Hant" typeface="新細明體"/>
      </a:minorFont>
    </a:fontScheme>
    <a:fmtScheme name="Spectrum">
      <a:fillStyleLst>
        <a:solidFill>
          <a:schemeClr val="phClr"/>
        </a:solidFill>
        <a:gradFill rotWithShape="1">
          <a:gsLst>
            <a:gs pos="0">
              <a:schemeClr val="phClr">
                <a:tint val="100000"/>
                <a:shade val="70000"/>
                <a:satMod val="150000"/>
              </a:schemeClr>
            </a:gs>
            <a:gs pos="100000">
              <a:schemeClr val="phClr">
                <a:tint val="95000"/>
                <a:satMod val="150000"/>
              </a:schemeClr>
            </a:gs>
          </a:gsLst>
          <a:lin ang="16200000" scaled="1"/>
        </a:gradFill>
        <a:gradFill rotWithShape="1">
          <a:gsLst>
            <a:gs pos="0">
              <a:schemeClr val="phClr">
                <a:tint val="95000"/>
                <a:shade val="70000"/>
                <a:satMod val="150000"/>
              </a:schemeClr>
            </a:gs>
            <a:gs pos="100000">
              <a:schemeClr val="phClr">
                <a:tint val="100000"/>
                <a:shade val="100000"/>
                <a:satMod val="150000"/>
              </a:schemeClr>
            </a:gs>
          </a:gsLst>
          <a:lin ang="16200000" scaled="0"/>
        </a:gra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6600000" sx="101000" sy="101000" rotWithShape="0">
              <a:srgbClr val="000000">
                <a:alpha val="75000"/>
              </a:srgbClr>
            </a:outerShdw>
          </a:effectLst>
        </a:effectStyle>
        <a:effectStyle>
          <a:effectLst>
            <a:outerShdw blurRad="50800" dir="5400000" sx="105000" sy="105000" algn="ctr" rotWithShape="0">
              <a:srgbClr val="000000">
                <a:alpha val="40000"/>
              </a:srgbClr>
            </a:outerShdw>
          </a:effectLst>
          <a:scene3d>
            <a:camera prst="orthographicFront">
              <a:rot lat="0" lon="0" rev="0"/>
            </a:camera>
            <a:lightRig rig="balanced" dir="t">
              <a:rot lat="0" lon="0" rev="4800000"/>
            </a:lightRig>
          </a:scene3d>
          <a:sp3d prstMaterial="matte">
            <a:bevelT w="63500" h="50800" prst="angle"/>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Spectrum.thmx</Template>
  <TotalTime>43921</TotalTime>
  <Words>8000</Words>
  <Application>Microsoft Macintosh PowerPoint</Application>
  <PresentationFormat>On-screen Show (4:3)</PresentationFormat>
  <Paragraphs>549</Paragraphs>
  <Slides>41</Slides>
  <Notes>40</Notes>
  <HiddenSlides>0</HiddenSlides>
  <MMClips>15</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Spectrum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Lee Mullins</dc:creator>
  <cp:lastModifiedBy>Lee Mullins</cp:lastModifiedBy>
  <cp:revision>739</cp:revision>
  <dcterms:created xsi:type="dcterms:W3CDTF">2016-12-27T14:47:09Z</dcterms:created>
  <dcterms:modified xsi:type="dcterms:W3CDTF">2018-03-05T13:32:58Z</dcterms:modified>
</cp:coreProperties>
</file>