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compatMode="1" saveSubsetFonts="1" autoCompressPictures="0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56" r:id="rId2"/>
    <p:sldId id="257" r:id="rId3"/>
    <p:sldId id="258" r:id="rId4"/>
    <p:sldId id="273" r:id="rId5"/>
    <p:sldId id="279" r:id="rId6"/>
    <p:sldId id="280" r:id="rId7"/>
    <p:sldId id="259" r:id="rId8"/>
    <p:sldId id="281" r:id="rId9"/>
    <p:sldId id="274" r:id="rId10"/>
    <p:sldId id="276" r:id="rId11"/>
    <p:sldId id="277" r:id="rId12"/>
    <p:sldId id="282" r:id="rId13"/>
    <p:sldId id="283" r:id="rId14"/>
    <p:sldId id="264" r:id="rId15"/>
    <p:sldId id="323" r:id="rId16"/>
    <p:sldId id="324" r:id="rId17"/>
    <p:sldId id="320" r:id="rId18"/>
    <p:sldId id="321" r:id="rId19"/>
    <p:sldId id="310" r:id="rId20"/>
    <p:sldId id="272" r:id="rId21"/>
  </p:sldIdLst>
  <p:sldSz cx="9144000" cy="6858000" type="screen4x3"/>
  <p:notesSz cx="6858000" cy="9144000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A4A3A4"/>
          </p15:clr>
        </p15:guide>
        <p15:guide id="2" pos="288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307" autoAdjust="0"/>
    <p:restoredTop sz="95000" autoAdjust="0"/>
  </p:normalViewPr>
  <p:slideViewPr>
    <p:cSldViewPr snapToGrid="0" snapToObjects="1">
      <p:cViewPr varScale="1">
        <p:scale>
          <a:sx n="117" d="100"/>
          <a:sy n="117" d="100"/>
        </p:scale>
        <p:origin x="1440" y="176"/>
      </p:cViewPr>
      <p:guideLst>
        <p:guide orient="horz"/>
        <p:guide pos="2888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D6C65DF-3DA1-4632-909D-0C1B05EFA1E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1C4B7CF-5520-41DB-968C-42F3837088D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C6520D0F-43A4-C547-9268-464405DF8E7F}" type="datetimeFigureOut">
              <a:rPr lang="en-US"/>
              <a:pPr>
                <a:defRPr/>
              </a:pPr>
              <a:t>10/14/22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A9541C-6634-474A-AF45-D901169DA2D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4CB9A8-F688-4B3B-AEAB-1247DE9B56F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E3A00EF8-403A-D84C-B77C-383CAF723559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160CAA-D854-439C-9F46-EA58815837F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89A1EE-A325-4514-B9A7-4B80B914B749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7932315-6D1D-854C-A79A-3C46D7549E6B}" type="datetimeFigureOut">
              <a:rPr lang="en-US"/>
              <a:pPr>
                <a:defRPr/>
              </a:pPr>
              <a:t>10/14/22</a:t>
            </a:fld>
            <a:endParaRPr lang="en-US" dirty="0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9797230-6B4F-4F4F-829B-B2BAF57326A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47B3F6A2-420E-496A-9C55-E277DC3C8C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2FF135-2BD5-4FBA-B1C5-F5C644D524F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55A8EE-00B8-4AAD-98FF-AE2C1F7035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D6B45815-9AEE-DF49-B5E1-62CBA7307D0B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555F185F-DFB5-5B2D-3B07-4F112A407C2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038FB283-8099-0E5E-0BE1-9EB54CC94C9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5BA00D4F-19EA-CBE2-9AF8-F6138F5A44A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2DB0375F-D93A-0A46-B36D-48BDE73963AC}" type="slidenum">
              <a:rPr lang="en-US" altLang="en-US"/>
              <a:pPr/>
              <a:t>1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Shape 165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66" name="Shape 16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Compared to &lt;4hours, 8-11 15% higher, &gt;11 40% higher risk</a:t>
            </a:r>
          </a:p>
          <a:p>
            <a:r>
              <a:t>Inactivity also associated with decreased mental health, plus PA interventions can treat mental health issues.</a:t>
            </a:r>
          </a:p>
          <a:p>
            <a:r>
              <a:t>WHO list physical inactivity higher on risk factors for premature mortality than obesity or high cholesterol.</a:t>
            </a:r>
          </a:p>
          <a:p>
            <a:r>
              <a:t>That’s the bad news, the problem. Now for the solution. Remember lifestyle is a choice. Small habits can add up to make a big difference.</a:t>
            </a:r>
          </a:p>
        </p:txBody>
      </p:sp>
    </p:spTree>
    <p:extLst>
      <p:ext uri="{BB962C8B-B14F-4D97-AF65-F5344CB8AC3E}">
        <p14:creationId xmlns:p14="http://schemas.microsoft.com/office/powerpoint/2010/main" val="3935744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B16E1DA0-7EFD-B27E-AF6F-930A15990A9E}"/>
              </a:ext>
            </a:extLst>
          </p:cNvPr>
          <p:cNvSpPr txBox="1">
            <a:spLocks/>
          </p:cNvSpPr>
          <p:nvPr userDrawn="1"/>
        </p:nvSpPr>
        <p:spPr>
          <a:xfrm>
            <a:off x="2743200" y="6508750"/>
            <a:ext cx="3962400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ctr" defTabSz="457200" rtl="0" eaLnBrk="1" latinLnBrk="0" hangingPunct="1">
              <a:defRPr sz="900" b="0" i="0" kern="1200">
                <a:solidFill>
                  <a:schemeClr val="tx1">
                    <a:tint val="75000"/>
                  </a:schemeClr>
                </a:solidFill>
                <a:latin typeface="Trebuchet MS"/>
                <a:ea typeface="+mn-ea"/>
                <a:cs typeface="Trebuchet M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Copyright © 2014 Wolters Kluwer • All Rights Reserved</a:t>
            </a:r>
          </a:p>
        </p:txBody>
      </p:sp>
      <p:pic>
        <p:nvPicPr>
          <p:cNvPr id="5" name="Picture 6" descr="ppt_opener.jpg">
            <a:extLst>
              <a:ext uri="{FF2B5EF4-FFF2-40B4-BE49-F238E27FC236}">
                <a16:creationId xmlns:a16="http://schemas.microsoft.com/office/drawing/2014/main" id="{047BCD79-C80D-8BE8-85A8-043FE0091704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5288"/>
            <a:ext cx="91440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7">
            <a:extLst>
              <a:ext uri="{FF2B5EF4-FFF2-40B4-BE49-F238E27FC236}">
                <a16:creationId xmlns:a16="http://schemas.microsoft.com/office/drawing/2014/main" id="{B76E1195-5D07-C5FA-0329-C9B22CE367AE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2163" y="322263"/>
            <a:ext cx="3100387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>
            <a:lvl1pPr>
              <a:defRPr b="1" i="0">
                <a:latin typeface="Trebuchet MS"/>
                <a:cs typeface="Trebuchet M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b="0" i="0">
                <a:solidFill>
                  <a:schemeClr val="tx1">
                    <a:tint val="75000"/>
                  </a:schemeClr>
                </a:solidFill>
                <a:latin typeface="Trebuchet MS"/>
                <a:cs typeface="Trebuchet M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1778724-2F49-7E5B-A220-D98E0B82DC2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4990C38D-06B1-984F-83DF-A7DE0B1677E3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B3DA5B93-B83D-8CB4-4E93-D014ACA589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ctr">
              <a:defRPr sz="900" b="0" i="0">
                <a:solidFill>
                  <a:schemeClr val="tx1">
                    <a:tint val="75000"/>
                  </a:schemeClr>
                </a:solidFill>
                <a:latin typeface="Trebuchet MS"/>
                <a:cs typeface="Trebuchet MS"/>
              </a:defRPr>
            </a:lvl1pPr>
          </a:lstStyle>
          <a:p>
            <a:pPr>
              <a:defRPr/>
            </a:pPr>
            <a:r>
              <a:rPr lang="en-US"/>
              <a:t>Copyright © 2017 Wolters Kluwer •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2519018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WK_CMYK.jpg">
            <a:extLst>
              <a:ext uri="{FF2B5EF4-FFF2-40B4-BE49-F238E27FC236}">
                <a16:creationId xmlns:a16="http://schemas.microsoft.com/office/drawing/2014/main" id="{405F4FEE-5EEB-604F-3EC6-15901CF870F4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430963"/>
            <a:ext cx="13176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03537EEE-4848-8077-55BD-0A3F8A686F21}"/>
              </a:ext>
            </a:extLst>
          </p:cNvPr>
          <p:cNvSpPr txBox="1">
            <a:spLocks/>
          </p:cNvSpPr>
          <p:nvPr userDrawn="1"/>
        </p:nvSpPr>
        <p:spPr>
          <a:xfrm>
            <a:off x="2743200" y="6364288"/>
            <a:ext cx="3962400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algn="ctr" defTabSz="457200" rtl="0" eaLnBrk="1" fontAlgn="auto" hangingPunct="1">
              <a:spcBef>
                <a:spcPts val="0"/>
              </a:spcBef>
              <a:spcAft>
                <a:spcPts val="0"/>
              </a:spcAft>
              <a:defRPr sz="900" b="0" i="0" kern="1200">
                <a:solidFill>
                  <a:schemeClr val="tx1">
                    <a:tint val="75000"/>
                  </a:schemeClr>
                </a:solidFill>
                <a:latin typeface="Trebuchet MS"/>
                <a:ea typeface="+mn-ea"/>
                <a:cs typeface="Trebuchet MS"/>
              </a:defRPr>
            </a:lvl1pPr>
            <a:lvl2pPr marL="4572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/>
              <a:t>Copyright © 2018 ACSM • All Rights Reserved</a:t>
            </a:r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22C4BF5-3606-7EE6-DABF-3477D93CC35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236AD113-DF59-9644-BEB7-32B65832915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35068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Text"/>
          <p:cNvSpPr txBox="1">
            <a:spLocks noGrp="1"/>
          </p:cNvSpPr>
          <p:nvPr>
            <p:ph type="title"/>
          </p:nvPr>
        </p:nvSpPr>
        <p:spPr>
          <a:xfrm>
            <a:off x="892969" y="2268142"/>
            <a:ext cx="7358063" cy="2321719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4437983" y="6500813"/>
            <a:ext cx="259105" cy="267891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30527695"/>
      </p:ext>
    </p:extLst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A1CD-8FC9-432D-9740-FB42216D0F2A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19B5D-4361-4148-B7E3-6755DD357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4771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7805F8-0A9A-4E87-922F-AEB53C060F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42DD056F-202B-A145-AA61-8F331FDB4BEF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69CC7E52-876B-424B-8027-B19DC7C275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90800" y="6356350"/>
            <a:ext cx="396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900" b="0" i="0" dirty="0">
                <a:solidFill>
                  <a:schemeClr val="tx1">
                    <a:tint val="75000"/>
                  </a:schemeClr>
                </a:solidFill>
                <a:latin typeface="Trebuchet MS"/>
                <a:cs typeface="Trebuchet MS"/>
              </a:defRPr>
            </a:lvl1pPr>
          </a:lstStyle>
          <a:p>
            <a:pPr>
              <a:defRPr/>
            </a:pPr>
            <a:r>
              <a:rPr lang="en-US"/>
              <a:t>Copyright © 2017 Wolters Kluwer • All Rights Reserved</a:t>
            </a:r>
          </a:p>
        </p:txBody>
      </p:sp>
      <p:pic>
        <p:nvPicPr>
          <p:cNvPr id="1028" name="Picture 3">
            <a:extLst>
              <a:ext uri="{FF2B5EF4-FFF2-40B4-BE49-F238E27FC236}">
                <a16:creationId xmlns:a16="http://schemas.microsoft.com/office/drawing/2014/main" id="{660F34D3-74BC-490B-DE67-3F4C517F9F9F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5813" y="6229350"/>
            <a:ext cx="15509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</p:sldLayoutIdLst>
  <p:hf sldNum="0" hdr="0" dt="0"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9pPr>
    </p:titleStyle>
    <p:bodyStyle>
      <a:lvl1pPr algn="ctr" defTabSz="457200" rtl="0" eaLnBrk="0" fontAlgn="base" hangingPunct="0">
        <a:spcBef>
          <a:spcPct val="20000"/>
        </a:spcBef>
        <a:spcAft>
          <a:spcPct val="0"/>
        </a:spcAft>
        <a:defRPr sz="3200" b="1" kern="1200">
          <a:solidFill>
            <a:schemeClr val="tx1"/>
          </a:solidFill>
          <a:latin typeface="Trebuchet MS"/>
          <a:ea typeface="Trebuchet MS" panose="020B0603020202020204" pitchFamily="34" charset="0"/>
          <a:cs typeface="Trebuchet MS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Trebuchet MS" panose="020B0603020202020204" pitchFamily="34" charset="0"/>
          <a:cs typeface="Trebuchet MS" panose="020B0603020202020204" pitchFamily="34" charset="0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Trebuchet MS" panose="020B0603020202020204" pitchFamily="34" charset="0"/>
          <a:cs typeface="Trebuchet MS" panose="020B0603020202020204" pitchFamily="34" charset="0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Trebuchet MS" panose="020B0603020202020204" pitchFamily="34" charset="0"/>
          <a:cs typeface="Trebuchet MS" panose="020B0603020202020204" pitchFamily="34" charset="0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Trebuchet MS" panose="020B0603020202020204" pitchFamily="34" charset="0"/>
          <a:cs typeface="Trebuchet MS" panose="020B0603020202020204" pitchFamily="34" charset="0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4E4C2-0003-43B6-87DE-1647CC643C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1125" y="2606675"/>
            <a:ext cx="6386513" cy="2659063"/>
          </a:xfr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Chapter 2: The Health Consequences of Physical Inactivity and Sedentary Behavior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74972B80-3D23-9A96-CAE4-776DD492DE1F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152400"/>
            <a:ext cx="8229600" cy="41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 eaLnBrk="1" hangingPunct="1"/>
            <a:r>
              <a:rPr lang="en-US" altLang="en-US" sz="2800" b="1">
                <a:solidFill>
                  <a:schemeClr val="accent1"/>
                </a:solidFill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Introduction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58244DFF-AE99-B68A-9D32-ABE65A458678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 bwMode="auto">
          <a:xfrm>
            <a:off x="457200" y="938213"/>
            <a:ext cx="8229600" cy="5338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Technological advances over the last century have reduced the need for human movement throughout the day.</a:t>
            </a:r>
          </a:p>
          <a:p>
            <a:pPr marL="285750" indent="-285750" algn="l" eaLnBrk="1" hangingPunct="1">
              <a:buFontTx/>
              <a:buChar char="•"/>
            </a:pPr>
            <a:endParaRPr lang="en-US" altLang="en-US" sz="2200" b="0">
              <a:latin typeface="Trebuchet MS" panose="020B0703020202090204" pitchFamily="34" charset="0"/>
              <a:ea typeface="Trebuchet MS" panose="020B0703020202090204" pitchFamily="34" charset="0"/>
              <a:cs typeface="Trebuchet MS" panose="020B0703020202090204" pitchFamily="34" charset="0"/>
            </a:endParaRPr>
          </a:p>
          <a:p>
            <a:pPr marL="1028700" lvl="1" eaLnBrk="1" hangingPunct="1">
              <a:buFontTx/>
              <a:buChar char="•"/>
            </a:pPr>
            <a:r>
              <a:rPr lang="en-US" altLang="en-US" sz="22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Lower levels of movement are needed to complete activities of daily living (ADLs).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endParaRPr lang="en-US" altLang="en-US" sz="2200">
              <a:latin typeface="Trebuchet MS" panose="020B0703020202090204" pitchFamily="34" charset="0"/>
              <a:ea typeface="Trebuchet MS" panose="020B0703020202090204" pitchFamily="34" charset="0"/>
              <a:cs typeface="Trebuchet MS" panose="020B0703020202090204" pitchFamily="34" charset="0"/>
            </a:endParaRPr>
          </a:p>
          <a:p>
            <a:pPr marL="1028700" lvl="1" eaLnBrk="1" hangingPunct="1">
              <a:buFontTx/>
              <a:buChar char="•"/>
            </a:pPr>
            <a:r>
              <a:rPr lang="en-US" altLang="en-US" sz="22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Less individuals participate in active transport (walking, cycling, etc.).</a:t>
            </a:r>
          </a:p>
          <a:p>
            <a:pPr marL="1028700" lvl="1" eaLnBrk="1" hangingPunct="1">
              <a:buFontTx/>
              <a:buChar char="•"/>
            </a:pPr>
            <a:endParaRPr lang="en-US" altLang="en-US" sz="2200">
              <a:latin typeface="Trebuchet MS" panose="020B0703020202090204" pitchFamily="34" charset="0"/>
              <a:ea typeface="Trebuchet MS" panose="020B0703020202090204" pitchFamily="34" charset="0"/>
              <a:cs typeface="Trebuchet MS" panose="020B0703020202090204" pitchFamily="34" charset="0"/>
            </a:endParaRPr>
          </a:p>
          <a:p>
            <a:pPr marL="1028700" lvl="1" eaLnBrk="1" hangingPunct="1">
              <a:buFontTx/>
              <a:buChar char="•"/>
            </a:pPr>
            <a:r>
              <a:rPr lang="en-US" altLang="en-US" sz="22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Less than 20% of jobs required moderate-intensity activity.</a:t>
            </a:r>
          </a:p>
          <a:p>
            <a:pPr marL="285750" indent="-285750" algn="l" eaLnBrk="1" hangingPunct="1">
              <a:buFontTx/>
              <a:buChar char="•"/>
            </a:pPr>
            <a:endParaRPr lang="en-US" altLang="en-US" sz="2200" b="0">
              <a:latin typeface="Trebuchet MS" panose="020B0703020202090204" pitchFamily="34" charset="0"/>
              <a:ea typeface="Trebuchet MS" panose="020B0703020202090204" pitchFamily="34" charset="0"/>
              <a:cs typeface="Trebuchet MS" panose="020B0703020202090204" pitchFamily="34" charset="0"/>
            </a:endParaRPr>
          </a:p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These societal changes have lead to increased obesity, CVD, diabetes, certain cancers, and many other comorbidities.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B640768-D87B-4B32-B22E-B68F87C31C85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9235A88F-0C9B-7217-B5D7-6E8C05635DE2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123825"/>
            <a:ext cx="8229600" cy="41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 eaLnBrk="1" hangingPunct="1"/>
            <a:r>
              <a:rPr lang="en-US" altLang="en-US" sz="2800" b="1">
                <a:solidFill>
                  <a:schemeClr val="accent1"/>
                </a:solidFill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Physical Inactivity: Definition of Inactivity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2C34BCE3-54EF-6F2C-5B25-FC233DAF6303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 bwMode="auto">
          <a:xfrm>
            <a:off x="457200" y="909638"/>
            <a:ext cx="8229600" cy="5338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85750" indent="-285750" algn="l" eaLnBrk="1" hangingPunct="1">
              <a:buFontTx/>
              <a:buChar char="•"/>
            </a:pPr>
            <a:r>
              <a:rPr lang="en-US" altLang="en-US" sz="2200" b="0" i="1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Inactivity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Individuals or groups of individuals not meeting a certain threshold of moderate to vigorous activity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endParaRPr lang="en-US" altLang="en-US" sz="1800">
              <a:latin typeface="Trebuchet MS" panose="020B0703020202090204" pitchFamily="34" charset="0"/>
              <a:ea typeface="Trebuchet MS" panose="020B0703020202090204" pitchFamily="34" charset="0"/>
              <a:cs typeface="Trebuchet MS" panose="020B0703020202090204" pitchFamily="34" charset="0"/>
            </a:endParaRP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Standard adult aerobic recommendations</a:t>
            </a:r>
          </a:p>
          <a:p>
            <a:pPr marL="1428750" lvl="2" eaLnBrk="1" hangingPunct="1"/>
            <a:r>
              <a:rPr lang="en-US" altLang="en-US" sz="18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Moderate intensity: ≥30 minutes  per day on ≥5 days per week for a total of ≥150 minutes per week</a:t>
            </a:r>
          </a:p>
          <a:p>
            <a:pPr marL="1428750" lvl="2" eaLnBrk="1" hangingPunct="1"/>
            <a:r>
              <a:rPr lang="en-US" altLang="en-US" sz="18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Vigorous intensity: ≥20 minutes per day on ≥3 days per week for a total of ≥75 minutes per week</a:t>
            </a:r>
          </a:p>
          <a:p>
            <a:pPr marL="1428750" lvl="2" eaLnBrk="1" hangingPunct="1"/>
            <a:r>
              <a:rPr lang="en-US" altLang="en-US" sz="1800" i="1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or</a:t>
            </a:r>
            <a:r>
              <a:rPr lang="en-US" altLang="en-US" sz="18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 a combination of the two</a:t>
            </a:r>
            <a:endParaRPr lang="en-US" altLang="en-US" sz="2200">
              <a:latin typeface="Trebuchet MS" panose="020B0703020202090204" pitchFamily="34" charset="0"/>
              <a:ea typeface="Trebuchet MS" panose="020B0703020202090204" pitchFamily="34" charset="0"/>
              <a:cs typeface="Trebuchet MS" panose="020B0703020202090204" pitchFamily="34" charset="0"/>
            </a:endParaRP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Resistance training, neuromotor, and flexibility exercises are also recommended.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endParaRPr lang="en-US" altLang="en-US" sz="2200">
              <a:latin typeface="Trebuchet MS" panose="020B0703020202090204" pitchFamily="34" charset="0"/>
              <a:ea typeface="Trebuchet MS" panose="020B0703020202090204" pitchFamily="34" charset="0"/>
              <a:cs typeface="Trebuchet MS" panose="020B0703020202090204" pitchFamily="34" charset="0"/>
            </a:endParaRP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 Standard child/adolescent aerobic recommendations </a:t>
            </a:r>
          </a:p>
          <a:p>
            <a:pPr marL="1428750" lvl="2" eaLnBrk="1" hangingPunct="1"/>
            <a:r>
              <a:rPr lang="en-US" altLang="en-US" sz="18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60 minutes or more of moderate- to vigorous-intensity activity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FCA788F-853B-4015-BFA0-901597DDE650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741D8A79-8C07-B5C2-396D-D26843DD9AC8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179388"/>
            <a:ext cx="8229600" cy="41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 eaLnBrk="1" hangingPunct="1"/>
            <a:r>
              <a:rPr lang="en-US" altLang="en-US" sz="2800" b="1">
                <a:solidFill>
                  <a:schemeClr val="accent1"/>
                </a:solidFill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Physical Inactivity: Deconditioning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5BEFA541-557F-4D92-98DD-5AB497D8A1E7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 bwMode="auto">
          <a:xfrm>
            <a:off x="457200" y="1006475"/>
            <a:ext cx="8229600" cy="53387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85750" indent="-285750" algn="l" eaLnBrk="1" hangingPunct="1">
              <a:buFontTx/>
              <a:buChar char="•"/>
              <a:defRPr/>
            </a:pPr>
            <a:r>
              <a:rPr lang="en-US" altLang="en-US" sz="2200" b="0" i="1" dirty="0">
                <a:latin typeface="Trebuchet MS" panose="020B0603020202020204" pitchFamily="34" charset="0"/>
                <a:cs typeface="Trebuchet MS" panose="020B0603020202020204" pitchFamily="34" charset="0"/>
              </a:rPr>
              <a:t>Deconditioning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sz="2200" dirty="0">
                <a:latin typeface="Trebuchet MS" panose="020B0603020202020204" pitchFamily="34" charset="0"/>
              </a:rPr>
              <a:t>Reduction or cessation in exercise and increases in physical inactivity that results in partial or complete reversal of physiological adaptations to activity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sz="2200" dirty="0">
                <a:latin typeface="Trebuchet MS" panose="020B0603020202020204" pitchFamily="34" charset="0"/>
              </a:rPr>
              <a:t>Common causes</a:t>
            </a:r>
          </a:p>
          <a:p>
            <a:pPr marL="1428750" lvl="2" eaLnBrk="1" hangingPunct="1">
              <a:defRPr/>
            </a:pPr>
            <a:r>
              <a:rPr lang="en-US" altLang="en-US" sz="1800" dirty="0">
                <a:latin typeface="Trebuchet MS" panose="020B0603020202020204" pitchFamily="34" charset="0"/>
              </a:rPr>
              <a:t>Reduced physical activity, bed rest, casting, paralysis, and aging</a:t>
            </a:r>
          </a:p>
          <a:p>
            <a:pPr lvl="1" indent="0" eaLnBrk="1" hangingPunct="1">
              <a:buFont typeface="Arial" panose="020B0604020202020204" pitchFamily="34" charset="0"/>
              <a:buNone/>
              <a:defRPr/>
            </a:pPr>
            <a:endParaRPr lang="en-US" altLang="en-US" sz="2200" dirty="0">
              <a:latin typeface="Trebuchet MS" panose="020B0603020202020204" pitchFamily="34" charset="0"/>
            </a:endParaRPr>
          </a:p>
          <a:p>
            <a:pPr marL="285750" indent="-285750" algn="l" eaLnBrk="1" hangingPunct="1">
              <a:buFontTx/>
              <a:buChar char="•"/>
              <a:defRPr/>
            </a:pPr>
            <a:r>
              <a:rPr lang="en-US" altLang="en-US" sz="2200" b="0" i="1" dirty="0">
                <a:latin typeface="Trebuchet MS" panose="020B0603020202020204" pitchFamily="34" charset="0"/>
                <a:cs typeface="Trebuchet MS" panose="020B0603020202020204" pitchFamily="34" charset="0"/>
              </a:rPr>
              <a:t>Detraining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sz="2200" dirty="0">
                <a:latin typeface="Trebuchet MS" panose="020B0603020202020204" pitchFamily="34" charset="0"/>
              </a:rPr>
              <a:t>Process by which adaptations to exercise are gradually lost or reduced</a:t>
            </a:r>
          </a:p>
          <a:p>
            <a:pPr marL="1428750" lvl="2" eaLnBrk="1" hangingPunct="1">
              <a:defRPr/>
            </a:pPr>
            <a:r>
              <a:rPr lang="en-US" altLang="en-US" sz="1800" dirty="0">
                <a:latin typeface="Trebuchet MS" panose="020B0603020202020204" pitchFamily="34" charset="0"/>
              </a:rPr>
              <a:t>Specific to exercise, thus it is the form of deconditioning most relatable to inactivity</a:t>
            </a:r>
          </a:p>
          <a:p>
            <a:pPr marL="1428750" lvl="2" eaLnBrk="1" hangingPunct="1">
              <a:defRPr/>
            </a:pPr>
            <a:r>
              <a:rPr lang="en-US" altLang="en-US" sz="1800" dirty="0">
                <a:latin typeface="Trebuchet MS" panose="020B0603020202020204" pitchFamily="34" charset="0"/>
              </a:rPr>
              <a:t>Linked to numerous comorbidities and poor health outcomes</a:t>
            </a:r>
          </a:p>
          <a:p>
            <a:pPr marL="285750" indent="-285750" algn="l" eaLnBrk="1" hangingPunct="1">
              <a:buFontTx/>
              <a:buChar char="•"/>
              <a:defRPr/>
            </a:pPr>
            <a:endParaRPr lang="en-US" altLang="en-US" sz="2200" b="0" dirty="0">
              <a:latin typeface="Trebuchet MS" panose="020B0603020202020204" pitchFamily="34" charset="0"/>
              <a:cs typeface="Trebuchet MS" panose="020B0603020202020204" pitchFamily="34" charset="0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87EFE54-6307-4DC4-A4EB-666B01CA3C9A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976DADD4-3E2D-EEE6-95C1-7EE72A815CD3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341313" y="30163"/>
            <a:ext cx="8229600" cy="41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 eaLnBrk="1" hangingPunct="1"/>
            <a:r>
              <a:rPr lang="en-US" altLang="en-US" sz="2200" b="1">
                <a:solidFill>
                  <a:schemeClr val="accent1"/>
                </a:solidFill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Physical Inactivity: Prevalence of Inactivity and Exercise is Medicine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B1CBDC05-F31C-4FB2-9DD7-5BE161D42AB0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 bwMode="auto">
          <a:xfrm>
            <a:off x="457200" y="896938"/>
            <a:ext cx="8229600" cy="533876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85750" indent="-285750" algn="l" eaLnBrk="1" hangingPunct="1">
              <a:buFontTx/>
              <a:buChar char="•"/>
              <a:defRPr/>
            </a:pPr>
            <a:r>
              <a:rPr lang="en-US" altLang="en-US" sz="2200" b="0" dirty="0">
                <a:latin typeface="Trebuchet MS" panose="020B0603020202020204" pitchFamily="34" charset="0"/>
                <a:cs typeface="Trebuchet MS" panose="020B0603020202020204" pitchFamily="34" charset="0"/>
              </a:rPr>
              <a:t>Prevalence of Inactivity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sz="2200" dirty="0">
                <a:latin typeface="Trebuchet MS" panose="020B0603020202020204" pitchFamily="34" charset="0"/>
              </a:rPr>
              <a:t>Self-reported survey data suggests 45%–75% of U.S. adults are physical inactive.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  <a:defRPr/>
            </a:pPr>
            <a:endParaRPr lang="en-US" altLang="en-US" sz="2200" dirty="0">
              <a:latin typeface="Trebuchet MS" panose="020B0603020202020204" pitchFamily="34" charset="0"/>
            </a:endParaRPr>
          </a:p>
          <a:p>
            <a:pPr marL="1028700" lvl="1"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sz="2200" dirty="0">
                <a:latin typeface="Trebuchet MS" panose="020B0603020202020204" pitchFamily="34" charset="0"/>
              </a:rPr>
              <a:t>Accelerometer data suggests:</a:t>
            </a:r>
          </a:p>
          <a:p>
            <a:pPr marL="1428750" lvl="2" eaLnBrk="1" hangingPunct="1">
              <a:defRPr/>
            </a:pPr>
            <a:r>
              <a:rPr lang="en-US" altLang="en-US" sz="1800" dirty="0">
                <a:latin typeface="Trebuchet MS" panose="020B0603020202020204" pitchFamily="34" charset="0"/>
              </a:rPr>
              <a:t>58% of youth (6–11 yr) are physically inactive.</a:t>
            </a:r>
          </a:p>
          <a:p>
            <a:pPr marL="1428750" lvl="2" eaLnBrk="1" hangingPunct="1">
              <a:defRPr/>
            </a:pPr>
            <a:r>
              <a:rPr lang="en-US" altLang="en-US" sz="1800" dirty="0">
                <a:latin typeface="Trebuchet MS" panose="020B0603020202020204" pitchFamily="34" charset="0"/>
              </a:rPr>
              <a:t>90% of adolescents (12–19 yr) are physically inactive.</a:t>
            </a:r>
          </a:p>
          <a:p>
            <a:pPr marL="1428750" lvl="2" eaLnBrk="1" hangingPunct="1">
              <a:defRPr/>
            </a:pPr>
            <a:r>
              <a:rPr lang="en-US" altLang="en-US" sz="1800" dirty="0">
                <a:latin typeface="Trebuchet MS" panose="020B0603020202020204" pitchFamily="34" charset="0"/>
              </a:rPr>
              <a:t>95% of adults (&gt;20 yr) are physically inactive.</a:t>
            </a:r>
          </a:p>
          <a:p>
            <a:pPr lvl="1" indent="0" eaLnBrk="1" hangingPunct="1">
              <a:buFont typeface="Arial" panose="020B0604020202020204" pitchFamily="34" charset="0"/>
              <a:buNone/>
              <a:defRPr/>
            </a:pPr>
            <a:endParaRPr lang="en-US" altLang="en-US" sz="2200" dirty="0">
              <a:latin typeface="Trebuchet MS" panose="020B0603020202020204" pitchFamily="34" charset="0"/>
            </a:endParaRPr>
          </a:p>
          <a:p>
            <a:pPr marL="285750" indent="-285750" algn="l" eaLnBrk="1" hangingPunct="1">
              <a:buFontTx/>
              <a:buChar char="•"/>
              <a:defRPr/>
            </a:pPr>
            <a:r>
              <a:rPr lang="en-US" altLang="en-US" sz="2200" b="0" dirty="0">
                <a:latin typeface="Trebuchet MS" panose="020B0603020202020204" pitchFamily="34" charset="0"/>
                <a:cs typeface="Trebuchet MS" panose="020B0603020202020204" pitchFamily="34" charset="0"/>
              </a:rPr>
              <a:t>Exercise is Medicine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sz="2200" dirty="0">
                <a:latin typeface="Trebuchet MS" panose="020B0603020202020204" pitchFamily="34" charset="0"/>
              </a:rPr>
              <a:t>A global initiative to decrease population levels of inactivity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sz="2200" dirty="0">
                <a:latin typeface="Trebuchet MS" panose="020B0603020202020204" pitchFamily="34" charset="0"/>
              </a:rPr>
              <a:t>Primary stakeholders include the following: </a:t>
            </a:r>
          </a:p>
          <a:p>
            <a:pPr marL="1428750" lvl="2" eaLnBrk="1" hangingPunct="1">
              <a:defRPr/>
            </a:pPr>
            <a:r>
              <a:rPr lang="en-US" altLang="en-US" sz="1800" dirty="0">
                <a:latin typeface="Trebuchet MS" panose="020B0603020202020204" pitchFamily="34" charset="0"/>
              </a:rPr>
              <a:t>Health care providers, exercise professionals, and community resources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51445D0-3E39-4131-BE7C-6E04B6421791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D9126BA-4703-4A5F-B742-AB6D2066045F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291" name="Title 1">
            <a:extLst>
              <a:ext uri="{FF2B5EF4-FFF2-40B4-BE49-F238E27FC236}">
                <a16:creationId xmlns:a16="http://schemas.microsoft.com/office/drawing/2014/main" id="{3955CD8B-FF7D-66A8-1D43-A6F583C0CE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1313" y="-11113"/>
            <a:ext cx="8229600" cy="4159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200" b="1">
                <a:solidFill>
                  <a:schemeClr val="accent1"/>
                </a:solidFill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Physical Inactivity: Prevalence of Inactivity and Exercise is Medicine—(cont.)</a:t>
            </a:r>
          </a:p>
        </p:txBody>
      </p:sp>
      <p:pic>
        <p:nvPicPr>
          <p:cNvPr id="12292" name="Picture 6" descr="L:\jobs_LWW\InDesign\WKH-17-206 (ACSM-Bayles)\Ancillaries\00_Original Files\Links\Ch_2_Table_2.1.jpg">
            <a:extLst>
              <a:ext uri="{FF2B5EF4-FFF2-40B4-BE49-F238E27FC236}">
                <a16:creationId xmlns:a16="http://schemas.microsoft.com/office/drawing/2014/main" id="{27C137D5-FA87-E09D-9B85-B13A0DE4AF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2850" y="1028700"/>
            <a:ext cx="6486525" cy="5030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1DDBC2E2-D247-A16A-99F7-FF0C5772BDAC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179388"/>
            <a:ext cx="8229600" cy="41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 eaLnBrk="1" hangingPunct="1"/>
            <a:r>
              <a:rPr lang="en-US" altLang="en-US" sz="2600" b="1">
                <a:solidFill>
                  <a:schemeClr val="accent1"/>
                </a:solidFill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Sedentary Behavior: Definition and Measurement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71101232-5F89-81DD-D7A7-65FE805ACA5E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 bwMode="auto">
          <a:xfrm>
            <a:off x="457200" y="1006475"/>
            <a:ext cx="8229600" cy="5338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85750" indent="-285750" algn="l" eaLnBrk="1" hangingPunct="1">
              <a:buFontTx/>
              <a:buChar char="•"/>
            </a:pPr>
            <a:r>
              <a:rPr lang="en-US" altLang="en-US" sz="2200" b="0" i="1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Sedentary behavior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Waking behaviors that take place while in a sitting or reclined position and result in an energy expenditure of ≤1.5 METs </a:t>
            </a:r>
          </a:p>
          <a:p>
            <a:pPr marL="1428750" lvl="2" eaLnBrk="1" hangingPunct="1"/>
            <a:r>
              <a:rPr lang="en-US" altLang="en-US" sz="18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1 MET = energy cost of resting quietly (VO</a:t>
            </a:r>
            <a:r>
              <a:rPr lang="en-US" altLang="en-US" sz="1800" baseline="-250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2</a:t>
            </a:r>
            <a:r>
              <a:rPr lang="en-US" altLang="en-US" sz="18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 = 3.5 mL · kg</a:t>
            </a:r>
            <a:r>
              <a:rPr lang="en-US" altLang="en-US" sz="1800" baseline="300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−1</a:t>
            </a:r>
            <a:r>
              <a:rPr lang="en-US" altLang="en-US" sz="18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 · min</a:t>
            </a:r>
            <a:r>
              <a:rPr lang="en-US" altLang="en-US" sz="1800" baseline="300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−1</a:t>
            </a:r>
            <a:r>
              <a:rPr lang="en-US" altLang="en-US" sz="18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)</a:t>
            </a:r>
          </a:p>
          <a:p>
            <a:pPr marL="1428750" lvl="2" eaLnBrk="1" hangingPunct="1"/>
            <a:endParaRPr lang="en-US" altLang="en-US" sz="1800">
              <a:latin typeface="Trebuchet MS" panose="020B0703020202090204" pitchFamily="34" charset="0"/>
              <a:ea typeface="Trebuchet MS" panose="020B0703020202090204" pitchFamily="34" charset="0"/>
              <a:cs typeface="Trebuchet MS" panose="020B0703020202090204" pitchFamily="34" charset="0"/>
            </a:endParaRPr>
          </a:p>
          <a:p>
            <a:pPr marL="1428750" lvl="2" eaLnBrk="1" hangingPunct="1"/>
            <a:r>
              <a:rPr lang="en-US" altLang="en-US" sz="18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Light-intensity activity: seated or nonseated activities with an energy expenditure for 1.5–3 METs</a:t>
            </a:r>
          </a:p>
          <a:p>
            <a:pPr marL="1428750" lvl="2" eaLnBrk="1" hangingPunct="1"/>
            <a:endParaRPr lang="en-US" altLang="en-US" sz="1800">
              <a:latin typeface="Trebuchet MS" panose="020B0703020202090204" pitchFamily="34" charset="0"/>
              <a:ea typeface="Trebuchet MS" panose="020B0703020202090204" pitchFamily="34" charset="0"/>
              <a:cs typeface="Trebuchet MS" panose="020B0703020202090204" pitchFamily="34" charset="0"/>
            </a:endParaRP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Can be assessed with survey data, accelerometers, and/or inclinometers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CE0EA62-DF86-4CBA-9B32-120D1B09F923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317" name="TextBox 1">
            <a:extLst>
              <a:ext uri="{FF2B5EF4-FFF2-40B4-BE49-F238E27FC236}">
                <a16:creationId xmlns:a16="http://schemas.microsoft.com/office/drawing/2014/main" id="{810792A7-77A0-12F0-292C-112A1D1C8E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84875" y="2132013"/>
            <a:ext cx="1444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altLang="en-US">
                <a:latin typeface="Trebuchet MS" panose="020B0703020202090204" pitchFamily="34" charset="0"/>
              </a:rPr>
              <a:t>·</a:t>
            </a:r>
            <a:endParaRPr lang="en-US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14D7551A-C835-3154-0C11-0646E85C9897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179388"/>
            <a:ext cx="8229600" cy="41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 eaLnBrk="1" hangingPunct="1"/>
            <a:r>
              <a:rPr lang="en-US" altLang="en-US" sz="2300" b="1">
                <a:solidFill>
                  <a:schemeClr val="accent1"/>
                </a:solidFill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Sedentary Behavior: Definition and Measurement—(cont.)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409AB22F-2624-36F1-BE2D-569D7A250AC4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 bwMode="auto">
          <a:xfrm>
            <a:off x="457200" y="965200"/>
            <a:ext cx="8229600" cy="5338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85750" indent="-285750" algn="l" eaLnBrk="1" hangingPunct="1">
              <a:buFontTx/>
              <a:buChar char="•"/>
            </a:pPr>
            <a:r>
              <a:rPr lang="en-US" altLang="en-US" sz="2200" b="0" i="1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Sedentary physiology (inactivity physiology)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Study of the body’s responses to short-term and long-term sedentary behavior</a:t>
            </a:r>
          </a:p>
          <a:p>
            <a:pPr marL="1428750" lvl="2" eaLnBrk="1" hangingPunct="1"/>
            <a:r>
              <a:rPr lang="en-US" altLang="en-US" sz="18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Focus on identifying mechanisms that are distinct from the biological basis of exercising</a:t>
            </a:r>
          </a:p>
          <a:p>
            <a:pPr marL="1428750" lvl="2" eaLnBrk="1" hangingPunct="1"/>
            <a:endParaRPr lang="en-US" altLang="en-US" sz="1800">
              <a:latin typeface="Trebuchet MS" panose="020B0703020202090204" pitchFamily="34" charset="0"/>
              <a:ea typeface="Trebuchet MS" panose="020B0703020202090204" pitchFamily="34" charset="0"/>
              <a:cs typeface="Trebuchet MS" panose="020B0703020202090204" pitchFamily="34" charset="0"/>
            </a:endParaRP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Sedentary behavior and exercise can be viewed as regions along a continuous scale of MET values.</a:t>
            </a:r>
          </a:p>
          <a:p>
            <a:pPr marL="1428750" lvl="2" eaLnBrk="1" hangingPunct="1"/>
            <a:r>
              <a:rPr lang="en-US" altLang="en-US" sz="18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Known as the </a:t>
            </a:r>
            <a:r>
              <a:rPr lang="en-US" altLang="en-US" sz="1800" i="1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movement continuum</a:t>
            </a:r>
          </a:p>
          <a:p>
            <a:pPr marL="1428750" lvl="2" eaLnBrk="1" hangingPunct="1"/>
            <a:endParaRPr lang="en-US" altLang="en-US" sz="1800" i="1">
              <a:latin typeface="Trebuchet MS" panose="020B0703020202090204" pitchFamily="34" charset="0"/>
              <a:ea typeface="Trebuchet MS" panose="020B0703020202090204" pitchFamily="34" charset="0"/>
              <a:cs typeface="Trebuchet MS" panose="020B0703020202090204" pitchFamily="34" charset="0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904BA7C-5D43-49AE-AC66-E6BCEA2E1023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4341" name="Picture 6" descr="L:\jobs_LWW\InDesign\WKH-17-206 (ACSM-Bayles)\Ancillaries\00_Original Files\Links\Ch_2_Figure_2.1.jpg">
            <a:extLst>
              <a:ext uri="{FF2B5EF4-FFF2-40B4-BE49-F238E27FC236}">
                <a16:creationId xmlns:a16="http://schemas.microsoft.com/office/drawing/2014/main" id="{B4BA9B20-B6D4-25E1-E2A0-17E9D843FC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1375" y="4094163"/>
            <a:ext cx="4921250" cy="232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5B9AEE6E-44E2-324D-F491-A277A992703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179388"/>
            <a:ext cx="8229600" cy="41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 eaLnBrk="1" hangingPunct="1"/>
            <a:r>
              <a:rPr lang="en-US" altLang="en-US" sz="2300" b="1">
                <a:solidFill>
                  <a:schemeClr val="accent1"/>
                </a:solidFill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Sedentary Behavior: Health Effects of Sedentary Behavior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EDF87B3A-DF77-8CAB-CE8F-16B9F1377AB9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 bwMode="auto">
          <a:xfrm>
            <a:off x="457200" y="1087438"/>
            <a:ext cx="8229600" cy="5338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Sedentary behavior and overall mortality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Numerous studies have displayed a link between sedentary behavior and mortality.</a:t>
            </a:r>
          </a:p>
          <a:p>
            <a:pPr marL="1428750" lvl="2" eaLnBrk="1" hangingPunct="1"/>
            <a:r>
              <a:rPr lang="en-US" altLang="en-US" sz="18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Meta-analysis of 18 studies determined sedentary behavior was associated with a 49% increase in all-cause mortality.</a:t>
            </a:r>
          </a:p>
          <a:p>
            <a:pPr marL="1428750" lvl="2" eaLnBrk="1" hangingPunct="1"/>
            <a:endParaRPr lang="en-US" altLang="en-US" sz="1800">
              <a:latin typeface="Trebuchet MS" panose="020B0703020202090204" pitchFamily="34" charset="0"/>
              <a:ea typeface="Trebuchet MS" panose="020B0703020202090204" pitchFamily="34" charset="0"/>
              <a:cs typeface="Trebuchet MS" panose="020B0703020202090204" pitchFamily="34" charset="0"/>
            </a:endParaRPr>
          </a:p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Sedentary behavior and cardiovascular disease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Recent meta-analyses have shown the link between screen time and CVD.</a:t>
            </a:r>
          </a:p>
          <a:p>
            <a:pPr marL="1428750" lvl="2" eaLnBrk="1" hangingPunct="1"/>
            <a:r>
              <a:rPr lang="en-US" altLang="en-US" sz="18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One suggested that CVD risk increased by 17% with each 2 hour increase in screen time per day.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endParaRPr lang="en-US" altLang="en-US" sz="2200">
              <a:latin typeface="Trebuchet MS" panose="020B0703020202090204" pitchFamily="34" charset="0"/>
              <a:ea typeface="Trebuchet MS" panose="020B0703020202090204" pitchFamily="34" charset="0"/>
              <a:cs typeface="Trebuchet MS" panose="020B0703020202090204" pitchFamily="34" charset="0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673CBEE-F6C2-474D-94D6-10C695ECFF84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0BD9F778-A74C-695B-401C-A87F382C9FE2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211138" y="165100"/>
            <a:ext cx="8820150" cy="41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 eaLnBrk="1" hangingPunct="1"/>
            <a:r>
              <a:rPr lang="en-US" altLang="en-US" sz="2500" b="1">
                <a:solidFill>
                  <a:schemeClr val="accent1"/>
                </a:solidFill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Sedentary Behavior: Health Effects of Sedentary Behavior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710C2007-EC90-B951-AD85-15285BC0F760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 bwMode="auto">
          <a:xfrm>
            <a:off x="457200" y="950913"/>
            <a:ext cx="8229600" cy="5338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Sedentary behavior and obesity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Long-term weight gain associated with obesity occurs when caloric food intake exceeds </a:t>
            </a:r>
            <a:r>
              <a:rPr lang="en-US" altLang="en-US" sz="2200" i="1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total energy expenditure (TEE).</a:t>
            </a:r>
          </a:p>
          <a:p>
            <a:pPr marL="1428750" lvl="2" eaLnBrk="1" hangingPunct="1"/>
            <a:r>
              <a:rPr lang="en-US" altLang="en-US" sz="18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Sum of basal metabolic rate, thermic effect of food, and activity thermogenesis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endParaRPr lang="en-US" altLang="en-US" sz="2200">
              <a:latin typeface="Trebuchet MS" panose="020B0703020202090204" pitchFamily="34" charset="0"/>
              <a:ea typeface="Trebuchet MS" panose="020B0703020202090204" pitchFamily="34" charset="0"/>
              <a:cs typeface="Trebuchet MS" panose="020B0703020202090204" pitchFamily="34" charset="0"/>
            </a:endParaRP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Activity thermogenesis can be divided into exercise activity thermogenesis (EAT) and nonexercise activity thermogenesis (NEAT).</a:t>
            </a:r>
          </a:p>
          <a:p>
            <a:pPr marL="1428750" lvl="2" eaLnBrk="1" hangingPunct="1"/>
            <a:r>
              <a:rPr lang="en-US" altLang="en-US" sz="18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NEAT typically accounts for more TEE than EAT.</a:t>
            </a:r>
          </a:p>
          <a:p>
            <a:pPr marL="1428750" lvl="2" eaLnBrk="1" hangingPunct="1"/>
            <a:r>
              <a:rPr lang="en-US" altLang="en-US" sz="18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NEAT includes active transport, work-related activity, nonexercise leisure activity, and/or ADLs.</a:t>
            </a:r>
          </a:p>
          <a:p>
            <a:pPr marL="1428750" lvl="2" eaLnBrk="1" hangingPunct="1"/>
            <a:r>
              <a:rPr lang="en-US" altLang="en-US" sz="18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Benefits to TEE can be achieved by converting sedentary time to activity time, including both NEAT and EAT.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endParaRPr lang="en-US" altLang="en-US" sz="2200">
              <a:latin typeface="Trebuchet MS" panose="020B0703020202090204" pitchFamily="34" charset="0"/>
              <a:ea typeface="Trebuchet MS" panose="020B0703020202090204" pitchFamily="34" charset="0"/>
              <a:cs typeface="Trebuchet MS" panose="020B0703020202090204" pitchFamily="34" charset="0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A78AC6C-8D4F-4D0E-BCCD-29EA906111F3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D2CDA82E-60D6-16CF-6B67-18E7B036027A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211138" y="206375"/>
            <a:ext cx="8932862" cy="41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 eaLnBrk="1" hangingPunct="1"/>
            <a:r>
              <a:rPr lang="en-US" altLang="en-US" sz="2200" b="1">
                <a:solidFill>
                  <a:schemeClr val="accent1"/>
                </a:solidFill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Sedentary Behavior: Health Effects of Sedentary Behavior—(cont.)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C1250378-9FFE-4653-B5BD-5BCD5F419A21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 bwMode="auto">
          <a:xfrm>
            <a:off x="457200" y="1033463"/>
            <a:ext cx="8229600" cy="533876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85750" indent="-285750" algn="l" eaLnBrk="1" hangingPunct="1">
              <a:buFontTx/>
              <a:buChar char="•"/>
              <a:defRPr/>
            </a:pPr>
            <a:r>
              <a:rPr lang="en-US" altLang="en-US" sz="2200" b="0" dirty="0">
                <a:latin typeface="Trebuchet MS" panose="020B0603020202020204" pitchFamily="34" charset="0"/>
                <a:cs typeface="Trebuchet MS" panose="020B0603020202020204" pitchFamily="34" charset="0"/>
              </a:rPr>
              <a:t>Sedentary behavior and diabetes/metabolic disease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sz="2200" dirty="0">
                <a:latin typeface="Trebuchet MS" panose="020B0603020202020204" pitchFamily="34" charset="0"/>
              </a:rPr>
              <a:t>Sedentary behavior is linked to lipoprotein lipase (LPL) activity in skeletal muscle, which can lead to higher plasma glucose levels.</a:t>
            </a:r>
          </a:p>
          <a:p>
            <a:pPr lvl="1" indent="0" eaLnBrk="1" hangingPunct="1">
              <a:buFont typeface="Arial" panose="020B0604020202020204" pitchFamily="34" charset="0"/>
              <a:buNone/>
              <a:defRPr/>
            </a:pPr>
            <a:endParaRPr lang="en-US" altLang="en-US" sz="2200" dirty="0">
              <a:latin typeface="Trebuchet MS" panose="020B0603020202020204" pitchFamily="34" charset="0"/>
            </a:endParaRPr>
          </a:p>
          <a:p>
            <a:pPr marL="285750" indent="-285750" algn="l" eaLnBrk="1" hangingPunct="1">
              <a:buFontTx/>
              <a:buChar char="•"/>
              <a:defRPr/>
            </a:pPr>
            <a:r>
              <a:rPr lang="en-US" altLang="en-US" sz="2200" b="0" dirty="0">
                <a:latin typeface="Trebuchet MS" panose="020B0603020202020204" pitchFamily="34" charset="0"/>
              </a:rPr>
              <a:t>Sedentary behavior has also been shown to have a strong link to an increased risk of developing cancer, decreased bone mineral density, and/or decreased physical function in older adults.</a:t>
            </a:r>
            <a:endParaRPr lang="en-US" altLang="en-US" sz="2200" dirty="0">
              <a:latin typeface="Trebuchet MS" panose="020B0603020202020204" pitchFamily="34" charset="0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CCE164F-3E74-4B50-BAE6-E5F92B9E9028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EE56AEB3-E12F-C641-5DB0-851F771E43BE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211138" y="138113"/>
            <a:ext cx="8932862" cy="41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 eaLnBrk="1" hangingPunct="1"/>
            <a:r>
              <a:rPr lang="en-US" altLang="en-US" sz="2200" b="1">
                <a:solidFill>
                  <a:schemeClr val="accent1"/>
                </a:solidFill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Sedentary Behavior: Health Effects of Sedentary Behavior—(cont.)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8D5907AA-0C26-609A-6457-FD5A894A5F45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 bwMode="auto">
          <a:xfrm>
            <a:off x="457200" y="977900"/>
            <a:ext cx="8229600" cy="5338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Sedentary behavior goals and guidelines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Sedentary behavior reduction should be seen as a complement to, without becoming a replacement for, setting exercise goals.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endParaRPr lang="en-US" altLang="en-US" sz="2200">
              <a:latin typeface="Trebuchet MS" panose="020B0703020202090204" pitchFamily="34" charset="0"/>
              <a:ea typeface="Trebuchet MS" panose="020B0703020202090204" pitchFamily="34" charset="0"/>
              <a:cs typeface="Trebuchet MS" panose="020B0703020202090204" pitchFamily="34" charset="0"/>
            </a:endParaRP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Reductions in sedentary behavior may be a more accomplishable proximal goal.</a:t>
            </a:r>
          </a:p>
          <a:p>
            <a:pPr marL="1428750" lvl="2" eaLnBrk="1" hangingPunct="1"/>
            <a:r>
              <a:rPr lang="en-US" altLang="en-US" sz="18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Especially for individuals not meeting prescribed levels of physical activity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endParaRPr lang="en-US" altLang="en-US" sz="2200">
              <a:latin typeface="Trebuchet MS" panose="020B0703020202090204" pitchFamily="34" charset="0"/>
              <a:ea typeface="Trebuchet MS" panose="020B0703020202090204" pitchFamily="34" charset="0"/>
              <a:cs typeface="Trebuchet MS" panose="020B0703020202090204" pitchFamily="34" charset="0"/>
            </a:endParaRP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r>
              <a:rPr lang="en-US" altLang="en-US" sz="22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No standardized protocols for reducing sedentary behavior exist</a:t>
            </a:r>
          </a:p>
          <a:p>
            <a:pPr marL="1428750" lvl="2" eaLnBrk="1" hangingPunct="1"/>
            <a:r>
              <a:rPr lang="en-US" altLang="en-US" sz="180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Some organizations and national governments have adopted general guidelines related to sedentary behavior.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24C222E-29E1-4C84-8003-D6B38DD4E583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631AEE3-6325-4334-B586-ABBCAED5FD2C}"/>
              </a:ext>
            </a:extLst>
          </p:cNvPr>
          <p:cNvCxnSpPr/>
          <p:nvPr/>
        </p:nvCxnSpPr>
        <p:spPr>
          <a:xfrm>
            <a:off x="0" y="7270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459" name="Title 1">
            <a:extLst>
              <a:ext uri="{FF2B5EF4-FFF2-40B4-BE49-F238E27FC236}">
                <a16:creationId xmlns:a16="http://schemas.microsoft.com/office/drawing/2014/main" id="{1A560713-ABCA-170D-9AA7-1DD21A80FF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1138" y="111125"/>
            <a:ext cx="8932862" cy="41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200" b="1">
                <a:solidFill>
                  <a:schemeClr val="accent1"/>
                </a:solidFill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Sedentary Behavior: Health Effects of Sedentary Behavior—(cont.)</a:t>
            </a:r>
          </a:p>
        </p:txBody>
      </p:sp>
      <p:pic>
        <p:nvPicPr>
          <p:cNvPr id="19460" name="Picture 6" descr="L:\jobs_LWW\InDesign\WKH-17-206 (ACSM-Bayles)\Ancillaries\00_Original Files\Links\Ch_2_Box_2.1.jpg">
            <a:extLst>
              <a:ext uri="{FF2B5EF4-FFF2-40B4-BE49-F238E27FC236}">
                <a16:creationId xmlns:a16="http://schemas.microsoft.com/office/drawing/2014/main" id="{12D0A95A-BBE5-48B6-A360-4E36C518F9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50" y="1108075"/>
            <a:ext cx="7920038" cy="4189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9EC6C2E0-3456-D4F7-62A5-19E6D25EC363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111125"/>
            <a:ext cx="8229600" cy="41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 eaLnBrk="1" hangingPunct="1"/>
            <a:r>
              <a:rPr lang="en-US" altLang="en-US" sz="2800" b="1">
                <a:solidFill>
                  <a:schemeClr val="accent1"/>
                </a:solidFill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Summary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005ADE21-278F-BCAF-8B8E-35A807F527D5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 bwMode="auto">
          <a:xfrm>
            <a:off x="457200" y="1114425"/>
            <a:ext cx="8229600" cy="5338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Inactivity has been associated with numerous poor health outcomes and increased mortality rates.</a:t>
            </a:r>
          </a:p>
          <a:p>
            <a:pPr marL="285750" indent="-285750" algn="l" eaLnBrk="1" hangingPunct="1">
              <a:buFontTx/>
              <a:buChar char="•"/>
            </a:pPr>
            <a:endParaRPr lang="en-US" altLang="en-US" sz="2200" b="0">
              <a:latin typeface="Trebuchet MS" panose="020B0703020202090204" pitchFamily="34" charset="0"/>
              <a:ea typeface="Trebuchet MS" panose="020B0703020202090204" pitchFamily="34" charset="0"/>
              <a:cs typeface="Trebuchet MS" panose="020B0703020202090204" pitchFamily="34" charset="0"/>
            </a:endParaRPr>
          </a:p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Evidence suggests most American adults are not meeting the recommended activity recommendations and could benefit from decreasing sedentary time.</a:t>
            </a:r>
          </a:p>
          <a:p>
            <a:pPr marL="1028700" lvl="1" eaLnBrk="1" hangingPunct="1">
              <a:buFont typeface="Arial" panose="020B0604020202020204" pitchFamily="34" charset="0"/>
              <a:buChar char="•"/>
            </a:pPr>
            <a:endParaRPr lang="en-US" altLang="en-US" sz="2200">
              <a:latin typeface="Trebuchet MS" panose="020B0703020202090204" pitchFamily="34" charset="0"/>
              <a:ea typeface="Trebuchet MS" panose="020B0703020202090204" pitchFamily="34" charset="0"/>
              <a:cs typeface="Trebuchet MS" panose="020B0703020202090204" pitchFamily="34" charset="0"/>
            </a:endParaRPr>
          </a:p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There are no specific guidelines suggesting what amount of sedentary behavior is acceptable.</a:t>
            </a:r>
          </a:p>
          <a:p>
            <a:pPr marL="285750" indent="-285750" algn="l" eaLnBrk="1" hangingPunct="1">
              <a:buFontTx/>
              <a:buChar char="•"/>
            </a:pPr>
            <a:endParaRPr lang="en-US" altLang="en-US" sz="2200" b="0">
              <a:latin typeface="Trebuchet MS" panose="020B0703020202090204" pitchFamily="34" charset="0"/>
              <a:ea typeface="Trebuchet MS" panose="020B0703020202090204" pitchFamily="34" charset="0"/>
              <a:cs typeface="Trebuchet MS" panose="020B0703020202090204" pitchFamily="34" charset="0"/>
            </a:endParaRPr>
          </a:p>
          <a:p>
            <a:pPr marL="285750" indent="-285750" algn="l" eaLnBrk="1" hangingPunct="1">
              <a:buFontTx/>
              <a:buChar char="•"/>
            </a:pPr>
            <a:r>
              <a:rPr lang="en-US" altLang="en-US" sz="2200" b="0">
                <a:latin typeface="Trebuchet MS" panose="020B0703020202090204" pitchFamily="34" charset="0"/>
                <a:ea typeface="Trebuchet MS" panose="020B0703020202090204" pitchFamily="34" charset="0"/>
                <a:cs typeface="Trebuchet MS" panose="020B0703020202090204" pitchFamily="34" charset="0"/>
              </a:rPr>
              <a:t>Current research does suggest both reducing total sedentary time and breaking up long periods of sedentary behavior could lead to improved function and reduced disease risk.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E243870-20F4-4F11-A36F-BCC4CEF4356E}"/>
              </a:ext>
            </a:extLst>
          </p:cNvPr>
          <p:cNvCxnSpPr/>
          <p:nvPr/>
        </p:nvCxnSpPr>
        <p:spPr>
          <a:xfrm>
            <a:off x="0" y="69532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0F90E42-A069-F84F-B649-B5B0A1A734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969" y="2558356"/>
            <a:ext cx="7358063" cy="1741289"/>
          </a:xfrm>
        </p:spPr>
        <p:txBody>
          <a:bodyPr anchor="ctr">
            <a:normAutofit/>
          </a:bodyPr>
          <a:lstStyle/>
          <a:p>
            <a:r>
              <a:rPr lang="en-US" dirty="0"/>
              <a:t>Sedentary </a:t>
            </a:r>
            <a:r>
              <a:rPr lang="en-US" dirty="0" err="1"/>
              <a:t>Behaviour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4517156"/>
      </p:ext>
    </p:extLst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9688E4A-CF6C-A546-8BC6-4F5C8FC714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742A91F2-E0BE-411C-93A7-4AF154DA8EEF-L0-001.jpeg" descr="742A91F2-E0BE-411C-93A7-4AF154DA8EEF-L0-001.jpeg">
            <a:extLst>
              <a:ext uri="{FF2B5EF4-FFF2-40B4-BE49-F238E27FC236}">
                <a16:creationId xmlns:a16="http://schemas.microsoft.com/office/drawing/2014/main" id="{B6AEC79D-942B-E44A-BC45-F5FDA51FCA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47541" y="1158778"/>
            <a:ext cx="3848919" cy="3835895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39460634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4" name="99F18DD3-0903-4DC5-9C35-080D33090C9B-L0-001.jpeg" descr="99F18DD3-0903-4DC5-9C35-080D33090C9B-L0-001.jpeg"/>
          <p:cNvPicPr>
            <a:picLocks noChangeAspect="1"/>
          </p:cNvPicPr>
          <p:nvPr/>
        </p:nvPicPr>
        <p:blipFill rotWithShape="1">
          <a:blip r:embed="rId3"/>
          <a:srcRect r="1" b="12802"/>
          <a:stretch/>
        </p:blipFill>
        <p:spPr>
          <a:xfrm>
            <a:off x="90488" y="908453"/>
            <a:ext cx="8963025" cy="50351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606172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6CA16-E929-1047-90FD-5A12505BD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3257"/>
            <a:ext cx="8229600" cy="857250"/>
          </a:xfrm>
        </p:spPr>
        <p:txBody>
          <a:bodyPr anchor="ctr">
            <a:normAutofit/>
          </a:bodyPr>
          <a:lstStyle/>
          <a:p>
            <a:r>
              <a:rPr lang="en-US" dirty="0"/>
              <a:t>Stamatakis et al (2019)</a:t>
            </a: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74E9D94B-B91B-7F40-89EA-7926A3DAE9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894" y="1060507"/>
            <a:ext cx="7853665" cy="524232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26480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ADDF8-5758-9049-8A45-906A0542B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63229"/>
            <a:ext cx="8229600" cy="857250"/>
          </a:xfrm>
        </p:spPr>
        <p:txBody>
          <a:bodyPr anchor="ctr">
            <a:normAutofit/>
          </a:bodyPr>
          <a:lstStyle/>
          <a:p>
            <a:r>
              <a:rPr lang="en-US"/>
              <a:t>Financial Implications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93C59-6997-4D42-833A-04EA790E6D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57401"/>
            <a:ext cx="8229600" cy="2937774"/>
          </a:xfrm>
        </p:spPr>
        <p:txBody>
          <a:bodyPr>
            <a:normAutofit fontScale="85000" lnSpcReduction="20000"/>
          </a:bodyPr>
          <a:lstStyle/>
          <a:p>
            <a:r>
              <a:rPr lang="en-GB"/>
              <a:t>The negative impact of this physical inactivity is vast and is estimated to cost worldwide health care systems $53.8 billion per year (Ding et al., 2016).</a:t>
            </a:r>
          </a:p>
          <a:p>
            <a:pPr marL="1028700" lvl="3" indent="0">
              <a:buNone/>
            </a:pPr>
            <a:r>
              <a:rPr lang="en-GB" sz="2400"/>
              <a:t>	Cited in Draper and Stratton (2018)</a:t>
            </a:r>
          </a:p>
          <a:p>
            <a:endParaRPr lang="en-GB"/>
          </a:p>
          <a:p>
            <a:br>
              <a:rPr lang="en-GB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71554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4F8947-B446-9B4C-BFDF-00751CFAF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969" y="2558356"/>
            <a:ext cx="7358063" cy="1741289"/>
          </a:xfrm>
        </p:spPr>
        <p:txBody>
          <a:bodyPr anchor="ctr">
            <a:normAutofit/>
          </a:bodyPr>
          <a:lstStyle/>
          <a:p>
            <a:r>
              <a:rPr lang="en-US" dirty="0"/>
              <a:t>Move more, Sit Less</a:t>
            </a:r>
          </a:p>
        </p:txBody>
      </p:sp>
    </p:spTree>
    <p:extLst>
      <p:ext uri="{BB962C8B-B14F-4D97-AF65-F5344CB8AC3E}">
        <p14:creationId xmlns:p14="http://schemas.microsoft.com/office/powerpoint/2010/main" val="3067115096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3057</TotalTime>
  <Words>1094</Words>
  <Application>Microsoft Macintosh PowerPoint</Application>
  <PresentationFormat>On-screen Show (4:3)</PresentationFormat>
  <Paragraphs>116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Calibri</vt:lpstr>
      <vt:lpstr>Arial</vt:lpstr>
      <vt:lpstr>Trebuchet MS</vt:lpstr>
      <vt:lpstr>Office Theme</vt:lpstr>
      <vt:lpstr>Chapter 2: The Health Consequences of Physical Inactivity and Sedentary Behavior</vt:lpstr>
      <vt:lpstr>Introduction</vt:lpstr>
      <vt:lpstr>Physical Inactivity: Definition of Inactivity</vt:lpstr>
      <vt:lpstr>Physical Inactivity: Deconditioning</vt:lpstr>
      <vt:lpstr>Physical Inactivity: Prevalence of Inactivity and Exercise is Medicine</vt:lpstr>
      <vt:lpstr>PowerPoint Presentation</vt:lpstr>
      <vt:lpstr>Sedentary Behavior: Definition and Measurement</vt:lpstr>
      <vt:lpstr>Sedentary Behavior: Definition and Measurement—(cont.)</vt:lpstr>
      <vt:lpstr>Sedentary Behavior: Health Effects of Sedentary Behavior</vt:lpstr>
      <vt:lpstr>Sedentary Behavior: Health Effects of Sedentary Behavior</vt:lpstr>
      <vt:lpstr>Sedentary Behavior: Health Effects of Sedentary Behavior—(cont.)</vt:lpstr>
      <vt:lpstr>Sedentary Behavior: Health Effects of Sedentary Behavior—(cont.)</vt:lpstr>
      <vt:lpstr>PowerPoint Presentation</vt:lpstr>
      <vt:lpstr>Summary</vt:lpstr>
      <vt:lpstr>Sedentary Behaviour</vt:lpstr>
      <vt:lpstr>PowerPoint Presentation</vt:lpstr>
      <vt:lpstr>PowerPoint Presentation</vt:lpstr>
      <vt:lpstr>Stamatakis et al (2019)</vt:lpstr>
      <vt:lpstr>Financial Implications</vt:lpstr>
      <vt:lpstr>Move more, Sit Less</vt:lpstr>
    </vt:vector>
  </TitlesOfParts>
  <Company>LWW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doug smock</dc:creator>
  <cp:lastModifiedBy>Geraint Forster</cp:lastModifiedBy>
  <cp:revision>62</cp:revision>
  <dcterms:created xsi:type="dcterms:W3CDTF">2014-03-13T13:46:35Z</dcterms:created>
  <dcterms:modified xsi:type="dcterms:W3CDTF">2022-10-14T12:39:28Z</dcterms:modified>
</cp:coreProperties>
</file>