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9"/>
  </p:notesMasterIdLst>
  <p:handoutMasterIdLst>
    <p:handoutMasterId r:id="rId50"/>
  </p:handoutMasterIdLst>
  <p:sldIdLst>
    <p:sldId id="277" r:id="rId2"/>
    <p:sldId id="440" r:id="rId3"/>
    <p:sldId id="442" r:id="rId4"/>
    <p:sldId id="443" r:id="rId5"/>
    <p:sldId id="444" r:id="rId6"/>
    <p:sldId id="445" r:id="rId7"/>
    <p:sldId id="446" r:id="rId8"/>
    <p:sldId id="447" r:id="rId9"/>
    <p:sldId id="448" r:id="rId10"/>
    <p:sldId id="449" r:id="rId11"/>
    <p:sldId id="450" r:id="rId12"/>
    <p:sldId id="451" r:id="rId13"/>
    <p:sldId id="490" r:id="rId14"/>
    <p:sldId id="452" r:id="rId15"/>
    <p:sldId id="453" r:id="rId16"/>
    <p:sldId id="454" r:id="rId17"/>
    <p:sldId id="455" r:id="rId18"/>
    <p:sldId id="456" r:id="rId19"/>
    <p:sldId id="457" r:id="rId20"/>
    <p:sldId id="458" r:id="rId21"/>
    <p:sldId id="459" r:id="rId22"/>
    <p:sldId id="460" r:id="rId23"/>
    <p:sldId id="461" r:id="rId24"/>
    <p:sldId id="462" r:id="rId25"/>
    <p:sldId id="463" r:id="rId26"/>
    <p:sldId id="464" r:id="rId27"/>
    <p:sldId id="465" r:id="rId28"/>
    <p:sldId id="466" r:id="rId29"/>
    <p:sldId id="467" r:id="rId30"/>
    <p:sldId id="468" r:id="rId31"/>
    <p:sldId id="469" r:id="rId32"/>
    <p:sldId id="470" r:id="rId33"/>
    <p:sldId id="471" r:id="rId34"/>
    <p:sldId id="473" r:id="rId35"/>
    <p:sldId id="474" r:id="rId36"/>
    <p:sldId id="475" r:id="rId37"/>
    <p:sldId id="476" r:id="rId38"/>
    <p:sldId id="477" r:id="rId39"/>
    <p:sldId id="478" r:id="rId40"/>
    <p:sldId id="479" r:id="rId41"/>
    <p:sldId id="480" r:id="rId42"/>
    <p:sldId id="481" r:id="rId43"/>
    <p:sldId id="482" r:id="rId44"/>
    <p:sldId id="483" r:id="rId45"/>
    <p:sldId id="484" r:id="rId46"/>
    <p:sldId id="485" r:id="rId47"/>
    <p:sldId id="486" r:id="rId4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104" d="100"/>
          <a:sy n="104" d="100"/>
        </p:scale>
        <p:origin x="76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626C26C-8947-44AB-A979-FBA6E7B4B411}" type="slidenum">
              <a:rPr lang="en-US" altLang="en-US">
                <a:latin typeface="Calibri" pitchFamily="34" charset="0"/>
              </a:rPr>
              <a:pPr/>
              <a:t>2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DC36FF0F-B284-4399-AA1D-82CE113F91A2}" type="slidenum">
              <a:rPr lang="en-US" altLang="en-US">
                <a:latin typeface="Calibri" pitchFamily="34" charset="0"/>
              </a:rPr>
              <a:pPr/>
              <a:t>3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36CE17F-6ACE-458F-A8C9-5B34DDCAB467}" type="slidenum">
              <a:rPr lang="en-US" altLang="en-US">
                <a:latin typeface="Calibri" pitchFamily="34" charset="0"/>
              </a:rPr>
              <a:pPr/>
              <a:t>4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DB938671-54D2-45C4-9434-9CBB368D79F1}" type="slidenum">
              <a:rPr lang="en-US" altLang="en-US">
                <a:latin typeface="Calibri" pitchFamily="34" charset="0"/>
              </a:rPr>
              <a:pPr/>
              <a:t>5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80B072B-7CE6-463A-AAB2-E941D26D9560}" type="slidenum">
              <a:rPr lang="en-US" altLang="en-US">
                <a:latin typeface="Calibri" pitchFamily="34" charset="0"/>
              </a:rPr>
              <a:pPr/>
              <a:t>6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947EED5-BECC-4F97-8B4D-E1290E7AACCA}" type="slidenum">
              <a:rPr lang="en-US" altLang="en-US">
                <a:latin typeface="Calibri" pitchFamily="34" charset="0"/>
              </a:rPr>
              <a:pPr/>
              <a:t>7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D88DDF86-0611-4A30-9950-92150D9F2520}" type="slidenum">
              <a:rPr lang="en-US" altLang="en-US">
                <a:latin typeface="Calibri" pitchFamily="34" charset="0"/>
              </a:rPr>
              <a:pPr/>
              <a:t>8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764BB330-095A-4D9B-A7D8-59CB1521EC75}" type="slidenum">
              <a:rPr lang="en-US" altLang="en-US">
                <a:latin typeface="Calibri" pitchFamily="34" charset="0"/>
              </a:rPr>
              <a:pPr/>
              <a:t>9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7C3AC47-2986-45A5-B22B-00B05B0BBC61}" type="slidenum">
              <a:rPr lang="en-US" altLang="en-US">
                <a:latin typeface="Calibri" pitchFamily="34" charset="0"/>
              </a:rPr>
              <a:pPr/>
              <a:t>10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489B39B-2CDF-4174-BE4E-987B30BF860F}" type="slidenum">
              <a:rPr lang="en-US" altLang="en-US">
                <a:latin typeface="Calibri" pitchFamily="34" charset="0"/>
              </a:rPr>
              <a:pPr/>
              <a:t>11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B44FACED-97E6-4AD3-BE35-87F164117D2D}" type="slidenum">
              <a:rPr lang="en-US" altLang="en-US">
                <a:latin typeface="Calibri" pitchFamily="34" charset="0"/>
              </a:rPr>
              <a:pPr/>
              <a:t>12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C36FF0F-B284-4399-AA1D-82CE113F91A2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itchFamily="34" charset="0"/>
                <a:ea typeface="+mn-ea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itchFamily="34" charset="0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89240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3B1DEEA-DF62-4754-A0D7-3A559DA94A99}" type="slidenum">
              <a:rPr lang="en-US" altLang="en-US">
                <a:latin typeface="Calibri" pitchFamily="34" charset="0"/>
              </a:rPr>
              <a:pPr/>
              <a:t>14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7877EF1-E969-43AA-9B85-EB654C948993}" type="slidenum">
              <a:rPr lang="en-US" altLang="en-US">
                <a:latin typeface="Calibri" pitchFamily="34" charset="0"/>
              </a:rPr>
              <a:pPr/>
              <a:t>15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A5FAE4B-D51C-4234-8AD9-BB7F2525C540}" type="slidenum">
              <a:rPr lang="en-US" altLang="en-US">
                <a:latin typeface="Calibri" pitchFamily="34" charset="0"/>
              </a:rPr>
              <a:pPr/>
              <a:t>16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1DE714A-7CE3-4F29-A762-DB302E84B00C}" type="slidenum">
              <a:rPr lang="en-US" altLang="en-US">
                <a:latin typeface="Calibri" pitchFamily="34" charset="0"/>
              </a:rPr>
              <a:pPr/>
              <a:t>17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79115BC8-BB43-4D02-9091-AE0AC399E73F}" type="slidenum">
              <a:rPr lang="en-US" altLang="en-US">
                <a:latin typeface="Calibri" pitchFamily="34" charset="0"/>
              </a:rPr>
              <a:pPr/>
              <a:t>18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62CFB331-C464-46DF-9B39-B955DD5A2652}" type="slidenum">
              <a:rPr lang="en-US" altLang="en-US">
                <a:latin typeface="Calibri" pitchFamily="34" charset="0"/>
              </a:rPr>
              <a:pPr/>
              <a:t>19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EF1FEA3E-93A6-49AC-8FE3-FC5483915FCE}" type="slidenum">
              <a:rPr lang="en-US" altLang="en-US">
                <a:latin typeface="Calibri" pitchFamily="34" charset="0"/>
              </a:rPr>
              <a:pPr/>
              <a:t>20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61133B0-E0DD-4362-8484-093A1ADB495A}" type="slidenum">
              <a:rPr lang="en-US" altLang="en-US">
                <a:latin typeface="Calibri" pitchFamily="34" charset="0"/>
              </a:rPr>
              <a:pPr/>
              <a:t>21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F1117BF-804A-4D30-8FDC-7B582E4475ED}" type="slidenum">
              <a:rPr lang="en-US" altLang="en-US">
                <a:latin typeface="Calibri" pitchFamily="34" charset="0"/>
              </a:rPr>
              <a:pPr/>
              <a:t>22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99534BA-74B0-4AE2-B5B3-021248B48FA3}" type="slidenum">
              <a:rPr lang="en-US" altLang="en-US">
                <a:latin typeface="Calibri" pitchFamily="34" charset="0"/>
              </a:rPr>
              <a:pPr/>
              <a:t>23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BE1EC0F9-DBC3-41C9-B109-80940A024B9C}" type="slidenum">
              <a:rPr lang="en-US" altLang="en-US">
                <a:latin typeface="Calibri" pitchFamily="34" charset="0"/>
              </a:rPr>
              <a:pPr/>
              <a:t>24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DD1ADC50-A791-46FE-8CBC-7D9AF5CF0895}" type="slidenum">
              <a:rPr lang="en-US" altLang="en-US">
                <a:latin typeface="Calibri" pitchFamily="34" charset="0"/>
              </a:rPr>
              <a:pPr/>
              <a:t>25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931D014-7DA7-4012-9C34-1DDF5AD23F44}" type="slidenum">
              <a:rPr lang="en-US" altLang="en-US">
                <a:latin typeface="Calibri" pitchFamily="34" charset="0"/>
              </a:rPr>
              <a:pPr/>
              <a:t>26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B484C5F-A54B-425E-8C67-B2EDF6998295}" type="slidenum">
              <a:rPr lang="en-US" altLang="en-US">
                <a:latin typeface="Calibri" pitchFamily="34" charset="0"/>
              </a:rPr>
              <a:pPr/>
              <a:t>27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BE6558A6-499D-4A85-85CB-26C9CCD45C65}" type="slidenum">
              <a:rPr lang="en-US" altLang="en-US">
                <a:latin typeface="Calibri" pitchFamily="34" charset="0"/>
              </a:rPr>
              <a:pPr/>
              <a:t>28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B2718044-2095-443A-97C5-9A43E288D450}" type="slidenum">
              <a:rPr lang="en-US" altLang="en-US">
                <a:latin typeface="Calibri" pitchFamily="34" charset="0"/>
              </a:rPr>
              <a:pPr/>
              <a:t>29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46A6669-4EBF-458F-A4FD-55E93444F226}" type="slidenum">
              <a:rPr lang="en-US" altLang="en-US">
                <a:latin typeface="Calibri" pitchFamily="34" charset="0"/>
              </a:rPr>
              <a:pPr/>
              <a:t>30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9DB041C3-9656-4A9E-983D-748A549130D0}" type="slidenum">
              <a:rPr lang="en-US" altLang="en-US">
                <a:latin typeface="Calibri" pitchFamily="34" charset="0"/>
              </a:rPr>
              <a:pPr/>
              <a:t>31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A3B92DB-8734-4A61-B97A-3E0856796563}" type="slidenum">
              <a:rPr lang="en-US" altLang="en-US">
                <a:latin typeface="Calibri" pitchFamily="34" charset="0"/>
              </a:rPr>
              <a:pPr/>
              <a:t>32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C8EE8E0E-D0C7-4922-861D-892E4B1A2228}" type="slidenum">
              <a:rPr lang="en-US" altLang="en-US">
                <a:latin typeface="Calibri" pitchFamily="34" charset="0"/>
              </a:rPr>
              <a:pPr/>
              <a:t>33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D381E257-B617-4F78-A4AF-8DB8A8574539}" type="slidenum">
              <a:rPr lang="en-US" altLang="en-US">
                <a:latin typeface="Calibri" pitchFamily="34" charset="0"/>
              </a:rPr>
              <a:pPr/>
              <a:t>34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8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C1B0087A-A4E6-447E-BAA9-ADC476FFE006}" type="slidenum">
              <a:rPr lang="en-US" altLang="en-US">
                <a:latin typeface="Calibri" pitchFamily="34" charset="0"/>
              </a:rPr>
              <a:pPr/>
              <a:t>35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EDD575E-594C-4B90-81B2-81404E5681EA}" type="slidenum">
              <a:rPr lang="en-US" altLang="en-US">
                <a:latin typeface="Calibri" pitchFamily="34" charset="0"/>
              </a:rPr>
              <a:pPr/>
              <a:t>36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0E6B4C6-9EE3-449D-A0D4-F222F2C99A06}" type="slidenum">
              <a:rPr lang="en-US" altLang="en-US">
                <a:latin typeface="Calibri" pitchFamily="34" charset="0"/>
              </a:rPr>
              <a:pPr/>
              <a:t>37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D27A524-CC92-4C51-B775-FCB532E1AE12}" type="slidenum">
              <a:rPr lang="en-US" altLang="en-US">
                <a:latin typeface="Calibri" pitchFamily="34" charset="0"/>
              </a:rPr>
              <a:pPr/>
              <a:t>38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90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90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4282B9FE-6358-4A50-822C-0D35DAD97012}" type="slidenum">
              <a:rPr lang="en-US" altLang="en-US">
                <a:latin typeface="Calibri" pitchFamily="34" charset="0"/>
              </a:rPr>
              <a:pPr/>
              <a:t>39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11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79BEC596-1990-4C72-BE7C-FE4D19D58B95}" type="slidenum">
              <a:rPr lang="en-US" altLang="en-US">
                <a:latin typeface="Calibri" pitchFamily="34" charset="0"/>
              </a:rPr>
              <a:pPr/>
              <a:t>40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31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D780315B-C172-4BEA-B4EA-AB10A95DA381}" type="slidenum">
              <a:rPr lang="en-US" altLang="en-US">
                <a:latin typeface="Calibri" pitchFamily="34" charset="0"/>
              </a:rPr>
              <a:pPr/>
              <a:t>41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4C9EDB53-C3E2-4D74-A6E2-0C96157DE6C1}" type="slidenum">
              <a:rPr lang="en-US" altLang="en-US">
                <a:latin typeface="Calibri" pitchFamily="34" charset="0"/>
              </a:rPr>
              <a:pPr/>
              <a:t>42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72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972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82523BA-4F69-451A-B061-442F3AC1D6EE}" type="slidenum">
              <a:rPr lang="en-US" altLang="en-US">
                <a:latin typeface="Calibri" pitchFamily="34" charset="0"/>
              </a:rPr>
              <a:pPr/>
              <a:t>43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93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993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B169CEC3-CFDA-4183-8E1B-05CED6044241}" type="slidenum">
              <a:rPr lang="en-US" altLang="en-US">
                <a:latin typeface="Calibri" pitchFamily="34" charset="0"/>
              </a:rPr>
              <a:pPr/>
              <a:t>44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13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013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32FF63C-52C9-4854-AAE5-3F1F1FBE546C}" type="slidenum">
              <a:rPr lang="en-US" altLang="en-US">
                <a:latin typeface="Calibri" pitchFamily="34" charset="0"/>
              </a:rPr>
              <a:pPr/>
              <a:t>45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34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034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1ED44FD-47A3-4D26-A648-111ADF670EAC}" type="slidenum">
              <a:rPr lang="en-US" altLang="en-US">
                <a:latin typeface="Calibri" pitchFamily="34" charset="0"/>
              </a:rPr>
              <a:pPr/>
              <a:t>46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54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054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762A3D1-A880-4F63-AA09-AA74E94192E0}" type="slidenum">
              <a:rPr lang="en-US" altLang="en-US">
                <a:latin typeface="Calibri" pitchFamily="34" charset="0"/>
              </a:rPr>
              <a:pPr/>
              <a:t>47</a:t>
            </a:fld>
            <a:endParaRPr lang="en-US" altLang="en-US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01/11/2024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01/11/2024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01/11/2024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01/11/2024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01/11/2024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01/11/2024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01/11/2024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01/11/2024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01/11/2024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lestialseasonings.com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wmf"/><Relationship Id="rId4" Type="http://schemas.openxmlformats.org/officeDocument/2006/relationships/image" Target="../media/image14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wmf"/><Relationship Id="rId4" Type="http://schemas.openxmlformats.org/officeDocument/2006/relationships/image" Target="../media/image14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 BMSK 6103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Leading and Implementing Change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Organisational Structure</a:t>
            </a:r>
            <a:r>
              <a:rPr lang="en-US" altLang="en-US" dirty="0"/>
              <a:t>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2" name="Group 4"/>
          <p:cNvGrpSpPr>
            <a:grpSpLocks/>
          </p:cNvGrpSpPr>
          <p:nvPr/>
        </p:nvGrpSpPr>
        <p:grpSpPr bwMode="auto">
          <a:xfrm>
            <a:off x="1295400" y="228600"/>
            <a:ext cx="6477000" cy="6324600"/>
            <a:chOff x="816" y="144"/>
            <a:chExt cx="4080" cy="3984"/>
          </a:xfrm>
        </p:grpSpPr>
        <p:sp>
          <p:nvSpPr>
            <p:cNvPr id="10243" name="Oval 5"/>
            <p:cNvSpPr>
              <a:spLocks noChangeArrowheads="1"/>
            </p:cNvSpPr>
            <p:nvPr/>
          </p:nvSpPr>
          <p:spPr bwMode="auto">
            <a:xfrm>
              <a:off x="816" y="144"/>
              <a:ext cx="4080" cy="3984"/>
            </a:xfrm>
            <a:prstGeom prst="ellipse">
              <a:avLst/>
            </a:prstGeom>
            <a:solidFill>
              <a:srgbClr val="EFEDDF"/>
            </a:solidFill>
            <a:ln w="9525">
              <a:solidFill>
                <a:srgbClr val="E1DDC3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charset="0"/>
                <a:buChar char="•"/>
                <a:defRPr sz="3200">
                  <a:solidFill>
                    <a:schemeClr val="tx1"/>
                  </a:solidFill>
                  <a:latin typeface="Calibri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charset="0"/>
                <a:buChar char="–"/>
                <a:defRPr sz="2800">
                  <a:solidFill>
                    <a:schemeClr val="tx1"/>
                  </a:solidFill>
                  <a:latin typeface="Calibri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charset="0"/>
                <a:buChar char="•"/>
                <a:defRPr sz="2400">
                  <a:solidFill>
                    <a:schemeClr val="tx1"/>
                  </a:solidFill>
                  <a:latin typeface="Calibri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charset="0"/>
                <a:buChar char="–"/>
                <a:defRPr sz="2000">
                  <a:solidFill>
                    <a:schemeClr val="tx1"/>
                  </a:solidFill>
                  <a:latin typeface="Calibri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»"/>
                <a:defRPr sz="2000">
                  <a:solidFill>
                    <a:schemeClr val="tx1"/>
                  </a:solidFill>
                  <a:latin typeface="Calibri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pic>
          <p:nvPicPr>
            <p:cNvPr id="10244" name="Picture 6" descr="M203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06" y="684"/>
              <a:ext cx="2554" cy="29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45773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838200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Organization, Teamwork, &amp; Communication</a:t>
            </a:r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>
          <a:xfrm>
            <a:off x="609600" y="3886200"/>
            <a:ext cx="7620000" cy="23622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</a:rPr>
              <a:t>Structure Impacts: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Decision making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Costs &amp; efficiencies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Overall success and sustainability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514600" y="2057400"/>
            <a:ext cx="541020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i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Importance of Organizational Structure</a:t>
            </a:r>
          </a:p>
        </p:txBody>
      </p:sp>
      <p:pic>
        <p:nvPicPr>
          <p:cNvPr id="14341" name="Picture 2" descr="C:\Documents and Settings\anthony.chelte\Local Settings\Temporary Internet Files\Content.IE5\1CK6KFIF\MCj043482200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37160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9761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4038600"/>
            <a:ext cx="7848600" cy="24384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A firm’s shared values, beliefs, traditions, philosophies, rules, and role models for behavior.</a:t>
            </a:r>
            <a:endParaRPr lang="en-US" sz="3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90800" y="2590800"/>
            <a:ext cx="51054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Organizational Culture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228600" y="381000"/>
            <a:ext cx="8915400" cy="838200"/>
          </a:xfrm>
          <a:prstGeom prst="rect">
            <a:avLst/>
          </a:prstGeom>
        </p:spPr>
        <p:txBody>
          <a:bodyPr anchor="ctr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>
                <a:latin typeface="+mj-lt"/>
                <a:ea typeface="+mj-ea"/>
                <a:cs typeface="+mj-cs"/>
              </a:rPr>
              <a:t>Organization, Teamwork, &amp; Communication</a:t>
            </a:r>
            <a:endParaRPr lang="en-US" sz="3600" dirty="0">
              <a:latin typeface="+mj-lt"/>
              <a:ea typeface="+mj-ea"/>
              <a:cs typeface="+mj-cs"/>
            </a:endParaRPr>
          </a:p>
        </p:txBody>
      </p:sp>
      <p:pic>
        <p:nvPicPr>
          <p:cNvPr id="16389" name="Picture 3" descr="C:\Documents and Settings\anthony.chelte\Local Settings\Temporary Internet Files\Content.IE5\2QG29OW0\MCBD07045_0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371600"/>
            <a:ext cx="1849438" cy="240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8075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4038600"/>
            <a:ext cx="7848600" cy="24384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b="1" i="1" dirty="0">
                <a:solidFill>
                  <a:schemeClr val="accent1">
                    <a:lumMod val="75000"/>
                  </a:schemeClr>
                </a:solidFill>
              </a:rPr>
              <a:t>Organizational Culture – 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Formal expression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Informal expression</a:t>
            </a:r>
            <a:endParaRPr lang="en-US" sz="2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228600" y="381000"/>
            <a:ext cx="8915400" cy="838200"/>
          </a:xfrm>
          <a:prstGeom prst="rect">
            <a:avLst/>
          </a:prstGeom>
        </p:spPr>
        <p:txBody>
          <a:bodyPr anchor="ctr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>
                <a:latin typeface="+mj-lt"/>
                <a:ea typeface="+mj-ea"/>
                <a:cs typeface="+mj-cs"/>
              </a:rPr>
              <a:t>Organization, Teamwork, &amp; Communication</a:t>
            </a:r>
            <a:endParaRPr lang="en-US" sz="3600" dirty="0">
              <a:latin typeface="+mj-lt"/>
              <a:ea typeface="+mj-ea"/>
              <a:cs typeface="+mj-cs"/>
            </a:endParaRPr>
          </a:p>
        </p:txBody>
      </p:sp>
      <p:pic>
        <p:nvPicPr>
          <p:cNvPr id="4100" name="Picture 4" descr="C:\Documents and Settings\anthony.chelte\Local Settings\Temporary Internet Files\Content.IE5\LSOGCFP2\MPj0422803000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53000" y="2667000"/>
            <a:ext cx="3302000" cy="3302000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</p:pic>
      <p:pic>
        <p:nvPicPr>
          <p:cNvPr id="4101" name="Picture 5" descr="C:\Documents and Settings\anthony.chelte\Local Settings\Temporary Internet Files\Content.IE5\2QG29OW0\MPj0382655000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600" y="1385888"/>
            <a:ext cx="3606800" cy="257651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627541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400" y="1219200"/>
            <a:ext cx="4800600" cy="52578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b="1" i="1" dirty="0">
                <a:solidFill>
                  <a:schemeClr val="accent1">
                    <a:lumMod val="75000"/>
                  </a:schemeClr>
                </a:solidFill>
              </a:rPr>
              <a:t>Organizational Culture – </a:t>
            </a: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Formal expression	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Mission statement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Code of ethics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Manuals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Ceremonies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memoranda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228600" y="381000"/>
            <a:ext cx="8915400" cy="838200"/>
          </a:xfrm>
          <a:prstGeom prst="rect">
            <a:avLst/>
          </a:prstGeom>
        </p:spPr>
        <p:txBody>
          <a:bodyPr anchor="ctr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>
                <a:latin typeface="+mj-lt"/>
                <a:ea typeface="+mj-ea"/>
                <a:cs typeface="+mj-cs"/>
              </a:rPr>
              <a:t>Organization, Teamwork, &amp; Communication</a:t>
            </a:r>
            <a:endParaRPr lang="en-US" sz="3600" dirty="0">
              <a:latin typeface="+mj-lt"/>
              <a:ea typeface="+mj-ea"/>
              <a:cs typeface="+mj-cs"/>
            </a:endParaRPr>
          </a:p>
        </p:txBody>
      </p:sp>
      <p:pic>
        <p:nvPicPr>
          <p:cNvPr id="4100" name="Picture 4" descr="C:\Documents and Settings\anthony.chelte\Local Settings\Temporary Internet Files\Content.IE5\LSOGCFP2\MPj0422803000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3400" y="1752600"/>
            <a:ext cx="3302000" cy="3302000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95655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0" y="1447800"/>
            <a:ext cx="4724400" cy="41148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b="1" i="1" dirty="0">
                <a:solidFill>
                  <a:schemeClr val="accent1">
                    <a:lumMod val="75000"/>
                  </a:schemeClr>
                </a:solidFill>
              </a:rPr>
              <a:t>Organizational Culture – </a:t>
            </a: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Informal Expression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Dress code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Work habits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Extracurricular activities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Stories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228600" y="381000"/>
            <a:ext cx="8915400" cy="838200"/>
          </a:xfrm>
          <a:prstGeom prst="rect">
            <a:avLst/>
          </a:prstGeom>
        </p:spPr>
        <p:txBody>
          <a:bodyPr anchor="ctr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>
                <a:latin typeface="+mj-lt"/>
                <a:ea typeface="+mj-ea"/>
                <a:cs typeface="+mj-cs"/>
              </a:rPr>
              <a:t>Organization, Teamwork, &amp; Communication</a:t>
            </a:r>
            <a:endParaRPr lang="en-US" sz="3600" dirty="0">
              <a:latin typeface="+mj-lt"/>
              <a:ea typeface="+mj-ea"/>
              <a:cs typeface="+mj-cs"/>
            </a:endParaRPr>
          </a:p>
        </p:txBody>
      </p:sp>
      <p:pic>
        <p:nvPicPr>
          <p:cNvPr id="22532" name="Picture 2" descr="C:\Documents and Settings\anthony.chelte\Local Settings\Temporary Internet Files\Content.IE5\1CK6KFIF\MCj043162600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828800"/>
            <a:ext cx="2982913" cy="298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396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Organization, Teamwork &amp; Communication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657600"/>
            <a:ext cx="7848600" cy="28194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b="1" i="1" dirty="0">
                <a:solidFill>
                  <a:schemeClr val="accent1">
                    <a:lumMod val="75000"/>
                  </a:schemeClr>
                </a:solidFill>
              </a:rPr>
              <a:t>Ensures that organizational members: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share values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observe common rules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share problem solving approaches</a:t>
            </a:r>
            <a:endParaRPr lang="en-US" sz="2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10000" y="2209800"/>
            <a:ext cx="4419600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Organizational Culture – satisfying the needs &amp; expectations of stakeholders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581" name="Picture 2" descr="C:\Documents and Settings\anthony.chelte\Local Settings\Temporary Internet Files\Content.IE5\3X6G50K6\MPj043879600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524000"/>
            <a:ext cx="320040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569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Organization, Teamwork &amp; Communication</a:t>
            </a:r>
          </a:p>
        </p:txBody>
      </p:sp>
      <p:graphicFrame>
        <p:nvGraphicFramePr>
          <p:cNvPr id="26627" name="Chart 9"/>
          <p:cNvGraphicFramePr>
            <a:graphicFrameLocks/>
          </p:cNvGraphicFramePr>
          <p:nvPr/>
        </p:nvGraphicFramePr>
        <p:xfrm>
          <a:off x="1066800" y="1981200"/>
          <a:ext cx="6096000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6096528" imgH="4066384" progId="Excel.Chart.8">
                  <p:embed/>
                </p:oleObj>
              </mc:Choice>
              <mc:Fallback>
                <p:oleObj r:id="rId3" imgW="6096528" imgH="4066384" progId="Excel.Chart.8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1981200"/>
                        <a:ext cx="6096000" cy="406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533400" y="5715000"/>
            <a:ext cx="77724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The most important drivers of innovation in companies.  </a:t>
            </a:r>
          </a:p>
        </p:txBody>
      </p:sp>
    </p:spTree>
    <p:extLst>
      <p:ext uri="{BB962C8B-B14F-4D97-AF65-F5344CB8AC3E}">
        <p14:creationId xmlns:p14="http://schemas.microsoft.com/office/powerpoint/2010/main" val="8050630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Organization, Teamwork &amp; Communication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962400"/>
            <a:ext cx="7848600" cy="19050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b="1" i="1" dirty="0">
                <a:solidFill>
                  <a:schemeClr val="accent1">
                    <a:lumMod val="75000"/>
                  </a:schemeClr>
                </a:solidFill>
              </a:rPr>
              <a:t>Organizational Structure – </a:t>
            </a: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The arrangement or relationship of positions within an organization.</a:t>
            </a:r>
            <a:endParaRPr lang="en-US" sz="2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10000" y="2209800"/>
            <a:ext cx="4419600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Organizational Structure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8677" name="Picture 2" descr="C:\Documents and Settings\anthony.chelte\Local Settings\Temporary Internet Files\Content.IE5\1CK6KFIF\MCj043482200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47800"/>
            <a:ext cx="27432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11307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Organization, Teamwork &amp; Communication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962400"/>
            <a:ext cx="7848600" cy="23622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b="1" i="1" dirty="0">
                <a:solidFill>
                  <a:schemeClr val="accent1">
                    <a:lumMod val="75000"/>
                  </a:schemeClr>
                </a:solidFill>
              </a:rPr>
              <a:t>Structure Develops –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Managers assign work tasks to individuals &amp; groups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Coordination of diverse activities to attain objectives</a:t>
            </a:r>
            <a:endParaRPr lang="en-US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10000" y="2209800"/>
            <a:ext cx="4419600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Organizational Structure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25" name="Picture 2" descr="C:\Documents and Settings\anthony.chelte\Local Settings\Temporary Internet Files\Content.IE5\1CK6KFIF\MCj043482200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47800"/>
            <a:ext cx="27432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35371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Organization, Teamwork &amp; Communication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581400"/>
            <a:ext cx="7848600" cy="27432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b="1" i="1" dirty="0">
                <a:solidFill>
                  <a:schemeClr val="accent1">
                    <a:lumMod val="75000"/>
                  </a:schemeClr>
                </a:solidFill>
              </a:rPr>
              <a:t>What the Organizational Chart Shows –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Organizational structure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Chain of command (lines of authority)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Other relationships (staff, committees, etc.)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Lines of communication</a:t>
            </a:r>
            <a:endParaRPr lang="en-US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10000" y="2209800"/>
            <a:ext cx="44196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Organizational Chart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2773" name="Picture 2" descr="C:\Documents and Settings\anthony.chelte\Local Settings\Temporary Internet Files\Content.IE5\1CK6KFIF\MCj043482200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47800"/>
            <a:ext cx="27432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30675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838200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Organization, Teamwork, &amp; Communication</a:t>
            </a:r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>
          <a:xfrm>
            <a:off x="609600" y="3886200"/>
            <a:ext cx="7620000" cy="23622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</a:rPr>
              <a:t>Structure Impacts: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Decision making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Costs &amp; efficiencies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Overall success and sustainability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514600" y="2057400"/>
            <a:ext cx="541020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FFFF00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Importance of Organizational Structure</a:t>
            </a:r>
          </a:p>
        </p:txBody>
      </p:sp>
      <p:pic>
        <p:nvPicPr>
          <p:cNvPr id="14341" name="Picture 2" descr="C:\Documents and Settings\anthony.chelte\Local Settings\Temporary Internet Files\Content.IE5\1CK6KFIF\MCj043482200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37160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3017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400" dirty="0">
                <a:latin typeface="+mj-lt"/>
                <a:ea typeface="+mj-ea"/>
                <a:cs typeface="+mj-cs"/>
              </a:rPr>
              <a:t>Organizational Structure </a:t>
            </a:r>
          </a:p>
        </p:txBody>
      </p:sp>
      <p:pic>
        <p:nvPicPr>
          <p:cNvPr id="34819" name="Picture 5" descr="fer73587_080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3C9"/>
              </a:clrFrom>
              <a:clrTo>
                <a:srgbClr val="FFF3C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895600"/>
            <a:ext cx="8305800" cy="313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0" name="Rectangle 8"/>
          <p:cNvSpPr>
            <a:spLocks noChangeArrowheads="1"/>
          </p:cNvSpPr>
          <p:nvPr/>
        </p:nvSpPr>
        <p:spPr bwMode="auto">
          <a:xfrm>
            <a:off x="1981200" y="1600200"/>
            <a:ext cx="540226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rgbClr val="00008A"/>
                </a:solidFill>
              </a:rPr>
              <a:t>The Evolution of a Clothing Store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rgbClr val="00008A"/>
                </a:solidFill>
              </a:rPr>
              <a:t>Phases 1, 2, and 3</a:t>
            </a:r>
          </a:p>
        </p:txBody>
      </p:sp>
    </p:spTree>
    <p:extLst>
      <p:ext uri="{BB962C8B-B14F-4D97-AF65-F5344CB8AC3E}">
        <p14:creationId xmlns:p14="http://schemas.microsoft.com/office/powerpoint/2010/main" val="11317020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Organization, Teamwork &amp; Communication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352800"/>
            <a:ext cx="7848600" cy="32004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b="1" i="1" dirty="0">
                <a:solidFill>
                  <a:schemeClr val="accent1">
                    <a:lumMod val="75000"/>
                  </a:schemeClr>
                </a:solidFill>
              </a:rPr>
              <a:t>What does organizational growth require?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Structuring of resources (human, physical, financial)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Hiring specialized talent &amp; skills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Formalized structure (as workforce &amp; specialization grows)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Assign work tasks to individuals &amp; departments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Assign responsibility for organizational objectives</a:t>
            </a: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10000" y="2209800"/>
            <a:ext cx="44196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Organizational Growth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6869" name="Picture 2" descr="C:\Documents and Settings\anthony.chelte\Local Settings\Temporary Internet Files\Content.IE5\1CK6KFIF\MCj043482200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1295400"/>
            <a:ext cx="27432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055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4038600"/>
            <a:ext cx="7848600" cy="2438400"/>
          </a:xfrm>
        </p:spPr>
        <p:txBody>
          <a:bodyPr rtlCol="0">
            <a:normAutofit fontScale="8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514350" indent="-51435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Purchase herbs from suppliers</a:t>
            </a:r>
          </a:p>
          <a:p>
            <a:pPr marL="514350" indent="-51435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Dry the herbs</a:t>
            </a:r>
          </a:p>
          <a:p>
            <a:pPr marL="514350" indent="-51435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Place in tea bags</a:t>
            </a:r>
          </a:p>
          <a:p>
            <a:pPr marL="514350" indent="-51435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Package and label tea bags</a:t>
            </a:r>
          </a:p>
          <a:p>
            <a:pPr marL="514350" indent="-51435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Ship packages to retail outlets</a:t>
            </a:r>
            <a:endParaRPr lang="en-US" sz="3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352800" y="2590800"/>
            <a:ext cx="5105400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  <a:hlinkClick r:id="rId3"/>
              </a:rPr>
              <a:t>Celestial Seasonings </a:t>
            </a: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– Determining activities required to meet objectives 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228600" y="381000"/>
            <a:ext cx="8915400" cy="14700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>
                <a:latin typeface="+mj-lt"/>
                <a:ea typeface="+mj-ea"/>
                <a:cs typeface="+mj-cs"/>
              </a:rPr>
              <a:t>Assigning Tasks – Organizational Structure</a:t>
            </a:r>
          </a:p>
        </p:txBody>
      </p:sp>
      <p:pic>
        <p:nvPicPr>
          <p:cNvPr id="38917" name="Picture 2" descr="C:\Documents and Settings\anthony.chelte\Local Settings\Temporary Internet Files\Content.IE5\2QG29OW0\MCj02308240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828800"/>
            <a:ext cx="2193925" cy="231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159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Assigning Tasks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7848600" cy="22860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b="1" i="1" dirty="0">
                <a:solidFill>
                  <a:schemeClr val="accent1">
                    <a:lumMod val="75000"/>
                  </a:schemeClr>
                </a:solidFill>
              </a:rPr>
              <a:t>Managers divide the labor into small, specific tasks and assign to employees to accomplish individual tasks.</a:t>
            </a: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7200" y="3657600"/>
            <a:ext cx="44196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Specialization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65" name="Picture 2" descr="C:\Documents and Settings\anthony.chelte\Local Settings\Temporary Internet Files\Content.IE5\3X6G50K6\MPj043835700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228600"/>
            <a:ext cx="2232025" cy="333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6" name="Picture 3" descr="C:\Documents and Settings\anthony.chelte\Local Settings\Temporary Internet Files\Content.IE5\LSOGCFP2\MCBS00135_0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304800"/>
            <a:ext cx="2184400" cy="1735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7" name="Picture 4" descr="C:\Documents and Settings\anthony.chelte\Local Settings\Temporary Internet Files\Content.IE5\2QG29OW0\MCj02308240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2209800"/>
            <a:ext cx="15875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08549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Assigning Tasks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7848600" cy="22860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Efficiency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Ease of training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Activities too numerous</a:t>
            </a: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57200" y="3657600"/>
            <a:ext cx="44196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Specialize?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3013" name="Picture 2" descr="C:\Documents and Settings\anthony.chelte\Local Settings\Temporary Internet Files\Content.IE5\3X6G50K6\MPj043835700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219200"/>
            <a:ext cx="2232025" cy="333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4" name="Picture 3" descr="C:\Documents and Settings\anthony.chelte\Local Settings\Temporary Internet Files\Content.IE5\LSOGCFP2\MCBS00135_0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3810000"/>
            <a:ext cx="2184400" cy="1735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Picture 4" descr="C:\Documents and Settings\anthony.chelte\Local Settings\Temporary Internet Files\Content.IE5\2QG29OW0\MCj02308240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762000"/>
            <a:ext cx="15875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08693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Assigning Tasks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7848600" cy="2286000"/>
          </a:xfrm>
        </p:spPr>
        <p:txBody>
          <a:bodyPr rtlCol="0">
            <a:normAutofit fontScale="775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Employees become bored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Job dissatisfaction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Poor quality work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Increased injuries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Increased employee turnover</a:t>
            </a: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352800" y="2514600"/>
            <a:ext cx="472598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Overspecialization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5061" name="Picture 3" descr="C:\Documents and Settings\anthony.chelte\Local Settings\Temporary Internet Files\Content.IE5\3X6G50K6\MCj04257940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1676400"/>
            <a:ext cx="2257425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62064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Organizational Structure –</a:t>
            </a:r>
            <a:br>
              <a:rPr lang="en-US" altLang="en-US" sz="3600"/>
            </a:br>
            <a:r>
              <a:rPr lang="en-US" altLang="en-US" sz="3600"/>
              <a:t>Assigning Tasks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505200"/>
            <a:ext cx="7848600" cy="22098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Grouping of jobs into working units (departments, units, groups, divisions)</a:t>
            </a:r>
          </a:p>
          <a:p>
            <a:pPr algn="l" eaLnBrk="1" fontAlgn="auto" hangingPunct="1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2" algn="l" eaLnBrk="1" fontAlgn="auto" hangingPunct="1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18" descr="department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1219200"/>
            <a:ext cx="3203575" cy="2154238"/>
          </a:xfrm>
          <a:prstGeom prst="rect">
            <a:avLst/>
          </a:prstGeom>
          <a:noFill/>
          <a:ln w="38100">
            <a:solidFill>
              <a:schemeClr val="accent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457200" y="2667000"/>
            <a:ext cx="472598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Departmentalization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626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ctrTitle"/>
          </p:nvPr>
        </p:nvSpPr>
        <p:spPr>
          <a:xfrm>
            <a:off x="228600" y="5334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Assigning Tasks – Organizational Structure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2209800"/>
            <a:ext cx="7848600" cy="4114800"/>
          </a:xfrm>
        </p:spPr>
        <p:txBody>
          <a:bodyPr rtlCol="0">
            <a:normAutofit lnSpcReduction="10000"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ct val="20000"/>
              </a:spcAft>
              <a:buFont typeface="Arial" panose="020B0604020202020204" pitchFamily="34" charset="0"/>
              <a:buNone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Departmentalization is the grouping of jobs into working units usually called departments, units, groups, or divisions.</a:t>
            </a:r>
          </a:p>
          <a:p>
            <a:pPr lvl="1" algn="l" eaLnBrk="1" fontAlgn="auto" hangingPunct="1">
              <a:spcAft>
                <a:spcPct val="200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Functional departmentalization</a:t>
            </a:r>
          </a:p>
          <a:p>
            <a:pPr lvl="1" algn="l" eaLnBrk="1" fontAlgn="auto" hangingPunct="1">
              <a:spcAft>
                <a:spcPct val="200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Product departmentalization</a:t>
            </a:r>
          </a:p>
          <a:p>
            <a:pPr lvl="1" algn="l" eaLnBrk="1" fontAlgn="auto" hangingPunct="1">
              <a:spcAft>
                <a:spcPct val="200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Geographical departmentalization </a:t>
            </a:r>
          </a:p>
          <a:p>
            <a:pPr lvl="1" algn="l" eaLnBrk="1" fontAlgn="auto" hangingPunct="1">
              <a:spcAft>
                <a:spcPct val="200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Customer departmentalization </a:t>
            </a:r>
          </a:p>
        </p:txBody>
      </p:sp>
      <p:pic>
        <p:nvPicPr>
          <p:cNvPr id="49156" name="Picture 2" descr="C:\Documents and Settings\anthony.chelte\Local Settings\Temporary Internet Files\Content.IE5\LSOGCFP2\MCj02317870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3930650"/>
            <a:ext cx="1981200" cy="163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50983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US" altLang="en-US"/>
              <a:t>Retailing &amp; Wholesaling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i="1" dirty="0">
                <a:solidFill>
                  <a:schemeClr val="accent2">
                    <a:lumMod val="50000"/>
                  </a:schemeClr>
                </a:solidFill>
              </a:rPr>
              <a:t>Selling directly to the consumer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667000"/>
            <a:ext cx="4041775" cy="2701925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Music stores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Sporting-goods shops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Dry cleaners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Boutiques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Drugstores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Restaurants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Hardware stores</a:t>
            </a:r>
          </a:p>
        </p:txBody>
      </p:sp>
      <p:pic>
        <p:nvPicPr>
          <p:cNvPr id="11266" name="Picture 2" descr="C:\Documents and Settings\anthony.chelte\Local Settings\Temporary Internet Files\Content.IE5\U9VMP2EK\MPj040942100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133600"/>
            <a:ext cx="1620838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 descr="C:\Documents and Settings\anthony.chelte\Local Settings\Temporary Internet Files\Content.IE5\T27OGU98\MPj0410186000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3657600"/>
            <a:ext cx="1838325" cy="154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1603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Functional Departmentalization</a:t>
            </a:r>
          </a:p>
        </p:txBody>
      </p:sp>
      <p:pic>
        <p:nvPicPr>
          <p:cNvPr id="53251" name="Picture 49" descr="fer73587_080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3C9"/>
              </a:clrFrom>
              <a:clrTo>
                <a:srgbClr val="FFF3C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4" b="75668"/>
          <a:stretch>
            <a:fillRect/>
          </a:stretch>
        </p:blipFill>
        <p:spPr bwMode="auto">
          <a:xfrm>
            <a:off x="0" y="2286000"/>
            <a:ext cx="8866188" cy="224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14532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Product Departmentalization</a:t>
            </a:r>
          </a:p>
        </p:txBody>
      </p:sp>
      <p:pic>
        <p:nvPicPr>
          <p:cNvPr id="55299" name="Picture 20" descr="fer73587_080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3C9"/>
              </a:clrFrom>
              <a:clrTo>
                <a:srgbClr val="FFF3C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76" b="48961"/>
          <a:stretch>
            <a:fillRect/>
          </a:stretch>
        </p:blipFill>
        <p:spPr bwMode="auto">
          <a:xfrm>
            <a:off x="0" y="2212975"/>
            <a:ext cx="8893175" cy="260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538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Geographical Departmentalization</a:t>
            </a:r>
          </a:p>
        </p:txBody>
      </p:sp>
      <p:pic>
        <p:nvPicPr>
          <p:cNvPr id="57347" name="Picture 17" descr="fer73587_080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3C9"/>
              </a:clrFrom>
              <a:clrTo>
                <a:srgbClr val="FFF3C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63" t="54784" r="9247" b="22255"/>
          <a:stretch>
            <a:fillRect/>
          </a:stretch>
        </p:blipFill>
        <p:spPr bwMode="auto">
          <a:xfrm>
            <a:off x="381000" y="2133600"/>
            <a:ext cx="8382000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46317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Customer Departmentalization</a:t>
            </a:r>
          </a:p>
        </p:txBody>
      </p:sp>
      <p:pic>
        <p:nvPicPr>
          <p:cNvPr id="59395" name="Picture 12" descr="fer73587_080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3C9"/>
              </a:clrFrom>
              <a:clrTo>
                <a:srgbClr val="FFF3C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3" t="81233" r="25507"/>
          <a:stretch>
            <a:fillRect/>
          </a:stretch>
        </p:blipFill>
        <p:spPr bwMode="auto">
          <a:xfrm>
            <a:off x="457200" y="2057400"/>
            <a:ext cx="7037388" cy="322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51826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Assigning Responsibility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4343400"/>
            <a:ext cx="8077200" cy="1524000"/>
          </a:xfrm>
        </p:spPr>
        <p:txBody>
          <a:bodyPr rtlCol="0">
            <a:normAutofit fontScale="85000" lnSpcReduction="20000"/>
          </a:bodyPr>
          <a:lstStyle/>
          <a:p>
            <a:pPr algn="l" eaLnBrk="1" fontAlgn="auto" hangingPunct="1">
              <a:spcAft>
                <a:spcPct val="200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Delegation of authority</a:t>
            </a:r>
          </a:p>
          <a:p>
            <a:pPr algn="l" eaLnBrk="1" fontAlgn="auto" hangingPunct="1">
              <a:spcAft>
                <a:spcPct val="200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Assigning responsibility</a:t>
            </a:r>
          </a:p>
          <a:p>
            <a:pPr algn="l" eaLnBrk="1" fontAlgn="auto" hangingPunct="1">
              <a:spcAft>
                <a:spcPct val="200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Employee accountability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57200" y="3124200"/>
            <a:ext cx="7162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600" b="1" i="1">
                <a:solidFill>
                  <a:srgbClr val="953735"/>
                </a:solidFill>
              </a:rPr>
              <a:t>Delegation creates a responsibility</a:t>
            </a:r>
            <a:endParaRPr lang="en-US" altLang="en-US" sz="3600">
              <a:solidFill>
                <a:srgbClr val="953735"/>
              </a:solidFill>
            </a:endParaRPr>
          </a:p>
        </p:txBody>
      </p:sp>
      <p:pic>
        <p:nvPicPr>
          <p:cNvPr id="61445" name="Picture 2" descr="C:\Documents and Settings\anthony.chelte\Local Settings\Temporary Internet Files\Content.IE5\1CK6KFIF\MCj04043370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4114800"/>
            <a:ext cx="1362075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563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Assigning Responsibility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4038600"/>
            <a:ext cx="7848600" cy="24384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Giving employees tasks and power to make commitments, use resources, and take action to carry out tasks.</a:t>
            </a:r>
            <a:endParaRPr lang="en-US" sz="3000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43400" y="2667000"/>
            <a:ext cx="36576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Delegation of Authority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63493" name="Picture 4" descr="C:\Documents and Settings\anthony.chelte\Local Settings\Temporary Internet Files\Content.IE5\3X6G50K6\MPj040687000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676400"/>
            <a:ext cx="2762250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404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Assigning Responsibility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4038600"/>
            <a:ext cx="7848600" cy="24384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Obligation placed on employees to perform assigned tasks and be held accountable for proper execution.</a:t>
            </a:r>
            <a:endParaRPr lang="en-US" sz="3000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00400" y="2971800"/>
            <a:ext cx="36576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Responsibility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65541" name="Picture 2" descr="C:\Documents and Settings\anthony.chelte\Local Settings\Temporary Internet Files\Content.IE5\2QG29OW0\MCj02810250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500" y="1755775"/>
            <a:ext cx="1085850" cy="2528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1382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Assigning Responsibility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4038600"/>
            <a:ext cx="7848600" cy="24384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Employees are answerable to a superior for work outcomes.</a:t>
            </a:r>
            <a:endParaRPr lang="en-US" sz="3000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00400" y="2971800"/>
            <a:ext cx="36576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Accountability</a:t>
            </a:r>
            <a:endParaRPr lang="en-US" sz="24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67589" name="Picture 2" descr="C:\Documents and Settings\anthony.chelte\Local Settings\Temporary Internet Files\Content.IE5\LSOGCFP2\MCj03703320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133600"/>
            <a:ext cx="1717675" cy="182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9052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Centralization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2895600"/>
            <a:ext cx="7848600" cy="35814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ct val="20000"/>
              </a:spcAft>
              <a:buFont typeface="Arial" panose="020B0604020202020204" pitchFamily="34" charset="0"/>
              <a:buNone/>
              <a:defRPr/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</a:rPr>
              <a:t>Centralized organizations</a:t>
            </a:r>
          </a:p>
          <a:p>
            <a:pPr lvl="1" algn="l" eaLnBrk="1" fontAlgn="auto" hangingPunct="1">
              <a:spcAft>
                <a:spcPct val="200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Authority is concentrated at the top level.</a:t>
            </a:r>
          </a:p>
          <a:p>
            <a:pPr algn="l" eaLnBrk="1" fontAlgn="auto" hangingPunct="1">
              <a:spcAft>
                <a:spcPct val="20000"/>
              </a:spcAft>
              <a:buFont typeface="Arial" panose="020B0604020202020204" pitchFamily="34" charset="0"/>
              <a:buNone/>
              <a:defRPr/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</a:rPr>
              <a:t>Decentralized organizations</a:t>
            </a:r>
          </a:p>
          <a:p>
            <a:pPr lvl="1" algn="l" eaLnBrk="1" fontAlgn="auto" hangingPunct="1">
              <a:spcAft>
                <a:spcPct val="200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Decision-making authority is delegated as far down the chain of command as possible.</a:t>
            </a:r>
          </a:p>
        </p:txBody>
      </p:sp>
      <p:pic>
        <p:nvPicPr>
          <p:cNvPr id="6963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09600"/>
            <a:ext cx="2266950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48035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Span of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810000"/>
            <a:ext cx="7848600" cy="28956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b="1" i="1" dirty="0">
                <a:solidFill>
                  <a:schemeClr val="accent1">
                    <a:lumMod val="75000"/>
                  </a:schemeClr>
                </a:solidFill>
              </a:rPr>
              <a:t>Span of Management </a:t>
            </a: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– the number of subordinates who report to a particular manager.</a:t>
            </a:r>
            <a:endParaRPr lang="en-US" sz="3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71684" name="Picture 2" descr="C:\Documents and Settings\anthony.chelte\Local Settings\Temporary Internet Files\Content.IE5\LSOGCFP2\MCj030304200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676400"/>
            <a:ext cx="2209800" cy="2103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118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Span of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2971800"/>
            <a:ext cx="7848600" cy="3733800"/>
          </a:xfrm>
        </p:spPr>
        <p:txBody>
          <a:bodyPr rtlCol="0">
            <a:normAutofit/>
          </a:bodyPr>
          <a:lstStyle/>
          <a:p>
            <a:pPr lvl="1" algn="l" eaLnBrk="1" fontAlgn="auto" hangingPunct="1">
              <a:spcAft>
                <a:spcPct val="20000"/>
              </a:spcAft>
              <a:buFont typeface="Arial" panose="020B0604020202020204" pitchFamily="34" charset="0"/>
              <a:buChar char="•"/>
              <a:defRPr/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A wide span of management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exists when a manager directly supervises a very large number of employees. </a:t>
            </a:r>
          </a:p>
          <a:p>
            <a:pPr lvl="1" algn="l" eaLnBrk="1" fontAlgn="auto" hangingPunct="1">
              <a:spcAft>
                <a:spcPct val="20000"/>
              </a:spcAft>
              <a:buFont typeface="Arial" panose="020B0604020202020204" pitchFamily="34" charset="0"/>
              <a:buChar char="•"/>
              <a:defRPr/>
            </a:pP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1" algn="l" eaLnBrk="1" fontAlgn="auto" hangingPunct="1">
              <a:spcAft>
                <a:spcPct val="200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narrow span of management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exists when a manager directly supervises only a few subordinates</a:t>
            </a:r>
            <a:r>
              <a:rPr lang="en-US" dirty="0"/>
              <a:t>.</a:t>
            </a: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73732" name="Picture 2" descr="C:\Documents and Settings\anthony.chelte\Local Settings\Temporary Internet Files\Content.IE5\1CK6KFIF\MCBD06514_0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1219200"/>
            <a:ext cx="2209800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21749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Span of Management – Organizational layers</a:t>
            </a:r>
          </a:p>
        </p:txBody>
      </p:sp>
      <p:pic>
        <p:nvPicPr>
          <p:cNvPr id="77827" name="Picture 5" descr="fer73587_080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3C9"/>
              </a:clrFrom>
              <a:clrTo>
                <a:srgbClr val="FFF3C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035" b="39113"/>
          <a:stretch>
            <a:fillRect/>
          </a:stretch>
        </p:blipFill>
        <p:spPr bwMode="auto">
          <a:xfrm>
            <a:off x="1371600" y="2286000"/>
            <a:ext cx="5791200" cy="2932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45993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Span of Management – Organizational layers</a:t>
            </a:r>
          </a:p>
        </p:txBody>
      </p:sp>
      <p:pic>
        <p:nvPicPr>
          <p:cNvPr id="79875" name="Picture 10" descr="fer73587_080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3C9"/>
              </a:clrFrom>
              <a:clrTo>
                <a:srgbClr val="FFF3C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016"/>
          <a:stretch>
            <a:fillRect/>
          </a:stretch>
        </p:blipFill>
        <p:spPr bwMode="auto">
          <a:xfrm>
            <a:off x="1600200" y="1905000"/>
            <a:ext cx="5943600" cy="3751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72251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Forms of Organizational Structure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" y="3124200"/>
            <a:ext cx="7696200" cy="3124200"/>
          </a:xfrm>
        </p:spPr>
        <p:txBody>
          <a:bodyPr rtlCol="0">
            <a:normAutofit fontScale="92500" lnSpcReduction="10000"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600" i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Line Structure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Line-and-staff structure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Multidivisional structure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Matrix structure</a:t>
            </a:r>
          </a:p>
        </p:txBody>
      </p:sp>
      <p:pic>
        <p:nvPicPr>
          <p:cNvPr id="8192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1447800"/>
            <a:ext cx="4343400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07529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Forms of Organizational Structure</a:t>
            </a:r>
          </a:p>
        </p:txBody>
      </p:sp>
      <p:pic>
        <p:nvPicPr>
          <p:cNvPr id="83971" name="Picture 11" descr="fer73587_0805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3C9"/>
              </a:clrFrom>
              <a:clrTo>
                <a:srgbClr val="FFF3C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286000"/>
            <a:ext cx="8229600" cy="164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990600" y="4648200"/>
            <a:ext cx="66294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Line Structure – Convenience Store as an example</a:t>
            </a:r>
          </a:p>
        </p:txBody>
      </p:sp>
    </p:spTree>
    <p:extLst>
      <p:ext uri="{BB962C8B-B14F-4D97-AF65-F5344CB8AC3E}">
        <p14:creationId xmlns:p14="http://schemas.microsoft.com/office/powerpoint/2010/main" val="32974759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609600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sz="3600" dirty="0"/>
              <a:t>Forms of Organizational Structure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219200" y="6096000"/>
            <a:ext cx="66294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Line-and-staff Structure</a:t>
            </a:r>
          </a:p>
        </p:txBody>
      </p:sp>
      <p:pic>
        <p:nvPicPr>
          <p:cNvPr id="86020" name="Picture 37" descr="fer73587_080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3C9"/>
              </a:clrFrom>
              <a:clrTo>
                <a:srgbClr val="FFF3C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066800"/>
            <a:ext cx="5480050" cy="492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69254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685800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Forms of Organizational Structure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90600" y="5867400"/>
            <a:ext cx="66294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i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Matrix Structure </a:t>
            </a:r>
          </a:p>
        </p:txBody>
      </p:sp>
      <p:pic>
        <p:nvPicPr>
          <p:cNvPr id="88068" name="Picture 28" descr="fer73587_0807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3C9"/>
              </a:clrFrom>
              <a:clrTo>
                <a:srgbClr val="FFF3C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066800"/>
            <a:ext cx="6111875" cy="488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825136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Groups &amp; Teams in Organizations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962400"/>
            <a:ext cx="7848600" cy="24384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b="1" i="1" dirty="0">
                <a:solidFill>
                  <a:schemeClr val="accent1">
                    <a:lumMod val="75000"/>
                  </a:schemeClr>
                </a:solidFill>
              </a:rPr>
              <a:t>Group </a:t>
            </a: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– two or more individuals who communicate with one another, share a common identity, and have a common goal</a:t>
            </a:r>
            <a:endParaRPr lang="en-US" sz="3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90116" name="Picture 2" descr="C:\Documents and Settings\anthony.chelte\Local Settings\Temporary Internet Files\Content.IE5\2QG29OW0\MPj043935600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828800"/>
            <a:ext cx="2390775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492092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14700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Groups &amp; Teams in Organizations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962400"/>
            <a:ext cx="7848600" cy="24384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b="1" i="1" dirty="0">
                <a:solidFill>
                  <a:schemeClr val="accent1">
                    <a:lumMod val="75000"/>
                  </a:schemeClr>
                </a:solidFill>
              </a:rPr>
              <a:t>Team </a:t>
            </a: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– a small group whose members have complementary skills, have a common purposes, goals, and approach; hold themselves mutually accountable.</a:t>
            </a:r>
            <a:endParaRPr lang="en-US" sz="3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1506" name="Picture 2" descr="C:\Documents and Settings\anthony.chelte\Local Settings\Temporary Internet Files\Content.IE5\3X6G50K6\MPj0430667000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" y="1600200"/>
            <a:ext cx="2613025" cy="2613025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1340583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914400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Groups &amp; Teams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5181600"/>
            <a:ext cx="7848600" cy="990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i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Differences between Groups &amp; Teams</a:t>
            </a:r>
            <a:endParaRPr lang="en-US" sz="3000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3000" y="1524000"/>
            <a:ext cx="6724650" cy="4029075"/>
          </a:xfrm>
          <a:prstGeom prst="rect">
            <a:avLst/>
          </a:prstGeom>
          <a:noFill/>
          <a:ln w="9525">
            <a:solidFill>
              <a:schemeClr val="accent2">
                <a:lumMod val="50000"/>
              </a:schemeClr>
            </a:solidFill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27069726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914400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Groups &amp; Teams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276600"/>
            <a:ext cx="7848600" cy="31242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i="1" dirty="0">
                <a:solidFill>
                  <a:schemeClr val="accent2">
                    <a:lumMod val="50000"/>
                  </a:schemeClr>
                </a:solidFill>
              </a:rPr>
              <a:t>Committee </a:t>
            </a: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– permanent, formal group performing a specific task.</a:t>
            </a: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3000" dirty="0">
              <a:solidFill>
                <a:schemeClr val="accent1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i="1" dirty="0">
                <a:solidFill>
                  <a:schemeClr val="accent2">
                    <a:lumMod val="50000"/>
                  </a:schemeClr>
                </a:solidFill>
              </a:rPr>
              <a:t>Task force </a:t>
            </a: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– temporary group responsible for a particular change activity</a:t>
            </a:r>
            <a:endParaRPr lang="en-US" sz="3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96260" name="Picture 2" descr="C:\Documents and Settings\anthony.chelte\Local Settings\Temporary Internet Files\Content.IE5\PR72TDET\MPj043935900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371600"/>
            <a:ext cx="2286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883363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914400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Groups &amp; Teams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2971800"/>
            <a:ext cx="7848600" cy="34290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</a:rPr>
              <a:t>Teams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Project teams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Product development teams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Quality assurance teams (quality circles)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Self-directed work teams (SDWT)</a:t>
            </a: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3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98308" name="Picture 2" descr="C:\Documents and Settings\anthony.chelte\Local Settings\Temporary Internet Files\Content.IE5\LSOGCFP2\MPj043836900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219200"/>
            <a:ext cx="3733800" cy="2481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906693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914400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Communications in Organizations</a:t>
            </a:r>
          </a:p>
        </p:txBody>
      </p:sp>
      <p:pic>
        <p:nvPicPr>
          <p:cNvPr id="100355" name="Picture 50" descr="fer73587_080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3C9"/>
              </a:clrFrom>
              <a:clrTo>
                <a:srgbClr val="FFF3C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524000"/>
            <a:ext cx="7572375" cy="4129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4714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914400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Communications in Organizations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1600200"/>
            <a:ext cx="7848600" cy="48006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i="1" dirty="0">
                <a:solidFill>
                  <a:schemeClr val="accent2">
                    <a:lumMod val="50000"/>
                  </a:schemeClr>
                </a:solidFill>
              </a:rPr>
              <a:t>Formal Communication </a:t>
            </a: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– flow of communication within the formal organizational structure as depicted on organizational charts.</a:t>
            </a: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3000" dirty="0">
              <a:solidFill>
                <a:schemeClr val="accent1">
                  <a:lumMod val="75000"/>
                </a:schemeClr>
              </a:solidFill>
            </a:endParaRP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Upward communication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Downward communication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Horizontal communication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Diagonal communication</a:t>
            </a: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3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25319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itle 1"/>
          <p:cNvSpPr>
            <a:spLocks noGrp="1"/>
          </p:cNvSpPr>
          <p:nvPr>
            <p:ph type="ctrTitle"/>
          </p:nvPr>
        </p:nvSpPr>
        <p:spPr>
          <a:xfrm>
            <a:off x="228600" y="381000"/>
            <a:ext cx="8915400" cy="914400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Communications in Organizations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048000"/>
            <a:ext cx="7848600" cy="32004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>
              <a:solidFill>
                <a:schemeClr val="accent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000" i="1" dirty="0">
                <a:solidFill>
                  <a:schemeClr val="accent2">
                    <a:lumMod val="50000"/>
                  </a:schemeClr>
                </a:solidFill>
              </a:rPr>
              <a:t>Informal Communication </a:t>
            </a: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– separate from management’s formal, official communication channels.</a:t>
            </a: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3000" dirty="0">
              <a:solidFill>
                <a:schemeClr val="accent1">
                  <a:lumMod val="75000"/>
                </a:schemeClr>
              </a:solidFill>
            </a:endParaRP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600" dirty="0">
                <a:solidFill>
                  <a:schemeClr val="accent1">
                    <a:lumMod val="75000"/>
                  </a:schemeClr>
                </a:solidFill>
              </a:rPr>
              <a:t>Grapevine</a:t>
            </a:r>
          </a:p>
          <a:p>
            <a:pPr lvl="1" algn="l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600" dirty="0">
              <a:solidFill>
                <a:schemeClr val="accent1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3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4452" name="Picture 2" descr="C:\Program Files\Microsoft Office\MEDIA\CAGCAT10\j028541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295400"/>
            <a:ext cx="1866900" cy="177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49007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896</Words>
  <Application>Microsoft Office PowerPoint</Application>
  <PresentationFormat>On-screen Show (4:3)</PresentationFormat>
  <Paragraphs>261</Paragraphs>
  <Slides>47</Slides>
  <Notes>46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4" baseType="lpstr">
      <vt:lpstr>Myriad Pro</vt:lpstr>
      <vt:lpstr>Arial</vt:lpstr>
      <vt:lpstr>Calibri</vt:lpstr>
      <vt:lpstr>Verdana</vt:lpstr>
      <vt:lpstr>Wingdings</vt:lpstr>
      <vt:lpstr>20140311PresentationUWTSDTemplate</vt:lpstr>
      <vt:lpstr>Microsoft Excel Chart</vt:lpstr>
      <vt:lpstr>Module Code: BMSK 6103</vt:lpstr>
      <vt:lpstr>PowerPoint Presentation</vt:lpstr>
      <vt:lpstr>Organization, Teamwork, &amp; Communication</vt:lpstr>
      <vt:lpstr>PowerPoint Presentation</vt:lpstr>
      <vt:lpstr>PowerPoint Presentation</vt:lpstr>
      <vt:lpstr>PowerPoint Presentation</vt:lpstr>
      <vt:lpstr>PowerPoint Presentation</vt:lpstr>
      <vt:lpstr>Organization, Teamwork &amp; Communication</vt:lpstr>
      <vt:lpstr>Organization, Teamwork &amp; Communication</vt:lpstr>
      <vt:lpstr>Organization, Teamwork &amp; Communication</vt:lpstr>
      <vt:lpstr>Organization, Teamwork &amp; Communication</vt:lpstr>
      <vt:lpstr>Organization, Teamwork &amp; Communication</vt:lpstr>
      <vt:lpstr>Organization, Teamwork, &amp; Communication</vt:lpstr>
      <vt:lpstr>PowerPoint Presentation</vt:lpstr>
      <vt:lpstr>Organization, Teamwork &amp; Communication</vt:lpstr>
      <vt:lpstr>PowerPoint Presentation</vt:lpstr>
      <vt:lpstr>Assigning Tasks</vt:lpstr>
      <vt:lpstr>Assigning Tasks</vt:lpstr>
      <vt:lpstr>Assigning Tasks</vt:lpstr>
      <vt:lpstr>Organizational Structure – Assigning Tasks</vt:lpstr>
      <vt:lpstr>Assigning Tasks – Organizational Structure</vt:lpstr>
      <vt:lpstr>Retailing &amp; Wholesaling</vt:lpstr>
      <vt:lpstr>Functional Departmentalization</vt:lpstr>
      <vt:lpstr>Product Departmentalization</vt:lpstr>
      <vt:lpstr>Geographical Departmentalization</vt:lpstr>
      <vt:lpstr>Customer Departmentalization</vt:lpstr>
      <vt:lpstr>Assigning Responsibility </vt:lpstr>
      <vt:lpstr>Assigning Responsibility</vt:lpstr>
      <vt:lpstr>Assigning Responsibility</vt:lpstr>
      <vt:lpstr>Assigning Responsibility</vt:lpstr>
      <vt:lpstr>Centralization</vt:lpstr>
      <vt:lpstr>Span of Management</vt:lpstr>
      <vt:lpstr>Span of Management</vt:lpstr>
      <vt:lpstr>Span of Management – Organizational layers</vt:lpstr>
      <vt:lpstr>Span of Management – Organizational layers</vt:lpstr>
      <vt:lpstr>Forms of Organizational Structure</vt:lpstr>
      <vt:lpstr>Forms of Organizational Structure</vt:lpstr>
      <vt:lpstr>Forms of Organizational Structure</vt:lpstr>
      <vt:lpstr>Forms of Organizational Structure</vt:lpstr>
      <vt:lpstr>Groups &amp; Teams in Organizations </vt:lpstr>
      <vt:lpstr>Groups &amp; Teams in Organizations </vt:lpstr>
      <vt:lpstr>Groups &amp; Teams</vt:lpstr>
      <vt:lpstr>Groups &amp; Teams</vt:lpstr>
      <vt:lpstr>Groups &amp; Teams</vt:lpstr>
      <vt:lpstr>Communications in Organizations</vt:lpstr>
      <vt:lpstr>Communications in Organizations</vt:lpstr>
      <vt:lpstr>Communications in Organizations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Samuel Ofori</cp:lastModifiedBy>
  <cp:revision>79</cp:revision>
  <cp:lastPrinted>2018-07-09T15:27:01Z</cp:lastPrinted>
  <dcterms:created xsi:type="dcterms:W3CDTF">2002-10-07T19:43:58Z</dcterms:created>
  <dcterms:modified xsi:type="dcterms:W3CDTF">2024-11-02T08:18:19Z</dcterms:modified>
</cp:coreProperties>
</file>