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81" r:id="rId5"/>
    <p:sldId id="286" r:id="rId6"/>
    <p:sldId id="287" r:id="rId7"/>
    <p:sldId id="288" r:id="rId8"/>
    <p:sldId id="289" r:id="rId9"/>
    <p:sldId id="290" r:id="rId10"/>
    <p:sldId id="294" r:id="rId11"/>
    <p:sldId id="292" r:id="rId12"/>
    <p:sldId id="293"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3047"/>
    <a:srgbClr val="0B2B41"/>
    <a:srgbClr val="114263"/>
    <a:srgbClr val="401918"/>
    <a:srgbClr val="731F1C"/>
    <a:srgbClr val="AB678E"/>
    <a:srgbClr val="B2606E"/>
    <a:srgbClr val="CA929B"/>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89" autoAdjust="0"/>
  </p:normalViewPr>
  <p:slideViewPr>
    <p:cSldViewPr snapToGrid="0">
      <p:cViewPr varScale="1">
        <p:scale>
          <a:sx n="78" d="100"/>
          <a:sy n="78" d="100"/>
        </p:scale>
        <p:origin x="878" y="62"/>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66A0256-B740-45FA-83CB-FA22C803897D}" type="datetime1">
              <a:rPr lang="en-GB" smtClean="0"/>
              <a:t>18/10/2025</a:t>
            </a:fld>
            <a:endParaRPr lang="en-GB"/>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F3D57C9-54A6-4BAA-A5CD-C535F9370C4B}" type="slidenum">
              <a:rPr lang="en-GB" smtClean="0"/>
              <a:t>‹#›</a:t>
            </a:fld>
            <a:endParaRPr lang="en-GB"/>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5FC3228-15CC-4646-AD18-517970790646}" type="datetime1">
              <a:rPr lang="en-GB" noProof="0" smtClean="0"/>
              <a:t>18/10/2025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BF82289-BCFD-4053-9D06-A9140C63A457}" type="slidenum">
              <a:rPr lang="en-GB" noProof="0" smtClean="0"/>
              <a:t>‹#›</a:t>
            </a:fld>
            <a:endParaRPr lang="en-GB" noProof="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1</a:t>
            </a:fld>
            <a:endParaRPr lang="en-GB"/>
          </a:p>
        </p:txBody>
      </p:sp>
    </p:spTree>
    <p:extLst>
      <p:ext uri="{BB962C8B-B14F-4D97-AF65-F5344CB8AC3E}">
        <p14:creationId xmlns:p14="http://schemas.microsoft.com/office/powerpoint/2010/main" val="4119134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rtl="0"/>
            <a:r>
              <a:rPr lang="en-GB"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rtlCol="0" anchor="ctr" anchorCtr="1">
            <a:normAutofit/>
          </a:bodyPr>
          <a:lstStyle>
            <a:lvl1pPr marL="0" indent="0">
              <a:buNone/>
              <a:defRPr sz="2400">
                <a:solidFill>
                  <a:schemeClr val="tx1"/>
                </a:solidFill>
              </a:defRPr>
            </a:lvl1pPr>
          </a:lstStyle>
          <a:p>
            <a:pPr rtl="0"/>
            <a:r>
              <a:rPr lang="en-GB" noProof="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rtl="0"/>
            <a:r>
              <a:rPr lang="en-US" noProof="0"/>
              <a:t>Click to 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rtlCol="0" anchor="ctr">
            <a:noAutofit/>
          </a:bodyPr>
          <a:lstStyle>
            <a:lvl1pPr marL="0" indent="0" algn="ctr">
              <a:buNone/>
              <a:defRPr sz="1400"/>
            </a:lvl1pPr>
          </a:lstStyle>
          <a:p>
            <a:pPr lvl="0" rtl="0"/>
            <a:r>
              <a:rPr lang="en-GB"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rtlCol="0" anchor="ctr">
            <a:noAutofit/>
          </a:bodyPr>
          <a:lstStyle>
            <a:lvl1pPr marL="0" indent="0" algn="ctr">
              <a:buNone/>
              <a:defRPr sz="1400"/>
            </a:lvl1pPr>
          </a:lstStyle>
          <a:p>
            <a:pPr lvl="0" rtl="0"/>
            <a:r>
              <a:rPr lang="en-GB"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rtlCol="0" anchor="ctr">
            <a:noAutofit/>
          </a:bodyPr>
          <a:lstStyle>
            <a:lvl1pPr marL="0" indent="0" algn="ctr">
              <a:buNone/>
              <a:defRPr sz="1400">
                <a:solidFill>
                  <a:schemeClr val="tx1"/>
                </a:solidFill>
              </a:defRPr>
            </a:lvl1pPr>
          </a:lstStyle>
          <a:p>
            <a:pPr lvl="0" rtl="0"/>
            <a:r>
              <a:rPr lang="en-GB"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rtlCol="0"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GB" noProof="0"/>
              <a:t>Insert Image</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rtl="0">
              <a:lnSpc>
                <a:spcPct val="100000"/>
              </a:lnSpc>
            </a:pPr>
            <a:r>
              <a:rPr lang="en-US" noProof="0"/>
              <a:t>Click to edit Master title style</a:t>
            </a:r>
            <a:endParaRPr lang="en-GB" noProof="0"/>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rtl="0"/>
            <a:r>
              <a:rPr lang="en-GB" noProof="0"/>
              <a:t>Insert Image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rtl="0"/>
            <a:r>
              <a:rPr lang="en-GB"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rtl="0"/>
            <a:fld id="{817179DE-9BF3-494C-804F-0C7C90AC8700}" type="slidenum">
              <a:rPr lang="en-GB" noProof="0" smtClean="0"/>
              <a:pPr algn="ctr"/>
              <a:t>‹#›</a:t>
            </a:fld>
            <a:endParaRPr lang="en-GB" noProof="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p:txBody>
          <a:bodyPr rtlCol="0"/>
          <a:lstStyle/>
          <a:p>
            <a:r>
              <a:rPr lang="en-GB" dirty="0"/>
              <a:t>Self-Awareness Presentation</a:t>
            </a:r>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a:xfrm>
            <a:off x="7656339" y="5766025"/>
            <a:ext cx="4178808" cy="703599"/>
          </a:xfrm>
        </p:spPr>
        <p:txBody>
          <a:bodyPr rtlCol="0"/>
          <a:lstStyle/>
          <a:p>
            <a:pPr algn="r" rtl="0"/>
            <a:r>
              <a:rPr lang="en-GB" dirty="0"/>
              <a:t>Cerdiyaa Khan</a:t>
            </a:r>
          </a:p>
          <a:p>
            <a:pPr algn="r" rtl="0"/>
            <a:r>
              <a:rPr lang="en-GB" dirty="0"/>
              <a:t>2325009</a:t>
            </a:r>
          </a:p>
        </p:txBody>
      </p:sp>
      <p:pic>
        <p:nvPicPr>
          <p:cNvPr id="14" name="Picture Placeholder 13" descr="Three people sitting at picnic table">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a:xfrm>
            <a:off x="-1" y="0"/>
            <a:ext cx="6676568" cy="6858000"/>
          </a:xfrm>
        </p:spPr>
      </p:pic>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Tree>
    <p:extLst>
      <p:ext uri="{BB962C8B-B14F-4D97-AF65-F5344CB8AC3E}">
        <p14:creationId xmlns:p14="http://schemas.microsoft.com/office/powerpoint/2010/main" val="172556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45D57-6FD6-8663-A040-7F926944CB39}"/>
              </a:ext>
            </a:extLst>
          </p:cNvPr>
          <p:cNvSpPr>
            <a:spLocks noGrp="1"/>
          </p:cNvSpPr>
          <p:nvPr>
            <p:ph type="title"/>
          </p:nvPr>
        </p:nvSpPr>
        <p:spPr/>
        <p:txBody>
          <a:bodyPr/>
          <a:lstStyle/>
          <a:p>
            <a:pPr algn="ctr"/>
            <a:r>
              <a:rPr lang="en-GB" sz="6000" b="1" u="sng" dirty="0"/>
              <a:t>Introduction</a:t>
            </a:r>
          </a:p>
        </p:txBody>
      </p:sp>
      <p:sp>
        <p:nvSpPr>
          <p:cNvPr id="4" name="TextBox 3">
            <a:extLst>
              <a:ext uri="{FF2B5EF4-FFF2-40B4-BE49-F238E27FC236}">
                <a16:creationId xmlns:a16="http://schemas.microsoft.com/office/drawing/2014/main" id="{7ED265AB-013D-4AB0-ADA9-1CDF97AC4C63}"/>
              </a:ext>
            </a:extLst>
          </p:cNvPr>
          <p:cNvSpPr txBox="1"/>
          <p:nvPr/>
        </p:nvSpPr>
        <p:spPr>
          <a:xfrm>
            <a:off x="471144" y="2448232"/>
            <a:ext cx="11139948" cy="2554545"/>
          </a:xfrm>
          <a:prstGeom prst="rect">
            <a:avLst/>
          </a:prstGeom>
          <a:noFill/>
        </p:spPr>
        <p:txBody>
          <a:bodyPr wrap="square" rtlCol="0">
            <a:spAutoFit/>
          </a:bodyPr>
          <a:lstStyle/>
          <a:p>
            <a:r>
              <a:rPr lang="en-GB" sz="2000" dirty="0"/>
              <a:t>This presentation covers my personal SWOT analysis and explains how I intend to use my strengths and opportunities, while working on my weakness and managing threats to support my professional growth in the Uk Health and Social Care sector.</a:t>
            </a:r>
          </a:p>
          <a:p>
            <a:endParaRPr lang="en-GB" sz="2000" dirty="0"/>
          </a:p>
          <a:p>
            <a:r>
              <a:rPr lang="en-GB" sz="2000" dirty="0"/>
              <a:t>The Uk Health and Social Care Sector is undergoing continuous evolution, driven by demographic shifts, technological advancements and evolving patient needs. A personal SWOT analysis provides a framework for self assessment, which identifies strengths, weaknesses, opportunities and threats. This analysis forms the basis for strategic planning, maximizing potential risks.</a:t>
            </a:r>
          </a:p>
        </p:txBody>
      </p:sp>
    </p:spTree>
    <p:extLst>
      <p:ext uri="{BB962C8B-B14F-4D97-AF65-F5344CB8AC3E}">
        <p14:creationId xmlns:p14="http://schemas.microsoft.com/office/powerpoint/2010/main" val="1007094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532EE-2B6E-D086-B0DE-FF70F82A08E1}"/>
              </a:ext>
            </a:extLst>
          </p:cNvPr>
          <p:cNvSpPr>
            <a:spLocks noGrp="1"/>
          </p:cNvSpPr>
          <p:nvPr>
            <p:ph type="title"/>
          </p:nvPr>
        </p:nvSpPr>
        <p:spPr/>
        <p:txBody>
          <a:bodyPr/>
          <a:lstStyle/>
          <a:p>
            <a:pPr algn="ctr"/>
            <a:r>
              <a:rPr lang="en-GB" sz="5400" b="1" u="sng" dirty="0"/>
              <a:t>Strengths</a:t>
            </a:r>
          </a:p>
        </p:txBody>
      </p:sp>
      <p:sp>
        <p:nvSpPr>
          <p:cNvPr id="4" name="TextBox 3">
            <a:extLst>
              <a:ext uri="{FF2B5EF4-FFF2-40B4-BE49-F238E27FC236}">
                <a16:creationId xmlns:a16="http://schemas.microsoft.com/office/drawing/2014/main" id="{7629F3BC-11AC-9E02-05A7-BC31C5073969}"/>
              </a:ext>
            </a:extLst>
          </p:cNvPr>
          <p:cNvSpPr txBox="1"/>
          <p:nvPr/>
        </p:nvSpPr>
        <p:spPr>
          <a:xfrm>
            <a:off x="275303" y="1927124"/>
            <a:ext cx="11670891" cy="3170099"/>
          </a:xfrm>
          <a:prstGeom prst="rect">
            <a:avLst/>
          </a:prstGeom>
          <a:noFill/>
        </p:spPr>
        <p:txBody>
          <a:bodyPr wrap="square" rtlCol="0">
            <a:spAutoFit/>
          </a:bodyPr>
          <a:lstStyle/>
          <a:p>
            <a:r>
              <a:rPr lang="en-GB" sz="2000" dirty="0"/>
              <a:t>My strengths include effective communication skills and a deep understanding of health care policies. Being able to convey information clearly to both colleagues and patients enhances teamwork and patient outcomes. For example, during my experience at a local hospital, I successfully facilitated a workshop aimed at improving patient engagement strategies. my experience not only showcased my strengths but also highlighted the impact of good communication in health care settings.</a:t>
            </a:r>
          </a:p>
          <a:p>
            <a:r>
              <a:rPr lang="en-GB" sz="2000" dirty="0"/>
              <a:t>I have strong communication skills that help me build trust with both patients and colleagues by listening carefully and explaining things clearly. My empathy allows me to understand and respond to others’ feelings, which improves the quality of care I provide. Additionally, I work well in a team, collaborating effectively by sharing tasks and supporting my colleagues to achieve common goals. These strengths enable me to contribute positively to health and social care settings.</a:t>
            </a:r>
          </a:p>
        </p:txBody>
      </p:sp>
    </p:spTree>
    <p:extLst>
      <p:ext uri="{BB962C8B-B14F-4D97-AF65-F5344CB8AC3E}">
        <p14:creationId xmlns:p14="http://schemas.microsoft.com/office/powerpoint/2010/main" val="3474110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80296-6632-4904-97E1-93BB9BEDC739}"/>
              </a:ext>
            </a:extLst>
          </p:cNvPr>
          <p:cNvSpPr>
            <a:spLocks noGrp="1"/>
          </p:cNvSpPr>
          <p:nvPr>
            <p:ph type="title"/>
          </p:nvPr>
        </p:nvSpPr>
        <p:spPr/>
        <p:txBody>
          <a:bodyPr/>
          <a:lstStyle/>
          <a:p>
            <a:pPr algn="ctr"/>
            <a:r>
              <a:rPr lang="en-GB" sz="4800" b="1" u="sng" dirty="0"/>
              <a:t>Weakness</a:t>
            </a:r>
          </a:p>
        </p:txBody>
      </p:sp>
      <p:sp>
        <p:nvSpPr>
          <p:cNvPr id="4" name="TextBox 3">
            <a:extLst>
              <a:ext uri="{FF2B5EF4-FFF2-40B4-BE49-F238E27FC236}">
                <a16:creationId xmlns:a16="http://schemas.microsoft.com/office/drawing/2014/main" id="{62467084-3BEA-49B1-B8FD-B8D9FFE5BD07}"/>
              </a:ext>
            </a:extLst>
          </p:cNvPr>
          <p:cNvSpPr txBox="1"/>
          <p:nvPr/>
        </p:nvSpPr>
        <p:spPr>
          <a:xfrm>
            <a:off x="505367" y="1951672"/>
            <a:ext cx="11474245" cy="3139321"/>
          </a:xfrm>
          <a:prstGeom prst="rect">
            <a:avLst/>
          </a:prstGeom>
          <a:noFill/>
        </p:spPr>
        <p:txBody>
          <a:bodyPr wrap="square" rtlCol="0">
            <a:spAutoFit/>
          </a:bodyPr>
          <a:lstStyle/>
          <a:p>
            <a:r>
              <a:rPr lang="en-GB" dirty="0"/>
              <a:t>When it comes to communication, I recognize that managing multiple tasks and handling stress can sometimes affect how clearly and effectively I communicate with others. Improving my time management skills will help me stay more organised and responsive, while increasing my technical knowledge will boost my confidence in conversations about healthcare procedures. Additionally, learning to stay calm under pressure will allow me to communicate more clearly and calmly in high-stress situations, ensuring better understanding and teamwork.</a:t>
            </a:r>
          </a:p>
          <a:p>
            <a:endParaRPr lang="en-GB" dirty="0"/>
          </a:p>
          <a:p>
            <a:r>
              <a:rPr lang="en-GB" dirty="0"/>
              <a:t>Effective communication is essential in both personal and professional settings, especially when handling multiple tasks or dealing with steres. Everyone has experienced moments when that felt overwhelmed, and these situations can impact how clearly and effectively we convey our thoughts and ideas. To ensure that I communicate well, I recognize the importance of improving my time management skills and technical knowledge, as well as developing my ability to stay calm under pressure.</a:t>
            </a:r>
          </a:p>
        </p:txBody>
      </p:sp>
    </p:spTree>
    <p:extLst>
      <p:ext uri="{BB962C8B-B14F-4D97-AF65-F5344CB8AC3E}">
        <p14:creationId xmlns:p14="http://schemas.microsoft.com/office/powerpoint/2010/main" val="2087645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1AFE7-823D-2B60-D3EB-928080A42699}"/>
              </a:ext>
            </a:extLst>
          </p:cNvPr>
          <p:cNvSpPr>
            <a:spLocks noGrp="1"/>
          </p:cNvSpPr>
          <p:nvPr>
            <p:ph type="title"/>
          </p:nvPr>
        </p:nvSpPr>
        <p:spPr/>
        <p:txBody>
          <a:bodyPr/>
          <a:lstStyle/>
          <a:p>
            <a:pPr algn="ctr"/>
            <a:r>
              <a:rPr lang="en-GB" sz="4800" b="1" u="sng" dirty="0"/>
              <a:t>Opportunity</a:t>
            </a:r>
          </a:p>
        </p:txBody>
      </p:sp>
      <p:sp>
        <p:nvSpPr>
          <p:cNvPr id="4" name="TextBox 3">
            <a:extLst>
              <a:ext uri="{FF2B5EF4-FFF2-40B4-BE49-F238E27FC236}">
                <a16:creationId xmlns:a16="http://schemas.microsoft.com/office/drawing/2014/main" id="{26A9B5F9-727E-C660-9541-252650E943A5}"/>
              </a:ext>
            </a:extLst>
          </p:cNvPr>
          <p:cNvSpPr txBox="1"/>
          <p:nvPr/>
        </p:nvSpPr>
        <p:spPr>
          <a:xfrm>
            <a:off x="393290" y="1563329"/>
            <a:ext cx="11405419" cy="4893647"/>
          </a:xfrm>
          <a:prstGeom prst="rect">
            <a:avLst/>
          </a:prstGeom>
          <a:noFill/>
        </p:spPr>
        <p:txBody>
          <a:bodyPr wrap="square" rtlCol="0">
            <a:spAutoFit/>
          </a:bodyPr>
          <a:lstStyle/>
          <a:p>
            <a:r>
              <a:rPr lang="en-GB" sz="2400" dirty="0"/>
              <a:t>Opportunities in the Uk health and social care sector, with increasing demand for qualified professionals and ongoing reforms aimed at improving service delivery. I can leverage my communication skills to capitalize on these opportunities by participating in training programs focused on digital health innovation, </a:t>
            </a:r>
          </a:p>
          <a:p>
            <a:r>
              <a:rPr lang="en-GB" sz="2400" dirty="0"/>
              <a:t>There are many opportunities to improve my communication skills in health and social care. NHS training programs offer valuable chances to enhance my clinical and technical knowledge, which will help me communicate more confidently and accurately.</a:t>
            </a:r>
          </a:p>
          <a:p>
            <a:r>
              <a:rPr lang="en-GB" sz="2400" dirty="0"/>
              <a:t>Local workshops and seminars provide great settings to network and learn the latest updates in the sector, allowing me to stay informed and engage in meaningful conversations.</a:t>
            </a:r>
          </a:p>
          <a:p>
            <a:r>
              <a:rPr lang="en-GB" sz="2400" dirty="0"/>
              <a:t>Additionally, internships and volunteering give me hands on experience, helping me practice clear and effective communication in real life situations with patients and colleagues.</a:t>
            </a:r>
          </a:p>
        </p:txBody>
      </p:sp>
    </p:spTree>
    <p:extLst>
      <p:ext uri="{BB962C8B-B14F-4D97-AF65-F5344CB8AC3E}">
        <p14:creationId xmlns:p14="http://schemas.microsoft.com/office/powerpoint/2010/main" val="3419931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01EE5-9D16-253A-95D1-2AE4534ABFAA}"/>
              </a:ext>
            </a:extLst>
          </p:cNvPr>
          <p:cNvSpPr>
            <a:spLocks noGrp="1"/>
          </p:cNvSpPr>
          <p:nvPr>
            <p:ph type="title"/>
          </p:nvPr>
        </p:nvSpPr>
        <p:spPr/>
        <p:txBody>
          <a:bodyPr/>
          <a:lstStyle/>
          <a:p>
            <a:pPr algn="ctr"/>
            <a:r>
              <a:rPr lang="en-GB" sz="4800" b="1" u="sng" dirty="0"/>
              <a:t>Threats</a:t>
            </a:r>
          </a:p>
        </p:txBody>
      </p:sp>
      <p:sp>
        <p:nvSpPr>
          <p:cNvPr id="4" name="TextBox 3">
            <a:extLst>
              <a:ext uri="{FF2B5EF4-FFF2-40B4-BE49-F238E27FC236}">
                <a16:creationId xmlns:a16="http://schemas.microsoft.com/office/drawing/2014/main" id="{03D57526-5E03-D4F4-FD4A-236FA696F328}"/>
              </a:ext>
            </a:extLst>
          </p:cNvPr>
          <p:cNvSpPr txBox="1"/>
          <p:nvPr/>
        </p:nvSpPr>
        <p:spPr>
          <a:xfrm>
            <a:off x="816077" y="1907458"/>
            <a:ext cx="10284542" cy="3847207"/>
          </a:xfrm>
          <a:prstGeom prst="rect">
            <a:avLst/>
          </a:prstGeom>
          <a:noFill/>
        </p:spPr>
        <p:txBody>
          <a:bodyPr wrap="square" rtlCol="0">
            <a:spAutoFit/>
          </a:bodyPr>
          <a:lstStyle/>
          <a:p>
            <a:r>
              <a:rPr lang="en-GB" sz="2000" dirty="0"/>
              <a:t>Nonetheless, there are threats to be aware of, including budget cuts and the resulting job competition. The current continuous professional development to remain competitive you need to actively seek mentorship and networking opportunities within the field, I can build relationships with experienced professionals who can offer guidance and insights. </a:t>
            </a:r>
          </a:p>
          <a:p>
            <a:endParaRPr lang="en-GB" sz="2000" dirty="0"/>
          </a:p>
          <a:p>
            <a:r>
              <a:rPr lang="en-GB" sz="2000" dirty="0"/>
              <a:t>Furthermore, volunteer positions can provide practical experience while enhancing my job prospect.</a:t>
            </a:r>
            <a:r>
              <a:rPr lang="en-GB" sz="2400" dirty="0"/>
              <a:t> </a:t>
            </a:r>
            <a:r>
              <a:rPr lang="en-GB" sz="2000" dirty="0"/>
              <a:t>To effectively utilize my strengths to overcome weaknesses, I can engage in role playing activities to build confidence in clinical scenarios.</a:t>
            </a:r>
          </a:p>
          <a:p>
            <a:endParaRPr lang="en-GB" sz="2000" dirty="0"/>
          </a:p>
          <a:p>
            <a:r>
              <a:rPr lang="en-GB" sz="2000" dirty="0"/>
              <a:t>Additionally, participating in workshops that promote conflict resolution and teamwork can address the issue of avoiding confrontation. By setting achievable goals I can use my strengths to overcome my weakness.</a:t>
            </a:r>
          </a:p>
        </p:txBody>
      </p:sp>
    </p:spTree>
    <p:extLst>
      <p:ext uri="{BB962C8B-B14F-4D97-AF65-F5344CB8AC3E}">
        <p14:creationId xmlns:p14="http://schemas.microsoft.com/office/powerpoint/2010/main" val="2540571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21163-DB4C-1911-D5C1-FE4C4B8B17E1}"/>
              </a:ext>
            </a:extLst>
          </p:cNvPr>
          <p:cNvSpPr>
            <a:spLocks noGrp="1"/>
          </p:cNvSpPr>
          <p:nvPr>
            <p:ph type="title"/>
          </p:nvPr>
        </p:nvSpPr>
        <p:spPr/>
        <p:txBody>
          <a:bodyPr/>
          <a:lstStyle/>
          <a:p>
            <a:pPr algn="ctr"/>
            <a:r>
              <a:rPr lang="en-GB" sz="2800" b="1" u="sng" dirty="0"/>
              <a:t>How to Leverage Strengths to Overcome Weaknesses in Communication</a:t>
            </a:r>
          </a:p>
        </p:txBody>
      </p:sp>
      <p:sp>
        <p:nvSpPr>
          <p:cNvPr id="5" name="TextBox 4">
            <a:extLst>
              <a:ext uri="{FF2B5EF4-FFF2-40B4-BE49-F238E27FC236}">
                <a16:creationId xmlns:a16="http://schemas.microsoft.com/office/drawing/2014/main" id="{7A4E1FC2-0961-AF9D-B3DD-BACE170A5B2E}"/>
              </a:ext>
            </a:extLst>
          </p:cNvPr>
          <p:cNvSpPr txBox="1"/>
          <p:nvPr/>
        </p:nvSpPr>
        <p:spPr>
          <a:xfrm>
            <a:off x="633186" y="1776246"/>
            <a:ext cx="11136027" cy="4985980"/>
          </a:xfrm>
          <a:prstGeom prst="rect">
            <a:avLst/>
          </a:prstGeom>
          <a:noFill/>
        </p:spPr>
        <p:txBody>
          <a:bodyPr wrap="square" rtlCol="0">
            <a:spAutoFit/>
          </a:bodyPr>
          <a:lstStyle/>
          <a:p>
            <a:r>
              <a:rPr lang="en-GB" sz="2000" b="1" u="sng" dirty="0">
                <a:solidFill>
                  <a:srgbClr val="00B050"/>
                </a:solidFill>
              </a:rPr>
              <a:t>Example 1</a:t>
            </a:r>
          </a:p>
          <a:p>
            <a:r>
              <a:rPr lang="en-GB" sz="2000" b="1" dirty="0"/>
              <a:t>Weakness:</a:t>
            </a:r>
            <a:r>
              <a:rPr lang="en-GB" sz="2000" dirty="0"/>
              <a:t> Limited experience with new EHR systems</a:t>
            </a:r>
          </a:p>
          <a:p>
            <a:r>
              <a:rPr lang="en-GB" sz="2000" b="1" dirty="0">
                <a:solidFill>
                  <a:srgbClr val="00B0F0"/>
                </a:solidFill>
              </a:rPr>
              <a:t>Strength:</a:t>
            </a:r>
            <a:r>
              <a:rPr lang="en-GB" sz="2000" dirty="0"/>
              <a:t> Strong problem-solving and willingness to learn</a:t>
            </a:r>
          </a:p>
          <a:p>
            <a:r>
              <a:rPr lang="en-GB" sz="2000" b="1" dirty="0">
                <a:solidFill>
                  <a:srgbClr val="FF0000"/>
                </a:solidFill>
              </a:rPr>
              <a:t>Action: </a:t>
            </a:r>
            <a:r>
              <a:rPr lang="en-GB" sz="2000" dirty="0"/>
              <a:t>Use your ability to learn quickly by attending EHR training sessions and practicing with simulated systems to improve communication with the software.</a:t>
            </a:r>
          </a:p>
          <a:p>
            <a:r>
              <a:rPr lang="en-GB" sz="2000" dirty="0"/>
              <a:t>When the hospital introduced a new EHR system, I applied my problem-solving skills to explore the software independently and practiced data entry after shifts. This helped me communicate patient information more accurately and efficiently.</a:t>
            </a:r>
          </a:p>
          <a:p>
            <a:r>
              <a:rPr lang="en-GB" sz="2000" b="1" u="sng" dirty="0">
                <a:solidFill>
                  <a:srgbClr val="00B050"/>
                </a:solidFill>
              </a:rPr>
              <a:t>Example 2</a:t>
            </a:r>
          </a:p>
          <a:p>
            <a:r>
              <a:rPr lang="en-GB" sz="2000" b="1" dirty="0"/>
              <a:t>Weakness:</a:t>
            </a:r>
            <a:r>
              <a:rPr lang="en-GB" sz="2000" dirty="0"/>
              <a:t> Difficulty managing stress in emergencies</a:t>
            </a:r>
          </a:p>
          <a:p>
            <a:r>
              <a:rPr lang="en-GB" sz="2000" b="1" dirty="0">
                <a:solidFill>
                  <a:srgbClr val="00B0F0"/>
                </a:solidFill>
              </a:rPr>
              <a:t>Strength: </a:t>
            </a:r>
            <a:r>
              <a:rPr lang="en-GB" sz="2000" dirty="0"/>
              <a:t>Excellent teamwork and communication skills</a:t>
            </a:r>
          </a:p>
          <a:p>
            <a:r>
              <a:rPr lang="en-GB" sz="2000" b="1" dirty="0">
                <a:solidFill>
                  <a:srgbClr val="FF0000"/>
                </a:solidFill>
              </a:rPr>
              <a:t>Action:</a:t>
            </a:r>
            <a:r>
              <a:rPr lang="en-GB" sz="2000" dirty="0"/>
              <a:t> Rely on your communication strengths during high-pressure situations speak clearly, delegate tasks effectively, and follow protocols to maintain calm and coordination.</a:t>
            </a:r>
          </a:p>
          <a:p>
            <a:r>
              <a:rPr lang="en-GB" sz="2000" dirty="0"/>
              <a:t>During an emergency, I focused on clear communication with the team, which helped reduce panic and ensured patient safety.</a:t>
            </a:r>
          </a:p>
          <a:p>
            <a:endParaRPr lang="en-GB" sz="2000" b="1" u="sng" dirty="0"/>
          </a:p>
        </p:txBody>
      </p:sp>
    </p:spTree>
    <p:extLst>
      <p:ext uri="{BB962C8B-B14F-4D97-AF65-F5344CB8AC3E}">
        <p14:creationId xmlns:p14="http://schemas.microsoft.com/office/powerpoint/2010/main" val="375711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FEAC8-65B2-650F-8DF6-0F449B11D7EB}"/>
              </a:ext>
            </a:extLst>
          </p:cNvPr>
          <p:cNvSpPr>
            <a:spLocks noGrp="1"/>
          </p:cNvSpPr>
          <p:nvPr>
            <p:ph type="title"/>
          </p:nvPr>
        </p:nvSpPr>
        <p:spPr/>
        <p:txBody>
          <a:bodyPr/>
          <a:lstStyle/>
          <a:p>
            <a:pPr algn="ctr"/>
            <a:r>
              <a:rPr lang="en-GB" sz="3600" b="1" u="sng" dirty="0"/>
              <a:t>Conclusion</a:t>
            </a:r>
          </a:p>
        </p:txBody>
      </p:sp>
      <p:sp>
        <p:nvSpPr>
          <p:cNvPr id="6" name="TextBox 5">
            <a:extLst>
              <a:ext uri="{FF2B5EF4-FFF2-40B4-BE49-F238E27FC236}">
                <a16:creationId xmlns:a16="http://schemas.microsoft.com/office/drawing/2014/main" id="{AF1A3A88-7C1B-87F0-63D4-2A3190279179}"/>
              </a:ext>
            </a:extLst>
          </p:cNvPr>
          <p:cNvSpPr txBox="1"/>
          <p:nvPr/>
        </p:nvSpPr>
        <p:spPr>
          <a:xfrm>
            <a:off x="255640" y="1995947"/>
            <a:ext cx="11297642" cy="3539613"/>
          </a:xfrm>
          <a:prstGeom prst="rect">
            <a:avLst/>
          </a:prstGeom>
          <a:noFill/>
        </p:spPr>
        <p:txBody>
          <a:bodyPr wrap="square" rtlCol="0">
            <a:spAutoFit/>
          </a:bodyPr>
          <a:lstStyle/>
          <a:p>
            <a:r>
              <a:rPr lang="en-GB" sz="2400" dirty="0"/>
              <a:t>In a healthcare environment, I can utilize my strong communication, teamwork, and problem-solving abilities to address weaknesses like limited experience with new systems and managing stress during high-pressure situations. For instance, by embracing adaptability and a growth mindset, I can quickly gain ability in new electronic health record systems. My interpersonal skills also help reduce risks such as burnout and mistakes through effective collaboration and careful attention to detail. Additionally, I can take advantage of opportunities like training programs and mentorships by leveraging my motivation and communication skills to improve my clinical expertise and prepare for leadership positions.</a:t>
            </a:r>
          </a:p>
        </p:txBody>
      </p:sp>
    </p:spTree>
    <p:extLst>
      <p:ext uri="{BB962C8B-B14F-4D97-AF65-F5344CB8AC3E}">
        <p14:creationId xmlns:p14="http://schemas.microsoft.com/office/powerpoint/2010/main" val="128831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6FD87-CBCA-20F6-0E44-5508ABD20FFA}"/>
              </a:ext>
            </a:extLst>
          </p:cNvPr>
          <p:cNvSpPr>
            <a:spLocks noGrp="1"/>
          </p:cNvSpPr>
          <p:nvPr>
            <p:ph type="title"/>
          </p:nvPr>
        </p:nvSpPr>
        <p:spPr/>
        <p:txBody>
          <a:bodyPr/>
          <a:lstStyle/>
          <a:p>
            <a:pPr algn="ctr"/>
            <a:r>
              <a:rPr lang="en-GB" sz="5400" b="1" dirty="0"/>
              <a:t>References</a:t>
            </a:r>
          </a:p>
        </p:txBody>
      </p:sp>
      <p:sp>
        <p:nvSpPr>
          <p:cNvPr id="7" name="TextBox 6">
            <a:extLst>
              <a:ext uri="{FF2B5EF4-FFF2-40B4-BE49-F238E27FC236}">
                <a16:creationId xmlns:a16="http://schemas.microsoft.com/office/drawing/2014/main" id="{43E4AD04-68F3-127C-919A-7D1E7CD654FC}"/>
              </a:ext>
            </a:extLst>
          </p:cNvPr>
          <p:cNvSpPr txBox="1"/>
          <p:nvPr/>
        </p:nvSpPr>
        <p:spPr>
          <a:xfrm>
            <a:off x="943897" y="1799303"/>
            <a:ext cx="10687664" cy="1477328"/>
          </a:xfrm>
          <a:prstGeom prst="rect">
            <a:avLst/>
          </a:prstGeom>
          <a:noFill/>
        </p:spPr>
        <p:txBody>
          <a:bodyPr wrap="square" rtlCol="0">
            <a:spAutoFit/>
          </a:bodyPr>
          <a:lstStyle/>
          <a:p>
            <a:r>
              <a:rPr lang="en-GB" b="1" dirty="0"/>
              <a:t>NHS England (2023)</a:t>
            </a:r>
            <a:r>
              <a:rPr lang="en-GB" dirty="0"/>
              <a:t> </a:t>
            </a:r>
            <a:r>
              <a:rPr lang="en-GB" i="1" dirty="0"/>
              <a:t>NHS Long Term Workforce Plan.</a:t>
            </a:r>
            <a:r>
              <a:rPr lang="en-GB" dirty="0"/>
              <a:t> Available at: </a:t>
            </a:r>
            <a:r>
              <a:rPr lang="en-GB" dirty="0">
                <a:hlinkClick r:id="rId2"/>
              </a:rPr>
              <a:t>https://www.england.nhs.uk</a:t>
            </a:r>
            <a:r>
              <a:rPr lang="en-GB" dirty="0"/>
              <a:t> (Accessed: 18 October 2025).</a:t>
            </a:r>
          </a:p>
          <a:p>
            <a:r>
              <a:rPr lang="en-GB" b="1" dirty="0"/>
              <a:t>Skills for Care (2024)</a:t>
            </a:r>
            <a:r>
              <a:rPr lang="en-GB" dirty="0"/>
              <a:t> </a:t>
            </a:r>
            <a:r>
              <a:rPr lang="en-GB" i="1" dirty="0"/>
              <a:t>Continuing Professional Development (CPD) for the Adult Social Care Workforce.</a:t>
            </a:r>
            <a:r>
              <a:rPr lang="en-GB" dirty="0"/>
              <a:t> Available at: </a:t>
            </a:r>
            <a:r>
              <a:rPr lang="en-GB" dirty="0">
                <a:hlinkClick r:id="rId3"/>
              </a:rPr>
              <a:t>https://www.skillsforcare.org.uk</a:t>
            </a:r>
            <a:r>
              <a:rPr lang="en-GB" dirty="0"/>
              <a:t> (Accessed: 18 October 2025).</a:t>
            </a:r>
          </a:p>
          <a:p>
            <a:endParaRPr lang="en-GB" dirty="0"/>
          </a:p>
        </p:txBody>
      </p:sp>
    </p:spTree>
    <p:extLst>
      <p:ext uri="{BB962C8B-B14F-4D97-AF65-F5344CB8AC3E}">
        <p14:creationId xmlns:p14="http://schemas.microsoft.com/office/powerpoint/2010/main" val="1562603902"/>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155088_TF00475556_Win32" id="{41AB0E46-27D6-4A0C-A99C-EE85A1416CC8}" vid="{7722B658-BB20-4642-A646-AE020ADF439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c5b5ae6358332c52dab89550efc47068">
  <xsd:schema xmlns:xsd="http://www.w3.org/2001/XMLSchema" xmlns:xs="http://www.w3.org/2001/XMLSchema" xmlns:p="http://schemas.microsoft.com/office/2006/metadata/properties" xmlns:ns3="ccfc14db-0f45-423b-b2f5-752f8f8a0ada" targetNamespace="http://schemas.microsoft.com/office/2006/metadata/properties" ma:root="true" ma:fieldsID="169c65b08299a9792330c926df48d6b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3E3F51E-728B-4154-83D6-183D444AA3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F7339C-F34F-4D02-8E0F-1FF60004ECE3}">
  <ds:schemaRefs>
    <ds:schemaRef ds:uri="http://schemas.microsoft.com/sharepoint/v3/contenttype/forms"/>
  </ds:schemaRefs>
</ds:datastoreItem>
</file>

<file path=customXml/itemProps3.xml><?xml version="1.0" encoding="utf-8"?>
<ds:datastoreItem xmlns:ds="http://schemas.openxmlformats.org/officeDocument/2006/customXml" ds:itemID="{946CCE8C-B8B4-48B7-A703-1CEDDC9619AE}">
  <ds:schemaRefs>
    <ds:schemaRef ds:uri="http://purl.org/dc/dcmitype/"/>
    <ds:schemaRef ds:uri="ccfc14db-0f45-423b-b2f5-752f8f8a0ada"/>
    <ds:schemaRef ds:uri="http://purl.org/dc/terms/"/>
    <ds:schemaRef ds:uri="http://schemas.microsoft.com/office/2006/metadata/properties"/>
    <ds:schemaRef ds:uri="http://schemas.microsoft.com/office/2006/documentManagement/types"/>
    <ds:schemaRef ds:uri="http://www.w3.org/XML/1998/namespace"/>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Education presentation</Template>
  <TotalTime>11604</TotalTime>
  <Words>1026</Words>
  <Application>Microsoft Office PowerPoint</Application>
  <PresentationFormat>Widescreen</PresentationFormat>
  <Paragraphs>42</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Corbel</vt:lpstr>
      <vt:lpstr>Office Theme</vt:lpstr>
      <vt:lpstr>Self-Awareness Presentation</vt:lpstr>
      <vt:lpstr>Introduction</vt:lpstr>
      <vt:lpstr>Strengths</vt:lpstr>
      <vt:lpstr>Weakness</vt:lpstr>
      <vt:lpstr>Opportunity</vt:lpstr>
      <vt:lpstr>Threats</vt:lpstr>
      <vt:lpstr>How to Leverage Strengths to Overcome Weaknesses in Communication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Cerdiyaa Khan (2325009)</dc:creator>
  <cp:lastModifiedBy>Cerdiyaa Khan (2325009)</cp:lastModifiedBy>
  <cp:revision>3</cp:revision>
  <dcterms:created xsi:type="dcterms:W3CDTF">2025-10-09T23:43:22Z</dcterms:created>
  <dcterms:modified xsi:type="dcterms:W3CDTF">2025-10-18T01:14:36Z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