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2" r:id="rId4"/>
    <p:sldMasterId id="2147483661" r:id="rId5"/>
  </p:sldMasterIdLst>
  <p:notesMasterIdLst>
    <p:notesMasterId r:id="rId42"/>
  </p:notesMasterIdLst>
  <p:sldIdLst>
    <p:sldId id="719" r:id="rId6"/>
    <p:sldId id="301" r:id="rId7"/>
    <p:sldId id="302" r:id="rId8"/>
    <p:sldId id="431" r:id="rId9"/>
    <p:sldId id="722" r:id="rId10"/>
    <p:sldId id="723" r:id="rId11"/>
    <p:sldId id="406" r:id="rId12"/>
    <p:sldId id="432" r:id="rId13"/>
    <p:sldId id="441" r:id="rId14"/>
    <p:sldId id="442" r:id="rId15"/>
    <p:sldId id="443" r:id="rId16"/>
    <p:sldId id="451" r:id="rId17"/>
    <p:sldId id="408" r:id="rId18"/>
    <p:sldId id="435" r:id="rId19"/>
    <p:sldId id="444" r:id="rId20"/>
    <p:sldId id="445" r:id="rId21"/>
    <p:sldId id="436" r:id="rId22"/>
    <p:sldId id="439" r:id="rId23"/>
    <p:sldId id="410" r:id="rId24"/>
    <p:sldId id="452" r:id="rId25"/>
    <p:sldId id="446" r:id="rId26"/>
    <p:sldId id="447" r:id="rId27"/>
    <p:sldId id="448" r:id="rId28"/>
    <p:sldId id="449" r:id="rId29"/>
    <p:sldId id="450" r:id="rId30"/>
    <p:sldId id="453" r:id="rId31"/>
    <p:sldId id="458" r:id="rId32"/>
    <p:sldId id="457" r:id="rId33"/>
    <p:sldId id="456" r:id="rId34"/>
    <p:sldId id="455" r:id="rId35"/>
    <p:sldId id="411" r:id="rId36"/>
    <p:sldId id="459" r:id="rId37"/>
    <p:sldId id="460" r:id="rId38"/>
    <p:sldId id="461" r:id="rId39"/>
    <p:sldId id="466" r:id="rId40"/>
    <p:sldId id="721"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781670-CF79-424E-99B1-36EAAE8E53EB}" v="1" dt="2024-10-01T09:07:10.7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782"/>
    <p:restoredTop sz="77253"/>
  </p:normalViewPr>
  <p:slideViewPr>
    <p:cSldViewPr snapToGrid="0">
      <p:cViewPr varScale="1">
        <p:scale>
          <a:sx n="76" d="100"/>
          <a:sy n="76" d="100"/>
        </p:scale>
        <p:origin x="858"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ableStyles" Target="tableStyles.xml"/><Relationship Id="rId20" Type="http://schemas.openxmlformats.org/officeDocument/2006/relationships/slide" Target="slides/slide15.xml"/><Relationship Id="rId41" Type="http://schemas.openxmlformats.org/officeDocument/2006/relationships/slide" Target="slides/slide3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B8781670-CF79-424E-99B1-36EAAE8E53EB}"/>
    <pc:docChg chg="custSel delSld modSld">
      <pc:chgData name="Stalin Jacob Wilson Packia Dhas" userId="050d7d71-3621-4503-95e8-1c9a9d962492" providerId="ADAL" clId="{B8781670-CF79-424E-99B1-36EAAE8E53EB}" dt="2024-10-01T11:52:56.306" v="34" actId="20577"/>
      <pc:docMkLst>
        <pc:docMk/>
      </pc:docMkLst>
      <pc:sldChg chg="modSp mod">
        <pc:chgData name="Stalin Jacob Wilson Packia Dhas" userId="050d7d71-3621-4503-95e8-1c9a9d962492" providerId="ADAL" clId="{B8781670-CF79-424E-99B1-36EAAE8E53EB}" dt="2024-10-01T09:06:53.609" v="13" actId="6549"/>
        <pc:sldMkLst>
          <pc:docMk/>
          <pc:sldMk cId="3864765937" sldId="466"/>
        </pc:sldMkLst>
        <pc:spChg chg="mod">
          <ac:chgData name="Stalin Jacob Wilson Packia Dhas" userId="050d7d71-3621-4503-95e8-1c9a9d962492" providerId="ADAL" clId="{B8781670-CF79-424E-99B1-36EAAE8E53EB}" dt="2024-10-01T09:06:53.609" v="13" actId="6549"/>
          <ac:spMkLst>
            <pc:docMk/>
            <pc:sldMk cId="3864765937" sldId="466"/>
            <ac:spMk id="2" creationId="{00000000-0000-0000-0000-000000000000}"/>
          </ac:spMkLst>
        </pc:spChg>
        <pc:spChg chg="mod">
          <ac:chgData name="Stalin Jacob Wilson Packia Dhas" userId="050d7d71-3621-4503-95e8-1c9a9d962492" providerId="ADAL" clId="{B8781670-CF79-424E-99B1-36EAAE8E53EB}" dt="2024-10-01T09:06:41.415" v="2" actId="20577"/>
          <ac:spMkLst>
            <pc:docMk/>
            <pc:sldMk cId="3864765937" sldId="466"/>
            <ac:spMk id="3" creationId="{00000000-0000-0000-0000-000000000000}"/>
          </ac:spMkLst>
        </pc:spChg>
      </pc:sldChg>
      <pc:sldChg chg="del">
        <pc:chgData name="Stalin Jacob Wilson Packia Dhas" userId="050d7d71-3621-4503-95e8-1c9a9d962492" providerId="ADAL" clId="{B8781670-CF79-424E-99B1-36EAAE8E53EB}" dt="2024-10-01T09:06:57.001" v="17" actId="47"/>
        <pc:sldMkLst>
          <pc:docMk/>
          <pc:sldMk cId="32802687" sldId="467"/>
        </pc:sldMkLst>
      </pc:sldChg>
      <pc:sldChg chg="del">
        <pc:chgData name="Stalin Jacob Wilson Packia Dhas" userId="050d7d71-3621-4503-95e8-1c9a9d962492" providerId="ADAL" clId="{B8781670-CF79-424E-99B1-36EAAE8E53EB}" dt="2024-10-01T09:06:56.683" v="16" actId="47"/>
        <pc:sldMkLst>
          <pc:docMk/>
          <pc:sldMk cId="1768766616" sldId="468"/>
        </pc:sldMkLst>
      </pc:sldChg>
      <pc:sldChg chg="del">
        <pc:chgData name="Stalin Jacob Wilson Packia Dhas" userId="050d7d71-3621-4503-95e8-1c9a9d962492" providerId="ADAL" clId="{B8781670-CF79-424E-99B1-36EAAE8E53EB}" dt="2024-10-01T09:06:56.343" v="15" actId="47"/>
        <pc:sldMkLst>
          <pc:docMk/>
          <pc:sldMk cId="2156465805" sldId="469"/>
        </pc:sldMkLst>
      </pc:sldChg>
      <pc:sldChg chg="del">
        <pc:chgData name="Stalin Jacob Wilson Packia Dhas" userId="050d7d71-3621-4503-95e8-1c9a9d962492" providerId="ADAL" clId="{B8781670-CF79-424E-99B1-36EAAE8E53EB}" dt="2024-10-01T09:06:55.966" v="14" actId="47"/>
        <pc:sldMkLst>
          <pc:docMk/>
          <pc:sldMk cId="3768159992" sldId="470"/>
        </pc:sldMkLst>
      </pc:sldChg>
      <pc:sldChg chg="modSp mod">
        <pc:chgData name="Stalin Jacob Wilson Packia Dhas" userId="050d7d71-3621-4503-95e8-1c9a9d962492" providerId="ADAL" clId="{B8781670-CF79-424E-99B1-36EAAE8E53EB}" dt="2024-10-01T11:52:56.306" v="34" actId="20577"/>
        <pc:sldMkLst>
          <pc:docMk/>
          <pc:sldMk cId="3119007398" sldId="719"/>
        </pc:sldMkLst>
        <pc:spChg chg="mod">
          <ac:chgData name="Stalin Jacob Wilson Packia Dhas" userId="050d7d71-3621-4503-95e8-1c9a9d962492" providerId="ADAL" clId="{B8781670-CF79-424E-99B1-36EAAE8E53EB}" dt="2024-10-01T11:52:56.306" v="34" actId="20577"/>
          <ac:spMkLst>
            <pc:docMk/>
            <pc:sldMk cId="3119007398" sldId="719"/>
            <ac:spMk id="2" creationId="{5AF40EAB-6954-8B5E-C784-2A455332F66A}"/>
          </ac:spMkLst>
        </pc:spChg>
      </pc:sldChg>
      <pc:sldChg chg="modSp mod modNotesTx">
        <pc:chgData name="Stalin Jacob Wilson Packia Dhas" userId="050d7d71-3621-4503-95e8-1c9a9d962492" providerId="ADAL" clId="{B8781670-CF79-424E-99B1-36EAAE8E53EB}" dt="2024-10-01T09:07:03.745" v="20" actId="20577"/>
        <pc:sldMkLst>
          <pc:docMk/>
          <pc:sldMk cId="1608782815" sldId="721"/>
        </pc:sldMkLst>
        <pc:spChg chg="mod">
          <ac:chgData name="Stalin Jacob Wilson Packia Dhas" userId="050d7d71-3621-4503-95e8-1c9a9d962492" providerId="ADAL" clId="{B8781670-CF79-424E-99B1-36EAAE8E53EB}" dt="2024-10-01T09:07:03.745" v="20" actId="20577"/>
          <ac:spMkLst>
            <pc:docMk/>
            <pc:sldMk cId="1608782815" sldId="721"/>
            <ac:spMk id="5" creationId="{36151967-A607-1C5C-E865-FAA75F0DC0F9}"/>
          </ac:spMkLst>
        </pc:spChg>
      </pc:sldChg>
      <pc:sldChg chg="modSp mod">
        <pc:chgData name="Stalin Jacob Wilson Packia Dhas" userId="050d7d71-3621-4503-95e8-1c9a9d962492" providerId="ADAL" clId="{B8781670-CF79-424E-99B1-36EAAE8E53EB}" dt="2024-10-01T09:08:41.727" v="32" actId="20577"/>
        <pc:sldMkLst>
          <pc:docMk/>
          <pc:sldMk cId="3855564541" sldId="722"/>
        </pc:sldMkLst>
        <pc:spChg chg="mod">
          <ac:chgData name="Stalin Jacob Wilson Packia Dhas" userId="050d7d71-3621-4503-95e8-1c9a9d962492" providerId="ADAL" clId="{B8781670-CF79-424E-99B1-36EAAE8E53EB}" dt="2024-10-01T09:08:41.727" v="32" actId="20577"/>
          <ac:spMkLst>
            <pc:docMk/>
            <pc:sldMk cId="3855564541" sldId="722"/>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374F67A-0874-45E3-BD6B-71B178B0D08F}" type="slidenum">
              <a:rPr lang="en-GB" smtClean="0"/>
              <a:t>6</a:t>
            </a:fld>
            <a:endParaRPr lang="en-GB"/>
          </a:p>
        </p:txBody>
      </p:sp>
    </p:spTree>
    <p:extLst>
      <p:ext uri="{BB962C8B-B14F-4D97-AF65-F5344CB8AC3E}">
        <p14:creationId xmlns:p14="http://schemas.microsoft.com/office/powerpoint/2010/main" val="2527603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8</a:t>
            </a:fld>
            <a:endParaRPr lang="en-US" dirty="0"/>
          </a:p>
        </p:txBody>
      </p:sp>
    </p:spTree>
    <p:extLst>
      <p:ext uri="{BB962C8B-B14F-4D97-AF65-F5344CB8AC3E}">
        <p14:creationId xmlns:p14="http://schemas.microsoft.com/office/powerpoint/2010/main" val="3503482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9</a:t>
            </a:fld>
            <a:endParaRPr lang="en-US" dirty="0"/>
          </a:p>
        </p:txBody>
      </p:sp>
    </p:spTree>
    <p:extLst>
      <p:ext uri="{BB962C8B-B14F-4D97-AF65-F5344CB8AC3E}">
        <p14:creationId xmlns:p14="http://schemas.microsoft.com/office/powerpoint/2010/main" val="36567166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10</a:t>
            </a:fld>
            <a:endParaRPr lang="en-US" dirty="0"/>
          </a:p>
        </p:txBody>
      </p:sp>
    </p:spTree>
    <p:extLst>
      <p:ext uri="{BB962C8B-B14F-4D97-AF65-F5344CB8AC3E}">
        <p14:creationId xmlns:p14="http://schemas.microsoft.com/office/powerpoint/2010/main" val="5836994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11</a:t>
            </a:fld>
            <a:endParaRPr lang="en-US" dirty="0"/>
          </a:p>
        </p:txBody>
      </p:sp>
    </p:spTree>
    <p:extLst>
      <p:ext uri="{BB962C8B-B14F-4D97-AF65-F5344CB8AC3E}">
        <p14:creationId xmlns:p14="http://schemas.microsoft.com/office/powerpoint/2010/main" val="4216283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12</a:t>
            </a:fld>
            <a:endParaRPr lang="en-US" dirty="0"/>
          </a:p>
        </p:txBody>
      </p:sp>
    </p:spTree>
    <p:extLst>
      <p:ext uri="{BB962C8B-B14F-4D97-AF65-F5344CB8AC3E}">
        <p14:creationId xmlns:p14="http://schemas.microsoft.com/office/powerpoint/2010/main" val="26524394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36</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2E493A2-A2FF-4AA5-9156-60AC353F8179}" type="datetime1">
              <a:rPr lang="en-GB" smtClean="0"/>
              <a:t>01/10/2024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3 / Electrical Engineering</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6.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0.pn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41.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2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Electrical Engineering</a:t>
            </a:r>
          </a:p>
          <a:p>
            <a:r>
              <a:rPr lang="en-GB" sz="4800" dirty="0"/>
              <a:t>(ACDA5001)</a:t>
            </a:r>
          </a:p>
          <a:p>
            <a:r>
              <a:rPr lang="en-GB" sz="3600" i="1" dirty="0">
                <a:solidFill>
                  <a:srgbClr val="FFC000"/>
                </a:solidFill>
              </a:rPr>
              <a:t>Lecture - 3</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4147" y="-90487"/>
            <a:ext cx="4115636"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79" y="1545700"/>
            <a:ext cx="10821227" cy="5230549"/>
          </a:xfrm>
        </p:spPr>
        <p:txBody>
          <a:bodyPr>
            <a:normAutofit/>
          </a:bodyPr>
          <a:lstStyle/>
          <a:p>
            <a:pPr algn="just"/>
            <a:r>
              <a:rPr lang="en-IN" sz="4400" dirty="0"/>
              <a:t>Theorems</a:t>
            </a:r>
          </a:p>
          <a:p>
            <a:pPr lvl="1" algn="just"/>
            <a:r>
              <a:rPr lang="en-IN" sz="4000" dirty="0"/>
              <a:t>Thevenin’s theorem</a:t>
            </a:r>
          </a:p>
          <a:p>
            <a:pPr lvl="1" algn="just"/>
            <a:r>
              <a:rPr lang="en-IN" sz="4000" dirty="0"/>
              <a:t>Norton’s theorem</a:t>
            </a:r>
          </a:p>
          <a:p>
            <a:pPr lvl="1" algn="just"/>
            <a:r>
              <a:rPr lang="en-IN" sz="4000" dirty="0"/>
              <a:t>Superposition theorem</a:t>
            </a:r>
          </a:p>
          <a:p>
            <a:pPr lvl="1" algn="just"/>
            <a:r>
              <a:rPr lang="en-IN" sz="4000" dirty="0"/>
              <a:t>Reciprocity theorem</a:t>
            </a:r>
          </a:p>
          <a:p>
            <a:pPr lvl="1"/>
            <a:r>
              <a:rPr lang="en-IN" sz="4000" dirty="0"/>
              <a:t>Maximum power transfer theorem</a:t>
            </a:r>
            <a:br>
              <a:rPr lang="en-US" b="1" kern="1200" dirty="0">
                <a:solidFill>
                  <a:schemeClr val="tx1"/>
                </a:solidFill>
                <a:latin typeface="+mj-lt"/>
                <a:ea typeface="+mj-ea"/>
                <a:cs typeface="+mj-cs"/>
              </a:rPr>
            </a:br>
            <a:endParaRPr lang="en-IN" sz="2683" dirty="0"/>
          </a:p>
          <a:p>
            <a:pPr marL="354629" lvl="1" indent="-354629" algn="just">
              <a:buFont typeface="Arial"/>
              <a:buChar char="•"/>
            </a:pPr>
            <a:endParaRPr lang="en-IN" sz="3083"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p:txBody>
          <a:bodyPr/>
          <a:lstStyle/>
          <a:p>
            <a:r>
              <a:rPr lang="en-GB"/>
              <a:t>Lecture – 3 / Electrical Engineering</a:t>
            </a:r>
            <a:endParaRPr lang="en-GB"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600" b="1" dirty="0"/>
              <a:t>The student upon completion of the lecture will be able to:</a:t>
            </a:r>
          </a:p>
          <a:p>
            <a:r>
              <a:rPr lang="en-IN" sz="4400" dirty="0"/>
              <a:t>Define the different circuit theorems.</a:t>
            </a:r>
          </a:p>
          <a:p>
            <a:r>
              <a:rPr lang="en-IN" sz="4400" dirty="0"/>
              <a:t>Differentiate open and Short circuits.</a:t>
            </a:r>
          </a:p>
          <a:p>
            <a:r>
              <a:rPr lang="en-IN" sz="4400" dirty="0"/>
              <a:t>Describe  the benefits of theorems</a:t>
            </a:r>
          </a:p>
          <a:p>
            <a:endParaRPr lang="en-IN" sz="32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p:txBody>
          <a:bodyPr/>
          <a:lstStyle/>
          <a:p>
            <a:r>
              <a:rPr lang="en-GB" i="1"/>
              <a:t>Lecture – 3 / Electrical Engineering</a:t>
            </a:r>
            <a:endParaRPr lang="en-GB" i="1"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r>
              <a:rPr lang="en-IN" dirty="0">
                <a:solidFill>
                  <a:schemeClr val="bg1"/>
                </a:solidFill>
              </a:rPr>
              <a:t>Network theorems</a:t>
            </a:r>
          </a:p>
        </p:txBody>
      </p:sp>
      <p:sp>
        <p:nvSpPr>
          <p:cNvPr id="3" name="Content Placeholder 2"/>
          <p:cNvSpPr>
            <a:spLocks noGrp="1"/>
          </p:cNvSpPr>
          <p:nvPr>
            <p:ph idx="1"/>
          </p:nvPr>
        </p:nvSpPr>
        <p:spPr/>
        <p:txBody>
          <a:bodyPr/>
          <a:lstStyle/>
          <a:p>
            <a:pPr marL="0" indent="0">
              <a:buNone/>
            </a:pPr>
            <a:r>
              <a:rPr lang="en-IN" sz="3600" dirty="0"/>
              <a:t>The various circuit theorems used are</a:t>
            </a:r>
          </a:p>
          <a:p>
            <a:r>
              <a:rPr lang="en-IN" sz="3600" dirty="0" err="1"/>
              <a:t>Thevenin’s</a:t>
            </a:r>
            <a:r>
              <a:rPr lang="en-IN" sz="3600" dirty="0"/>
              <a:t> theorem</a:t>
            </a:r>
          </a:p>
          <a:p>
            <a:r>
              <a:rPr lang="en-IN" sz="3600" dirty="0"/>
              <a:t>Norton’s theorem</a:t>
            </a:r>
          </a:p>
          <a:p>
            <a:r>
              <a:rPr lang="en-IN" sz="3600" dirty="0"/>
              <a:t>Superposition theorems</a:t>
            </a:r>
          </a:p>
          <a:p>
            <a:r>
              <a:rPr lang="en-IN" sz="3600" dirty="0"/>
              <a:t>Reciprocity theorem</a:t>
            </a:r>
          </a:p>
          <a:p>
            <a:r>
              <a:rPr lang="en-IN" sz="3600" dirty="0"/>
              <a:t>Maximum power transfer theorem</a:t>
            </a:r>
          </a:p>
          <a:p>
            <a:endParaRPr lang="en-IN" dirty="0"/>
          </a:p>
        </p:txBody>
      </p:sp>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1859524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r>
              <a:rPr lang="en-IN" dirty="0">
                <a:solidFill>
                  <a:schemeClr val="bg1"/>
                </a:solidFill>
              </a:rPr>
              <a:t>Open Circuit</a:t>
            </a:r>
          </a:p>
        </p:txBody>
      </p:sp>
      <p:sp>
        <p:nvSpPr>
          <p:cNvPr id="3" name="Content Placeholder 2"/>
          <p:cNvSpPr>
            <a:spLocks noGrp="1"/>
          </p:cNvSpPr>
          <p:nvPr>
            <p:ph idx="1"/>
          </p:nvPr>
        </p:nvSpPr>
        <p:spPr/>
        <p:txBody>
          <a:bodyPr/>
          <a:lstStyle/>
          <a:p>
            <a:r>
              <a:rPr lang="en-GB" b="0" i="0" dirty="0">
                <a:effectLst/>
              </a:rPr>
              <a:t>An </a:t>
            </a:r>
            <a:r>
              <a:rPr lang="en-GB" b="1" i="0" dirty="0">
                <a:effectLst/>
              </a:rPr>
              <a:t>open circuit </a:t>
            </a:r>
            <a:r>
              <a:rPr lang="en-GB" b="0" i="0" dirty="0">
                <a:effectLst/>
              </a:rPr>
              <a:t>is defined as an </a:t>
            </a:r>
            <a:r>
              <a:rPr lang="en-GB" b="0" i="0" u="none" strike="noStrike" dirty="0">
                <a:effectLst/>
              </a:rPr>
              <a:t>electric circuit</a:t>
            </a:r>
            <a:r>
              <a:rPr lang="en-GB" b="0" i="0" dirty="0">
                <a:effectLst/>
              </a:rPr>
              <a:t> in which </a:t>
            </a:r>
            <a:r>
              <a:rPr lang="en-GB" b="1" i="0" dirty="0">
                <a:effectLst/>
              </a:rPr>
              <a:t>current </a:t>
            </a:r>
            <a:r>
              <a:rPr lang="en-GB" b="1" dirty="0"/>
              <a:t>cannot</a:t>
            </a:r>
            <a:r>
              <a:rPr lang="en-GB" b="1" i="0" dirty="0">
                <a:effectLst/>
              </a:rPr>
              <a:t> flow. </a:t>
            </a:r>
          </a:p>
          <a:p>
            <a:r>
              <a:rPr lang="en-GB" b="0" i="0" dirty="0">
                <a:effectLst/>
              </a:rPr>
              <a:t>Current can flow in a circuit which is a closed circuit. </a:t>
            </a:r>
          </a:p>
          <a:p>
            <a:r>
              <a:rPr lang="en-GB" b="0" i="0" dirty="0">
                <a:effectLst/>
              </a:rPr>
              <a:t>If there’s a break anywhere in the circuit, </a:t>
            </a:r>
            <a:r>
              <a:rPr lang="en-GB" dirty="0"/>
              <a:t>its called</a:t>
            </a:r>
            <a:r>
              <a:rPr lang="en-GB" b="0" i="0" dirty="0">
                <a:effectLst/>
              </a:rPr>
              <a:t> as </a:t>
            </a:r>
            <a:r>
              <a:rPr lang="en-GB" b="1" i="0" dirty="0">
                <a:effectLst/>
              </a:rPr>
              <a:t>open circuit</a:t>
            </a:r>
            <a:r>
              <a:rPr lang="en-GB" b="0" i="0" dirty="0">
                <a:effectLst/>
              </a:rPr>
              <a:t>.</a:t>
            </a:r>
            <a:endParaRPr lang="en-IN" dirty="0"/>
          </a:p>
        </p:txBody>
      </p:sp>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5</a:t>
            </a:fld>
            <a:endParaRPr lang="en-US" dirty="0"/>
          </a:p>
        </p:txBody>
      </p:sp>
      <p:pic>
        <p:nvPicPr>
          <p:cNvPr id="9" name="Picture 8">
            <a:extLst>
              <a:ext uri="{FF2B5EF4-FFF2-40B4-BE49-F238E27FC236}">
                <a16:creationId xmlns:a16="http://schemas.microsoft.com/office/drawing/2014/main" id="{52789EE9-D655-7201-EDCB-71F2EFD0E90D}"/>
              </a:ext>
            </a:extLst>
          </p:cNvPr>
          <p:cNvPicPr>
            <a:picLocks noChangeAspect="1"/>
          </p:cNvPicPr>
          <p:nvPr/>
        </p:nvPicPr>
        <p:blipFill>
          <a:blip r:embed="rId2"/>
          <a:stretch>
            <a:fillRect/>
          </a:stretch>
        </p:blipFill>
        <p:spPr>
          <a:xfrm>
            <a:off x="4291644" y="3967975"/>
            <a:ext cx="2553533" cy="2308001"/>
          </a:xfrm>
          <a:prstGeom prst="rect">
            <a:avLst/>
          </a:prstGeom>
        </p:spPr>
      </p:pic>
    </p:spTree>
    <p:extLst>
      <p:ext uri="{BB962C8B-B14F-4D97-AF65-F5344CB8AC3E}">
        <p14:creationId xmlns:p14="http://schemas.microsoft.com/office/powerpoint/2010/main" val="3855564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r>
              <a:rPr lang="en-IN" dirty="0">
                <a:solidFill>
                  <a:schemeClr val="bg1"/>
                </a:solidFill>
              </a:rPr>
              <a:t>Short Circuit</a:t>
            </a:r>
          </a:p>
        </p:txBody>
      </p:sp>
      <p:sp>
        <p:nvSpPr>
          <p:cNvPr id="3" name="Content Placeholder 2"/>
          <p:cNvSpPr>
            <a:spLocks noGrp="1"/>
          </p:cNvSpPr>
          <p:nvPr>
            <p:ph idx="1"/>
          </p:nvPr>
        </p:nvSpPr>
        <p:spPr/>
        <p:txBody>
          <a:bodyPr/>
          <a:lstStyle/>
          <a:p>
            <a:r>
              <a:rPr lang="en-GB" b="0" i="0" dirty="0">
                <a:effectLst/>
              </a:rPr>
              <a:t>A short circuit is </a:t>
            </a:r>
            <a:r>
              <a:rPr lang="en-GB" b="1" i="0" dirty="0">
                <a:effectLst/>
              </a:rPr>
              <a:t>an electrical circuit </a:t>
            </a:r>
            <a:r>
              <a:rPr lang="en-GB" i="0" dirty="0">
                <a:effectLst/>
              </a:rPr>
              <a:t>that allows a current to travel along an </a:t>
            </a:r>
            <a:r>
              <a:rPr lang="en-GB" b="1" i="0" dirty="0">
                <a:effectLst/>
              </a:rPr>
              <a:t>unintended path </a:t>
            </a:r>
            <a:r>
              <a:rPr lang="en-GB" i="0" dirty="0">
                <a:effectLst/>
              </a:rPr>
              <a:t>with </a:t>
            </a:r>
            <a:r>
              <a:rPr lang="en-GB" b="1" i="0" dirty="0">
                <a:effectLst/>
              </a:rPr>
              <a:t>no or very low electrical impedance</a:t>
            </a:r>
            <a:r>
              <a:rPr lang="en-GB" b="0" i="0" dirty="0">
                <a:effectLst/>
              </a:rPr>
              <a:t>.</a:t>
            </a:r>
            <a:endParaRPr lang="en-IN" dirty="0"/>
          </a:p>
        </p:txBody>
      </p:sp>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6</a:t>
            </a:fld>
            <a:endParaRPr lang="en-US" dirty="0"/>
          </a:p>
        </p:txBody>
      </p:sp>
      <p:pic>
        <p:nvPicPr>
          <p:cNvPr id="7" name="Picture 6">
            <a:extLst>
              <a:ext uri="{FF2B5EF4-FFF2-40B4-BE49-F238E27FC236}">
                <a16:creationId xmlns:a16="http://schemas.microsoft.com/office/drawing/2014/main" id="{9EF4C407-1E97-CF58-F481-A21F5B237B3F}"/>
              </a:ext>
            </a:extLst>
          </p:cNvPr>
          <p:cNvPicPr>
            <a:picLocks noChangeAspect="1"/>
          </p:cNvPicPr>
          <p:nvPr/>
        </p:nvPicPr>
        <p:blipFill>
          <a:blip r:embed="rId3"/>
          <a:stretch>
            <a:fillRect/>
          </a:stretch>
        </p:blipFill>
        <p:spPr>
          <a:xfrm>
            <a:off x="3896920" y="2891272"/>
            <a:ext cx="2767767" cy="1815889"/>
          </a:xfrm>
          <a:prstGeom prst="rect">
            <a:avLst/>
          </a:prstGeom>
        </p:spPr>
      </p:pic>
    </p:spTree>
    <p:extLst>
      <p:ext uri="{BB962C8B-B14F-4D97-AF65-F5344CB8AC3E}">
        <p14:creationId xmlns:p14="http://schemas.microsoft.com/office/powerpoint/2010/main" val="41847333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39429" y="-58070"/>
            <a:ext cx="6154375" cy="1325563"/>
          </a:xfrm>
        </p:spPr>
        <p:txBody>
          <a:bodyPr/>
          <a:lstStyle/>
          <a:p>
            <a:r>
              <a:rPr lang="en-IN" dirty="0" err="1">
                <a:solidFill>
                  <a:schemeClr val="bg1"/>
                </a:solidFill>
              </a:rPr>
              <a:t>Thevenin’s</a:t>
            </a:r>
            <a:r>
              <a:rPr lang="en-IN" dirty="0">
                <a:solidFill>
                  <a:schemeClr val="bg1"/>
                </a:solidFill>
              </a:rPr>
              <a:t> theorem</a:t>
            </a:r>
          </a:p>
        </p:txBody>
      </p:sp>
      <p:sp>
        <p:nvSpPr>
          <p:cNvPr id="3" name="Content Placeholder 2"/>
          <p:cNvSpPr>
            <a:spLocks noGrp="1"/>
          </p:cNvSpPr>
          <p:nvPr>
            <p:ph idx="1"/>
          </p:nvPr>
        </p:nvSpPr>
        <p:spPr/>
        <p:txBody>
          <a:bodyPr>
            <a:normAutofit/>
          </a:bodyPr>
          <a:lstStyle/>
          <a:p>
            <a:pPr marL="0" indent="0">
              <a:buNone/>
            </a:pPr>
            <a:r>
              <a:rPr lang="en-IN" dirty="0"/>
              <a:t>Application of this theorem becomes useful to determine the current flowing through any branch or component of a network.</a:t>
            </a:r>
          </a:p>
          <a:p>
            <a:r>
              <a:rPr lang="en-IN" b="1" dirty="0"/>
              <a:t>Thevenin’s theorem</a:t>
            </a:r>
            <a:r>
              <a:rPr lang="en-IN" dirty="0"/>
              <a:t> states that “Any two terminals of a network consisting of </a:t>
            </a:r>
            <a:r>
              <a:rPr lang="en-IN" b="1" dirty="0"/>
              <a:t>active and passive elements can be replaced by </a:t>
            </a:r>
            <a:r>
              <a:rPr lang="en-IN" dirty="0"/>
              <a:t>an </a:t>
            </a:r>
            <a:r>
              <a:rPr lang="en-IN" b="1" dirty="0"/>
              <a:t>equivalent voltage source </a:t>
            </a:r>
            <a:r>
              <a:rPr lang="en-IN" dirty="0"/>
              <a:t>and an </a:t>
            </a:r>
            <a:r>
              <a:rPr lang="en-IN" b="1" dirty="0"/>
              <a:t>equivalent series resistance. </a:t>
            </a:r>
            <a:r>
              <a:rPr lang="en-IN" dirty="0"/>
              <a:t>The </a:t>
            </a:r>
            <a:r>
              <a:rPr lang="en-IN" b="1" dirty="0"/>
              <a:t>voltage source </a:t>
            </a:r>
            <a:r>
              <a:rPr lang="en-IN" dirty="0"/>
              <a:t>is the </a:t>
            </a:r>
            <a:r>
              <a:rPr lang="en-IN" b="1" dirty="0"/>
              <a:t>open circuit voltage</a:t>
            </a:r>
            <a:r>
              <a:rPr lang="en-IN" dirty="0"/>
              <a:t> caused between the circuit across the terminal. The </a:t>
            </a:r>
            <a:r>
              <a:rPr lang="en-IN" b="1" dirty="0"/>
              <a:t>series resistance </a:t>
            </a:r>
            <a:r>
              <a:rPr lang="en-IN" dirty="0"/>
              <a:t>is the </a:t>
            </a:r>
            <a:r>
              <a:rPr lang="en-IN" b="1" dirty="0"/>
              <a:t>equivalent resistance”.</a:t>
            </a:r>
          </a:p>
        </p:txBody>
      </p:sp>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7</a:t>
            </a:fld>
            <a:endParaRPr lang="en-US" dirty="0"/>
          </a:p>
        </p:txBody>
      </p:sp>
    </p:spTree>
    <p:extLst>
      <p:ext uri="{BB962C8B-B14F-4D97-AF65-F5344CB8AC3E}">
        <p14:creationId xmlns:p14="http://schemas.microsoft.com/office/powerpoint/2010/main" val="1360199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2363" y="0"/>
            <a:ext cx="7522907" cy="1325563"/>
          </a:xfrm>
        </p:spPr>
        <p:txBody>
          <a:bodyPr/>
          <a:lstStyle/>
          <a:p>
            <a:r>
              <a:rPr lang="en-IN" dirty="0" err="1">
                <a:solidFill>
                  <a:schemeClr val="bg1"/>
                </a:solidFill>
              </a:rPr>
              <a:t>Thevenin’s</a:t>
            </a:r>
            <a:r>
              <a:rPr lang="en-IN" dirty="0">
                <a:solidFill>
                  <a:schemeClr val="bg1"/>
                </a:solidFill>
              </a:rPr>
              <a:t> theorem -Steps</a:t>
            </a:r>
          </a:p>
        </p:txBody>
      </p:sp>
      <p:sp>
        <p:nvSpPr>
          <p:cNvPr id="3" name="Content Placeholder 2"/>
          <p:cNvSpPr>
            <a:spLocks noGrp="1"/>
          </p:cNvSpPr>
          <p:nvPr>
            <p:ph idx="1"/>
          </p:nvPr>
        </p:nvSpPr>
        <p:spPr>
          <a:xfrm>
            <a:off x="961595" y="1465016"/>
            <a:ext cx="9980639" cy="5257800"/>
          </a:xfrm>
        </p:spPr>
        <p:txBody>
          <a:bodyPr>
            <a:normAutofit/>
          </a:bodyPr>
          <a:lstStyle/>
          <a:p>
            <a:pPr marL="0" indent="0">
              <a:buNone/>
            </a:pPr>
            <a:r>
              <a:rPr lang="en-IN" b="1" dirty="0"/>
              <a:t>Steps involved in applying </a:t>
            </a:r>
            <a:r>
              <a:rPr lang="en-IN" b="1" dirty="0" err="1"/>
              <a:t>Thevenin</a:t>
            </a:r>
            <a:r>
              <a:rPr lang="en-IN" b="1" dirty="0"/>
              <a:t>  theorem</a:t>
            </a:r>
          </a:p>
          <a:p>
            <a:r>
              <a:rPr lang="en-IN" b="1" dirty="0"/>
              <a:t>Step 1: </a:t>
            </a:r>
            <a:r>
              <a:rPr lang="en-IN" dirty="0"/>
              <a:t>Remove the </a:t>
            </a:r>
            <a:r>
              <a:rPr lang="en-IN" b="1" dirty="0"/>
              <a:t>resistor (load resistor</a:t>
            </a:r>
            <a:r>
              <a:rPr lang="en-IN" dirty="0"/>
              <a:t>) through which the current is to be determined and </a:t>
            </a:r>
            <a:r>
              <a:rPr lang="en-IN" b="1" dirty="0"/>
              <a:t>open circuit across the load resistor.</a:t>
            </a:r>
          </a:p>
          <a:p>
            <a:endParaRPr lang="en-IN" dirty="0"/>
          </a:p>
          <a:p>
            <a:endParaRPr lang="en-IN" dirty="0"/>
          </a:p>
        </p:txBody>
      </p:sp>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8</a:t>
            </a:fld>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44520" y="3774491"/>
            <a:ext cx="4486230" cy="2185866"/>
          </a:xfrm>
          <a:prstGeom prst="rect">
            <a:avLst/>
          </a:prstGeom>
        </p:spPr>
      </p:pic>
    </p:spTree>
    <p:extLst>
      <p:ext uri="{BB962C8B-B14F-4D97-AF65-F5344CB8AC3E}">
        <p14:creationId xmlns:p14="http://schemas.microsoft.com/office/powerpoint/2010/main" val="89832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3732" y="-51933"/>
            <a:ext cx="6424399" cy="1325563"/>
          </a:xfrm>
        </p:spPr>
        <p:txBody>
          <a:bodyPr/>
          <a:lstStyle/>
          <a:p>
            <a:r>
              <a:rPr lang="en-IN" dirty="0" err="1">
                <a:solidFill>
                  <a:schemeClr val="bg1"/>
                </a:solidFill>
              </a:rPr>
              <a:t>Thevenin’s</a:t>
            </a:r>
            <a:r>
              <a:rPr lang="en-IN" dirty="0">
                <a:solidFill>
                  <a:schemeClr val="bg1"/>
                </a:solidFill>
              </a:rPr>
              <a:t> theorem -steps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54828" y="1465017"/>
                <a:ext cx="10287406" cy="1963983"/>
              </a:xfrm>
            </p:spPr>
            <p:txBody>
              <a:bodyPr>
                <a:normAutofit/>
              </a:bodyPr>
              <a:lstStyle/>
              <a:p>
                <a:r>
                  <a:rPr lang="en-IN" b="1" dirty="0"/>
                  <a:t>Step 2: </a:t>
                </a:r>
                <a:r>
                  <a:rPr lang="en-IN" dirty="0"/>
                  <a:t>Determine the </a:t>
                </a:r>
                <a:r>
                  <a:rPr lang="en-IN" b="1" dirty="0"/>
                  <a:t>open circuit voltage(</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𝒐𝒄</m:t>
                        </m:r>
                      </m:sub>
                    </m:sSub>
                  </m:oMath>
                </a14:m>
                <a:r>
                  <a:rPr lang="en-IN" b="1" dirty="0"/>
                  <a:t>) </a:t>
                </a:r>
                <a:r>
                  <a:rPr lang="en-IN" dirty="0"/>
                  <a:t>that would be appearing across the circuit terminal, wherefrom the </a:t>
                </a:r>
                <a:r>
                  <a:rPr lang="en-IN" b="1" dirty="0"/>
                  <a:t>resistor has been removed.</a:t>
                </a:r>
                <a:r>
                  <a:rPr lang="en-IN" dirty="0"/>
                  <a:t> This is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𝒐𝒄</m:t>
                        </m:r>
                      </m:sub>
                    </m:sSub>
                    <m:r>
                      <a:rPr lang="en-IN" b="1" i="1">
                        <a:latin typeface="Cambria Math" panose="02040503050406030204" pitchFamily="18" charset="0"/>
                      </a:rPr>
                      <m:t> </m:t>
                    </m:r>
                    <m:r>
                      <a:rPr lang="en-IN" b="1" i="1">
                        <a:latin typeface="Cambria Math" panose="02040503050406030204" pitchFamily="18" charset="0"/>
                      </a:rPr>
                      <m:t>𝒐𝒓</m:t>
                    </m:r>
                    <m:r>
                      <a:rPr lang="en-IN" b="1" i="1">
                        <a:latin typeface="Cambria Math" panose="02040503050406030204" pitchFamily="18" charset="0"/>
                      </a:rPr>
                      <m:t> </m:t>
                    </m:r>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𝒕𝒉</m:t>
                        </m:r>
                      </m:sub>
                    </m:sSub>
                  </m:oMath>
                </a14:m>
                <a:r>
                  <a:rPr lang="en-IN" b="1" dirty="0"/>
                  <a:t>. </a:t>
                </a:r>
                <a:r>
                  <a:rPr lang="en-IN" dirty="0"/>
                  <a:t>It is determined by applying </a:t>
                </a:r>
                <a:r>
                  <a:rPr lang="en-IN" b="1" dirty="0"/>
                  <a:t>Nodal analysis or ohm’s law</a:t>
                </a:r>
              </a:p>
              <a:p>
                <a:pPr marL="0" indent="0">
                  <a:buNone/>
                </a:pPr>
                <a:endParaRPr lang="en-IN" dirty="0"/>
              </a:p>
              <a:p>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54828" y="1465017"/>
                <a:ext cx="10287406" cy="1963983"/>
              </a:xfrm>
              <a:blipFill>
                <a:blip r:embed="rId3"/>
                <a:stretch>
                  <a:fillRect l="-1066" t="-4954"/>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9</a:t>
            </a:fld>
            <a:endParaRPr lang="en-US" dirty="0"/>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01169" y="3451796"/>
            <a:ext cx="5058821" cy="2464855"/>
          </a:xfrm>
          <a:prstGeom prst="rect">
            <a:avLst/>
          </a:prstGeom>
        </p:spPr>
      </p:pic>
    </p:spTree>
    <p:extLst>
      <p:ext uri="{BB962C8B-B14F-4D97-AF65-F5344CB8AC3E}">
        <p14:creationId xmlns:p14="http://schemas.microsoft.com/office/powerpoint/2010/main" val="29890943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3488" y="0"/>
            <a:ext cx="6393715" cy="1325563"/>
          </a:xfrm>
        </p:spPr>
        <p:txBody>
          <a:bodyPr/>
          <a:lstStyle/>
          <a:p>
            <a:r>
              <a:rPr lang="en-IN" dirty="0" err="1">
                <a:solidFill>
                  <a:schemeClr val="bg1"/>
                </a:solidFill>
              </a:rPr>
              <a:t>Thevenin’s</a:t>
            </a:r>
            <a:r>
              <a:rPr lang="en-IN" dirty="0">
                <a:solidFill>
                  <a:schemeClr val="bg1"/>
                </a:solidFill>
              </a:rPr>
              <a:t> theorem -steps</a:t>
            </a:r>
          </a:p>
        </p:txBody>
      </p:sp>
      <p:sp>
        <p:nvSpPr>
          <p:cNvPr id="3" name="Content Placeholder 2"/>
          <p:cNvSpPr>
            <a:spLocks noGrp="1"/>
          </p:cNvSpPr>
          <p:nvPr>
            <p:ph idx="1"/>
          </p:nvPr>
        </p:nvSpPr>
        <p:spPr>
          <a:xfrm>
            <a:off x="790514" y="1465017"/>
            <a:ext cx="10151720" cy="1963983"/>
          </a:xfrm>
        </p:spPr>
        <p:txBody>
          <a:bodyPr>
            <a:normAutofit/>
          </a:bodyPr>
          <a:lstStyle/>
          <a:p>
            <a:r>
              <a:rPr lang="en-IN" b="1" dirty="0"/>
              <a:t>Step 3: </a:t>
            </a:r>
            <a:r>
              <a:rPr lang="en-IN" dirty="0"/>
              <a:t>Calculate the </a:t>
            </a:r>
            <a:r>
              <a:rPr lang="en-IN" b="1" dirty="0"/>
              <a:t>equivalent resistance </a:t>
            </a:r>
            <a:r>
              <a:rPr lang="en-IN" dirty="0"/>
              <a:t>of the circuit across the terminals, after replacing the </a:t>
            </a:r>
            <a:r>
              <a:rPr lang="en-IN" b="1" dirty="0"/>
              <a:t>voltage sources </a:t>
            </a:r>
            <a:r>
              <a:rPr lang="en-IN" dirty="0"/>
              <a:t>by their internal resistance or by </a:t>
            </a:r>
            <a:r>
              <a:rPr lang="en-IN" b="1" dirty="0"/>
              <a:t>short circuiting it </a:t>
            </a:r>
            <a:r>
              <a:rPr lang="en-IN" dirty="0"/>
              <a:t>and removing the </a:t>
            </a:r>
            <a:r>
              <a:rPr lang="en-IN" b="1" dirty="0"/>
              <a:t>current source and open circuiting it</a:t>
            </a:r>
            <a:r>
              <a:rPr lang="en-IN" dirty="0"/>
              <a:t>.</a:t>
            </a:r>
          </a:p>
          <a:p>
            <a:endParaRPr lang="en-IN" dirty="0"/>
          </a:p>
          <a:p>
            <a:endParaRPr lang="en-IN" b="1" dirty="0"/>
          </a:p>
        </p:txBody>
      </p:sp>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10</a:t>
            </a:fld>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79616" y="3481052"/>
            <a:ext cx="5070733" cy="2470658"/>
          </a:xfrm>
          <a:prstGeom prst="rect">
            <a:avLst/>
          </a:prstGeom>
        </p:spPr>
      </p:pic>
    </p:spTree>
    <p:extLst>
      <p:ext uri="{BB962C8B-B14F-4D97-AF65-F5344CB8AC3E}">
        <p14:creationId xmlns:p14="http://schemas.microsoft.com/office/powerpoint/2010/main" val="10859297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9081" y="-38609"/>
            <a:ext cx="5233838" cy="1325563"/>
          </a:xfrm>
        </p:spPr>
        <p:txBody>
          <a:bodyPr/>
          <a:lstStyle/>
          <a:p>
            <a:r>
              <a:rPr lang="en-IN" dirty="0" err="1">
                <a:solidFill>
                  <a:schemeClr val="bg1"/>
                </a:solidFill>
              </a:rPr>
              <a:t>Thevenin’s</a:t>
            </a:r>
            <a:r>
              <a:rPr lang="en-IN" dirty="0">
                <a:solidFill>
                  <a:schemeClr val="bg1"/>
                </a:solidFill>
              </a:rPr>
              <a:t> theorem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991093" y="1465017"/>
                <a:ext cx="9734490" cy="4106029"/>
              </a:xfrm>
            </p:spPr>
            <p:txBody>
              <a:bodyPr>
                <a:normAutofit/>
              </a:bodyPr>
              <a:lstStyle/>
              <a:p>
                <a:r>
                  <a:rPr lang="en-IN" b="1" dirty="0"/>
                  <a:t>Step 4:</a:t>
                </a:r>
                <a:r>
                  <a:rPr lang="en-IN" dirty="0"/>
                  <a:t>Draw the </a:t>
                </a:r>
                <a:r>
                  <a:rPr lang="en-IN" b="1" dirty="0" err="1"/>
                  <a:t>Thevenin</a:t>
                </a:r>
                <a:r>
                  <a:rPr lang="en-IN" b="1" dirty="0"/>
                  <a:t> equivalence circuit </a:t>
                </a:r>
                <a:r>
                  <a:rPr lang="en-IN" dirty="0"/>
                  <a:t>with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𝒐𝒄</m:t>
                        </m:r>
                      </m:sub>
                    </m:sSub>
                  </m:oMath>
                </a14:m>
                <a:r>
                  <a:rPr lang="en-IN" dirty="0"/>
                  <a:t> as the </a:t>
                </a:r>
                <a:r>
                  <a:rPr lang="en-IN" b="1" dirty="0" err="1"/>
                  <a:t>Thevenin</a:t>
                </a:r>
                <a:r>
                  <a:rPr lang="en-IN" b="1" dirty="0"/>
                  <a:t> voltage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𝒕𝒉</m:t>
                        </m:r>
                      </m:sub>
                    </m:sSub>
                  </m:oMath>
                </a14:m>
                <a:r>
                  <a:rPr lang="en-IN" b="1" dirty="0"/>
                  <a:t>,</a:t>
                </a:r>
                <a:r>
                  <a:rPr lang="en-IN" dirty="0"/>
                  <a:t> equivalent resistance as the </a:t>
                </a:r>
                <a:r>
                  <a:rPr lang="en-IN" b="1" dirty="0"/>
                  <a:t>Thevenin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𝑻𝒉</m:t>
                        </m:r>
                      </m:sub>
                    </m:sSub>
                  </m:oMath>
                </a14:m>
                <a:r>
                  <a:rPr lang="en-IN" dirty="0"/>
                  <a:t>) (Connected in series to the voltage source). Then </a:t>
                </a:r>
                <a:r>
                  <a:rPr lang="en-IN" b="1" dirty="0"/>
                  <a:t>load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𝑳</m:t>
                        </m:r>
                      </m:sub>
                    </m:sSub>
                  </m:oMath>
                </a14:m>
                <a:r>
                  <a:rPr lang="en-IN" dirty="0"/>
                  <a:t>)across the terminal.</a:t>
                </a:r>
              </a:p>
              <a:p>
                <a:r>
                  <a:rPr lang="en-IN" dirty="0"/>
                  <a:t>Calculate the current through </a:t>
                </a:r>
                <a14:m>
                  <m:oMath xmlns:m="http://schemas.openxmlformats.org/officeDocument/2006/math">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𝐿</m:t>
                        </m:r>
                      </m:sub>
                    </m:sSub>
                  </m:oMath>
                </a14:m>
                <a:r>
                  <a:rPr lang="en-IN" dirty="0"/>
                  <a:t> using the relation</a:t>
                </a:r>
              </a:p>
              <a:p>
                <a:endParaRPr lang="en-IN" dirty="0"/>
              </a:p>
              <a:p>
                <a:pPr marL="0" indent="0">
                  <a:buNone/>
                </a:pPr>
                <a14:m>
                  <m:oMathPara xmlns:m="http://schemas.openxmlformats.org/officeDocument/2006/math">
                    <m:oMathParaPr>
                      <m:jc m:val="centerGroup"/>
                    </m:oMathParaPr>
                    <m:oMath xmlns:m="http://schemas.openxmlformats.org/officeDocument/2006/math">
                      <m:r>
                        <a:rPr lang="en-IN" i="1">
                          <a:latin typeface="Cambria Math" panose="02040503050406030204" pitchFamily="18" charset="0"/>
                        </a:rPr>
                        <m:t>𝐼</m:t>
                      </m:r>
                      <m:r>
                        <a:rPr lang="en-IN" i="1">
                          <a:latin typeface="Cambria Math" panose="02040503050406030204" pitchFamily="18" charset="0"/>
                        </a:rPr>
                        <m:t>=</m:t>
                      </m:r>
                      <m:f>
                        <m:fPr>
                          <m:ctrlPr>
                            <a:rPr lang="en-IN" i="1">
                              <a:latin typeface="Cambria Math" panose="02040503050406030204" pitchFamily="18" charset="0"/>
                            </a:rPr>
                          </m:ctrlPr>
                        </m:fPr>
                        <m:num>
                          <m:sSub>
                            <m:sSubPr>
                              <m:ctrlPr>
                                <a:rPr lang="en-IN" i="1">
                                  <a:latin typeface="Cambria Math" panose="02040503050406030204" pitchFamily="18" charset="0"/>
                                </a:rPr>
                              </m:ctrlPr>
                            </m:sSubPr>
                            <m:e>
                              <m:r>
                                <a:rPr lang="en-IN" i="1">
                                  <a:latin typeface="Cambria Math" panose="02040503050406030204" pitchFamily="18" charset="0"/>
                                </a:rPr>
                                <m:t>𝑉</m:t>
                              </m:r>
                            </m:e>
                            <m:sub>
                              <m:r>
                                <a:rPr lang="en-IN" i="1">
                                  <a:latin typeface="Cambria Math" panose="02040503050406030204" pitchFamily="18" charset="0"/>
                                </a:rPr>
                                <m:t>𝑡h</m:t>
                              </m:r>
                            </m:sub>
                          </m:sSub>
                        </m:num>
                        <m:den>
                          <m:sSub>
                            <m:sSubPr>
                              <m:ctrlPr>
                                <a:rPr lang="en-IN" i="1">
                                  <a:latin typeface="Cambria Math" panose="02040503050406030204" pitchFamily="18" charset="0"/>
                                </a:rPr>
                              </m:ctrlPr>
                            </m:sSubPr>
                            <m:e>
                              <m:r>
                                <a:rPr lang="en-IN" i="1">
                                  <a:latin typeface="Cambria Math" panose="02040503050406030204" pitchFamily="18" charset="0"/>
                                </a:rPr>
                                <m:t>𝑅</m:t>
                              </m:r>
                            </m:e>
                            <m:sub>
                              <m:r>
                                <a:rPr lang="en-GB" b="0" i="1" smtClean="0">
                                  <a:latin typeface="Cambria Math" panose="02040503050406030204" pitchFamily="18" charset="0"/>
                                </a:rPr>
                                <m:t>𝑡h</m:t>
                              </m:r>
                            </m:sub>
                          </m:sSub>
                          <m:r>
                            <a:rPr lang="en-IN" i="1">
                              <a:latin typeface="Cambria Math" panose="02040503050406030204" pitchFamily="18" charset="0"/>
                            </a:rPr>
                            <m:t>+</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𝐿</m:t>
                              </m:r>
                            </m:sub>
                          </m:sSub>
                        </m:den>
                      </m:f>
                    </m:oMath>
                  </m:oMathPara>
                </a14:m>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991093" y="1465017"/>
                <a:ext cx="9734490" cy="4106029"/>
              </a:xfrm>
              <a:blipFill>
                <a:blip r:embed="rId3"/>
                <a:stretch>
                  <a:fillRect l="-1128" t="-2374"/>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11</a:t>
            </a:fld>
            <a:endParaRPr lang="en-US" dirty="0"/>
          </a:p>
        </p:txBody>
      </p:sp>
    </p:spTree>
    <p:extLst>
      <p:ext uri="{BB962C8B-B14F-4D97-AF65-F5344CB8AC3E}">
        <p14:creationId xmlns:p14="http://schemas.microsoft.com/office/powerpoint/2010/main" val="588672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06935" y="72347"/>
            <a:ext cx="6178923" cy="1325563"/>
          </a:xfrm>
        </p:spPr>
        <p:txBody>
          <a:bodyPr/>
          <a:lstStyle/>
          <a:p>
            <a:r>
              <a:rPr lang="en-IN" dirty="0" err="1">
                <a:solidFill>
                  <a:schemeClr val="bg1"/>
                </a:solidFill>
              </a:rPr>
              <a:t>Thevenin’s</a:t>
            </a:r>
            <a:r>
              <a:rPr lang="en-IN" dirty="0">
                <a:solidFill>
                  <a:schemeClr val="bg1"/>
                </a:solidFill>
              </a:rPr>
              <a:t> theorem</a:t>
            </a:r>
          </a:p>
        </p:txBody>
      </p:sp>
      <p:sp>
        <p:nvSpPr>
          <p:cNvPr id="3" name="Content Placeholder 2"/>
          <p:cNvSpPr>
            <a:spLocks noGrp="1"/>
          </p:cNvSpPr>
          <p:nvPr>
            <p:ph idx="1"/>
          </p:nvPr>
        </p:nvSpPr>
        <p:spPr>
          <a:xfrm>
            <a:off x="1734391" y="1465017"/>
            <a:ext cx="8991191" cy="1963983"/>
          </a:xfrm>
        </p:spPr>
        <p:txBody>
          <a:bodyPr>
            <a:normAutofit/>
          </a:bodyPr>
          <a:lstStyle/>
          <a:p>
            <a:endParaRPr lang="en-IN" b="1" dirty="0"/>
          </a:p>
        </p:txBody>
      </p:sp>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12</a:t>
            </a:fld>
            <a:endParaRPr lang="en-US" dirty="0"/>
          </a:p>
        </p:txBody>
      </p:sp>
      <p:pic>
        <p:nvPicPr>
          <p:cNvPr id="7" name="Content Placeholder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76346" y="2185232"/>
            <a:ext cx="5472189" cy="3550960"/>
          </a:xfrm>
          <a:prstGeom prst="rect">
            <a:avLst/>
          </a:prstGeom>
        </p:spPr>
      </p:pic>
    </p:spTree>
    <p:extLst>
      <p:ext uri="{BB962C8B-B14F-4D97-AF65-F5344CB8AC3E}">
        <p14:creationId xmlns:p14="http://schemas.microsoft.com/office/powerpoint/2010/main" val="2988187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2968" y="0"/>
            <a:ext cx="4706064" cy="1325563"/>
          </a:xfrm>
        </p:spPr>
        <p:txBody>
          <a:bodyPr/>
          <a:lstStyle/>
          <a:p>
            <a:r>
              <a:rPr lang="en-IN" dirty="0">
                <a:solidFill>
                  <a:schemeClr val="bg1"/>
                </a:solidFill>
              </a:rPr>
              <a:t>Norton’s theorem</a:t>
            </a:r>
          </a:p>
        </p:txBody>
      </p:sp>
      <p:sp>
        <p:nvSpPr>
          <p:cNvPr id="3" name="Content Placeholder 2"/>
          <p:cNvSpPr>
            <a:spLocks noGrp="1"/>
          </p:cNvSpPr>
          <p:nvPr>
            <p:ph idx="1"/>
          </p:nvPr>
        </p:nvSpPr>
        <p:spPr/>
        <p:txBody>
          <a:bodyPr>
            <a:normAutofit/>
          </a:bodyPr>
          <a:lstStyle/>
          <a:p>
            <a:pPr marL="0" indent="0">
              <a:buNone/>
            </a:pPr>
            <a:r>
              <a:rPr lang="en-IN" dirty="0"/>
              <a:t>Norton’s Theorem states that “Any two terminals of a network consisting of active and passive elements can be replaced by an </a:t>
            </a:r>
            <a:r>
              <a:rPr lang="en-IN" b="1" dirty="0"/>
              <a:t>equivalent current source and an equivalent parallel resistor.</a:t>
            </a:r>
            <a:r>
              <a:rPr lang="en-IN" dirty="0"/>
              <a:t> The magnitude of the current is equal to the </a:t>
            </a:r>
            <a:r>
              <a:rPr lang="en-IN" b="1" dirty="0"/>
              <a:t>short circuit current </a:t>
            </a:r>
            <a:r>
              <a:rPr lang="en-IN" dirty="0"/>
              <a:t>and the equivalent </a:t>
            </a:r>
            <a:r>
              <a:rPr lang="en-IN" b="1" dirty="0"/>
              <a:t>parallel resistor is the equivalent resistance”.</a:t>
            </a:r>
          </a:p>
        </p:txBody>
      </p:sp>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13</a:t>
            </a:fld>
            <a:endParaRPr lang="en-US" dirty="0"/>
          </a:p>
        </p:txBody>
      </p:sp>
    </p:spTree>
    <p:extLst>
      <p:ext uri="{BB962C8B-B14F-4D97-AF65-F5344CB8AC3E}">
        <p14:creationId xmlns:p14="http://schemas.microsoft.com/office/powerpoint/2010/main" val="2465738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2972" y="0"/>
            <a:ext cx="6093006" cy="1325563"/>
          </a:xfrm>
        </p:spPr>
        <p:txBody>
          <a:bodyPr/>
          <a:lstStyle/>
          <a:p>
            <a:r>
              <a:rPr lang="en-IN" dirty="0">
                <a:solidFill>
                  <a:schemeClr val="bg1"/>
                </a:solidFill>
              </a:rPr>
              <a:t>Norton’s theorem- Steps</a:t>
            </a:r>
          </a:p>
        </p:txBody>
      </p:sp>
      <p:sp>
        <p:nvSpPr>
          <p:cNvPr id="3" name="Content Placeholder 2"/>
          <p:cNvSpPr>
            <a:spLocks noGrp="1"/>
          </p:cNvSpPr>
          <p:nvPr>
            <p:ph idx="1"/>
          </p:nvPr>
        </p:nvSpPr>
        <p:spPr>
          <a:xfrm>
            <a:off x="884904" y="1600201"/>
            <a:ext cx="9572708" cy="2105192"/>
          </a:xfrm>
        </p:spPr>
        <p:txBody>
          <a:bodyPr>
            <a:normAutofit/>
          </a:bodyPr>
          <a:lstStyle/>
          <a:p>
            <a:pPr marL="0" indent="0">
              <a:buNone/>
            </a:pPr>
            <a:r>
              <a:rPr lang="en-IN" b="1" dirty="0"/>
              <a:t>Steps involved in applying Norton  theorem</a:t>
            </a:r>
          </a:p>
          <a:p>
            <a:r>
              <a:rPr lang="en-IN" b="1" dirty="0"/>
              <a:t>Step 1: </a:t>
            </a:r>
            <a:r>
              <a:rPr lang="en-IN" dirty="0"/>
              <a:t>Remove the </a:t>
            </a:r>
            <a:r>
              <a:rPr lang="en-IN" b="1" dirty="0"/>
              <a:t>load resistor</a:t>
            </a:r>
            <a:r>
              <a:rPr lang="en-IN" dirty="0"/>
              <a:t> and short circuit it through which the current is to be measured or determined.</a:t>
            </a:r>
          </a:p>
        </p:txBody>
      </p:sp>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14</a:t>
            </a:fld>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2972" y="3714597"/>
            <a:ext cx="4836877" cy="2356714"/>
          </a:xfrm>
          <a:prstGeom prst="rect">
            <a:avLst/>
          </a:prstGeom>
        </p:spPr>
      </p:pic>
    </p:spTree>
    <p:extLst>
      <p:ext uri="{BB962C8B-B14F-4D97-AF65-F5344CB8AC3E}">
        <p14:creationId xmlns:p14="http://schemas.microsoft.com/office/powerpoint/2010/main" val="23700483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74924" y="-11529"/>
            <a:ext cx="6050048" cy="1325563"/>
          </a:xfrm>
        </p:spPr>
        <p:txBody>
          <a:bodyPr/>
          <a:lstStyle/>
          <a:p>
            <a:r>
              <a:rPr lang="en-IN" dirty="0">
                <a:solidFill>
                  <a:schemeClr val="bg1"/>
                </a:solidFill>
              </a:rPr>
              <a:t>Norton’s theorem- Steps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796414" y="1600201"/>
                <a:ext cx="9661198" cy="2105192"/>
              </a:xfrm>
            </p:spPr>
            <p:txBody>
              <a:bodyPr>
                <a:normAutofit fontScale="92500"/>
              </a:bodyPr>
              <a:lstStyle/>
              <a:p>
                <a:r>
                  <a:rPr lang="en-IN" b="1" dirty="0"/>
                  <a:t>Step 2: </a:t>
                </a:r>
                <a:r>
                  <a:rPr lang="en-IN" dirty="0"/>
                  <a:t>Determine the Short circuit current </a:t>
                </a:r>
                <a:r>
                  <a:rPr lang="en-IN" b="1" dirty="0"/>
                  <a:t>(</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𝒔𝒄</m:t>
                        </m:r>
                      </m:sub>
                    </m:sSub>
                  </m:oMath>
                </a14:m>
                <a:r>
                  <a:rPr lang="en-IN" b="1" dirty="0"/>
                  <a:t>)  </a:t>
                </a:r>
                <a:r>
                  <a:rPr lang="en-IN" dirty="0"/>
                  <a:t>that would be appearing across the circuit terminal, wherefrom the resistor has been removed. This is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𝒔𝒄</m:t>
                        </m:r>
                      </m:sub>
                    </m:sSub>
                    <m:r>
                      <a:rPr lang="en-IN" b="1" i="1">
                        <a:latin typeface="Cambria Math" panose="02040503050406030204" pitchFamily="18" charset="0"/>
                      </a:rPr>
                      <m:t> </m:t>
                    </m:r>
                    <m:r>
                      <a:rPr lang="en-IN" b="1" i="1">
                        <a:latin typeface="Cambria Math" panose="02040503050406030204" pitchFamily="18" charset="0"/>
                      </a:rPr>
                      <m:t>𝒐𝒓</m:t>
                    </m:r>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𝑵</m:t>
                        </m:r>
                      </m:sub>
                    </m:sSub>
                  </m:oMath>
                </a14:m>
                <a:r>
                  <a:rPr lang="en-IN" b="1" dirty="0"/>
                  <a:t>. It is calculated by applying Kirchhoff’s branch rule in the short-circuited circuit and determining the current flowing through the short-circuited path.</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796414" y="1600201"/>
                <a:ext cx="9661198" cy="2105192"/>
              </a:xfrm>
              <a:blipFill>
                <a:blip r:embed="rId2"/>
                <a:stretch>
                  <a:fillRect l="-1010" t="-4638"/>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15</a:t>
            </a:fld>
            <a:endParaRPr lang="en-US"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37147" y="3939572"/>
            <a:ext cx="5725601" cy="2288029"/>
          </a:xfrm>
          <a:prstGeom prst="rect">
            <a:avLst/>
          </a:prstGeom>
        </p:spPr>
      </p:pic>
    </p:spTree>
    <p:extLst>
      <p:ext uri="{BB962C8B-B14F-4D97-AF65-F5344CB8AC3E}">
        <p14:creationId xmlns:p14="http://schemas.microsoft.com/office/powerpoint/2010/main" val="2024965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2607" y="-58070"/>
            <a:ext cx="5794343" cy="1325563"/>
          </a:xfrm>
        </p:spPr>
        <p:txBody>
          <a:bodyPr/>
          <a:lstStyle/>
          <a:p>
            <a:r>
              <a:rPr lang="en-IN" dirty="0">
                <a:solidFill>
                  <a:schemeClr val="bg1"/>
                </a:solidFill>
              </a:rPr>
              <a:t>Norton’s theorem- Steps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979294" y="1600201"/>
                <a:ext cx="9478318" cy="2105192"/>
              </a:xfrm>
            </p:spPr>
            <p:txBody>
              <a:bodyPr>
                <a:normAutofit/>
              </a:bodyPr>
              <a:lstStyle/>
              <a:p>
                <a:r>
                  <a:rPr lang="en-IN" b="1" dirty="0"/>
                  <a:t>Step 3: </a:t>
                </a:r>
                <a:r>
                  <a:rPr lang="en-IN" dirty="0"/>
                  <a:t>Calculate the </a:t>
                </a:r>
                <a:r>
                  <a:rPr lang="en-IN" b="1" dirty="0"/>
                  <a:t>equivalent resistance(</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𝒆𝒒</m:t>
                        </m:r>
                      </m:sub>
                    </m:sSub>
                  </m:oMath>
                </a14:m>
                <a:r>
                  <a:rPr lang="en-IN" b="1" dirty="0"/>
                  <a:t>) or </a:t>
                </a:r>
                <a:r>
                  <a:rPr lang="en-IN" b="1" dirty="0" err="1"/>
                  <a:t>Thevenin</a:t>
                </a:r>
                <a:r>
                  <a:rPr lang="en-IN" b="1" dirty="0"/>
                  <a:t> </a:t>
                </a:r>
                <a:r>
                  <a:rPr lang="en-IN" b="1" dirty="0" err="1"/>
                  <a:t>resistantce</a:t>
                </a:r>
                <a:r>
                  <a:rPr lang="en-IN" b="1" dirty="0"/>
                  <a:t>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𝑻𝒉</m:t>
                        </m:r>
                      </m:sub>
                    </m:sSub>
                  </m:oMath>
                </a14:m>
                <a:r>
                  <a:rPr lang="en-IN" b="1" dirty="0"/>
                  <a:t>) </a:t>
                </a:r>
                <a:r>
                  <a:rPr lang="en-IN" dirty="0"/>
                  <a:t>of the whole circuit across the terminals by replacing the </a:t>
                </a:r>
                <a:r>
                  <a:rPr lang="en-IN" b="1" dirty="0"/>
                  <a:t>voltage sources </a:t>
                </a:r>
                <a:r>
                  <a:rPr lang="en-IN" dirty="0"/>
                  <a:t>by their internal resistance or by </a:t>
                </a:r>
                <a:r>
                  <a:rPr lang="en-IN" b="1" dirty="0"/>
                  <a:t>short circuiting it; and removing the current source and open circuiting it</a:t>
                </a:r>
                <a:r>
                  <a:rPr lang="en-IN" dirty="0"/>
                  <a:t>.</a:t>
                </a:r>
              </a:p>
              <a:p>
                <a:pPr marL="0" indent="0">
                  <a:buNone/>
                </a:pPr>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979294" y="1600201"/>
                <a:ext cx="9478318" cy="2105192"/>
              </a:xfrm>
              <a:blipFill>
                <a:blip r:embed="rId2"/>
                <a:stretch>
                  <a:fillRect l="-1158" t="-4348" r="-1416" b="-5217"/>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16</a:t>
            </a:fld>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53974" y="3770560"/>
            <a:ext cx="5389662" cy="2626053"/>
          </a:xfrm>
          <a:prstGeom prst="rect">
            <a:avLst/>
          </a:prstGeom>
        </p:spPr>
      </p:pic>
    </p:spTree>
    <p:extLst>
      <p:ext uri="{BB962C8B-B14F-4D97-AF65-F5344CB8AC3E}">
        <p14:creationId xmlns:p14="http://schemas.microsoft.com/office/powerpoint/2010/main" val="36272136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5270" y="-27765"/>
            <a:ext cx="6259219" cy="1325563"/>
          </a:xfrm>
        </p:spPr>
        <p:txBody>
          <a:bodyPr/>
          <a:lstStyle/>
          <a:p>
            <a:r>
              <a:rPr lang="en-IN" dirty="0">
                <a:solidFill>
                  <a:schemeClr val="bg1"/>
                </a:solidFill>
              </a:rPr>
              <a:t>Norton’s theorem- Steps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IN" b="1" dirty="0"/>
                  <a:t>Step 4: </a:t>
                </a:r>
                <a:r>
                  <a:rPr lang="en-IN" dirty="0"/>
                  <a:t>Draw the </a:t>
                </a:r>
                <a:r>
                  <a:rPr lang="en-IN" b="1" dirty="0"/>
                  <a:t>Norton equivalence circuit </a:t>
                </a:r>
                <a:r>
                  <a:rPr lang="en-IN" dirty="0"/>
                  <a:t>with </a:t>
                </a:r>
                <a:r>
                  <a:rPr lang="en-IN" b="1" dirty="0"/>
                  <a:t>Norton current source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smtClean="0">
                            <a:latin typeface="Cambria Math" panose="02040503050406030204" pitchFamily="18" charset="0"/>
                          </a:rPr>
                          <m:t>𝑵</m:t>
                        </m:r>
                      </m:sub>
                    </m:sSub>
                    <m:r>
                      <a:rPr lang="en-IN" b="1" i="1" smtClean="0">
                        <a:latin typeface="Cambria Math" panose="02040503050406030204" pitchFamily="18" charset="0"/>
                      </a:rPr>
                      <m:t>)</m:t>
                    </m:r>
                  </m:oMath>
                </a14:m>
                <a:r>
                  <a:rPr lang="en-IN" b="1" dirty="0"/>
                  <a:t>,</a:t>
                </a:r>
                <a:r>
                  <a:rPr lang="en-IN" dirty="0"/>
                  <a:t> Equivalent resistance as the </a:t>
                </a:r>
                <a:r>
                  <a:rPr lang="en-IN" b="1" dirty="0" err="1"/>
                  <a:t>Thevenin</a:t>
                </a:r>
                <a:r>
                  <a:rPr lang="en-IN" b="1" dirty="0"/>
                  <a:t>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𝑻𝒉</m:t>
                        </m:r>
                      </m:sub>
                    </m:sSub>
                  </m:oMath>
                </a14:m>
                <a:r>
                  <a:rPr lang="en-IN" dirty="0"/>
                  <a:t>) (Connected in parallel to the current source). Then </a:t>
                </a:r>
                <a:r>
                  <a:rPr lang="en-IN" b="1" dirty="0"/>
                  <a:t>load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𝑳</m:t>
                        </m:r>
                      </m:sub>
                    </m:sSub>
                  </m:oMath>
                </a14:m>
                <a:r>
                  <a:rPr lang="en-IN" dirty="0"/>
                  <a:t>)across the terminal.</a:t>
                </a:r>
              </a:p>
              <a:p>
                <a:r>
                  <a:rPr lang="en-IN" dirty="0"/>
                  <a:t>Calculate the current through the </a:t>
                </a:r>
                <a14:m>
                  <m:oMath xmlns:m="http://schemas.openxmlformats.org/officeDocument/2006/math">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𝐿</m:t>
                        </m:r>
                      </m:sub>
                    </m:sSub>
                  </m:oMath>
                </a14:m>
                <a:r>
                  <a:rPr lang="en-IN" dirty="0"/>
                  <a:t> using the relation</a:t>
                </a:r>
              </a:p>
              <a:p>
                <a:pPr marL="0" indent="0">
                  <a:buNone/>
                </a:pPr>
                <a14:m>
                  <m:oMathPara xmlns:m="http://schemas.openxmlformats.org/officeDocument/2006/math">
                    <m:oMathParaPr>
                      <m:jc m:val="centerGroup"/>
                    </m:oMathParaPr>
                    <m:oMath xmlns:m="http://schemas.openxmlformats.org/officeDocument/2006/math">
                      <m:r>
                        <a:rPr lang="en-IN" i="1">
                          <a:latin typeface="Cambria Math" panose="02040503050406030204" pitchFamily="18" charset="0"/>
                        </a:rPr>
                        <m:t>𝐼</m:t>
                      </m:r>
                      <m:r>
                        <a:rPr lang="en-IN" i="1">
                          <a:latin typeface="Cambria Math" panose="02040503050406030204" pitchFamily="18" charset="0"/>
                        </a:rPr>
                        <m:t>=</m:t>
                      </m:r>
                      <m:f>
                        <m:fPr>
                          <m:ctrlPr>
                            <a:rPr lang="en-IN" i="1">
                              <a:latin typeface="Cambria Math" panose="02040503050406030204" pitchFamily="18" charset="0"/>
                            </a:rPr>
                          </m:ctrlPr>
                        </m:fPr>
                        <m:num>
                          <m:sSub>
                            <m:sSubPr>
                              <m:ctrlPr>
                                <a:rPr lang="en-IN" i="1">
                                  <a:latin typeface="Cambria Math" panose="02040503050406030204" pitchFamily="18" charset="0"/>
                                </a:rPr>
                              </m:ctrlPr>
                            </m:sSubPr>
                            <m:e>
                              <m:r>
                                <a:rPr lang="en-IN" i="1">
                                  <a:latin typeface="Cambria Math" panose="02040503050406030204" pitchFamily="18" charset="0"/>
                                </a:rPr>
                                <m:t>𝐼</m:t>
                              </m:r>
                            </m:e>
                            <m:sub>
                              <m:r>
                                <a:rPr lang="en-IN" i="1">
                                  <a:latin typeface="Cambria Math" panose="02040503050406030204" pitchFamily="18" charset="0"/>
                                </a:rPr>
                                <m:t>𝑠𝑐</m:t>
                              </m:r>
                            </m:sub>
                          </m:sSub>
                          <m:sSub>
                            <m:sSubPr>
                              <m:ctrlPr>
                                <a:rPr lang="en-IN" i="1">
                                  <a:latin typeface="Cambria Math" panose="02040503050406030204" pitchFamily="18" charset="0"/>
                                </a:rPr>
                              </m:ctrlPr>
                            </m:sSubPr>
                            <m:e>
                              <m:r>
                                <a:rPr lang="en-IN" b="0" i="1" smtClean="0">
                                  <a:latin typeface="Cambria Math" panose="02040503050406030204" pitchFamily="18" charset="0"/>
                                </a:rPr>
                                <m:t> </m:t>
                              </m:r>
                              <m:r>
                                <a:rPr lang="en-IN" i="1">
                                  <a:latin typeface="Cambria Math" panose="02040503050406030204" pitchFamily="18" charset="0"/>
                                </a:rPr>
                                <m:t>𝑅</m:t>
                              </m:r>
                            </m:e>
                            <m:sub>
                              <m:r>
                                <a:rPr lang="en-IN" i="1">
                                  <a:latin typeface="Cambria Math" panose="02040503050406030204" pitchFamily="18" charset="0"/>
                                </a:rPr>
                                <m:t>𝑡h</m:t>
                              </m:r>
                            </m:sub>
                          </m:sSub>
                        </m:num>
                        <m:den>
                          <m:sSub>
                            <m:sSubPr>
                              <m:ctrlPr>
                                <a:rPr lang="en-IN" i="1">
                                  <a:latin typeface="Cambria Math" panose="02040503050406030204" pitchFamily="18" charset="0"/>
                                </a:rPr>
                              </m:ctrlPr>
                            </m:sSubPr>
                            <m:e>
                              <m:r>
                                <a:rPr lang="en-IN" i="1">
                                  <a:latin typeface="Cambria Math" panose="02040503050406030204" pitchFamily="18" charset="0"/>
                                </a:rPr>
                                <m:t>𝑅</m:t>
                              </m:r>
                            </m:e>
                            <m:sub>
                              <m:r>
                                <a:rPr lang="en-GB" b="0" i="1" smtClean="0">
                                  <a:latin typeface="Cambria Math" panose="02040503050406030204" pitchFamily="18" charset="0"/>
                                </a:rPr>
                                <m:t>𝑡h</m:t>
                              </m:r>
                            </m:sub>
                          </m:sSub>
                          <m:r>
                            <a:rPr lang="en-IN" i="1">
                              <a:latin typeface="Cambria Math" panose="02040503050406030204" pitchFamily="18" charset="0"/>
                            </a:rPr>
                            <m:t>+</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𝐿</m:t>
                              </m:r>
                            </m:sub>
                          </m:sSub>
                        </m:den>
                      </m:f>
                    </m:oMath>
                  </m:oMathPara>
                </a14:m>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000" t="-2648" r="-1056"/>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17</a:t>
            </a:fld>
            <a:endParaRPr lang="en-US" dirty="0"/>
          </a:p>
        </p:txBody>
      </p:sp>
    </p:spTree>
    <p:extLst>
      <p:ext uri="{BB962C8B-B14F-4D97-AF65-F5344CB8AC3E}">
        <p14:creationId xmlns:p14="http://schemas.microsoft.com/office/powerpoint/2010/main" val="8134439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27864" y="31094"/>
            <a:ext cx="4497409" cy="1325563"/>
          </a:xfrm>
        </p:spPr>
        <p:txBody>
          <a:bodyPr/>
          <a:lstStyle/>
          <a:p>
            <a:r>
              <a:rPr lang="en-IN" dirty="0">
                <a:solidFill>
                  <a:schemeClr val="bg1"/>
                </a:solidFill>
              </a:rPr>
              <a:t>Norton’s theorem</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3874" y="2047036"/>
            <a:ext cx="5471322" cy="3532664"/>
          </a:xfrm>
        </p:spPr>
      </p:pic>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18</a:t>
            </a:fld>
            <a:endParaRPr lang="en-US" dirty="0"/>
          </a:p>
        </p:txBody>
      </p:sp>
    </p:spTree>
    <p:extLst>
      <p:ext uri="{BB962C8B-B14F-4D97-AF65-F5344CB8AC3E}">
        <p14:creationId xmlns:p14="http://schemas.microsoft.com/office/powerpoint/2010/main" val="79924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4637" y="-82617"/>
            <a:ext cx="8032271" cy="1325563"/>
          </a:xfrm>
        </p:spPr>
        <p:txBody>
          <a:bodyPr>
            <a:normAutofit/>
          </a:bodyPr>
          <a:lstStyle/>
          <a:p>
            <a:r>
              <a:rPr lang="en-IN" dirty="0">
                <a:solidFill>
                  <a:schemeClr val="bg1"/>
                </a:solidFill>
              </a:rPr>
              <a:t>Maximum power transfer theorem</a:t>
            </a:r>
          </a:p>
        </p:txBody>
      </p:sp>
      <p:sp>
        <p:nvSpPr>
          <p:cNvPr id="3" name="Content Placeholder 2"/>
          <p:cNvSpPr>
            <a:spLocks noGrp="1"/>
          </p:cNvSpPr>
          <p:nvPr>
            <p:ph idx="1"/>
          </p:nvPr>
        </p:nvSpPr>
        <p:spPr/>
        <p:txBody>
          <a:bodyPr/>
          <a:lstStyle/>
          <a:p>
            <a:r>
              <a:rPr lang="en-IN" dirty="0"/>
              <a:t>Maximum power transfer theorem states that “In a network the maximum power will be consumed by the load or </a:t>
            </a:r>
            <a:r>
              <a:rPr lang="en-IN" b="1" dirty="0"/>
              <a:t>maximum power will be transferred from the source to the load</a:t>
            </a:r>
            <a:r>
              <a:rPr lang="en-IN" dirty="0"/>
              <a:t>, when the </a:t>
            </a:r>
            <a:r>
              <a:rPr lang="en-IN" b="1" dirty="0"/>
              <a:t>load resistance becomes equal to the internal resistance</a:t>
            </a:r>
            <a:r>
              <a:rPr lang="en-IN" dirty="0"/>
              <a:t> of the networks as viewed from the load terminal”.</a:t>
            </a:r>
          </a:p>
        </p:txBody>
      </p:sp>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19</a:t>
            </a:fld>
            <a:endParaRPr lang="en-US" dirty="0"/>
          </a:p>
        </p:txBody>
      </p:sp>
    </p:spTree>
    <p:extLst>
      <p:ext uri="{BB962C8B-B14F-4D97-AF65-F5344CB8AC3E}">
        <p14:creationId xmlns:p14="http://schemas.microsoft.com/office/powerpoint/2010/main" val="32274633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7815" y="-100165"/>
            <a:ext cx="8210241" cy="1325563"/>
          </a:xfrm>
        </p:spPr>
        <p:txBody>
          <a:bodyPr>
            <a:normAutofit/>
          </a:bodyPr>
          <a:lstStyle/>
          <a:p>
            <a:r>
              <a:rPr lang="en-IN" dirty="0">
                <a:solidFill>
                  <a:schemeClr val="bg1"/>
                </a:solidFill>
              </a:rPr>
              <a:t>Maximum power transfer theorem</a:t>
            </a:r>
          </a:p>
        </p:txBody>
      </p:sp>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20</a:t>
            </a:fld>
            <a:endParaRPr lang="en-US" dirty="0"/>
          </a:p>
        </p:txBody>
      </p:sp>
      <p:sp>
        <p:nvSpPr>
          <p:cNvPr id="7" name="Content Placeholder 6">
            <a:extLst>
              <a:ext uri="{FF2B5EF4-FFF2-40B4-BE49-F238E27FC236}">
                <a16:creationId xmlns:a16="http://schemas.microsoft.com/office/drawing/2014/main" id="{058066B6-981F-42C8-006C-1385CE7CFD55}"/>
              </a:ext>
            </a:extLst>
          </p:cNvPr>
          <p:cNvSpPr>
            <a:spLocks noGrp="1"/>
          </p:cNvSpPr>
          <p:nvPr>
            <p:ph idx="1"/>
          </p:nvPr>
        </p:nvSpPr>
        <p:spPr/>
        <p:txBody>
          <a:bodyPr/>
          <a:lstStyle/>
          <a:p>
            <a:endParaRPr lang="en-GB"/>
          </a:p>
        </p:txBody>
      </p:sp>
      <p:pic>
        <p:nvPicPr>
          <p:cNvPr id="9" name="Picture 8">
            <a:extLst>
              <a:ext uri="{FF2B5EF4-FFF2-40B4-BE49-F238E27FC236}">
                <a16:creationId xmlns:a16="http://schemas.microsoft.com/office/drawing/2014/main" id="{E539FDA4-D912-6FCD-3DE5-A706633EB258}"/>
              </a:ext>
            </a:extLst>
          </p:cNvPr>
          <p:cNvPicPr>
            <a:picLocks noChangeAspect="1"/>
          </p:cNvPicPr>
          <p:nvPr/>
        </p:nvPicPr>
        <p:blipFill>
          <a:blip r:embed="rId2"/>
          <a:stretch>
            <a:fillRect/>
          </a:stretch>
        </p:blipFill>
        <p:spPr>
          <a:xfrm>
            <a:off x="3705225" y="1733550"/>
            <a:ext cx="4781550" cy="3390900"/>
          </a:xfrm>
          <a:prstGeom prst="rect">
            <a:avLst/>
          </a:prstGeom>
        </p:spPr>
      </p:pic>
    </p:spTree>
    <p:extLst>
      <p:ext uri="{BB962C8B-B14F-4D97-AF65-F5344CB8AC3E}">
        <p14:creationId xmlns:p14="http://schemas.microsoft.com/office/powerpoint/2010/main" val="29258000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22828" y="-82754"/>
            <a:ext cx="8179556" cy="1325563"/>
          </a:xfrm>
        </p:spPr>
        <p:txBody>
          <a:bodyPr>
            <a:normAutofit/>
          </a:bodyPr>
          <a:lstStyle/>
          <a:p>
            <a:r>
              <a:rPr lang="en-IN" dirty="0">
                <a:solidFill>
                  <a:schemeClr val="bg1"/>
                </a:solidFill>
              </a:rPr>
              <a:t>Maximum power transfer theorem</a:t>
            </a:r>
          </a:p>
        </p:txBody>
      </p:sp>
      <p:sp>
        <p:nvSpPr>
          <p:cNvPr id="3" name="Content Placeholder 2"/>
          <p:cNvSpPr>
            <a:spLocks noGrp="1"/>
          </p:cNvSpPr>
          <p:nvPr>
            <p:ph idx="1"/>
          </p:nvPr>
        </p:nvSpPr>
        <p:spPr>
          <a:xfrm>
            <a:off x="563174" y="1600202"/>
            <a:ext cx="9894437" cy="3348960"/>
          </a:xfrm>
        </p:spPr>
        <p:txBody>
          <a:bodyPr>
            <a:normAutofit lnSpcReduction="10000"/>
          </a:bodyPr>
          <a:lstStyle/>
          <a:p>
            <a:pPr marL="0" indent="0">
              <a:buNone/>
            </a:pPr>
            <a:r>
              <a:rPr lang="en-IN" b="1" dirty="0"/>
              <a:t>Steps involved in applying maximum power transfer theorem.</a:t>
            </a:r>
          </a:p>
          <a:p>
            <a:pPr marL="0" indent="0">
              <a:buNone/>
            </a:pPr>
            <a:r>
              <a:rPr lang="en-IN" dirty="0"/>
              <a:t>This theorem states that the maximum power will be transferred to the load, only when the load resistance is equal to the internal resistance. So, have to determine the </a:t>
            </a:r>
            <a:r>
              <a:rPr lang="en-IN" dirty="0" err="1"/>
              <a:t>Thevenin’s</a:t>
            </a:r>
            <a:r>
              <a:rPr lang="en-IN" dirty="0"/>
              <a:t> equivalent resistance.</a:t>
            </a:r>
          </a:p>
          <a:p>
            <a:r>
              <a:rPr lang="en-IN" b="1" dirty="0"/>
              <a:t>Step 1: </a:t>
            </a:r>
            <a:r>
              <a:rPr lang="en-IN" dirty="0"/>
              <a:t>Remove the </a:t>
            </a:r>
            <a:r>
              <a:rPr lang="en-IN" b="1" dirty="0"/>
              <a:t>resistor (load resistor</a:t>
            </a:r>
            <a:r>
              <a:rPr lang="en-IN" dirty="0"/>
              <a:t>) through which the current is to be determined and open circuit across the load resistor.</a:t>
            </a:r>
          </a:p>
          <a:p>
            <a:endParaRPr lang="en-IN" b="1" dirty="0"/>
          </a:p>
        </p:txBody>
      </p:sp>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21</a:t>
            </a:fld>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22454" y="4408492"/>
            <a:ext cx="4214133" cy="2053289"/>
          </a:xfrm>
          <a:prstGeom prst="rect">
            <a:avLst/>
          </a:prstGeom>
        </p:spPr>
      </p:pic>
    </p:spTree>
    <p:extLst>
      <p:ext uri="{BB962C8B-B14F-4D97-AF65-F5344CB8AC3E}">
        <p14:creationId xmlns:p14="http://schemas.microsoft.com/office/powerpoint/2010/main" val="23044400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4637" y="0"/>
            <a:ext cx="8155009" cy="1325563"/>
          </a:xfrm>
        </p:spPr>
        <p:txBody>
          <a:bodyPr>
            <a:normAutofit/>
          </a:bodyPr>
          <a:lstStyle/>
          <a:p>
            <a:r>
              <a:rPr lang="en-IN" dirty="0">
                <a:solidFill>
                  <a:schemeClr val="bg1"/>
                </a:solidFill>
              </a:rPr>
              <a:t>Maximum power transfer theorem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23566" y="1600201"/>
                <a:ext cx="9634045" cy="2055115"/>
              </a:xfrm>
            </p:spPr>
            <p:txBody>
              <a:bodyPr>
                <a:normAutofit/>
              </a:bodyPr>
              <a:lstStyle/>
              <a:p>
                <a:r>
                  <a:rPr lang="en-IN" b="1" dirty="0"/>
                  <a:t>Step 2: : </a:t>
                </a:r>
                <a:r>
                  <a:rPr lang="en-IN" dirty="0"/>
                  <a:t>Determine the </a:t>
                </a:r>
                <a:r>
                  <a:rPr lang="en-IN" b="1" dirty="0"/>
                  <a:t>open circuit voltage(</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𝒐𝒄</m:t>
                        </m:r>
                      </m:sub>
                    </m:sSub>
                  </m:oMath>
                </a14:m>
                <a:r>
                  <a:rPr lang="en-IN" b="1" dirty="0"/>
                  <a:t>) </a:t>
                </a:r>
                <a:r>
                  <a:rPr lang="en-IN" dirty="0"/>
                  <a:t>that would be appearing across the circuit terminal, wherefrom the resistor has been removed. This is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𝒐𝒄</m:t>
                        </m:r>
                      </m:sub>
                    </m:sSub>
                    <m:r>
                      <a:rPr lang="en-IN" b="1" i="1">
                        <a:latin typeface="Cambria Math" panose="02040503050406030204" pitchFamily="18" charset="0"/>
                      </a:rPr>
                      <m:t> </m:t>
                    </m:r>
                    <m:r>
                      <a:rPr lang="en-IN" b="1" i="1">
                        <a:latin typeface="Cambria Math" panose="02040503050406030204" pitchFamily="18" charset="0"/>
                      </a:rPr>
                      <m:t>𝒐𝒓</m:t>
                    </m:r>
                    <m:r>
                      <a:rPr lang="en-IN" b="1" i="1">
                        <a:latin typeface="Cambria Math" panose="02040503050406030204" pitchFamily="18" charset="0"/>
                      </a:rPr>
                      <m:t> </m:t>
                    </m:r>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𝒕𝒉</m:t>
                        </m:r>
                      </m:sub>
                    </m:sSub>
                  </m:oMath>
                </a14:m>
                <a:r>
                  <a:rPr lang="en-IN" b="1" dirty="0"/>
                  <a:t>. </a:t>
                </a:r>
                <a:r>
                  <a:rPr lang="en-IN" dirty="0"/>
                  <a:t>It can be determined by  Nodal analysis or ohm’s law</a:t>
                </a:r>
              </a:p>
              <a:p>
                <a:endParaRPr lang="en-IN" dirty="0"/>
              </a:p>
              <a:p>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23566" y="1600201"/>
                <a:ext cx="9634045" cy="2055115"/>
              </a:xfrm>
              <a:blipFill>
                <a:blip r:embed="rId2"/>
                <a:stretch>
                  <a:fillRect l="-1139" t="-5045" r="-2025"/>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22</a:t>
            </a:fld>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70267" y="3655316"/>
            <a:ext cx="5251466" cy="2558719"/>
          </a:xfrm>
          <a:prstGeom prst="rect">
            <a:avLst/>
          </a:prstGeom>
        </p:spPr>
      </p:pic>
    </p:spTree>
    <p:extLst>
      <p:ext uri="{BB962C8B-B14F-4D97-AF65-F5344CB8AC3E}">
        <p14:creationId xmlns:p14="http://schemas.microsoft.com/office/powerpoint/2010/main" val="41749351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8864" y="31094"/>
            <a:ext cx="8026134" cy="1325563"/>
          </a:xfrm>
        </p:spPr>
        <p:txBody>
          <a:bodyPr>
            <a:normAutofit/>
          </a:bodyPr>
          <a:lstStyle/>
          <a:p>
            <a:r>
              <a:rPr lang="en-IN" dirty="0">
                <a:solidFill>
                  <a:schemeClr val="bg1"/>
                </a:solidFill>
              </a:rPr>
              <a:t>Maximum power transfer theorem</a:t>
            </a:r>
          </a:p>
        </p:txBody>
      </p:sp>
      <p:sp>
        <p:nvSpPr>
          <p:cNvPr id="3" name="Content Placeholder 2"/>
          <p:cNvSpPr>
            <a:spLocks noGrp="1"/>
          </p:cNvSpPr>
          <p:nvPr>
            <p:ph idx="1"/>
          </p:nvPr>
        </p:nvSpPr>
        <p:spPr>
          <a:xfrm>
            <a:off x="805400" y="1600201"/>
            <a:ext cx="9652212" cy="2055115"/>
          </a:xfrm>
        </p:spPr>
        <p:txBody>
          <a:bodyPr>
            <a:normAutofit/>
          </a:bodyPr>
          <a:lstStyle/>
          <a:p>
            <a:r>
              <a:rPr lang="en-IN" b="1" dirty="0"/>
              <a:t>Step 3: </a:t>
            </a:r>
            <a:r>
              <a:rPr lang="en-IN" dirty="0"/>
              <a:t>Calculate the </a:t>
            </a:r>
            <a:r>
              <a:rPr lang="en-IN" b="1" dirty="0"/>
              <a:t>equivalent resistance </a:t>
            </a:r>
            <a:r>
              <a:rPr lang="en-IN" dirty="0"/>
              <a:t>of the whole circuit across the terminals after replacing the </a:t>
            </a:r>
            <a:r>
              <a:rPr lang="en-IN" b="1" dirty="0"/>
              <a:t>voltage sources </a:t>
            </a:r>
            <a:r>
              <a:rPr lang="en-IN" dirty="0"/>
              <a:t>by their internal resistance or by </a:t>
            </a:r>
            <a:r>
              <a:rPr lang="en-IN" b="1" dirty="0"/>
              <a:t>short circuiting it;  </a:t>
            </a:r>
            <a:r>
              <a:rPr lang="en-IN" dirty="0"/>
              <a:t>and by removing the </a:t>
            </a:r>
            <a:r>
              <a:rPr lang="en-IN" b="1" dirty="0"/>
              <a:t>current source and open circuiting it</a:t>
            </a:r>
            <a:r>
              <a:rPr lang="en-IN" dirty="0"/>
              <a:t>.</a:t>
            </a:r>
          </a:p>
          <a:p>
            <a:endParaRPr lang="en-IN" dirty="0"/>
          </a:p>
          <a:p>
            <a:endParaRPr lang="en-IN" b="1" dirty="0"/>
          </a:p>
          <a:p>
            <a:endParaRPr lang="en-IN" dirty="0"/>
          </a:p>
          <a:p>
            <a:endParaRPr lang="en-IN" b="1" dirty="0"/>
          </a:p>
        </p:txBody>
      </p:sp>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23</a:t>
            </a:fld>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2972" y="3428999"/>
            <a:ext cx="5942448" cy="2895392"/>
          </a:xfrm>
          <a:prstGeom prst="rect">
            <a:avLst/>
          </a:prstGeom>
        </p:spPr>
      </p:pic>
    </p:spTree>
    <p:extLst>
      <p:ext uri="{BB962C8B-B14F-4D97-AF65-F5344CB8AC3E}">
        <p14:creationId xmlns:p14="http://schemas.microsoft.com/office/powerpoint/2010/main" val="19086744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49893" y="-88754"/>
            <a:ext cx="8062955" cy="1325563"/>
          </a:xfrm>
        </p:spPr>
        <p:txBody>
          <a:bodyPr>
            <a:normAutofit/>
          </a:bodyPr>
          <a:lstStyle/>
          <a:p>
            <a:r>
              <a:rPr lang="en-IN" dirty="0">
                <a:solidFill>
                  <a:schemeClr val="bg1"/>
                </a:solidFill>
              </a:rPr>
              <a:t>Maximum power transfer theorem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047624" y="1600201"/>
                <a:ext cx="9409987" cy="1759701"/>
              </a:xfrm>
            </p:spPr>
            <p:txBody>
              <a:bodyPr>
                <a:normAutofit/>
              </a:bodyPr>
              <a:lstStyle/>
              <a:p>
                <a:r>
                  <a:rPr lang="en-IN" b="1" dirty="0"/>
                  <a:t>Step 4: </a:t>
                </a:r>
                <a:r>
                  <a:rPr lang="en-IN" dirty="0"/>
                  <a:t>Draw the </a:t>
                </a:r>
                <a:r>
                  <a:rPr lang="en-IN" b="1" dirty="0" err="1"/>
                  <a:t>Thevenin</a:t>
                </a:r>
                <a:r>
                  <a:rPr lang="en-IN" b="1" dirty="0"/>
                  <a:t> equivalence circuit </a:t>
                </a:r>
                <a:r>
                  <a:rPr lang="en-IN" dirty="0"/>
                  <a:t>with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𝒐𝒄</m:t>
                        </m:r>
                      </m:sub>
                    </m:sSub>
                  </m:oMath>
                </a14:m>
                <a:r>
                  <a:rPr lang="en-IN" dirty="0"/>
                  <a:t> as the </a:t>
                </a:r>
                <a:r>
                  <a:rPr lang="en-IN" b="1" dirty="0" err="1"/>
                  <a:t>Thevenin</a:t>
                </a:r>
                <a:r>
                  <a:rPr lang="en-IN" b="1" dirty="0"/>
                  <a:t> voltage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𝑽</m:t>
                        </m:r>
                      </m:e>
                      <m:sub>
                        <m:r>
                          <a:rPr lang="en-IN" b="1" i="1">
                            <a:latin typeface="Cambria Math" panose="02040503050406030204" pitchFamily="18" charset="0"/>
                          </a:rPr>
                          <m:t>𝒕𝒉</m:t>
                        </m:r>
                      </m:sub>
                    </m:sSub>
                  </m:oMath>
                </a14:m>
                <a:r>
                  <a:rPr lang="en-IN" b="1" dirty="0"/>
                  <a:t>,</a:t>
                </a:r>
                <a:r>
                  <a:rPr lang="en-IN" dirty="0"/>
                  <a:t> Equivalent resistance as the </a:t>
                </a:r>
                <a:r>
                  <a:rPr lang="en-IN" b="1" dirty="0" err="1"/>
                  <a:t>Thevenin</a:t>
                </a:r>
                <a:r>
                  <a:rPr lang="en-IN" b="1" dirty="0"/>
                  <a:t>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𝑻𝒉</m:t>
                        </m:r>
                      </m:sub>
                    </m:sSub>
                  </m:oMath>
                </a14:m>
                <a:r>
                  <a:rPr lang="en-IN" dirty="0"/>
                  <a:t>) (Connected in series to the voltage source) and the </a:t>
                </a:r>
                <a:r>
                  <a:rPr lang="en-IN" b="1" dirty="0"/>
                  <a:t>load resistance (</a:t>
                </a: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𝑳</m:t>
                        </m:r>
                      </m:sub>
                    </m:sSub>
                  </m:oMath>
                </a14:m>
                <a:r>
                  <a:rPr lang="en-IN" dirty="0"/>
                  <a:t>)across the terminal.</a:t>
                </a:r>
              </a:p>
              <a:p>
                <a:endParaRPr lang="en-IN" b="1" dirty="0"/>
              </a:p>
              <a:p>
                <a:endParaRPr lang="en-IN" dirty="0"/>
              </a:p>
              <a:p>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047624" y="1600201"/>
                <a:ext cx="9409987" cy="1759701"/>
              </a:xfrm>
              <a:blipFill>
                <a:blip r:embed="rId2"/>
                <a:stretch>
                  <a:fillRect l="-1167" t="-5903" r="-2074" b="-2431"/>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24</a:t>
            </a:fld>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24776" y="3089069"/>
            <a:ext cx="5963907" cy="3246310"/>
          </a:xfrm>
          <a:prstGeom prst="rect">
            <a:avLst/>
          </a:prstGeom>
        </p:spPr>
      </p:pic>
    </p:spTree>
    <p:extLst>
      <p:ext uri="{BB962C8B-B14F-4D97-AF65-F5344CB8AC3E}">
        <p14:creationId xmlns:p14="http://schemas.microsoft.com/office/powerpoint/2010/main" val="3026920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93953" y="-45796"/>
            <a:ext cx="9413076" cy="1325563"/>
          </a:xfrm>
        </p:spPr>
        <p:txBody>
          <a:bodyPr>
            <a:normAutofit/>
          </a:bodyPr>
          <a:lstStyle/>
          <a:p>
            <a:r>
              <a:rPr lang="en-IN" dirty="0">
                <a:solidFill>
                  <a:schemeClr val="bg1"/>
                </a:solidFill>
              </a:rPr>
              <a:t>Maximum power transfer theorem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734390" y="1600201"/>
                <a:ext cx="8723221" cy="4757490"/>
              </a:xfrm>
            </p:spPr>
            <p:txBody>
              <a:bodyPr>
                <a:normAutofit/>
              </a:bodyPr>
              <a:lstStyle/>
              <a:p>
                <a:r>
                  <a:rPr lang="en-IN" b="1" dirty="0"/>
                  <a:t>Step 5: </a:t>
                </a:r>
                <a:r>
                  <a:rPr lang="en-IN" dirty="0"/>
                  <a:t>The current across the load is calculated using the formula.</a:t>
                </a:r>
              </a:p>
              <a:p>
                <a:pPr marL="472838" lvl="1" indent="0">
                  <a:buNone/>
                </a:pPr>
                <a14:m>
                  <m:oMathPara xmlns:m="http://schemas.openxmlformats.org/officeDocument/2006/math">
                    <m:oMathParaPr>
                      <m:jc m:val="centerGroup"/>
                    </m:oMathParaPr>
                    <m:oMath xmlns:m="http://schemas.openxmlformats.org/officeDocument/2006/math">
                      <m:r>
                        <a:rPr lang="en-IN" i="1">
                          <a:latin typeface="Cambria Math" panose="02040503050406030204" pitchFamily="18" charset="0"/>
                        </a:rPr>
                        <m:t>𝐼</m:t>
                      </m:r>
                      <m:r>
                        <a:rPr lang="en-IN" i="1">
                          <a:latin typeface="Cambria Math" panose="02040503050406030204" pitchFamily="18" charset="0"/>
                        </a:rPr>
                        <m:t>=</m:t>
                      </m:r>
                      <m:f>
                        <m:fPr>
                          <m:ctrlPr>
                            <a:rPr lang="en-IN" i="1">
                              <a:latin typeface="Cambria Math" panose="02040503050406030204" pitchFamily="18" charset="0"/>
                            </a:rPr>
                          </m:ctrlPr>
                        </m:fPr>
                        <m:num>
                          <m:sSub>
                            <m:sSubPr>
                              <m:ctrlPr>
                                <a:rPr lang="en-IN" i="1">
                                  <a:latin typeface="Cambria Math" panose="02040503050406030204" pitchFamily="18" charset="0"/>
                                </a:rPr>
                              </m:ctrlPr>
                            </m:sSubPr>
                            <m:e>
                              <m:r>
                                <a:rPr lang="en-IN" i="1">
                                  <a:latin typeface="Cambria Math" panose="02040503050406030204" pitchFamily="18" charset="0"/>
                                </a:rPr>
                                <m:t>𝑉</m:t>
                              </m:r>
                            </m:e>
                            <m:sub>
                              <m:r>
                                <a:rPr lang="en-IN" i="1">
                                  <a:latin typeface="Cambria Math" panose="02040503050406030204" pitchFamily="18" charset="0"/>
                                </a:rPr>
                                <m:t>𝑡h</m:t>
                              </m:r>
                            </m:sub>
                          </m:sSub>
                        </m:num>
                        <m:den>
                          <m:sSub>
                            <m:sSubPr>
                              <m:ctrlPr>
                                <a:rPr lang="en-IN" i="1">
                                  <a:latin typeface="Cambria Math" panose="02040503050406030204" pitchFamily="18" charset="0"/>
                                </a:rPr>
                              </m:ctrlPr>
                            </m:sSubPr>
                            <m:e>
                              <m:r>
                                <a:rPr lang="en-IN" i="1">
                                  <a:latin typeface="Cambria Math" panose="02040503050406030204" pitchFamily="18" charset="0"/>
                                </a:rPr>
                                <m:t>𝑅</m:t>
                              </m:r>
                            </m:e>
                            <m:sub>
                              <m:r>
                                <a:rPr lang="en-GB" b="0" i="1" smtClean="0">
                                  <a:latin typeface="Cambria Math" panose="02040503050406030204" pitchFamily="18" charset="0"/>
                                </a:rPr>
                                <m:t>𝑡h</m:t>
                              </m:r>
                            </m:sub>
                          </m:sSub>
                          <m:r>
                            <a:rPr lang="en-IN" i="1">
                              <a:latin typeface="Cambria Math" panose="02040503050406030204" pitchFamily="18" charset="0"/>
                            </a:rPr>
                            <m:t>+</m:t>
                          </m:r>
                          <m:sSub>
                            <m:sSubPr>
                              <m:ctrlPr>
                                <a:rPr lang="en-IN" i="1">
                                  <a:latin typeface="Cambria Math" panose="02040503050406030204" pitchFamily="18" charset="0"/>
                                </a:rPr>
                              </m:ctrlPr>
                            </m:sSubPr>
                            <m:e>
                              <m:r>
                                <a:rPr lang="en-IN" i="1">
                                  <a:latin typeface="Cambria Math" panose="02040503050406030204" pitchFamily="18" charset="0"/>
                                </a:rPr>
                                <m:t>𝑅</m:t>
                              </m:r>
                            </m:e>
                            <m:sub>
                              <m:r>
                                <a:rPr lang="en-IN" i="1">
                                  <a:latin typeface="Cambria Math" panose="02040503050406030204" pitchFamily="18" charset="0"/>
                                </a:rPr>
                                <m:t>𝐿</m:t>
                              </m:r>
                            </m:sub>
                          </m:sSub>
                        </m:den>
                      </m:f>
                    </m:oMath>
                  </m:oMathPara>
                </a14:m>
                <a:endParaRPr lang="en-IN" dirty="0"/>
              </a:p>
              <a:p>
                <a:r>
                  <a:rPr lang="en-IN" b="1" dirty="0"/>
                  <a:t>For maximum power to transfer internal resistor = Load resistor</a:t>
                </a:r>
              </a:p>
              <a:p>
                <a:r>
                  <a:rPr lang="en-IN" b="1" dirty="0"/>
                  <a:t>The maximum power is calculated by</a:t>
                </a:r>
              </a:p>
              <a:p>
                <a:pPr marL="472838" lvl="1" indent="0">
                  <a:buNone/>
                </a:pPr>
                <a14:m>
                  <m:oMathPara xmlns:m="http://schemas.openxmlformats.org/officeDocument/2006/math">
                    <m:oMathParaPr>
                      <m:jc m:val="centerGroup"/>
                    </m:oMathParaPr>
                    <m:oMath xmlns:m="http://schemas.openxmlformats.org/officeDocument/2006/math">
                      <m:r>
                        <a:rPr lang="en-IN" b="1" i="1" smtClean="0">
                          <a:latin typeface="Cambria Math" panose="02040503050406030204" pitchFamily="18" charset="0"/>
                        </a:rPr>
                        <m:t>𝑷</m:t>
                      </m:r>
                      <m:r>
                        <a:rPr lang="en-IN" b="1" i="1" smtClean="0">
                          <a:latin typeface="Cambria Math" panose="02040503050406030204" pitchFamily="18" charset="0"/>
                        </a:rPr>
                        <m:t>=</m:t>
                      </m:r>
                      <m:sSup>
                        <m:sSupPr>
                          <m:ctrlPr>
                            <a:rPr lang="en-IN" b="1" i="1" smtClean="0">
                              <a:latin typeface="Cambria Math" panose="02040503050406030204" pitchFamily="18" charset="0"/>
                            </a:rPr>
                          </m:ctrlPr>
                        </m:sSupPr>
                        <m:e>
                          <m:r>
                            <a:rPr lang="en-IN" b="1" i="1" smtClean="0">
                              <a:latin typeface="Cambria Math" panose="02040503050406030204" pitchFamily="18" charset="0"/>
                            </a:rPr>
                            <m:t>𝑰</m:t>
                          </m:r>
                        </m:e>
                        <m:sup>
                          <m:r>
                            <a:rPr lang="en-IN" b="1" i="1" smtClean="0">
                              <a:latin typeface="Cambria Math" panose="02040503050406030204" pitchFamily="18" charset="0"/>
                            </a:rPr>
                            <m:t>𝟐</m:t>
                          </m:r>
                        </m:sup>
                      </m:sSup>
                      <m:sSub>
                        <m:sSubPr>
                          <m:ctrlPr>
                            <a:rPr lang="en-IN" b="1" i="1" smtClean="0">
                              <a:latin typeface="Cambria Math" panose="02040503050406030204" pitchFamily="18" charset="0"/>
                            </a:rPr>
                          </m:ctrlPr>
                        </m:sSubPr>
                        <m:e>
                          <m:r>
                            <a:rPr lang="en-IN" b="1" i="1" smtClean="0">
                              <a:latin typeface="Cambria Math" panose="02040503050406030204" pitchFamily="18" charset="0"/>
                            </a:rPr>
                            <m:t>𝑹</m:t>
                          </m:r>
                        </m:e>
                        <m:sub>
                          <m:r>
                            <a:rPr lang="en-IN" b="1" i="1" smtClean="0">
                              <a:latin typeface="Cambria Math" panose="02040503050406030204" pitchFamily="18" charset="0"/>
                            </a:rPr>
                            <m:t>𝑳</m:t>
                          </m:r>
                        </m:sub>
                      </m:sSub>
                    </m:oMath>
                  </m:oMathPara>
                </a14:m>
                <a:endParaRPr lang="en-IN" b="1" dirty="0"/>
              </a:p>
              <a:p>
                <a:endParaRPr lang="en-IN" dirty="0"/>
              </a:p>
              <a:p>
                <a:endParaRPr lang="en-IN"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734390" y="1600201"/>
                <a:ext cx="8723221" cy="4757490"/>
              </a:xfrm>
              <a:blipFill>
                <a:blip r:embed="rId2"/>
                <a:stretch>
                  <a:fillRect l="-1259" t="-2179" r="-2098"/>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25</a:t>
            </a:fld>
            <a:endParaRPr lang="en-US" dirty="0"/>
          </a:p>
        </p:txBody>
      </p:sp>
    </p:spTree>
    <p:extLst>
      <p:ext uri="{BB962C8B-B14F-4D97-AF65-F5344CB8AC3E}">
        <p14:creationId xmlns:p14="http://schemas.microsoft.com/office/powerpoint/2010/main" val="31080244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82387" y="-7129"/>
            <a:ext cx="6491905" cy="1325563"/>
          </a:xfrm>
        </p:spPr>
        <p:txBody>
          <a:bodyPr/>
          <a:lstStyle/>
          <a:p>
            <a:pPr algn="l"/>
            <a:r>
              <a:rPr lang="en-IN" dirty="0">
                <a:solidFill>
                  <a:schemeClr val="bg1"/>
                </a:solidFill>
              </a:rPr>
              <a:t>Superposition theorem</a:t>
            </a:r>
          </a:p>
        </p:txBody>
      </p:sp>
      <p:sp>
        <p:nvSpPr>
          <p:cNvPr id="3" name="Content Placeholder 2"/>
          <p:cNvSpPr>
            <a:spLocks noGrp="1"/>
          </p:cNvSpPr>
          <p:nvPr>
            <p:ph idx="1"/>
          </p:nvPr>
        </p:nvSpPr>
        <p:spPr/>
        <p:txBody>
          <a:bodyPr>
            <a:normAutofit/>
          </a:bodyPr>
          <a:lstStyle/>
          <a:p>
            <a:r>
              <a:rPr lang="en-IN" dirty="0"/>
              <a:t>Super position theorem states that, “a linear network containing more than one source, the </a:t>
            </a:r>
            <a:r>
              <a:rPr lang="en-IN" b="1" dirty="0"/>
              <a:t>current flowing in any branch is the algebraic sum of currents </a:t>
            </a:r>
            <a:r>
              <a:rPr lang="en-IN" dirty="0"/>
              <a:t>that would have been produced by </a:t>
            </a:r>
            <a:r>
              <a:rPr lang="en-IN" b="1" dirty="0"/>
              <a:t>each source taken separately</a:t>
            </a:r>
            <a:r>
              <a:rPr lang="en-IN" dirty="0"/>
              <a:t>, with all the other sources </a:t>
            </a:r>
            <a:r>
              <a:rPr lang="en-IN" b="1" dirty="0"/>
              <a:t>replaced by their respective internal resistance.</a:t>
            </a:r>
            <a:r>
              <a:rPr lang="en-IN" dirty="0"/>
              <a:t> In case the internal resistance is not provided the </a:t>
            </a:r>
            <a:r>
              <a:rPr lang="en-IN" b="1" dirty="0"/>
              <a:t>voltage source will be short circuited and the current source </a:t>
            </a:r>
            <a:r>
              <a:rPr lang="en-IN" dirty="0"/>
              <a:t>will be </a:t>
            </a:r>
            <a:r>
              <a:rPr lang="en-IN" b="1" dirty="0"/>
              <a:t>open circuited</a:t>
            </a:r>
            <a:r>
              <a:rPr lang="en-IN" dirty="0"/>
              <a:t>”.</a:t>
            </a:r>
          </a:p>
        </p:txBody>
      </p:sp>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26</a:t>
            </a:fld>
            <a:endParaRPr lang="en-US" dirty="0"/>
          </a:p>
        </p:txBody>
      </p:sp>
    </p:spTree>
    <p:extLst>
      <p:ext uri="{BB962C8B-B14F-4D97-AF65-F5344CB8AC3E}">
        <p14:creationId xmlns:p14="http://schemas.microsoft.com/office/powerpoint/2010/main" val="10399731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52803" y="-76899"/>
            <a:ext cx="6878531" cy="1325563"/>
          </a:xfrm>
        </p:spPr>
        <p:txBody>
          <a:bodyPr/>
          <a:lstStyle/>
          <a:p>
            <a:pPr algn="l"/>
            <a:r>
              <a:rPr lang="en-IN" dirty="0">
                <a:solidFill>
                  <a:schemeClr val="bg1"/>
                </a:solidFill>
              </a:rPr>
              <a:t>Superposition theorem -steps</a:t>
            </a:r>
          </a:p>
        </p:txBody>
      </p:sp>
      <p:sp>
        <p:nvSpPr>
          <p:cNvPr id="3" name="Content Placeholder 2"/>
          <p:cNvSpPr>
            <a:spLocks noGrp="1"/>
          </p:cNvSpPr>
          <p:nvPr>
            <p:ph idx="1"/>
          </p:nvPr>
        </p:nvSpPr>
        <p:spPr>
          <a:xfrm>
            <a:off x="1249766" y="1417639"/>
            <a:ext cx="9692468" cy="1182183"/>
          </a:xfrm>
        </p:spPr>
        <p:txBody>
          <a:bodyPr>
            <a:normAutofit fontScale="77500" lnSpcReduction="20000"/>
          </a:bodyPr>
          <a:lstStyle/>
          <a:p>
            <a:pPr marL="0" indent="0">
              <a:buNone/>
            </a:pPr>
            <a:r>
              <a:rPr lang="en-IN" b="1" dirty="0"/>
              <a:t>Steps involved in applying Superposition theorem</a:t>
            </a:r>
          </a:p>
          <a:p>
            <a:pPr marL="0" indent="0">
              <a:buNone/>
            </a:pPr>
            <a:r>
              <a:rPr lang="en-IN" b="1" dirty="0"/>
              <a:t>Step 1</a:t>
            </a:r>
            <a:r>
              <a:rPr lang="en-IN" dirty="0"/>
              <a:t>: In the actual circuit, determine the </a:t>
            </a:r>
            <a:r>
              <a:rPr lang="en-IN" b="1" dirty="0"/>
              <a:t>current flowing through all the branches (or) the current across a particular branch, using Kirchhoff’s branch method.</a:t>
            </a:r>
          </a:p>
          <a:p>
            <a:endParaRPr lang="en-IN" b="1" dirty="0"/>
          </a:p>
          <a:p>
            <a:endParaRPr lang="en-IN" b="1" dirty="0"/>
          </a:p>
          <a:p>
            <a:endParaRPr lang="en-IN" b="1" dirty="0"/>
          </a:p>
        </p:txBody>
      </p:sp>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27</a:t>
            </a:fld>
            <a:endParaRPr lang="en-US" dirty="0"/>
          </a:p>
        </p:txBody>
      </p:sp>
      <p:pic>
        <p:nvPicPr>
          <p:cNvPr id="6" name="Picture 5" descr="super position a.png"/>
          <p:cNvPicPr>
            <a:picLocks noChangeAspect="1"/>
          </p:cNvPicPr>
          <p:nvPr/>
        </p:nvPicPr>
        <p:blipFill>
          <a:blip r:embed="rId2"/>
          <a:stretch>
            <a:fillRect/>
          </a:stretch>
        </p:blipFill>
        <p:spPr>
          <a:xfrm>
            <a:off x="1734390" y="2599821"/>
            <a:ext cx="8445041" cy="3524010"/>
          </a:xfrm>
          <a:prstGeom prst="rect">
            <a:avLst/>
          </a:prstGeom>
        </p:spPr>
      </p:pic>
    </p:spTree>
    <p:extLst>
      <p:ext uri="{BB962C8B-B14F-4D97-AF65-F5344CB8AC3E}">
        <p14:creationId xmlns:p14="http://schemas.microsoft.com/office/powerpoint/2010/main" val="37117353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9869" y="-76480"/>
            <a:ext cx="9179873" cy="1325563"/>
          </a:xfrm>
        </p:spPr>
        <p:txBody>
          <a:bodyPr/>
          <a:lstStyle/>
          <a:p>
            <a:pPr algn="l"/>
            <a:r>
              <a:rPr lang="en-IN" dirty="0">
                <a:solidFill>
                  <a:schemeClr val="bg1"/>
                </a:solidFill>
              </a:rPr>
              <a:t>Superposition theorem -steps</a:t>
            </a:r>
          </a:p>
        </p:txBody>
      </p:sp>
      <p:sp>
        <p:nvSpPr>
          <p:cNvPr id="3" name="Content Placeholder 2"/>
          <p:cNvSpPr>
            <a:spLocks noGrp="1"/>
          </p:cNvSpPr>
          <p:nvPr>
            <p:ph idx="1"/>
          </p:nvPr>
        </p:nvSpPr>
        <p:spPr>
          <a:xfrm>
            <a:off x="1017347" y="1417639"/>
            <a:ext cx="9924888" cy="1276013"/>
          </a:xfrm>
        </p:spPr>
        <p:txBody>
          <a:bodyPr>
            <a:normAutofit fontScale="92500" lnSpcReduction="20000"/>
          </a:bodyPr>
          <a:lstStyle/>
          <a:p>
            <a:pPr marL="0" indent="0">
              <a:buNone/>
            </a:pPr>
            <a:r>
              <a:rPr lang="en-IN" b="1" dirty="0"/>
              <a:t>Step 2: </a:t>
            </a:r>
            <a:r>
              <a:rPr lang="en-IN" dirty="0"/>
              <a:t>Keeping one source as active and removing all the other sources </a:t>
            </a:r>
            <a:r>
              <a:rPr lang="en-IN" b="1" dirty="0"/>
              <a:t>(voltage source - Short circuit and current source -open circuit)</a:t>
            </a:r>
            <a:r>
              <a:rPr lang="en-IN" dirty="0"/>
              <a:t> measure the current across each branch or a particular branch by using Kirchhoff’s branch method.</a:t>
            </a:r>
          </a:p>
          <a:p>
            <a:endParaRPr lang="en-IN" b="1" dirty="0"/>
          </a:p>
          <a:p>
            <a:endParaRPr lang="en-IN" b="1" dirty="0"/>
          </a:p>
          <a:p>
            <a:endParaRPr lang="en-IN" b="1" dirty="0"/>
          </a:p>
        </p:txBody>
      </p:sp>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28</a:t>
            </a:fld>
            <a:endParaRPr lang="en-US" dirty="0"/>
          </a:p>
        </p:txBody>
      </p:sp>
      <p:pic>
        <p:nvPicPr>
          <p:cNvPr id="6" name="Picture 5" descr="super position b.png"/>
          <p:cNvPicPr>
            <a:picLocks noChangeAspect="1"/>
          </p:cNvPicPr>
          <p:nvPr/>
        </p:nvPicPr>
        <p:blipFill>
          <a:blip r:embed="rId2"/>
          <a:stretch>
            <a:fillRect/>
          </a:stretch>
        </p:blipFill>
        <p:spPr>
          <a:xfrm>
            <a:off x="2213071" y="2586002"/>
            <a:ext cx="7417273" cy="3771689"/>
          </a:xfrm>
          <a:prstGeom prst="rect">
            <a:avLst/>
          </a:prstGeom>
        </p:spPr>
      </p:pic>
    </p:spTree>
    <p:extLst>
      <p:ext uri="{BB962C8B-B14F-4D97-AF65-F5344CB8AC3E}">
        <p14:creationId xmlns:p14="http://schemas.microsoft.com/office/powerpoint/2010/main" val="22468268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00090" y="-45796"/>
            <a:ext cx="7216061" cy="1325563"/>
          </a:xfrm>
        </p:spPr>
        <p:txBody>
          <a:bodyPr/>
          <a:lstStyle/>
          <a:p>
            <a:pPr algn="l"/>
            <a:r>
              <a:rPr lang="en-IN" dirty="0">
                <a:solidFill>
                  <a:schemeClr val="bg1"/>
                </a:solidFill>
              </a:rPr>
              <a:t>Superposition theorem -steps</a:t>
            </a:r>
          </a:p>
        </p:txBody>
      </p:sp>
      <p:sp>
        <p:nvSpPr>
          <p:cNvPr id="3" name="Content Placeholder 2"/>
          <p:cNvSpPr>
            <a:spLocks noGrp="1"/>
          </p:cNvSpPr>
          <p:nvPr>
            <p:ph idx="1"/>
          </p:nvPr>
        </p:nvSpPr>
        <p:spPr>
          <a:xfrm>
            <a:off x="944678" y="1600202"/>
            <a:ext cx="9512933" cy="1068718"/>
          </a:xfrm>
        </p:spPr>
        <p:txBody>
          <a:bodyPr>
            <a:normAutofit/>
          </a:bodyPr>
          <a:lstStyle/>
          <a:p>
            <a:pPr marL="0" indent="0">
              <a:buNone/>
            </a:pPr>
            <a:r>
              <a:rPr lang="en-IN" b="1" dirty="0"/>
              <a:t>Step 3: </a:t>
            </a:r>
            <a:r>
              <a:rPr lang="en-IN" dirty="0"/>
              <a:t>Repeat step 2 for all the source (</a:t>
            </a:r>
            <a:r>
              <a:rPr lang="en-IN" dirty="0" err="1"/>
              <a:t>i.e</a:t>
            </a:r>
            <a:r>
              <a:rPr lang="en-IN" dirty="0"/>
              <a:t>) Keep another source as active and remove other sources.</a:t>
            </a:r>
          </a:p>
          <a:p>
            <a:pPr marL="0" indent="0">
              <a:buNone/>
            </a:pPr>
            <a:endParaRPr lang="en-IN" dirty="0"/>
          </a:p>
          <a:p>
            <a:pPr marL="0" indent="0">
              <a:buNone/>
            </a:pPr>
            <a:endParaRPr lang="en-IN" dirty="0"/>
          </a:p>
          <a:p>
            <a:endParaRPr lang="en-IN" b="1" dirty="0"/>
          </a:p>
          <a:p>
            <a:endParaRPr lang="en-IN" b="1" dirty="0"/>
          </a:p>
          <a:p>
            <a:endParaRPr lang="en-IN" b="1" dirty="0"/>
          </a:p>
        </p:txBody>
      </p:sp>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29</a:t>
            </a:fld>
            <a:endParaRPr lang="en-US" dirty="0"/>
          </a:p>
        </p:txBody>
      </p:sp>
      <p:pic>
        <p:nvPicPr>
          <p:cNvPr id="7" name="Picture 6" descr="super position cc.png"/>
          <p:cNvPicPr>
            <a:picLocks noChangeAspect="1"/>
          </p:cNvPicPr>
          <p:nvPr/>
        </p:nvPicPr>
        <p:blipFill>
          <a:blip r:embed="rId2"/>
          <a:stretch>
            <a:fillRect/>
          </a:stretch>
        </p:blipFill>
        <p:spPr>
          <a:xfrm>
            <a:off x="1249766" y="2668919"/>
            <a:ext cx="9692468" cy="2971224"/>
          </a:xfrm>
          <a:prstGeom prst="rect">
            <a:avLst/>
          </a:prstGeom>
        </p:spPr>
      </p:pic>
    </p:spTree>
    <p:extLst>
      <p:ext uri="{BB962C8B-B14F-4D97-AF65-F5344CB8AC3E}">
        <p14:creationId xmlns:p14="http://schemas.microsoft.com/office/powerpoint/2010/main" val="34455069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49303" y="-48824"/>
            <a:ext cx="7792931" cy="1325563"/>
          </a:xfrm>
        </p:spPr>
        <p:txBody>
          <a:bodyPr/>
          <a:lstStyle/>
          <a:p>
            <a:pPr algn="l"/>
            <a:r>
              <a:rPr lang="en-IN" dirty="0">
                <a:solidFill>
                  <a:schemeClr val="bg1"/>
                </a:solidFill>
              </a:rPr>
              <a:t>Superposition theorem -steps</a:t>
            </a:r>
          </a:p>
        </p:txBody>
      </p:sp>
      <p:sp>
        <p:nvSpPr>
          <p:cNvPr id="3" name="Content Placeholder 2"/>
          <p:cNvSpPr>
            <a:spLocks noGrp="1"/>
          </p:cNvSpPr>
          <p:nvPr>
            <p:ph idx="1"/>
          </p:nvPr>
        </p:nvSpPr>
        <p:spPr>
          <a:xfrm>
            <a:off x="611619" y="1417639"/>
            <a:ext cx="10330615" cy="974888"/>
          </a:xfrm>
        </p:spPr>
        <p:txBody>
          <a:bodyPr>
            <a:normAutofit/>
          </a:bodyPr>
          <a:lstStyle/>
          <a:p>
            <a:pPr marL="0" indent="0">
              <a:buNone/>
            </a:pPr>
            <a:r>
              <a:rPr lang="en-IN" b="1" dirty="0"/>
              <a:t>Step 4: </a:t>
            </a:r>
            <a:r>
              <a:rPr lang="en-IN" dirty="0"/>
              <a:t>Current obtained at step 1 in a branch is equal to the sum of the current obtained at the same branch at step 2 and step 3. </a:t>
            </a:r>
          </a:p>
          <a:p>
            <a:pPr marL="0" indent="0">
              <a:buNone/>
            </a:pPr>
            <a:endParaRPr lang="en-IN" dirty="0"/>
          </a:p>
          <a:p>
            <a:pPr marL="0" indent="0">
              <a:buNone/>
            </a:pPr>
            <a:endParaRPr lang="en-IN" dirty="0"/>
          </a:p>
          <a:p>
            <a:endParaRPr lang="en-IN" b="1" dirty="0"/>
          </a:p>
          <a:p>
            <a:endParaRPr lang="en-IN" b="1" dirty="0"/>
          </a:p>
          <a:p>
            <a:endParaRPr lang="en-IN" b="1" dirty="0"/>
          </a:p>
        </p:txBody>
      </p:sp>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30</a:t>
            </a:fld>
            <a:endParaRPr lang="en-US" dirty="0"/>
          </a:p>
        </p:txBody>
      </p:sp>
      <p:pic>
        <p:nvPicPr>
          <p:cNvPr id="6" name="Picture 5" descr="super position d.png"/>
          <p:cNvPicPr>
            <a:picLocks noChangeAspect="1"/>
          </p:cNvPicPr>
          <p:nvPr/>
        </p:nvPicPr>
        <p:blipFill>
          <a:blip r:embed="rId2"/>
          <a:stretch>
            <a:fillRect/>
          </a:stretch>
        </p:blipFill>
        <p:spPr>
          <a:xfrm>
            <a:off x="1934425" y="2392527"/>
            <a:ext cx="7478268" cy="4241557"/>
          </a:xfrm>
          <a:prstGeom prst="rect">
            <a:avLst/>
          </a:prstGeom>
        </p:spPr>
      </p:pic>
    </p:spTree>
    <p:extLst>
      <p:ext uri="{BB962C8B-B14F-4D97-AF65-F5344CB8AC3E}">
        <p14:creationId xmlns:p14="http://schemas.microsoft.com/office/powerpoint/2010/main" val="15792759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2944" y="-70344"/>
            <a:ext cx="5246112" cy="1325563"/>
          </a:xfrm>
        </p:spPr>
        <p:txBody>
          <a:bodyPr>
            <a:normAutofit/>
          </a:bodyPr>
          <a:lstStyle/>
          <a:p>
            <a:r>
              <a:rPr lang="en-IN" dirty="0">
                <a:solidFill>
                  <a:schemeClr val="bg1"/>
                </a:solidFill>
              </a:rPr>
              <a:t>Reciprocity theorem</a:t>
            </a:r>
          </a:p>
        </p:txBody>
      </p:sp>
      <p:sp>
        <p:nvSpPr>
          <p:cNvPr id="3" name="Content Placeholder 2"/>
          <p:cNvSpPr>
            <a:spLocks noGrp="1"/>
          </p:cNvSpPr>
          <p:nvPr>
            <p:ph idx="1"/>
          </p:nvPr>
        </p:nvSpPr>
        <p:spPr>
          <a:xfrm>
            <a:off x="748704" y="1479755"/>
            <a:ext cx="10107808" cy="4757490"/>
          </a:xfrm>
        </p:spPr>
        <p:txBody>
          <a:bodyPr>
            <a:normAutofit/>
          </a:bodyPr>
          <a:lstStyle/>
          <a:p>
            <a:pPr marL="0" indent="0">
              <a:buNone/>
            </a:pPr>
            <a:r>
              <a:rPr lang="en-IN" b="1" dirty="0"/>
              <a:t>Reciprocity Theorem</a:t>
            </a:r>
            <a:r>
              <a:rPr lang="en-IN" dirty="0"/>
              <a:t> states that –if voltage source in </a:t>
            </a:r>
            <a:r>
              <a:rPr lang="en-IN" b="1" dirty="0"/>
              <a:t>first branch</a:t>
            </a:r>
            <a:r>
              <a:rPr lang="en-IN" dirty="0"/>
              <a:t> of a </a:t>
            </a:r>
            <a:r>
              <a:rPr lang="en-IN" b="1" dirty="0"/>
              <a:t>reciprocal network</a:t>
            </a:r>
            <a:r>
              <a:rPr lang="en-IN" dirty="0"/>
              <a:t> produces a </a:t>
            </a:r>
            <a:r>
              <a:rPr lang="en-IN" b="1" dirty="0"/>
              <a:t>current ‘I’ in the last branch,</a:t>
            </a:r>
            <a:r>
              <a:rPr lang="en-IN" dirty="0"/>
              <a:t> then if the </a:t>
            </a:r>
            <a:r>
              <a:rPr lang="en-IN" b="1" dirty="0"/>
              <a:t>voltage source is moved from the first to the last branch, </a:t>
            </a:r>
            <a:r>
              <a:rPr lang="en-IN" dirty="0"/>
              <a:t>it will cause the </a:t>
            </a:r>
            <a:r>
              <a:rPr lang="en-IN" b="1" dirty="0"/>
              <a:t>same current in the first branch</a:t>
            </a:r>
            <a:r>
              <a:rPr lang="en-IN" dirty="0"/>
              <a:t>, where the </a:t>
            </a:r>
            <a:r>
              <a:rPr lang="en-IN" b="1" dirty="0"/>
              <a:t>emf</a:t>
            </a:r>
            <a:r>
              <a:rPr lang="en-IN" dirty="0"/>
              <a:t> has been </a:t>
            </a:r>
            <a:r>
              <a:rPr lang="en-IN" b="1" dirty="0"/>
              <a:t>replaced by a short circuit</a:t>
            </a:r>
            <a:r>
              <a:rPr lang="en-IN" dirty="0"/>
              <a:t>. </a:t>
            </a:r>
          </a:p>
        </p:txBody>
      </p:sp>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31</a:t>
            </a:fld>
            <a:endParaRPr lang="en-US" dirty="0"/>
          </a:p>
        </p:txBody>
      </p:sp>
    </p:spTree>
    <p:extLst>
      <p:ext uri="{BB962C8B-B14F-4D97-AF65-F5344CB8AC3E}">
        <p14:creationId xmlns:p14="http://schemas.microsoft.com/office/powerpoint/2010/main" val="33445875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22652" y="0"/>
            <a:ext cx="5031320" cy="1325563"/>
          </a:xfrm>
        </p:spPr>
        <p:txBody>
          <a:bodyPr>
            <a:normAutofit/>
          </a:bodyPr>
          <a:lstStyle/>
          <a:p>
            <a:r>
              <a:rPr lang="en-IN" dirty="0">
                <a:solidFill>
                  <a:schemeClr val="bg1"/>
                </a:solidFill>
              </a:rPr>
              <a:t>Reciprocity theorem</a:t>
            </a:r>
          </a:p>
        </p:txBody>
      </p:sp>
      <p:sp>
        <p:nvSpPr>
          <p:cNvPr id="3" name="Content Placeholder 2"/>
          <p:cNvSpPr>
            <a:spLocks noGrp="1"/>
          </p:cNvSpPr>
          <p:nvPr>
            <p:ph idx="1"/>
          </p:nvPr>
        </p:nvSpPr>
        <p:spPr>
          <a:xfrm>
            <a:off x="613691" y="1600202"/>
            <a:ext cx="10328543" cy="1345111"/>
          </a:xfrm>
        </p:spPr>
        <p:txBody>
          <a:bodyPr>
            <a:normAutofit fontScale="92500"/>
          </a:bodyPr>
          <a:lstStyle/>
          <a:p>
            <a:pPr>
              <a:buNone/>
            </a:pPr>
            <a:r>
              <a:rPr lang="en-IN" b="1" dirty="0"/>
              <a:t>Steps to be followed for reciprocity theorem</a:t>
            </a:r>
          </a:p>
          <a:p>
            <a:pPr>
              <a:buNone/>
            </a:pPr>
            <a:r>
              <a:rPr lang="en-IN" b="1" dirty="0"/>
              <a:t>Step 1:</a:t>
            </a:r>
            <a:r>
              <a:rPr lang="en-IN" dirty="0"/>
              <a:t> For the given circuit, determine the </a:t>
            </a:r>
            <a:r>
              <a:rPr lang="en-IN" b="1" dirty="0"/>
              <a:t>current (</a:t>
            </a:r>
            <a:r>
              <a:rPr lang="en-US" b="1" dirty="0"/>
              <a:t>I</a:t>
            </a:r>
            <a:r>
              <a:rPr lang="en-US" b="1" baseline="-25000" dirty="0"/>
              <a:t>1</a:t>
            </a:r>
            <a:r>
              <a:rPr lang="en-IN" b="1" dirty="0"/>
              <a:t>) </a:t>
            </a:r>
            <a:r>
              <a:rPr lang="en-IN" dirty="0"/>
              <a:t>across </a:t>
            </a:r>
            <a:r>
              <a:rPr lang="en-IN" b="1" dirty="0"/>
              <a:t>the last branch </a:t>
            </a:r>
            <a:r>
              <a:rPr lang="en-IN" dirty="0"/>
              <a:t>(output side), using mesh analysis </a:t>
            </a:r>
            <a:r>
              <a:rPr lang="en-IN" i="1" dirty="0"/>
              <a:t>or</a:t>
            </a:r>
            <a:r>
              <a:rPr lang="en-IN" dirty="0"/>
              <a:t> branch method </a:t>
            </a:r>
            <a:r>
              <a:rPr lang="en-IN" i="1" dirty="0"/>
              <a:t>or</a:t>
            </a:r>
            <a:r>
              <a:rPr lang="en-IN" dirty="0"/>
              <a:t> Ohm’s law</a:t>
            </a:r>
          </a:p>
          <a:p>
            <a:pPr>
              <a:buNone/>
            </a:pPr>
            <a:endParaRPr lang="en-IN" dirty="0"/>
          </a:p>
        </p:txBody>
      </p:sp>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32</a:t>
            </a:fld>
            <a:endParaRPr lang="en-US" dirty="0"/>
          </a:p>
        </p:txBody>
      </p:sp>
      <p:pic>
        <p:nvPicPr>
          <p:cNvPr id="6" name="Picture 5" descr="Reciprocity a.png"/>
          <p:cNvPicPr>
            <a:picLocks noChangeAspect="1"/>
          </p:cNvPicPr>
          <p:nvPr/>
        </p:nvPicPr>
        <p:blipFill>
          <a:blip r:embed="rId2"/>
          <a:stretch>
            <a:fillRect/>
          </a:stretch>
        </p:blipFill>
        <p:spPr>
          <a:xfrm>
            <a:off x="2765857" y="2945312"/>
            <a:ext cx="7451505" cy="3109421"/>
          </a:xfrm>
          <a:prstGeom prst="rect">
            <a:avLst/>
          </a:prstGeom>
        </p:spPr>
      </p:pic>
    </p:spTree>
    <p:extLst>
      <p:ext uri="{BB962C8B-B14F-4D97-AF65-F5344CB8AC3E}">
        <p14:creationId xmlns:p14="http://schemas.microsoft.com/office/powerpoint/2010/main" val="16173011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31482" y="-17663"/>
            <a:ext cx="5712517" cy="1325563"/>
          </a:xfrm>
        </p:spPr>
        <p:txBody>
          <a:bodyPr>
            <a:normAutofit/>
          </a:bodyPr>
          <a:lstStyle/>
          <a:p>
            <a:r>
              <a:rPr lang="en-IN" dirty="0">
                <a:solidFill>
                  <a:schemeClr val="bg1"/>
                </a:solidFill>
              </a:rPr>
              <a:t>Reciprocity theorem</a:t>
            </a:r>
          </a:p>
        </p:txBody>
      </p:sp>
      <p:sp>
        <p:nvSpPr>
          <p:cNvPr id="3" name="Content Placeholder 2"/>
          <p:cNvSpPr>
            <a:spLocks noGrp="1"/>
          </p:cNvSpPr>
          <p:nvPr>
            <p:ph idx="1"/>
          </p:nvPr>
        </p:nvSpPr>
        <p:spPr>
          <a:xfrm>
            <a:off x="533912" y="1417639"/>
            <a:ext cx="10966662" cy="1320379"/>
          </a:xfrm>
        </p:spPr>
        <p:txBody>
          <a:bodyPr>
            <a:normAutofit fontScale="85000" lnSpcReduction="10000"/>
          </a:bodyPr>
          <a:lstStyle/>
          <a:p>
            <a:pPr>
              <a:buNone/>
            </a:pPr>
            <a:r>
              <a:rPr lang="en-IN" b="1" dirty="0"/>
              <a:t>Step 2:</a:t>
            </a:r>
            <a:r>
              <a:rPr lang="en-IN" dirty="0"/>
              <a:t> Remove the voltage source (V) from the input side and place it at the output side of the given circuit (as shown below). Short circuit the input terminal, where voltage source was initially placed. Determine the current (</a:t>
            </a:r>
            <a:r>
              <a:rPr lang="en-US" b="1" dirty="0"/>
              <a:t>I</a:t>
            </a:r>
            <a:r>
              <a:rPr lang="en-US" b="1" baseline="-25000" dirty="0"/>
              <a:t>2</a:t>
            </a:r>
            <a:r>
              <a:rPr lang="en-IN" dirty="0"/>
              <a:t>) across the terminal (AB) using mesh analysis or Branch method or Ohm’s law method</a:t>
            </a:r>
          </a:p>
        </p:txBody>
      </p:sp>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33</a:t>
            </a:fld>
            <a:endParaRPr lang="en-US" dirty="0"/>
          </a:p>
        </p:txBody>
      </p:sp>
      <p:pic>
        <p:nvPicPr>
          <p:cNvPr id="6" name="Picture 5" descr="Reciprocity b.png"/>
          <p:cNvPicPr>
            <a:picLocks noChangeAspect="1"/>
          </p:cNvPicPr>
          <p:nvPr/>
        </p:nvPicPr>
        <p:blipFill>
          <a:blip r:embed="rId2"/>
          <a:stretch>
            <a:fillRect/>
          </a:stretch>
        </p:blipFill>
        <p:spPr>
          <a:xfrm>
            <a:off x="2765857" y="2957495"/>
            <a:ext cx="6577760" cy="3400195"/>
          </a:xfrm>
          <a:prstGeom prst="rect">
            <a:avLst/>
          </a:prstGeom>
        </p:spPr>
      </p:pic>
    </p:spTree>
    <p:extLst>
      <p:ext uri="{BB962C8B-B14F-4D97-AF65-F5344CB8AC3E}">
        <p14:creationId xmlns:p14="http://schemas.microsoft.com/office/powerpoint/2010/main" val="2344240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35811" y="31094"/>
            <a:ext cx="4871760" cy="1325563"/>
          </a:xfrm>
        </p:spPr>
        <p:txBody>
          <a:bodyPr>
            <a:normAutofit/>
          </a:bodyPr>
          <a:lstStyle/>
          <a:p>
            <a:r>
              <a:rPr lang="en-IN" dirty="0">
                <a:solidFill>
                  <a:schemeClr val="bg1"/>
                </a:solidFill>
              </a:rPr>
              <a:t>Reciprocity theorem</a:t>
            </a:r>
          </a:p>
        </p:txBody>
      </p:sp>
      <p:sp>
        <p:nvSpPr>
          <p:cNvPr id="3" name="Content Placeholder 2"/>
          <p:cNvSpPr>
            <a:spLocks noGrp="1"/>
          </p:cNvSpPr>
          <p:nvPr>
            <p:ph idx="1"/>
          </p:nvPr>
        </p:nvSpPr>
        <p:spPr>
          <a:xfrm>
            <a:off x="951221" y="1632446"/>
            <a:ext cx="10230233" cy="1320379"/>
          </a:xfrm>
        </p:spPr>
        <p:txBody>
          <a:bodyPr>
            <a:normAutofit/>
          </a:bodyPr>
          <a:lstStyle/>
          <a:p>
            <a:pPr>
              <a:buNone/>
            </a:pPr>
            <a:r>
              <a:rPr lang="en-IN" b="1" dirty="0"/>
              <a:t>Step 3:</a:t>
            </a:r>
            <a:r>
              <a:rPr lang="en-IN" dirty="0"/>
              <a:t> </a:t>
            </a:r>
            <a:r>
              <a:rPr lang="en-US" dirty="0"/>
              <a:t>Compare the current </a:t>
            </a:r>
            <a:r>
              <a:rPr lang="en-US" b="1" dirty="0"/>
              <a:t>I</a:t>
            </a:r>
            <a:r>
              <a:rPr lang="en-US" b="1" baseline="-25000" dirty="0"/>
              <a:t>1 </a:t>
            </a:r>
            <a:r>
              <a:rPr lang="en-US" dirty="0"/>
              <a:t>and </a:t>
            </a:r>
            <a:r>
              <a:rPr lang="en-US" b="1" dirty="0"/>
              <a:t>I</a:t>
            </a:r>
            <a:r>
              <a:rPr lang="en-US" b="1" baseline="-25000" dirty="0"/>
              <a:t>2. </a:t>
            </a:r>
            <a:r>
              <a:rPr lang="en-US" dirty="0"/>
              <a:t> both the currents will be the same.</a:t>
            </a:r>
            <a:endParaRPr lang="en-IN" dirty="0"/>
          </a:p>
        </p:txBody>
      </p:sp>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34</a:t>
            </a:fld>
            <a:endParaRPr lang="en-US" dirty="0"/>
          </a:p>
        </p:txBody>
      </p:sp>
    </p:spTree>
    <p:extLst>
      <p:ext uri="{BB962C8B-B14F-4D97-AF65-F5344CB8AC3E}">
        <p14:creationId xmlns:p14="http://schemas.microsoft.com/office/powerpoint/2010/main" val="1139546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24557" y="31094"/>
            <a:ext cx="4742885" cy="1325563"/>
          </a:xfrm>
        </p:spPr>
        <p:txBody>
          <a:bodyPr>
            <a:normAutofit/>
          </a:bodyPr>
          <a:lstStyle/>
          <a:p>
            <a:pPr algn="l"/>
            <a:r>
              <a:rPr lang="en-IN" dirty="0">
                <a:solidFill>
                  <a:schemeClr val="bg1"/>
                </a:solidFill>
              </a:rPr>
              <a:t>Theorem</a:t>
            </a:r>
          </a:p>
        </p:txBody>
      </p:sp>
      <p:sp>
        <p:nvSpPr>
          <p:cNvPr id="3" name="Content Placeholder 2"/>
          <p:cNvSpPr>
            <a:spLocks noGrp="1"/>
          </p:cNvSpPr>
          <p:nvPr>
            <p:ph idx="1"/>
          </p:nvPr>
        </p:nvSpPr>
        <p:spPr>
          <a:xfrm>
            <a:off x="877579" y="1632446"/>
            <a:ext cx="10359107" cy="4422287"/>
          </a:xfrm>
        </p:spPr>
        <p:txBody>
          <a:bodyPr>
            <a:normAutofit/>
          </a:bodyPr>
          <a:lstStyle/>
          <a:p>
            <a:pPr marL="0" indent="0">
              <a:lnSpc>
                <a:spcPct val="110000"/>
              </a:lnSpc>
              <a:buNone/>
            </a:pPr>
            <a:r>
              <a:rPr lang="en-IN" b="1" dirty="0"/>
              <a:t>Disadvantages </a:t>
            </a:r>
            <a:r>
              <a:rPr lang="en-IN" b="1" i="1" dirty="0"/>
              <a:t>or</a:t>
            </a:r>
            <a:r>
              <a:rPr lang="en-IN" b="1" dirty="0"/>
              <a:t> Limitations</a:t>
            </a:r>
          </a:p>
          <a:p>
            <a:pPr>
              <a:lnSpc>
                <a:spcPct val="110000"/>
              </a:lnSpc>
            </a:pPr>
            <a:r>
              <a:rPr lang="en-US" dirty="0"/>
              <a:t>Applicable only in a linear and bilateral networks.</a:t>
            </a:r>
          </a:p>
          <a:p>
            <a:endParaRPr lang="en-US" dirty="0"/>
          </a:p>
          <a:p>
            <a:endParaRPr lang="en-US" dirty="0"/>
          </a:p>
          <a:p>
            <a:endParaRPr lang="en-IN" b="1" dirty="0"/>
          </a:p>
        </p:txBody>
      </p:sp>
      <p:sp>
        <p:nvSpPr>
          <p:cNvPr id="4" name="Footer Placeholder 3"/>
          <p:cNvSpPr>
            <a:spLocks noGrp="1"/>
          </p:cNvSpPr>
          <p:nvPr>
            <p:ph type="ftr" sz="quarter" idx="11"/>
          </p:nvPr>
        </p:nvSpPr>
        <p:spPr/>
        <p:txBody>
          <a:bodyPr/>
          <a:lstStyle/>
          <a:p>
            <a:r>
              <a:rPr lang="en-IN"/>
              <a:t>Lecture – 3 / Electrical Engineering</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35</a:t>
            </a:fld>
            <a:endParaRPr lang="en-US" dirty="0"/>
          </a:p>
        </p:txBody>
      </p:sp>
    </p:spTree>
    <p:extLst>
      <p:ext uri="{BB962C8B-B14F-4D97-AF65-F5344CB8AC3E}">
        <p14:creationId xmlns:p14="http://schemas.microsoft.com/office/powerpoint/2010/main" val="38647659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dirty="0">
                <a:solidFill>
                  <a:srgbClr val="FFFFFF"/>
                </a:solidFill>
              </a:rPr>
            </a:br>
            <a:r>
              <a:rPr lang="en-US" sz="4000" kern="1200" dirty="0">
                <a:solidFill>
                  <a:srgbClr val="FFFFFF"/>
                </a:solidFill>
                <a:latin typeface="+mj-lt"/>
                <a:ea typeface="+mj-ea"/>
                <a:cs typeface="+mj-cs"/>
              </a:rPr>
              <a:t>Thank You</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pic>
        <p:nvPicPr>
          <p:cNvPr id="27" name="Graphic 26" descr="Smiling Face with No Fill">
            <a:extLst>
              <a:ext uri="{FF2B5EF4-FFF2-40B4-BE49-F238E27FC236}">
                <a16:creationId xmlns:a16="http://schemas.microsoft.com/office/drawing/2014/main" id="{3384C516-C4F0-0622-6119-DE19AF0FA9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83296" y="643466"/>
            <a:ext cx="5568739" cy="5568739"/>
          </a:xfrm>
          <a:prstGeom prst="rect">
            <a:avLst/>
          </a:prstGeom>
        </p:spPr>
      </p:pic>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1028700" y="6356350"/>
            <a:ext cx="6210300" cy="365125"/>
          </a:xfrm>
        </p:spPr>
        <p:txBody>
          <a:bodyPr vert="horz" lIns="91440" tIns="45720" rIns="91440" bIns="45720" rtlCol="0" anchor="ctr">
            <a:normAutofit/>
          </a:bodyPr>
          <a:lstStyle/>
          <a:p>
            <a:pPr>
              <a:spcAft>
                <a:spcPts val="600"/>
              </a:spcAft>
              <a:defRPr/>
            </a:pPr>
            <a:r>
              <a:rPr lang="en-US" sz="1200" kern="1200" dirty="0">
                <a:solidFill>
                  <a:schemeClr val="tx1">
                    <a:alpha val="80000"/>
                  </a:schemeClr>
                </a:solidFill>
                <a:latin typeface="+mn-lt"/>
                <a:ea typeface="+mn-ea"/>
                <a:cs typeface="+mn-cs"/>
              </a:rPr>
              <a:t>Lecture – 3 / Electrical Engineering</a:t>
            </a: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pPr>
              <a:spcAft>
                <a:spcPts val="600"/>
              </a:spcAft>
            </a:pPr>
            <a:fld id="{AC82685A-BD3A-4230-8D85-804689F67293}" type="slidenum">
              <a:rPr lang="en-GB" smtClean="0"/>
              <a:pPr>
                <a:spcAft>
                  <a:spcPts val="600"/>
                </a:spcAft>
              </a:pPr>
              <a:t>36</a:t>
            </a:fld>
            <a:endParaRPr lang="en-GB"/>
          </a:p>
        </p:txBody>
      </p:sp>
    </p:spTree>
    <p:extLst>
      <p:ext uri="{BB962C8B-B14F-4D97-AF65-F5344CB8AC3E}">
        <p14:creationId xmlns:p14="http://schemas.microsoft.com/office/powerpoint/2010/main" val="1608782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1673</Words>
  <Application>Microsoft Office PowerPoint</Application>
  <PresentationFormat>Widescreen</PresentationFormat>
  <Paragraphs>191</Paragraphs>
  <Slides>36</Slides>
  <Notes>8</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36</vt:i4>
      </vt:variant>
    </vt:vector>
  </HeadingPairs>
  <TitlesOfParts>
    <vt:vector size="42" baseType="lpstr">
      <vt:lpstr>Arial</vt:lpstr>
      <vt:lpstr>Calibri</vt:lpstr>
      <vt:lpstr>Calibri Light</vt:lpstr>
      <vt:lpstr>Cambria Math</vt:lpstr>
      <vt:lpstr>UWTSD 200_Title Page 2</vt:lpstr>
      <vt:lpstr>UWTSD 200_Text 4</vt:lpstr>
      <vt:lpstr>PowerPoint Presentation</vt:lpstr>
      <vt:lpstr>Content</vt:lpstr>
      <vt:lpstr>Learning Outcome</vt:lpstr>
      <vt:lpstr>Network theorems</vt:lpstr>
      <vt:lpstr>Open Circuit</vt:lpstr>
      <vt:lpstr>Short Circuit</vt:lpstr>
      <vt:lpstr>Thevenin’s theorem</vt:lpstr>
      <vt:lpstr>Thevenin’s theorem -Steps</vt:lpstr>
      <vt:lpstr>Thevenin’s theorem -steps</vt:lpstr>
      <vt:lpstr>Thevenin’s theorem -steps</vt:lpstr>
      <vt:lpstr>Thevenin’s theorem</vt:lpstr>
      <vt:lpstr>Thevenin’s theorem</vt:lpstr>
      <vt:lpstr>Norton’s theorem</vt:lpstr>
      <vt:lpstr>Norton’s theorem- Steps</vt:lpstr>
      <vt:lpstr>Norton’s theorem- Steps</vt:lpstr>
      <vt:lpstr>Norton’s theorem- Steps</vt:lpstr>
      <vt:lpstr>Norton’s theorem- Steps</vt:lpstr>
      <vt:lpstr>Norton’s theorem</vt:lpstr>
      <vt:lpstr>Maximum power transfer theorem</vt:lpstr>
      <vt:lpstr>Maximum power transfer theorem</vt:lpstr>
      <vt:lpstr>Maximum power transfer theorem</vt:lpstr>
      <vt:lpstr>Maximum power transfer theorem</vt:lpstr>
      <vt:lpstr>Maximum power transfer theorem</vt:lpstr>
      <vt:lpstr>Maximum power transfer theorem</vt:lpstr>
      <vt:lpstr>Maximum power transfer theorem</vt:lpstr>
      <vt:lpstr>Superposition theorem</vt:lpstr>
      <vt:lpstr>Superposition theorem -steps</vt:lpstr>
      <vt:lpstr>Superposition theorem -steps</vt:lpstr>
      <vt:lpstr>Superposition theorem -steps</vt:lpstr>
      <vt:lpstr>Superposition theorem -steps</vt:lpstr>
      <vt:lpstr>Reciprocity theorem</vt:lpstr>
      <vt:lpstr>Reciprocity theorem</vt:lpstr>
      <vt:lpstr>Reciprocity theorem</vt:lpstr>
      <vt:lpstr>Reciprocity theorem</vt:lpstr>
      <vt:lpstr>Theorem</vt:lpstr>
      <vt:lpstr>   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146</cp:revision>
  <dcterms:created xsi:type="dcterms:W3CDTF">2021-03-09T15:35:42Z</dcterms:created>
  <dcterms:modified xsi:type="dcterms:W3CDTF">2024-10-01T11:53:05Z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