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85" r:id="rId2"/>
    <p:sldId id="257" r:id="rId3"/>
    <p:sldId id="286" r:id="rId4"/>
    <p:sldId id="288" r:id="rId5"/>
    <p:sldId id="291" r:id="rId6"/>
    <p:sldId id="287" r:id="rId7"/>
    <p:sldId id="289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90" r:id="rId16"/>
    <p:sldId id="268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FD4F6E-990D-41ED-9550-A1F5B07E8E46}" v="36" dt="2023-03-31T09:07:53.8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05" d="100"/>
          <a:sy n="105" d="100"/>
        </p:scale>
        <p:origin x="612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62E9E-E4A1-FAFD-05EA-53D698A8E8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Value chain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EB160C-D74E-52B9-A135-31E49C78CD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7 </a:t>
            </a:r>
          </a:p>
          <a:p>
            <a:r>
              <a:rPr lang="en-GB" dirty="0"/>
              <a:t>Global Business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7D0D9-5B28-F946-CBA1-0463B6EBA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FCBBD8-CF39-48F7-8656-50407EDD0B37}" type="datetime1">
              <a:rPr lang="en-GB" altLang="en-US" smtClean="0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69D630-2FBF-287E-1F48-FE872DDA4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5DF63-1FF9-46D5-8FED-1829CDB5D9EE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2471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484784"/>
            <a:ext cx="8229600" cy="1143000"/>
          </a:xfrm>
        </p:spPr>
        <p:txBody>
          <a:bodyPr/>
          <a:lstStyle/>
          <a:p>
            <a:r>
              <a:rPr lang="en-US" altLang="en-US" dirty="0"/>
              <a:t>Accessing the Internal environment of the firm using The Value Chain</a:t>
            </a:r>
            <a:endParaRPr lang="en-GB" alt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57350" y="1943100"/>
            <a:ext cx="5829300" cy="3484122"/>
          </a:xfrm>
        </p:spPr>
        <p:txBody>
          <a:bodyPr/>
          <a:lstStyle/>
          <a:p>
            <a:r>
              <a:rPr lang="en-GB" altLang="en-US" dirty="0"/>
              <a:t>.</a:t>
            </a:r>
          </a:p>
        </p:txBody>
      </p:sp>
      <p:pic>
        <p:nvPicPr>
          <p:cNvPr id="15366" name="Picture 6" descr="http://lebeducation.co.uk/wp-content/uploads/2013/03/trinity_logo_lond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054" y="5082868"/>
            <a:ext cx="2942946" cy="91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466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D6D99-7B5B-EFD6-56C3-B55BAF702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AEA3C-B41F-F928-58FF-BC81F76D8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470484"/>
            <a:ext cx="8229600" cy="3917032"/>
          </a:xfrm>
        </p:spPr>
        <p:txBody>
          <a:bodyPr/>
          <a:lstStyle/>
          <a:p>
            <a:r>
              <a:rPr lang="en-GB" dirty="0"/>
              <a:t>Review last session</a:t>
            </a:r>
          </a:p>
          <a:p>
            <a:pPr lvl="1"/>
            <a:r>
              <a:rPr lang="en-GB" dirty="0"/>
              <a:t>Porter’s 5 force analysis</a:t>
            </a:r>
          </a:p>
          <a:p>
            <a:pPr lvl="1"/>
            <a:endParaRPr lang="en-GB" dirty="0"/>
          </a:p>
          <a:p>
            <a:endParaRPr lang="en-GB" dirty="0"/>
          </a:p>
          <a:p>
            <a:r>
              <a:rPr lang="en-GB" dirty="0"/>
              <a:t>Today’s session </a:t>
            </a:r>
          </a:p>
          <a:p>
            <a:pPr lvl="1"/>
            <a:r>
              <a:rPr lang="en-GB" dirty="0"/>
              <a:t>Discuss the value chain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88463-B6C6-3BD9-ACCC-14445C927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8FAFF4-15F7-275B-8329-F00BE2CCD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0318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7F1D1-36F2-C44C-EE00-298C41432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adding value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1760E-B486-B4A1-5D6B-52A93CC99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an improvement or addition to something that makes it worth more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:</a:t>
            </a:r>
          </a:p>
          <a:p>
            <a:pPr algn="l"/>
            <a:endParaRPr lang="en-GB" b="0" i="0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pPr algn="l"/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Value-added is </a:t>
            </a:r>
            <a:r>
              <a:rPr lang="en-GB" b="1" i="0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the additional features or economic value that a company adds to its products and services before offering them to customers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l"/>
            <a:r>
              <a:rPr lang="en-GB" dirty="0">
                <a:solidFill>
                  <a:srgbClr val="4D5156"/>
                </a:solidFill>
                <a:highlight>
                  <a:srgbClr val="FFFF00"/>
                </a:highlight>
                <a:latin typeface="arial" panose="020B0604020202020204" pitchFamily="34" charset="0"/>
              </a:rPr>
              <a:t>Examples: select a product or service</a:t>
            </a:r>
            <a:endParaRPr lang="en-GB" b="0" i="0" dirty="0">
              <a:solidFill>
                <a:srgbClr val="4D5156"/>
              </a:solidFill>
              <a:effectLst/>
              <a:highlight>
                <a:srgbClr val="FFFF00"/>
              </a:highlight>
              <a:latin typeface="arial" panose="020B0604020202020204" pitchFamily="34" charset="0"/>
            </a:endParaRPr>
          </a:p>
          <a:p>
            <a:b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CD76A6-2ABB-1603-8978-4A04E96E8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198B3-E656-831C-0E58-FC2E4B79D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2883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3046D-B4B3-F025-E43E-0531474A3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82209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Adding value to a potato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130D186-5DDC-E0FF-677F-A3D842B3AC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6779218"/>
              </p:ext>
            </p:extLst>
          </p:nvPr>
        </p:nvGraphicFramePr>
        <p:xfrm>
          <a:off x="1222376" y="924102"/>
          <a:ext cx="6734175" cy="5539991"/>
        </p:xfrm>
        <a:graphic>
          <a:graphicData uri="http://schemas.openxmlformats.org/drawingml/2006/table">
            <a:tbl>
              <a:tblPr/>
              <a:tblGrid>
                <a:gridCol w="2244725">
                  <a:extLst>
                    <a:ext uri="{9D8B030D-6E8A-4147-A177-3AD203B41FA5}">
                      <a16:colId xmlns:a16="http://schemas.microsoft.com/office/drawing/2014/main" val="3671264676"/>
                    </a:ext>
                  </a:extLst>
                </a:gridCol>
                <a:gridCol w="2244725">
                  <a:extLst>
                    <a:ext uri="{9D8B030D-6E8A-4147-A177-3AD203B41FA5}">
                      <a16:colId xmlns:a16="http://schemas.microsoft.com/office/drawing/2014/main" val="3172358273"/>
                    </a:ext>
                  </a:extLst>
                </a:gridCol>
                <a:gridCol w="2244725">
                  <a:extLst>
                    <a:ext uri="{9D8B030D-6E8A-4147-A177-3AD203B41FA5}">
                      <a16:colId xmlns:a16="http://schemas.microsoft.com/office/drawing/2014/main" val="1777792363"/>
                    </a:ext>
                  </a:extLst>
                </a:gridCol>
              </a:tblGrid>
              <a:tr h="211896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Method of adding value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Description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Example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4610925"/>
                  </a:ext>
                </a:extLst>
              </a:tr>
              <a:tr h="907831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Convenience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Saving customers time by making a product easier to use will result in customers being willing to pay more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rgbClr val="231F20"/>
                          </a:solidFill>
                          <a:effectLst/>
                        </a:rPr>
                        <a:t>Ready-prepared food, eg vegetable curry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1601947"/>
                  </a:ext>
                </a:extLst>
              </a:tr>
              <a:tr h="1416561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Branding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Brand awareness can encourage customers to pay more for a product if they trust the brand name that produces it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rgbClr val="231F20"/>
                          </a:solidFill>
                          <a:effectLst/>
                        </a:rPr>
                        <a:t>An established ready-meals business that is well known to customers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4411702"/>
                  </a:ext>
                </a:extLst>
              </a:tr>
              <a:tr h="640434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Quality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Customers are usually prepared to pay more for higher-quality products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rgbClr val="231F20"/>
                          </a:solidFill>
                          <a:effectLst/>
                        </a:rPr>
                        <a:t>Good quality, organic vegetables used in the curry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2309235"/>
                  </a:ext>
                </a:extLst>
              </a:tr>
              <a:tr h="729566"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rgbClr val="231F20"/>
                          </a:solidFill>
                          <a:effectLst/>
                        </a:rPr>
                        <a:t>Design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The features that a product has or the way that it is presented can add value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The way the vegetable curry is packaged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551123"/>
                  </a:ext>
                </a:extLst>
              </a:tr>
              <a:tr h="1086096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Unique selling point (USP)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rgbClr val="231F20"/>
                          </a:solidFill>
                          <a:effectLst/>
                        </a:rPr>
                        <a:t>A unique selling point is something that makes a good or service stand out from the competition and makes it more attractive to customers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231F20"/>
                          </a:solidFill>
                          <a:effectLst/>
                        </a:rPr>
                        <a:t>Produce sourced locally, making the product more environmentally friendly than competing brands</a:t>
                      </a:r>
                    </a:p>
                  </a:txBody>
                  <a:tcPr marL="6959" marR="6959" marT="6959" marB="695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126317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67FC1E-EC87-BE6A-7331-35A0A9070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11D007-BBAE-F5C3-DC60-334A03A27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032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B86D6-E0A0-7EA1-71E3-726169592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143000"/>
          </a:xfrm>
        </p:spPr>
        <p:txBody>
          <a:bodyPr/>
          <a:lstStyle/>
          <a:p>
            <a:r>
              <a:rPr lang="en-GB" dirty="0"/>
              <a:t>Adding value in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5AF7B-0D4F-EA78-22D6-32D6DB242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Added value is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the difference between what a business spends to produce its goods or services, and the price that customers are prepared to pay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.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There are five sources of added value for a small business: convenience, branding, quality, design and unique selling point.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2DD45-5296-2354-EFDC-099F6B5B3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9DFAE9-9FD5-D133-8C87-035AC0FCC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43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D901F-E957-E97D-9DD8-70F062B13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60D9A-F66D-50D0-7E6E-4F62AA0AB6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Primary activities</a:t>
            </a:r>
          </a:p>
          <a:p>
            <a:endParaRPr lang="en-GB" dirty="0"/>
          </a:p>
          <a:p>
            <a:r>
              <a:rPr lang="en-GB" dirty="0"/>
              <a:t>Support activities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FBC8C-2231-E01F-A842-F6E4D4E35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BD7358-7E8A-5B1F-8517-F710CC204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5095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chemeClr val="tx1"/>
                </a:solidFill>
              </a:rPr>
              <a:t>The Value Chain</a:t>
            </a:r>
          </a:p>
        </p:txBody>
      </p:sp>
      <p:pic>
        <p:nvPicPr>
          <p:cNvPr id="5" name="Picture 6" descr="des30417_03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44824"/>
            <a:ext cx="6057900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678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Value chain Analysis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1514" y="1420891"/>
            <a:ext cx="6780972" cy="3484122"/>
          </a:xfrm>
        </p:spPr>
        <p:txBody>
          <a:bodyPr/>
          <a:lstStyle/>
          <a:p>
            <a:r>
              <a:rPr lang="en-US" altLang="en-US" b="1" dirty="0">
                <a:solidFill>
                  <a:srgbClr val="00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Value-chain analysis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 strategic analysis of an organization that uses value creating activities.</a:t>
            </a:r>
          </a:p>
          <a:p>
            <a:pPr lvl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Value is the amount that buyers are willing to pay for what a firm provides them and is measured by total revenue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54403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Value chain Analysis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9632" y="1417638"/>
            <a:ext cx="6780972" cy="3484122"/>
          </a:xfrm>
        </p:spPr>
        <p:txBody>
          <a:bodyPr/>
          <a:lstStyle/>
          <a:p>
            <a:r>
              <a:rPr lang="en-US" altLang="en-US" b="1" dirty="0">
                <a:solidFill>
                  <a:srgbClr val="00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activities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contribute to the physical creation of the product or service, its sale and transfer to the buyer, and its service after the sale.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inbound logistics, operations, outbound logistics, marketing and sales, and service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91124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-18256"/>
            <a:ext cx="8229600" cy="1143000"/>
          </a:xfrm>
        </p:spPr>
        <p:txBody>
          <a:bodyPr/>
          <a:lstStyle/>
          <a:p>
            <a:r>
              <a:rPr lang="en-GB" altLang="en-US" dirty="0"/>
              <a:t>Value chain Analysis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3648" y="1124744"/>
            <a:ext cx="6780972" cy="3484122"/>
          </a:xfrm>
        </p:spPr>
        <p:txBody>
          <a:bodyPr/>
          <a:lstStyle/>
          <a:p>
            <a:r>
              <a:rPr lang="en-US" altLang="en-US" b="1" dirty="0">
                <a:solidFill>
                  <a:srgbClr val="00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activities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activities of the value chain that either add value by themselves or add value through important relationships with both primary activities and other support activities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procurement, technology development, human resource management, and general administration.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5367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05678" y="404664"/>
            <a:ext cx="7886700" cy="630617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Support Activities- Human Resource Management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8542" y="1484784"/>
            <a:ext cx="6780972" cy="3484122"/>
          </a:xfrm>
        </p:spPr>
        <p:txBody>
          <a:bodyPr/>
          <a:lstStyle/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Activities involved in the recruiting, hiring, training, development, and compensation of all types of personnel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Effective recruiting, development, and retention mechanisms for employees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Quality relations with trade unions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Reward and incentive programs to motivate all employees</a:t>
            </a:r>
          </a:p>
          <a:p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02513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04664"/>
            <a:ext cx="7886700" cy="630617"/>
          </a:xfrm>
        </p:spPr>
        <p:txBody>
          <a:bodyPr/>
          <a:lstStyle/>
          <a:p>
            <a:r>
              <a:rPr lang="en-GB" altLang="en-US" dirty="0"/>
              <a:t>Support Activities- Technology Development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31640" y="1340768"/>
            <a:ext cx="6780972" cy="3484122"/>
          </a:xfrm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Related to a wide range of activities and those embodied in processes and equipment and the product itself 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Effective R&amp;D activities for process and product initiatives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Positive collaborative relationships between R&amp;D and other departments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Excellent professional qualifications of personnel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347604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31094"/>
            <a:ext cx="7886700" cy="630617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Typical Value Chain in a service industry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05678" y="1943100"/>
            <a:ext cx="6780972" cy="3484122"/>
          </a:xfrm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  <p:pic>
        <p:nvPicPr>
          <p:cNvPr id="5" name="Picture 5" descr="des30417_03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8001000" cy="3139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7872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4DB4A-E25A-1FF7-05ED-26B74071C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132" y="164184"/>
            <a:ext cx="8229600" cy="1143000"/>
          </a:xfrm>
        </p:spPr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Seminar Activity – </a:t>
            </a:r>
            <a:r>
              <a:rPr lang="en-GB" sz="3600" dirty="0">
                <a:highlight>
                  <a:srgbClr val="FFFF00"/>
                </a:highlight>
              </a:rPr>
              <a:t>continued</a:t>
            </a:r>
            <a:r>
              <a:rPr lang="en-GB" dirty="0"/>
              <a:t>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FD58C-CBB2-970F-AEBB-CE32C22C5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activity of the previous session on Porter’s 5 force analysis for the country of your choice.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5974D-3446-BEC4-7270-4445102DA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FFD51E-0419-CB03-5223-B8DAD5CC7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35596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7195C-FCC3-7698-4EBC-AF97D5911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0416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2800" b="1" dirty="0"/>
              <a:t>Seminar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6F59-8CD8-DCE3-82D8-E8C1E07A51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324036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highlight>
                  <a:srgbClr val="FFFF00"/>
                </a:highlight>
              </a:rPr>
              <a:t>Use Porter’s 5 force analysis to analyse and present the strategy for the country-market of your choice.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Use the illustration provided for your analysis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Present in class for discussion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08F0732B-4ACD-DDB2-DCF9-A749893AA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491880" y="1124744"/>
            <a:ext cx="5310318" cy="446449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5D8F8-A186-528F-129E-D1EA7AD929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31/03/2023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5FD212-65F7-7F51-4205-B8589B8142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43193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603</Words>
  <Application>Microsoft Office PowerPoint</Application>
  <PresentationFormat>On-screen Show (4:3)</PresentationFormat>
  <Paragraphs>93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Google Sans</vt:lpstr>
      <vt:lpstr>Myriad Pro</vt:lpstr>
      <vt:lpstr>arial</vt:lpstr>
      <vt:lpstr>arial</vt:lpstr>
      <vt:lpstr>Verdana</vt:lpstr>
      <vt:lpstr>20140311PresentationUWTSDTemplate</vt:lpstr>
      <vt:lpstr>Value chain analysis</vt:lpstr>
      <vt:lpstr>Accessing the Internal environment of the firm using The Value Chain</vt:lpstr>
      <vt:lpstr>Session plan</vt:lpstr>
      <vt:lpstr>What does adding value mean?</vt:lpstr>
      <vt:lpstr>Adding value to a potato</vt:lpstr>
      <vt:lpstr>Adding value in business</vt:lpstr>
      <vt:lpstr>Value chain</vt:lpstr>
      <vt:lpstr>The Value Chain</vt:lpstr>
      <vt:lpstr>Value chain Analysis</vt:lpstr>
      <vt:lpstr>Value chain Analysis</vt:lpstr>
      <vt:lpstr>Value chain Analysis</vt:lpstr>
      <vt:lpstr>Support Activities- Human Resource Management</vt:lpstr>
      <vt:lpstr>Support Activities- Technology Development</vt:lpstr>
      <vt:lpstr>Typical Value Chain in a service industry</vt:lpstr>
      <vt:lpstr>Seminar Activity – continued..</vt:lpstr>
      <vt:lpstr>Seminar Activity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Mohamed Asim</cp:lastModifiedBy>
  <cp:revision>82</cp:revision>
  <cp:lastPrinted>2018-07-09T15:27:01Z</cp:lastPrinted>
  <dcterms:created xsi:type="dcterms:W3CDTF">2002-10-07T19:43:58Z</dcterms:created>
  <dcterms:modified xsi:type="dcterms:W3CDTF">2023-03-31T09:25:01Z</dcterms:modified>
</cp:coreProperties>
</file>