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8" r:id="rId2"/>
    <p:sldId id="275" r:id="rId3"/>
    <p:sldId id="284" r:id="rId4"/>
    <p:sldId id="278" r:id="rId5"/>
    <p:sldId id="276" r:id="rId6"/>
    <p:sldId id="287" r:id="rId7"/>
    <p:sldId id="286" r:id="rId8"/>
    <p:sldId id="288" r:id="rId9"/>
    <p:sldId id="285" r:id="rId10"/>
    <p:sldId id="289" r:id="rId11"/>
    <p:sldId id="290" r:id="rId12"/>
    <p:sldId id="277" r:id="rId13"/>
    <p:sldId id="292" r:id="rId14"/>
    <p:sldId id="291" r:id="rId15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5294" autoAdjust="0"/>
  </p:normalViewPr>
  <p:slideViewPr>
    <p:cSldViewPr snapToGrid="0">
      <p:cViewPr varScale="1">
        <p:scale>
          <a:sx n="94" d="100"/>
          <a:sy n="94" d="100"/>
        </p:scale>
        <p:origin x="84" y="55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2808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 Griffiths" userId="970ac652-efaf-451a-9e9c-3191bf6940a9" providerId="ADAL" clId="{4CF1AF79-41B6-49ED-8387-A2EFD069B85B}"/>
    <pc:docChg chg="custSel modSld">
      <pc:chgData name="Helen A Griffiths" userId="970ac652-efaf-451a-9e9c-3191bf6940a9" providerId="ADAL" clId="{4CF1AF79-41B6-49ED-8387-A2EFD069B85B}" dt="2025-12-05T18:45:41.161" v="98" actId="20577"/>
      <pc:docMkLst>
        <pc:docMk/>
      </pc:docMkLst>
      <pc:sldChg chg="modSp mod">
        <pc:chgData name="Helen A Griffiths" userId="970ac652-efaf-451a-9e9c-3191bf6940a9" providerId="ADAL" clId="{4CF1AF79-41B6-49ED-8387-A2EFD069B85B}" dt="2025-12-05T18:45:41.161" v="98" actId="20577"/>
        <pc:sldMkLst>
          <pc:docMk/>
          <pc:sldMk cId="2429626877" sldId="284"/>
        </pc:sldMkLst>
        <pc:spChg chg="mod">
          <ac:chgData name="Helen A Griffiths" userId="970ac652-efaf-451a-9e9c-3191bf6940a9" providerId="ADAL" clId="{4CF1AF79-41B6-49ED-8387-A2EFD069B85B}" dt="2025-12-05T18:45:41.161" v="98" actId="20577"/>
          <ac:spMkLst>
            <pc:docMk/>
            <pc:sldMk cId="2429626877" sldId="284"/>
            <ac:spMk id="7" creationId="{0C9336DB-66F6-166F-F390-02C08E38694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694FEE-B9E2-4A8F-BA88-F3322048E36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AE46BEE-863A-42F8-8286-B5BA9F162602}">
      <dgm:prSet/>
      <dgm:spPr/>
      <dgm:t>
        <a:bodyPr/>
        <a:lstStyle/>
        <a:p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fwrdd</a:t>
          </a:r>
          <a:r>
            <a:rPr lang="en-GB" dirty="0"/>
            <a:t> </a:t>
          </a:r>
          <a:r>
            <a:rPr lang="en-GB" dirty="0" err="1"/>
            <a:t>gwyn</a:t>
          </a:r>
          <a:r>
            <a:rPr lang="en-GB" dirty="0"/>
            <a:t> </a:t>
          </a:r>
          <a:r>
            <a:rPr lang="en-GB" dirty="0" err="1"/>
            <a:t>rhyngweithiol</a:t>
          </a:r>
          <a:r>
            <a:rPr lang="en-GB" dirty="0"/>
            <a:t> </a:t>
          </a:r>
          <a:r>
            <a:rPr lang="en-GB" dirty="0" err="1"/>
            <a:t>ysgrifennwch</a:t>
          </a:r>
          <a:r>
            <a:rPr lang="en-GB" dirty="0"/>
            <a:t>/</a:t>
          </a:r>
          <a:r>
            <a:rPr lang="en-GB" dirty="0" err="1"/>
            <a:t>tynnwch</a:t>
          </a:r>
          <a:r>
            <a:rPr lang="en-GB" dirty="0"/>
            <a:t> </a:t>
          </a:r>
          <a:r>
            <a:rPr lang="en-GB" dirty="0" err="1"/>
            <a:t>lun</a:t>
          </a:r>
          <a:r>
            <a:rPr lang="en-GB" dirty="0"/>
            <a:t> </a:t>
          </a:r>
          <a:r>
            <a:rPr lang="en-GB" dirty="0" err="1"/>
            <a:t>athro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canol</a:t>
          </a:r>
          <a:endParaRPr lang="en-GB" dirty="0"/>
        </a:p>
        <a:p>
          <a:r>
            <a:rPr lang="en-GB" dirty="0"/>
            <a:t>On a slide write/draw a teacher in the centre</a:t>
          </a:r>
          <a:endParaRPr lang="en-US" dirty="0"/>
        </a:p>
      </dgm:t>
    </dgm:pt>
    <dgm:pt modelId="{DE880093-6220-4274-9E10-825C97468DC9}" type="parTrans" cxnId="{D9C0F18E-68AC-4CA5-AFAA-0F60740668E2}">
      <dgm:prSet/>
      <dgm:spPr/>
      <dgm:t>
        <a:bodyPr/>
        <a:lstStyle/>
        <a:p>
          <a:endParaRPr lang="en-US"/>
        </a:p>
      </dgm:t>
    </dgm:pt>
    <dgm:pt modelId="{9D0158AC-9DE2-4B83-B7A9-254D9A6F61C7}" type="sibTrans" cxnId="{D9C0F18E-68AC-4CA5-AFAA-0F60740668E2}">
      <dgm:prSet/>
      <dgm:spPr/>
      <dgm:t>
        <a:bodyPr/>
        <a:lstStyle/>
        <a:p>
          <a:endParaRPr lang="en-US"/>
        </a:p>
      </dgm:t>
    </dgm:pt>
    <dgm:pt modelId="{B2B32A13-D985-4E53-B2AF-672A8B45759C}">
      <dgm:prSet/>
      <dgm:spPr/>
      <dgm:t>
        <a:bodyPr/>
        <a:lstStyle/>
        <a:p>
          <a:r>
            <a:rPr lang="en-GB" dirty="0" err="1"/>
            <a:t>Cymrwch</a:t>
          </a:r>
          <a:r>
            <a:rPr lang="en-GB" dirty="0"/>
            <a:t> </a:t>
          </a:r>
          <a:r>
            <a:rPr lang="en-GB" dirty="0" err="1"/>
            <a:t>sylwadau’r</a:t>
          </a:r>
          <a:r>
            <a:rPr lang="en-GB" dirty="0"/>
            <a:t> plant a, trwy </a:t>
          </a:r>
          <a:r>
            <a:rPr lang="en-GB" dirty="0" err="1"/>
            <a:t>gysylltu</a:t>
          </a:r>
          <a:r>
            <a:rPr lang="en-GB" dirty="0"/>
            <a:t> </a:t>
          </a:r>
          <a:r>
            <a:rPr lang="en-GB" dirty="0" err="1"/>
            <a:t>damcaniaeth</a:t>
          </a:r>
          <a:r>
            <a:rPr lang="en-GB" dirty="0"/>
            <a:t> </a:t>
          </a:r>
          <a:r>
            <a:rPr lang="en-GB" dirty="0" err="1"/>
            <a:t>gydag</a:t>
          </a:r>
          <a:r>
            <a:rPr lang="en-GB" dirty="0"/>
            <a:t> </a:t>
          </a:r>
          <a:r>
            <a:rPr lang="en-GB" dirty="0" err="1"/>
            <a:t>ymarfer</a:t>
          </a:r>
          <a:r>
            <a:rPr lang="en-GB" dirty="0"/>
            <a:t>, </a:t>
          </a:r>
          <a:r>
            <a:rPr lang="en-GB" dirty="0" err="1"/>
            <a:t>dechreuwch</a:t>
          </a:r>
          <a:r>
            <a:rPr lang="en-GB" dirty="0"/>
            <a:t> nodi </a:t>
          </a:r>
          <a:r>
            <a:rPr lang="en-GB" dirty="0" err="1"/>
            <a:t>beth</a:t>
          </a:r>
          <a:r>
            <a:rPr lang="en-GB" dirty="0"/>
            <a:t> </a:t>
          </a:r>
          <a:r>
            <a:rPr lang="en-GB" dirty="0" err="1"/>
            <a:t>mae</a:t>
          </a:r>
          <a:r>
            <a:rPr lang="en-GB" dirty="0"/>
            <a:t> </a:t>
          </a:r>
          <a:r>
            <a:rPr lang="en-GB" dirty="0" err="1"/>
            <a:t>pob</a:t>
          </a:r>
          <a:r>
            <a:rPr lang="en-GB" dirty="0"/>
            <a:t> un </a:t>
          </a:r>
          <a:r>
            <a:rPr lang="en-GB" dirty="0" err="1"/>
            <a:t>yn</a:t>
          </a:r>
          <a:r>
            <a:rPr lang="en-GB" dirty="0"/>
            <a:t> ei </a:t>
          </a:r>
          <a:r>
            <a:rPr lang="en-GB" dirty="0" err="1"/>
            <a:t>olygu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athro</a:t>
          </a:r>
          <a:r>
            <a:rPr lang="en-GB" dirty="0"/>
            <a:t> proffesiyno9l </a:t>
          </a:r>
        </a:p>
        <a:p>
          <a:r>
            <a:rPr lang="en-GB" dirty="0"/>
            <a:t>Take each of the children’s comments and, linking theory to practice, start to note what each item means for a professional teacher</a:t>
          </a:r>
          <a:endParaRPr lang="en-US" dirty="0"/>
        </a:p>
      </dgm:t>
    </dgm:pt>
    <dgm:pt modelId="{074F45F7-0BE5-4D1A-AD6D-840F038FB557}" type="parTrans" cxnId="{4D56AB8C-6A38-4F2E-94A8-F5CFC8FCA28F}">
      <dgm:prSet/>
      <dgm:spPr/>
      <dgm:t>
        <a:bodyPr/>
        <a:lstStyle/>
        <a:p>
          <a:endParaRPr lang="en-US"/>
        </a:p>
      </dgm:t>
    </dgm:pt>
    <dgm:pt modelId="{C8A0ECA7-8BD4-447F-80FE-E4402600011E}" type="sibTrans" cxnId="{4D56AB8C-6A38-4F2E-94A8-F5CFC8FCA28F}">
      <dgm:prSet/>
      <dgm:spPr/>
      <dgm:t>
        <a:bodyPr/>
        <a:lstStyle/>
        <a:p>
          <a:endParaRPr lang="en-US"/>
        </a:p>
      </dgm:t>
    </dgm:pt>
    <dgm:pt modelId="{5B97306B-5C8E-4B0D-B587-22F3D2B28939}" type="pres">
      <dgm:prSet presAssocID="{2F694FEE-B9E2-4A8F-BA88-F3322048E363}" presName="root" presStyleCnt="0">
        <dgm:presLayoutVars>
          <dgm:dir/>
          <dgm:resizeHandles val="exact"/>
        </dgm:presLayoutVars>
      </dgm:prSet>
      <dgm:spPr/>
    </dgm:pt>
    <dgm:pt modelId="{C0D8152C-E7CF-4F1B-B46D-19030A89CE3E}" type="pres">
      <dgm:prSet presAssocID="{7AE46BEE-863A-42F8-8286-B5BA9F162602}" presName="compNode" presStyleCnt="0"/>
      <dgm:spPr/>
    </dgm:pt>
    <dgm:pt modelId="{8F49E823-AC36-4413-9E64-F405788CF125}" type="pres">
      <dgm:prSet presAssocID="{7AE46BEE-863A-42F8-8286-B5BA9F162602}" presName="bgRect" presStyleLbl="bgShp" presStyleIdx="0" presStyleCnt="2"/>
      <dgm:spPr/>
    </dgm:pt>
    <dgm:pt modelId="{07543738-8B5C-46FE-BA83-BD27E19DFC1C}" type="pres">
      <dgm:prSet presAssocID="{7AE46BEE-863A-42F8-8286-B5BA9F16260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E0CB9F3A-09EC-4209-8F6B-FFB9E84ACF26}" type="pres">
      <dgm:prSet presAssocID="{7AE46BEE-863A-42F8-8286-B5BA9F162602}" presName="spaceRect" presStyleCnt="0"/>
      <dgm:spPr/>
    </dgm:pt>
    <dgm:pt modelId="{D7505CB1-B2EB-419A-AB56-BD393F845C65}" type="pres">
      <dgm:prSet presAssocID="{7AE46BEE-863A-42F8-8286-B5BA9F162602}" presName="parTx" presStyleLbl="revTx" presStyleIdx="0" presStyleCnt="2">
        <dgm:presLayoutVars>
          <dgm:chMax val="0"/>
          <dgm:chPref val="0"/>
        </dgm:presLayoutVars>
      </dgm:prSet>
      <dgm:spPr/>
    </dgm:pt>
    <dgm:pt modelId="{03BF13BC-BA25-4CD6-8E88-DB03ED12E375}" type="pres">
      <dgm:prSet presAssocID="{9D0158AC-9DE2-4B83-B7A9-254D9A6F61C7}" presName="sibTrans" presStyleCnt="0"/>
      <dgm:spPr/>
    </dgm:pt>
    <dgm:pt modelId="{8AAD2FEA-AAF1-4A95-A0C8-D792F04D5F4C}" type="pres">
      <dgm:prSet presAssocID="{B2B32A13-D985-4E53-B2AF-672A8B45759C}" presName="compNode" presStyleCnt="0"/>
      <dgm:spPr/>
    </dgm:pt>
    <dgm:pt modelId="{D83CCEB6-7140-444E-9E88-32071DC1EB6B}" type="pres">
      <dgm:prSet presAssocID="{B2B32A13-D985-4E53-B2AF-672A8B45759C}" presName="bgRect" presStyleLbl="bgShp" presStyleIdx="1" presStyleCnt="2"/>
      <dgm:spPr/>
    </dgm:pt>
    <dgm:pt modelId="{D1760836-6469-4432-8254-CF39387C46C2}" type="pres">
      <dgm:prSet presAssocID="{B2B32A13-D985-4E53-B2AF-672A8B45759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2786F76-937D-4412-9645-C7913A8179F4}" type="pres">
      <dgm:prSet presAssocID="{B2B32A13-D985-4E53-B2AF-672A8B45759C}" presName="spaceRect" presStyleCnt="0"/>
      <dgm:spPr/>
    </dgm:pt>
    <dgm:pt modelId="{3CF62E6C-C7F1-42DA-AB62-52F38A27F708}" type="pres">
      <dgm:prSet presAssocID="{B2B32A13-D985-4E53-B2AF-672A8B45759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E204731-6DA2-40B7-B919-7FEF0A863F36}" type="presOf" srcId="{2F694FEE-B9E2-4A8F-BA88-F3322048E363}" destId="{5B97306B-5C8E-4B0D-B587-22F3D2B28939}" srcOrd="0" destOrd="0" presId="urn:microsoft.com/office/officeart/2018/2/layout/IconVerticalSolidList"/>
    <dgm:cxn modelId="{58359438-1059-44F7-B7B4-565494A69C1B}" type="presOf" srcId="{7AE46BEE-863A-42F8-8286-B5BA9F162602}" destId="{D7505CB1-B2EB-419A-AB56-BD393F845C65}" srcOrd="0" destOrd="0" presId="urn:microsoft.com/office/officeart/2018/2/layout/IconVerticalSolidList"/>
    <dgm:cxn modelId="{4D56AB8C-6A38-4F2E-94A8-F5CFC8FCA28F}" srcId="{2F694FEE-B9E2-4A8F-BA88-F3322048E363}" destId="{B2B32A13-D985-4E53-B2AF-672A8B45759C}" srcOrd="1" destOrd="0" parTransId="{074F45F7-0BE5-4D1A-AD6D-840F038FB557}" sibTransId="{C8A0ECA7-8BD4-447F-80FE-E4402600011E}"/>
    <dgm:cxn modelId="{D9C0F18E-68AC-4CA5-AFAA-0F60740668E2}" srcId="{2F694FEE-B9E2-4A8F-BA88-F3322048E363}" destId="{7AE46BEE-863A-42F8-8286-B5BA9F162602}" srcOrd="0" destOrd="0" parTransId="{DE880093-6220-4274-9E10-825C97468DC9}" sibTransId="{9D0158AC-9DE2-4B83-B7A9-254D9A6F61C7}"/>
    <dgm:cxn modelId="{F684E1E0-4086-4F71-8480-FA6725B4F28C}" type="presOf" srcId="{B2B32A13-D985-4E53-B2AF-672A8B45759C}" destId="{3CF62E6C-C7F1-42DA-AB62-52F38A27F708}" srcOrd="0" destOrd="0" presId="urn:microsoft.com/office/officeart/2018/2/layout/IconVerticalSolidList"/>
    <dgm:cxn modelId="{8743446A-98B9-41FE-A1C7-3C448297C5DE}" type="presParOf" srcId="{5B97306B-5C8E-4B0D-B587-22F3D2B28939}" destId="{C0D8152C-E7CF-4F1B-B46D-19030A89CE3E}" srcOrd="0" destOrd="0" presId="urn:microsoft.com/office/officeart/2018/2/layout/IconVerticalSolidList"/>
    <dgm:cxn modelId="{A3B37D4C-4940-497C-9775-97A43AD1E3B4}" type="presParOf" srcId="{C0D8152C-E7CF-4F1B-B46D-19030A89CE3E}" destId="{8F49E823-AC36-4413-9E64-F405788CF125}" srcOrd="0" destOrd="0" presId="urn:microsoft.com/office/officeart/2018/2/layout/IconVerticalSolidList"/>
    <dgm:cxn modelId="{F2E047E9-C653-43DB-B880-996D361A3B88}" type="presParOf" srcId="{C0D8152C-E7CF-4F1B-B46D-19030A89CE3E}" destId="{07543738-8B5C-46FE-BA83-BD27E19DFC1C}" srcOrd="1" destOrd="0" presId="urn:microsoft.com/office/officeart/2018/2/layout/IconVerticalSolidList"/>
    <dgm:cxn modelId="{30CA8687-CC7D-4254-8FA6-B070A0684AF5}" type="presParOf" srcId="{C0D8152C-E7CF-4F1B-B46D-19030A89CE3E}" destId="{E0CB9F3A-09EC-4209-8F6B-FFB9E84ACF26}" srcOrd="2" destOrd="0" presId="urn:microsoft.com/office/officeart/2018/2/layout/IconVerticalSolidList"/>
    <dgm:cxn modelId="{BB6EAD30-287F-4F71-AA3C-ED0B89245477}" type="presParOf" srcId="{C0D8152C-E7CF-4F1B-B46D-19030A89CE3E}" destId="{D7505CB1-B2EB-419A-AB56-BD393F845C65}" srcOrd="3" destOrd="0" presId="urn:microsoft.com/office/officeart/2018/2/layout/IconVerticalSolidList"/>
    <dgm:cxn modelId="{6E135BDB-785F-40BE-8FC0-9C0208C9FE6D}" type="presParOf" srcId="{5B97306B-5C8E-4B0D-B587-22F3D2B28939}" destId="{03BF13BC-BA25-4CD6-8E88-DB03ED12E375}" srcOrd="1" destOrd="0" presId="urn:microsoft.com/office/officeart/2018/2/layout/IconVerticalSolidList"/>
    <dgm:cxn modelId="{A020826E-2934-4877-B295-630ACABACE23}" type="presParOf" srcId="{5B97306B-5C8E-4B0D-B587-22F3D2B28939}" destId="{8AAD2FEA-AAF1-4A95-A0C8-D792F04D5F4C}" srcOrd="2" destOrd="0" presId="urn:microsoft.com/office/officeart/2018/2/layout/IconVerticalSolidList"/>
    <dgm:cxn modelId="{2437A6CE-C24B-4E1E-9584-BE136688FEFF}" type="presParOf" srcId="{8AAD2FEA-AAF1-4A95-A0C8-D792F04D5F4C}" destId="{D83CCEB6-7140-444E-9E88-32071DC1EB6B}" srcOrd="0" destOrd="0" presId="urn:microsoft.com/office/officeart/2018/2/layout/IconVerticalSolidList"/>
    <dgm:cxn modelId="{A8B0296C-D318-4624-AF16-8D1DE539379C}" type="presParOf" srcId="{8AAD2FEA-AAF1-4A95-A0C8-D792F04D5F4C}" destId="{D1760836-6469-4432-8254-CF39387C46C2}" srcOrd="1" destOrd="0" presId="urn:microsoft.com/office/officeart/2018/2/layout/IconVerticalSolidList"/>
    <dgm:cxn modelId="{4CAF2739-3D73-4714-8445-9B96ACB27B31}" type="presParOf" srcId="{8AAD2FEA-AAF1-4A95-A0C8-D792F04D5F4C}" destId="{B2786F76-937D-4412-9645-C7913A8179F4}" srcOrd="2" destOrd="0" presId="urn:microsoft.com/office/officeart/2018/2/layout/IconVerticalSolidList"/>
    <dgm:cxn modelId="{5913675F-C40D-44E8-99D8-48E0931A2BBB}" type="presParOf" srcId="{8AAD2FEA-AAF1-4A95-A0C8-D792F04D5F4C}" destId="{3CF62E6C-C7F1-42DA-AB62-52F38A27F70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9E823-AC36-4413-9E64-F405788CF125}">
      <dsp:nvSpPr>
        <dsp:cNvPr id="0" name=""/>
        <dsp:cNvSpPr/>
      </dsp:nvSpPr>
      <dsp:spPr>
        <a:xfrm>
          <a:off x="0" y="750947"/>
          <a:ext cx="9372600" cy="138636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543738-8B5C-46FE-BA83-BD27E19DFC1C}">
      <dsp:nvSpPr>
        <dsp:cNvPr id="0" name=""/>
        <dsp:cNvSpPr/>
      </dsp:nvSpPr>
      <dsp:spPr>
        <a:xfrm>
          <a:off x="419375" y="1062878"/>
          <a:ext cx="762500" cy="76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05CB1-B2EB-419A-AB56-BD393F845C65}">
      <dsp:nvSpPr>
        <dsp:cNvPr id="0" name=""/>
        <dsp:cNvSpPr/>
      </dsp:nvSpPr>
      <dsp:spPr>
        <a:xfrm>
          <a:off x="1601250" y="750947"/>
          <a:ext cx="7771349" cy="1386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724" tIns="146724" rIns="146724" bIns="14672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Ar</a:t>
          </a:r>
          <a:r>
            <a:rPr lang="en-GB" sz="1700" kern="1200" dirty="0"/>
            <a:t> </a:t>
          </a:r>
          <a:r>
            <a:rPr lang="en-GB" sz="1700" kern="1200" dirty="0" err="1"/>
            <a:t>fwrdd</a:t>
          </a:r>
          <a:r>
            <a:rPr lang="en-GB" sz="1700" kern="1200" dirty="0"/>
            <a:t> </a:t>
          </a:r>
          <a:r>
            <a:rPr lang="en-GB" sz="1700" kern="1200" dirty="0" err="1"/>
            <a:t>gwyn</a:t>
          </a:r>
          <a:r>
            <a:rPr lang="en-GB" sz="1700" kern="1200" dirty="0"/>
            <a:t> </a:t>
          </a:r>
          <a:r>
            <a:rPr lang="en-GB" sz="1700" kern="1200" dirty="0" err="1"/>
            <a:t>rhyngweithiol</a:t>
          </a:r>
          <a:r>
            <a:rPr lang="en-GB" sz="1700" kern="1200" dirty="0"/>
            <a:t> </a:t>
          </a:r>
          <a:r>
            <a:rPr lang="en-GB" sz="1700" kern="1200" dirty="0" err="1"/>
            <a:t>ysgrifennwch</a:t>
          </a:r>
          <a:r>
            <a:rPr lang="en-GB" sz="1700" kern="1200" dirty="0"/>
            <a:t>/</a:t>
          </a:r>
          <a:r>
            <a:rPr lang="en-GB" sz="1700" kern="1200" dirty="0" err="1"/>
            <a:t>tynnwch</a:t>
          </a:r>
          <a:r>
            <a:rPr lang="en-GB" sz="1700" kern="1200" dirty="0"/>
            <a:t> </a:t>
          </a:r>
          <a:r>
            <a:rPr lang="en-GB" sz="1700" kern="1200" dirty="0" err="1"/>
            <a:t>lun</a:t>
          </a:r>
          <a:r>
            <a:rPr lang="en-GB" sz="1700" kern="1200" dirty="0"/>
            <a:t> </a:t>
          </a:r>
          <a:r>
            <a:rPr lang="en-GB" sz="1700" kern="1200" dirty="0" err="1"/>
            <a:t>athro</a:t>
          </a:r>
          <a:r>
            <a:rPr lang="en-GB" sz="1700" kern="1200" dirty="0"/>
            <a:t> </a:t>
          </a:r>
          <a:r>
            <a:rPr lang="en-GB" sz="1700" kern="1200" dirty="0" err="1"/>
            <a:t>yn</a:t>
          </a:r>
          <a:r>
            <a:rPr lang="en-GB" sz="1700" kern="1200" dirty="0"/>
            <a:t> y </a:t>
          </a:r>
          <a:r>
            <a:rPr lang="en-GB" sz="1700" kern="1200" dirty="0" err="1"/>
            <a:t>canol</a:t>
          </a:r>
          <a:endParaRPr lang="en-GB" sz="1700" kern="1200" dirty="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On a slide write/draw a teacher in the centre</a:t>
          </a:r>
          <a:endParaRPr lang="en-US" sz="1700" kern="1200" dirty="0"/>
        </a:p>
      </dsp:txBody>
      <dsp:txXfrm>
        <a:off x="1601250" y="750947"/>
        <a:ext cx="7771349" cy="1386363"/>
      </dsp:txXfrm>
    </dsp:sp>
    <dsp:sp modelId="{D83CCEB6-7140-444E-9E88-32071DC1EB6B}">
      <dsp:nvSpPr>
        <dsp:cNvPr id="0" name=""/>
        <dsp:cNvSpPr/>
      </dsp:nvSpPr>
      <dsp:spPr>
        <a:xfrm>
          <a:off x="0" y="2483901"/>
          <a:ext cx="9372600" cy="138636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760836-6469-4432-8254-CF39387C46C2}">
      <dsp:nvSpPr>
        <dsp:cNvPr id="0" name=""/>
        <dsp:cNvSpPr/>
      </dsp:nvSpPr>
      <dsp:spPr>
        <a:xfrm>
          <a:off x="419375" y="2795833"/>
          <a:ext cx="762500" cy="762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F62E6C-C7F1-42DA-AB62-52F38A27F708}">
      <dsp:nvSpPr>
        <dsp:cNvPr id="0" name=""/>
        <dsp:cNvSpPr/>
      </dsp:nvSpPr>
      <dsp:spPr>
        <a:xfrm>
          <a:off x="1601250" y="2483901"/>
          <a:ext cx="7771349" cy="1386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724" tIns="146724" rIns="146724" bIns="14672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Cymrwch</a:t>
          </a:r>
          <a:r>
            <a:rPr lang="en-GB" sz="1700" kern="1200" dirty="0"/>
            <a:t> </a:t>
          </a:r>
          <a:r>
            <a:rPr lang="en-GB" sz="1700" kern="1200" dirty="0" err="1"/>
            <a:t>sylwadau’r</a:t>
          </a:r>
          <a:r>
            <a:rPr lang="en-GB" sz="1700" kern="1200" dirty="0"/>
            <a:t> plant a, trwy </a:t>
          </a:r>
          <a:r>
            <a:rPr lang="en-GB" sz="1700" kern="1200" dirty="0" err="1"/>
            <a:t>gysylltu</a:t>
          </a:r>
          <a:r>
            <a:rPr lang="en-GB" sz="1700" kern="1200" dirty="0"/>
            <a:t> </a:t>
          </a:r>
          <a:r>
            <a:rPr lang="en-GB" sz="1700" kern="1200" dirty="0" err="1"/>
            <a:t>damcaniaeth</a:t>
          </a:r>
          <a:r>
            <a:rPr lang="en-GB" sz="1700" kern="1200" dirty="0"/>
            <a:t> </a:t>
          </a:r>
          <a:r>
            <a:rPr lang="en-GB" sz="1700" kern="1200" dirty="0" err="1"/>
            <a:t>gydag</a:t>
          </a:r>
          <a:r>
            <a:rPr lang="en-GB" sz="1700" kern="1200" dirty="0"/>
            <a:t> </a:t>
          </a:r>
          <a:r>
            <a:rPr lang="en-GB" sz="1700" kern="1200" dirty="0" err="1"/>
            <a:t>ymarfer</a:t>
          </a:r>
          <a:r>
            <a:rPr lang="en-GB" sz="1700" kern="1200" dirty="0"/>
            <a:t>, </a:t>
          </a:r>
          <a:r>
            <a:rPr lang="en-GB" sz="1700" kern="1200" dirty="0" err="1"/>
            <a:t>dechreuwch</a:t>
          </a:r>
          <a:r>
            <a:rPr lang="en-GB" sz="1700" kern="1200" dirty="0"/>
            <a:t> nodi </a:t>
          </a:r>
          <a:r>
            <a:rPr lang="en-GB" sz="1700" kern="1200" dirty="0" err="1"/>
            <a:t>beth</a:t>
          </a:r>
          <a:r>
            <a:rPr lang="en-GB" sz="1700" kern="1200" dirty="0"/>
            <a:t> </a:t>
          </a:r>
          <a:r>
            <a:rPr lang="en-GB" sz="1700" kern="1200" dirty="0" err="1"/>
            <a:t>mae</a:t>
          </a:r>
          <a:r>
            <a:rPr lang="en-GB" sz="1700" kern="1200" dirty="0"/>
            <a:t> </a:t>
          </a:r>
          <a:r>
            <a:rPr lang="en-GB" sz="1700" kern="1200" dirty="0" err="1"/>
            <a:t>pob</a:t>
          </a:r>
          <a:r>
            <a:rPr lang="en-GB" sz="1700" kern="1200" dirty="0"/>
            <a:t> un </a:t>
          </a:r>
          <a:r>
            <a:rPr lang="en-GB" sz="1700" kern="1200" dirty="0" err="1"/>
            <a:t>yn</a:t>
          </a:r>
          <a:r>
            <a:rPr lang="en-GB" sz="1700" kern="1200" dirty="0"/>
            <a:t> ei </a:t>
          </a:r>
          <a:r>
            <a:rPr lang="en-GB" sz="1700" kern="1200" dirty="0" err="1"/>
            <a:t>olygu</a:t>
          </a:r>
          <a:r>
            <a:rPr lang="en-GB" sz="1700" kern="1200" dirty="0"/>
            <a:t> </a:t>
          </a:r>
          <a:r>
            <a:rPr lang="en-GB" sz="1700" kern="1200" dirty="0" err="1"/>
            <a:t>i</a:t>
          </a:r>
          <a:r>
            <a:rPr lang="en-GB" sz="1700" kern="1200" dirty="0"/>
            <a:t> </a:t>
          </a:r>
          <a:r>
            <a:rPr lang="en-GB" sz="1700" kern="1200" dirty="0" err="1"/>
            <a:t>athro</a:t>
          </a:r>
          <a:r>
            <a:rPr lang="en-GB" sz="1700" kern="1200" dirty="0"/>
            <a:t> proffesiyno9l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Take each of the children’s comments and, linking theory to practice, start to note what each item means for a professional teacher</a:t>
          </a:r>
          <a:endParaRPr lang="en-US" sz="1700" kern="1200" dirty="0"/>
        </a:p>
      </dsp:txBody>
      <dsp:txXfrm>
        <a:off x="1601250" y="2483901"/>
        <a:ext cx="7771349" cy="13863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l">
              <a:defRPr sz="13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7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r">
              <a:defRPr sz="1300"/>
            </a:lvl1pPr>
          </a:lstStyle>
          <a:p>
            <a:fld id="{30E08F2E-5F06-4CE2-A139-452A1382A6F0}" type="datetimeFigureOut">
              <a:rPr lang="en-US"/>
              <a:t>12/5/2025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l">
              <a:defRPr sz="13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7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r">
              <a:defRPr sz="13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l">
              <a:defRPr sz="13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r">
              <a:defRPr sz="1300"/>
            </a:lvl1pPr>
          </a:lstStyle>
          <a:p>
            <a:fld id="{1A4C5DC6-1594-414D-9341-ABA08739246C}" type="datetimeFigureOut">
              <a:rPr lang="en-US"/>
              <a:t>12/5/2025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52538"/>
            <a:ext cx="6013450" cy="33829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34" tIns="48317" rIns="96634" bIns="48317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3034"/>
            <a:ext cx="5511800" cy="3946118"/>
          </a:xfrm>
          <a:prstGeom prst="rect">
            <a:avLst/>
          </a:prstGeom>
        </p:spPr>
        <p:txBody>
          <a:bodyPr vert="horz" lIns="96634" tIns="48317" rIns="96634" bIns="48317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l">
              <a:defRPr sz="13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r">
              <a:defRPr sz="13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padlet.com/helenagriffiths2/beth-yw-athro-what-is-a-teacher-h5ia78kr7hf5sj8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avidgscom.blogspot.com/2017/08/" TargetMode="External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helen_a_griffiths_uwtsd_ac_uk/Documents/Desktop/Templad%20Diamwnt%209_Diamond%209%20Template.pptx?web=1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whiteboard.cloud.microsoft/me/whiteboards/p/c3BvOmh0dHBzOi8vdW93dHNkLW15LnNoYXJlcG9pbnQuY29tL3BlcnNvbmFsL2hlbGVuX2FfZ3JpZmZpdGhzX3V3dHNkX2FjX3Vr/b!QBIQMBC4X0OGQt61LWZDf2MS9pSJOjlIjfGq7ozga9FHQQdewMvsSa0FaA2Ci7nq/01U5Y3XKC6UNYJPTDL6BGYGMKWJVXTYNFV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versity.org/wiki/File:Blue_question_mark_icon.svg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flectivewriting.tips/wp-content/uploads/2021/07/Models-of-Reflection.pdf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eezy.com/vector-art/30382667-observation-vector-icon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nimalia-life.club/qa/pictures/classroom-clipart-for-kids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lipartix.com/thinking-clipart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1735406"/>
            <a:ext cx="6949440" cy="3143393"/>
          </a:xfrm>
        </p:spPr>
        <p:txBody>
          <a:bodyPr anchor="b">
            <a:normAutofit/>
          </a:bodyPr>
          <a:lstStyle/>
          <a:p>
            <a:r>
              <a:rPr lang="en-US" dirty="0"/>
              <a:t>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athro</a:t>
            </a:r>
            <a:br>
              <a:rPr lang="en-US" dirty="0"/>
            </a:br>
            <a:r>
              <a:rPr lang="en-US" dirty="0"/>
              <a:t>Being a teacher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1751777" y="5108895"/>
            <a:ext cx="6949440" cy="7225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600" dirty="0"/>
              <a:t>Elaine </a:t>
            </a:r>
            <a:r>
              <a:rPr lang="en-US" sz="1600" dirty="0" err="1"/>
              <a:t>Sharpling</a:t>
            </a:r>
            <a:r>
              <a:rPr lang="en-US" sz="1600" dirty="0"/>
              <a:t> </a:t>
            </a:r>
          </a:p>
          <a:p>
            <a:pPr>
              <a:spcAft>
                <a:spcPts val="600"/>
              </a:spcAft>
            </a:pPr>
            <a:r>
              <a:rPr lang="en-US" sz="1600" dirty="0"/>
              <a:t>Helen Griffiths</a:t>
            </a:r>
          </a:p>
        </p:txBody>
      </p:sp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Beth </a:t>
            </a:r>
            <a:r>
              <a:rPr lang="fr-FR" dirty="0" err="1"/>
              <a:t>mae</a:t>
            </a:r>
            <a:r>
              <a:rPr lang="fr-FR" dirty="0"/>
              <a:t> </a:t>
            </a:r>
            <a:r>
              <a:rPr lang="fr-FR" dirty="0" err="1"/>
              <a:t>amdano</a:t>
            </a:r>
            <a:r>
              <a:rPr lang="fr-FR" dirty="0"/>
              <a:t>? / </a:t>
            </a:r>
            <a:r>
              <a:rPr lang="fr-FR" dirty="0" err="1"/>
              <a:t>What’s</a:t>
            </a:r>
            <a:r>
              <a:rPr lang="fr-FR" dirty="0"/>
              <a:t> </a:t>
            </a:r>
            <a:r>
              <a:rPr lang="fr-FR" dirty="0" err="1"/>
              <a:t>it</a:t>
            </a:r>
            <a:r>
              <a:rPr lang="fr-FR" dirty="0"/>
              <a:t> all about?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4186" y="1866478"/>
            <a:ext cx="4294293" cy="4620682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Activity 1:  What is a teacher?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In breakout rooms generate </a:t>
            </a:r>
            <a:r>
              <a:rPr lang="en-US" b="1" dirty="0"/>
              <a:t>9</a:t>
            </a:r>
            <a:r>
              <a:rPr lang="en-US" dirty="0"/>
              <a:t> key words/phrases that describe the role of a  teacher.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Share on this </a:t>
            </a:r>
            <a:r>
              <a:rPr lang="en-US" dirty="0" err="1"/>
              <a:t>padlet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https://padlet.com/helenagriffiths2/beth-yw-athro-what-is-a-teacher-h5ia78kr7hf5sj8k</a:t>
            </a:r>
            <a:r>
              <a:rPr lang="en-GB" dirty="0"/>
              <a:t> 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2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EF74CC6-DA4D-00AA-5B09-1B09EC675F4B}"/>
              </a:ext>
            </a:extLst>
          </p:cNvPr>
          <p:cNvSpPr txBox="1">
            <a:spLocks/>
          </p:cNvSpPr>
          <p:nvPr/>
        </p:nvSpPr>
        <p:spPr>
          <a:xfrm>
            <a:off x="953734" y="1866478"/>
            <a:ext cx="4294293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10312" indent="-210312" algn="l" defTabSz="91440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8912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76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05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338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624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910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19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dirty="0" err="1"/>
              <a:t>Gweithgaredd</a:t>
            </a:r>
            <a:r>
              <a:rPr lang="en-US" b="1" dirty="0"/>
              <a:t> 1:  Beth </a:t>
            </a:r>
            <a:r>
              <a:rPr lang="en-US" b="1" dirty="0" err="1"/>
              <a:t>yw</a:t>
            </a:r>
            <a:r>
              <a:rPr lang="en-US" b="1" dirty="0"/>
              <a:t> </a:t>
            </a:r>
            <a:r>
              <a:rPr lang="en-US" b="1" dirty="0" err="1"/>
              <a:t>athro</a:t>
            </a:r>
            <a:r>
              <a:rPr lang="en-US" b="1" dirty="0"/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Yn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 </a:t>
            </a:r>
            <a:r>
              <a:rPr lang="en-US" dirty="0" err="1"/>
              <a:t>cynhyrchwch</a:t>
            </a:r>
            <a:r>
              <a:rPr lang="en-US" dirty="0"/>
              <a:t> </a:t>
            </a:r>
            <a:r>
              <a:rPr lang="en-US" b="1" dirty="0"/>
              <a:t>9 </a:t>
            </a:r>
            <a:r>
              <a:rPr lang="en-US" dirty="0"/>
              <a:t>air/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disgrifio</a:t>
            </a:r>
            <a:r>
              <a:rPr lang="en-US" dirty="0"/>
              <a:t> </a:t>
            </a:r>
            <a:r>
              <a:rPr lang="en-US" dirty="0" err="1"/>
              <a:t>rôl</a:t>
            </a:r>
            <a:r>
              <a:rPr lang="en-US" dirty="0"/>
              <a:t> </a:t>
            </a:r>
            <a:r>
              <a:rPr lang="en-US" dirty="0" err="1"/>
              <a:t>athro</a:t>
            </a:r>
            <a:r>
              <a:rPr lang="en-US" dirty="0"/>
              <a:t>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 </a:t>
            </a:r>
            <a:r>
              <a:rPr lang="en-US" dirty="0" err="1"/>
              <a:t>Rhannwch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padlet</a:t>
            </a:r>
            <a:r>
              <a:rPr lang="en-US" dirty="0"/>
              <a:t> </a:t>
            </a:r>
            <a:r>
              <a:rPr lang="en-US" dirty="0" err="1"/>
              <a:t>yma</a:t>
            </a: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https://padlet.com/helenagriffiths2/beth-yw-athro-what-is-a-teacher-h5ia78kr7hf5sj8k</a:t>
            </a:r>
            <a:r>
              <a:rPr lang="en-GB" dirty="0"/>
              <a:t> </a:t>
            </a: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CDE624A-F611-06A5-215C-78FD0C2953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091" y="4375573"/>
            <a:ext cx="1969558" cy="1969558"/>
          </a:xfrm>
          <a:prstGeom prst="rect">
            <a:avLst/>
          </a:prstGeom>
        </p:spPr>
      </p:pic>
      <p:pic>
        <p:nvPicPr>
          <p:cNvPr id="12" name="Picture 11" descr="A logo with a pink bird&#10;&#10;AI-generated content may be incorrect.">
            <a:extLst>
              <a:ext uri="{FF2B5EF4-FFF2-40B4-BE49-F238E27FC236}">
                <a16:creationId xmlns:a16="http://schemas.microsoft.com/office/drawing/2014/main" id="{39877A0F-0170-A844-2B9C-D75FA2FDA6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157923" y="428440"/>
            <a:ext cx="2298700" cy="1098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61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Beth </a:t>
            </a:r>
            <a:r>
              <a:rPr lang="fr-FR" dirty="0" err="1"/>
              <a:t>mae</a:t>
            </a:r>
            <a:r>
              <a:rPr lang="fr-FR" dirty="0"/>
              <a:t> </a:t>
            </a:r>
            <a:r>
              <a:rPr lang="fr-FR" dirty="0" err="1"/>
              <a:t>amdano</a:t>
            </a:r>
            <a:r>
              <a:rPr lang="fr-FR" dirty="0"/>
              <a:t>? </a:t>
            </a:r>
            <a:r>
              <a:rPr lang="fr-FR" dirty="0" err="1"/>
              <a:t>What’s</a:t>
            </a:r>
            <a:r>
              <a:rPr lang="fr-FR" dirty="0"/>
              <a:t> </a:t>
            </a:r>
            <a:r>
              <a:rPr lang="fr-FR" dirty="0" err="1"/>
              <a:t>it</a:t>
            </a:r>
            <a:r>
              <a:rPr lang="fr-FR" dirty="0"/>
              <a:t> all about?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37493" y="1566002"/>
            <a:ext cx="4741334" cy="27554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Activity 2: Diamond 9 creation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In pairs, put your top 9 from the </a:t>
            </a:r>
            <a:r>
              <a:rPr lang="en-US" dirty="0" err="1"/>
              <a:t>padlet</a:t>
            </a:r>
            <a:r>
              <a:rPr lang="en-US" dirty="0"/>
              <a:t> in order and create a </a:t>
            </a:r>
            <a:r>
              <a:rPr lang="en-US" dirty="0" err="1"/>
              <a:t>powerpoint</a:t>
            </a:r>
            <a:r>
              <a:rPr lang="en-US" dirty="0"/>
              <a:t> slide for sharing.</a:t>
            </a:r>
          </a:p>
          <a:p>
            <a:pPr marL="0" indent="0">
              <a:buNone/>
            </a:pPr>
            <a:r>
              <a:rPr lang="en-US" dirty="0"/>
              <a:t>Be prepared to justify your choices.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3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79FA3A7-5D7A-486A-BD17-D485ACF50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9552" y="4162905"/>
            <a:ext cx="2348313" cy="2355816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C9336DB-66F6-166F-F390-02C08E386941}"/>
              </a:ext>
            </a:extLst>
          </p:cNvPr>
          <p:cNvSpPr txBox="1">
            <a:spLocks/>
          </p:cNvSpPr>
          <p:nvPr/>
        </p:nvSpPr>
        <p:spPr>
          <a:xfrm>
            <a:off x="1127760" y="1787360"/>
            <a:ext cx="4741334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10312" indent="-210312" algn="l" defTabSz="91440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8912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76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05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338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624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910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19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dirty="0" err="1"/>
              <a:t>Gweithgaredd</a:t>
            </a:r>
            <a:r>
              <a:rPr lang="en-US" b="1" dirty="0"/>
              <a:t> 2: Creu </a:t>
            </a:r>
            <a:r>
              <a:rPr lang="en-US" b="1" dirty="0" err="1"/>
              <a:t>Diamwnt</a:t>
            </a:r>
            <a:r>
              <a:rPr lang="en-US" b="1" dirty="0"/>
              <a:t> 9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parau</a:t>
            </a:r>
            <a:r>
              <a:rPr lang="en-US" dirty="0"/>
              <a:t>, </a:t>
            </a:r>
            <a:r>
              <a:rPr lang="en-US" dirty="0" err="1"/>
              <a:t>rhowch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9 </a:t>
            </a:r>
            <a:r>
              <a:rPr lang="en-US" dirty="0" err="1"/>
              <a:t>uchaf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padlet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trefn</a:t>
            </a:r>
            <a:r>
              <a:rPr lang="en-US" dirty="0"/>
              <a:t> a </a:t>
            </a:r>
            <a:r>
              <a:rPr lang="en-US" dirty="0" err="1"/>
              <a:t>chreuwch</a:t>
            </a:r>
            <a:r>
              <a:rPr lang="en-US" dirty="0"/>
              <a:t> </a:t>
            </a:r>
            <a:r>
              <a:rPr lang="en-US" dirty="0" err="1"/>
              <a:t>sleid</a:t>
            </a:r>
            <a:r>
              <a:rPr lang="en-US" dirty="0"/>
              <a:t> </a:t>
            </a:r>
            <a:r>
              <a:rPr lang="en-US" dirty="0" err="1"/>
              <a:t>pwerbwynt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rannu</a:t>
            </a: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barod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gyfiawnhau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dewisiadau</a:t>
            </a:r>
            <a:r>
              <a:rPr lang="en-US" dirty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4AA8BA38-1DDB-2058-1CAA-56C1BC1A667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891" t="26247" r="7044" b="12314"/>
          <a:stretch>
            <a:fillRect/>
          </a:stretch>
        </p:blipFill>
        <p:spPr>
          <a:xfrm>
            <a:off x="7118773" y="4169429"/>
            <a:ext cx="3840480" cy="2245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626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399" y="-126461"/>
            <a:ext cx="10660054" cy="1315646"/>
          </a:xfrm>
        </p:spPr>
        <p:txBody>
          <a:bodyPr anchor="b">
            <a:noAutofit/>
          </a:bodyPr>
          <a:lstStyle/>
          <a:p>
            <a:r>
              <a:rPr lang="en-US" sz="2400" b="1" dirty="0" err="1"/>
              <a:t>Ymatebion</a:t>
            </a:r>
            <a:r>
              <a:rPr lang="en-US" sz="2400" b="1" dirty="0"/>
              <a:t> </a:t>
            </a:r>
            <a:r>
              <a:rPr lang="en-US" sz="2400" b="1" dirty="0" err="1"/>
              <a:t>ddisgylion</a:t>
            </a:r>
            <a:r>
              <a:rPr lang="en-US" sz="2400" b="1" dirty="0"/>
              <a:t> </a:t>
            </a:r>
            <a:r>
              <a:rPr lang="en-US" sz="2400" b="1" dirty="0" err="1"/>
              <a:t>blwyddyn</a:t>
            </a:r>
            <a:r>
              <a:rPr lang="en-US" sz="2400" b="1" dirty="0"/>
              <a:t> 2 </a:t>
            </a:r>
            <a:r>
              <a:rPr lang="en-US" sz="2400" b="1" dirty="0" err="1"/>
              <a:t>o’r</a:t>
            </a:r>
            <a:r>
              <a:rPr lang="en-US" sz="2400" b="1" dirty="0"/>
              <a:t> math o </a:t>
            </a:r>
            <a:r>
              <a:rPr lang="en-US" sz="2400" b="1" dirty="0" err="1"/>
              <a:t>athro</a:t>
            </a:r>
            <a:r>
              <a:rPr lang="en-US" sz="2400" b="1" dirty="0"/>
              <a:t> y </a:t>
            </a:r>
            <a:r>
              <a:rPr lang="en-US" sz="2400" b="1" dirty="0" err="1"/>
              <a:t>bydde</a:t>
            </a:r>
            <a:r>
              <a:rPr lang="en-US" sz="2400" b="1" dirty="0"/>
              <a:t> </a:t>
            </a:r>
            <a:r>
              <a:rPr lang="en-US" sz="2400" b="1" dirty="0" err="1"/>
              <a:t>nhw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: </a:t>
            </a:r>
            <a:br>
              <a:rPr lang="en-US" sz="2400" b="1" dirty="0"/>
            </a:br>
            <a:r>
              <a:rPr lang="en-US" sz="2400" b="1" dirty="0"/>
              <a:t>Responses of year 2 pupils of the kind of teacher they would like: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 sz="100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A66BA0-BF77-43AC-894A-20AD8220B887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12/5/2025</a:t>
            </a:fld>
            <a:endParaRPr lang="en-US" sz="100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pic>
        <p:nvPicPr>
          <p:cNvPr id="1026" name="Picture 1">
            <a:extLst>
              <a:ext uri="{FF2B5EF4-FFF2-40B4-BE49-F238E27FC236}">
                <a16:creationId xmlns:a16="http://schemas.microsoft.com/office/drawing/2014/main" id="{ABE58B40-93C0-4792-8ED6-642C2A8F2D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147" y="1267115"/>
            <a:ext cx="4754880" cy="520642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201792F-C62F-B7C9-789E-A7312F2DED34}"/>
              </a:ext>
            </a:extLst>
          </p:cNvPr>
          <p:cNvSpPr txBox="1"/>
          <p:nvPr/>
        </p:nvSpPr>
        <p:spPr>
          <a:xfrm>
            <a:off x="845968" y="1429173"/>
            <a:ext cx="43891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Wedi nodi </a:t>
            </a:r>
            <a:r>
              <a:rPr lang="en-GB" b="1" dirty="0" err="1"/>
              <a:t>eu</a:t>
            </a:r>
            <a:r>
              <a:rPr lang="en-GB" b="1" dirty="0"/>
              <a:t> bod </a:t>
            </a:r>
            <a:r>
              <a:rPr lang="en-GB" b="1" dirty="0" err="1"/>
              <a:t>eisiau</a:t>
            </a:r>
            <a:r>
              <a:rPr lang="en-GB" b="1" dirty="0"/>
              <a:t> </a:t>
            </a:r>
            <a:r>
              <a:rPr lang="en-GB" b="1" dirty="0" err="1"/>
              <a:t>athro</a:t>
            </a:r>
            <a:r>
              <a:rPr lang="en-GB" b="1" dirty="0"/>
              <a:t>: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Sy’n </a:t>
            </a:r>
            <a:r>
              <a:rPr lang="en-GB" dirty="0" err="1"/>
              <a:t>garedig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gynorthwyol</a:t>
            </a:r>
            <a:r>
              <a:rPr lang="en-GB" dirty="0"/>
              <a:t> a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edrych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holau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Sy’n </a:t>
            </a:r>
            <a:r>
              <a:rPr lang="en-GB" dirty="0" err="1"/>
              <a:t>chwilfrydig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gyffrous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Sy’n gweithio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galed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drefnus</a:t>
            </a:r>
            <a:r>
              <a:rPr lang="en-GB" dirty="0"/>
              <a:t> (</a:t>
            </a:r>
            <a:r>
              <a:rPr lang="en-GB" dirty="0" err="1"/>
              <a:t>wir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chi, dyna </a:t>
            </a:r>
            <a:r>
              <a:rPr lang="en-GB" dirty="0" err="1"/>
              <a:t>yn</a:t>
            </a:r>
            <a:r>
              <a:rPr lang="en-GB" dirty="0"/>
              <a:t> union </a:t>
            </a:r>
            <a:r>
              <a:rPr lang="en-GB" dirty="0" err="1"/>
              <a:t>ddywedon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!)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Sydd a </a:t>
            </a:r>
            <a:r>
              <a:rPr lang="en-GB" dirty="0" err="1"/>
              <a:t>meddylfryd</a:t>
            </a:r>
            <a:r>
              <a:rPr lang="en-GB" dirty="0"/>
              <a:t> </a:t>
            </a:r>
            <a:r>
              <a:rPr lang="en-GB" dirty="0" err="1"/>
              <a:t>twf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Sy’n ‘bossy’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</a:t>
            </a:r>
            <a:r>
              <a:rPr lang="en-GB" dirty="0"/>
              <a:t> ‘bossy’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Sy’n </a:t>
            </a:r>
            <a:r>
              <a:rPr lang="en-GB" dirty="0" err="1"/>
              <a:t>cydnabod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wych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Sy’n </a:t>
            </a:r>
            <a:r>
              <a:rPr lang="en-GB" dirty="0" err="1"/>
              <a:t>barchus</a:t>
            </a:r>
            <a:r>
              <a:rPr lang="en-GB" dirty="0"/>
              <a:t> o </a:t>
            </a:r>
            <a:r>
              <a:rPr lang="en-GB" dirty="0" err="1"/>
              <a:t>bawb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ac o </a:t>
            </a:r>
            <a:r>
              <a:rPr lang="en-GB" dirty="0" err="1"/>
              <a:t>gwmpas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Sy’n hapus a </a:t>
            </a:r>
            <a:r>
              <a:rPr lang="en-GB" dirty="0" err="1"/>
              <a:t>phositif</a:t>
            </a:r>
            <a:r>
              <a:rPr lang="en-GB" dirty="0"/>
              <a:t> ac sy’n </a:t>
            </a:r>
            <a:r>
              <a:rPr lang="en-GB" dirty="0" err="1"/>
              <a:t>gallu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ddoniol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“Yn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y </a:t>
            </a:r>
            <a:r>
              <a:rPr lang="en-GB" dirty="0" err="1"/>
              <a:t>gorau</a:t>
            </a:r>
            <a:r>
              <a:rPr lang="en-GB" dirty="0"/>
              <a:t> </a:t>
            </a:r>
            <a:r>
              <a:rPr lang="en-GB" dirty="0" err="1"/>
              <a:t>allwn</a:t>
            </a:r>
            <a:r>
              <a:rPr lang="en-GB" dirty="0"/>
              <a:t> fod.”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07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002" y="452194"/>
            <a:ext cx="11090718" cy="1183566"/>
          </a:xfrm>
        </p:spPr>
        <p:txBody>
          <a:bodyPr anchor="b">
            <a:normAutofit fontScale="90000"/>
          </a:bodyPr>
          <a:lstStyle/>
          <a:p>
            <a:r>
              <a:rPr lang="en-US" dirty="0"/>
              <a:t>Gan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rhestr</a:t>
            </a:r>
            <a:r>
              <a:rPr lang="en-US" dirty="0"/>
              <a:t> y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gweithiwch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un </a:t>
            </a:r>
            <a:r>
              <a:rPr lang="en-US" dirty="0" err="1"/>
              <a:t>grwp</a:t>
            </a:r>
            <a:r>
              <a:rPr lang="en-US" dirty="0"/>
              <a:t> </a:t>
            </a:r>
            <a:r>
              <a:rPr lang="en-US" dirty="0" err="1"/>
              <a:t>mawr</a:t>
            </a:r>
            <a:r>
              <a:rPr lang="en-US" dirty="0"/>
              <a:t>:</a:t>
            </a:r>
            <a:br>
              <a:rPr lang="en-US" dirty="0"/>
            </a:br>
            <a:r>
              <a:rPr lang="en-US" dirty="0"/>
              <a:t>Using the children’s list and working as one large group: 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C2888404-4C93-2A2B-DCA0-E665F5A1A6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4407109"/>
              </p:ext>
            </p:extLst>
          </p:nvPr>
        </p:nvGraphicFramePr>
        <p:xfrm>
          <a:off x="1409700" y="1565275"/>
          <a:ext cx="9372600" cy="4621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12/5/2025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077E43-5D92-BE76-1CAD-398EA8E07AE8}"/>
              </a:ext>
            </a:extLst>
          </p:cNvPr>
          <p:cNvSpPr txBox="1"/>
          <p:nvPr/>
        </p:nvSpPr>
        <p:spPr>
          <a:xfrm>
            <a:off x="3840480" y="581735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7"/>
              </a:rPr>
              <a:t>Whiteboard 3 | Microsoft Whiteboard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695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2F5B1-D8DB-4981-9E2F-C1702182F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508" y="276087"/>
            <a:ext cx="10199468" cy="1183566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e.e.</a:t>
            </a:r>
            <a:r>
              <a:rPr lang="en-GB" dirty="0"/>
              <a:t> –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garedig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gynorthwyol</a:t>
            </a:r>
            <a:r>
              <a:rPr lang="en-GB" dirty="0"/>
              <a:t> a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gofalu</a:t>
            </a:r>
            <a:r>
              <a:rPr lang="en-GB" dirty="0"/>
              <a:t> </a:t>
            </a:r>
            <a:r>
              <a:rPr lang="en-GB" dirty="0" err="1"/>
              <a:t>amdanynt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e.g. – is kind, helpful and will care for them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698AE1D-431E-40EE-8B84-413D7992D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6</a:t>
            </a:fld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DD9AD1-1A93-4C16-A8E7-9D2B9D47F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149F4-CADA-46D4-8D15-3D1949CCD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2DC159-343A-49FB-9258-7E2CD0D8876D}"/>
              </a:ext>
            </a:extLst>
          </p:cNvPr>
          <p:cNvSpPr txBox="1"/>
          <p:nvPr/>
        </p:nvSpPr>
        <p:spPr>
          <a:xfrm>
            <a:off x="6942667" y="1536147"/>
            <a:ext cx="442419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Kind </a:t>
            </a:r>
            <a:r>
              <a:rPr lang="en-GB" sz="2000" dirty="0"/>
              <a:t>– professional standards, code of conduct, UNCRC, anti-racist, no stereotypical views or assumptions, understanding of additional learning needs, philosophy of education</a:t>
            </a:r>
          </a:p>
          <a:p>
            <a:endParaRPr lang="en-GB" sz="3200" dirty="0"/>
          </a:p>
          <a:p>
            <a:r>
              <a:rPr lang="en-GB" sz="2000" b="1" dirty="0"/>
              <a:t>Helpful</a:t>
            </a:r>
            <a:r>
              <a:rPr lang="en-GB" sz="2000" dirty="0"/>
              <a:t> – deep knowledge of pedagogy, subject knowledge, highly effective understanding of teaching and learning</a:t>
            </a:r>
          </a:p>
          <a:p>
            <a:endParaRPr lang="en-GB" sz="3200" dirty="0"/>
          </a:p>
          <a:p>
            <a:r>
              <a:rPr lang="en-GB" sz="2000" b="1" dirty="0"/>
              <a:t>Care</a:t>
            </a:r>
            <a:r>
              <a:rPr lang="en-GB" sz="2000" dirty="0"/>
              <a:t> –positive learning environment, inclusivity, child-focused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414E63-0518-C7A7-1475-34328E450BF9}"/>
              </a:ext>
            </a:extLst>
          </p:cNvPr>
          <p:cNvSpPr txBox="1"/>
          <p:nvPr/>
        </p:nvSpPr>
        <p:spPr>
          <a:xfrm>
            <a:off x="1107441" y="1536147"/>
            <a:ext cx="4424197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Caredig </a:t>
            </a:r>
            <a:r>
              <a:rPr lang="en-GB" sz="2000" dirty="0"/>
              <a:t>– </a:t>
            </a:r>
            <a:r>
              <a:rPr lang="en-GB" sz="2000" dirty="0" err="1"/>
              <a:t>safonau</a:t>
            </a:r>
            <a:r>
              <a:rPr lang="en-GB" sz="2000" dirty="0"/>
              <a:t> </a:t>
            </a:r>
            <a:r>
              <a:rPr lang="en-GB" sz="2000" dirty="0" err="1"/>
              <a:t>proffesiynol</a:t>
            </a:r>
            <a:r>
              <a:rPr lang="en-GB" sz="2000" dirty="0"/>
              <a:t>, cod </a:t>
            </a:r>
            <a:r>
              <a:rPr lang="en-GB" sz="2000" dirty="0" err="1"/>
              <a:t>ymarfer</a:t>
            </a:r>
            <a:r>
              <a:rPr lang="en-GB" sz="2000" dirty="0"/>
              <a:t>, CCUHP, </a:t>
            </a:r>
            <a:r>
              <a:rPr lang="en-GB" sz="2000" dirty="0" err="1"/>
              <a:t>gwrth-hiliol</a:t>
            </a:r>
            <a:r>
              <a:rPr lang="en-GB" sz="2000" dirty="0"/>
              <a:t>, dim </a:t>
            </a:r>
            <a:r>
              <a:rPr lang="en-GB" sz="2000" dirty="0" err="1"/>
              <a:t>safbwyntiau</a:t>
            </a:r>
            <a:r>
              <a:rPr lang="en-GB" sz="2000" dirty="0"/>
              <a:t> a </a:t>
            </a:r>
            <a:r>
              <a:rPr lang="en-GB" sz="2000" dirty="0" err="1"/>
              <a:t>rhagdybiaethau</a:t>
            </a:r>
            <a:r>
              <a:rPr lang="en-GB" sz="2000" dirty="0"/>
              <a:t> </a:t>
            </a:r>
            <a:r>
              <a:rPr lang="en-GB" sz="2000" dirty="0" err="1"/>
              <a:t>sterioteipol</a:t>
            </a:r>
            <a:r>
              <a:rPr lang="en-GB" sz="2000" dirty="0"/>
              <a:t>, </a:t>
            </a:r>
            <a:r>
              <a:rPr lang="en-GB" sz="2000" dirty="0" err="1"/>
              <a:t>dealltwriaeth</a:t>
            </a:r>
            <a:r>
              <a:rPr lang="en-GB" sz="2000" dirty="0"/>
              <a:t> o </a:t>
            </a:r>
            <a:r>
              <a:rPr lang="en-GB" sz="2000" dirty="0" err="1"/>
              <a:t>anghenion</a:t>
            </a:r>
            <a:r>
              <a:rPr lang="en-GB" sz="2000" dirty="0"/>
              <a:t> dysgu </a:t>
            </a:r>
            <a:r>
              <a:rPr lang="en-GB" sz="2000" dirty="0" err="1"/>
              <a:t>ychwanegol</a:t>
            </a:r>
            <a:r>
              <a:rPr lang="en-GB" sz="2000" dirty="0"/>
              <a:t>, </a:t>
            </a:r>
            <a:r>
              <a:rPr lang="en-GB" sz="2000" dirty="0" err="1"/>
              <a:t>athroniaeth</a:t>
            </a:r>
            <a:r>
              <a:rPr lang="en-GB" sz="2000" dirty="0"/>
              <a:t> </a:t>
            </a:r>
            <a:r>
              <a:rPr lang="en-GB" sz="2000" dirty="0" err="1"/>
              <a:t>addysg</a:t>
            </a:r>
            <a:endParaRPr lang="en-GB" sz="2000" dirty="0"/>
          </a:p>
          <a:p>
            <a:endParaRPr lang="en-GB" sz="3200" dirty="0"/>
          </a:p>
          <a:p>
            <a:r>
              <a:rPr lang="en-GB" sz="2000" b="1" dirty="0" err="1"/>
              <a:t>Cynorthwyol</a:t>
            </a:r>
            <a:r>
              <a:rPr lang="en-GB" sz="2000" dirty="0"/>
              <a:t> – </a:t>
            </a:r>
            <a:r>
              <a:rPr lang="en-GB" sz="2000" dirty="0" err="1"/>
              <a:t>gwybodaeth</a:t>
            </a:r>
            <a:r>
              <a:rPr lang="en-GB" sz="2000" dirty="0"/>
              <a:t> </a:t>
            </a:r>
            <a:r>
              <a:rPr lang="en-GB" sz="2000" dirty="0" err="1"/>
              <a:t>dwfn</a:t>
            </a:r>
            <a:r>
              <a:rPr lang="en-GB" sz="2000" dirty="0"/>
              <a:t> o </a:t>
            </a:r>
            <a:r>
              <a:rPr lang="en-GB" sz="2000" dirty="0" err="1"/>
              <a:t>addysgeg</a:t>
            </a:r>
            <a:r>
              <a:rPr lang="en-GB" sz="2000" dirty="0"/>
              <a:t>, </a:t>
            </a:r>
            <a:r>
              <a:rPr lang="en-GB" sz="2000" dirty="0" err="1"/>
              <a:t>gwybodaeth</a:t>
            </a:r>
            <a:r>
              <a:rPr lang="en-GB" sz="2000" dirty="0"/>
              <a:t> </a:t>
            </a:r>
            <a:r>
              <a:rPr lang="en-GB" sz="2000" dirty="0" err="1"/>
              <a:t>pwnc</a:t>
            </a:r>
            <a:r>
              <a:rPr lang="en-GB" sz="2000" dirty="0"/>
              <a:t>, </a:t>
            </a:r>
            <a:r>
              <a:rPr lang="en-GB" sz="2000" dirty="0" err="1"/>
              <a:t>dealltwriaeth</a:t>
            </a:r>
            <a:r>
              <a:rPr lang="en-GB" sz="2000" dirty="0"/>
              <a:t> </a:t>
            </a:r>
            <a:r>
              <a:rPr lang="en-GB" sz="2000" dirty="0" err="1"/>
              <a:t>hynod</a:t>
            </a:r>
            <a:r>
              <a:rPr lang="en-GB" sz="2000" dirty="0"/>
              <a:t> </a:t>
            </a:r>
            <a:r>
              <a:rPr lang="en-GB" sz="2000" dirty="0" err="1"/>
              <a:t>effeithiol</a:t>
            </a:r>
            <a:r>
              <a:rPr lang="en-GB" sz="2000" dirty="0"/>
              <a:t> o </a:t>
            </a:r>
            <a:r>
              <a:rPr lang="en-GB" sz="2000" dirty="0" err="1"/>
              <a:t>addysgu</a:t>
            </a:r>
            <a:r>
              <a:rPr lang="en-GB" sz="2000" dirty="0"/>
              <a:t> a dysgu </a:t>
            </a:r>
          </a:p>
          <a:p>
            <a:endParaRPr lang="en-GB" sz="3200" dirty="0"/>
          </a:p>
          <a:p>
            <a:r>
              <a:rPr lang="en-GB" sz="2000" b="1" dirty="0" err="1"/>
              <a:t>Gofal</a:t>
            </a:r>
            <a:r>
              <a:rPr lang="en-GB" sz="2000" dirty="0"/>
              <a:t> – </a:t>
            </a:r>
            <a:r>
              <a:rPr lang="en-GB" sz="2000" dirty="0" err="1"/>
              <a:t>amgylchedd</a:t>
            </a:r>
            <a:r>
              <a:rPr lang="en-GB" sz="2000" dirty="0"/>
              <a:t> dysgu </a:t>
            </a:r>
            <a:r>
              <a:rPr lang="en-GB" sz="2000" dirty="0" err="1"/>
              <a:t>positif</a:t>
            </a:r>
            <a:r>
              <a:rPr lang="en-GB" sz="2000" dirty="0"/>
              <a:t>, </a:t>
            </a:r>
            <a:r>
              <a:rPr lang="en-GB" sz="2000" dirty="0" err="1"/>
              <a:t>cynhwysiant</a:t>
            </a:r>
            <a:r>
              <a:rPr lang="en-GB" sz="2000" dirty="0"/>
              <a:t>, ffocws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38134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 dirty="0"/>
              <a:t>Sut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athro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gwella</a:t>
            </a:r>
            <a:r>
              <a:rPr lang="en-US" dirty="0"/>
              <a:t>?</a:t>
            </a:r>
            <a:br>
              <a:rPr lang="en-US" dirty="0"/>
            </a:br>
            <a:r>
              <a:rPr lang="en-US" dirty="0"/>
              <a:t>How does a teacher get better?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3D138-CB2C-44E3-B13E-15E8FE2A54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12/5/2025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DA3B7D69-4C79-4E25-8772-02989FA614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4539" y="1890732"/>
            <a:ext cx="5364726" cy="39296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99269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 dirty="0"/>
              <a:t>Sut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athro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gwella</a:t>
            </a:r>
            <a:r>
              <a:rPr lang="en-US" dirty="0"/>
              <a:t>?</a:t>
            </a:r>
            <a:br>
              <a:rPr lang="en-US" dirty="0"/>
            </a:br>
            <a:r>
              <a:rPr lang="en-US" dirty="0"/>
              <a:t>How does a teacher get better?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3D138-CB2C-44E3-B13E-15E8FE2A54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12/5/2025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DA3B7D69-4C79-4E25-8772-02989FA614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7350" y="387635"/>
            <a:ext cx="2573181" cy="1884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F2DDD1-CACE-422C-90A2-FE44822FC78F}"/>
              </a:ext>
            </a:extLst>
          </p:cNvPr>
          <p:cNvSpPr txBox="1"/>
          <p:nvPr/>
        </p:nvSpPr>
        <p:spPr>
          <a:xfrm>
            <a:off x="6732693" y="2650272"/>
            <a:ext cx="404928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You are usually the only teacher in the classroom </a:t>
            </a:r>
          </a:p>
          <a:p>
            <a:endParaRPr lang="en-GB" sz="2800" dirty="0"/>
          </a:p>
          <a:p>
            <a:r>
              <a:rPr lang="en-GB" sz="2800" dirty="0"/>
              <a:t>Getting better at teaching is mostly down to you</a:t>
            </a:r>
          </a:p>
          <a:p>
            <a:endParaRPr lang="en-GB" sz="2800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9C81D6-1DCE-496B-B288-311642F71F01}"/>
              </a:ext>
            </a:extLst>
          </p:cNvPr>
          <p:cNvSpPr txBox="1"/>
          <p:nvPr/>
        </p:nvSpPr>
        <p:spPr>
          <a:xfrm>
            <a:off x="1256453" y="2714619"/>
            <a:ext cx="404928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Fel </a:t>
            </a:r>
            <a:r>
              <a:rPr lang="en-GB" sz="2800" dirty="0" err="1"/>
              <a:t>arfer</a:t>
            </a:r>
            <a:r>
              <a:rPr lang="en-GB" sz="2800" dirty="0"/>
              <a:t> chi </a:t>
            </a:r>
            <a:r>
              <a:rPr lang="en-GB" sz="2800" dirty="0" err="1"/>
              <a:t>yw’r</a:t>
            </a:r>
            <a:r>
              <a:rPr lang="en-GB" sz="2800" dirty="0"/>
              <a:t> </a:t>
            </a:r>
            <a:r>
              <a:rPr lang="en-GB" sz="2800" dirty="0" err="1"/>
              <a:t>unig</a:t>
            </a:r>
            <a:r>
              <a:rPr lang="en-GB" sz="2800" dirty="0"/>
              <a:t> </a:t>
            </a:r>
            <a:r>
              <a:rPr lang="en-GB" sz="2800" dirty="0" err="1"/>
              <a:t>athro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y </a:t>
            </a:r>
            <a:r>
              <a:rPr lang="en-GB" sz="2800" dirty="0" err="1"/>
              <a:t>dosbarth</a:t>
            </a:r>
            <a:r>
              <a:rPr lang="en-GB" sz="2800" dirty="0"/>
              <a:t>  </a:t>
            </a:r>
          </a:p>
          <a:p>
            <a:endParaRPr lang="en-GB" sz="2800" dirty="0"/>
          </a:p>
          <a:p>
            <a:r>
              <a:rPr lang="en-GB" sz="2800" dirty="0"/>
              <a:t>Mae </a:t>
            </a:r>
            <a:r>
              <a:rPr lang="en-GB" sz="2800" dirty="0" err="1"/>
              <a:t>gwella</a:t>
            </a:r>
            <a:r>
              <a:rPr lang="en-GB" sz="2800" dirty="0"/>
              <a:t> eich </a:t>
            </a:r>
            <a:r>
              <a:rPr lang="en-GB" sz="2800" dirty="0" err="1"/>
              <a:t>addysgu</a:t>
            </a:r>
            <a:r>
              <a:rPr lang="en-GB" sz="2800" dirty="0"/>
              <a:t> rhan </a:t>
            </a:r>
            <a:r>
              <a:rPr lang="en-GB" sz="2800" dirty="0" err="1"/>
              <a:t>fwyaf</a:t>
            </a:r>
            <a:r>
              <a:rPr lang="en-GB" sz="2800" dirty="0"/>
              <a:t> </a:t>
            </a:r>
            <a:r>
              <a:rPr lang="en-GB" sz="2800" dirty="0" err="1"/>
              <a:t>lawr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chi</a:t>
            </a:r>
          </a:p>
          <a:p>
            <a:endParaRPr lang="en-GB" sz="2800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45787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 dirty="0"/>
              <a:t>Y </a:t>
            </a:r>
            <a:r>
              <a:rPr lang="en-US" dirty="0" err="1"/>
              <a:t>beth</a:t>
            </a:r>
            <a:r>
              <a:rPr lang="en-US" dirty="0"/>
              <a:t>, y pam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o </a:t>
            </a:r>
            <a:r>
              <a:rPr lang="en-US" dirty="0" err="1"/>
              <a:t>addysgu</a:t>
            </a:r>
            <a:r>
              <a:rPr lang="en-US" dirty="0"/>
              <a:t>?</a:t>
            </a:r>
            <a:br>
              <a:rPr lang="en-US" dirty="0"/>
            </a:br>
            <a:r>
              <a:rPr lang="en-US" dirty="0"/>
              <a:t>The what, how and why of teaching?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3D138-CB2C-44E3-B13E-15E8FE2A54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29120" y="1817322"/>
            <a:ext cx="3966699" cy="46206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0" i="0" dirty="0">
                <a:effectLst/>
              </a:rPr>
              <a:t>What do I do?</a:t>
            </a:r>
          </a:p>
          <a:p>
            <a:pPr marL="0" indent="0">
              <a:buNone/>
            </a:pPr>
            <a:r>
              <a:rPr lang="en-GB" sz="3200" b="0" i="0" dirty="0">
                <a:effectLst/>
              </a:rPr>
              <a:t>How do I do it?</a:t>
            </a:r>
          </a:p>
          <a:p>
            <a:pPr marL="0" indent="0">
              <a:buNone/>
            </a:pPr>
            <a:r>
              <a:rPr lang="en-GB" sz="3200" b="0" i="0" dirty="0">
                <a:effectLst/>
              </a:rPr>
              <a:t>Why am I doing it this way?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b="0" i="0" dirty="0">
                <a:effectLst/>
              </a:rPr>
              <a:t>Burton, J. (2009). Reflective practice. In A. Burns, &amp; J. C. Richards, </a:t>
            </a:r>
            <a:r>
              <a:rPr lang="en-GB" sz="1900" b="0" i="1" dirty="0">
                <a:effectLst/>
              </a:rPr>
              <a:t>The Cambridge Guide to Second Language Teacher Education</a:t>
            </a:r>
            <a:r>
              <a:rPr lang="en-GB" sz="1900" b="0" i="0" dirty="0">
                <a:effectLst/>
              </a:rPr>
              <a:t> (pp. 298–307). New York: Cambridge University Press.</a:t>
            </a:r>
            <a:endParaRPr lang="en-GB" sz="1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12/5/2025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EB774221-32A9-BA25-A257-023DF8F95B92}"/>
              </a:ext>
            </a:extLst>
          </p:cNvPr>
          <p:cNvSpPr txBox="1">
            <a:spLocks/>
          </p:cNvSpPr>
          <p:nvPr/>
        </p:nvSpPr>
        <p:spPr>
          <a:xfrm>
            <a:off x="1344507" y="1961231"/>
            <a:ext cx="3918374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10312" indent="-210312" algn="l" defTabSz="91440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8912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76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05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338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624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910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19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/>
              <a:t>Beth </a:t>
            </a:r>
            <a:r>
              <a:rPr lang="en-GB" sz="3200" dirty="0" err="1"/>
              <a:t>rwy’n</a:t>
            </a:r>
            <a:r>
              <a:rPr lang="en-GB" sz="3200" dirty="0"/>
              <a:t> </a:t>
            </a:r>
            <a:r>
              <a:rPr lang="en-GB" sz="3200" dirty="0" err="1"/>
              <a:t>gwneud</a:t>
            </a:r>
            <a:r>
              <a:rPr lang="en-GB" sz="3200" dirty="0"/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200" dirty="0"/>
              <a:t>Sut </a:t>
            </a:r>
            <a:r>
              <a:rPr lang="en-GB" sz="3200" dirty="0" err="1"/>
              <a:t>rwy’n</a:t>
            </a:r>
            <a:r>
              <a:rPr lang="en-GB" sz="3200" dirty="0"/>
              <a:t> ei </a:t>
            </a:r>
            <a:r>
              <a:rPr lang="en-GB" sz="3200" dirty="0" err="1"/>
              <a:t>wneud</a:t>
            </a:r>
            <a:r>
              <a:rPr lang="en-GB" sz="3200" dirty="0"/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200" dirty="0"/>
              <a:t>Pam </a:t>
            </a:r>
            <a:r>
              <a:rPr lang="en-GB" sz="3200" dirty="0" err="1"/>
              <a:t>rwy’n</a:t>
            </a:r>
            <a:r>
              <a:rPr lang="en-GB" sz="3200" dirty="0"/>
              <a:t> ei </a:t>
            </a:r>
            <a:r>
              <a:rPr lang="en-GB" sz="3200" dirty="0" err="1"/>
              <a:t>wneud</a:t>
            </a:r>
            <a:r>
              <a:rPr lang="en-GB" sz="3200" dirty="0"/>
              <a:t> </a:t>
            </a:r>
            <a:r>
              <a:rPr lang="en-GB" sz="3200" dirty="0" err="1"/>
              <a:t>fel</a:t>
            </a:r>
            <a:r>
              <a:rPr lang="en-GB" sz="3200" dirty="0"/>
              <a:t> </a:t>
            </a:r>
            <a:r>
              <a:rPr lang="en-GB" sz="3200" dirty="0" err="1"/>
              <a:t>hyn</a:t>
            </a:r>
            <a:r>
              <a:rPr lang="en-GB" sz="3200" dirty="0"/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9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900" dirty="0"/>
              <a:t>Burton, J. (2009). Reflective practice. In A. Burns, &amp; J. C. Richards, </a:t>
            </a:r>
            <a:r>
              <a:rPr lang="en-GB" sz="1900" i="1" dirty="0"/>
              <a:t>The Cambridge Guide to Second Language Teacher Education</a:t>
            </a:r>
            <a:r>
              <a:rPr lang="en-GB" sz="1900" dirty="0"/>
              <a:t> (pp. 298–307). New York: Cambridge University Press.</a:t>
            </a:r>
          </a:p>
        </p:txBody>
      </p:sp>
      <p:pic>
        <p:nvPicPr>
          <p:cNvPr id="9" name="Picture 8" descr="A blue circle with a white question mark&#10;&#10;AI-generated content may be incorrect.">
            <a:extLst>
              <a:ext uri="{FF2B5EF4-FFF2-40B4-BE49-F238E27FC236}">
                <a16:creationId xmlns:a16="http://schemas.microsoft.com/office/drawing/2014/main" id="{F436EE77-78E4-286D-CCA3-2EB420BD10A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137394" y="345439"/>
            <a:ext cx="1420197" cy="1419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20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 dirty="0" err="1"/>
              <a:t>Modelau</a:t>
            </a:r>
            <a:r>
              <a:rPr lang="en-US" dirty="0"/>
              <a:t> </a:t>
            </a:r>
            <a:r>
              <a:rPr lang="en-US" dirty="0" err="1"/>
              <a:t>adfyfyrio</a:t>
            </a:r>
            <a:br>
              <a:rPr lang="en-US" dirty="0"/>
            </a:br>
            <a:r>
              <a:rPr lang="en-US" dirty="0"/>
              <a:t>Models of reflection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3D138-CB2C-44E3-B13E-15E8FE2A54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12/5/2025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DA3B7D69-4C79-4E25-8772-02989FA614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6551" y="276087"/>
            <a:ext cx="2593902" cy="19000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1681509-A02E-4C26-A501-AC652C95B920}"/>
              </a:ext>
            </a:extLst>
          </p:cNvPr>
          <p:cNvSpPr txBox="1"/>
          <p:nvPr/>
        </p:nvSpPr>
        <p:spPr>
          <a:xfrm>
            <a:off x="2048868" y="3076294"/>
            <a:ext cx="492588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hlinkClick r:id="rId3"/>
              </a:rPr>
              <a:t>Models of Reflection (</a:t>
            </a:r>
            <a:r>
              <a:rPr lang="en-GB" sz="3600" dirty="0" err="1">
                <a:hlinkClick r:id="rId3"/>
              </a:rPr>
              <a:t>reflectivewriting.tips</a:t>
            </a:r>
            <a:r>
              <a:rPr lang="en-GB" sz="3600" dirty="0">
                <a:hlinkClick r:id="rId3"/>
              </a:rPr>
              <a:t>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772239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292" y="158927"/>
            <a:ext cx="9371949" cy="1183566"/>
          </a:xfrm>
        </p:spPr>
        <p:txBody>
          <a:bodyPr anchor="b">
            <a:normAutofit/>
          </a:bodyPr>
          <a:lstStyle/>
          <a:p>
            <a:r>
              <a:rPr lang="en-US" dirty="0"/>
              <a:t>Model </a:t>
            </a:r>
            <a:r>
              <a:rPr lang="en-US" dirty="0" err="1"/>
              <a:t>adfyfyrio</a:t>
            </a:r>
            <a:r>
              <a:rPr lang="en-US" dirty="0"/>
              <a:t> </a:t>
            </a:r>
            <a:r>
              <a:rPr lang="en-US" b="1" dirty="0"/>
              <a:t>Schon</a:t>
            </a:r>
            <a:r>
              <a:rPr lang="en-US" dirty="0"/>
              <a:t> Model of reflection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3D138-CB2C-44E3-B13E-15E8FE2A54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11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12/5/2025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DA3B7D69-4C79-4E25-8772-02989FA614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697" y="248031"/>
            <a:ext cx="2593902" cy="19000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3E7730B-5B2C-4E36-9930-D3AAB5E3DC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126" y="1747129"/>
            <a:ext cx="7591425" cy="407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439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Crefft</a:t>
            </a:r>
            <a:r>
              <a:rPr lang="en-US" dirty="0"/>
              <a:t> ‘</a:t>
            </a:r>
            <a:r>
              <a:rPr lang="en-US" dirty="0" err="1"/>
              <a:t>arsylwi</a:t>
            </a:r>
            <a:r>
              <a:rPr lang="en-US" dirty="0"/>
              <a:t>’ / The art of ‘noticing’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56640" y="1404674"/>
            <a:ext cx="4688252" cy="4620682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600" dirty="0" err="1"/>
              <a:t>Rwyf</a:t>
            </a:r>
            <a:r>
              <a:rPr lang="en-US" sz="3600" dirty="0"/>
              <a:t> </a:t>
            </a:r>
            <a:r>
              <a:rPr lang="en-US" sz="3600" dirty="0" err="1"/>
              <a:t>wedi</a:t>
            </a:r>
            <a:r>
              <a:rPr lang="en-US" sz="3600" dirty="0"/>
              <a:t> </a:t>
            </a:r>
            <a:r>
              <a:rPr lang="en-US" sz="3600" dirty="0" err="1"/>
              <a:t>sylwi</a:t>
            </a:r>
            <a:r>
              <a:rPr lang="en-US" sz="3600" dirty="0"/>
              <a:t> bod…</a:t>
            </a:r>
          </a:p>
          <a:p>
            <a:pPr marL="0" indent="0">
              <a:buNone/>
            </a:pPr>
            <a:endParaRPr lang="en-US" sz="3600" dirty="0"/>
          </a:p>
          <a:p>
            <a:pPr marL="0" indent="0">
              <a:buNone/>
            </a:pPr>
            <a:r>
              <a:rPr lang="en-US" sz="3600" dirty="0" err="1"/>
              <a:t>Rwy’n</a:t>
            </a:r>
            <a:r>
              <a:rPr lang="en-US" sz="3600" dirty="0"/>
              <a:t> </a:t>
            </a:r>
            <a:r>
              <a:rPr lang="en-US" sz="3600" dirty="0" err="1"/>
              <a:t>poeni</a:t>
            </a:r>
            <a:r>
              <a:rPr lang="en-US" sz="3600" dirty="0"/>
              <a:t> …</a:t>
            </a:r>
          </a:p>
          <a:p>
            <a:pPr marL="0" indent="0">
              <a:buNone/>
            </a:pPr>
            <a:endParaRPr lang="en-US" sz="3600" dirty="0"/>
          </a:p>
          <a:p>
            <a:pPr marL="0" indent="0">
              <a:buNone/>
            </a:pPr>
            <a:r>
              <a:rPr lang="en-US" sz="3600" dirty="0" err="1"/>
              <a:t>Tybed</a:t>
            </a:r>
            <a:r>
              <a:rPr lang="en-US" sz="3600" dirty="0"/>
              <a:t> </a:t>
            </a:r>
            <a:r>
              <a:rPr lang="en-US" sz="3600" dirty="0" err="1"/>
              <a:t>beth</a:t>
            </a:r>
            <a:r>
              <a:rPr lang="en-US" sz="3600" dirty="0"/>
              <a:t> </a:t>
            </a:r>
            <a:r>
              <a:rPr lang="en-US" sz="3600" dirty="0" err="1"/>
              <a:t>byddai’n</a:t>
            </a:r>
            <a:r>
              <a:rPr lang="en-US" sz="3600" dirty="0"/>
              <a:t> </a:t>
            </a:r>
            <a:r>
              <a:rPr lang="en-US" sz="3600" dirty="0" err="1"/>
              <a:t>digwydd</a:t>
            </a:r>
            <a:r>
              <a:rPr lang="en-US" sz="3600" dirty="0"/>
              <a:t> </a:t>
            </a:r>
            <a:r>
              <a:rPr lang="en-US" sz="3600" dirty="0" err="1"/>
              <a:t>petai</a:t>
            </a:r>
            <a:r>
              <a:rPr lang="en-US" sz="3600" dirty="0"/>
              <a:t>…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12</a:t>
            </a:fld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4240759-D032-414D-9C2A-917950B9ACE7}"/>
              </a:ext>
            </a:extLst>
          </p:cNvPr>
          <p:cNvSpPr txBox="1">
            <a:spLocks/>
          </p:cNvSpPr>
          <p:nvPr/>
        </p:nvSpPr>
        <p:spPr>
          <a:xfrm>
            <a:off x="6918960" y="1349695"/>
            <a:ext cx="4688252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10312" indent="-210312" algn="l" defTabSz="91440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8912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76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05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338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624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910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19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/>
          </a:p>
          <a:p>
            <a:pPr marL="0" indent="0">
              <a:buFont typeface="Arial" panose="020B0604020202020204" pitchFamily="34" charset="0"/>
              <a:buNone/>
            </a:pPr>
            <a:endParaRPr lang="en-US"/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/>
              <a:t>I have noticed that…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3600"/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/>
              <a:t>I am concerned that…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3600"/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/>
              <a:t>I wonder what would happen if…</a:t>
            </a:r>
            <a:endParaRPr lang="en-US" sz="3600" dirty="0"/>
          </a:p>
        </p:txBody>
      </p:sp>
      <p:pic>
        <p:nvPicPr>
          <p:cNvPr id="9" name="Picture 8" descr="A magnifying glass with a eye&#10;&#10;AI-generated content may be incorrect.">
            <a:extLst>
              <a:ext uri="{FF2B5EF4-FFF2-40B4-BE49-F238E27FC236}">
                <a16:creationId xmlns:a16="http://schemas.microsoft.com/office/drawing/2014/main" id="{04304D37-EB91-1298-F091-0420BC5961B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88415" y="353769"/>
            <a:ext cx="1446945" cy="144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59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C8FC6-6399-4528-9702-E472E5269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Dewiswch</a:t>
            </a:r>
            <a:r>
              <a:rPr lang="en-GB" dirty="0"/>
              <a:t> </a:t>
            </a:r>
            <a:r>
              <a:rPr lang="en-GB" dirty="0" err="1"/>
              <a:t>sefyllfa</a:t>
            </a:r>
            <a:r>
              <a:rPr lang="en-GB" dirty="0"/>
              <a:t> / Choose a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7C00D-D9D3-4EC8-91C5-D1B7052059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4544" y="1556281"/>
            <a:ext cx="5275255" cy="4620682"/>
          </a:xfrm>
        </p:spPr>
        <p:txBody>
          <a:bodyPr>
            <a:normAutofit lnSpcReduction="10000"/>
          </a:bodyPr>
          <a:lstStyle/>
          <a:p>
            <a:r>
              <a:rPr lang="en-GB" b="1" dirty="0" err="1"/>
              <a:t>Sefyllfa</a:t>
            </a:r>
            <a:r>
              <a:rPr lang="en-GB" b="1" dirty="0"/>
              <a:t> 1</a:t>
            </a:r>
          </a:p>
          <a:p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sylwi</a:t>
            </a:r>
            <a:r>
              <a:rPr lang="en-GB" dirty="0"/>
              <a:t> bod rhai plant </a:t>
            </a:r>
            <a:r>
              <a:rPr lang="en-GB" dirty="0" err="1"/>
              <a:t>byth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gwestiwn</a:t>
            </a:r>
            <a:endParaRPr lang="en-GB" dirty="0"/>
          </a:p>
          <a:p>
            <a:r>
              <a:rPr lang="en-GB" dirty="0" err="1"/>
              <a:t>Rwy’n</a:t>
            </a:r>
            <a:r>
              <a:rPr lang="en-GB" dirty="0"/>
              <a:t> </a:t>
            </a:r>
            <a:r>
              <a:rPr lang="en-GB" dirty="0" err="1"/>
              <a:t>peoni</a:t>
            </a:r>
            <a:r>
              <a:rPr lang="en-GB" dirty="0"/>
              <a:t>…</a:t>
            </a:r>
          </a:p>
          <a:p>
            <a:r>
              <a:rPr lang="en-GB" dirty="0" err="1"/>
              <a:t>Tybed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fyddai’n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</a:t>
            </a:r>
            <a:r>
              <a:rPr lang="en-GB" dirty="0" err="1"/>
              <a:t>petai</a:t>
            </a:r>
            <a:r>
              <a:rPr lang="en-GB" dirty="0"/>
              <a:t>…</a:t>
            </a:r>
          </a:p>
          <a:p>
            <a:endParaRPr lang="en-GB" dirty="0"/>
          </a:p>
          <a:p>
            <a:r>
              <a:rPr lang="en-GB" b="1" dirty="0" err="1"/>
              <a:t>Sefyllfa</a:t>
            </a:r>
            <a:r>
              <a:rPr lang="en-GB" b="1" dirty="0"/>
              <a:t> 2</a:t>
            </a:r>
          </a:p>
          <a:p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sylwi</a:t>
            </a:r>
            <a:r>
              <a:rPr lang="en-GB" dirty="0"/>
              <a:t> bod y </a:t>
            </a:r>
            <a:r>
              <a:rPr lang="en-GB" dirty="0" err="1"/>
              <a:t>cynorthwywyr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bob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gweithio </a:t>
            </a:r>
            <a:r>
              <a:rPr lang="en-GB" dirty="0" err="1"/>
              <a:t>gyda’r</a:t>
            </a:r>
            <a:r>
              <a:rPr lang="en-GB" dirty="0"/>
              <a:t> un grwp o </a:t>
            </a:r>
            <a:r>
              <a:rPr lang="en-GB" dirty="0" err="1"/>
              <a:t>blant</a:t>
            </a:r>
            <a:endParaRPr lang="en-GB" dirty="0"/>
          </a:p>
          <a:p>
            <a:r>
              <a:rPr lang="en-GB" dirty="0" err="1"/>
              <a:t>Rwy’n</a:t>
            </a:r>
            <a:r>
              <a:rPr lang="en-GB" dirty="0"/>
              <a:t> </a:t>
            </a:r>
            <a:r>
              <a:rPr lang="en-GB" dirty="0" err="1"/>
              <a:t>peoni</a:t>
            </a:r>
            <a:r>
              <a:rPr lang="en-GB" dirty="0"/>
              <a:t>…</a:t>
            </a:r>
          </a:p>
          <a:p>
            <a:r>
              <a:rPr lang="en-GB" dirty="0" err="1"/>
              <a:t>Tybed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fyddai’n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</a:t>
            </a:r>
            <a:r>
              <a:rPr lang="en-GB" dirty="0" err="1"/>
              <a:t>petai</a:t>
            </a:r>
            <a:r>
              <a:rPr lang="en-GB" dirty="0"/>
              <a:t>…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DF3F7F-60B0-4F65-8AB8-F589195640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85280" y="1556281"/>
            <a:ext cx="5168053" cy="502563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Scenario 1</a:t>
            </a:r>
          </a:p>
          <a:p>
            <a:r>
              <a:rPr lang="en-GB" dirty="0"/>
              <a:t>I have noticed that some children never offer to answer a question</a:t>
            </a:r>
          </a:p>
          <a:p>
            <a:r>
              <a:rPr lang="en-GB" dirty="0"/>
              <a:t>I am concerned that…</a:t>
            </a:r>
          </a:p>
          <a:p>
            <a:r>
              <a:rPr lang="en-GB" dirty="0"/>
              <a:t> I wonder what would happen if…</a:t>
            </a:r>
          </a:p>
          <a:p>
            <a:endParaRPr lang="en-GB" dirty="0"/>
          </a:p>
          <a:p>
            <a:r>
              <a:rPr lang="en-GB" b="1" dirty="0"/>
              <a:t>Scenario 2</a:t>
            </a:r>
          </a:p>
          <a:p>
            <a:r>
              <a:rPr lang="en-GB" dirty="0"/>
              <a:t>I have noticed that the teaching assistants are always working with the same group of children.</a:t>
            </a:r>
          </a:p>
          <a:p>
            <a:r>
              <a:rPr lang="en-GB" dirty="0"/>
              <a:t>I am concerned that…</a:t>
            </a:r>
          </a:p>
          <a:p>
            <a:r>
              <a:rPr lang="en-GB" dirty="0"/>
              <a:t>I wonder what would happen if…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2C6C45-CCED-48F2-8C4F-989170D01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13</a:t>
            </a:fld>
            <a:endParaRPr lang="en-GB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39C9F3B-8973-4468-80B2-0A68553F9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DFA514F-0394-4927-B57A-61E534810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pic>
        <p:nvPicPr>
          <p:cNvPr id="9" name="Picture 8" descr="A group of kids sitting at desks&#10;&#10;AI-generated content may be incorrect.">
            <a:extLst>
              <a:ext uri="{FF2B5EF4-FFF2-40B4-BE49-F238E27FC236}">
                <a16:creationId xmlns:a16="http://schemas.microsoft.com/office/drawing/2014/main" id="{FE549E73-B4C6-B97D-9BF9-AE8555D5BB5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91404" y="203200"/>
            <a:ext cx="2356052" cy="1494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103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E595C-AC58-4BA2-A418-E43F7AA2C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3818" y="6029055"/>
            <a:ext cx="9371949" cy="1183566"/>
          </a:xfrm>
        </p:spPr>
        <p:txBody>
          <a:bodyPr>
            <a:normAutofit fontScale="90000"/>
          </a:bodyPr>
          <a:lstStyle/>
          <a:p>
            <a:r>
              <a:rPr lang="en-GB" sz="4400" b="1"/>
              <a:t>I orffen:</a:t>
            </a:r>
            <a:br>
              <a:rPr lang="en-GB" sz="4400"/>
            </a:br>
            <a:r>
              <a:rPr lang="en-GB" sz="4400"/>
              <a:t>Hoffech chi fod yn athro?</a:t>
            </a:r>
            <a:br>
              <a:rPr lang="en-GB" sz="4400"/>
            </a:br>
            <a:r>
              <a:rPr lang="en-GB" sz="4400"/>
              <a:t>Sut fath o athro fyddwch chi?</a:t>
            </a:r>
            <a:br>
              <a:rPr lang="en-GB" sz="4400"/>
            </a:br>
            <a:br>
              <a:rPr lang="en-GB" sz="4400"/>
            </a:br>
            <a:br>
              <a:rPr lang="en-GB" sz="4400"/>
            </a:br>
            <a:r>
              <a:rPr lang="en-GB" sz="4400" b="1"/>
              <a:t>To end: </a:t>
            </a:r>
            <a:br>
              <a:rPr lang="en-GB" sz="4400"/>
            </a:br>
            <a:r>
              <a:rPr lang="en-GB" sz="4400"/>
              <a:t>Do you want to become a teacher?</a:t>
            </a:r>
            <a:br>
              <a:rPr lang="en-GB" sz="4400"/>
            </a:br>
            <a:r>
              <a:rPr lang="en-GB" sz="4400"/>
              <a:t>What type of teacher will you be?</a:t>
            </a:r>
            <a:br>
              <a:rPr lang="en-GB"/>
            </a:br>
            <a:br>
              <a:rPr lang="en-GB"/>
            </a:br>
            <a:br>
              <a:rPr lang="en-GB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BE7C2A-2A82-4931-A7A1-37A2B00D2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14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60E9AC-9D01-4285-9016-1A8530190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192C62-8AE7-4552-9F2F-E26604729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pic>
        <p:nvPicPr>
          <p:cNvPr id="13" name="Picture 12" descr="A cartoon of a yellow face with a white bubble&#10;&#10;AI-generated content may be incorrect.">
            <a:extLst>
              <a:ext uri="{FF2B5EF4-FFF2-40B4-BE49-F238E27FC236}">
                <a16:creationId xmlns:a16="http://schemas.microsoft.com/office/drawing/2014/main" id="{88A422EF-B487-5DBA-B9F2-AAA74D4E5BC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91744" y="674159"/>
            <a:ext cx="2914243" cy="3772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85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201</TotalTime>
  <Words>1023</Words>
  <Application>Microsoft Office PowerPoint</Application>
  <PresentationFormat>Widescreen</PresentationFormat>
  <Paragraphs>178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Corbel</vt:lpstr>
      <vt:lpstr>Ecology 16x9</vt:lpstr>
      <vt:lpstr>Bod yn athro Being a teacher</vt:lpstr>
      <vt:lpstr>Beth mae amdano? / What’s it all about?</vt:lpstr>
      <vt:lpstr>Beth mae amdano? What’s it all about?</vt:lpstr>
      <vt:lpstr>Ymatebion ddisgylion blwyddyn 2 o’r math o athro y bydde nhw yn hoffi:  Responses of year 2 pupils of the kind of teacher they would like:</vt:lpstr>
      <vt:lpstr>Gan ddefnyddio rhestr y disgyblion gweithiwch fel un grwp mawr: Using the children’s list and working as one large group: </vt:lpstr>
      <vt:lpstr>e.e. – yn garedig, yn gynorthwyol a bydd yn gofalu amdanynt  e.g. – is kind, helpful and will care for them </vt:lpstr>
      <vt:lpstr>Sut mae athro yn gwella? How does a teacher get better?</vt:lpstr>
      <vt:lpstr>Sut mae athro yn gwella? How does a teacher get better?</vt:lpstr>
      <vt:lpstr>Y beth, y pam a’r sut o addysgu? The what, how and why of teaching?</vt:lpstr>
      <vt:lpstr>Modelau adfyfyrio Models of reflection</vt:lpstr>
      <vt:lpstr>Model adfyfyrio Schon Model of reflection</vt:lpstr>
      <vt:lpstr>Crefft ‘arsylwi’ / The art of ‘noticing’</vt:lpstr>
      <vt:lpstr>Dewiswch sefyllfa / Choose a scenario</vt:lpstr>
      <vt:lpstr>I orffen: Hoffech chi fod yn athro? Sut fath o athro fyddwch chi?   To end:  Do you want to become a teacher? What type of teacher will you be?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Being a teacher</dc:title>
  <dc:creator>Elaine Sharpling</dc:creator>
  <cp:lastModifiedBy>Helen A Griffiths</cp:lastModifiedBy>
  <cp:revision>4</cp:revision>
  <cp:lastPrinted>2022-04-20T11:06:38Z</cp:lastPrinted>
  <dcterms:created xsi:type="dcterms:W3CDTF">2022-04-19T13:04:46Z</dcterms:created>
  <dcterms:modified xsi:type="dcterms:W3CDTF">2025-12-05T18:45:52Z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