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18"/>
    <p:restoredTop sz="95170"/>
  </p:normalViewPr>
  <p:slideViewPr>
    <p:cSldViewPr snapToGrid="0" snapToObjects="1">
      <p:cViewPr>
        <p:scale>
          <a:sx n="84" d="100"/>
          <a:sy n="84" d="100"/>
        </p:scale>
        <p:origin x="1384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FC8E64-CEAB-480C-B154-5CE00E72EE4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B171CCA-1FF4-4BE5-9B61-8104C1E905E8}">
      <dgm:prSet/>
      <dgm:spPr/>
      <dgm:t>
        <a:bodyPr/>
        <a:lstStyle/>
        <a:p>
          <a:r>
            <a:rPr lang="en-US" dirty="0"/>
            <a:t>The main findings will include all the main headings and a little </a:t>
          </a:r>
          <a:r>
            <a:rPr lang="en-US" dirty="0" err="1"/>
            <a:t>abit</a:t>
          </a:r>
          <a:r>
            <a:rPr lang="en-US" dirty="0"/>
            <a:t> about them and the management approach towards them. </a:t>
          </a:r>
        </a:p>
      </dgm:t>
    </dgm:pt>
    <dgm:pt modelId="{66204823-A179-404F-BA0F-2E09B7044FD3}" type="parTrans" cxnId="{BC9C1A23-C4AC-496D-AA90-ED93DDD2FA53}">
      <dgm:prSet/>
      <dgm:spPr/>
      <dgm:t>
        <a:bodyPr/>
        <a:lstStyle/>
        <a:p>
          <a:endParaRPr lang="en-US"/>
        </a:p>
      </dgm:t>
    </dgm:pt>
    <dgm:pt modelId="{D01EDB91-A63C-4284-AC57-386223D33480}" type="sibTrans" cxnId="{BC9C1A23-C4AC-496D-AA90-ED93DDD2FA53}">
      <dgm:prSet/>
      <dgm:spPr/>
      <dgm:t>
        <a:bodyPr/>
        <a:lstStyle/>
        <a:p>
          <a:endParaRPr lang="en-US"/>
        </a:p>
      </dgm:t>
    </dgm:pt>
    <dgm:pt modelId="{FE4B30D4-2C0F-466E-9843-73CFBBFD5DB7}">
      <dgm:prSet/>
      <dgm:spPr/>
      <dgm:t>
        <a:bodyPr/>
        <a:lstStyle/>
        <a:p>
          <a:r>
            <a:rPr lang="en-US"/>
            <a:t>Economic Analysis </a:t>
          </a:r>
        </a:p>
      </dgm:t>
    </dgm:pt>
    <dgm:pt modelId="{0E2B9A24-DD70-4ADB-8AF5-A81BD76DBF4C}" type="parTrans" cxnId="{5403655A-0295-40E3-978A-1FB82666C0BF}">
      <dgm:prSet/>
      <dgm:spPr/>
      <dgm:t>
        <a:bodyPr/>
        <a:lstStyle/>
        <a:p>
          <a:endParaRPr lang="en-US"/>
        </a:p>
      </dgm:t>
    </dgm:pt>
    <dgm:pt modelId="{F36AE99D-B443-48D6-B990-851FE4E9C48F}" type="sibTrans" cxnId="{5403655A-0295-40E3-978A-1FB82666C0BF}">
      <dgm:prSet/>
      <dgm:spPr/>
      <dgm:t>
        <a:bodyPr/>
        <a:lstStyle/>
        <a:p>
          <a:endParaRPr lang="en-US"/>
        </a:p>
      </dgm:t>
    </dgm:pt>
    <dgm:pt modelId="{A89A4F55-EEDD-4506-B9D6-C85A91F3A858}">
      <dgm:prSet/>
      <dgm:spPr/>
      <dgm:t>
        <a:bodyPr/>
        <a:lstStyle/>
        <a:p>
          <a:r>
            <a:rPr lang="en-US"/>
            <a:t>Financial analysis </a:t>
          </a:r>
        </a:p>
      </dgm:t>
    </dgm:pt>
    <dgm:pt modelId="{598488F3-93D8-4FF5-BEF8-09EFFDC37961}" type="parTrans" cxnId="{DEDCAF54-DDEF-4355-8619-CAEEB58C44EB}">
      <dgm:prSet/>
      <dgm:spPr/>
      <dgm:t>
        <a:bodyPr/>
        <a:lstStyle/>
        <a:p>
          <a:endParaRPr lang="en-US"/>
        </a:p>
      </dgm:t>
    </dgm:pt>
    <dgm:pt modelId="{30C7978A-FA8C-4C5C-A047-0D72CBB8BFE5}" type="sibTrans" cxnId="{DEDCAF54-DDEF-4355-8619-CAEEB58C44EB}">
      <dgm:prSet/>
      <dgm:spPr/>
      <dgm:t>
        <a:bodyPr/>
        <a:lstStyle/>
        <a:p>
          <a:endParaRPr lang="en-US"/>
        </a:p>
      </dgm:t>
    </dgm:pt>
    <dgm:pt modelId="{2744E9CE-08BB-44AF-ACA3-E31EFFE1F29A}">
      <dgm:prSet/>
      <dgm:spPr/>
      <dgm:t>
        <a:bodyPr/>
        <a:lstStyle/>
        <a:p>
          <a:r>
            <a:rPr lang="en-US"/>
            <a:t>Performance Managemnent </a:t>
          </a:r>
        </a:p>
      </dgm:t>
    </dgm:pt>
    <dgm:pt modelId="{77608980-E50D-44A6-858E-6F40C5036D45}" type="parTrans" cxnId="{802D48FB-0CE5-4432-9D8B-48B7CEF71591}">
      <dgm:prSet/>
      <dgm:spPr/>
      <dgm:t>
        <a:bodyPr/>
        <a:lstStyle/>
        <a:p>
          <a:endParaRPr lang="en-US"/>
        </a:p>
      </dgm:t>
    </dgm:pt>
    <dgm:pt modelId="{8C040588-C044-41D7-BD74-9DB6F9930BBC}" type="sibTrans" cxnId="{802D48FB-0CE5-4432-9D8B-48B7CEF71591}">
      <dgm:prSet/>
      <dgm:spPr/>
      <dgm:t>
        <a:bodyPr/>
        <a:lstStyle/>
        <a:p>
          <a:endParaRPr lang="en-US"/>
        </a:p>
      </dgm:t>
    </dgm:pt>
    <dgm:pt modelId="{3A7DA5E1-BBBB-4B22-B672-8D0B66FEB5AC}">
      <dgm:prSet/>
      <dgm:spPr/>
      <dgm:t>
        <a:bodyPr/>
        <a:lstStyle/>
        <a:p>
          <a:r>
            <a:rPr lang="en-US"/>
            <a:t>Key performances indicators </a:t>
          </a:r>
        </a:p>
      </dgm:t>
    </dgm:pt>
    <dgm:pt modelId="{834ABB1D-4959-445C-99AC-E2D5F8A8E5B0}" type="parTrans" cxnId="{7A29100E-B358-48D4-973B-8A36D3197B7B}">
      <dgm:prSet/>
      <dgm:spPr/>
      <dgm:t>
        <a:bodyPr/>
        <a:lstStyle/>
        <a:p>
          <a:endParaRPr lang="en-US"/>
        </a:p>
      </dgm:t>
    </dgm:pt>
    <dgm:pt modelId="{7FD682E7-2C4C-475B-AA2E-891720AE63A9}" type="sibTrans" cxnId="{7A29100E-B358-48D4-973B-8A36D3197B7B}">
      <dgm:prSet/>
      <dgm:spPr/>
      <dgm:t>
        <a:bodyPr/>
        <a:lstStyle/>
        <a:p>
          <a:endParaRPr lang="en-US"/>
        </a:p>
      </dgm:t>
    </dgm:pt>
    <dgm:pt modelId="{6EA1E995-BB96-492C-90B9-DD2B02421230}">
      <dgm:prSet/>
      <dgm:spPr/>
      <dgm:t>
        <a:bodyPr/>
        <a:lstStyle/>
        <a:p>
          <a:r>
            <a:rPr lang="en-US"/>
            <a:t>Recommendations </a:t>
          </a:r>
        </a:p>
      </dgm:t>
    </dgm:pt>
    <dgm:pt modelId="{6F270A7F-C7A5-46D7-80E1-6064760FB8A9}" type="parTrans" cxnId="{51EB5687-EB0E-4CCD-932A-DB2CD69C9254}">
      <dgm:prSet/>
      <dgm:spPr/>
      <dgm:t>
        <a:bodyPr/>
        <a:lstStyle/>
        <a:p>
          <a:endParaRPr lang="en-US"/>
        </a:p>
      </dgm:t>
    </dgm:pt>
    <dgm:pt modelId="{AB9ABC87-EDB7-4EC1-8CA6-1810D63880B9}" type="sibTrans" cxnId="{51EB5687-EB0E-4CCD-932A-DB2CD69C9254}">
      <dgm:prSet/>
      <dgm:spPr/>
      <dgm:t>
        <a:bodyPr/>
        <a:lstStyle/>
        <a:p>
          <a:endParaRPr lang="en-US"/>
        </a:p>
      </dgm:t>
    </dgm:pt>
    <dgm:pt modelId="{3CD1A5A1-037E-4D2E-AAE8-DDA8EF02AE99}" type="pres">
      <dgm:prSet presAssocID="{2FFC8E64-CEAB-480C-B154-5CE00E72EE41}" presName="root" presStyleCnt="0">
        <dgm:presLayoutVars>
          <dgm:dir/>
          <dgm:resizeHandles val="exact"/>
        </dgm:presLayoutVars>
      </dgm:prSet>
      <dgm:spPr/>
    </dgm:pt>
    <dgm:pt modelId="{71A95A8D-95B5-4E6F-8E65-C8D37AF75F03}" type="pres">
      <dgm:prSet presAssocID="{AB171CCA-1FF4-4BE5-9B61-8104C1E905E8}" presName="compNode" presStyleCnt="0"/>
      <dgm:spPr/>
    </dgm:pt>
    <dgm:pt modelId="{A8F1149E-36BB-4342-832B-5DB48A27FCFA}" type="pres">
      <dgm:prSet presAssocID="{AB171CCA-1FF4-4BE5-9B61-8104C1E905E8}" presName="bgRect" presStyleLbl="bgShp" presStyleIdx="0" presStyleCnt="6"/>
      <dgm:spPr/>
    </dgm:pt>
    <dgm:pt modelId="{61B55A88-F208-4DF2-85EC-38974A722D1F}" type="pres">
      <dgm:prSet presAssocID="{AB171CCA-1FF4-4BE5-9B61-8104C1E905E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story"/>
        </a:ext>
      </dgm:extLst>
    </dgm:pt>
    <dgm:pt modelId="{14ADDAA2-ABCD-44BE-887C-73810F005E7E}" type="pres">
      <dgm:prSet presAssocID="{AB171CCA-1FF4-4BE5-9B61-8104C1E905E8}" presName="spaceRect" presStyleCnt="0"/>
      <dgm:spPr/>
    </dgm:pt>
    <dgm:pt modelId="{74F6BEA7-0C4E-4A92-9999-94E793D77147}" type="pres">
      <dgm:prSet presAssocID="{AB171CCA-1FF4-4BE5-9B61-8104C1E905E8}" presName="parTx" presStyleLbl="revTx" presStyleIdx="0" presStyleCnt="6">
        <dgm:presLayoutVars>
          <dgm:chMax val="0"/>
          <dgm:chPref val="0"/>
        </dgm:presLayoutVars>
      </dgm:prSet>
      <dgm:spPr/>
    </dgm:pt>
    <dgm:pt modelId="{CB870098-F0FE-4FB9-A525-D9144369E3E0}" type="pres">
      <dgm:prSet presAssocID="{D01EDB91-A63C-4284-AC57-386223D33480}" presName="sibTrans" presStyleCnt="0"/>
      <dgm:spPr/>
    </dgm:pt>
    <dgm:pt modelId="{FB9AF930-452F-4B9C-83F9-06417A7407A0}" type="pres">
      <dgm:prSet presAssocID="{FE4B30D4-2C0F-466E-9843-73CFBBFD5DB7}" presName="compNode" presStyleCnt="0"/>
      <dgm:spPr/>
    </dgm:pt>
    <dgm:pt modelId="{1DE7B089-E02D-4C99-9C40-781E1D670E20}" type="pres">
      <dgm:prSet presAssocID="{FE4B30D4-2C0F-466E-9843-73CFBBFD5DB7}" presName="bgRect" presStyleLbl="bgShp" presStyleIdx="1" presStyleCnt="6"/>
      <dgm:spPr/>
    </dgm:pt>
    <dgm:pt modelId="{6D519714-D4F2-4574-A0CF-039B4A5873E5}" type="pres">
      <dgm:prSet presAssocID="{FE4B30D4-2C0F-466E-9843-73CFBBFD5DB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"/>
        </a:ext>
      </dgm:extLst>
    </dgm:pt>
    <dgm:pt modelId="{BDF86280-46BE-476D-9B2A-35397142FA10}" type="pres">
      <dgm:prSet presAssocID="{FE4B30D4-2C0F-466E-9843-73CFBBFD5DB7}" presName="spaceRect" presStyleCnt="0"/>
      <dgm:spPr/>
    </dgm:pt>
    <dgm:pt modelId="{29A6D78B-2734-4F52-9CFA-48DE718414D1}" type="pres">
      <dgm:prSet presAssocID="{FE4B30D4-2C0F-466E-9843-73CFBBFD5DB7}" presName="parTx" presStyleLbl="revTx" presStyleIdx="1" presStyleCnt="6">
        <dgm:presLayoutVars>
          <dgm:chMax val="0"/>
          <dgm:chPref val="0"/>
        </dgm:presLayoutVars>
      </dgm:prSet>
      <dgm:spPr/>
    </dgm:pt>
    <dgm:pt modelId="{95607559-A356-4D3E-9152-D81371C06A2A}" type="pres">
      <dgm:prSet presAssocID="{F36AE99D-B443-48D6-B990-851FE4E9C48F}" presName="sibTrans" presStyleCnt="0"/>
      <dgm:spPr/>
    </dgm:pt>
    <dgm:pt modelId="{5884C5FA-2076-4CF6-9FB9-8DB94CF9B24A}" type="pres">
      <dgm:prSet presAssocID="{A89A4F55-EEDD-4506-B9D6-C85A91F3A858}" presName="compNode" presStyleCnt="0"/>
      <dgm:spPr/>
    </dgm:pt>
    <dgm:pt modelId="{EE1D3EAD-F592-40F8-B4C5-9897C0F1B1F8}" type="pres">
      <dgm:prSet presAssocID="{A89A4F55-EEDD-4506-B9D6-C85A91F3A858}" presName="bgRect" presStyleLbl="bgShp" presStyleIdx="2" presStyleCnt="6"/>
      <dgm:spPr/>
    </dgm:pt>
    <dgm:pt modelId="{B7E1CA0C-552B-454D-9691-91EFC6D77A6C}" type="pres">
      <dgm:prSet presAssocID="{A89A4F55-EEDD-4506-B9D6-C85A91F3A85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ancial"/>
        </a:ext>
      </dgm:extLst>
    </dgm:pt>
    <dgm:pt modelId="{BB6DE12E-AD32-4F13-9D76-201DEAF1D3F6}" type="pres">
      <dgm:prSet presAssocID="{A89A4F55-EEDD-4506-B9D6-C85A91F3A858}" presName="spaceRect" presStyleCnt="0"/>
      <dgm:spPr/>
    </dgm:pt>
    <dgm:pt modelId="{FC7CF88F-0EE4-4287-BA08-432A555AEF89}" type="pres">
      <dgm:prSet presAssocID="{A89A4F55-EEDD-4506-B9D6-C85A91F3A858}" presName="parTx" presStyleLbl="revTx" presStyleIdx="2" presStyleCnt="6">
        <dgm:presLayoutVars>
          <dgm:chMax val="0"/>
          <dgm:chPref val="0"/>
        </dgm:presLayoutVars>
      </dgm:prSet>
      <dgm:spPr/>
    </dgm:pt>
    <dgm:pt modelId="{2F56FEE2-7607-47D0-8C98-8738B805201F}" type="pres">
      <dgm:prSet presAssocID="{30C7978A-FA8C-4C5C-A047-0D72CBB8BFE5}" presName="sibTrans" presStyleCnt="0"/>
      <dgm:spPr/>
    </dgm:pt>
    <dgm:pt modelId="{474A22A4-BCFF-4512-942E-C5FA75CDEDF6}" type="pres">
      <dgm:prSet presAssocID="{2744E9CE-08BB-44AF-ACA3-E31EFFE1F29A}" presName="compNode" presStyleCnt="0"/>
      <dgm:spPr/>
    </dgm:pt>
    <dgm:pt modelId="{1054F530-D3CD-442B-AA86-3BA12A128615}" type="pres">
      <dgm:prSet presAssocID="{2744E9CE-08BB-44AF-ACA3-E31EFFE1F29A}" presName="bgRect" presStyleLbl="bgShp" presStyleIdx="3" presStyleCnt="6"/>
      <dgm:spPr/>
    </dgm:pt>
    <dgm:pt modelId="{84288BB6-FA74-4EA6-9CD0-2601614B3ABF}" type="pres">
      <dgm:prSet presAssocID="{2744E9CE-08BB-44AF-ACA3-E31EFFE1F29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"/>
        </a:ext>
      </dgm:extLst>
    </dgm:pt>
    <dgm:pt modelId="{C6613391-6DD4-4E6E-9E3B-49DC0A47DA42}" type="pres">
      <dgm:prSet presAssocID="{2744E9CE-08BB-44AF-ACA3-E31EFFE1F29A}" presName="spaceRect" presStyleCnt="0"/>
      <dgm:spPr/>
    </dgm:pt>
    <dgm:pt modelId="{23E52C3B-6587-4723-A6CE-3044E469C459}" type="pres">
      <dgm:prSet presAssocID="{2744E9CE-08BB-44AF-ACA3-E31EFFE1F29A}" presName="parTx" presStyleLbl="revTx" presStyleIdx="3" presStyleCnt="6">
        <dgm:presLayoutVars>
          <dgm:chMax val="0"/>
          <dgm:chPref val="0"/>
        </dgm:presLayoutVars>
      </dgm:prSet>
      <dgm:spPr/>
    </dgm:pt>
    <dgm:pt modelId="{94B9A216-66BF-4B6A-A982-5145B65A7DA9}" type="pres">
      <dgm:prSet presAssocID="{8C040588-C044-41D7-BD74-9DB6F9930BBC}" presName="sibTrans" presStyleCnt="0"/>
      <dgm:spPr/>
    </dgm:pt>
    <dgm:pt modelId="{E4FC17BE-B3EA-486E-88EA-29D59CCA5A87}" type="pres">
      <dgm:prSet presAssocID="{3A7DA5E1-BBBB-4B22-B672-8D0B66FEB5AC}" presName="compNode" presStyleCnt="0"/>
      <dgm:spPr/>
    </dgm:pt>
    <dgm:pt modelId="{C28359CA-6F9D-4330-98C9-0296DF67542D}" type="pres">
      <dgm:prSet presAssocID="{3A7DA5E1-BBBB-4B22-B672-8D0B66FEB5AC}" presName="bgRect" presStyleLbl="bgShp" presStyleIdx="4" presStyleCnt="6"/>
      <dgm:spPr/>
    </dgm:pt>
    <dgm:pt modelId="{AA8F541D-A3DE-4B77-AE9F-2F19C0D12F14}" type="pres">
      <dgm:prSet presAssocID="{3A7DA5E1-BBBB-4B22-B672-8D0B66FEB5A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phone"/>
        </a:ext>
      </dgm:extLst>
    </dgm:pt>
    <dgm:pt modelId="{92D57A9B-3FED-4AC7-974E-3061E370263F}" type="pres">
      <dgm:prSet presAssocID="{3A7DA5E1-BBBB-4B22-B672-8D0B66FEB5AC}" presName="spaceRect" presStyleCnt="0"/>
      <dgm:spPr/>
    </dgm:pt>
    <dgm:pt modelId="{A23D831E-AD04-4744-B2D8-AF13887C6A65}" type="pres">
      <dgm:prSet presAssocID="{3A7DA5E1-BBBB-4B22-B672-8D0B66FEB5AC}" presName="parTx" presStyleLbl="revTx" presStyleIdx="4" presStyleCnt="6">
        <dgm:presLayoutVars>
          <dgm:chMax val="0"/>
          <dgm:chPref val="0"/>
        </dgm:presLayoutVars>
      </dgm:prSet>
      <dgm:spPr/>
    </dgm:pt>
    <dgm:pt modelId="{C13E4289-5B9E-4C04-8EC0-0992C8541D68}" type="pres">
      <dgm:prSet presAssocID="{7FD682E7-2C4C-475B-AA2E-891720AE63A9}" presName="sibTrans" presStyleCnt="0"/>
      <dgm:spPr/>
    </dgm:pt>
    <dgm:pt modelId="{7F92BEC6-1176-4FC3-9657-CF43C77ED1E9}" type="pres">
      <dgm:prSet presAssocID="{6EA1E995-BB96-492C-90B9-DD2B02421230}" presName="compNode" presStyleCnt="0"/>
      <dgm:spPr/>
    </dgm:pt>
    <dgm:pt modelId="{1CD6CA01-7A48-4C1B-A495-83FE6C9C5B61}" type="pres">
      <dgm:prSet presAssocID="{6EA1E995-BB96-492C-90B9-DD2B02421230}" presName="bgRect" presStyleLbl="bgShp" presStyleIdx="5" presStyleCnt="6"/>
      <dgm:spPr/>
    </dgm:pt>
    <dgm:pt modelId="{5CA97221-EFBD-4B90-910F-E7D1F057C519}" type="pres">
      <dgm:prSet presAssocID="{6EA1E995-BB96-492C-90B9-DD2B0242123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Plan"/>
        </a:ext>
      </dgm:extLst>
    </dgm:pt>
    <dgm:pt modelId="{109E928F-F33F-4D38-AEAC-0377ECD01DA7}" type="pres">
      <dgm:prSet presAssocID="{6EA1E995-BB96-492C-90B9-DD2B02421230}" presName="spaceRect" presStyleCnt="0"/>
      <dgm:spPr/>
    </dgm:pt>
    <dgm:pt modelId="{23AD6789-A76D-404A-B422-9B3ACEF94464}" type="pres">
      <dgm:prSet presAssocID="{6EA1E995-BB96-492C-90B9-DD2B0242123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A29100E-B358-48D4-973B-8A36D3197B7B}" srcId="{2FFC8E64-CEAB-480C-B154-5CE00E72EE41}" destId="{3A7DA5E1-BBBB-4B22-B672-8D0B66FEB5AC}" srcOrd="4" destOrd="0" parTransId="{834ABB1D-4959-445C-99AC-E2D5F8A8E5B0}" sibTransId="{7FD682E7-2C4C-475B-AA2E-891720AE63A9}"/>
    <dgm:cxn modelId="{625F6C1E-9F3C-4A73-8F69-F24E2BFB6B7A}" type="presOf" srcId="{3A7DA5E1-BBBB-4B22-B672-8D0B66FEB5AC}" destId="{A23D831E-AD04-4744-B2D8-AF13887C6A65}" srcOrd="0" destOrd="0" presId="urn:microsoft.com/office/officeart/2018/2/layout/IconVerticalSolidList"/>
    <dgm:cxn modelId="{BC9C1A23-C4AC-496D-AA90-ED93DDD2FA53}" srcId="{2FFC8E64-CEAB-480C-B154-5CE00E72EE41}" destId="{AB171CCA-1FF4-4BE5-9B61-8104C1E905E8}" srcOrd="0" destOrd="0" parTransId="{66204823-A179-404F-BA0F-2E09B7044FD3}" sibTransId="{D01EDB91-A63C-4284-AC57-386223D33480}"/>
    <dgm:cxn modelId="{5EA1A53B-B282-4532-B3DD-01D0B3A9925A}" type="presOf" srcId="{2744E9CE-08BB-44AF-ACA3-E31EFFE1F29A}" destId="{23E52C3B-6587-4723-A6CE-3044E469C459}" srcOrd="0" destOrd="0" presId="urn:microsoft.com/office/officeart/2018/2/layout/IconVerticalSolidList"/>
    <dgm:cxn modelId="{DEDCAF54-DDEF-4355-8619-CAEEB58C44EB}" srcId="{2FFC8E64-CEAB-480C-B154-5CE00E72EE41}" destId="{A89A4F55-EEDD-4506-B9D6-C85A91F3A858}" srcOrd="2" destOrd="0" parTransId="{598488F3-93D8-4FF5-BEF8-09EFFDC37961}" sibTransId="{30C7978A-FA8C-4C5C-A047-0D72CBB8BFE5}"/>
    <dgm:cxn modelId="{BB8EB758-9F70-4073-8F24-2F2675A62B18}" type="presOf" srcId="{FE4B30D4-2C0F-466E-9843-73CFBBFD5DB7}" destId="{29A6D78B-2734-4F52-9CFA-48DE718414D1}" srcOrd="0" destOrd="0" presId="urn:microsoft.com/office/officeart/2018/2/layout/IconVerticalSolidList"/>
    <dgm:cxn modelId="{5403655A-0295-40E3-978A-1FB82666C0BF}" srcId="{2FFC8E64-CEAB-480C-B154-5CE00E72EE41}" destId="{FE4B30D4-2C0F-466E-9843-73CFBBFD5DB7}" srcOrd="1" destOrd="0" parTransId="{0E2B9A24-DD70-4ADB-8AF5-A81BD76DBF4C}" sibTransId="{F36AE99D-B443-48D6-B990-851FE4E9C48F}"/>
    <dgm:cxn modelId="{39D9CA60-9300-4F23-AE1E-A12BE092906E}" type="presOf" srcId="{2FFC8E64-CEAB-480C-B154-5CE00E72EE41}" destId="{3CD1A5A1-037E-4D2E-AAE8-DDA8EF02AE99}" srcOrd="0" destOrd="0" presId="urn:microsoft.com/office/officeart/2018/2/layout/IconVerticalSolidList"/>
    <dgm:cxn modelId="{7C5FF360-6936-4604-800E-D2EA0F420B77}" type="presOf" srcId="{A89A4F55-EEDD-4506-B9D6-C85A91F3A858}" destId="{FC7CF88F-0EE4-4287-BA08-432A555AEF89}" srcOrd="0" destOrd="0" presId="urn:microsoft.com/office/officeart/2018/2/layout/IconVerticalSolidList"/>
    <dgm:cxn modelId="{51EB5687-EB0E-4CCD-932A-DB2CD69C9254}" srcId="{2FFC8E64-CEAB-480C-B154-5CE00E72EE41}" destId="{6EA1E995-BB96-492C-90B9-DD2B02421230}" srcOrd="5" destOrd="0" parTransId="{6F270A7F-C7A5-46D7-80E1-6064760FB8A9}" sibTransId="{AB9ABC87-EDB7-4EC1-8CA6-1810D63880B9}"/>
    <dgm:cxn modelId="{E352329E-A31F-40E3-AF4A-563CC68781FF}" type="presOf" srcId="{6EA1E995-BB96-492C-90B9-DD2B02421230}" destId="{23AD6789-A76D-404A-B422-9B3ACEF94464}" srcOrd="0" destOrd="0" presId="urn:microsoft.com/office/officeart/2018/2/layout/IconVerticalSolidList"/>
    <dgm:cxn modelId="{EEC326B5-1D71-428D-BEB6-1CC6CE1ACB2B}" type="presOf" srcId="{AB171CCA-1FF4-4BE5-9B61-8104C1E905E8}" destId="{74F6BEA7-0C4E-4A92-9999-94E793D77147}" srcOrd="0" destOrd="0" presId="urn:microsoft.com/office/officeart/2018/2/layout/IconVerticalSolidList"/>
    <dgm:cxn modelId="{802D48FB-0CE5-4432-9D8B-48B7CEF71591}" srcId="{2FFC8E64-CEAB-480C-B154-5CE00E72EE41}" destId="{2744E9CE-08BB-44AF-ACA3-E31EFFE1F29A}" srcOrd="3" destOrd="0" parTransId="{77608980-E50D-44A6-858E-6F40C5036D45}" sibTransId="{8C040588-C044-41D7-BD74-9DB6F9930BBC}"/>
    <dgm:cxn modelId="{43B79459-0CE1-42D1-89EE-A19ACE0B9DBD}" type="presParOf" srcId="{3CD1A5A1-037E-4D2E-AAE8-DDA8EF02AE99}" destId="{71A95A8D-95B5-4E6F-8E65-C8D37AF75F03}" srcOrd="0" destOrd="0" presId="urn:microsoft.com/office/officeart/2018/2/layout/IconVerticalSolidList"/>
    <dgm:cxn modelId="{A1310CF2-72FF-4CA5-B05E-F73D2359092D}" type="presParOf" srcId="{71A95A8D-95B5-4E6F-8E65-C8D37AF75F03}" destId="{A8F1149E-36BB-4342-832B-5DB48A27FCFA}" srcOrd="0" destOrd="0" presId="urn:microsoft.com/office/officeart/2018/2/layout/IconVerticalSolidList"/>
    <dgm:cxn modelId="{B8450EA0-447C-41BD-95A4-3C269B8B5601}" type="presParOf" srcId="{71A95A8D-95B5-4E6F-8E65-C8D37AF75F03}" destId="{61B55A88-F208-4DF2-85EC-38974A722D1F}" srcOrd="1" destOrd="0" presId="urn:microsoft.com/office/officeart/2018/2/layout/IconVerticalSolidList"/>
    <dgm:cxn modelId="{9B60F149-1F43-4607-A386-2E8978DE85C3}" type="presParOf" srcId="{71A95A8D-95B5-4E6F-8E65-C8D37AF75F03}" destId="{14ADDAA2-ABCD-44BE-887C-73810F005E7E}" srcOrd="2" destOrd="0" presId="urn:microsoft.com/office/officeart/2018/2/layout/IconVerticalSolidList"/>
    <dgm:cxn modelId="{416DB423-23ED-4E05-A4A9-8B9BA66FAE76}" type="presParOf" srcId="{71A95A8D-95B5-4E6F-8E65-C8D37AF75F03}" destId="{74F6BEA7-0C4E-4A92-9999-94E793D77147}" srcOrd="3" destOrd="0" presId="urn:microsoft.com/office/officeart/2018/2/layout/IconVerticalSolidList"/>
    <dgm:cxn modelId="{2EB6AF99-4F48-47DA-8AE0-C5B974C2BEBC}" type="presParOf" srcId="{3CD1A5A1-037E-4D2E-AAE8-DDA8EF02AE99}" destId="{CB870098-F0FE-4FB9-A525-D9144369E3E0}" srcOrd="1" destOrd="0" presId="urn:microsoft.com/office/officeart/2018/2/layout/IconVerticalSolidList"/>
    <dgm:cxn modelId="{EFFD9D23-EBFF-44A9-AEF5-A8F3D441BE94}" type="presParOf" srcId="{3CD1A5A1-037E-4D2E-AAE8-DDA8EF02AE99}" destId="{FB9AF930-452F-4B9C-83F9-06417A7407A0}" srcOrd="2" destOrd="0" presId="urn:microsoft.com/office/officeart/2018/2/layout/IconVerticalSolidList"/>
    <dgm:cxn modelId="{F072EEBF-7104-434E-A9F6-7843EF8797BF}" type="presParOf" srcId="{FB9AF930-452F-4B9C-83F9-06417A7407A0}" destId="{1DE7B089-E02D-4C99-9C40-781E1D670E20}" srcOrd="0" destOrd="0" presId="urn:microsoft.com/office/officeart/2018/2/layout/IconVerticalSolidList"/>
    <dgm:cxn modelId="{687A0373-3CCA-46CA-B93D-BEEFA9506D0D}" type="presParOf" srcId="{FB9AF930-452F-4B9C-83F9-06417A7407A0}" destId="{6D519714-D4F2-4574-A0CF-039B4A5873E5}" srcOrd="1" destOrd="0" presId="urn:microsoft.com/office/officeart/2018/2/layout/IconVerticalSolidList"/>
    <dgm:cxn modelId="{ECD0C4A1-4C87-4BD8-A789-A2AF1496CB77}" type="presParOf" srcId="{FB9AF930-452F-4B9C-83F9-06417A7407A0}" destId="{BDF86280-46BE-476D-9B2A-35397142FA10}" srcOrd="2" destOrd="0" presId="urn:microsoft.com/office/officeart/2018/2/layout/IconVerticalSolidList"/>
    <dgm:cxn modelId="{349DF602-D8BF-42E0-97E2-BDBA66DECC52}" type="presParOf" srcId="{FB9AF930-452F-4B9C-83F9-06417A7407A0}" destId="{29A6D78B-2734-4F52-9CFA-48DE718414D1}" srcOrd="3" destOrd="0" presId="urn:microsoft.com/office/officeart/2018/2/layout/IconVerticalSolidList"/>
    <dgm:cxn modelId="{B7E4677A-7AFF-4AA8-BF84-09343262A076}" type="presParOf" srcId="{3CD1A5A1-037E-4D2E-AAE8-DDA8EF02AE99}" destId="{95607559-A356-4D3E-9152-D81371C06A2A}" srcOrd="3" destOrd="0" presId="urn:microsoft.com/office/officeart/2018/2/layout/IconVerticalSolidList"/>
    <dgm:cxn modelId="{FF8CA226-0AE4-4EEF-AB6C-620BAE359DC2}" type="presParOf" srcId="{3CD1A5A1-037E-4D2E-AAE8-DDA8EF02AE99}" destId="{5884C5FA-2076-4CF6-9FB9-8DB94CF9B24A}" srcOrd="4" destOrd="0" presId="urn:microsoft.com/office/officeart/2018/2/layout/IconVerticalSolidList"/>
    <dgm:cxn modelId="{03CEE56A-FDB7-43FF-8B41-EA1D7B157A9C}" type="presParOf" srcId="{5884C5FA-2076-4CF6-9FB9-8DB94CF9B24A}" destId="{EE1D3EAD-F592-40F8-B4C5-9897C0F1B1F8}" srcOrd="0" destOrd="0" presId="urn:microsoft.com/office/officeart/2018/2/layout/IconVerticalSolidList"/>
    <dgm:cxn modelId="{E21ED235-2C43-4055-BF9E-FDC9C3F29258}" type="presParOf" srcId="{5884C5FA-2076-4CF6-9FB9-8DB94CF9B24A}" destId="{B7E1CA0C-552B-454D-9691-91EFC6D77A6C}" srcOrd="1" destOrd="0" presId="urn:microsoft.com/office/officeart/2018/2/layout/IconVerticalSolidList"/>
    <dgm:cxn modelId="{97010CF3-F12B-4916-AF7A-049E5EAEA516}" type="presParOf" srcId="{5884C5FA-2076-4CF6-9FB9-8DB94CF9B24A}" destId="{BB6DE12E-AD32-4F13-9D76-201DEAF1D3F6}" srcOrd="2" destOrd="0" presId="urn:microsoft.com/office/officeart/2018/2/layout/IconVerticalSolidList"/>
    <dgm:cxn modelId="{32D3DC8B-053F-428F-8A60-96B5EC5C9F5A}" type="presParOf" srcId="{5884C5FA-2076-4CF6-9FB9-8DB94CF9B24A}" destId="{FC7CF88F-0EE4-4287-BA08-432A555AEF89}" srcOrd="3" destOrd="0" presId="urn:microsoft.com/office/officeart/2018/2/layout/IconVerticalSolidList"/>
    <dgm:cxn modelId="{933C63EB-2385-4F38-BF86-12A925E83F4F}" type="presParOf" srcId="{3CD1A5A1-037E-4D2E-AAE8-DDA8EF02AE99}" destId="{2F56FEE2-7607-47D0-8C98-8738B805201F}" srcOrd="5" destOrd="0" presId="urn:microsoft.com/office/officeart/2018/2/layout/IconVerticalSolidList"/>
    <dgm:cxn modelId="{DB161370-51E6-4667-868A-FAF8D8463E5C}" type="presParOf" srcId="{3CD1A5A1-037E-4D2E-AAE8-DDA8EF02AE99}" destId="{474A22A4-BCFF-4512-942E-C5FA75CDEDF6}" srcOrd="6" destOrd="0" presId="urn:microsoft.com/office/officeart/2018/2/layout/IconVerticalSolidList"/>
    <dgm:cxn modelId="{CEC969A9-9FC4-4EC8-86C3-C96C020DD443}" type="presParOf" srcId="{474A22A4-BCFF-4512-942E-C5FA75CDEDF6}" destId="{1054F530-D3CD-442B-AA86-3BA12A128615}" srcOrd="0" destOrd="0" presId="urn:microsoft.com/office/officeart/2018/2/layout/IconVerticalSolidList"/>
    <dgm:cxn modelId="{8A3BD5E3-44CD-44C8-91DA-E97326629E68}" type="presParOf" srcId="{474A22A4-BCFF-4512-942E-C5FA75CDEDF6}" destId="{84288BB6-FA74-4EA6-9CD0-2601614B3ABF}" srcOrd="1" destOrd="0" presId="urn:microsoft.com/office/officeart/2018/2/layout/IconVerticalSolidList"/>
    <dgm:cxn modelId="{E9529CC2-BF54-46F7-B032-502943A8D6B9}" type="presParOf" srcId="{474A22A4-BCFF-4512-942E-C5FA75CDEDF6}" destId="{C6613391-6DD4-4E6E-9E3B-49DC0A47DA42}" srcOrd="2" destOrd="0" presId="urn:microsoft.com/office/officeart/2018/2/layout/IconVerticalSolidList"/>
    <dgm:cxn modelId="{AA7B7341-CF02-4275-B843-6850D91A2F02}" type="presParOf" srcId="{474A22A4-BCFF-4512-942E-C5FA75CDEDF6}" destId="{23E52C3B-6587-4723-A6CE-3044E469C459}" srcOrd="3" destOrd="0" presId="urn:microsoft.com/office/officeart/2018/2/layout/IconVerticalSolidList"/>
    <dgm:cxn modelId="{04FBF9AA-15B8-4690-9670-15720A25C2E9}" type="presParOf" srcId="{3CD1A5A1-037E-4D2E-AAE8-DDA8EF02AE99}" destId="{94B9A216-66BF-4B6A-A982-5145B65A7DA9}" srcOrd="7" destOrd="0" presId="urn:microsoft.com/office/officeart/2018/2/layout/IconVerticalSolidList"/>
    <dgm:cxn modelId="{333F21DB-E4A0-4856-95B1-CCEA31BF6342}" type="presParOf" srcId="{3CD1A5A1-037E-4D2E-AAE8-DDA8EF02AE99}" destId="{E4FC17BE-B3EA-486E-88EA-29D59CCA5A87}" srcOrd="8" destOrd="0" presId="urn:microsoft.com/office/officeart/2018/2/layout/IconVerticalSolidList"/>
    <dgm:cxn modelId="{78617CBF-0F35-4DE5-BCCF-3ED555BEE47B}" type="presParOf" srcId="{E4FC17BE-B3EA-486E-88EA-29D59CCA5A87}" destId="{C28359CA-6F9D-4330-98C9-0296DF67542D}" srcOrd="0" destOrd="0" presId="urn:microsoft.com/office/officeart/2018/2/layout/IconVerticalSolidList"/>
    <dgm:cxn modelId="{42464ABA-CF90-4174-B634-EA9A634CED19}" type="presParOf" srcId="{E4FC17BE-B3EA-486E-88EA-29D59CCA5A87}" destId="{AA8F541D-A3DE-4B77-AE9F-2F19C0D12F14}" srcOrd="1" destOrd="0" presId="urn:microsoft.com/office/officeart/2018/2/layout/IconVerticalSolidList"/>
    <dgm:cxn modelId="{56ED90F9-1D8B-4558-948D-5910FD43427C}" type="presParOf" srcId="{E4FC17BE-B3EA-486E-88EA-29D59CCA5A87}" destId="{92D57A9B-3FED-4AC7-974E-3061E370263F}" srcOrd="2" destOrd="0" presId="urn:microsoft.com/office/officeart/2018/2/layout/IconVerticalSolidList"/>
    <dgm:cxn modelId="{1227EBB9-6ECD-478D-B681-53A4AC65B7F0}" type="presParOf" srcId="{E4FC17BE-B3EA-486E-88EA-29D59CCA5A87}" destId="{A23D831E-AD04-4744-B2D8-AF13887C6A65}" srcOrd="3" destOrd="0" presId="urn:microsoft.com/office/officeart/2018/2/layout/IconVerticalSolidList"/>
    <dgm:cxn modelId="{18F213AE-57EC-4701-B642-F706E109E8F5}" type="presParOf" srcId="{3CD1A5A1-037E-4D2E-AAE8-DDA8EF02AE99}" destId="{C13E4289-5B9E-4C04-8EC0-0992C8541D68}" srcOrd="9" destOrd="0" presId="urn:microsoft.com/office/officeart/2018/2/layout/IconVerticalSolidList"/>
    <dgm:cxn modelId="{66C3C4EE-9C89-47C2-B311-EAE1E129E2AE}" type="presParOf" srcId="{3CD1A5A1-037E-4D2E-AAE8-DDA8EF02AE99}" destId="{7F92BEC6-1176-4FC3-9657-CF43C77ED1E9}" srcOrd="10" destOrd="0" presId="urn:microsoft.com/office/officeart/2018/2/layout/IconVerticalSolidList"/>
    <dgm:cxn modelId="{1F792B6D-0363-43C4-A7B1-77FF6CF69530}" type="presParOf" srcId="{7F92BEC6-1176-4FC3-9657-CF43C77ED1E9}" destId="{1CD6CA01-7A48-4C1B-A495-83FE6C9C5B61}" srcOrd="0" destOrd="0" presId="urn:microsoft.com/office/officeart/2018/2/layout/IconVerticalSolidList"/>
    <dgm:cxn modelId="{2D7EEF0F-51FB-48EE-811B-55E676924338}" type="presParOf" srcId="{7F92BEC6-1176-4FC3-9657-CF43C77ED1E9}" destId="{5CA97221-EFBD-4B90-910F-E7D1F057C519}" srcOrd="1" destOrd="0" presId="urn:microsoft.com/office/officeart/2018/2/layout/IconVerticalSolidList"/>
    <dgm:cxn modelId="{8D4D3167-5760-4186-979B-A5B00B50DAE9}" type="presParOf" srcId="{7F92BEC6-1176-4FC3-9657-CF43C77ED1E9}" destId="{109E928F-F33F-4D38-AEAC-0377ECD01DA7}" srcOrd="2" destOrd="0" presId="urn:microsoft.com/office/officeart/2018/2/layout/IconVerticalSolidList"/>
    <dgm:cxn modelId="{25FEFB6E-4CCC-418E-BF03-97992BA802E0}" type="presParOf" srcId="{7F92BEC6-1176-4FC3-9657-CF43C77ED1E9}" destId="{23AD6789-A76D-404A-B422-9B3ACEF9446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F1149E-36BB-4342-832B-5DB48A27FCFA}">
      <dsp:nvSpPr>
        <dsp:cNvPr id="0" name=""/>
        <dsp:cNvSpPr/>
      </dsp:nvSpPr>
      <dsp:spPr>
        <a:xfrm>
          <a:off x="0" y="1790"/>
          <a:ext cx="6900512" cy="7631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B55A88-F208-4DF2-85EC-38974A722D1F}">
      <dsp:nvSpPr>
        <dsp:cNvPr id="0" name=""/>
        <dsp:cNvSpPr/>
      </dsp:nvSpPr>
      <dsp:spPr>
        <a:xfrm>
          <a:off x="230841" y="173490"/>
          <a:ext cx="419711" cy="4197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F6BEA7-0C4E-4A92-9999-94E793D77147}">
      <dsp:nvSpPr>
        <dsp:cNvPr id="0" name=""/>
        <dsp:cNvSpPr/>
      </dsp:nvSpPr>
      <dsp:spPr>
        <a:xfrm>
          <a:off x="881393" y="1790"/>
          <a:ext cx="6019118" cy="763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63" tIns="80763" rIns="80763" bIns="8076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The main findings will include all the main headings and a little </a:t>
          </a:r>
          <a:r>
            <a:rPr lang="en-US" sz="1900" kern="1200" dirty="0" err="1"/>
            <a:t>abit</a:t>
          </a:r>
          <a:r>
            <a:rPr lang="en-US" sz="1900" kern="1200" dirty="0"/>
            <a:t> about them and the management approach towards them. </a:t>
          </a:r>
        </a:p>
      </dsp:txBody>
      <dsp:txXfrm>
        <a:off x="881393" y="1790"/>
        <a:ext cx="6019118" cy="763111"/>
      </dsp:txXfrm>
    </dsp:sp>
    <dsp:sp modelId="{1DE7B089-E02D-4C99-9C40-781E1D670E20}">
      <dsp:nvSpPr>
        <dsp:cNvPr id="0" name=""/>
        <dsp:cNvSpPr/>
      </dsp:nvSpPr>
      <dsp:spPr>
        <a:xfrm>
          <a:off x="0" y="955680"/>
          <a:ext cx="6900512" cy="7631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519714-D4F2-4574-A0CF-039B4A5873E5}">
      <dsp:nvSpPr>
        <dsp:cNvPr id="0" name=""/>
        <dsp:cNvSpPr/>
      </dsp:nvSpPr>
      <dsp:spPr>
        <a:xfrm>
          <a:off x="230841" y="1127380"/>
          <a:ext cx="419711" cy="4197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A6D78B-2734-4F52-9CFA-48DE718414D1}">
      <dsp:nvSpPr>
        <dsp:cNvPr id="0" name=""/>
        <dsp:cNvSpPr/>
      </dsp:nvSpPr>
      <dsp:spPr>
        <a:xfrm>
          <a:off x="881393" y="955680"/>
          <a:ext cx="6019118" cy="763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63" tIns="80763" rIns="80763" bIns="8076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Economic Analysis </a:t>
          </a:r>
        </a:p>
      </dsp:txBody>
      <dsp:txXfrm>
        <a:off x="881393" y="955680"/>
        <a:ext cx="6019118" cy="763111"/>
      </dsp:txXfrm>
    </dsp:sp>
    <dsp:sp modelId="{EE1D3EAD-F592-40F8-B4C5-9897C0F1B1F8}">
      <dsp:nvSpPr>
        <dsp:cNvPr id="0" name=""/>
        <dsp:cNvSpPr/>
      </dsp:nvSpPr>
      <dsp:spPr>
        <a:xfrm>
          <a:off x="0" y="1909569"/>
          <a:ext cx="6900512" cy="7631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E1CA0C-552B-454D-9691-91EFC6D77A6C}">
      <dsp:nvSpPr>
        <dsp:cNvPr id="0" name=""/>
        <dsp:cNvSpPr/>
      </dsp:nvSpPr>
      <dsp:spPr>
        <a:xfrm>
          <a:off x="230841" y="2081270"/>
          <a:ext cx="419711" cy="4197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CF88F-0EE4-4287-BA08-432A555AEF89}">
      <dsp:nvSpPr>
        <dsp:cNvPr id="0" name=""/>
        <dsp:cNvSpPr/>
      </dsp:nvSpPr>
      <dsp:spPr>
        <a:xfrm>
          <a:off x="881393" y="1909569"/>
          <a:ext cx="6019118" cy="763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63" tIns="80763" rIns="80763" bIns="8076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Financial analysis </a:t>
          </a:r>
        </a:p>
      </dsp:txBody>
      <dsp:txXfrm>
        <a:off x="881393" y="1909569"/>
        <a:ext cx="6019118" cy="763111"/>
      </dsp:txXfrm>
    </dsp:sp>
    <dsp:sp modelId="{1054F530-D3CD-442B-AA86-3BA12A128615}">
      <dsp:nvSpPr>
        <dsp:cNvPr id="0" name=""/>
        <dsp:cNvSpPr/>
      </dsp:nvSpPr>
      <dsp:spPr>
        <a:xfrm>
          <a:off x="0" y="2863459"/>
          <a:ext cx="6900512" cy="7631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288BB6-FA74-4EA6-9CD0-2601614B3ABF}">
      <dsp:nvSpPr>
        <dsp:cNvPr id="0" name=""/>
        <dsp:cNvSpPr/>
      </dsp:nvSpPr>
      <dsp:spPr>
        <a:xfrm>
          <a:off x="230841" y="3035159"/>
          <a:ext cx="419711" cy="4197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52C3B-6587-4723-A6CE-3044E469C459}">
      <dsp:nvSpPr>
        <dsp:cNvPr id="0" name=""/>
        <dsp:cNvSpPr/>
      </dsp:nvSpPr>
      <dsp:spPr>
        <a:xfrm>
          <a:off x="881393" y="2863459"/>
          <a:ext cx="6019118" cy="763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63" tIns="80763" rIns="80763" bIns="8076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Performance Managemnent </a:t>
          </a:r>
        </a:p>
      </dsp:txBody>
      <dsp:txXfrm>
        <a:off x="881393" y="2863459"/>
        <a:ext cx="6019118" cy="763111"/>
      </dsp:txXfrm>
    </dsp:sp>
    <dsp:sp modelId="{C28359CA-6F9D-4330-98C9-0296DF67542D}">
      <dsp:nvSpPr>
        <dsp:cNvPr id="0" name=""/>
        <dsp:cNvSpPr/>
      </dsp:nvSpPr>
      <dsp:spPr>
        <a:xfrm>
          <a:off x="0" y="3817348"/>
          <a:ext cx="6900512" cy="76311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8F541D-A3DE-4B77-AE9F-2F19C0D12F14}">
      <dsp:nvSpPr>
        <dsp:cNvPr id="0" name=""/>
        <dsp:cNvSpPr/>
      </dsp:nvSpPr>
      <dsp:spPr>
        <a:xfrm>
          <a:off x="230841" y="3989049"/>
          <a:ext cx="419711" cy="41971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3D831E-AD04-4744-B2D8-AF13887C6A65}">
      <dsp:nvSpPr>
        <dsp:cNvPr id="0" name=""/>
        <dsp:cNvSpPr/>
      </dsp:nvSpPr>
      <dsp:spPr>
        <a:xfrm>
          <a:off x="881393" y="3817348"/>
          <a:ext cx="6019118" cy="763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63" tIns="80763" rIns="80763" bIns="8076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Key performances indicators </a:t>
          </a:r>
        </a:p>
      </dsp:txBody>
      <dsp:txXfrm>
        <a:off x="881393" y="3817348"/>
        <a:ext cx="6019118" cy="763111"/>
      </dsp:txXfrm>
    </dsp:sp>
    <dsp:sp modelId="{1CD6CA01-7A48-4C1B-A495-83FE6C9C5B61}">
      <dsp:nvSpPr>
        <dsp:cNvPr id="0" name=""/>
        <dsp:cNvSpPr/>
      </dsp:nvSpPr>
      <dsp:spPr>
        <a:xfrm>
          <a:off x="0" y="4771238"/>
          <a:ext cx="6900512" cy="7631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A97221-EFBD-4B90-910F-E7D1F057C519}">
      <dsp:nvSpPr>
        <dsp:cNvPr id="0" name=""/>
        <dsp:cNvSpPr/>
      </dsp:nvSpPr>
      <dsp:spPr>
        <a:xfrm>
          <a:off x="230841" y="4942938"/>
          <a:ext cx="419711" cy="41971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AD6789-A76D-404A-B422-9B3ACEF94464}">
      <dsp:nvSpPr>
        <dsp:cNvPr id="0" name=""/>
        <dsp:cNvSpPr/>
      </dsp:nvSpPr>
      <dsp:spPr>
        <a:xfrm>
          <a:off x="881393" y="4771238"/>
          <a:ext cx="6019118" cy="763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63" tIns="80763" rIns="80763" bIns="8076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Recommendations </a:t>
          </a:r>
        </a:p>
      </dsp:txBody>
      <dsp:txXfrm>
        <a:off x="881393" y="4771238"/>
        <a:ext cx="6019118" cy="7631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6-14T20:40:10.39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6-14T20:37:09.183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6-14T20:42:43.50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180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735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9413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7329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6/14/20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9023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6/14/20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7965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6/14/20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279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341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6/14/20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426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321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6/14/20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204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6/14/20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552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94" r:id="rId6"/>
    <p:sldLayoutId id="2147483689" r:id="rId7"/>
    <p:sldLayoutId id="2147483690" r:id="rId8"/>
    <p:sldLayoutId id="2147483691" r:id="rId9"/>
    <p:sldLayoutId id="2147483693" r:id="rId10"/>
    <p:sldLayoutId id="214748369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6.jpeg"/><Relationship Id="rId5" Type="http://schemas.openxmlformats.org/officeDocument/2006/relationships/image" Target="../media/image16.png"/><Relationship Id="rId4" Type="http://schemas.openxmlformats.org/officeDocument/2006/relationships/customXml" Target="../ink/ink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customXml" Target="../ink/ink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8.png"/><Relationship Id="rId5" Type="http://schemas.openxmlformats.org/officeDocument/2006/relationships/image" Target="../media/image16.png"/><Relationship Id="rId4" Type="http://schemas.openxmlformats.org/officeDocument/2006/relationships/customXml" Target="../ink/ink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rdiff-airport.com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rostrvm.com/glossary-of-services/contact-centre-performance-management-next-generation-intelligence/" TargetMode="Externa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www.thebalancecareers.com/key-performance-indicators-2275156%20Accessed%2013th%20June%202020" TargetMode="External"/><Relationship Id="rId5" Type="http://schemas.openxmlformats.org/officeDocument/2006/relationships/hyperlink" Target="https://archive.weareumi.co.uk/wales/2017/04/25/news/cardiff-airport-lands-new-qatar-service-25730/" TargetMode="External"/><Relationship Id="rId10" Type="http://schemas.openxmlformats.org/officeDocument/2006/relationships/image" Target="../media/image2.png"/><Relationship Id="rId4" Type="http://schemas.openxmlformats.org/officeDocument/2006/relationships/hyperlink" Target="https://www.cardiff-airport.com/news/2017/03/08/terry-morgan-announced-as-cardiff-airport-non-executive-director/" TargetMode="External"/><Relationship Id="rId9" Type="http://schemas.openxmlformats.org/officeDocument/2006/relationships/hyperlink" Target="https://www.sciencemag.org/careers/2019/05/why-some-climate-scientists-are-saying-no-flying%20Accessed%2013th%20June%2020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DAED12-E0EE-467E-929A-F9EFE7A9758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l="7670" r="4351" b="-1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F5F985-F3FB-774E-81EC-9F0A11855E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9200"/>
              <a:t>Cardiff Airport Performance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7940C2-B983-5B42-9145-A2598337E0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pPr algn="ctr"/>
            <a:r>
              <a:rPr lang="en-US" sz="3200" dirty="0"/>
              <a:t>Katie </a:t>
            </a:r>
            <a:r>
              <a:rPr lang="en-US" sz="3200" dirty="0" err="1"/>
              <a:t>Manchipp</a:t>
            </a:r>
            <a:r>
              <a:rPr lang="en-US" sz="3200" dirty="0"/>
              <a:t> 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97FB3BE-53AF-FB42-9A1B-77BD62D0FC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6845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611"/>
    </mc:Choice>
    <mc:Fallback xmlns="">
      <p:transition spd="slow" advTm="86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9D2268A-D939-4E78-91B6-6C7E46406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ign in front of a building&#10;&#10;Description automatically generated">
            <a:extLst>
              <a:ext uri="{FF2B5EF4-FFF2-40B4-BE49-F238E27FC236}">
                <a16:creationId xmlns:a16="http://schemas.microsoft.com/office/drawing/2014/main" id="{A59C5F6C-6803-CF41-8A46-F860DC30B9D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</a:blip>
          <a:srcRect t="625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7AE29C-8E0A-154F-9E7D-0FCE6D490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853673"/>
            <a:ext cx="4023360" cy="5004794"/>
          </a:xfrm>
        </p:spPr>
        <p:txBody>
          <a:bodyPr>
            <a:normAutofit/>
          </a:bodyPr>
          <a:lstStyle/>
          <a:p>
            <a:r>
              <a:rPr lang="en-US" sz="720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40BCD-A698-A848-806D-075438129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9083" y="853673"/>
            <a:ext cx="5715000" cy="5004794"/>
          </a:xfrm>
        </p:spPr>
        <p:txBody>
          <a:bodyPr anchor="ctr">
            <a:normAutofit/>
          </a:bodyPr>
          <a:lstStyle/>
          <a:p>
            <a:r>
              <a:rPr lang="en-US" dirty="0"/>
              <a:t>The Government Bought Cardiff Airport in 2013 according to Cardiff-airport 2020.</a:t>
            </a:r>
          </a:p>
          <a:p>
            <a:r>
              <a:rPr lang="en-US" dirty="0"/>
              <a:t>The Government has invested a lot into Cardiff Airport according to </a:t>
            </a:r>
            <a:r>
              <a:rPr lang="en-US" dirty="0" err="1"/>
              <a:t>Gov.Wales</a:t>
            </a:r>
            <a:r>
              <a:rPr lang="en-US" dirty="0"/>
              <a:t>, 2020.</a:t>
            </a:r>
          </a:p>
          <a:p>
            <a:r>
              <a:rPr lang="en-US" dirty="0"/>
              <a:t>The report includes a lot about Cardiff and the management in a lot more depth such as the ratio, internal and external impacts, </a:t>
            </a:r>
          </a:p>
          <a:p>
            <a:r>
              <a:rPr lang="en-US" dirty="0"/>
              <a:t>It will also include Key Performance Indicator’s and how they help the management. </a:t>
            </a:r>
          </a:p>
        </p:txBody>
      </p:sp>
      <p:sp>
        <p:nvSpPr>
          <p:cNvPr id="26" name="sketchy content container">
            <a:extLst>
              <a:ext uri="{FF2B5EF4-FFF2-40B4-BE49-F238E27FC236}">
                <a16:creationId xmlns:a16="http://schemas.microsoft.com/office/drawing/2014/main" id="{E0C43A58-225D-452D-8185-0D89D1EED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onnsiteX0" fmla="*/ 0 w 6229604"/>
              <a:gd name="connsiteY0" fmla="*/ 0 h 5722227"/>
              <a:gd name="connsiteX1" fmla="*/ 629882 w 6229604"/>
              <a:gd name="connsiteY1" fmla="*/ 0 h 5722227"/>
              <a:gd name="connsiteX2" fmla="*/ 1135172 w 6229604"/>
              <a:gd name="connsiteY2" fmla="*/ 0 h 5722227"/>
              <a:gd name="connsiteX3" fmla="*/ 1951943 w 6229604"/>
              <a:gd name="connsiteY3" fmla="*/ 0 h 5722227"/>
              <a:gd name="connsiteX4" fmla="*/ 2581825 w 6229604"/>
              <a:gd name="connsiteY4" fmla="*/ 0 h 5722227"/>
              <a:gd name="connsiteX5" fmla="*/ 3211707 w 6229604"/>
              <a:gd name="connsiteY5" fmla="*/ 0 h 5722227"/>
              <a:gd name="connsiteX6" fmla="*/ 4028477 w 6229604"/>
              <a:gd name="connsiteY6" fmla="*/ 0 h 5722227"/>
              <a:gd name="connsiteX7" fmla="*/ 4596063 w 6229604"/>
              <a:gd name="connsiteY7" fmla="*/ 0 h 5722227"/>
              <a:gd name="connsiteX8" fmla="*/ 5412834 w 6229604"/>
              <a:gd name="connsiteY8" fmla="*/ 0 h 5722227"/>
              <a:gd name="connsiteX9" fmla="*/ 6229604 w 6229604"/>
              <a:gd name="connsiteY9" fmla="*/ 0 h 5722227"/>
              <a:gd name="connsiteX10" fmla="*/ 6229604 w 6229604"/>
              <a:gd name="connsiteY10" fmla="*/ 635803 h 5722227"/>
              <a:gd name="connsiteX11" fmla="*/ 6229604 w 6229604"/>
              <a:gd name="connsiteY11" fmla="*/ 1271606 h 5722227"/>
              <a:gd name="connsiteX12" fmla="*/ 6229604 w 6229604"/>
              <a:gd name="connsiteY12" fmla="*/ 1964631 h 5722227"/>
              <a:gd name="connsiteX13" fmla="*/ 6229604 w 6229604"/>
              <a:gd name="connsiteY13" fmla="*/ 2428767 h 5722227"/>
              <a:gd name="connsiteX14" fmla="*/ 6229604 w 6229604"/>
              <a:gd name="connsiteY14" fmla="*/ 3064570 h 5722227"/>
              <a:gd name="connsiteX15" fmla="*/ 6229604 w 6229604"/>
              <a:gd name="connsiteY15" fmla="*/ 3700373 h 5722227"/>
              <a:gd name="connsiteX16" fmla="*/ 6229604 w 6229604"/>
              <a:gd name="connsiteY16" fmla="*/ 4336176 h 5722227"/>
              <a:gd name="connsiteX17" fmla="*/ 6229604 w 6229604"/>
              <a:gd name="connsiteY17" fmla="*/ 5029202 h 5722227"/>
              <a:gd name="connsiteX18" fmla="*/ 6229604 w 6229604"/>
              <a:gd name="connsiteY18" fmla="*/ 5722227 h 5722227"/>
              <a:gd name="connsiteX19" fmla="*/ 5475130 w 6229604"/>
              <a:gd name="connsiteY19" fmla="*/ 5722227 h 5722227"/>
              <a:gd name="connsiteX20" fmla="*/ 4907544 w 6229604"/>
              <a:gd name="connsiteY20" fmla="*/ 5722227 h 5722227"/>
              <a:gd name="connsiteX21" fmla="*/ 4090773 w 6229604"/>
              <a:gd name="connsiteY21" fmla="*/ 5722227 h 5722227"/>
              <a:gd name="connsiteX22" fmla="*/ 3398595 w 6229604"/>
              <a:gd name="connsiteY22" fmla="*/ 5722227 h 5722227"/>
              <a:gd name="connsiteX23" fmla="*/ 2831009 w 6229604"/>
              <a:gd name="connsiteY23" fmla="*/ 5722227 h 5722227"/>
              <a:gd name="connsiteX24" fmla="*/ 2138831 w 6229604"/>
              <a:gd name="connsiteY24" fmla="*/ 5722227 h 5722227"/>
              <a:gd name="connsiteX25" fmla="*/ 1633541 w 6229604"/>
              <a:gd name="connsiteY25" fmla="*/ 5722227 h 5722227"/>
              <a:gd name="connsiteX26" fmla="*/ 1128251 w 6229604"/>
              <a:gd name="connsiteY26" fmla="*/ 5722227 h 5722227"/>
              <a:gd name="connsiteX27" fmla="*/ 0 w 6229604"/>
              <a:gd name="connsiteY27" fmla="*/ 5722227 h 5722227"/>
              <a:gd name="connsiteX28" fmla="*/ 0 w 6229604"/>
              <a:gd name="connsiteY28" fmla="*/ 5200869 h 5722227"/>
              <a:gd name="connsiteX29" fmla="*/ 0 w 6229604"/>
              <a:gd name="connsiteY29" fmla="*/ 4450621 h 5722227"/>
              <a:gd name="connsiteX30" fmla="*/ 0 w 6229604"/>
              <a:gd name="connsiteY30" fmla="*/ 3872040 h 5722227"/>
              <a:gd name="connsiteX31" fmla="*/ 0 w 6229604"/>
              <a:gd name="connsiteY31" fmla="*/ 3407904 h 5722227"/>
              <a:gd name="connsiteX32" fmla="*/ 0 w 6229604"/>
              <a:gd name="connsiteY32" fmla="*/ 2714879 h 5722227"/>
              <a:gd name="connsiteX33" fmla="*/ 0 w 6229604"/>
              <a:gd name="connsiteY33" fmla="*/ 2193520 h 5722227"/>
              <a:gd name="connsiteX34" fmla="*/ 0 w 6229604"/>
              <a:gd name="connsiteY34" fmla="*/ 1500495 h 5722227"/>
              <a:gd name="connsiteX35" fmla="*/ 0 w 6229604"/>
              <a:gd name="connsiteY35" fmla="*/ 750248 h 5722227"/>
              <a:gd name="connsiteX36" fmla="*/ 0 w 6229604"/>
              <a:gd name="connsiteY36" fmla="*/ 0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2E0B909-9803-624E-A5FD-82C8032FE7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7277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0966"/>
    </mc:Choice>
    <mc:Fallback xmlns="">
      <p:transition spd="slow" advTm="509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7A8239-76D1-594A-B874-B6D288219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6000"/>
              <a:t>Main Findings</a:t>
            </a:r>
          </a:p>
        </p:txBody>
      </p:sp>
      <p:sp>
        <p:nvSpPr>
          <p:cNvPr id="20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rgbClr val="94A4C5"/>
          </a:solidFill>
          <a:ln w="34925">
            <a:solidFill>
              <a:srgbClr val="94A4C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010BE6CC-5C38-46E8-982C-CD2245D0E0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779732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5E6671B-0D70-7A48-8F42-9B591F191B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5400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563"/>
    </mc:Choice>
    <mc:Fallback xmlns="">
      <p:transition spd="slow" advTm="895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44430-2A54-B749-AAC8-8F7E352F5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600"/>
              <a:t>Economic Analysis</a:t>
            </a: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94A4C5"/>
          </a:solidFill>
          <a:ln w="38100" cap="rnd">
            <a:solidFill>
              <a:srgbClr val="94A4C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82502-F0B9-0442-A331-321500E8D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/>
              <a:t>Economic Analysis covers PESTEL and SWOT. </a:t>
            </a:r>
          </a:p>
          <a:p>
            <a:pPr>
              <a:lnSpc>
                <a:spcPct val="100000"/>
              </a:lnSpc>
            </a:pPr>
            <a:r>
              <a:rPr lang="en-US" sz="2400"/>
              <a:t>PESTEL stands for Political, Economic, Social, technological, Environmental and Legal. </a:t>
            </a:r>
          </a:p>
          <a:p>
            <a:pPr>
              <a:lnSpc>
                <a:spcPct val="100000"/>
              </a:lnSpc>
            </a:pPr>
            <a:r>
              <a:rPr lang="en-US" sz="2400"/>
              <a:t>SWOT stands for Strength, Weaknesses, Opportunities and Threats. </a:t>
            </a:r>
          </a:p>
          <a:p>
            <a:pPr>
              <a:lnSpc>
                <a:spcPct val="100000"/>
              </a:lnSpc>
            </a:pPr>
            <a:r>
              <a:rPr lang="en-US" sz="2400"/>
              <a:t>The management taking the data that has been giving to them and working out what they are going to do with this data and knowledge.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3E1D143F-FE56-E24D-B129-278D32464BE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9048" y="1612652"/>
            <a:ext cx="5458968" cy="3632695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AE29A4E-6A2F-D849-94DC-8C28E6101A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815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691"/>
    </mc:Choice>
    <mc:Fallback xmlns="">
      <p:transition spd="slow" advTm="826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6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18">
            <a:extLst>
              <a:ext uri="{FF2B5EF4-FFF2-40B4-BE49-F238E27FC236}">
                <a16:creationId xmlns:a16="http://schemas.microsoft.com/office/drawing/2014/main" id="{D010E05E-9237-4321-84BB-69C0F2256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999492"/>
            <a:ext cx="4889565" cy="4424065"/>
          </a:xfrm>
          <a:custGeom>
            <a:avLst/>
            <a:gdLst>
              <a:gd name="connsiteX0" fmla="*/ 2612540 w 5531319"/>
              <a:gd name="connsiteY0" fmla="*/ 836 h 4424065"/>
              <a:gd name="connsiteX1" fmla="*/ 2946310 w 5531319"/>
              <a:gd name="connsiteY1" fmla="*/ 35548 h 4424065"/>
              <a:gd name="connsiteX2" fmla="*/ 3961099 w 5531319"/>
              <a:gd name="connsiteY2" fmla="*/ 303581 h 4424065"/>
              <a:gd name="connsiteX3" fmla="*/ 4854587 w 5531319"/>
              <a:gd name="connsiteY3" fmla="*/ 764502 h 4424065"/>
              <a:gd name="connsiteX4" fmla="*/ 5377812 w 5531319"/>
              <a:gd name="connsiteY4" fmla="*/ 1339732 h 4424065"/>
              <a:gd name="connsiteX5" fmla="*/ 5526197 w 5531319"/>
              <a:gd name="connsiteY5" fmla="*/ 1825829 h 4424065"/>
              <a:gd name="connsiteX6" fmla="*/ 5510557 w 5531319"/>
              <a:gd name="connsiteY6" fmla="*/ 2199398 h 4424065"/>
              <a:gd name="connsiteX7" fmla="*/ 5509795 w 5531319"/>
              <a:gd name="connsiteY7" fmla="*/ 2402839 h 4424065"/>
              <a:gd name="connsiteX8" fmla="*/ 5323519 w 5531319"/>
              <a:gd name="connsiteY8" fmla="*/ 3144890 h 4424065"/>
              <a:gd name="connsiteX9" fmla="*/ 4853061 w 5531319"/>
              <a:gd name="connsiteY9" fmla="*/ 3612932 h 4424065"/>
              <a:gd name="connsiteX10" fmla="*/ 4316358 w 5531319"/>
              <a:gd name="connsiteY10" fmla="*/ 3982940 h 4424065"/>
              <a:gd name="connsiteX11" fmla="*/ 3352556 w 5531319"/>
              <a:gd name="connsiteY11" fmla="*/ 4386771 h 4424065"/>
              <a:gd name="connsiteX12" fmla="*/ 2770206 w 5531319"/>
              <a:gd name="connsiteY12" fmla="*/ 4412201 h 4424065"/>
              <a:gd name="connsiteX13" fmla="*/ 2514888 w 5531319"/>
              <a:gd name="connsiteY13" fmla="*/ 4393637 h 4424065"/>
              <a:gd name="connsiteX14" fmla="*/ 1903166 w 5531319"/>
              <a:gd name="connsiteY14" fmla="*/ 4263562 h 4424065"/>
              <a:gd name="connsiteX15" fmla="*/ 948392 w 5531319"/>
              <a:gd name="connsiteY15" fmla="*/ 3794249 h 4424065"/>
              <a:gd name="connsiteX16" fmla="*/ 223633 w 5531319"/>
              <a:gd name="connsiteY16" fmla="*/ 2975526 h 4424065"/>
              <a:gd name="connsiteX17" fmla="*/ 39519 w 5531319"/>
              <a:gd name="connsiteY17" fmla="*/ 2401695 h 4424065"/>
              <a:gd name="connsiteX18" fmla="*/ 16251 w 5531319"/>
              <a:gd name="connsiteY18" fmla="*/ 2300991 h 4424065"/>
              <a:gd name="connsiteX19" fmla="*/ 11800 w 5531319"/>
              <a:gd name="connsiteY19" fmla="*/ 2053556 h 4424065"/>
              <a:gd name="connsiteX20" fmla="*/ 812849 w 5531319"/>
              <a:gd name="connsiteY20" fmla="*/ 651084 h 4424065"/>
              <a:gd name="connsiteX21" fmla="*/ 2066809 w 5531319"/>
              <a:gd name="connsiteY21" fmla="*/ 52586 h 4424065"/>
              <a:gd name="connsiteX22" fmla="*/ 2332045 w 5531319"/>
              <a:gd name="connsiteY22" fmla="*/ 14441 h 4424065"/>
              <a:gd name="connsiteX23" fmla="*/ 2612540 w 5531319"/>
              <a:gd name="connsiteY23" fmla="*/ 836 h 4424065"/>
              <a:gd name="connsiteX24" fmla="*/ 5468597 w 5531319"/>
              <a:gd name="connsiteY24" fmla="*/ 2088522 h 4424065"/>
              <a:gd name="connsiteX25" fmla="*/ 5471140 w 5531319"/>
              <a:gd name="connsiteY25" fmla="*/ 1826083 h 4424065"/>
              <a:gd name="connsiteX26" fmla="*/ 5327079 w 5531319"/>
              <a:gd name="connsiteY26" fmla="*/ 1361348 h 4424065"/>
              <a:gd name="connsiteX27" fmla="*/ 4833353 w 5531319"/>
              <a:gd name="connsiteY27" fmla="*/ 816507 h 4424065"/>
              <a:gd name="connsiteX28" fmla="*/ 4063456 w 5531319"/>
              <a:gd name="connsiteY28" fmla="*/ 400724 h 4424065"/>
              <a:gd name="connsiteX29" fmla="*/ 3972543 w 5531319"/>
              <a:gd name="connsiteY29" fmla="*/ 365631 h 4424065"/>
              <a:gd name="connsiteX30" fmla="*/ 3885571 w 5531319"/>
              <a:gd name="connsiteY30" fmla="*/ 334733 h 4424065"/>
              <a:gd name="connsiteX31" fmla="*/ 4355012 w 5531319"/>
              <a:gd name="connsiteY31" fmla="*/ 579880 h 4424065"/>
              <a:gd name="connsiteX32" fmla="*/ 5144618 w 5531319"/>
              <a:gd name="connsiteY32" fmla="*/ 1290779 h 4424065"/>
              <a:gd name="connsiteX33" fmla="*/ 5468597 w 5531319"/>
              <a:gd name="connsiteY33" fmla="*/ 2088522 h 4424065"/>
              <a:gd name="connsiteX34" fmla="*/ 2219771 w 5531319"/>
              <a:gd name="connsiteY34" fmla="*/ 85645 h 4424065"/>
              <a:gd name="connsiteX35" fmla="*/ 2181626 w 5531319"/>
              <a:gd name="connsiteY35" fmla="*/ 89333 h 4424065"/>
              <a:gd name="connsiteX36" fmla="*/ 1462971 w 5531319"/>
              <a:gd name="connsiteY36" fmla="*/ 303073 h 4424065"/>
              <a:gd name="connsiteX37" fmla="*/ 308697 w 5531319"/>
              <a:gd name="connsiteY37" fmla="*/ 1338461 h 4424065"/>
              <a:gd name="connsiteX38" fmla="*/ 65839 w 5531319"/>
              <a:gd name="connsiteY38" fmla="*/ 2064364 h 4424065"/>
              <a:gd name="connsiteX39" fmla="*/ 82114 w 5531319"/>
              <a:gd name="connsiteY39" fmla="*/ 2022150 h 4424065"/>
              <a:gd name="connsiteX40" fmla="*/ 423260 w 5531319"/>
              <a:gd name="connsiteY40" fmla="*/ 1282260 h 4424065"/>
              <a:gd name="connsiteX41" fmla="*/ 1231811 w 5531319"/>
              <a:gd name="connsiteY41" fmla="*/ 454001 h 4424065"/>
              <a:gd name="connsiteX42" fmla="*/ 2219771 w 5531319"/>
              <a:gd name="connsiteY42" fmla="*/ 85645 h 4424065"/>
              <a:gd name="connsiteX43" fmla="*/ 2855524 w 5531319"/>
              <a:gd name="connsiteY43" fmla="*/ 4364392 h 4424065"/>
              <a:gd name="connsiteX44" fmla="*/ 4292327 w 5531319"/>
              <a:gd name="connsiteY44" fmla="*/ 3931444 h 4424065"/>
              <a:gd name="connsiteX45" fmla="*/ 2855652 w 5531319"/>
              <a:gd name="connsiteY45" fmla="*/ 4364392 h 4424065"/>
              <a:gd name="connsiteX46" fmla="*/ 3869805 w 5531319"/>
              <a:gd name="connsiteY46" fmla="*/ 330156 h 4424065"/>
              <a:gd name="connsiteX47" fmla="*/ 3865736 w 5531319"/>
              <a:gd name="connsiteY47" fmla="*/ 329520 h 4424065"/>
              <a:gd name="connsiteX48" fmla="*/ 3866499 w 5531319"/>
              <a:gd name="connsiteY48" fmla="*/ 330537 h 4424065"/>
              <a:gd name="connsiteX49" fmla="*/ 4302117 w 5531319"/>
              <a:gd name="connsiteY49" fmla="*/ 3923561 h 4424065"/>
              <a:gd name="connsiteX50" fmla="*/ 4301101 w 5531319"/>
              <a:gd name="connsiteY50" fmla="*/ 3924959 h 4424065"/>
              <a:gd name="connsiteX51" fmla="*/ 4302880 w 5531319"/>
              <a:gd name="connsiteY51" fmla="*/ 3924959 h 4424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5531319" h="4424065">
                <a:moveTo>
                  <a:pt x="2612540" y="836"/>
                </a:moveTo>
                <a:cubicBezTo>
                  <a:pt x="2715913" y="-4250"/>
                  <a:pt x="2831239" y="14695"/>
                  <a:pt x="2946310" y="35548"/>
                </a:cubicBezTo>
                <a:cubicBezTo>
                  <a:pt x="3291651" y="98106"/>
                  <a:pt x="3631143" y="182915"/>
                  <a:pt x="3961099" y="303581"/>
                </a:cubicBezTo>
                <a:cubicBezTo>
                  <a:pt x="4278340" y="419543"/>
                  <a:pt x="4581340" y="563350"/>
                  <a:pt x="4854587" y="764502"/>
                </a:cubicBezTo>
                <a:cubicBezTo>
                  <a:pt x="5067437" y="921152"/>
                  <a:pt x="5250407" y="1105521"/>
                  <a:pt x="5377812" y="1339732"/>
                </a:cubicBezTo>
                <a:cubicBezTo>
                  <a:pt x="5459811" y="1489986"/>
                  <a:pt x="5510303" y="1655396"/>
                  <a:pt x="5526197" y="1825829"/>
                </a:cubicBezTo>
                <a:cubicBezTo>
                  <a:pt x="5538276" y="1951327"/>
                  <a:pt x="5527341" y="2074917"/>
                  <a:pt x="5510557" y="2199398"/>
                </a:cubicBezTo>
                <a:cubicBezTo>
                  <a:pt x="5502966" y="2266991"/>
                  <a:pt x="5502712" y="2335195"/>
                  <a:pt x="5509795" y="2402839"/>
                </a:cubicBezTo>
                <a:cubicBezTo>
                  <a:pt x="5534207" y="2664197"/>
                  <a:pt x="5468471" y="2926051"/>
                  <a:pt x="5323519" y="3144890"/>
                </a:cubicBezTo>
                <a:cubicBezTo>
                  <a:pt x="5201339" y="3332234"/>
                  <a:pt x="5041041" y="3491719"/>
                  <a:pt x="4853061" y="3612932"/>
                </a:cubicBezTo>
                <a:cubicBezTo>
                  <a:pt x="4671109" y="3732072"/>
                  <a:pt x="4498565" y="3864563"/>
                  <a:pt x="4316358" y="3982940"/>
                </a:cubicBezTo>
                <a:cubicBezTo>
                  <a:pt x="4019716" y="4175573"/>
                  <a:pt x="3701076" y="4317347"/>
                  <a:pt x="3352556" y="4386771"/>
                </a:cubicBezTo>
                <a:cubicBezTo>
                  <a:pt x="3160953" y="4425590"/>
                  <a:pt x="2964455" y="4434173"/>
                  <a:pt x="2770206" y="4412201"/>
                </a:cubicBezTo>
                <a:cubicBezTo>
                  <a:pt x="2685524" y="4402537"/>
                  <a:pt x="2599952" y="4402410"/>
                  <a:pt x="2514888" y="4393637"/>
                </a:cubicBezTo>
                <a:cubicBezTo>
                  <a:pt x="2307136" y="4370851"/>
                  <a:pt x="2102208" y="4327277"/>
                  <a:pt x="1903166" y="4263562"/>
                </a:cubicBezTo>
                <a:cubicBezTo>
                  <a:pt x="1560622" y="4156119"/>
                  <a:pt x="1238931" y="4006972"/>
                  <a:pt x="948392" y="3794249"/>
                </a:cubicBezTo>
                <a:cubicBezTo>
                  <a:pt x="647553" y="3573897"/>
                  <a:pt x="396812" y="3308660"/>
                  <a:pt x="223633" y="2975526"/>
                </a:cubicBezTo>
                <a:cubicBezTo>
                  <a:pt x="129453" y="2796370"/>
                  <a:pt x="67149" y="2602198"/>
                  <a:pt x="39519" y="2401695"/>
                </a:cubicBezTo>
                <a:cubicBezTo>
                  <a:pt x="34509" y="2367555"/>
                  <a:pt x="26728" y="2333872"/>
                  <a:pt x="16251" y="2300991"/>
                </a:cubicBezTo>
                <a:cubicBezTo>
                  <a:pt x="-9180" y="2218598"/>
                  <a:pt x="-25" y="2135695"/>
                  <a:pt x="11800" y="2053556"/>
                </a:cubicBezTo>
                <a:cubicBezTo>
                  <a:pt x="93685" y="1480615"/>
                  <a:pt x="377867" y="1021983"/>
                  <a:pt x="812849" y="651084"/>
                </a:cubicBezTo>
                <a:cubicBezTo>
                  <a:pt x="1176754" y="340201"/>
                  <a:pt x="1598259" y="146042"/>
                  <a:pt x="2066809" y="52586"/>
                </a:cubicBezTo>
                <a:cubicBezTo>
                  <a:pt x="2154543" y="35039"/>
                  <a:pt x="2243040" y="23087"/>
                  <a:pt x="2332045" y="14441"/>
                </a:cubicBezTo>
                <a:cubicBezTo>
                  <a:pt x="2421051" y="5794"/>
                  <a:pt x="2508912" y="2107"/>
                  <a:pt x="2612540" y="836"/>
                </a:cubicBezTo>
                <a:close/>
                <a:moveTo>
                  <a:pt x="5468597" y="2088522"/>
                </a:moveTo>
                <a:cubicBezTo>
                  <a:pt x="5479329" y="2001424"/>
                  <a:pt x="5480181" y="1913385"/>
                  <a:pt x="5471140" y="1826083"/>
                </a:cubicBezTo>
                <a:cubicBezTo>
                  <a:pt x="5455336" y="1662962"/>
                  <a:pt x="5406306" y="1504799"/>
                  <a:pt x="5327079" y="1361348"/>
                </a:cubicBezTo>
                <a:cubicBezTo>
                  <a:pt x="5206159" y="1140233"/>
                  <a:pt x="5033361" y="965782"/>
                  <a:pt x="4833353" y="816507"/>
                </a:cubicBezTo>
                <a:cubicBezTo>
                  <a:pt x="4597234" y="640276"/>
                  <a:pt x="4336321" y="509438"/>
                  <a:pt x="4063456" y="400724"/>
                </a:cubicBezTo>
                <a:cubicBezTo>
                  <a:pt x="4033359" y="388607"/>
                  <a:pt x="4003059" y="376909"/>
                  <a:pt x="3972543" y="365631"/>
                </a:cubicBezTo>
                <a:cubicBezTo>
                  <a:pt x="3943679" y="354950"/>
                  <a:pt x="3914562" y="345033"/>
                  <a:pt x="3885571" y="334733"/>
                </a:cubicBezTo>
                <a:cubicBezTo>
                  <a:pt x="4046888" y="406840"/>
                  <a:pt x="4203652" y="488713"/>
                  <a:pt x="4355012" y="579880"/>
                </a:cubicBezTo>
                <a:cubicBezTo>
                  <a:pt x="4662081" y="768063"/>
                  <a:pt x="4933802" y="995790"/>
                  <a:pt x="5144618" y="1290779"/>
                </a:cubicBezTo>
                <a:cubicBezTo>
                  <a:pt x="5314364" y="1528042"/>
                  <a:pt x="5426257" y="1789591"/>
                  <a:pt x="5468597" y="2088522"/>
                </a:cubicBezTo>
                <a:close/>
                <a:moveTo>
                  <a:pt x="2219771" y="85645"/>
                </a:moveTo>
                <a:cubicBezTo>
                  <a:pt x="2206942" y="84005"/>
                  <a:pt x="2193909" y="85264"/>
                  <a:pt x="2181626" y="89333"/>
                </a:cubicBezTo>
                <a:cubicBezTo>
                  <a:pt x="1932919" y="125113"/>
                  <a:pt x="1690799" y="197118"/>
                  <a:pt x="1462971" y="303073"/>
                </a:cubicBezTo>
                <a:cubicBezTo>
                  <a:pt x="971788" y="529528"/>
                  <a:pt x="578129" y="865460"/>
                  <a:pt x="308697" y="1338461"/>
                </a:cubicBezTo>
                <a:cubicBezTo>
                  <a:pt x="180224" y="1561852"/>
                  <a:pt x="97652" y="1808638"/>
                  <a:pt x="65839" y="2064364"/>
                </a:cubicBezTo>
                <a:cubicBezTo>
                  <a:pt x="71942" y="2050505"/>
                  <a:pt x="77283" y="2036391"/>
                  <a:pt x="82114" y="2022150"/>
                </a:cubicBezTo>
                <a:cubicBezTo>
                  <a:pt x="170103" y="1763653"/>
                  <a:pt x="279579" y="1515073"/>
                  <a:pt x="423260" y="1282260"/>
                </a:cubicBezTo>
                <a:cubicBezTo>
                  <a:pt x="630769" y="945565"/>
                  <a:pt x="895370" y="664944"/>
                  <a:pt x="1231811" y="454001"/>
                </a:cubicBezTo>
                <a:cubicBezTo>
                  <a:pt x="1535192" y="263783"/>
                  <a:pt x="1866801" y="149729"/>
                  <a:pt x="2219771" y="85645"/>
                </a:cubicBezTo>
                <a:close/>
                <a:moveTo>
                  <a:pt x="2855524" y="4364392"/>
                </a:moveTo>
                <a:cubicBezTo>
                  <a:pt x="3386633" y="4394018"/>
                  <a:pt x="3853530" y="4210158"/>
                  <a:pt x="4292327" y="3931444"/>
                </a:cubicBezTo>
                <a:cubicBezTo>
                  <a:pt x="3830134" y="4131325"/>
                  <a:pt x="3346707" y="4259111"/>
                  <a:pt x="2855652" y="4364392"/>
                </a:cubicBezTo>
                <a:close/>
                <a:moveTo>
                  <a:pt x="3869805" y="330156"/>
                </a:moveTo>
                <a:lnTo>
                  <a:pt x="3865736" y="329520"/>
                </a:lnTo>
                <a:cubicBezTo>
                  <a:pt x="3865736" y="329520"/>
                  <a:pt x="3865736" y="330410"/>
                  <a:pt x="3866499" y="330537"/>
                </a:cubicBezTo>
                <a:close/>
                <a:moveTo>
                  <a:pt x="4302117" y="3923561"/>
                </a:moveTo>
                <a:lnTo>
                  <a:pt x="4301101" y="3924959"/>
                </a:lnTo>
                <a:lnTo>
                  <a:pt x="4302880" y="3924959"/>
                </a:lnTo>
                <a:close/>
              </a:path>
            </a:pathLst>
          </a:custGeom>
          <a:solidFill>
            <a:srgbClr val="94A4C5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A470AC-9786-BA42-8541-5EFF0E39D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163" y="1762169"/>
            <a:ext cx="4073110" cy="3122092"/>
          </a:xfrm>
        </p:spPr>
        <p:txBody>
          <a:bodyPr anchor="ctr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Financial Analysis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4884261"/>
              <a:ext cx="360" cy="216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737403" y="4868832"/>
                <a:ext cx="36000" cy="32709"/>
              </a:xfrm>
              <a:prstGeom prst="rect">
                <a:avLst/>
              </a:prstGeom>
            </p:spPr>
          </p:pic>
        </mc:Fallback>
      </mc:AlternateContent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097CC-6E45-EC45-936B-1FBF9A6C5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4107674"/>
            <a:ext cx="5452872" cy="2273040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 dirty="0"/>
              <a:t>Financial Analysis is the working outs of Cardiff Financial Report into Ratios. 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What are the different Ratios that Cardiff has? </a:t>
            </a:r>
          </a:p>
          <a:p>
            <a:pPr>
              <a:lnSpc>
                <a:spcPct val="100000"/>
              </a:lnSpc>
            </a:pPr>
            <a:r>
              <a:rPr lang="en-US" sz="2400" dirty="0"/>
              <a:t>The results are from 2018 and 2019 and are compared with </a:t>
            </a:r>
            <a:r>
              <a:rPr lang="en-US" sz="2400" dirty="0" err="1"/>
              <a:t>eachothers</a:t>
            </a:r>
            <a:r>
              <a:rPr lang="en-US" sz="2400" dirty="0"/>
              <a:t> different ratios from each year. </a:t>
            </a:r>
          </a:p>
          <a:p>
            <a:pPr>
              <a:lnSpc>
                <a:spcPct val="100000"/>
              </a:lnSpc>
            </a:pPr>
            <a:endParaRPr lang="en-US" sz="2000" dirty="0"/>
          </a:p>
        </p:txBody>
      </p:sp>
      <p:pic>
        <p:nvPicPr>
          <p:cNvPr id="4" name="Picture 3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A46C5BFB-3765-0444-A09A-EC62E249D2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5999" y="1075351"/>
            <a:ext cx="5452873" cy="2555037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5CC88A3-A233-1344-B466-56E6B591FE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086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271"/>
    </mc:Choice>
    <mc:Fallback xmlns="">
      <p:transition spd="slow" advTm="402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9D66E-C43F-494F-9DD7-EC44AFF65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/>
              <a:t>Analysis and Key Performance Indicators </a:t>
            </a:r>
          </a:p>
        </p:txBody>
      </p:sp>
      <p:sp>
        <p:nvSpPr>
          <p:cNvPr id="19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94A4C5"/>
          </a:solidFill>
          <a:ln w="38100" cap="rnd">
            <a:solidFill>
              <a:srgbClr val="94A4C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E597A-8A96-F44C-BB50-2A463DC7B8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/>
              <a:t>What is key performance Indictors? </a:t>
            </a:r>
          </a:p>
          <a:p>
            <a:pPr>
              <a:lnSpc>
                <a:spcPct val="100000"/>
              </a:lnSpc>
            </a:pPr>
            <a:r>
              <a:rPr lang="en-US" sz="2400"/>
              <a:t>According to Bernard Marr, Key performance is important for businesses to have because they help tell their businesses know if their being successful. </a:t>
            </a:r>
          </a:p>
          <a:p>
            <a:pPr>
              <a:lnSpc>
                <a:spcPct val="100000"/>
              </a:lnSpc>
            </a:pPr>
            <a:r>
              <a:rPr lang="en-US" sz="2400"/>
              <a:t>It explains all the ratios in depth and what the management is doing or could be doing to improve their ratio %. </a:t>
            </a:r>
          </a:p>
          <a:p>
            <a:pPr>
              <a:lnSpc>
                <a:spcPct val="100000"/>
              </a:lnSpc>
            </a:pPr>
            <a:r>
              <a:rPr lang="en-US" sz="2400"/>
              <a:t>What the ratios shows the management.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51BFD3DB-2487-BB43-84FD-B3A14F4094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9048" y="1613893"/>
            <a:ext cx="5458968" cy="3630214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CF2B81A-5444-2648-8370-C248A767F0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97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979"/>
    </mc:Choice>
    <mc:Fallback xmlns="">
      <p:transition spd="slow" advTm="889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46F6A7-0B48-49A7-8E23-3C1F0993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content container">
            <a:extLst>
              <a:ext uri="{FF2B5EF4-FFF2-40B4-BE49-F238E27FC236}">
                <a16:creationId xmlns:a16="http://schemas.microsoft.com/office/drawing/2014/main" id="{F53AD421-C5C8-4C52-9DD0-6A594F21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564" y="493776"/>
            <a:ext cx="11040872" cy="5722227"/>
          </a:xfrm>
          <a:custGeom>
            <a:avLst/>
            <a:gdLst>
              <a:gd name="connsiteX0" fmla="*/ 0 w 11040872"/>
              <a:gd name="connsiteY0" fmla="*/ 594482 h 5722227"/>
              <a:gd name="connsiteX1" fmla="*/ 594482 w 11040872"/>
              <a:gd name="connsiteY1" fmla="*/ 0 h 5722227"/>
              <a:gd name="connsiteX2" fmla="*/ 1448314 w 11040872"/>
              <a:gd name="connsiteY2" fmla="*/ 0 h 5722227"/>
              <a:gd name="connsiteX3" fmla="*/ 1908070 w 11040872"/>
              <a:gd name="connsiteY3" fmla="*/ 0 h 5722227"/>
              <a:gd name="connsiteX4" fmla="*/ 2564864 w 11040872"/>
              <a:gd name="connsiteY4" fmla="*/ 0 h 5722227"/>
              <a:gd name="connsiteX5" fmla="*/ 3320177 w 11040872"/>
              <a:gd name="connsiteY5" fmla="*/ 0 h 5722227"/>
              <a:gd name="connsiteX6" fmla="*/ 4174009 w 11040872"/>
              <a:gd name="connsiteY6" fmla="*/ 0 h 5722227"/>
              <a:gd name="connsiteX7" fmla="*/ 4929322 w 11040872"/>
              <a:gd name="connsiteY7" fmla="*/ 0 h 5722227"/>
              <a:gd name="connsiteX8" fmla="*/ 5783154 w 11040872"/>
              <a:gd name="connsiteY8" fmla="*/ 0 h 5722227"/>
              <a:gd name="connsiteX9" fmla="*/ 6538466 w 11040872"/>
              <a:gd name="connsiteY9" fmla="*/ 0 h 5722227"/>
              <a:gd name="connsiteX10" fmla="*/ 6998222 w 11040872"/>
              <a:gd name="connsiteY10" fmla="*/ 0 h 5722227"/>
              <a:gd name="connsiteX11" fmla="*/ 7753535 w 11040872"/>
              <a:gd name="connsiteY11" fmla="*/ 0 h 5722227"/>
              <a:gd name="connsiteX12" fmla="*/ 8311810 w 11040872"/>
              <a:gd name="connsiteY12" fmla="*/ 0 h 5722227"/>
              <a:gd name="connsiteX13" fmla="*/ 8771566 w 11040872"/>
              <a:gd name="connsiteY13" fmla="*/ 0 h 5722227"/>
              <a:gd name="connsiteX14" fmla="*/ 9132802 w 11040872"/>
              <a:gd name="connsiteY14" fmla="*/ 0 h 5722227"/>
              <a:gd name="connsiteX15" fmla="*/ 9592558 w 11040872"/>
              <a:gd name="connsiteY15" fmla="*/ 0 h 5722227"/>
              <a:gd name="connsiteX16" fmla="*/ 10446390 w 11040872"/>
              <a:gd name="connsiteY16" fmla="*/ 0 h 5722227"/>
              <a:gd name="connsiteX17" fmla="*/ 11040872 w 11040872"/>
              <a:gd name="connsiteY17" fmla="*/ 594482 h 5722227"/>
              <a:gd name="connsiteX18" fmla="*/ 11040872 w 11040872"/>
              <a:gd name="connsiteY18" fmla="*/ 1332756 h 5722227"/>
              <a:gd name="connsiteX19" fmla="*/ 11040872 w 11040872"/>
              <a:gd name="connsiteY19" fmla="*/ 2071031 h 5722227"/>
              <a:gd name="connsiteX20" fmla="*/ 11040872 w 11040872"/>
              <a:gd name="connsiteY20" fmla="*/ 2627974 h 5722227"/>
              <a:gd name="connsiteX21" fmla="*/ 11040872 w 11040872"/>
              <a:gd name="connsiteY21" fmla="*/ 3366249 h 5722227"/>
              <a:gd name="connsiteX22" fmla="*/ 11040872 w 11040872"/>
              <a:gd name="connsiteY22" fmla="*/ 3923192 h 5722227"/>
              <a:gd name="connsiteX23" fmla="*/ 11040872 w 11040872"/>
              <a:gd name="connsiteY23" fmla="*/ 5127745 h 5722227"/>
              <a:gd name="connsiteX24" fmla="*/ 10446390 w 11040872"/>
              <a:gd name="connsiteY24" fmla="*/ 5722227 h 5722227"/>
              <a:gd name="connsiteX25" fmla="*/ 9986634 w 11040872"/>
              <a:gd name="connsiteY25" fmla="*/ 5722227 h 5722227"/>
              <a:gd name="connsiteX26" fmla="*/ 9132802 w 11040872"/>
              <a:gd name="connsiteY26" fmla="*/ 5722227 h 5722227"/>
              <a:gd name="connsiteX27" fmla="*/ 8771566 w 11040872"/>
              <a:gd name="connsiteY27" fmla="*/ 5722227 h 5722227"/>
              <a:gd name="connsiteX28" fmla="*/ 8114772 w 11040872"/>
              <a:gd name="connsiteY28" fmla="*/ 5722227 h 5722227"/>
              <a:gd name="connsiteX29" fmla="*/ 7556497 w 11040872"/>
              <a:gd name="connsiteY29" fmla="*/ 5722227 h 5722227"/>
              <a:gd name="connsiteX30" fmla="*/ 6998222 w 11040872"/>
              <a:gd name="connsiteY30" fmla="*/ 5722227 h 5722227"/>
              <a:gd name="connsiteX31" fmla="*/ 6439947 w 11040872"/>
              <a:gd name="connsiteY31" fmla="*/ 5722227 h 5722227"/>
              <a:gd name="connsiteX32" fmla="*/ 6078711 w 11040872"/>
              <a:gd name="connsiteY32" fmla="*/ 5722227 h 5722227"/>
              <a:gd name="connsiteX33" fmla="*/ 5224879 w 11040872"/>
              <a:gd name="connsiteY33" fmla="*/ 5722227 h 5722227"/>
              <a:gd name="connsiteX34" fmla="*/ 4371047 w 11040872"/>
              <a:gd name="connsiteY34" fmla="*/ 5722227 h 5722227"/>
              <a:gd name="connsiteX35" fmla="*/ 4009810 w 11040872"/>
              <a:gd name="connsiteY35" fmla="*/ 5722227 h 5722227"/>
              <a:gd name="connsiteX36" fmla="*/ 3550054 w 11040872"/>
              <a:gd name="connsiteY36" fmla="*/ 5722227 h 5722227"/>
              <a:gd name="connsiteX37" fmla="*/ 2893261 w 11040872"/>
              <a:gd name="connsiteY37" fmla="*/ 5722227 h 5722227"/>
              <a:gd name="connsiteX38" fmla="*/ 2137948 w 11040872"/>
              <a:gd name="connsiteY38" fmla="*/ 5722227 h 5722227"/>
              <a:gd name="connsiteX39" fmla="*/ 1579673 w 11040872"/>
              <a:gd name="connsiteY39" fmla="*/ 5722227 h 5722227"/>
              <a:gd name="connsiteX40" fmla="*/ 594482 w 11040872"/>
              <a:gd name="connsiteY40" fmla="*/ 5722227 h 5722227"/>
              <a:gd name="connsiteX41" fmla="*/ 0 w 11040872"/>
              <a:gd name="connsiteY41" fmla="*/ 5127745 h 5722227"/>
              <a:gd name="connsiteX42" fmla="*/ 0 w 11040872"/>
              <a:gd name="connsiteY42" fmla="*/ 4389471 h 5722227"/>
              <a:gd name="connsiteX43" fmla="*/ 0 w 11040872"/>
              <a:gd name="connsiteY43" fmla="*/ 3787194 h 5722227"/>
              <a:gd name="connsiteX44" fmla="*/ 0 w 11040872"/>
              <a:gd name="connsiteY44" fmla="*/ 3139585 h 5722227"/>
              <a:gd name="connsiteX45" fmla="*/ 0 w 11040872"/>
              <a:gd name="connsiteY45" fmla="*/ 2582642 h 5722227"/>
              <a:gd name="connsiteX46" fmla="*/ 0 w 11040872"/>
              <a:gd name="connsiteY46" fmla="*/ 1844367 h 5722227"/>
              <a:gd name="connsiteX47" fmla="*/ 0 w 11040872"/>
              <a:gd name="connsiteY47" fmla="*/ 1332756 h 5722227"/>
              <a:gd name="connsiteX48" fmla="*/ 0 w 11040872"/>
              <a:gd name="connsiteY48" fmla="*/ 594482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40872" h="5722227" fill="none" extrusionOk="0">
                <a:moveTo>
                  <a:pt x="0" y="594482"/>
                </a:moveTo>
                <a:cubicBezTo>
                  <a:pt x="15746" y="210853"/>
                  <a:pt x="238566" y="-49047"/>
                  <a:pt x="594482" y="0"/>
                </a:cubicBezTo>
                <a:cubicBezTo>
                  <a:pt x="794518" y="-29056"/>
                  <a:pt x="1056835" y="31998"/>
                  <a:pt x="1448314" y="0"/>
                </a:cubicBezTo>
                <a:cubicBezTo>
                  <a:pt x="1839793" y="-31998"/>
                  <a:pt x="1717857" y="10568"/>
                  <a:pt x="1908070" y="0"/>
                </a:cubicBezTo>
                <a:cubicBezTo>
                  <a:pt x="2098283" y="-10568"/>
                  <a:pt x="2377757" y="-10377"/>
                  <a:pt x="2564864" y="0"/>
                </a:cubicBezTo>
                <a:cubicBezTo>
                  <a:pt x="2751971" y="10377"/>
                  <a:pt x="3048766" y="25570"/>
                  <a:pt x="3320177" y="0"/>
                </a:cubicBezTo>
                <a:cubicBezTo>
                  <a:pt x="3591588" y="-25570"/>
                  <a:pt x="3890997" y="-35762"/>
                  <a:pt x="4174009" y="0"/>
                </a:cubicBezTo>
                <a:cubicBezTo>
                  <a:pt x="4457021" y="35762"/>
                  <a:pt x="4687341" y="20239"/>
                  <a:pt x="4929322" y="0"/>
                </a:cubicBezTo>
                <a:cubicBezTo>
                  <a:pt x="5171303" y="-20239"/>
                  <a:pt x="5520807" y="-10743"/>
                  <a:pt x="5783154" y="0"/>
                </a:cubicBezTo>
                <a:cubicBezTo>
                  <a:pt x="6045501" y="10743"/>
                  <a:pt x="6171473" y="-14245"/>
                  <a:pt x="6538466" y="0"/>
                </a:cubicBezTo>
                <a:cubicBezTo>
                  <a:pt x="6905459" y="14245"/>
                  <a:pt x="6859386" y="-15798"/>
                  <a:pt x="6998222" y="0"/>
                </a:cubicBezTo>
                <a:cubicBezTo>
                  <a:pt x="7137058" y="15798"/>
                  <a:pt x="7493034" y="17684"/>
                  <a:pt x="7753535" y="0"/>
                </a:cubicBezTo>
                <a:cubicBezTo>
                  <a:pt x="8014036" y="-17684"/>
                  <a:pt x="8093734" y="-5742"/>
                  <a:pt x="8311810" y="0"/>
                </a:cubicBezTo>
                <a:cubicBezTo>
                  <a:pt x="8529886" y="5742"/>
                  <a:pt x="8549001" y="8497"/>
                  <a:pt x="8771566" y="0"/>
                </a:cubicBezTo>
                <a:cubicBezTo>
                  <a:pt x="8994131" y="-8497"/>
                  <a:pt x="8987828" y="-849"/>
                  <a:pt x="9132802" y="0"/>
                </a:cubicBezTo>
                <a:cubicBezTo>
                  <a:pt x="9277776" y="849"/>
                  <a:pt x="9415114" y="-11551"/>
                  <a:pt x="9592558" y="0"/>
                </a:cubicBezTo>
                <a:cubicBezTo>
                  <a:pt x="9770002" y="11551"/>
                  <a:pt x="10181650" y="-41772"/>
                  <a:pt x="10446390" y="0"/>
                </a:cubicBezTo>
                <a:cubicBezTo>
                  <a:pt x="10835046" y="-41554"/>
                  <a:pt x="11056788" y="252696"/>
                  <a:pt x="11040872" y="594482"/>
                </a:cubicBezTo>
                <a:cubicBezTo>
                  <a:pt x="11043504" y="949757"/>
                  <a:pt x="11021866" y="1151453"/>
                  <a:pt x="11040872" y="1332756"/>
                </a:cubicBezTo>
                <a:cubicBezTo>
                  <a:pt x="11059878" y="1514059"/>
                  <a:pt x="11068100" y="1802860"/>
                  <a:pt x="11040872" y="2071031"/>
                </a:cubicBezTo>
                <a:cubicBezTo>
                  <a:pt x="11013644" y="2339203"/>
                  <a:pt x="11032418" y="2442705"/>
                  <a:pt x="11040872" y="2627974"/>
                </a:cubicBezTo>
                <a:cubicBezTo>
                  <a:pt x="11049326" y="2813243"/>
                  <a:pt x="11063609" y="3012513"/>
                  <a:pt x="11040872" y="3366249"/>
                </a:cubicBezTo>
                <a:cubicBezTo>
                  <a:pt x="11018135" y="3719985"/>
                  <a:pt x="11016901" y="3727349"/>
                  <a:pt x="11040872" y="3923192"/>
                </a:cubicBezTo>
                <a:cubicBezTo>
                  <a:pt x="11064843" y="4119035"/>
                  <a:pt x="11006950" y="4790605"/>
                  <a:pt x="11040872" y="5127745"/>
                </a:cubicBezTo>
                <a:cubicBezTo>
                  <a:pt x="11056495" y="5431543"/>
                  <a:pt x="10805033" y="5712114"/>
                  <a:pt x="10446390" y="5722227"/>
                </a:cubicBezTo>
                <a:cubicBezTo>
                  <a:pt x="10354097" y="5715080"/>
                  <a:pt x="10214750" y="5743729"/>
                  <a:pt x="9986634" y="5722227"/>
                </a:cubicBezTo>
                <a:cubicBezTo>
                  <a:pt x="9758518" y="5700725"/>
                  <a:pt x="9314174" y="5689111"/>
                  <a:pt x="9132802" y="5722227"/>
                </a:cubicBezTo>
                <a:cubicBezTo>
                  <a:pt x="8951430" y="5755343"/>
                  <a:pt x="8857182" y="5714580"/>
                  <a:pt x="8771566" y="5722227"/>
                </a:cubicBezTo>
                <a:cubicBezTo>
                  <a:pt x="8685950" y="5729874"/>
                  <a:pt x="8346042" y="5748953"/>
                  <a:pt x="8114772" y="5722227"/>
                </a:cubicBezTo>
                <a:cubicBezTo>
                  <a:pt x="7883502" y="5695501"/>
                  <a:pt x="7746868" y="5746487"/>
                  <a:pt x="7556497" y="5722227"/>
                </a:cubicBezTo>
                <a:cubicBezTo>
                  <a:pt x="7366127" y="5697967"/>
                  <a:pt x="7202924" y="5748709"/>
                  <a:pt x="6998222" y="5722227"/>
                </a:cubicBezTo>
                <a:cubicBezTo>
                  <a:pt x="6793521" y="5695745"/>
                  <a:pt x="6669169" y="5749243"/>
                  <a:pt x="6439947" y="5722227"/>
                </a:cubicBezTo>
                <a:cubicBezTo>
                  <a:pt x="6210725" y="5695211"/>
                  <a:pt x="6188382" y="5721246"/>
                  <a:pt x="6078711" y="5722227"/>
                </a:cubicBezTo>
                <a:cubicBezTo>
                  <a:pt x="5969040" y="5723208"/>
                  <a:pt x="5527862" y="5683728"/>
                  <a:pt x="5224879" y="5722227"/>
                </a:cubicBezTo>
                <a:cubicBezTo>
                  <a:pt x="4921896" y="5760726"/>
                  <a:pt x="4729422" y="5692801"/>
                  <a:pt x="4371047" y="5722227"/>
                </a:cubicBezTo>
                <a:cubicBezTo>
                  <a:pt x="4012672" y="5751653"/>
                  <a:pt x="4105017" y="5723347"/>
                  <a:pt x="4009810" y="5722227"/>
                </a:cubicBezTo>
                <a:cubicBezTo>
                  <a:pt x="3914603" y="5721107"/>
                  <a:pt x="3645009" y="5723324"/>
                  <a:pt x="3550054" y="5722227"/>
                </a:cubicBezTo>
                <a:cubicBezTo>
                  <a:pt x="3455099" y="5721130"/>
                  <a:pt x="3124597" y="5727159"/>
                  <a:pt x="2893261" y="5722227"/>
                </a:cubicBezTo>
                <a:cubicBezTo>
                  <a:pt x="2661925" y="5717295"/>
                  <a:pt x="2343077" y="5701539"/>
                  <a:pt x="2137948" y="5722227"/>
                </a:cubicBezTo>
                <a:cubicBezTo>
                  <a:pt x="1932819" y="5742915"/>
                  <a:pt x="1693233" y="5733214"/>
                  <a:pt x="1579673" y="5722227"/>
                </a:cubicBezTo>
                <a:cubicBezTo>
                  <a:pt x="1466114" y="5711240"/>
                  <a:pt x="1044435" y="5724184"/>
                  <a:pt x="594482" y="5722227"/>
                </a:cubicBezTo>
                <a:cubicBezTo>
                  <a:pt x="328734" y="5686479"/>
                  <a:pt x="-66657" y="5424823"/>
                  <a:pt x="0" y="5127745"/>
                </a:cubicBezTo>
                <a:cubicBezTo>
                  <a:pt x="-35087" y="4972394"/>
                  <a:pt x="-19370" y="4652638"/>
                  <a:pt x="0" y="4389471"/>
                </a:cubicBezTo>
                <a:cubicBezTo>
                  <a:pt x="19370" y="4126304"/>
                  <a:pt x="-21113" y="3933106"/>
                  <a:pt x="0" y="3787194"/>
                </a:cubicBezTo>
                <a:cubicBezTo>
                  <a:pt x="21113" y="3641282"/>
                  <a:pt x="19216" y="3402544"/>
                  <a:pt x="0" y="3139585"/>
                </a:cubicBezTo>
                <a:cubicBezTo>
                  <a:pt x="-19216" y="2876626"/>
                  <a:pt x="-14413" y="2787638"/>
                  <a:pt x="0" y="2582642"/>
                </a:cubicBezTo>
                <a:cubicBezTo>
                  <a:pt x="14413" y="2377646"/>
                  <a:pt x="33464" y="2134599"/>
                  <a:pt x="0" y="1844367"/>
                </a:cubicBezTo>
                <a:cubicBezTo>
                  <a:pt x="-33464" y="1554136"/>
                  <a:pt x="25477" y="1493251"/>
                  <a:pt x="0" y="1332756"/>
                </a:cubicBezTo>
                <a:cubicBezTo>
                  <a:pt x="-25477" y="1172261"/>
                  <a:pt x="17540" y="876667"/>
                  <a:pt x="0" y="594482"/>
                </a:cubicBezTo>
                <a:close/>
              </a:path>
              <a:path w="11040872" h="5722227" stroke="0" extrusionOk="0">
                <a:moveTo>
                  <a:pt x="0" y="594482"/>
                </a:moveTo>
                <a:cubicBezTo>
                  <a:pt x="-37935" y="242760"/>
                  <a:pt x="194077" y="27054"/>
                  <a:pt x="594482" y="0"/>
                </a:cubicBezTo>
                <a:cubicBezTo>
                  <a:pt x="773932" y="-24550"/>
                  <a:pt x="1057890" y="25913"/>
                  <a:pt x="1448314" y="0"/>
                </a:cubicBezTo>
                <a:cubicBezTo>
                  <a:pt x="1838738" y="-25913"/>
                  <a:pt x="1797328" y="9502"/>
                  <a:pt x="2006589" y="0"/>
                </a:cubicBezTo>
                <a:cubicBezTo>
                  <a:pt x="2215851" y="-9502"/>
                  <a:pt x="2305839" y="-2636"/>
                  <a:pt x="2466345" y="0"/>
                </a:cubicBezTo>
                <a:cubicBezTo>
                  <a:pt x="2626851" y="2636"/>
                  <a:pt x="3037147" y="20740"/>
                  <a:pt x="3221657" y="0"/>
                </a:cubicBezTo>
                <a:cubicBezTo>
                  <a:pt x="3406167" y="-20740"/>
                  <a:pt x="3611889" y="-6653"/>
                  <a:pt x="3779932" y="0"/>
                </a:cubicBezTo>
                <a:cubicBezTo>
                  <a:pt x="3947975" y="6653"/>
                  <a:pt x="4422439" y="33567"/>
                  <a:pt x="4633764" y="0"/>
                </a:cubicBezTo>
                <a:cubicBezTo>
                  <a:pt x="4845089" y="-33567"/>
                  <a:pt x="4901367" y="-8717"/>
                  <a:pt x="5093520" y="0"/>
                </a:cubicBezTo>
                <a:cubicBezTo>
                  <a:pt x="5285673" y="8717"/>
                  <a:pt x="5570621" y="653"/>
                  <a:pt x="5947352" y="0"/>
                </a:cubicBezTo>
                <a:cubicBezTo>
                  <a:pt x="6324083" y="-653"/>
                  <a:pt x="6209930" y="13850"/>
                  <a:pt x="6308589" y="0"/>
                </a:cubicBezTo>
                <a:cubicBezTo>
                  <a:pt x="6407248" y="-13850"/>
                  <a:pt x="6752695" y="30990"/>
                  <a:pt x="6965383" y="0"/>
                </a:cubicBezTo>
                <a:cubicBezTo>
                  <a:pt x="7178071" y="-30990"/>
                  <a:pt x="7443480" y="-17327"/>
                  <a:pt x="7622176" y="0"/>
                </a:cubicBezTo>
                <a:cubicBezTo>
                  <a:pt x="7800872" y="17327"/>
                  <a:pt x="7990906" y="27729"/>
                  <a:pt x="8180451" y="0"/>
                </a:cubicBezTo>
                <a:cubicBezTo>
                  <a:pt x="8369996" y="-27729"/>
                  <a:pt x="8845868" y="-13192"/>
                  <a:pt x="9034283" y="0"/>
                </a:cubicBezTo>
                <a:cubicBezTo>
                  <a:pt x="9222698" y="13192"/>
                  <a:pt x="9517603" y="-10499"/>
                  <a:pt x="9888115" y="0"/>
                </a:cubicBezTo>
                <a:cubicBezTo>
                  <a:pt x="10258627" y="10499"/>
                  <a:pt x="10316781" y="14930"/>
                  <a:pt x="10446390" y="0"/>
                </a:cubicBezTo>
                <a:cubicBezTo>
                  <a:pt x="10718440" y="-53019"/>
                  <a:pt x="11013962" y="225931"/>
                  <a:pt x="11040872" y="594482"/>
                </a:cubicBezTo>
                <a:cubicBezTo>
                  <a:pt x="11043451" y="904574"/>
                  <a:pt x="11020776" y="1089158"/>
                  <a:pt x="11040872" y="1287424"/>
                </a:cubicBezTo>
                <a:cubicBezTo>
                  <a:pt x="11060968" y="1485690"/>
                  <a:pt x="11051926" y="1673788"/>
                  <a:pt x="11040872" y="1799035"/>
                </a:cubicBezTo>
                <a:cubicBezTo>
                  <a:pt x="11029818" y="1924282"/>
                  <a:pt x="11054623" y="2135970"/>
                  <a:pt x="11040872" y="2355978"/>
                </a:cubicBezTo>
                <a:cubicBezTo>
                  <a:pt x="11027121" y="2575986"/>
                  <a:pt x="11013030" y="2749477"/>
                  <a:pt x="11040872" y="3094253"/>
                </a:cubicBezTo>
                <a:cubicBezTo>
                  <a:pt x="11068714" y="3439030"/>
                  <a:pt x="11029506" y="3525085"/>
                  <a:pt x="11040872" y="3741862"/>
                </a:cubicBezTo>
                <a:cubicBezTo>
                  <a:pt x="11052238" y="3958639"/>
                  <a:pt x="11021397" y="4116679"/>
                  <a:pt x="11040872" y="4298805"/>
                </a:cubicBezTo>
                <a:cubicBezTo>
                  <a:pt x="11060347" y="4480931"/>
                  <a:pt x="11022539" y="4900124"/>
                  <a:pt x="11040872" y="5127745"/>
                </a:cubicBezTo>
                <a:cubicBezTo>
                  <a:pt x="10974688" y="5452322"/>
                  <a:pt x="10793932" y="5738773"/>
                  <a:pt x="10446390" y="5722227"/>
                </a:cubicBezTo>
                <a:cubicBezTo>
                  <a:pt x="10272062" y="5749271"/>
                  <a:pt x="10063650" y="5719054"/>
                  <a:pt x="9789596" y="5722227"/>
                </a:cubicBezTo>
                <a:cubicBezTo>
                  <a:pt x="9515542" y="5725400"/>
                  <a:pt x="9521222" y="5705365"/>
                  <a:pt x="9329840" y="5722227"/>
                </a:cubicBezTo>
                <a:cubicBezTo>
                  <a:pt x="9138458" y="5739089"/>
                  <a:pt x="8905417" y="5705714"/>
                  <a:pt x="8574527" y="5722227"/>
                </a:cubicBezTo>
                <a:cubicBezTo>
                  <a:pt x="8243637" y="5738740"/>
                  <a:pt x="8277624" y="5741955"/>
                  <a:pt x="8114772" y="5722227"/>
                </a:cubicBezTo>
                <a:cubicBezTo>
                  <a:pt x="7951921" y="5702499"/>
                  <a:pt x="7640420" y="5738357"/>
                  <a:pt x="7359459" y="5722227"/>
                </a:cubicBezTo>
                <a:cubicBezTo>
                  <a:pt x="7078498" y="5706097"/>
                  <a:pt x="7122500" y="5736206"/>
                  <a:pt x="6998222" y="5722227"/>
                </a:cubicBezTo>
                <a:cubicBezTo>
                  <a:pt x="6873944" y="5708248"/>
                  <a:pt x="6584762" y="5737766"/>
                  <a:pt x="6242909" y="5722227"/>
                </a:cubicBezTo>
                <a:cubicBezTo>
                  <a:pt x="5901056" y="5706688"/>
                  <a:pt x="5911118" y="5710812"/>
                  <a:pt x="5783154" y="5722227"/>
                </a:cubicBezTo>
                <a:cubicBezTo>
                  <a:pt x="5655191" y="5733642"/>
                  <a:pt x="5585023" y="5732166"/>
                  <a:pt x="5421917" y="5722227"/>
                </a:cubicBezTo>
                <a:cubicBezTo>
                  <a:pt x="5258811" y="5712288"/>
                  <a:pt x="5178725" y="5705468"/>
                  <a:pt x="4962161" y="5722227"/>
                </a:cubicBezTo>
                <a:cubicBezTo>
                  <a:pt x="4745597" y="5738986"/>
                  <a:pt x="4430318" y="5744224"/>
                  <a:pt x="4206848" y="5722227"/>
                </a:cubicBezTo>
                <a:cubicBezTo>
                  <a:pt x="3983378" y="5700230"/>
                  <a:pt x="3911697" y="5735058"/>
                  <a:pt x="3747093" y="5722227"/>
                </a:cubicBezTo>
                <a:cubicBezTo>
                  <a:pt x="3582489" y="5709396"/>
                  <a:pt x="3545682" y="5704593"/>
                  <a:pt x="3385856" y="5722227"/>
                </a:cubicBezTo>
                <a:cubicBezTo>
                  <a:pt x="3226030" y="5739861"/>
                  <a:pt x="3029507" y="5730116"/>
                  <a:pt x="2926100" y="5722227"/>
                </a:cubicBezTo>
                <a:cubicBezTo>
                  <a:pt x="2822693" y="5714338"/>
                  <a:pt x="2554822" y="5699610"/>
                  <a:pt x="2367825" y="5722227"/>
                </a:cubicBezTo>
                <a:cubicBezTo>
                  <a:pt x="2180829" y="5744844"/>
                  <a:pt x="2002855" y="5738254"/>
                  <a:pt x="1711032" y="5722227"/>
                </a:cubicBezTo>
                <a:cubicBezTo>
                  <a:pt x="1419209" y="5706200"/>
                  <a:pt x="1407274" y="5738383"/>
                  <a:pt x="1251276" y="5722227"/>
                </a:cubicBezTo>
                <a:cubicBezTo>
                  <a:pt x="1095278" y="5706071"/>
                  <a:pt x="872658" y="5717760"/>
                  <a:pt x="594482" y="5722227"/>
                </a:cubicBezTo>
                <a:cubicBezTo>
                  <a:pt x="253293" y="5699246"/>
                  <a:pt x="-22323" y="5466443"/>
                  <a:pt x="0" y="5127745"/>
                </a:cubicBezTo>
                <a:cubicBezTo>
                  <a:pt x="-23138" y="4892853"/>
                  <a:pt x="-21399" y="4758867"/>
                  <a:pt x="0" y="4616134"/>
                </a:cubicBezTo>
                <a:cubicBezTo>
                  <a:pt x="21399" y="4473401"/>
                  <a:pt x="-2392" y="4140718"/>
                  <a:pt x="0" y="4013858"/>
                </a:cubicBezTo>
                <a:cubicBezTo>
                  <a:pt x="2392" y="3886998"/>
                  <a:pt x="-9073" y="3524231"/>
                  <a:pt x="0" y="3320916"/>
                </a:cubicBezTo>
                <a:cubicBezTo>
                  <a:pt x="9073" y="3117601"/>
                  <a:pt x="-20614" y="2922972"/>
                  <a:pt x="0" y="2763972"/>
                </a:cubicBezTo>
                <a:cubicBezTo>
                  <a:pt x="20614" y="2604972"/>
                  <a:pt x="5751" y="2418545"/>
                  <a:pt x="0" y="2116363"/>
                </a:cubicBezTo>
                <a:cubicBezTo>
                  <a:pt x="-5751" y="1814181"/>
                  <a:pt x="-23336" y="1771268"/>
                  <a:pt x="0" y="1604752"/>
                </a:cubicBezTo>
                <a:cubicBezTo>
                  <a:pt x="23336" y="1438236"/>
                  <a:pt x="-35446" y="1063211"/>
                  <a:pt x="0" y="594482"/>
                </a:cubicBezTo>
                <a:close/>
              </a:path>
            </a:pathLst>
          </a:custGeom>
          <a:solidFill>
            <a:srgbClr val="94A4C5"/>
          </a:solidFill>
          <a:ln w="25400">
            <a:solidFill>
              <a:srgbClr val="94A4C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10389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33B732-B513-BB48-BC13-0C298B304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467" y="887973"/>
            <a:ext cx="9889067" cy="1325563"/>
          </a:xfrm>
        </p:spPr>
        <p:txBody>
          <a:bodyPr>
            <a:normAutofit/>
          </a:bodyPr>
          <a:lstStyle/>
          <a:p>
            <a:r>
              <a:rPr lang="en-US" sz="6600" dirty="0">
                <a:solidFill>
                  <a:schemeClr val="bg1"/>
                </a:solidFill>
              </a:rPr>
              <a:t>Performance Management 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6D7E5B0F-5185-440A-8222-321C1D118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092" y="2325880"/>
            <a:ext cx="9957816" cy="18288"/>
          </a:xfrm>
          <a:custGeom>
            <a:avLst/>
            <a:gdLst>
              <a:gd name="connsiteX0" fmla="*/ 0 w 9957816"/>
              <a:gd name="connsiteY0" fmla="*/ 0 h 18288"/>
              <a:gd name="connsiteX1" fmla="*/ 863011 w 9957816"/>
              <a:gd name="connsiteY1" fmla="*/ 0 h 18288"/>
              <a:gd name="connsiteX2" fmla="*/ 1327709 w 9957816"/>
              <a:gd name="connsiteY2" fmla="*/ 0 h 18288"/>
              <a:gd name="connsiteX3" fmla="*/ 2091141 w 9957816"/>
              <a:gd name="connsiteY3" fmla="*/ 0 h 18288"/>
              <a:gd name="connsiteX4" fmla="*/ 2555839 w 9957816"/>
              <a:gd name="connsiteY4" fmla="*/ 0 h 18288"/>
              <a:gd name="connsiteX5" fmla="*/ 3219694 w 9957816"/>
              <a:gd name="connsiteY5" fmla="*/ 0 h 18288"/>
              <a:gd name="connsiteX6" fmla="*/ 3983126 w 9957816"/>
              <a:gd name="connsiteY6" fmla="*/ 0 h 18288"/>
              <a:gd name="connsiteX7" fmla="*/ 4348246 w 9957816"/>
              <a:gd name="connsiteY7" fmla="*/ 0 h 18288"/>
              <a:gd name="connsiteX8" fmla="*/ 4713366 w 9957816"/>
              <a:gd name="connsiteY8" fmla="*/ 0 h 18288"/>
              <a:gd name="connsiteX9" fmla="*/ 5576377 w 9957816"/>
              <a:gd name="connsiteY9" fmla="*/ 0 h 18288"/>
              <a:gd name="connsiteX10" fmla="*/ 6240231 w 9957816"/>
              <a:gd name="connsiteY10" fmla="*/ 0 h 18288"/>
              <a:gd name="connsiteX11" fmla="*/ 6605351 w 9957816"/>
              <a:gd name="connsiteY11" fmla="*/ 0 h 18288"/>
              <a:gd name="connsiteX12" fmla="*/ 7269206 w 9957816"/>
              <a:gd name="connsiteY12" fmla="*/ 0 h 18288"/>
              <a:gd name="connsiteX13" fmla="*/ 8132216 w 9957816"/>
              <a:gd name="connsiteY13" fmla="*/ 0 h 18288"/>
              <a:gd name="connsiteX14" fmla="*/ 8696493 w 9957816"/>
              <a:gd name="connsiteY14" fmla="*/ 0 h 18288"/>
              <a:gd name="connsiteX15" fmla="*/ 9260769 w 9957816"/>
              <a:gd name="connsiteY15" fmla="*/ 0 h 18288"/>
              <a:gd name="connsiteX16" fmla="*/ 9957816 w 9957816"/>
              <a:gd name="connsiteY16" fmla="*/ 0 h 18288"/>
              <a:gd name="connsiteX17" fmla="*/ 9957816 w 9957816"/>
              <a:gd name="connsiteY17" fmla="*/ 18288 h 18288"/>
              <a:gd name="connsiteX18" fmla="*/ 9293962 w 9957816"/>
              <a:gd name="connsiteY18" fmla="*/ 18288 h 18288"/>
              <a:gd name="connsiteX19" fmla="*/ 8530529 w 9957816"/>
              <a:gd name="connsiteY19" fmla="*/ 18288 h 18288"/>
              <a:gd name="connsiteX20" fmla="*/ 7767096 w 9957816"/>
              <a:gd name="connsiteY20" fmla="*/ 18288 h 18288"/>
              <a:gd name="connsiteX21" fmla="*/ 7302398 w 9957816"/>
              <a:gd name="connsiteY21" fmla="*/ 18288 h 18288"/>
              <a:gd name="connsiteX22" fmla="*/ 6439388 w 9957816"/>
              <a:gd name="connsiteY22" fmla="*/ 18288 h 18288"/>
              <a:gd name="connsiteX23" fmla="*/ 5775533 w 9957816"/>
              <a:gd name="connsiteY23" fmla="*/ 18288 h 18288"/>
              <a:gd name="connsiteX24" fmla="*/ 5410413 w 9957816"/>
              <a:gd name="connsiteY24" fmla="*/ 18288 h 18288"/>
              <a:gd name="connsiteX25" fmla="*/ 4746559 w 9957816"/>
              <a:gd name="connsiteY25" fmla="*/ 18288 h 18288"/>
              <a:gd name="connsiteX26" fmla="*/ 4182283 w 9957816"/>
              <a:gd name="connsiteY26" fmla="*/ 18288 h 18288"/>
              <a:gd name="connsiteX27" fmla="*/ 3618006 w 9957816"/>
              <a:gd name="connsiteY27" fmla="*/ 18288 h 18288"/>
              <a:gd name="connsiteX28" fmla="*/ 3053730 w 9957816"/>
              <a:gd name="connsiteY28" fmla="*/ 18288 h 18288"/>
              <a:gd name="connsiteX29" fmla="*/ 2489454 w 9957816"/>
              <a:gd name="connsiteY29" fmla="*/ 18288 h 18288"/>
              <a:gd name="connsiteX30" fmla="*/ 1726021 w 9957816"/>
              <a:gd name="connsiteY30" fmla="*/ 18288 h 18288"/>
              <a:gd name="connsiteX31" fmla="*/ 1062167 w 9957816"/>
              <a:gd name="connsiteY31" fmla="*/ 18288 h 18288"/>
              <a:gd name="connsiteX32" fmla="*/ 697047 w 9957816"/>
              <a:gd name="connsiteY32" fmla="*/ 18288 h 18288"/>
              <a:gd name="connsiteX33" fmla="*/ 0 w 9957816"/>
              <a:gd name="connsiteY33" fmla="*/ 18288 h 18288"/>
              <a:gd name="connsiteX34" fmla="*/ 0 w 995781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57816" h="18288" fill="none" extrusionOk="0">
                <a:moveTo>
                  <a:pt x="0" y="0"/>
                </a:moveTo>
                <a:cubicBezTo>
                  <a:pt x="258912" y="4528"/>
                  <a:pt x="602792" y="35413"/>
                  <a:pt x="863011" y="0"/>
                </a:cubicBezTo>
                <a:cubicBezTo>
                  <a:pt x="1123230" y="-35413"/>
                  <a:pt x="1110743" y="8950"/>
                  <a:pt x="1327709" y="0"/>
                </a:cubicBezTo>
                <a:cubicBezTo>
                  <a:pt x="1544675" y="-8950"/>
                  <a:pt x="1720121" y="-30004"/>
                  <a:pt x="2091141" y="0"/>
                </a:cubicBezTo>
                <a:cubicBezTo>
                  <a:pt x="2462161" y="30004"/>
                  <a:pt x="2325710" y="-22120"/>
                  <a:pt x="2555839" y="0"/>
                </a:cubicBezTo>
                <a:cubicBezTo>
                  <a:pt x="2785968" y="22120"/>
                  <a:pt x="2943172" y="14890"/>
                  <a:pt x="3219694" y="0"/>
                </a:cubicBezTo>
                <a:cubicBezTo>
                  <a:pt x="3496216" y="-14890"/>
                  <a:pt x="3789247" y="-1477"/>
                  <a:pt x="3983126" y="0"/>
                </a:cubicBezTo>
                <a:cubicBezTo>
                  <a:pt x="4177005" y="1477"/>
                  <a:pt x="4180112" y="16397"/>
                  <a:pt x="4348246" y="0"/>
                </a:cubicBezTo>
                <a:cubicBezTo>
                  <a:pt x="4516380" y="-16397"/>
                  <a:pt x="4601818" y="4117"/>
                  <a:pt x="4713366" y="0"/>
                </a:cubicBezTo>
                <a:cubicBezTo>
                  <a:pt x="4824914" y="-4117"/>
                  <a:pt x="5400642" y="663"/>
                  <a:pt x="5576377" y="0"/>
                </a:cubicBezTo>
                <a:cubicBezTo>
                  <a:pt x="5752112" y="-663"/>
                  <a:pt x="6036350" y="11452"/>
                  <a:pt x="6240231" y="0"/>
                </a:cubicBezTo>
                <a:cubicBezTo>
                  <a:pt x="6444112" y="-11452"/>
                  <a:pt x="6508667" y="-15154"/>
                  <a:pt x="6605351" y="0"/>
                </a:cubicBezTo>
                <a:cubicBezTo>
                  <a:pt x="6702035" y="15154"/>
                  <a:pt x="7096186" y="19291"/>
                  <a:pt x="7269206" y="0"/>
                </a:cubicBezTo>
                <a:cubicBezTo>
                  <a:pt x="7442227" y="-19291"/>
                  <a:pt x="7802902" y="39720"/>
                  <a:pt x="8132216" y="0"/>
                </a:cubicBezTo>
                <a:cubicBezTo>
                  <a:pt x="8461530" y="-39720"/>
                  <a:pt x="8551221" y="24341"/>
                  <a:pt x="8696493" y="0"/>
                </a:cubicBezTo>
                <a:cubicBezTo>
                  <a:pt x="8841765" y="-24341"/>
                  <a:pt x="9091257" y="15574"/>
                  <a:pt x="9260769" y="0"/>
                </a:cubicBezTo>
                <a:cubicBezTo>
                  <a:pt x="9430281" y="-15574"/>
                  <a:pt x="9809458" y="-15806"/>
                  <a:pt x="9957816" y="0"/>
                </a:cubicBezTo>
                <a:cubicBezTo>
                  <a:pt x="9958154" y="7640"/>
                  <a:pt x="9957366" y="11289"/>
                  <a:pt x="9957816" y="18288"/>
                </a:cubicBezTo>
                <a:cubicBezTo>
                  <a:pt x="9789958" y="23645"/>
                  <a:pt x="9437684" y="-10787"/>
                  <a:pt x="9293962" y="18288"/>
                </a:cubicBezTo>
                <a:cubicBezTo>
                  <a:pt x="9150240" y="47363"/>
                  <a:pt x="8858466" y="6899"/>
                  <a:pt x="8530529" y="18288"/>
                </a:cubicBezTo>
                <a:cubicBezTo>
                  <a:pt x="8202592" y="29677"/>
                  <a:pt x="8042036" y="-12845"/>
                  <a:pt x="7767096" y="18288"/>
                </a:cubicBezTo>
                <a:cubicBezTo>
                  <a:pt x="7492156" y="49421"/>
                  <a:pt x="7464764" y="38557"/>
                  <a:pt x="7302398" y="18288"/>
                </a:cubicBezTo>
                <a:cubicBezTo>
                  <a:pt x="7140032" y="-1981"/>
                  <a:pt x="6674139" y="-20177"/>
                  <a:pt x="6439388" y="18288"/>
                </a:cubicBezTo>
                <a:cubicBezTo>
                  <a:pt x="6204637" y="56753"/>
                  <a:pt x="6044763" y="2398"/>
                  <a:pt x="5775533" y="18288"/>
                </a:cubicBezTo>
                <a:cubicBezTo>
                  <a:pt x="5506303" y="34178"/>
                  <a:pt x="5528640" y="8636"/>
                  <a:pt x="5410413" y="18288"/>
                </a:cubicBezTo>
                <a:cubicBezTo>
                  <a:pt x="5292186" y="27940"/>
                  <a:pt x="4880771" y="-3659"/>
                  <a:pt x="4746559" y="18288"/>
                </a:cubicBezTo>
                <a:cubicBezTo>
                  <a:pt x="4612347" y="40235"/>
                  <a:pt x="4346390" y="46329"/>
                  <a:pt x="4182283" y="18288"/>
                </a:cubicBezTo>
                <a:cubicBezTo>
                  <a:pt x="4018176" y="-9753"/>
                  <a:pt x="3743247" y="40654"/>
                  <a:pt x="3618006" y="18288"/>
                </a:cubicBezTo>
                <a:cubicBezTo>
                  <a:pt x="3492765" y="-4078"/>
                  <a:pt x="3201495" y="15624"/>
                  <a:pt x="3053730" y="18288"/>
                </a:cubicBezTo>
                <a:cubicBezTo>
                  <a:pt x="2905965" y="20952"/>
                  <a:pt x="2770855" y="10382"/>
                  <a:pt x="2489454" y="18288"/>
                </a:cubicBezTo>
                <a:cubicBezTo>
                  <a:pt x="2208053" y="26194"/>
                  <a:pt x="1999579" y="12705"/>
                  <a:pt x="1726021" y="18288"/>
                </a:cubicBezTo>
                <a:cubicBezTo>
                  <a:pt x="1452463" y="23871"/>
                  <a:pt x="1261725" y="2423"/>
                  <a:pt x="1062167" y="18288"/>
                </a:cubicBezTo>
                <a:cubicBezTo>
                  <a:pt x="862609" y="34153"/>
                  <a:pt x="828837" y="34680"/>
                  <a:pt x="697047" y="18288"/>
                </a:cubicBezTo>
                <a:cubicBezTo>
                  <a:pt x="565257" y="1896"/>
                  <a:pt x="290333" y="-12656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9957816" h="18288" stroke="0" extrusionOk="0">
                <a:moveTo>
                  <a:pt x="0" y="0"/>
                </a:moveTo>
                <a:cubicBezTo>
                  <a:pt x="239894" y="-13568"/>
                  <a:pt x="444306" y="20490"/>
                  <a:pt x="564276" y="0"/>
                </a:cubicBezTo>
                <a:cubicBezTo>
                  <a:pt x="684246" y="-20490"/>
                  <a:pt x="829702" y="-16311"/>
                  <a:pt x="929396" y="0"/>
                </a:cubicBezTo>
                <a:cubicBezTo>
                  <a:pt x="1029090" y="16311"/>
                  <a:pt x="1434080" y="4599"/>
                  <a:pt x="1792407" y="0"/>
                </a:cubicBezTo>
                <a:cubicBezTo>
                  <a:pt x="2150734" y="-4599"/>
                  <a:pt x="2230922" y="-3217"/>
                  <a:pt x="2356683" y="0"/>
                </a:cubicBezTo>
                <a:cubicBezTo>
                  <a:pt x="2482444" y="3217"/>
                  <a:pt x="2727176" y="10118"/>
                  <a:pt x="2920959" y="0"/>
                </a:cubicBezTo>
                <a:cubicBezTo>
                  <a:pt x="3114742" y="-10118"/>
                  <a:pt x="3583268" y="6126"/>
                  <a:pt x="3783970" y="0"/>
                </a:cubicBezTo>
                <a:cubicBezTo>
                  <a:pt x="3984672" y="-6126"/>
                  <a:pt x="4119530" y="12121"/>
                  <a:pt x="4248668" y="0"/>
                </a:cubicBezTo>
                <a:cubicBezTo>
                  <a:pt x="4377806" y="-12121"/>
                  <a:pt x="4830370" y="39306"/>
                  <a:pt x="5111679" y="0"/>
                </a:cubicBezTo>
                <a:cubicBezTo>
                  <a:pt x="5392988" y="-39306"/>
                  <a:pt x="5595981" y="-37432"/>
                  <a:pt x="5974690" y="0"/>
                </a:cubicBezTo>
                <a:cubicBezTo>
                  <a:pt x="6353399" y="37432"/>
                  <a:pt x="6382398" y="-32218"/>
                  <a:pt x="6638544" y="0"/>
                </a:cubicBezTo>
                <a:cubicBezTo>
                  <a:pt x="6894690" y="32218"/>
                  <a:pt x="7107197" y="-8479"/>
                  <a:pt x="7501555" y="0"/>
                </a:cubicBezTo>
                <a:cubicBezTo>
                  <a:pt x="7895913" y="8479"/>
                  <a:pt x="7913370" y="-2556"/>
                  <a:pt x="8065831" y="0"/>
                </a:cubicBezTo>
                <a:cubicBezTo>
                  <a:pt x="8218292" y="2556"/>
                  <a:pt x="8391465" y="4509"/>
                  <a:pt x="8630107" y="0"/>
                </a:cubicBezTo>
                <a:cubicBezTo>
                  <a:pt x="8868749" y="-4509"/>
                  <a:pt x="9078381" y="-9348"/>
                  <a:pt x="9393540" y="0"/>
                </a:cubicBezTo>
                <a:cubicBezTo>
                  <a:pt x="9708699" y="9348"/>
                  <a:pt x="9789190" y="-16759"/>
                  <a:pt x="9957816" y="0"/>
                </a:cubicBezTo>
                <a:cubicBezTo>
                  <a:pt x="9957941" y="4395"/>
                  <a:pt x="9957741" y="9776"/>
                  <a:pt x="9957816" y="18288"/>
                </a:cubicBezTo>
                <a:cubicBezTo>
                  <a:pt x="9649812" y="40651"/>
                  <a:pt x="9486007" y="41594"/>
                  <a:pt x="9194383" y="18288"/>
                </a:cubicBezTo>
                <a:cubicBezTo>
                  <a:pt x="8902759" y="-5018"/>
                  <a:pt x="8744094" y="43814"/>
                  <a:pt x="8530529" y="18288"/>
                </a:cubicBezTo>
                <a:cubicBezTo>
                  <a:pt x="8316964" y="-7238"/>
                  <a:pt x="8282371" y="24093"/>
                  <a:pt x="8165409" y="18288"/>
                </a:cubicBezTo>
                <a:cubicBezTo>
                  <a:pt x="8048447" y="12483"/>
                  <a:pt x="7851788" y="12040"/>
                  <a:pt x="7700711" y="18288"/>
                </a:cubicBezTo>
                <a:cubicBezTo>
                  <a:pt x="7549634" y="24536"/>
                  <a:pt x="7127225" y="27915"/>
                  <a:pt x="6837700" y="18288"/>
                </a:cubicBezTo>
                <a:cubicBezTo>
                  <a:pt x="6548175" y="8661"/>
                  <a:pt x="6330711" y="50037"/>
                  <a:pt x="6173846" y="18288"/>
                </a:cubicBezTo>
                <a:cubicBezTo>
                  <a:pt x="6016981" y="-13461"/>
                  <a:pt x="5930031" y="15985"/>
                  <a:pt x="5709148" y="18288"/>
                </a:cubicBezTo>
                <a:cubicBezTo>
                  <a:pt x="5488265" y="20591"/>
                  <a:pt x="5372997" y="43097"/>
                  <a:pt x="5045293" y="18288"/>
                </a:cubicBezTo>
                <a:cubicBezTo>
                  <a:pt x="4717590" y="-6521"/>
                  <a:pt x="4829875" y="6803"/>
                  <a:pt x="4680174" y="18288"/>
                </a:cubicBezTo>
                <a:cubicBezTo>
                  <a:pt x="4530473" y="29773"/>
                  <a:pt x="4441300" y="27030"/>
                  <a:pt x="4315054" y="18288"/>
                </a:cubicBezTo>
                <a:cubicBezTo>
                  <a:pt x="4188808" y="9546"/>
                  <a:pt x="3846162" y="4446"/>
                  <a:pt x="3651199" y="18288"/>
                </a:cubicBezTo>
                <a:cubicBezTo>
                  <a:pt x="3456236" y="32130"/>
                  <a:pt x="3412656" y="-1324"/>
                  <a:pt x="3186501" y="18288"/>
                </a:cubicBezTo>
                <a:cubicBezTo>
                  <a:pt x="2960346" y="37900"/>
                  <a:pt x="2783091" y="19872"/>
                  <a:pt x="2423069" y="18288"/>
                </a:cubicBezTo>
                <a:cubicBezTo>
                  <a:pt x="2063047" y="16704"/>
                  <a:pt x="2066062" y="18692"/>
                  <a:pt x="1958370" y="18288"/>
                </a:cubicBezTo>
                <a:cubicBezTo>
                  <a:pt x="1850678" y="17884"/>
                  <a:pt x="1403255" y="47471"/>
                  <a:pt x="1194938" y="18288"/>
                </a:cubicBezTo>
                <a:cubicBezTo>
                  <a:pt x="986621" y="-10895"/>
                  <a:pt x="986435" y="4670"/>
                  <a:pt x="829818" y="18288"/>
                </a:cubicBezTo>
                <a:cubicBezTo>
                  <a:pt x="673201" y="31906"/>
                  <a:pt x="178831" y="-2639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1BFC-6686-D84D-8391-54131779C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1467" y="2607733"/>
            <a:ext cx="9889067" cy="32850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What is Performance Management and what is its role in Cardiff airport? </a:t>
            </a:r>
          </a:p>
          <a:p>
            <a:r>
              <a:rPr lang="en-US" dirty="0">
                <a:solidFill>
                  <a:schemeClr val="bg1"/>
                </a:solidFill>
              </a:rPr>
              <a:t>Performance management helps keeps businesses on track however if the performance is not on tract then the organization will suffer. </a:t>
            </a:r>
          </a:p>
          <a:p>
            <a:r>
              <a:rPr lang="en-US" dirty="0">
                <a:solidFill>
                  <a:schemeClr val="bg1"/>
                </a:solidFill>
              </a:rPr>
              <a:t>The different job roles and the recruitment process is in this section and how does Cardiff do their recruitment process. </a:t>
            </a:r>
          </a:p>
          <a:p>
            <a:r>
              <a:rPr lang="en-US" dirty="0">
                <a:solidFill>
                  <a:schemeClr val="bg1"/>
                </a:solidFill>
              </a:rPr>
              <a:t>Cardiff Airport believes that equality and diversity is very important.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BC9056-AF0C-2C45-B817-0185EB8C52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1572" y="641997"/>
            <a:ext cx="3594100" cy="226060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1AC9AA8-0CA6-AA4E-B9AA-8476704EC5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998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559"/>
    </mc:Choice>
    <mc:Fallback xmlns="">
      <p:transition spd="slow" advTm="985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1C5152-2BDC-7E4E-83F6-B50EB936D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6600"/>
              <a:t>Recommendations 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94A4C5"/>
          </a:solidFill>
          <a:ln w="38100" cap="rnd">
            <a:solidFill>
              <a:srgbClr val="94A4C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89420-1249-0F49-8E7D-E8174F63B1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600"/>
              <a:t>Recommendation has been put forward and they have gone with high turnover of staff. </a:t>
            </a:r>
          </a:p>
          <a:p>
            <a:r>
              <a:rPr lang="en-US" sz="2600"/>
              <a:t>This will be measured using SMART model to see if the recommendation is right for Cardiff airport.   </a:t>
            </a:r>
          </a:p>
          <a:p>
            <a:r>
              <a:rPr lang="en-US" sz="2600"/>
              <a:t>It has to be specific, measurable, achievable, relevant and time-based.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A48904-33DE-9C47-BEF5-4DA42C83A8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316" r="1198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E53916A-357B-9B4A-8AE4-87D5A704CC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87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008"/>
    </mc:Choice>
    <mc:Fallback xmlns="">
      <p:transition spd="slow" advTm="72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C10882-625F-0640-B2C6-A5C21456D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7200"/>
              <a:t>Conclusion </a:t>
            </a:r>
          </a:p>
        </p:txBody>
      </p:sp>
      <p:sp>
        <p:nvSpPr>
          <p:cNvPr id="30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onnsiteX0" fmla="*/ 0 w 11018520"/>
              <a:gd name="connsiteY0" fmla="*/ 0 h 18288"/>
              <a:gd name="connsiteX1" fmla="*/ 468287 w 11018520"/>
              <a:gd name="connsiteY1" fmla="*/ 0 h 18288"/>
              <a:gd name="connsiteX2" fmla="*/ 1156945 w 11018520"/>
              <a:gd name="connsiteY2" fmla="*/ 0 h 18288"/>
              <a:gd name="connsiteX3" fmla="*/ 1955787 w 11018520"/>
              <a:gd name="connsiteY3" fmla="*/ 0 h 18288"/>
              <a:gd name="connsiteX4" fmla="*/ 2313889 w 11018520"/>
              <a:gd name="connsiteY4" fmla="*/ 0 h 18288"/>
              <a:gd name="connsiteX5" fmla="*/ 2671991 w 11018520"/>
              <a:gd name="connsiteY5" fmla="*/ 0 h 18288"/>
              <a:gd name="connsiteX6" fmla="*/ 3581019 w 11018520"/>
              <a:gd name="connsiteY6" fmla="*/ 0 h 18288"/>
              <a:gd name="connsiteX7" fmla="*/ 4269677 w 11018520"/>
              <a:gd name="connsiteY7" fmla="*/ 0 h 18288"/>
              <a:gd name="connsiteX8" fmla="*/ 4627778 w 11018520"/>
              <a:gd name="connsiteY8" fmla="*/ 0 h 18288"/>
              <a:gd name="connsiteX9" fmla="*/ 5316436 w 11018520"/>
              <a:gd name="connsiteY9" fmla="*/ 0 h 18288"/>
              <a:gd name="connsiteX10" fmla="*/ 6225464 w 11018520"/>
              <a:gd name="connsiteY10" fmla="*/ 0 h 18288"/>
              <a:gd name="connsiteX11" fmla="*/ 6803936 w 11018520"/>
              <a:gd name="connsiteY11" fmla="*/ 0 h 18288"/>
              <a:gd name="connsiteX12" fmla="*/ 7382408 w 11018520"/>
              <a:gd name="connsiteY12" fmla="*/ 0 h 18288"/>
              <a:gd name="connsiteX13" fmla="*/ 8071066 w 11018520"/>
              <a:gd name="connsiteY13" fmla="*/ 0 h 18288"/>
              <a:gd name="connsiteX14" fmla="*/ 8869909 w 11018520"/>
              <a:gd name="connsiteY14" fmla="*/ 0 h 18288"/>
              <a:gd name="connsiteX15" fmla="*/ 9668751 w 11018520"/>
              <a:gd name="connsiteY15" fmla="*/ 0 h 18288"/>
              <a:gd name="connsiteX16" fmla="*/ 11018520 w 11018520"/>
              <a:gd name="connsiteY16" fmla="*/ 0 h 18288"/>
              <a:gd name="connsiteX17" fmla="*/ 11018520 w 11018520"/>
              <a:gd name="connsiteY17" fmla="*/ 18288 h 18288"/>
              <a:gd name="connsiteX18" fmla="*/ 10550233 w 11018520"/>
              <a:gd name="connsiteY18" fmla="*/ 18288 h 18288"/>
              <a:gd name="connsiteX19" fmla="*/ 9641205 w 11018520"/>
              <a:gd name="connsiteY19" fmla="*/ 18288 h 18288"/>
              <a:gd name="connsiteX20" fmla="*/ 8952548 w 11018520"/>
              <a:gd name="connsiteY20" fmla="*/ 18288 h 18288"/>
              <a:gd name="connsiteX21" fmla="*/ 8594446 w 11018520"/>
              <a:gd name="connsiteY21" fmla="*/ 18288 h 18288"/>
              <a:gd name="connsiteX22" fmla="*/ 7905788 w 11018520"/>
              <a:gd name="connsiteY22" fmla="*/ 18288 h 18288"/>
              <a:gd name="connsiteX23" fmla="*/ 7327316 w 11018520"/>
              <a:gd name="connsiteY23" fmla="*/ 18288 h 18288"/>
              <a:gd name="connsiteX24" fmla="*/ 6748844 w 11018520"/>
              <a:gd name="connsiteY24" fmla="*/ 18288 h 18288"/>
              <a:gd name="connsiteX25" fmla="*/ 6170371 w 11018520"/>
              <a:gd name="connsiteY25" fmla="*/ 18288 h 18288"/>
              <a:gd name="connsiteX26" fmla="*/ 5591899 w 11018520"/>
              <a:gd name="connsiteY26" fmla="*/ 18288 h 18288"/>
              <a:gd name="connsiteX27" fmla="*/ 4793056 w 11018520"/>
              <a:gd name="connsiteY27" fmla="*/ 18288 h 18288"/>
              <a:gd name="connsiteX28" fmla="*/ 4104399 w 11018520"/>
              <a:gd name="connsiteY28" fmla="*/ 18288 h 18288"/>
              <a:gd name="connsiteX29" fmla="*/ 3746297 w 11018520"/>
              <a:gd name="connsiteY29" fmla="*/ 18288 h 18288"/>
              <a:gd name="connsiteX30" fmla="*/ 3167825 w 11018520"/>
              <a:gd name="connsiteY30" fmla="*/ 18288 h 18288"/>
              <a:gd name="connsiteX31" fmla="*/ 2368982 w 11018520"/>
              <a:gd name="connsiteY31" fmla="*/ 18288 h 18288"/>
              <a:gd name="connsiteX32" fmla="*/ 1900695 w 11018520"/>
              <a:gd name="connsiteY32" fmla="*/ 18288 h 18288"/>
              <a:gd name="connsiteX33" fmla="*/ 991667 w 11018520"/>
              <a:gd name="connsiteY33" fmla="*/ 18288 h 18288"/>
              <a:gd name="connsiteX34" fmla="*/ 0 w 11018520"/>
              <a:gd name="connsiteY34" fmla="*/ 18288 h 18288"/>
              <a:gd name="connsiteX35" fmla="*/ 0 w 11018520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94A4C5"/>
          </a:solidFill>
          <a:ln w="38100" cap="rnd">
            <a:solidFill>
              <a:srgbClr val="94A4C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8C159-D8BF-EF4C-BA1F-84A1FF1DD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dirty="0"/>
              <a:t>Looking at all the information and the data of Cardiff airport it is showed that it does have potential but does have a lot of work to be put into it as well, this is where the management comes into it and will have to look at things in more depth to have a better understanding.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7E99F7F-A6BE-5E47-A08D-3865A255FD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630" r="26495"/>
          <a:stretch/>
        </p:blipFill>
        <p:spPr>
          <a:xfrm>
            <a:off x="7071360" y="2093976"/>
            <a:ext cx="4545362" cy="4096512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44E6142-B938-A04F-B403-7A0BA5EA7B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610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443"/>
    </mc:Choice>
    <mc:Fallback xmlns="">
      <p:transition spd="slow" advTm="554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AD3AEB8-FFD0-4560-A42B-D0A33E1D6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content container">
            <a:extLst>
              <a:ext uri="{FF2B5EF4-FFF2-40B4-BE49-F238E27FC236}">
                <a16:creationId xmlns:a16="http://schemas.microsoft.com/office/drawing/2014/main" id="{F53AD421-C5C8-4C52-9DD0-6A594F21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564" y="493776"/>
            <a:ext cx="11040872" cy="5722227"/>
          </a:xfrm>
          <a:custGeom>
            <a:avLst/>
            <a:gdLst>
              <a:gd name="connsiteX0" fmla="*/ 0 w 11040872"/>
              <a:gd name="connsiteY0" fmla="*/ 0 h 5722227"/>
              <a:gd name="connsiteX1" fmla="*/ 910872 w 11040872"/>
              <a:gd name="connsiteY1" fmla="*/ 0 h 5722227"/>
              <a:gd name="connsiteX2" fmla="*/ 1821744 w 11040872"/>
              <a:gd name="connsiteY2" fmla="*/ 0 h 5722227"/>
              <a:gd name="connsiteX3" fmla="*/ 2511798 w 11040872"/>
              <a:gd name="connsiteY3" fmla="*/ 0 h 5722227"/>
              <a:gd name="connsiteX4" fmla="*/ 3312262 w 11040872"/>
              <a:gd name="connsiteY4" fmla="*/ 0 h 5722227"/>
              <a:gd name="connsiteX5" fmla="*/ 4002316 w 11040872"/>
              <a:gd name="connsiteY5" fmla="*/ 0 h 5722227"/>
              <a:gd name="connsiteX6" fmla="*/ 4692371 w 11040872"/>
              <a:gd name="connsiteY6" fmla="*/ 0 h 5722227"/>
              <a:gd name="connsiteX7" fmla="*/ 5382425 w 11040872"/>
              <a:gd name="connsiteY7" fmla="*/ 0 h 5722227"/>
              <a:gd name="connsiteX8" fmla="*/ 5741253 w 11040872"/>
              <a:gd name="connsiteY8" fmla="*/ 0 h 5722227"/>
              <a:gd name="connsiteX9" fmla="*/ 6541717 w 11040872"/>
              <a:gd name="connsiteY9" fmla="*/ 0 h 5722227"/>
              <a:gd name="connsiteX10" fmla="*/ 6900545 w 11040872"/>
              <a:gd name="connsiteY10" fmla="*/ 0 h 5722227"/>
              <a:gd name="connsiteX11" fmla="*/ 7590600 w 11040872"/>
              <a:gd name="connsiteY11" fmla="*/ 0 h 5722227"/>
              <a:gd name="connsiteX12" fmla="*/ 8501471 w 11040872"/>
              <a:gd name="connsiteY12" fmla="*/ 0 h 5722227"/>
              <a:gd name="connsiteX13" fmla="*/ 9412343 w 11040872"/>
              <a:gd name="connsiteY13" fmla="*/ 0 h 5722227"/>
              <a:gd name="connsiteX14" fmla="*/ 10212807 w 11040872"/>
              <a:gd name="connsiteY14" fmla="*/ 0 h 5722227"/>
              <a:gd name="connsiteX15" fmla="*/ 11040872 w 11040872"/>
              <a:gd name="connsiteY15" fmla="*/ 0 h 5722227"/>
              <a:gd name="connsiteX16" fmla="*/ 11040872 w 11040872"/>
              <a:gd name="connsiteY16" fmla="*/ 464136 h 5722227"/>
              <a:gd name="connsiteX17" fmla="*/ 11040872 w 11040872"/>
              <a:gd name="connsiteY17" fmla="*/ 1099939 h 5722227"/>
              <a:gd name="connsiteX18" fmla="*/ 11040872 w 11040872"/>
              <a:gd name="connsiteY18" fmla="*/ 1735742 h 5722227"/>
              <a:gd name="connsiteX19" fmla="*/ 11040872 w 11040872"/>
              <a:gd name="connsiteY19" fmla="*/ 2314323 h 5722227"/>
              <a:gd name="connsiteX20" fmla="*/ 11040872 w 11040872"/>
              <a:gd name="connsiteY20" fmla="*/ 3064570 h 5722227"/>
              <a:gd name="connsiteX21" fmla="*/ 11040872 w 11040872"/>
              <a:gd name="connsiteY21" fmla="*/ 3585929 h 5722227"/>
              <a:gd name="connsiteX22" fmla="*/ 11040872 w 11040872"/>
              <a:gd name="connsiteY22" fmla="*/ 4336176 h 5722227"/>
              <a:gd name="connsiteX23" fmla="*/ 11040872 w 11040872"/>
              <a:gd name="connsiteY23" fmla="*/ 4857535 h 5722227"/>
              <a:gd name="connsiteX24" fmla="*/ 11040872 w 11040872"/>
              <a:gd name="connsiteY24" fmla="*/ 5722227 h 5722227"/>
              <a:gd name="connsiteX25" fmla="*/ 10130000 w 11040872"/>
              <a:gd name="connsiteY25" fmla="*/ 5722227 h 5722227"/>
              <a:gd name="connsiteX26" fmla="*/ 9550354 w 11040872"/>
              <a:gd name="connsiteY26" fmla="*/ 5722227 h 5722227"/>
              <a:gd name="connsiteX27" fmla="*/ 8749891 w 11040872"/>
              <a:gd name="connsiteY27" fmla="*/ 5722227 h 5722227"/>
              <a:gd name="connsiteX28" fmla="*/ 8391063 w 11040872"/>
              <a:gd name="connsiteY28" fmla="*/ 5722227 h 5722227"/>
              <a:gd name="connsiteX29" fmla="*/ 7480191 w 11040872"/>
              <a:gd name="connsiteY29" fmla="*/ 5722227 h 5722227"/>
              <a:gd name="connsiteX30" fmla="*/ 6900545 w 11040872"/>
              <a:gd name="connsiteY30" fmla="*/ 5722227 h 5722227"/>
              <a:gd name="connsiteX31" fmla="*/ 6210491 w 11040872"/>
              <a:gd name="connsiteY31" fmla="*/ 5722227 h 5722227"/>
              <a:gd name="connsiteX32" fmla="*/ 5741253 w 11040872"/>
              <a:gd name="connsiteY32" fmla="*/ 5722227 h 5722227"/>
              <a:gd name="connsiteX33" fmla="*/ 4940790 w 11040872"/>
              <a:gd name="connsiteY33" fmla="*/ 5722227 h 5722227"/>
              <a:gd name="connsiteX34" fmla="*/ 4029918 w 11040872"/>
              <a:gd name="connsiteY34" fmla="*/ 5722227 h 5722227"/>
              <a:gd name="connsiteX35" fmla="*/ 3450273 w 11040872"/>
              <a:gd name="connsiteY35" fmla="*/ 5722227 h 5722227"/>
              <a:gd name="connsiteX36" fmla="*/ 2539401 w 11040872"/>
              <a:gd name="connsiteY36" fmla="*/ 5722227 h 5722227"/>
              <a:gd name="connsiteX37" fmla="*/ 1849346 w 11040872"/>
              <a:gd name="connsiteY37" fmla="*/ 5722227 h 5722227"/>
              <a:gd name="connsiteX38" fmla="*/ 938474 w 11040872"/>
              <a:gd name="connsiteY38" fmla="*/ 5722227 h 5722227"/>
              <a:gd name="connsiteX39" fmla="*/ 0 w 11040872"/>
              <a:gd name="connsiteY39" fmla="*/ 5722227 h 5722227"/>
              <a:gd name="connsiteX40" fmla="*/ 0 w 11040872"/>
              <a:gd name="connsiteY40" fmla="*/ 5200869 h 5722227"/>
              <a:gd name="connsiteX41" fmla="*/ 0 w 11040872"/>
              <a:gd name="connsiteY41" fmla="*/ 4507843 h 5722227"/>
              <a:gd name="connsiteX42" fmla="*/ 0 w 11040872"/>
              <a:gd name="connsiteY42" fmla="*/ 3814818 h 5722227"/>
              <a:gd name="connsiteX43" fmla="*/ 0 w 11040872"/>
              <a:gd name="connsiteY43" fmla="*/ 3064570 h 5722227"/>
              <a:gd name="connsiteX44" fmla="*/ 0 w 11040872"/>
              <a:gd name="connsiteY44" fmla="*/ 2600434 h 5722227"/>
              <a:gd name="connsiteX45" fmla="*/ 0 w 11040872"/>
              <a:gd name="connsiteY45" fmla="*/ 2136298 h 5722227"/>
              <a:gd name="connsiteX46" fmla="*/ 0 w 11040872"/>
              <a:gd name="connsiteY46" fmla="*/ 1386051 h 5722227"/>
              <a:gd name="connsiteX47" fmla="*/ 0 w 11040872"/>
              <a:gd name="connsiteY47" fmla="*/ 807470 h 5722227"/>
              <a:gd name="connsiteX48" fmla="*/ 0 w 11040872"/>
              <a:gd name="connsiteY48" fmla="*/ 0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40872" h="5722227" fill="none" extrusionOk="0">
                <a:moveTo>
                  <a:pt x="0" y="0"/>
                </a:moveTo>
                <a:cubicBezTo>
                  <a:pt x="193592" y="6224"/>
                  <a:pt x="601481" y="42917"/>
                  <a:pt x="910872" y="0"/>
                </a:cubicBezTo>
                <a:cubicBezTo>
                  <a:pt x="1220263" y="-42917"/>
                  <a:pt x="1370975" y="12188"/>
                  <a:pt x="1821744" y="0"/>
                </a:cubicBezTo>
                <a:cubicBezTo>
                  <a:pt x="2272513" y="-12188"/>
                  <a:pt x="2243945" y="-6271"/>
                  <a:pt x="2511798" y="0"/>
                </a:cubicBezTo>
                <a:cubicBezTo>
                  <a:pt x="2779651" y="6271"/>
                  <a:pt x="2961954" y="-6589"/>
                  <a:pt x="3312262" y="0"/>
                </a:cubicBezTo>
                <a:cubicBezTo>
                  <a:pt x="3662570" y="6589"/>
                  <a:pt x="3695138" y="3008"/>
                  <a:pt x="4002316" y="0"/>
                </a:cubicBezTo>
                <a:cubicBezTo>
                  <a:pt x="4309494" y="-3008"/>
                  <a:pt x="4393447" y="-11115"/>
                  <a:pt x="4692371" y="0"/>
                </a:cubicBezTo>
                <a:cubicBezTo>
                  <a:pt x="4991295" y="11115"/>
                  <a:pt x="5213542" y="-5299"/>
                  <a:pt x="5382425" y="0"/>
                </a:cubicBezTo>
                <a:cubicBezTo>
                  <a:pt x="5551308" y="5299"/>
                  <a:pt x="5648021" y="11335"/>
                  <a:pt x="5741253" y="0"/>
                </a:cubicBezTo>
                <a:cubicBezTo>
                  <a:pt x="5834485" y="-11335"/>
                  <a:pt x="6259648" y="-13136"/>
                  <a:pt x="6541717" y="0"/>
                </a:cubicBezTo>
                <a:cubicBezTo>
                  <a:pt x="6823786" y="13136"/>
                  <a:pt x="6733802" y="-6108"/>
                  <a:pt x="6900545" y="0"/>
                </a:cubicBezTo>
                <a:cubicBezTo>
                  <a:pt x="7067288" y="6108"/>
                  <a:pt x="7323355" y="24168"/>
                  <a:pt x="7590600" y="0"/>
                </a:cubicBezTo>
                <a:cubicBezTo>
                  <a:pt x="7857845" y="-24168"/>
                  <a:pt x="8117504" y="38708"/>
                  <a:pt x="8501471" y="0"/>
                </a:cubicBezTo>
                <a:cubicBezTo>
                  <a:pt x="8885438" y="-38708"/>
                  <a:pt x="8998654" y="-37342"/>
                  <a:pt x="9412343" y="0"/>
                </a:cubicBezTo>
                <a:cubicBezTo>
                  <a:pt x="9826032" y="37342"/>
                  <a:pt x="9895725" y="7712"/>
                  <a:pt x="10212807" y="0"/>
                </a:cubicBezTo>
                <a:cubicBezTo>
                  <a:pt x="10529889" y="-7712"/>
                  <a:pt x="10868714" y="4378"/>
                  <a:pt x="11040872" y="0"/>
                </a:cubicBezTo>
                <a:cubicBezTo>
                  <a:pt x="11043731" y="126419"/>
                  <a:pt x="11023020" y="340205"/>
                  <a:pt x="11040872" y="464136"/>
                </a:cubicBezTo>
                <a:cubicBezTo>
                  <a:pt x="11058724" y="588067"/>
                  <a:pt x="11029141" y="954408"/>
                  <a:pt x="11040872" y="1099939"/>
                </a:cubicBezTo>
                <a:cubicBezTo>
                  <a:pt x="11052603" y="1245470"/>
                  <a:pt x="11062638" y="1462876"/>
                  <a:pt x="11040872" y="1735742"/>
                </a:cubicBezTo>
                <a:cubicBezTo>
                  <a:pt x="11019106" y="2008608"/>
                  <a:pt x="11024038" y="2070917"/>
                  <a:pt x="11040872" y="2314323"/>
                </a:cubicBezTo>
                <a:cubicBezTo>
                  <a:pt x="11057706" y="2557729"/>
                  <a:pt x="11069457" y="2766692"/>
                  <a:pt x="11040872" y="3064570"/>
                </a:cubicBezTo>
                <a:cubicBezTo>
                  <a:pt x="11012287" y="3362448"/>
                  <a:pt x="11046770" y="3457258"/>
                  <a:pt x="11040872" y="3585929"/>
                </a:cubicBezTo>
                <a:cubicBezTo>
                  <a:pt x="11034974" y="3714600"/>
                  <a:pt x="11008593" y="4061907"/>
                  <a:pt x="11040872" y="4336176"/>
                </a:cubicBezTo>
                <a:cubicBezTo>
                  <a:pt x="11073151" y="4610445"/>
                  <a:pt x="11024061" y="4741691"/>
                  <a:pt x="11040872" y="4857535"/>
                </a:cubicBezTo>
                <a:cubicBezTo>
                  <a:pt x="11057683" y="4973379"/>
                  <a:pt x="11061382" y="5390575"/>
                  <a:pt x="11040872" y="5722227"/>
                </a:cubicBezTo>
                <a:cubicBezTo>
                  <a:pt x="10705289" y="5754948"/>
                  <a:pt x="10500356" y="5715132"/>
                  <a:pt x="10130000" y="5722227"/>
                </a:cubicBezTo>
                <a:cubicBezTo>
                  <a:pt x="9759644" y="5729322"/>
                  <a:pt x="9690200" y="5718288"/>
                  <a:pt x="9550354" y="5722227"/>
                </a:cubicBezTo>
                <a:cubicBezTo>
                  <a:pt x="9410508" y="5726166"/>
                  <a:pt x="9085883" y="5714152"/>
                  <a:pt x="8749891" y="5722227"/>
                </a:cubicBezTo>
                <a:cubicBezTo>
                  <a:pt x="8413899" y="5730302"/>
                  <a:pt x="8487114" y="5705710"/>
                  <a:pt x="8391063" y="5722227"/>
                </a:cubicBezTo>
                <a:cubicBezTo>
                  <a:pt x="8295012" y="5738744"/>
                  <a:pt x="7670612" y="5701988"/>
                  <a:pt x="7480191" y="5722227"/>
                </a:cubicBezTo>
                <a:cubicBezTo>
                  <a:pt x="7289770" y="5742466"/>
                  <a:pt x="7167607" y="5741605"/>
                  <a:pt x="6900545" y="5722227"/>
                </a:cubicBezTo>
                <a:cubicBezTo>
                  <a:pt x="6633483" y="5702849"/>
                  <a:pt x="6439920" y="5728897"/>
                  <a:pt x="6210491" y="5722227"/>
                </a:cubicBezTo>
                <a:cubicBezTo>
                  <a:pt x="5981062" y="5715557"/>
                  <a:pt x="5915480" y="5731659"/>
                  <a:pt x="5741253" y="5722227"/>
                </a:cubicBezTo>
                <a:cubicBezTo>
                  <a:pt x="5567026" y="5712795"/>
                  <a:pt x="5278617" y="5707418"/>
                  <a:pt x="4940790" y="5722227"/>
                </a:cubicBezTo>
                <a:cubicBezTo>
                  <a:pt x="4602963" y="5737036"/>
                  <a:pt x="4321539" y="5753746"/>
                  <a:pt x="4029918" y="5722227"/>
                </a:cubicBezTo>
                <a:cubicBezTo>
                  <a:pt x="3738297" y="5690708"/>
                  <a:pt x="3717506" y="5732521"/>
                  <a:pt x="3450273" y="5722227"/>
                </a:cubicBezTo>
                <a:cubicBezTo>
                  <a:pt x="3183041" y="5711933"/>
                  <a:pt x="2913596" y="5698063"/>
                  <a:pt x="2539401" y="5722227"/>
                </a:cubicBezTo>
                <a:cubicBezTo>
                  <a:pt x="2165206" y="5746391"/>
                  <a:pt x="2032456" y="5707324"/>
                  <a:pt x="1849346" y="5722227"/>
                </a:cubicBezTo>
                <a:cubicBezTo>
                  <a:pt x="1666237" y="5737130"/>
                  <a:pt x="1209225" y="5720784"/>
                  <a:pt x="938474" y="5722227"/>
                </a:cubicBezTo>
                <a:cubicBezTo>
                  <a:pt x="667723" y="5723670"/>
                  <a:pt x="389175" y="5759320"/>
                  <a:pt x="0" y="5722227"/>
                </a:cubicBezTo>
                <a:cubicBezTo>
                  <a:pt x="-10554" y="5514969"/>
                  <a:pt x="-3520" y="5347189"/>
                  <a:pt x="0" y="5200869"/>
                </a:cubicBezTo>
                <a:cubicBezTo>
                  <a:pt x="3520" y="5054549"/>
                  <a:pt x="11246" y="4701970"/>
                  <a:pt x="0" y="4507843"/>
                </a:cubicBezTo>
                <a:cubicBezTo>
                  <a:pt x="-11246" y="4313716"/>
                  <a:pt x="10271" y="4091344"/>
                  <a:pt x="0" y="3814818"/>
                </a:cubicBezTo>
                <a:cubicBezTo>
                  <a:pt x="-10271" y="3538293"/>
                  <a:pt x="31723" y="3330628"/>
                  <a:pt x="0" y="3064570"/>
                </a:cubicBezTo>
                <a:cubicBezTo>
                  <a:pt x="-31723" y="2798512"/>
                  <a:pt x="-5483" y="2770126"/>
                  <a:pt x="0" y="2600434"/>
                </a:cubicBezTo>
                <a:cubicBezTo>
                  <a:pt x="5483" y="2430742"/>
                  <a:pt x="10642" y="2318769"/>
                  <a:pt x="0" y="2136298"/>
                </a:cubicBezTo>
                <a:cubicBezTo>
                  <a:pt x="-10642" y="1953827"/>
                  <a:pt x="-10005" y="1555188"/>
                  <a:pt x="0" y="1386051"/>
                </a:cubicBezTo>
                <a:cubicBezTo>
                  <a:pt x="10005" y="1216914"/>
                  <a:pt x="-22640" y="953234"/>
                  <a:pt x="0" y="807470"/>
                </a:cubicBezTo>
                <a:cubicBezTo>
                  <a:pt x="22640" y="661706"/>
                  <a:pt x="-32744" y="287432"/>
                  <a:pt x="0" y="0"/>
                </a:cubicBezTo>
                <a:close/>
              </a:path>
              <a:path w="11040872" h="5722227" stroke="0" extrusionOk="0">
                <a:moveTo>
                  <a:pt x="0" y="0"/>
                </a:moveTo>
                <a:cubicBezTo>
                  <a:pt x="169384" y="-10635"/>
                  <a:pt x="370826" y="9208"/>
                  <a:pt x="579646" y="0"/>
                </a:cubicBezTo>
                <a:cubicBezTo>
                  <a:pt x="788466" y="-9208"/>
                  <a:pt x="775343" y="6784"/>
                  <a:pt x="938474" y="0"/>
                </a:cubicBezTo>
                <a:cubicBezTo>
                  <a:pt x="1101605" y="-6784"/>
                  <a:pt x="1565487" y="3846"/>
                  <a:pt x="1849346" y="0"/>
                </a:cubicBezTo>
                <a:cubicBezTo>
                  <a:pt x="2133205" y="-3846"/>
                  <a:pt x="2146701" y="-4656"/>
                  <a:pt x="2428992" y="0"/>
                </a:cubicBezTo>
                <a:cubicBezTo>
                  <a:pt x="2711283" y="4656"/>
                  <a:pt x="2812175" y="-11466"/>
                  <a:pt x="3008638" y="0"/>
                </a:cubicBezTo>
                <a:cubicBezTo>
                  <a:pt x="3205101" y="11466"/>
                  <a:pt x="3727763" y="-32961"/>
                  <a:pt x="3919510" y="0"/>
                </a:cubicBezTo>
                <a:cubicBezTo>
                  <a:pt x="4111257" y="32961"/>
                  <a:pt x="4220253" y="-16430"/>
                  <a:pt x="4388747" y="0"/>
                </a:cubicBezTo>
                <a:cubicBezTo>
                  <a:pt x="4557241" y="16430"/>
                  <a:pt x="4940065" y="-21977"/>
                  <a:pt x="5299619" y="0"/>
                </a:cubicBezTo>
                <a:cubicBezTo>
                  <a:pt x="5659173" y="21977"/>
                  <a:pt x="5814444" y="26556"/>
                  <a:pt x="6210491" y="0"/>
                </a:cubicBezTo>
                <a:cubicBezTo>
                  <a:pt x="6606538" y="-26556"/>
                  <a:pt x="6659560" y="23104"/>
                  <a:pt x="6900545" y="0"/>
                </a:cubicBezTo>
                <a:cubicBezTo>
                  <a:pt x="7141530" y="-23104"/>
                  <a:pt x="7601869" y="-1869"/>
                  <a:pt x="7811417" y="0"/>
                </a:cubicBezTo>
                <a:cubicBezTo>
                  <a:pt x="8020965" y="1869"/>
                  <a:pt x="8256088" y="4201"/>
                  <a:pt x="8391063" y="0"/>
                </a:cubicBezTo>
                <a:cubicBezTo>
                  <a:pt x="8526038" y="-4201"/>
                  <a:pt x="8809082" y="7677"/>
                  <a:pt x="8970709" y="0"/>
                </a:cubicBezTo>
                <a:cubicBezTo>
                  <a:pt x="9132336" y="-7677"/>
                  <a:pt x="9528709" y="5380"/>
                  <a:pt x="9771172" y="0"/>
                </a:cubicBezTo>
                <a:cubicBezTo>
                  <a:pt x="10013635" y="-5380"/>
                  <a:pt x="10199269" y="-15922"/>
                  <a:pt x="10350818" y="0"/>
                </a:cubicBezTo>
                <a:cubicBezTo>
                  <a:pt x="10502367" y="15922"/>
                  <a:pt x="10835478" y="-34311"/>
                  <a:pt x="11040872" y="0"/>
                </a:cubicBezTo>
                <a:cubicBezTo>
                  <a:pt x="11027923" y="269490"/>
                  <a:pt x="11030065" y="500130"/>
                  <a:pt x="11040872" y="750248"/>
                </a:cubicBezTo>
                <a:cubicBezTo>
                  <a:pt x="11051679" y="1000366"/>
                  <a:pt x="11044602" y="1104921"/>
                  <a:pt x="11040872" y="1443273"/>
                </a:cubicBezTo>
                <a:cubicBezTo>
                  <a:pt x="11037142" y="1781626"/>
                  <a:pt x="11028369" y="1985731"/>
                  <a:pt x="11040872" y="2136298"/>
                </a:cubicBezTo>
                <a:cubicBezTo>
                  <a:pt x="11053375" y="2286866"/>
                  <a:pt x="11023547" y="2489209"/>
                  <a:pt x="11040872" y="2600434"/>
                </a:cubicBezTo>
                <a:cubicBezTo>
                  <a:pt x="11058197" y="2711659"/>
                  <a:pt x="11064151" y="2890371"/>
                  <a:pt x="11040872" y="3121793"/>
                </a:cubicBezTo>
                <a:cubicBezTo>
                  <a:pt x="11017593" y="3353215"/>
                  <a:pt x="11033741" y="3662012"/>
                  <a:pt x="11040872" y="3814818"/>
                </a:cubicBezTo>
                <a:cubicBezTo>
                  <a:pt x="11048003" y="3967624"/>
                  <a:pt x="11043927" y="4184559"/>
                  <a:pt x="11040872" y="4393399"/>
                </a:cubicBezTo>
                <a:cubicBezTo>
                  <a:pt x="11037817" y="4602239"/>
                  <a:pt x="11027191" y="4773425"/>
                  <a:pt x="11040872" y="4914757"/>
                </a:cubicBezTo>
                <a:cubicBezTo>
                  <a:pt x="11054553" y="5056089"/>
                  <a:pt x="11025188" y="5370964"/>
                  <a:pt x="11040872" y="5722227"/>
                </a:cubicBezTo>
                <a:cubicBezTo>
                  <a:pt x="10837462" y="5714031"/>
                  <a:pt x="10531754" y="5749541"/>
                  <a:pt x="10350818" y="5722227"/>
                </a:cubicBezTo>
                <a:cubicBezTo>
                  <a:pt x="10169882" y="5694913"/>
                  <a:pt x="9832506" y="5739195"/>
                  <a:pt x="9660763" y="5722227"/>
                </a:cubicBezTo>
                <a:cubicBezTo>
                  <a:pt x="9489020" y="5705259"/>
                  <a:pt x="9334558" y="5741830"/>
                  <a:pt x="9191526" y="5722227"/>
                </a:cubicBezTo>
                <a:cubicBezTo>
                  <a:pt x="9048494" y="5702624"/>
                  <a:pt x="8640605" y="5761665"/>
                  <a:pt x="8391063" y="5722227"/>
                </a:cubicBezTo>
                <a:cubicBezTo>
                  <a:pt x="8141521" y="5682789"/>
                  <a:pt x="8132030" y="5733336"/>
                  <a:pt x="7921826" y="5722227"/>
                </a:cubicBezTo>
                <a:cubicBezTo>
                  <a:pt x="7711622" y="5711118"/>
                  <a:pt x="7445489" y="5693555"/>
                  <a:pt x="7121362" y="5722227"/>
                </a:cubicBezTo>
                <a:cubicBezTo>
                  <a:pt x="6797235" y="5750899"/>
                  <a:pt x="6940489" y="5715190"/>
                  <a:pt x="6762534" y="5722227"/>
                </a:cubicBezTo>
                <a:cubicBezTo>
                  <a:pt x="6584579" y="5729264"/>
                  <a:pt x="6249483" y="5715060"/>
                  <a:pt x="5962071" y="5722227"/>
                </a:cubicBezTo>
                <a:cubicBezTo>
                  <a:pt x="5674659" y="5729394"/>
                  <a:pt x="5697457" y="5741242"/>
                  <a:pt x="5492834" y="5722227"/>
                </a:cubicBezTo>
                <a:cubicBezTo>
                  <a:pt x="5288211" y="5703212"/>
                  <a:pt x="5223354" y="5727530"/>
                  <a:pt x="5134005" y="5722227"/>
                </a:cubicBezTo>
                <a:cubicBezTo>
                  <a:pt x="5044656" y="5716924"/>
                  <a:pt x="4805771" y="5744749"/>
                  <a:pt x="4664768" y="5722227"/>
                </a:cubicBezTo>
                <a:cubicBezTo>
                  <a:pt x="4523765" y="5699705"/>
                  <a:pt x="4188901" y="5702568"/>
                  <a:pt x="3864305" y="5722227"/>
                </a:cubicBezTo>
                <a:cubicBezTo>
                  <a:pt x="3539709" y="5741886"/>
                  <a:pt x="3626652" y="5738369"/>
                  <a:pt x="3395068" y="5722227"/>
                </a:cubicBezTo>
                <a:cubicBezTo>
                  <a:pt x="3163484" y="5706085"/>
                  <a:pt x="3169858" y="5716523"/>
                  <a:pt x="3036240" y="5722227"/>
                </a:cubicBezTo>
                <a:cubicBezTo>
                  <a:pt x="2902622" y="5727931"/>
                  <a:pt x="2693943" y="5714168"/>
                  <a:pt x="2567003" y="5722227"/>
                </a:cubicBezTo>
                <a:cubicBezTo>
                  <a:pt x="2440063" y="5730286"/>
                  <a:pt x="2221419" y="5730788"/>
                  <a:pt x="1987357" y="5722227"/>
                </a:cubicBezTo>
                <a:cubicBezTo>
                  <a:pt x="1753295" y="5713666"/>
                  <a:pt x="1455082" y="5742374"/>
                  <a:pt x="1297302" y="5722227"/>
                </a:cubicBezTo>
                <a:cubicBezTo>
                  <a:pt x="1139522" y="5702080"/>
                  <a:pt x="1004973" y="5737277"/>
                  <a:pt x="828065" y="5722227"/>
                </a:cubicBezTo>
                <a:cubicBezTo>
                  <a:pt x="651157" y="5707177"/>
                  <a:pt x="277792" y="5734769"/>
                  <a:pt x="0" y="5722227"/>
                </a:cubicBezTo>
                <a:cubicBezTo>
                  <a:pt x="-17642" y="5580983"/>
                  <a:pt x="-4355" y="5260240"/>
                  <a:pt x="0" y="5086424"/>
                </a:cubicBezTo>
                <a:cubicBezTo>
                  <a:pt x="4355" y="4912608"/>
                  <a:pt x="-9208" y="4615040"/>
                  <a:pt x="0" y="4450621"/>
                </a:cubicBezTo>
                <a:cubicBezTo>
                  <a:pt x="9208" y="4286202"/>
                  <a:pt x="21220" y="3942849"/>
                  <a:pt x="0" y="3814818"/>
                </a:cubicBezTo>
                <a:cubicBezTo>
                  <a:pt x="-21220" y="3686787"/>
                  <a:pt x="24895" y="3410535"/>
                  <a:pt x="0" y="3179015"/>
                </a:cubicBezTo>
                <a:cubicBezTo>
                  <a:pt x="-24895" y="2947495"/>
                  <a:pt x="-4041" y="2734935"/>
                  <a:pt x="0" y="2600434"/>
                </a:cubicBezTo>
                <a:cubicBezTo>
                  <a:pt x="4041" y="2465933"/>
                  <a:pt x="-17582" y="2241550"/>
                  <a:pt x="0" y="1907409"/>
                </a:cubicBezTo>
                <a:cubicBezTo>
                  <a:pt x="17582" y="1573269"/>
                  <a:pt x="21210" y="1537696"/>
                  <a:pt x="0" y="1271606"/>
                </a:cubicBezTo>
                <a:cubicBezTo>
                  <a:pt x="-21210" y="1005516"/>
                  <a:pt x="13869" y="478336"/>
                  <a:pt x="0" y="0"/>
                </a:cubicBezTo>
                <a:close/>
              </a:path>
            </a:pathLst>
          </a:custGeom>
          <a:solidFill>
            <a:srgbClr val="94A4C5"/>
          </a:solidFill>
          <a:ln w="25400">
            <a:solidFill>
              <a:srgbClr val="94A4C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8A6997-132D-4F40-A30B-6E00A8F2A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467" y="505372"/>
            <a:ext cx="9889067" cy="1325563"/>
          </a:xfrm>
        </p:spPr>
        <p:txBody>
          <a:bodyPr>
            <a:normAutofit/>
          </a:bodyPr>
          <a:lstStyle/>
          <a:p>
            <a:r>
              <a:rPr lang="en-US" sz="6600" dirty="0">
                <a:solidFill>
                  <a:schemeClr val="bg1"/>
                </a:solidFill>
              </a:rPr>
              <a:t>Bibliography 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6D7E5B0F-5185-440A-8222-321C1D118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092" y="2325880"/>
            <a:ext cx="9957816" cy="18288"/>
          </a:xfrm>
          <a:custGeom>
            <a:avLst/>
            <a:gdLst>
              <a:gd name="connsiteX0" fmla="*/ 0 w 9957816"/>
              <a:gd name="connsiteY0" fmla="*/ 0 h 18288"/>
              <a:gd name="connsiteX1" fmla="*/ 863011 w 9957816"/>
              <a:gd name="connsiteY1" fmla="*/ 0 h 18288"/>
              <a:gd name="connsiteX2" fmla="*/ 1327709 w 9957816"/>
              <a:gd name="connsiteY2" fmla="*/ 0 h 18288"/>
              <a:gd name="connsiteX3" fmla="*/ 2091141 w 9957816"/>
              <a:gd name="connsiteY3" fmla="*/ 0 h 18288"/>
              <a:gd name="connsiteX4" fmla="*/ 2555839 w 9957816"/>
              <a:gd name="connsiteY4" fmla="*/ 0 h 18288"/>
              <a:gd name="connsiteX5" fmla="*/ 3219694 w 9957816"/>
              <a:gd name="connsiteY5" fmla="*/ 0 h 18288"/>
              <a:gd name="connsiteX6" fmla="*/ 3983126 w 9957816"/>
              <a:gd name="connsiteY6" fmla="*/ 0 h 18288"/>
              <a:gd name="connsiteX7" fmla="*/ 4348246 w 9957816"/>
              <a:gd name="connsiteY7" fmla="*/ 0 h 18288"/>
              <a:gd name="connsiteX8" fmla="*/ 4713366 w 9957816"/>
              <a:gd name="connsiteY8" fmla="*/ 0 h 18288"/>
              <a:gd name="connsiteX9" fmla="*/ 5576377 w 9957816"/>
              <a:gd name="connsiteY9" fmla="*/ 0 h 18288"/>
              <a:gd name="connsiteX10" fmla="*/ 6240231 w 9957816"/>
              <a:gd name="connsiteY10" fmla="*/ 0 h 18288"/>
              <a:gd name="connsiteX11" fmla="*/ 6605351 w 9957816"/>
              <a:gd name="connsiteY11" fmla="*/ 0 h 18288"/>
              <a:gd name="connsiteX12" fmla="*/ 7269206 w 9957816"/>
              <a:gd name="connsiteY12" fmla="*/ 0 h 18288"/>
              <a:gd name="connsiteX13" fmla="*/ 8132216 w 9957816"/>
              <a:gd name="connsiteY13" fmla="*/ 0 h 18288"/>
              <a:gd name="connsiteX14" fmla="*/ 8696493 w 9957816"/>
              <a:gd name="connsiteY14" fmla="*/ 0 h 18288"/>
              <a:gd name="connsiteX15" fmla="*/ 9260769 w 9957816"/>
              <a:gd name="connsiteY15" fmla="*/ 0 h 18288"/>
              <a:gd name="connsiteX16" fmla="*/ 9957816 w 9957816"/>
              <a:gd name="connsiteY16" fmla="*/ 0 h 18288"/>
              <a:gd name="connsiteX17" fmla="*/ 9957816 w 9957816"/>
              <a:gd name="connsiteY17" fmla="*/ 18288 h 18288"/>
              <a:gd name="connsiteX18" fmla="*/ 9293962 w 9957816"/>
              <a:gd name="connsiteY18" fmla="*/ 18288 h 18288"/>
              <a:gd name="connsiteX19" fmla="*/ 8530529 w 9957816"/>
              <a:gd name="connsiteY19" fmla="*/ 18288 h 18288"/>
              <a:gd name="connsiteX20" fmla="*/ 7767096 w 9957816"/>
              <a:gd name="connsiteY20" fmla="*/ 18288 h 18288"/>
              <a:gd name="connsiteX21" fmla="*/ 7302398 w 9957816"/>
              <a:gd name="connsiteY21" fmla="*/ 18288 h 18288"/>
              <a:gd name="connsiteX22" fmla="*/ 6439388 w 9957816"/>
              <a:gd name="connsiteY22" fmla="*/ 18288 h 18288"/>
              <a:gd name="connsiteX23" fmla="*/ 5775533 w 9957816"/>
              <a:gd name="connsiteY23" fmla="*/ 18288 h 18288"/>
              <a:gd name="connsiteX24" fmla="*/ 5410413 w 9957816"/>
              <a:gd name="connsiteY24" fmla="*/ 18288 h 18288"/>
              <a:gd name="connsiteX25" fmla="*/ 4746559 w 9957816"/>
              <a:gd name="connsiteY25" fmla="*/ 18288 h 18288"/>
              <a:gd name="connsiteX26" fmla="*/ 4182283 w 9957816"/>
              <a:gd name="connsiteY26" fmla="*/ 18288 h 18288"/>
              <a:gd name="connsiteX27" fmla="*/ 3618006 w 9957816"/>
              <a:gd name="connsiteY27" fmla="*/ 18288 h 18288"/>
              <a:gd name="connsiteX28" fmla="*/ 3053730 w 9957816"/>
              <a:gd name="connsiteY28" fmla="*/ 18288 h 18288"/>
              <a:gd name="connsiteX29" fmla="*/ 2489454 w 9957816"/>
              <a:gd name="connsiteY29" fmla="*/ 18288 h 18288"/>
              <a:gd name="connsiteX30" fmla="*/ 1726021 w 9957816"/>
              <a:gd name="connsiteY30" fmla="*/ 18288 h 18288"/>
              <a:gd name="connsiteX31" fmla="*/ 1062167 w 9957816"/>
              <a:gd name="connsiteY31" fmla="*/ 18288 h 18288"/>
              <a:gd name="connsiteX32" fmla="*/ 697047 w 9957816"/>
              <a:gd name="connsiteY32" fmla="*/ 18288 h 18288"/>
              <a:gd name="connsiteX33" fmla="*/ 0 w 9957816"/>
              <a:gd name="connsiteY33" fmla="*/ 18288 h 18288"/>
              <a:gd name="connsiteX34" fmla="*/ 0 w 995781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57816" h="18288" fill="none" extrusionOk="0">
                <a:moveTo>
                  <a:pt x="0" y="0"/>
                </a:moveTo>
                <a:cubicBezTo>
                  <a:pt x="258912" y="4528"/>
                  <a:pt x="602792" y="35413"/>
                  <a:pt x="863011" y="0"/>
                </a:cubicBezTo>
                <a:cubicBezTo>
                  <a:pt x="1123230" y="-35413"/>
                  <a:pt x="1110743" y="8950"/>
                  <a:pt x="1327709" y="0"/>
                </a:cubicBezTo>
                <a:cubicBezTo>
                  <a:pt x="1544675" y="-8950"/>
                  <a:pt x="1720121" y="-30004"/>
                  <a:pt x="2091141" y="0"/>
                </a:cubicBezTo>
                <a:cubicBezTo>
                  <a:pt x="2462161" y="30004"/>
                  <a:pt x="2325710" y="-22120"/>
                  <a:pt x="2555839" y="0"/>
                </a:cubicBezTo>
                <a:cubicBezTo>
                  <a:pt x="2785968" y="22120"/>
                  <a:pt x="2943172" y="14890"/>
                  <a:pt x="3219694" y="0"/>
                </a:cubicBezTo>
                <a:cubicBezTo>
                  <a:pt x="3496216" y="-14890"/>
                  <a:pt x="3789247" y="-1477"/>
                  <a:pt x="3983126" y="0"/>
                </a:cubicBezTo>
                <a:cubicBezTo>
                  <a:pt x="4177005" y="1477"/>
                  <a:pt x="4180112" y="16397"/>
                  <a:pt x="4348246" y="0"/>
                </a:cubicBezTo>
                <a:cubicBezTo>
                  <a:pt x="4516380" y="-16397"/>
                  <a:pt x="4601818" y="4117"/>
                  <a:pt x="4713366" y="0"/>
                </a:cubicBezTo>
                <a:cubicBezTo>
                  <a:pt x="4824914" y="-4117"/>
                  <a:pt x="5400642" y="663"/>
                  <a:pt x="5576377" y="0"/>
                </a:cubicBezTo>
                <a:cubicBezTo>
                  <a:pt x="5752112" y="-663"/>
                  <a:pt x="6036350" y="11452"/>
                  <a:pt x="6240231" y="0"/>
                </a:cubicBezTo>
                <a:cubicBezTo>
                  <a:pt x="6444112" y="-11452"/>
                  <a:pt x="6508667" y="-15154"/>
                  <a:pt x="6605351" y="0"/>
                </a:cubicBezTo>
                <a:cubicBezTo>
                  <a:pt x="6702035" y="15154"/>
                  <a:pt x="7096186" y="19291"/>
                  <a:pt x="7269206" y="0"/>
                </a:cubicBezTo>
                <a:cubicBezTo>
                  <a:pt x="7442227" y="-19291"/>
                  <a:pt x="7802902" y="39720"/>
                  <a:pt x="8132216" y="0"/>
                </a:cubicBezTo>
                <a:cubicBezTo>
                  <a:pt x="8461530" y="-39720"/>
                  <a:pt x="8551221" y="24341"/>
                  <a:pt x="8696493" y="0"/>
                </a:cubicBezTo>
                <a:cubicBezTo>
                  <a:pt x="8841765" y="-24341"/>
                  <a:pt x="9091257" y="15574"/>
                  <a:pt x="9260769" y="0"/>
                </a:cubicBezTo>
                <a:cubicBezTo>
                  <a:pt x="9430281" y="-15574"/>
                  <a:pt x="9809458" y="-15806"/>
                  <a:pt x="9957816" y="0"/>
                </a:cubicBezTo>
                <a:cubicBezTo>
                  <a:pt x="9958154" y="7640"/>
                  <a:pt x="9957366" y="11289"/>
                  <a:pt x="9957816" y="18288"/>
                </a:cubicBezTo>
                <a:cubicBezTo>
                  <a:pt x="9789958" y="23645"/>
                  <a:pt x="9437684" y="-10787"/>
                  <a:pt x="9293962" y="18288"/>
                </a:cubicBezTo>
                <a:cubicBezTo>
                  <a:pt x="9150240" y="47363"/>
                  <a:pt x="8858466" y="6899"/>
                  <a:pt x="8530529" y="18288"/>
                </a:cubicBezTo>
                <a:cubicBezTo>
                  <a:pt x="8202592" y="29677"/>
                  <a:pt x="8042036" y="-12845"/>
                  <a:pt x="7767096" y="18288"/>
                </a:cubicBezTo>
                <a:cubicBezTo>
                  <a:pt x="7492156" y="49421"/>
                  <a:pt x="7464764" y="38557"/>
                  <a:pt x="7302398" y="18288"/>
                </a:cubicBezTo>
                <a:cubicBezTo>
                  <a:pt x="7140032" y="-1981"/>
                  <a:pt x="6674139" y="-20177"/>
                  <a:pt x="6439388" y="18288"/>
                </a:cubicBezTo>
                <a:cubicBezTo>
                  <a:pt x="6204637" y="56753"/>
                  <a:pt x="6044763" y="2398"/>
                  <a:pt x="5775533" y="18288"/>
                </a:cubicBezTo>
                <a:cubicBezTo>
                  <a:pt x="5506303" y="34178"/>
                  <a:pt x="5528640" y="8636"/>
                  <a:pt x="5410413" y="18288"/>
                </a:cubicBezTo>
                <a:cubicBezTo>
                  <a:pt x="5292186" y="27940"/>
                  <a:pt x="4880771" y="-3659"/>
                  <a:pt x="4746559" y="18288"/>
                </a:cubicBezTo>
                <a:cubicBezTo>
                  <a:pt x="4612347" y="40235"/>
                  <a:pt x="4346390" y="46329"/>
                  <a:pt x="4182283" y="18288"/>
                </a:cubicBezTo>
                <a:cubicBezTo>
                  <a:pt x="4018176" y="-9753"/>
                  <a:pt x="3743247" y="40654"/>
                  <a:pt x="3618006" y="18288"/>
                </a:cubicBezTo>
                <a:cubicBezTo>
                  <a:pt x="3492765" y="-4078"/>
                  <a:pt x="3201495" y="15624"/>
                  <a:pt x="3053730" y="18288"/>
                </a:cubicBezTo>
                <a:cubicBezTo>
                  <a:pt x="2905965" y="20952"/>
                  <a:pt x="2770855" y="10382"/>
                  <a:pt x="2489454" y="18288"/>
                </a:cubicBezTo>
                <a:cubicBezTo>
                  <a:pt x="2208053" y="26194"/>
                  <a:pt x="1999579" y="12705"/>
                  <a:pt x="1726021" y="18288"/>
                </a:cubicBezTo>
                <a:cubicBezTo>
                  <a:pt x="1452463" y="23871"/>
                  <a:pt x="1261725" y="2423"/>
                  <a:pt x="1062167" y="18288"/>
                </a:cubicBezTo>
                <a:cubicBezTo>
                  <a:pt x="862609" y="34153"/>
                  <a:pt x="828837" y="34680"/>
                  <a:pt x="697047" y="18288"/>
                </a:cubicBezTo>
                <a:cubicBezTo>
                  <a:pt x="565257" y="1896"/>
                  <a:pt x="290333" y="-12656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9957816" h="18288" stroke="0" extrusionOk="0">
                <a:moveTo>
                  <a:pt x="0" y="0"/>
                </a:moveTo>
                <a:cubicBezTo>
                  <a:pt x="239894" y="-13568"/>
                  <a:pt x="444306" y="20490"/>
                  <a:pt x="564276" y="0"/>
                </a:cubicBezTo>
                <a:cubicBezTo>
                  <a:pt x="684246" y="-20490"/>
                  <a:pt x="829702" y="-16311"/>
                  <a:pt x="929396" y="0"/>
                </a:cubicBezTo>
                <a:cubicBezTo>
                  <a:pt x="1029090" y="16311"/>
                  <a:pt x="1434080" y="4599"/>
                  <a:pt x="1792407" y="0"/>
                </a:cubicBezTo>
                <a:cubicBezTo>
                  <a:pt x="2150734" y="-4599"/>
                  <a:pt x="2230922" y="-3217"/>
                  <a:pt x="2356683" y="0"/>
                </a:cubicBezTo>
                <a:cubicBezTo>
                  <a:pt x="2482444" y="3217"/>
                  <a:pt x="2727176" y="10118"/>
                  <a:pt x="2920959" y="0"/>
                </a:cubicBezTo>
                <a:cubicBezTo>
                  <a:pt x="3114742" y="-10118"/>
                  <a:pt x="3583268" y="6126"/>
                  <a:pt x="3783970" y="0"/>
                </a:cubicBezTo>
                <a:cubicBezTo>
                  <a:pt x="3984672" y="-6126"/>
                  <a:pt x="4119530" y="12121"/>
                  <a:pt x="4248668" y="0"/>
                </a:cubicBezTo>
                <a:cubicBezTo>
                  <a:pt x="4377806" y="-12121"/>
                  <a:pt x="4830370" y="39306"/>
                  <a:pt x="5111679" y="0"/>
                </a:cubicBezTo>
                <a:cubicBezTo>
                  <a:pt x="5392988" y="-39306"/>
                  <a:pt x="5595981" y="-37432"/>
                  <a:pt x="5974690" y="0"/>
                </a:cubicBezTo>
                <a:cubicBezTo>
                  <a:pt x="6353399" y="37432"/>
                  <a:pt x="6382398" y="-32218"/>
                  <a:pt x="6638544" y="0"/>
                </a:cubicBezTo>
                <a:cubicBezTo>
                  <a:pt x="6894690" y="32218"/>
                  <a:pt x="7107197" y="-8479"/>
                  <a:pt x="7501555" y="0"/>
                </a:cubicBezTo>
                <a:cubicBezTo>
                  <a:pt x="7895913" y="8479"/>
                  <a:pt x="7913370" y="-2556"/>
                  <a:pt x="8065831" y="0"/>
                </a:cubicBezTo>
                <a:cubicBezTo>
                  <a:pt x="8218292" y="2556"/>
                  <a:pt x="8391465" y="4509"/>
                  <a:pt x="8630107" y="0"/>
                </a:cubicBezTo>
                <a:cubicBezTo>
                  <a:pt x="8868749" y="-4509"/>
                  <a:pt x="9078381" y="-9348"/>
                  <a:pt x="9393540" y="0"/>
                </a:cubicBezTo>
                <a:cubicBezTo>
                  <a:pt x="9708699" y="9348"/>
                  <a:pt x="9789190" y="-16759"/>
                  <a:pt x="9957816" y="0"/>
                </a:cubicBezTo>
                <a:cubicBezTo>
                  <a:pt x="9957941" y="4395"/>
                  <a:pt x="9957741" y="9776"/>
                  <a:pt x="9957816" y="18288"/>
                </a:cubicBezTo>
                <a:cubicBezTo>
                  <a:pt x="9649812" y="40651"/>
                  <a:pt x="9486007" y="41594"/>
                  <a:pt x="9194383" y="18288"/>
                </a:cubicBezTo>
                <a:cubicBezTo>
                  <a:pt x="8902759" y="-5018"/>
                  <a:pt x="8744094" y="43814"/>
                  <a:pt x="8530529" y="18288"/>
                </a:cubicBezTo>
                <a:cubicBezTo>
                  <a:pt x="8316964" y="-7238"/>
                  <a:pt x="8282371" y="24093"/>
                  <a:pt x="8165409" y="18288"/>
                </a:cubicBezTo>
                <a:cubicBezTo>
                  <a:pt x="8048447" y="12483"/>
                  <a:pt x="7851788" y="12040"/>
                  <a:pt x="7700711" y="18288"/>
                </a:cubicBezTo>
                <a:cubicBezTo>
                  <a:pt x="7549634" y="24536"/>
                  <a:pt x="7127225" y="27915"/>
                  <a:pt x="6837700" y="18288"/>
                </a:cubicBezTo>
                <a:cubicBezTo>
                  <a:pt x="6548175" y="8661"/>
                  <a:pt x="6330711" y="50037"/>
                  <a:pt x="6173846" y="18288"/>
                </a:cubicBezTo>
                <a:cubicBezTo>
                  <a:pt x="6016981" y="-13461"/>
                  <a:pt x="5930031" y="15985"/>
                  <a:pt x="5709148" y="18288"/>
                </a:cubicBezTo>
                <a:cubicBezTo>
                  <a:pt x="5488265" y="20591"/>
                  <a:pt x="5372997" y="43097"/>
                  <a:pt x="5045293" y="18288"/>
                </a:cubicBezTo>
                <a:cubicBezTo>
                  <a:pt x="4717590" y="-6521"/>
                  <a:pt x="4829875" y="6803"/>
                  <a:pt x="4680174" y="18288"/>
                </a:cubicBezTo>
                <a:cubicBezTo>
                  <a:pt x="4530473" y="29773"/>
                  <a:pt x="4441300" y="27030"/>
                  <a:pt x="4315054" y="18288"/>
                </a:cubicBezTo>
                <a:cubicBezTo>
                  <a:pt x="4188808" y="9546"/>
                  <a:pt x="3846162" y="4446"/>
                  <a:pt x="3651199" y="18288"/>
                </a:cubicBezTo>
                <a:cubicBezTo>
                  <a:pt x="3456236" y="32130"/>
                  <a:pt x="3412656" y="-1324"/>
                  <a:pt x="3186501" y="18288"/>
                </a:cubicBezTo>
                <a:cubicBezTo>
                  <a:pt x="2960346" y="37900"/>
                  <a:pt x="2783091" y="19872"/>
                  <a:pt x="2423069" y="18288"/>
                </a:cubicBezTo>
                <a:cubicBezTo>
                  <a:pt x="2063047" y="16704"/>
                  <a:pt x="2066062" y="18692"/>
                  <a:pt x="1958370" y="18288"/>
                </a:cubicBezTo>
                <a:cubicBezTo>
                  <a:pt x="1850678" y="17884"/>
                  <a:pt x="1403255" y="47471"/>
                  <a:pt x="1194938" y="18288"/>
                </a:cubicBezTo>
                <a:cubicBezTo>
                  <a:pt x="986621" y="-10895"/>
                  <a:pt x="986435" y="4670"/>
                  <a:pt x="829818" y="18288"/>
                </a:cubicBezTo>
                <a:cubicBezTo>
                  <a:pt x="673201" y="31906"/>
                  <a:pt x="178831" y="-2639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626E9-742F-C645-8DA6-4514DCC02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1466" y="1742481"/>
            <a:ext cx="9889067" cy="48996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Cardiff-airport.com. (2020). ‘A picture of two guys standing next to eachother smiling’, [Online]. Available: https://www.cardiff-airport.com/news/2017/03/08/terry-morgan-announced-as-cardiff-airport-non-executive-director/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 Accessed: 13</a:t>
            </a:r>
            <a:r>
              <a:rPr lang="en-US" sz="1400" baseline="300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th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 June 2020. </a:t>
            </a:r>
          </a:p>
          <a:p>
            <a:endParaRPr lang="en-US" sz="1400" dirty="0">
              <a:solidFill>
                <a:schemeClr val="tx1">
                  <a:lumMod val="95000"/>
                  <a:lumOff val="5000"/>
                </a:schemeClr>
              </a:solidFill>
              <a:latin typeface="Abadi" panose="020F0502020204030204" pitchFamily="34" charset="0"/>
              <a:cs typeface="Abadi" panose="020F0502020204030204" pitchFamily="34" charset="0"/>
            </a:endParaRPr>
          </a:p>
          <a:p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Archive.weareumi.co.uk. (2020). ‘A picture of Qatar Planes at Cardiff aiport’, [Online]. Available:  https://archive.weareumi.co.uk/wales/2017/04/25/news/cardiff-airport-lands-new-qatar-service-25730/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 Accessed:13</a:t>
            </a:r>
            <a:r>
              <a:rPr lang="en-US" sz="1400" baseline="300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th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 June 2020. </a:t>
            </a:r>
          </a:p>
          <a:p>
            <a:r>
              <a:rPr lang="en-US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Thebalancecareers.com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. (2020). ‘ A diagram of little key performance indicators pictures’, [Online]. Available: </a:t>
            </a:r>
            <a:r>
              <a:rPr lang="en-US" sz="1400" dirty="0">
                <a:solidFill>
                  <a:srgbClr val="938059"/>
                </a:solidFill>
                <a:latin typeface="Abadi" panose="020F0502020204030204" pitchFamily="34" charset="0"/>
                <a:cs typeface="Abad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https://www.thebalancecareers.com/key-performance-indicators-2275156 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Accessed: 13th June 2020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. </a:t>
            </a:r>
          </a:p>
          <a:p>
            <a:r>
              <a:rPr lang="en-US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Rostrvm.com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. (2020). ‘A drawing of </a:t>
            </a:r>
            <a:r>
              <a:rPr lang="en-US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Perfromance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 management’, [Online]. Available: 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https://www.rostrvm.com/glossary-of-services/contact-centre-performance-management-next-generation-intelligence/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 Accessed: 13</a:t>
            </a:r>
            <a:r>
              <a:rPr lang="en-US" sz="1400" baseline="300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th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 June 2020. </a:t>
            </a:r>
          </a:p>
          <a:p>
            <a:endParaRPr lang="en-US" sz="1400" dirty="0">
              <a:solidFill>
                <a:schemeClr val="tx1">
                  <a:lumMod val="95000"/>
                  <a:lumOff val="5000"/>
                </a:schemeClr>
              </a:solidFill>
              <a:latin typeface="Abadi" panose="020F0502020204030204" pitchFamily="34" charset="0"/>
              <a:cs typeface="Abadi" panose="020F0502020204030204" pitchFamily="34" charset="0"/>
            </a:endParaRPr>
          </a:p>
          <a:p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Cardiff-airport.com. (2020). ‘A picture of Cardiff airport’, [Online]. Available: https://www.cardiff-airport.com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 accessed 13</a:t>
            </a:r>
            <a:r>
              <a:rPr lang="en-US" sz="1400" baseline="300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th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 June 2020. </a:t>
            </a:r>
          </a:p>
          <a:p>
            <a:r>
              <a:rPr lang="en-US" sz="14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Sciencemag.org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. (2019). ‘A picture of a sunset with a plane flying </a:t>
            </a:r>
            <a:r>
              <a:rPr lang="en-US" sz="140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offof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 a runway’, [Online]. Available: </a:t>
            </a:r>
            <a:r>
              <a:rPr lang="en-US" sz="1400" dirty="0">
                <a:solidFill>
                  <a:srgbClr val="938059"/>
                </a:solidFill>
                <a:latin typeface="Abadi" panose="020F0502020204030204" pitchFamily="34" charset="0"/>
                <a:cs typeface="Abadi" panose="020F050202020403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https://www.sciencemag.org/careers/2019/05/why-some-climate-scientists-are-saying-no-flying 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Accessed: 13th June 2020</a:t>
            </a:r>
            <a:r>
              <a:rPr lang="en-US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badi" panose="020F0502020204030204" pitchFamily="34" charset="0"/>
                <a:cs typeface="Abadi" panose="020F0502020204030204" pitchFamily="34" charset="0"/>
              </a:rPr>
              <a:t>.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8CB8393-C5BD-7942-8A38-4A8AF3B6DE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668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38"/>
    </mc:Choice>
    <mc:Fallback xmlns="">
      <p:transition spd="slow" advTm="62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ketchyVTI">
  <a:themeElements>
    <a:clrScheme name="AnalogousFromLightSeedRightStep">
      <a:dk1>
        <a:srgbClr val="000000"/>
      </a:dk1>
      <a:lt1>
        <a:srgbClr val="FFFFFF"/>
      </a:lt1>
      <a:dk2>
        <a:srgbClr val="242E41"/>
      </a:dk2>
      <a:lt2>
        <a:srgbClr val="E8E6E2"/>
      </a:lt2>
      <a:accent1>
        <a:srgbClr val="94A4C5"/>
      </a:accent1>
      <a:accent2>
        <a:srgbClr val="857FBA"/>
      </a:accent2>
      <a:accent3>
        <a:srgbClr val="AF96C6"/>
      </a:accent3>
      <a:accent4>
        <a:srgbClr val="B67FBA"/>
      </a:accent4>
      <a:accent5>
        <a:srgbClr val="C593B4"/>
      </a:accent5>
      <a:accent6>
        <a:srgbClr val="BA7F8D"/>
      </a:accent6>
      <a:hlink>
        <a:srgbClr val="938059"/>
      </a:hlink>
      <a:folHlink>
        <a:srgbClr val="7F7F7F"/>
      </a:folHlink>
    </a:clrScheme>
    <a:fontScheme name="Sketchy_SerifHand">
      <a:majorFont>
        <a:latin typeface="The Serif Hand Black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697</Words>
  <Application>Microsoft Macintosh PowerPoint</Application>
  <PresentationFormat>Widescreen</PresentationFormat>
  <Paragraphs>48</Paragraphs>
  <Slides>10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Abadi</vt:lpstr>
      <vt:lpstr>Arial</vt:lpstr>
      <vt:lpstr>The Hand</vt:lpstr>
      <vt:lpstr>The Serif Hand Black</vt:lpstr>
      <vt:lpstr>SketchyVTI</vt:lpstr>
      <vt:lpstr>Cardiff Airport Performance Management</vt:lpstr>
      <vt:lpstr>Introduction </vt:lpstr>
      <vt:lpstr>Main Findings</vt:lpstr>
      <vt:lpstr>Economic Analysis</vt:lpstr>
      <vt:lpstr>Financial Analysis</vt:lpstr>
      <vt:lpstr>Analysis and Key Performance Indicators </vt:lpstr>
      <vt:lpstr>Performance Management </vt:lpstr>
      <vt:lpstr>Recommendations </vt:lpstr>
      <vt:lpstr>Conclusion 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Cardiff Airport Performance Management</dc:title>
  <dc:creator>Katie Manchipp (1800938)</dc:creator>
  <cp:lastModifiedBy>Katie Manchipp (1800938)</cp:lastModifiedBy>
  <cp:revision>5</cp:revision>
  <dcterms:created xsi:type="dcterms:W3CDTF">2020-06-14T20:51:55Z</dcterms:created>
  <dcterms:modified xsi:type="dcterms:W3CDTF">2020-06-14T22:37:35Z</dcterms:modified>
</cp:coreProperties>
</file>